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3086-CAE7-B57B-A763-12040E7B1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66" y="2084496"/>
            <a:ext cx="9543289" cy="242146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Defending Against Phishing Attacks: Recognizing, Avoiding, and Responding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BF7C9-5B90-B087-6EB6-6FCB7CEBF789}"/>
              </a:ext>
            </a:extLst>
          </p:cNvPr>
          <p:cNvSpPr txBox="1"/>
          <p:nvPr/>
        </p:nvSpPr>
        <p:spPr>
          <a:xfrm>
            <a:off x="6263640" y="5020056"/>
            <a:ext cx="560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Abhiram </a:t>
            </a:r>
          </a:p>
          <a:p>
            <a:r>
              <a:rPr lang="en-US" dirty="0"/>
              <a:t>Batch : April Batch 1 </a:t>
            </a:r>
          </a:p>
          <a:p>
            <a:r>
              <a:rPr lang="en-US" dirty="0"/>
              <a:t>Student ID : CA/PM3/11409</a:t>
            </a:r>
          </a:p>
        </p:txBody>
      </p:sp>
    </p:spTree>
    <p:extLst>
      <p:ext uri="{BB962C8B-B14F-4D97-AF65-F5344CB8AC3E}">
        <p14:creationId xmlns:p14="http://schemas.microsoft.com/office/powerpoint/2010/main" val="238207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558F98-9930-86DA-E111-2CDF58F1E27F}"/>
              </a:ext>
            </a:extLst>
          </p:cNvPr>
          <p:cNvSpPr txBox="1"/>
          <p:nvPr/>
        </p:nvSpPr>
        <p:spPr>
          <a:xfrm>
            <a:off x="185166" y="310218"/>
            <a:ext cx="10961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1.Verify Sender Identity: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responding to or clicking on any links in an email, verify the sender's identity by cross-checking it with known contacts or official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the organization directly through their official website or customer support channels to confirm the legitimacy of the email if you are unsure.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7680F-BDA9-9716-1910-099F7513E458}"/>
              </a:ext>
            </a:extLst>
          </p:cNvPr>
          <p:cNvSpPr txBox="1"/>
          <p:nvPr/>
        </p:nvSpPr>
        <p:spPr>
          <a:xfrm>
            <a:off x="185166" y="2075010"/>
            <a:ext cx="112082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2.Hover Over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Hover your mouse cursor over links in emails to preview the URL before clicking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the URL matches the expected destination or if it redirects to a suspicious or unfamiliar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clicking on shortened URLs or links with obscure domain names.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F5B9C-0D45-A41B-CF30-18C93F9FB983}"/>
              </a:ext>
            </a:extLst>
          </p:cNvPr>
          <p:cNvSpPr txBox="1"/>
          <p:nvPr/>
        </p:nvSpPr>
        <p:spPr>
          <a:xfrm>
            <a:off x="185166" y="3949530"/>
            <a:ext cx="12406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3.Exercise Caution with Attachments: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Refrain from downloading attachments from emails sent by unknown or untrusted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receive unexpected attachments, verify the sender's identity and the content of the email before opening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antivirus software to scan attachments for malware or viruses before opening them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27802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D3F76-16DF-0CA6-0A25-D86C3129BAA5}"/>
              </a:ext>
            </a:extLst>
          </p:cNvPr>
          <p:cNvSpPr txBox="1"/>
          <p:nvPr/>
        </p:nvSpPr>
        <p:spPr>
          <a:xfrm>
            <a:off x="276606" y="217438"/>
            <a:ext cx="10568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4.Be Wary of Unsolicited Requests: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 unsolicited requests for sensitive information with suspicion, especially if they come from unfamiliar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Legitimate organizations typically do not request sensitive information such as passwords, account numbers, or personal details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providing sensitive information unless you have verified the legitimacy of the request through official channels.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69878-B361-C7DA-ACE5-F3A3566B8354}"/>
              </a:ext>
            </a:extLst>
          </p:cNvPr>
          <p:cNvSpPr txBox="1"/>
          <p:nvPr/>
        </p:nvSpPr>
        <p:spPr>
          <a:xfrm>
            <a:off x="230886" y="2741182"/>
            <a:ext cx="101658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5.Stay Informed and Educated: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Stay informed about the latest phishing trends, tactics, and security best practices through cybersecurity awareness training and reputable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Educate yourself and your colleagues about phishing attacks and encourage a culture of vigilance within your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and update security policies and procedures to adapt to evolving threats and technology advancements.</a:t>
            </a:r>
          </a:p>
        </p:txBody>
      </p:sp>
    </p:spTree>
    <p:extLst>
      <p:ext uri="{BB962C8B-B14F-4D97-AF65-F5344CB8AC3E}">
        <p14:creationId xmlns:p14="http://schemas.microsoft.com/office/powerpoint/2010/main" val="24058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9599B-B975-50AE-F232-E84336D756CD}"/>
              </a:ext>
            </a:extLst>
          </p:cNvPr>
          <p:cNvSpPr txBox="1"/>
          <p:nvPr/>
        </p:nvSpPr>
        <p:spPr>
          <a:xfrm>
            <a:off x="3047238" y="3244334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Engineering Tactics</a:t>
            </a:r>
          </a:p>
        </p:txBody>
      </p:sp>
    </p:spTree>
    <p:extLst>
      <p:ext uri="{BB962C8B-B14F-4D97-AF65-F5344CB8AC3E}">
        <p14:creationId xmlns:p14="http://schemas.microsoft.com/office/powerpoint/2010/main" val="232302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EAC41-E23C-F1A2-0BAB-9E14CEF8726B}"/>
              </a:ext>
            </a:extLst>
          </p:cNvPr>
          <p:cNvSpPr txBox="1"/>
          <p:nvPr/>
        </p:nvSpPr>
        <p:spPr>
          <a:xfrm>
            <a:off x="143256" y="0"/>
            <a:ext cx="1190548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Authority: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impersonate figures of authority, such as managers, IT administrators, or government officials, to gain trust and legitimacy.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claim to be from a reputable organization or use official-sounding language to convince recipients to comply with their requests.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Beware of emails or messages that demand immediate action or threaten consequences if instructions are not followed, as they may be attempts to exploit authority.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Urgency: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Phishing emails often create a sense of urgency to pressure recipients into taking immediate action without careful consideration.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Attackers may use phrases like "urgent action required" or "account compromised" to evoke fear and prompt quick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moment to pause and assess the situation critically before responding to urgent requests, especially if they involve disclosing sensitive information or clicking on links.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Familiarity: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Attackers leverage familiarity to make phishing attempts appear more credible and convincing to their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They may use familiar logos, branding, or language associated with trusted organizations to deceive recipients into believing the communication is legitimate.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cautious of emails that address you by name or reference personal information, as attackers may use data obtained from previous breaches or public sources to personalize their phishing attempts.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F225A-D37C-35F8-102E-995B4A49F23F}"/>
              </a:ext>
            </a:extLst>
          </p:cNvPr>
          <p:cNvSpPr txBox="1"/>
          <p:nvPr/>
        </p:nvSpPr>
        <p:spPr>
          <a:xfrm>
            <a:off x="249174" y="141607"/>
            <a:ext cx="105681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is a powerful motivator that attackers exploit to manipulate victims into complying with their demands.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 may threaten consequences such as account suspension, legal action, or financial loss to instill fear and coerce recipients into disclosing sensitive information or clicking on malicious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authenticity of alarming messages through official channels before taking any action, as they may be attempts to exploit fear for malicious purposes.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117D1-1EB9-CE64-B185-19E5C4006C97}"/>
              </a:ext>
            </a:extLst>
          </p:cNvPr>
          <p:cNvSpPr txBox="1"/>
          <p:nvPr/>
        </p:nvSpPr>
        <p:spPr>
          <a:xfrm>
            <a:off x="249174" y="2413337"/>
            <a:ext cx="10568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Greed: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appeal to greed by promising rewards, prizes, or financial incentives to entice victims into falling for their scams.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 may offer fake lottery winnings, exclusive deals, or opportunities to make easy money in exchange for personal information or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caution and skepticism when presented with offers that seem too good to be true, and verify the legitimacy of such claims through reputable sources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413359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80E751-ECBC-FE9F-0365-314D6E0224F6}"/>
              </a:ext>
            </a:extLst>
          </p:cNvPr>
          <p:cNvSpPr txBox="1"/>
          <p:nvPr/>
        </p:nvSpPr>
        <p:spPr>
          <a:xfrm>
            <a:off x="377190" y="892755"/>
            <a:ext cx="104950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 on defending against phishing attacks.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are a significant threat to individuals and organizations, targeting sensitive information such as passwords, financial data, and personal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aims to educate you on recognizing, avoiding, and responding to phishing attempts.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AD9E-7B32-F88A-F26C-F2EBC0865D7D}"/>
              </a:ext>
            </a:extLst>
          </p:cNvPr>
          <p:cNvSpPr txBox="1"/>
          <p:nvPr/>
        </p:nvSpPr>
        <p:spPr>
          <a:xfrm>
            <a:off x="4656582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44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D5C38-1EE9-291F-14F7-4DB55E687D67}"/>
              </a:ext>
            </a:extLst>
          </p:cNvPr>
          <p:cNvSpPr txBox="1"/>
          <p:nvPr/>
        </p:nvSpPr>
        <p:spPr>
          <a:xfrm>
            <a:off x="4153662" y="107942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010B6-2424-C854-9D0B-831F3918EAB6}"/>
              </a:ext>
            </a:extLst>
          </p:cNvPr>
          <p:cNvSpPr txBox="1"/>
          <p:nvPr/>
        </p:nvSpPr>
        <p:spPr>
          <a:xfrm>
            <a:off x="224790" y="1166842"/>
            <a:ext cx="11875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form of cyber attack characterized by fraudulent attempts to obtain sensitive information such as usernames, passwords, and credit card details by masquerading as a trustworthy entity in electronic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"phishing" is a play on the word "fishing" because attackers are "fishing" for victims by casting out bait in the form of deceptive emails, websites, or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can target individuals, businesses, or even government entities, and they continue to evolve in sophistication and tactics.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phishing attacks can lead to identity theft, financial loss, unauthorized access to sensitive data, and damage to an organization's reputation.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often exploit human psychology and vulnerabilities in technology to deceive victims into disclosing confidential information or performing actions that compromise security.</a:t>
            </a:r>
          </a:p>
        </p:txBody>
      </p:sp>
    </p:spTree>
    <p:extLst>
      <p:ext uri="{BB962C8B-B14F-4D97-AF65-F5344CB8AC3E}">
        <p14:creationId xmlns:p14="http://schemas.microsoft.com/office/powerpoint/2010/main" val="21408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DFA54-C622-2C5D-48E3-9AB97ECEE887}"/>
              </a:ext>
            </a:extLst>
          </p:cNvPr>
          <p:cNvSpPr txBox="1"/>
          <p:nvPr/>
        </p:nvSpPr>
        <p:spPr>
          <a:xfrm>
            <a:off x="4098798" y="0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F9805-66EA-8DD3-A653-1881DCE3CAE3}"/>
              </a:ext>
            </a:extLst>
          </p:cNvPr>
          <p:cNvSpPr txBox="1"/>
          <p:nvPr/>
        </p:nvSpPr>
        <p:spPr>
          <a:xfrm>
            <a:off x="192024" y="612647"/>
            <a:ext cx="1158544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 is one of the most common forms of phishing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send fraudulent emails that appear to be from legitimate sources, such as banks, social media platforms, or government agencies.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emails often contain links to malicious websites or attachments that, when clicked or opened, can lead to the installation of malware or the harvesting of sensitive information.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Spear Phishing: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 is a highly targeted form of phishing attack that is tailored to specific individuals or organizations.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research their victims to personalize their phishing emails, making them appear more convincing and harder to detect.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 emails may include personalized information, such as the recipient's name, job title, or recent activities, to increase the likelihood of success.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Pharming: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Pharming attacks involve redirecting users from legitimate websites to fraudulent ones without their knowledge.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exploit vulnerabilities in DNS (Domain Name System) servers or manipulate DNS records to redirect users to malicious websites that mimic legitimate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may enter sensitive information, such as login credentials or financial details, on these fraudulent websites, unknowingly providing them to attackers.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FAA8-9762-1BC6-2815-53EEBA80DFFE}"/>
              </a:ext>
            </a:extLst>
          </p:cNvPr>
          <p:cNvSpPr txBox="1"/>
          <p:nvPr/>
        </p:nvSpPr>
        <p:spPr>
          <a:xfrm>
            <a:off x="221742" y="176844"/>
            <a:ext cx="115282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4.Vishing: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Vishing, or voice phishing, is a form of phishing attack conducted over the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use phone calls or automated voice messages to impersonate legitimate entities, such as banks or government agencies, and trick victims into providing sensitive information or performing certain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 attacks often employ social engineering tactics to manipulate victims into disclosing personal or financial information, such as account numbers or PINs.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E2124-C2A4-E529-70C9-C4590F7159C3}"/>
              </a:ext>
            </a:extLst>
          </p:cNvPr>
          <p:cNvSpPr txBox="1"/>
          <p:nvPr/>
        </p:nvSpPr>
        <p:spPr>
          <a:xfrm>
            <a:off x="304038" y="3168271"/>
            <a:ext cx="109247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5.Smishing: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Smishing, or SMS phishing, is a type of phishing attack conducted via text messages or SMS (Short Message Service).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send deceptive text messages that appear to be from trusted sources, such as banks, retailers, or service providers, prompting recipients to take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Smishing messages typically contain links to malicious websites or phone numbers to call, aiming to trick victims into providing sensitive information or downloading malware onto their devices</a:t>
            </a:r>
          </a:p>
        </p:txBody>
      </p:sp>
    </p:spTree>
    <p:extLst>
      <p:ext uri="{BB962C8B-B14F-4D97-AF65-F5344CB8AC3E}">
        <p14:creationId xmlns:p14="http://schemas.microsoft.com/office/powerpoint/2010/main" val="86819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0BCDC-F574-7184-7539-71383D65D856}"/>
              </a:ext>
            </a:extLst>
          </p:cNvPr>
          <p:cNvSpPr txBox="1"/>
          <p:nvPr/>
        </p:nvSpPr>
        <p:spPr>
          <a:xfrm>
            <a:off x="1803654" y="2505670"/>
            <a:ext cx="8922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Recognizing Phishing Attempts</a:t>
            </a:r>
          </a:p>
        </p:txBody>
      </p:sp>
    </p:spTree>
    <p:extLst>
      <p:ext uri="{BB962C8B-B14F-4D97-AF65-F5344CB8AC3E}">
        <p14:creationId xmlns:p14="http://schemas.microsoft.com/office/powerpoint/2010/main" val="6415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D10BA1-AD70-1FC9-01DD-6106CD660D6E}"/>
              </a:ext>
            </a:extLst>
          </p:cNvPr>
          <p:cNvSpPr txBox="1"/>
          <p:nvPr/>
        </p:nvSpPr>
        <p:spPr>
          <a:xfrm>
            <a:off x="75438" y="351223"/>
            <a:ext cx="9973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Sender’s Email Address: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sender’s email address carefully to ensure it matches the legitimate organization it claims to be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wary of email addresses that contain misspellings, unusual domains, or random combinations of letters and numbers.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0249A-609E-D3BD-52F0-AD4F8AF5F14C}"/>
              </a:ext>
            </a:extLst>
          </p:cNvPr>
          <p:cNvSpPr txBox="1"/>
          <p:nvPr/>
        </p:nvSpPr>
        <p:spPr>
          <a:xfrm>
            <a:off x="157734" y="2057151"/>
            <a:ext cx="10385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2.Urgency or 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Beware of emails that create a sense of urgency or use threatening language to pressure you into taking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emails may claim that your account has been compromised, your payment is overdue, or you have won a prize, all to prompt a quick response without thinking.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4D34D-9A91-7741-B532-39B1F4BB04DF}"/>
              </a:ext>
            </a:extLst>
          </p:cNvPr>
          <p:cNvSpPr txBox="1"/>
          <p:nvPr/>
        </p:nvSpPr>
        <p:spPr>
          <a:xfrm>
            <a:off x="157734" y="3967818"/>
            <a:ext cx="10046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3.Grammar and Spelling: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 attention to the quality of writing in the email, as phishing emails often contain grammatical errors, spelling mistakes, or awkward phrasing.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Legitimate organizations typically have professional communication standards and are less likely to make such errors.</a:t>
            </a:r>
          </a:p>
        </p:txBody>
      </p:sp>
    </p:spTree>
    <p:extLst>
      <p:ext uri="{BB962C8B-B14F-4D97-AF65-F5344CB8AC3E}">
        <p14:creationId xmlns:p14="http://schemas.microsoft.com/office/powerpoint/2010/main" val="22344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0D1C3D-4F86-ADB5-4F4D-6672B224C8A2}"/>
              </a:ext>
            </a:extLst>
          </p:cNvPr>
          <p:cNvSpPr txBox="1"/>
          <p:nvPr/>
        </p:nvSpPr>
        <p:spPr>
          <a:xfrm>
            <a:off x="166878" y="158788"/>
            <a:ext cx="10449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4.Requests for Sensitive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cautious of emails that request sensitive information such as passwords, account numbers, or personal identification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Legitimate organizations </a:t>
            </a:r>
            <a:r>
              <a:rPr lang="en-US" dirty="0" err="1"/>
              <a:t>raely</a:t>
            </a:r>
            <a:r>
              <a:rPr lang="en-US" dirty="0"/>
              <a:t> ask for sensitive information via email, especially in unsolicited messages.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BA468-C079-D1AB-5B96-9F6B4FBD0072}"/>
              </a:ext>
            </a:extLst>
          </p:cNvPr>
          <p:cNvSpPr txBox="1"/>
          <p:nvPr/>
        </p:nvSpPr>
        <p:spPr>
          <a:xfrm>
            <a:off x="166878" y="1773258"/>
            <a:ext cx="9498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5.Suspicious Links or Attachments: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Hover your mouse cursor over links in the email to preview the URL without clicking.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cautious of shortened URLs or links that lead to unfamiliar or suspicious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downloading attachments from emails sent by unknown or untrusted sources, as they may contain malware or viruses.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9E634-B395-7099-CAEC-6AB2EA2FD530}"/>
              </a:ext>
            </a:extLst>
          </p:cNvPr>
          <p:cNvSpPr txBox="1"/>
          <p:nvPr/>
        </p:nvSpPr>
        <p:spPr>
          <a:xfrm>
            <a:off x="166878" y="3543175"/>
            <a:ext cx="96812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6.Unusual Requests or Offers: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suspicious of emails that contain unexpected requests or offers that seem too good to be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emails may promise large sums of money, job opportunities, or free products/services in exchange for personal information or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email seems too good to be true or requests unusual actions, take a step back and consider whether it aligns with your usual interactions with the organization or individual.</a:t>
            </a:r>
          </a:p>
        </p:txBody>
      </p:sp>
    </p:spTree>
    <p:extLst>
      <p:ext uri="{BB962C8B-B14F-4D97-AF65-F5344CB8AC3E}">
        <p14:creationId xmlns:p14="http://schemas.microsoft.com/office/powerpoint/2010/main" val="14447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2402F-503D-990A-7C6B-44586AB44261}"/>
              </a:ext>
            </a:extLst>
          </p:cNvPr>
          <p:cNvSpPr txBox="1"/>
          <p:nvPr/>
        </p:nvSpPr>
        <p:spPr>
          <a:xfrm>
            <a:off x="2516886" y="2512814"/>
            <a:ext cx="8382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Avoiding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446025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1636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Celestial</vt:lpstr>
      <vt:lpstr> Defending Against Phishing Attacks: Recognizing, Avoiding, and Responding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Phishing Attacks: Recognizing, Avoiding, and Responding</dc:title>
  <dc:creator>abhiram abhi</dc:creator>
  <cp:lastModifiedBy>abhiram abhi</cp:lastModifiedBy>
  <cp:revision>1</cp:revision>
  <dcterms:created xsi:type="dcterms:W3CDTF">2024-04-24T09:36:42Z</dcterms:created>
  <dcterms:modified xsi:type="dcterms:W3CDTF">2024-04-24T10:15:03Z</dcterms:modified>
</cp:coreProperties>
</file>