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78F3F5-E499-4F1B-8EEB-7761E1A2B1D8}">
  <a:tblStyle styleId="{3178F3F5-E499-4F1B-8EEB-7761E1A2B1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786478D4-B3BA-49F4-B775-174628F7BFF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158400" y="421096"/>
            <a:ext cx="91440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Project Phase 1 Presentation</a:t>
            </a:r>
            <a:br>
              <a:rPr b="1" lang="en-US" sz="32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32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32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DESIGN AND IMPLEMENTATION OF BIONIC LIMB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Presented by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b="1" i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Aseem Mishra (T150953004) </a:t>
            </a:r>
            <a:br>
              <a:rPr b="1" i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Samiksha Kamble (T150953058) </a:t>
            </a:r>
            <a:br>
              <a:rPr b="1" i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Aditya Sangale (T150953059) </a:t>
            </a:r>
            <a:br>
              <a:rPr b="1" i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b="1" i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24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Guided by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b="1" i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Prof. Harshali Mane</a:t>
            </a:r>
            <a:br>
              <a:rPr b="1" lang="en-US" sz="2400">
                <a:latin typeface="Georgia"/>
                <a:ea typeface="Georgia"/>
                <a:cs typeface="Georgia"/>
                <a:sym typeface="Georgia"/>
              </a:rPr>
            </a:b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917865" y="5599128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en-US" sz="18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en-US" sz="18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Hope Foundation’s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en-US" sz="18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 Hinjawadi Pune</a:t>
            </a:r>
            <a:endParaRPr b="1" sz="180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4"/>
            <a:ext cx="2484050" cy="100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0" y="192344"/>
            <a:ext cx="12192000" cy="88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Proposed Requirement analysis</a:t>
            </a:r>
            <a:endParaRPr/>
          </a:p>
        </p:txBody>
      </p:sp>
      <p:pic>
        <p:nvPicPr>
          <p:cNvPr id="178" name="Google Shape;17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>
            <p:ph idx="10" type="dt"/>
          </p:nvPr>
        </p:nvSpPr>
        <p:spPr>
          <a:xfrm>
            <a:off x="125818" y="6356351"/>
            <a:ext cx="1086293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10-05-2021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22"/>
          <p:cNvSpPr txBox="1"/>
          <p:nvPr>
            <p:ph idx="11" type="ftr"/>
          </p:nvPr>
        </p:nvSpPr>
        <p:spPr>
          <a:xfrm>
            <a:off x="1998921" y="6356351"/>
            <a:ext cx="8272129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11493795" y="6356352"/>
            <a:ext cx="487326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005739" y="1539449"/>
            <a:ext cx="423156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b="0" i="0" lang="en-US" sz="36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Resources Required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5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M2x20 Screws: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Allen bolts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Fishing line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Arduino UNO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Pack 16 electrodes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ABS or PLA- Printing Material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PCB boards &amp; components -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9V battery (x2)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2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7.4V LIPO Battery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5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Push Buttons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5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Servo Motors and Wiring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7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LCD Screen: TFT ILI9225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55" lvl="5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0" i="0" lang="en-US" sz="30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INA125P- Amplifiers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641458" y="1539449"/>
            <a:ext cx="6096000" cy="270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23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Modern Engg. Tools: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3D Printer: Prusa i3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Designing Software: 3d Paint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Slicer software: Slic3r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PCB Designing: Proteus/Ki-Cad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467" y="2184402"/>
            <a:ext cx="3407303" cy="272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4364" y="2257637"/>
            <a:ext cx="2757805" cy="251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0" y="192344"/>
            <a:ext cx="12192000" cy="88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Proposed Requirement analysis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0" y="194610"/>
            <a:ext cx="12192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Impact analysis</a:t>
            </a:r>
            <a:endParaRPr/>
          </a:p>
        </p:txBody>
      </p:sp>
      <p:pic>
        <p:nvPicPr>
          <p:cNvPr id="199" name="Google Shape;19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788" y="0"/>
            <a:ext cx="879900" cy="11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10" type="dt"/>
          </p:nvPr>
        </p:nvSpPr>
        <p:spPr>
          <a:xfrm>
            <a:off x="125818" y="6356351"/>
            <a:ext cx="108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03-06-2021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1998921" y="6356351"/>
            <a:ext cx="82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11493795" y="6356352"/>
            <a:ext cx="48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668964" y="1015799"/>
            <a:ext cx="9993000" cy="5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6163"/>
              <a:buFont typeface="Arial"/>
              <a:buNone/>
            </a:pPr>
            <a:r>
              <a:t/>
            </a:r>
            <a:endParaRPr b="1" i="0" sz="3829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2707"/>
              <a:buFont typeface="Arial"/>
              <a:buNone/>
            </a:pPr>
            <a:r>
              <a:rPr b="0" i="0" lang="en-US" sz="39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Social:</a:t>
            </a:r>
            <a:endParaRPr b="0" i="0" sz="208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0781"/>
              <a:buFont typeface="Arial"/>
              <a:buNone/>
            </a:pPr>
            <a:r>
              <a:rPr b="0" i="1" lang="en-US" sz="35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Impacts:</a:t>
            </a:r>
            <a:endParaRPr b="0" i="0" sz="388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79692"/>
              <a:buFont typeface="Arial"/>
              <a:buNone/>
            </a:pPr>
            <a:r>
              <a:rPr b="0" i="1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Limb Movement</a:t>
            </a:r>
            <a:endParaRPr b="0" i="0" sz="388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92"/>
              <a:buFont typeface="Arial"/>
              <a:buNone/>
            </a:pP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2. Perform Various Activities</a:t>
            </a:r>
            <a:endParaRPr b="0" i="0" sz="388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92"/>
              <a:buFont typeface="Arial"/>
              <a:buNone/>
            </a:pP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3. Physical Manipulation of things</a:t>
            </a:r>
            <a:endParaRPr b="0" i="0" sz="388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91"/>
              <a:buFont typeface="Arial"/>
              <a:buNone/>
            </a:pP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Active Participation In social Activities</a:t>
            </a:r>
            <a:endParaRPr b="0" i="0" sz="388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92"/>
              <a:buFont typeface="Arial"/>
              <a:buNone/>
            </a:pPr>
            <a:r>
              <a:t/>
            </a:r>
            <a:endParaRPr sz="3889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79692"/>
              <a:buFont typeface="Arial"/>
              <a:buNone/>
            </a:pPr>
            <a:r>
              <a:rPr b="0" i="1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Negative Impacts:</a:t>
            </a:r>
            <a:endParaRPr b="0" i="0" sz="388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79692"/>
              <a:buFont typeface="Arial"/>
              <a:buNone/>
            </a:pPr>
            <a:r>
              <a:rPr b="0" i="1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May Experience Severe pain</a:t>
            </a:r>
            <a:endParaRPr b="0" i="0" sz="388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92"/>
              <a:buFont typeface="Arial"/>
              <a:buNone/>
            </a:pP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2. Extra weight of limb		</a:t>
            </a:r>
            <a:endParaRPr b="0" i="0" sz="388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92"/>
              <a:buFont typeface="Arial"/>
              <a:buNone/>
            </a:pPr>
            <a:r>
              <a:rPr b="0" i="0" lang="en-US" sz="388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Uneasiness</a:t>
            </a:r>
            <a:endParaRPr b="0" i="0" sz="388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91"/>
              <a:buFont typeface="Arial"/>
              <a:buNone/>
            </a:pPr>
            <a:r>
              <a:t/>
            </a:r>
            <a:endParaRPr b="0" i="0" sz="388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692"/>
              <a:buFont typeface="Arial"/>
              <a:buNone/>
            </a:pPr>
            <a:r>
              <a:t/>
            </a:r>
            <a:endParaRPr b="0" i="0" sz="388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111"/>
              <a:buFont typeface="Arial"/>
              <a:buNone/>
            </a:pPr>
            <a:r>
              <a:t/>
            </a:r>
            <a:endParaRPr b="0" i="0" sz="372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1" sz="29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524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Environmental:-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5363"/>
              </a:spcBef>
              <a:spcAft>
                <a:spcPts val="0"/>
              </a:spcAft>
              <a:buSzPts val="2500"/>
              <a:buFont typeface="Georgia"/>
              <a:buChar char="●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Positive Impacts: 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20319" lvl="0" marL="483406" marR="862049" rtl="0" algn="l">
              <a:lnSpc>
                <a:spcPct val="109956"/>
              </a:lnSpc>
              <a:spcBef>
                <a:spcPts val="383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1. Some bionics can even give you abilities that normal body parts can’t do.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20319" lvl="0" marL="483406" marR="862049" rtl="0" algn="l">
              <a:lnSpc>
                <a:spcPct val="109956"/>
              </a:lnSpc>
              <a:spcBef>
                <a:spcPts val="38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 2.Bionics help people who are disabled live a more normal life.   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487216" rtl="0" algn="l">
              <a:lnSpc>
                <a:spcPct val="100000"/>
              </a:lnSpc>
              <a:spcBef>
                <a:spcPts val="13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134"/>
              </a:spcBef>
              <a:spcAft>
                <a:spcPts val="0"/>
              </a:spcAft>
              <a:buSzPts val="2500"/>
              <a:buFont typeface="Georgia"/>
              <a:buChar char="●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Negative Impacts: 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503726" rtl="0" algn="l">
              <a:lnSpc>
                <a:spcPct val="100000"/>
              </a:lnSpc>
              <a:spcBef>
                <a:spcPts val="38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1. E- waste &amp; plastic pollution.</a:t>
            </a:r>
            <a:endParaRPr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0" y="192343"/>
            <a:ext cx="12192000" cy="117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Professional Ethical practices </a:t>
            </a:r>
            <a:b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to be followed</a:t>
            </a:r>
            <a:endParaRPr/>
          </a:p>
        </p:txBody>
      </p:sp>
      <p:pic>
        <p:nvPicPr>
          <p:cNvPr id="217" name="Google Shape;21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125818" y="6356351"/>
            <a:ext cx="1086293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10-05-2021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26"/>
          <p:cNvSpPr txBox="1"/>
          <p:nvPr>
            <p:ph idx="11" type="ftr"/>
          </p:nvPr>
        </p:nvSpPr>
        <p:spPr>
          <a:xfrm>
            <a:off x="1998921" y="6356351"/>
            <a:ext cx="8272129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11493795" y="6356352"/>
            <a:ext cx="487326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298734" y="168506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974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➢"/>
            </a:pPr>
            <a:r>
              <a:rPr b="0" i="0" lang="en-US" sz="294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 the data and tools used in this project are free and open source.</a:t>
            </a:r>
            <a:endParaRPr b="0" i="0" sz="2948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974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➢"/>
            </a:pPr>
            <a:r>
              <a:rPr b="0" i="0" lang="en-US" sz="294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 the circuits  are self generated and not been taken from any other sources</a:t>
            </a:r>
            <a:endParaRPr b="0" i="0" sz="2948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974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➢"/>
            </a:pPr>
            <a:r>
              <a:rPr b="0" i="0" lang="en-US" sz="294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The information  used is downloaded from reliable sources and hence results are trustworthy .</a:t>
            </a:r>
            <a:endParaRPr b="0" i="0" sz="2948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974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➢"/>
            </a:pPr>
            <a:r>
              <a:rPr b="0" i="0" lang="en-US" sz="294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Any kind of manipulation of data is not done to achieve desirable results </a:t>
            </a:r>
            <a:endParaRPr b="0" i="0" sz="2948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974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➢"/>
            </a:pPr>
            <a:r>
              <a:rPr b="0" i="0" lang="en-US" sz="294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All the images used in this project are free and open source. </a:t>
            </a:r>
            <a:endParaRPr b="0" i="0" sz="2948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595" u="sng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963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400">
                <a:solidFill>
                  <a:srgbClr val="073763"/>
                </a:solidFill>
                <a:latin typeface="Georgia"/>
                <a:ea typeface="Georgia"/>
                <a:cs typeface="Georgia"/>
                <a:sym typeface="Georgia"/>
              </a:rPr>
              <a:t>Expected Costs and Economic Aspects</a:t>
            </a:r>
            <a:endParaRPr b="1" sz="3400"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9" name="Google Shape;229;p27"/>
          <p:cNvGraphicFramePr/>
          <p:nvPr/>
        </p:nvGraphicFramePr>
        <p:xfrm>
          <a:off x="838200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{786478D4-B3BA-49F4-B775-174628F7BFF2}</a:tableStyleId>
              </a:tblPr>
              <a:tblGrid>
                <a:gridCol w="5143500"/>
                <a:gridCol w="5143500"/>
              </a:tblGrid>
              <a:tr h="4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TFT ILI9225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Arduino UNO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1500 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Pack 16 electrodes (4x4cm) 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800rs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Allen bolts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Pack 100 screws M2x20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400rs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7.4V LIPO Battery 1200mAh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900rs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PCB boards &amp; components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1200rs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9V battery (x2)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800rs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Fishing line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Total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6750rs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0" y="192343"/>
            <a:ext cx="12192000" cy="117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System Implementation</a:t>
            </a:r>
            <a:endParaRPr/>
          </a:p>
        </p:txBody>
      </p:sp>
      <p:pic>
        <p:nvPicPr>
          <p:cNvPr id="235" name="Google Shape;23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>
            <p:ph idx="10" type="dt"/>
          </p:nvPr>
        </p:nvSpPr>
        <p:spPr>
          <a:xfrm>
            <a:off x="125818" y="6356351"/>
            <a:ext cx="1086293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10-05-2021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28"/>
          <p:cNvSpPr txBox="1"/>
          <p:nvPr>
            <p:ph idx="11" type="ftr"/>
          </p:nvPr>
        </p:nvSpPr>
        <p:spPr>
          <a:xfrm>
            <a:off x="1998921" y="6356351"/>
            <a:ext cx="8272129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11493795" y="6356352"/>
            <a:ext cx="487326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17225" y="1365100"/>
            <a:ext cx="104517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1] </a:t>
            </a:r>
            <a:r>
              <a:rPr b="0" i="0" lang="en-US" sz="1704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DEVELOPMENT OF THE PROTOTYPE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eorgia"/>
              <a:buChar char="●"/>
            </a:pPr>
            <a:r>
              <a:rPr b="0" i="0" lang="en-US" sz="133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3D DESIGN 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DESIGN OF A FOREARM PIECES 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3D PRINTING 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eorgi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ASSEMBLY OF THE PROTOTYPE</a:t>
            </a:r>
            <a:r>
              <a:rPr b="0" i="0" lang="en-US" sz="145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453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3"/>
              <a:buFont typeface="Arial"/>
              <a:buNone/>
            </a:pPr>
            <a:r>
              <a:rPr b="0" i="0" lang="en-US" sz="275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2]</a:t>
            </a:r>
            <a:r>
              <a:rPr b="0" i="0" lang="en-US" sz="275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1619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SCHEMATIC DIAGRAM </a:t>
            </a:r>
            <a:endParaRPr b="0" i="0" sz="1619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3299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Georgia"/>
              <a:buChar char="●"/>
            </a:pPr>
            <a:r>
              <a:rPr b="0" i="0" lang="en-US" sz="133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CIRCUIT DIAGRAM OF A MUSCLE SENSOR </a:t>
            </a:r>
            <a:endParaRPr b="0" i="0" sz="1333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3299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Georgia"/>
              <a:buChar char="●"/>
            </a:pPr>
            <a:r>
              <a:rPr b="0" i="0" lang="en-US" sz="133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PCB DESIGN OF A MUSCLE SENSOR </a:t>
            </a:r>
            <a:endParaRPr b="0" i="0" sz="1333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3]</a:t>
            </a:r>
            <a:r>
              <a:rPr b="0" i="0" lang="en-US" sz="3135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1619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ARDUINO SHIELD </a:t>
            </a:r>
            <a:endParaRPr b="0" i="0" sz="1619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3299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Georgia"/>
              <a:buChar char="●"/>
            </a:pPr>
            <a:r>
              <a:rPr b="0" i="0" lang="en-US" sz="133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CIRCUIT DIAGRAM OF ARDUINO SHIELD</a:t>
            </a:r>
            <a:endParaRPr b="0" i="0" sz="1333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3299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Georgia"/>
              <a:buChar char="●"/>
            </a:pPr>
            <a:r>
              <a:rPr b="0" i="0" lang="en-US" sz="1333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PCB DESIGN OF A ARDUINO SHIELD  </a:t>
            </a:r>
            <a:endParaRPr b="0" i="0" sz="1333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8"/>
              <a:buFont typeface="Arial"/>
              <a:buNone/>
            </a:pPr>
            <a:r>
              <a:rPr b="0" i="0" lang="en-US" sz="2048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4]</a:t>
            </a:r>
            <a:r>
              <a:rPr b="0" i="0" lang="en-US" sz="2048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1619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ARDUINO CODE </a:t>
            </a:r>
            <a:r>
              <a:rPr b="0" i="0" lang="en-US" sz="1285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285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5] OUTPUT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4"/>
              <a:buFont typeface="Arial"/>
              <a:buNone/>
            </a:pPr>
            <a:r>
              <a:t/>
            </a:r>
            <a:endParaRPr b="0" i="0" sz="4064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1160" y="1599998"/>
            <a:ext cx="6024164" cy="30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ASSEMBLY OF THE PROTOTYPE </a:t>
            </a:r>
            <a:endParaRPr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350" y="1539775"/>
            <a:ext cx="9465603" cy="46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0" y="135950"/>
            <a:ext cx="116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 CIRCUIT DESIGN  </a:t>
            </a:r>
            <a:endParaRPr b="0" i="0" sz="20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200" y="842450"/>
            <a:ext cx="8998600" cy="57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978850" y="181275"/>
            <a:ext cx="7779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b="1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PCB DESIGN </a:t>
            </a:r>
            <a:endParaRPr b="1" i="0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325" y="950783"/>
            <a:ext cx="7779601" cy="570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0" y="192344"/>
            <a:ext cx="12192000" cy="88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/>
          </a:p>
        </p:txBody>
      </p:sp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0" type="dt"/>
          </p:nvPr>
        </p:nvSpPr>
        <p:spPr>
          <a:xfrm>
            <a:off x="125818" y="6356351"/>
            <a:ext cx="1086293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10-05-2021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998921" y="6356351"/>
            <a:ext cx="8272129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1493795" y="6356352"/>
            <a:ext cx="487326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63772" y="15394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Literature survey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31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Gap Identification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statement and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Proposed Methodology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Requirement analysis</a:t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Impact analysis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Professional Ethical practices to be followed 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Results and discussion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Conclusions and Future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9702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Georgia"/>
              <a:buNone/>
            </a:pPr>
            <a:r>
              <a:rPr b="1" lang="en-US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Results and discussion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558900" y="1825625"/>
            <a:ext cx="1132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Needed to evaluate the output.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Preferable to obtain a signal really smooth in order to make the servos work properly later.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Tested the values of the signal with different forces.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Connect the Arduino and make a simple test with the servomotors.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0" y="192343"/>
            <a:ext cx="121920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Conclusions and Future Scope</a:t>
            </a:r>
            <a:endParaRPr/>
          </a:p>
        </p:txBody>
      </p:sp>
      <p:pic>
        <p:nvPicPr>
          <p:cNvPr id="278" name="Google Shape;27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" y="0"/>
            <a:ext cx="879900" cy="11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>
            <p:ph idx="10" type="dt"/>
          </p:nvPr>
        </p:nvSpPr>
        <p:spPr>
          <a:xfrm>
            <a:off x="125818" y="6356351"/>
            <a:ext cx="108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03-06-2021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33"/>
          <p:cNvSpPr txBox="1"/>
          <p:nvPr>
            <p:ph idx="11" type="ftr"/>
          </p:nvPr>
        </p:nvSpPr>
        <p:spPr>
          <a:xfrm>
            <a:off x="1998921" y="6356351"/>
            <a:ext cx="82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11493795" y="6356352"/>
            <a:ext cx="48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253365" y="1684655"/>
            <a:ext cx="106065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Conclusions:</a:t>
            </a:r>
            <a:endParaRPr b="1" i="0" sz="28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01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57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prosthetic hand through additive manufacturing process is the ultimate solution for a cost effective prosthetic hand.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Increase in quality &amp; accuracy of the model is achieved.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574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unique combination of medical science and computer aid designing and manufacturing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Future Scope: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Georgia"/>
              <a:buChar char="●"/>
            </a:pPr>
            <a:r>
              <a:rPr b="0" i="0" lang="en-US" sz="2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Automation</a:t>
            </a:r>
            <a:endParaRPr b="0" i="0" sz="24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14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Georgia"/>
              <a:buChar char="●"/>
            </a:pPr>
            <a:r>
              <a:rPr b="0" i="0" lang="en-US" sz="2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Continuous improvements of the program and the signal reading.</a:t>
            </a:r>
            <a:endParaRPr b="1" i="0" sz="24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14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Georgia"/>
              <a:buChar char="●"/>
            </a:pPr>
            <a:r>
              <a:rPr b="0" i="0" lang="en-US" sz="2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Improve the design to achieve more natural and real shape</a:t>
            </a:r>
            <a:endParaRPr b="0" i="0" sz="24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Arduino. (2013). At </a:t>
            </a:r>
            <a:r>
              <a:rPr b="0" i="1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Taller Arduino. </a:t>
            </a: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9th 2015 from: http://tallerarduino.com/tag/shield/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Arduino (2015). At </a:t>
            </a:r>
            <a:r>
              <a:rPr b="0" i="1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Arduino Home. </a:t>
            </a: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15th from: http://store.arduino.cc/index.php?main_page=product_info&amp;cPath=11&amp;products_id=195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Camacho-Conchucos, H.T. (2010). Patients amputated by work accidents: characteristics and years accumulated of potential productive life lost. Retrieved March 4th, 2015 from: http://www.scielo.org.pe/pdf/afm/v71n4/a11v71n4.pdf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Fishing line (2015). At </a:t>
            </a:r>
            <a:r>
              <a:rPr b="0" i="1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Decathlon. </a:t>
            </a: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10th 2015 from: http://www.decathlon.es/fully-300-m-id_8240217.html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Dorador González, J.M. (2004). </a:t>
            </a:r>
            <a:r>
              <a:rPr b="0" i="1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ROBÓTICA Y PRÓTESIS INTELIGENTES. </a:t>
            </a: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March 15th 2015 from: http://www.revista.unam.mx/vol.6/num1/art01/art01-2d.htm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Electronics. (2015). At </a:t>
            </a:r>
            <a:r>
              <a:rPr b="0" i="1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Wikipedia. </a:t>
            </a:r>
            <a:r>
              <a:rPr b="0" i="0" lang="en-US" sz="1900" u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9th 2015 from: http://en.wikipedia.org/wiki/Pulse-width_modulation </a:t>
            </a:r>
            <a:endParaRPr/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0" y="192343"/>
            <a:ext cx="121920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b="1" sz="440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6" name="Google Shape;296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9" y="136525"/>
            <a:ext cx="758400" cy="10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10" type="dt"/>
          </p:nvPr>
        </p:nvSpPr>
        <p:spPr>
          <a:xfrm>
            <a:off x="125818" y="6356351"/>
            <a:ext cx="108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03-06-2021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35"/>
          <p:cNvSpPr txBox="1"/>
          <p:nvPr>
            <p:ph idx="11" type="ftr"/>
          </p:nvPr>
        </p:nvSpPr>
        <p:spPr>
          <a:xfrm>
            <a:off x="1998921" y="6356351"/>
            <a:ext cx="827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11493795" y="6356352"/>
            <a:ext cx="48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885182" y="1532400"/>
            <a:ext cx="10993551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 startAt="7"/>
            </a:pP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Electronica. (2012). At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Ravc_cs.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10th 2015 from: http://ravc00cs.blogspot.com.es/2012/07/pwm.html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 startAt="7"/>
            </a:pP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Electronics. (2015). At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Electronics Tutorials.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15th 2015 from: http://www.electronics-tutorials.ws/opamp/opamp_5.html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 startAt="7"/>
            </a:pP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Electronics (2013). At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Advancer technologies.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February 17th 2015 from: http://www.advancertechnologies.com/p/muscle-sensor-v3.html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 startAt="7"/>
            </a:pP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Instrumentation amplifier (2015). At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Texas Instruments.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19th 2015 from: http://www.ti.com/lit/ds/symlink/ina125.pdf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 startAt="7"/>
            </a:pP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López Sullaez, L.C., and Estrada Ruiz, R (2009).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Impact Occupational of Traumatic Amputation in Fingers of the Hand by Work Accident</a:t>
            </a: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Retrieved March 6th, 2015 from: http://scielo.isciii.es/pdf/mesetra/v55n217/original4.pdf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 startAt="7"/>
            </a:pP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Operational amplifiers (2015). At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Texas Instruments.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19th 2015 from: http://www.ti.com/lit/ds/slos081h/slos081h.pdf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 startAt="7"/>
            </a:pP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Prusa Mendel. (2015). At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RepRapWiki.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Retrieved May 10th 2015 from: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http://reprap.org/wiki/Prusa_i3</a:t>
            </a:r>
            <a:endParaRPr b="0" i="0" sz="1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0" y="192344"/>
            <a:ext cx="12192000" cy="88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125818" y="6356351"/>
            <a:ext cx="1086293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10-05-2021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1998921" y="6356351"/>
            <a:ext cx="8272129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493795" y="6356352"/>
            <a:ext cx="487326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63775" y="1788113"/>
            <a:ext cx="61107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1.Why are hands important ?</a:t>
            </a:r>
            <a:endParaRPr b="0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2.Survey On Hand Injuries</a:t>
            </a:r>
            <a:endParaRPr b="0" i="0" sz="2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3.What is Prosthesis?</a:t>
            </a:r>
            <a:endParaRPr b="0" i="0" sz="2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627" y="1073875"/>
            <a:ext cx="3803348" cy="51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03-06-2021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Dept. of Electronics and Telecommunication Hope Foundation’s International Institute of Information Technology Hinjawadi Pune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0" y="358599"/>
            <a:ext cx="12192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Literature survey </a:t>
            </a:r>
            <a:endParaRPr b="1" i="0" sz="44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789" y="0"/>
            <a:ext cx="879921" cy="11727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16"/>
          <p:cNvGraphicFramePr/>
          <p:nvPr/>
        </p:nvGraphicFramePr>
        <p:xfrm>
          <a:off x="838200" y="1082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{3178F3F5-E499-4F1B-8EEB-7761E1A2B1D8}</a:tableStyleId>
              </a:tblPr>
              <a:tblGrid>
                <a:gridCol w="857600"/>
                <a:gridCol w="1463050"/>
                <a:gridCol w="2477200"/>
                <a:gridCol w="1995875"/>
                <a:gridCol w="2659250"/>
                <a:gridCol w="1596050"/>
              </a:tblGrid>
              <a:tr h="68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Year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Author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Publishing Journal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Techniques Used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Conclusions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213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2016</a:t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Chandra Mohan , Purushothaman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Design and Fabrication of Prosthetic Human Hand using EEG and Force Sensor with Arduino Microcontroller</a:t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500" u="none" cap="none" strike="noStrike"/>
                        <a:t>International Journal of Engineering Science and Computing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Based on a simple, flexible and optimal control strategy that enables the person to use the device as normal arm.</a:t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design and simulation for the prosthetic hand was completed in this paper</a:t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</a:tr>
              <a:tr h="265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2015</a:t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Arnau Capell Gràcia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DESIGN AND IMPLEMENTATION OF A BIONIC ARM</a:t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International Journal of Computer Applications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prototype uses enclosure and impingement technique.</a:t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 has been thought to be used by anyone such as a prosthesis tester and it accomplish the expectations.</a:t>
                      </a:r>
                      <a:endParaRPr sz="15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03-06-2021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Dept. of Electronics and Telecommunication Hope Foundation’s International Institute of Information Technology Hinjawadi Pune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0" y="358599"/>
            <a:ext cx="12192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Literature survey </a:t>
            </a:r>
            <a:endParaRPr b="1" i="0" sz="44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789" y="0"/>
            <a:ext cx="879921" cy="11727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17"/>
          <p:cNvGraphicFramePr/>
          <p:nvPr/>
        </p:nvGraphicFramePr>
        <p:xfrm>
          <a:off x="838200" y="1260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{3178F3F5-E499-4F1B-8EEB-7761E1A2B1D8}</a:tableStyleId>
              </a:tblPr>
              <a:tblGrid>
                <a:gridCol w="857600"/>
                <a:gridCol w="1396550"/>
                <a:gridCol w="2709950"/>
                <a:gridCol w="2094800"/>
                <a:gridCol w="2277675"/>
                <a:gridCol w="1712425"/>
              </a:tblGrid>
              <a:tr h="60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Year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Author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Publishing Journal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Techniques Used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Conclusions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204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2021</a:t>
                      </a:r>
                      <a:endParaRPr sz="18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Yan Miao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Mengda Xuab</a:t>
                      </a:r>
                      <a:endParaRPr sz="18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Bionic Reconstruction after severe limb trauma and limb loss</a:t>
                      </a:r>
                      <a:endParaRPr sz="18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4444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>
                          <a:solidFill>
                            <a:srgbClr val="444444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Journal of Neurological Sciences</a:t>
                      </a:r>
                      <a:endParaRPr sz="18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2E2E2E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Interact with complex mechatronic devices in an intuitive and natural way</a:t>
                      </a:r>
                      <a:endParaRPr sz="18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Demonstrates the viability of self-making prosthesis compared with the prices in market.</a:t>
                      </a:r>
                      <a:endParaRPr sz="18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0" y="192344"/>
            <a:ext cx="12192000" cy="88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Gap Identification</a:t>
            </a:r>
            <a:endParaRPr/>
          </a:p>
        </p:txBody>
      </p:sp>
      <p:pic>
        <p:nvPicPr>
          <p:cNvPr id="137" name="Google Shape;13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idx="10" type="dt"/>
          </p:nvPr>
        </p:nvSpPr>
        <p:spPr>
          <a:xfrm>
            <a:off x="125818" y="6356351"/>
            <a:ext cx="1086293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10-05-2021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1998921" y="6356351"/>
            <a:ext cx="8272129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11493795" y="6356352"/>
            <a:ext cx="487326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01047" y="153944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224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 Cost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224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Weight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4224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Rehabilitation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7575" y="1685201"/>
            <a:ext cx="7749000" cy="39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0" y="192344"/>
            <a:ext cx="12192000" cy="88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Problem statement and Objectives</a:t>
            </a:r>
            <a:endParaRPr/>
          </a:p>
        </p:txBody>
      </p:sp>
      <p:pic>
        <p:nvPicPr>
          <p:cNvPr id="148" name="Google Shape;14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125818" y="6356351"/>
            <a:ext cx="1086293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10-05-2021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1998921" y="6356351"/>
            <a:ext cx="8272129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1493795" y="6356352"/>
            <a:ext cx="487326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77175" y="1448424"/>
            <a:ext cx="105156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9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1.Problem statement</a:t>
            </a:r>
            <a:endParaRPr b="0" i="0" sz="9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5"/>
              <a:buFont typeface="Arial"/>
              <a:buNone/>
            </a:pPr>
            <a:r>
              <a:rPr b="0" i="0" lang="en-US" sz="9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this project is to create a prototype of a hand which can be placed on the forearm of the body.</a:t>
            </a:r>
            <a:endParaRPr b="0" i="1" sz="94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1428"/>
              <a:buFont typeface="Arial"/>
              <a:buNone/>
            </a:pPr>
            <a:r>
              <a:rPr b="0" i="1" lang="en-US" sz="2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1" sz="568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5915"/>
              <a:buFont typeface="Arial"/>
              <a:buNone/>
            </a:pPr>
            <a:r>
              <a:t/>
            </a:r>
            <a:endParaRPr b="0" i="0" sz="568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489"/>
              <a:buFont typeface="Arial"/>
              <a:buNone/>
            </a:pPr>
            <a:r>
              <a:rPr b="0" i="0" lang="en-US" sz="9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2.Objectives</a:t>
            </a:r>
            <a:endParaRPr b="0" i="0" sz="94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489"/>
              <a:buFont typeface="Arial"/>
              <a:buNone/>
            </a:pPr>
            <a:r>
              <a:rPr b="0" i="0" lang="en-US" sz="9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• The main objective is to design and develop a reliable low - cost prosthetic arm control circuit. </a:t>
            </a:r>
            <a:endParaRPr b="0" i="0" sz="94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489"/>
              <a:buFont typeface="Arial"/>
              <a:buNone/>
            </a:pPr>
            <a:r>
              <a:rPr b="0" i="0" lang="en-US" sz="9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• A control system circuit using Arduino will be proposed.</a:t>
            </a:r>
            <a:endParaRPr b="0" i="0" sz="94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489"/>
              <a:buFont typeface="Arial"/>
              <a:buNone/>
            </a:pPr>
            <a:r>
              <a:rPr b="0" i="0" lang="en-US" sz="9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• A Simulation of the proposed system will be run. </a:t>
            </a:r>
            <a:endParaRPr b="0" i="0" sz="94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489"/>
              <a:buFont typeface="Arial"/>
              <a:buNone/>
            </a:pPr>
            <a:r>
              <a:rPr b="0" i="0" lang="en-US" sz="94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• Performance evaluation of the proposed system will be carried out.</a:t>
            </a:r>
            <a:endParaRPr b="0" i="0" sz="94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3624"/>
              <a:buFont typeface="Arial"/>
              <a:buNone/>
            </a:pPr>
            <a:r>
              <a:t/>
            </a:r>
            <a:endParaRPr b="0" i="1" sz="2776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1900"/>
              <a:buFont typeface="Arial"/>
              <a:buNone/>
            </a:pPr>
            <a:r>
              <a:t/>
            </a:r>
            <a:endParaRPr b="0" i="0" sz="2441" u="none" cap="none" strike="noStrike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08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53300" y="1982100"/>
            <a:ext cx="348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0" y="0"/>
            <a:ext cx="10921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73763"/>
                </a:solidFill>
                <a:latin typeface="Georgia"/>
                <a:ea typeface="Georgia"/>
                <a:cs typeface="Georgia"/>
                <a:sym typeface="Georgia"/>
              </a:rPr>
              <a:t>Proposed Methodology</a:t>
            </a:r>
            <a:endParaRPr b="1" i="0" sz="4400" u="none" cap="none" strike="noStrike"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97" y="946500"/>
            <a:ext cx="11464850" cy="52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0" y="192344"/>
            <a:ext cx="12192000" cy="88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Proposed Methodology</a:t>
            </a:r>
            <a:endParaRPr b="1" sz="440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7" name="Google Shape;16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18" y="136525"/>
            <a:ext cx="879921" cy="1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125818" y="6356351"/>
            <a:ext cx="1086293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10-05-2021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1998921" y="6356351"/>
            <a:ext cx="8272129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Dept. of Electronics and Telecommunication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Hope Foundation’s International Institute of Information Technology, Hinjawadi, Pune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11493795" y="6356352"/>
            <a:ext cx="487326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 flipH="1" rot="10800000">
            <a:off x="763775" y="5890813"/>
            <a:ext cx="10515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42857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1510" y="1289700"/>
            <a:ext cx="7548979" cy="438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