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49"/>
  </p:notesMasterIdLst>
  <p:sldIdLst>
    <p:sldId id="261" r:id="rId4"/>
    <p:sldId id="265" r:id="rId5"/>
    <p:sldId id="357" r:id="rId6"/>
    <p:sldId id="321" r:id="rId7"/>
    <p:sldId id="322" r:id="rId8"/>
    <p:sldId id="274" r:id="rId9"/>
    <p:sldId id="272" r:id="rId10"/>
    <p:sldId id="276" r:id="rId11"/>
    <p:sldId id="262" r:id="rId12"/>
    <p:sldId id="312" r:id="rId13"/>
    <p:sldId id="266" r:id="rId14"/>
    <p:sldId id="356" r:id="rId15"/>
    <p:sldId id="268" r:id="rId16"/>
    <p:sldId id="293" r:id="rId17"/>
    <p:sldId id="271" r:id="rId18"/>
    <p:sldId id="286" r:id="rId19"/>
    <p:sldId id="360" r:id="rId20"/>
    <p:sldId id="372" r:id="rId21"/>
    <p:sldId id="373" r:id="rId22"/>
    <p:sldId id="267" r:id="rId23"/>
    <p:sldId id="362" r:id="rId24"/>
    <p:sldId id="361" r:id="rId25"/>
    <p:sldId id="368" r:id="rId26"/>
    <p:sldId id="366" r:id="rId27"/>
    <p:sldId id="365" r:id="rId28"/>
    <p:sldId id="370" r:id="rId29"/>
    <p:sldId id="367" r:id="rId30"/>
    <p:sldId id="369" r:id="rId31"/>
    <p:sldId id="371" r:id="rId32"/>
    <p:sldId id="377" r:id="rId33"/>
    <p:sldId id="374" r:id="rId34"/>
    <p:sldId id="278" r:id="rId35"/>
    <p:sldId id="333" r:id="rId36"/>
    <p:sldId id="290" r:id="rId37"/>
    <p:sldId id="324" r:id="rId38"/>
    <p:sldId id="319" r:id="rId39"/>
    <p:sldId id="363" r:id="rId40"/>
    <p:sldId id="364" r:id="rId41"/>
    <p:sldId id="294" r:id="rId42"/>
    <p:sldId id="303" r:id="rId43"/>
    <p:sldId id="308" r:id="rId44"/>
    <p:sldId id="309" r:id="rId45"/>
    <p:sldId id="331" r:id="rId46"/>
    <p:sldId id="300" r:id="rId47"/>
    <p:sldId id="376" r:id="rId48"/>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0844" autoAdjust="0"/>
  </p:normalViewPr>
  <p:slideViewPr>
    <p:cSldViewPr snapToGrid="0">
      <p:cViewPr varScale="1">
        <p:scale>
          <a:sx n="45" d="100"/>
          <a:sy n="45" d="100"/>
        </p:scale>
        <p:origin x="996" y="66"/>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2020/8/13</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19</a:t>
            </a:fld>
            <a:endParaRPr kumimoji="1" lang="ja-JP" altLang="en-US"/>
          </a:p>
        </p:txBody>
      </p:sp>
    </p:spTree>
    <p:extLst>
      <p:ext uri="{BB962C8B-B14F-4D97-AF65-F5344CB8AC3E}">
        <p14:creationId xmlns:p14="http://schemas.microsoft.com/office/powerpoint/2010/main" val="421231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26</a:t>
            </a:fld>
            <a:endParaRPr kumimoji="1" lang="ja-JP" altLang="en-US"/>
          </a:p>
        </p:txBody>
      </p:sp>
    </p:spTree>
    <p:extLst>
      <p:ext uri="{BB962C8B-B14F-4D97-AF65-F5344CB8AC3E}">
        <p14:creationId xmlns:p14="http://schemas.microsoft.com/office/powerpoint/2010/main" val="1110435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37</a:t>
            </a:fld>
            <a:endParaRPr kumimoji="1" lang="ja-JP" altLang="en-US"/>
          </a:p>
        </p:txBody>
      </p:sp>
    </p:spTree>
    <p:extLst>
      <p:ext uri="{BB962C8B-B14F-4D97-AF65-F5344CB8AC3E}">
        <p14:creationId xmlns:p14="http://schemas.microsoft.com/office/powerpoint/2010/main" val="31783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41</a:t>
            </a:fld>
            <a:endParaRPr kumimoji="1" lang="ja-JP" altLang="en-US"/>
          </a:p>
        </p:txBody>
      </p:sp>
    </p:spTree>
    <p:extLst>
      <p:ext uri="{BB962C8B-B14F-4D97-AF65-F5344CB8AC3E}">
        <p14:creationId xmlns:p14="http://schemas.microsoft.com/office/powerpoint/2010/main" val="147986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8813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6732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797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6196672"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smtClean="0"/>
              <a:t> MOBILE CROWD SENSING</a:t>
            </a:r>
            <a:endParaRPr kumimoji="1" lang="ja-JP" altLang="en-US" dirty="0"/>
          </a:p>
        </p:txBody>
      </p:sp>
      <p:sp>
        <p:nvSpPr>
          <p:cNvPr id="33" name="テキスト プレースホルダー 8"/>
          <p:cNvSpPr>
            <a:spLocks noGrp="1"/>
          </p:cNvSpPr>
          <p:nvPr>
            <p:ph type="body" sz="quarter" idx="10" hasCustomPrompt="1"/>
          </p:nvPr>
        </p:nvSpPr>
        <p:spPr>
          <a:xfrm>
            <a:off x="1366341" y="5503590"/>
            <a:ext cx="16201811" cy="864046"/>
          </a:xfrm>
        </p:spPr>
        <p:txBody>
          <a:bodyPr anchor="b">
            <a:noAutofit/>
          </a:bodyPr>
          <a:lstStyle>
            <a:lvl1pPr algn="ctr">
              <a:defRPr sz="4000" baseline="0">
                <a:solidFill>
                  <a:schemeClr val="tx2"/>
                </a:solidFill>
                <a:latin typeface="Route 159 UltraLight" pitchFamily="50" charset="0"/>
              </a:defRPr>
            </a:lvl1pPr>
          </a:lstStyle>
          <a:p>
            <a:pPr lvl="0"/>
            <a:r>
              <a:rPr kumimoji="1" lang="en-US" altLang="ja-JP" dirty="0" smtClean="0"/>
              <a:t>MULTI DISCIPLIANRY DESIGN PRESENTATION</a:t>
            </a:r>
            <a:endParaRPr kumimoji="1" lang="ja-JP" altLang="en-US" dirty="0"/>
          </a:p>
        </p:txBody>
      </p:sp>
      <p:sp>
        <p:nvSpPr>
          <p:cNvPr id="34" name="サブタイトル 2"/>
          <p:cNvSpPr>
            <a:spLocks noGrp="1"/>
          </p:cNvSpPr>
          <p:nvPr>
            <p:ph type="subTitle" idx="1" hasCustomPrompt="1"/>
          </p:nvPr>
        </p:nvSpPr>
        <p:spPr>
          <a:xfrm>
            <a:off x="1366342" y="8527876"/>
            <a:ext cx="16201810" cy="2259078"/>
          </a:xfrm>
        </p:spPr>
        <p:txBody>
          <a:bodyPr>
            <a:normAutofit/>
          </a:bodyPr>
          <a:lstStyle>
            <a:lvl1pPr marL="0" indent="0" algn="l">
              <a:buNone/>
              <a:defRPr sz="2400" baseline="0">
                <a:solidFill>
                  <a:schemeClr val="tx1"/>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smtClean="0"/>
              <a:t>DOMAIN : Smart Communication Society (Mobile Crowd Sensing)</a:t>
            </a:r>
          </a:p>
          <a:p>
            <a:r>
              <a:rPr kumimoji="1" lang="en-US" altLang="ja-JP" dirty="0" smtClean="0"/>
              <a:t>GUIDE : Mr. M. Arul Prakash</a:t>
            </a:r>
          </a:p>
          <a:p>
            <a:r>
              <a:rPr kumimoji="1" lang="en-US" altLang="ja-JP" dirty="0" smtClean="0"/>
              <a:t>TEAM : Ankita Pal (RA1711003010611), Sri Mullapudi Roshitha (RA1711003010273)</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5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5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par>
                          <p:cTn id="198" fill="hold">
                            <p:stCondLst>
                              <p:cond delay="5850"/>
                            </p:stCondLst>
                            <p:childTnLst>
                              <p:par>
                                <p:cTn id="199" presetID="10" presetClass="entr" presetSubtype="0" fill="hold" grpId="0" nodeType="afterEffect">
                                  <p:stCondLst>
                                    <p:cond delay="0"/>
                                  </p:stCondLst>
                                  <p:childTnLst>
                                    <p:set>
                                      <p:cBhvr>
                                        <p:cTn id="200" dur="1" fill="hold">
                                          <p:stCondLst>
                                            <p:cond delay="0"/>
                                          </p:stCondLst>
                                        </p:cTn>
                                        <p:tgtEl>
                                          <p:spTgt spid="34">
                                            <p:txEl>
                                              <p:pRg st="1" end="1"/>
                                            </p:txEl>
                                          </p:spTgt>
                                        </p:tgtEl>
                                        <p:attrNameLst>
                                          <p:attrName>style.visibility</p:attrName>
                                        </p:attrNameLst>
                                      </p:cBhvr>
                                      <p:to>
                                        <p:strVal val="visible"/>
                                      </p:to>
                                    </p:set>
                                    <p:animEffect transition="in" filter="fade">
                                      <p:cBhvr>
                                        <p:cTn id="201" dur="500"/>
                                        <p:tgtEl>
                                          <p:spTgt spid="34">
                                            <p:txEl>
                                              <p:pRg st="1" end="1"/>
                                            </p:txEl>
                                          </p:spTgt>
                                        </p:tgtEl>
                                      </p:cBhvr>
                                    </p:animEffect>
                                  </p:childTnLst>
                                </p:cTn>
                              </p:par>
                            </p:childTnLst>
                          </p:cTn>
                        </p:par>
                        <p:par>
                          <p:cTn id="202" fill="hold">
                            <p:stCondLst>
                              <p:cond delay="6350"/>
                            </p:stCondLst>
                            <p:childTnLst>
                              <p:par>
                                <p:cTn id="203" presetID="10" presetClass="entr" presetSubtype="0" fill="hold" grpId="0" nodeType="afterEffect">
                                  <p:stCondLst>
                                    <p:cond delay="0"/>
                                  </p:stCondLst>
                                  <p:childTnLst>
                                    <p:set>
                                      <p:cBhvr>
                                        <p:cTn id="204" dur="1" fill="hold">
                                          <p:stCondLst>
                                            <p:cond delay="0"/>
                                          </p:stCondLst>
                                        </p:cTn>
                                        <p:tgtEl>
                                          <p:spTgt spid="34">
                                            <p:txEl>
                                              <p:pRg st="2" end="2"/>
                                            </p:txEl>
                                          </p:spTgt>
                                        </p:tgtEl>
                                        <p:attrNameLst>
                                          <p:attrName>style.visibility</p:attrName>
                                        </p:attrNameLst>
                                      </p:cBhvr>
                                      <p:to>
                                        <p:strVal val="visible"/>
                                      </p:to>
                                    </p:set>
                                    <p:animEffect transition="in" filter="fade">
                                      <p:cBhvr>
                                        <p:cTn id="205"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theme" Target="../theme/theme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theme" Target="../theme/theme3.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 id="2147483776" r:id="rId42"/>
    <p:sldLayoutId id="2147483777" r:id="rId4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 id="2147483775" r:id="rId2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33.JPG"/><Relationship Id="rId4"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87.xml"/></Relationships>
</file>

<file path=ppt/slides/_rels/slide2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7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5.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76.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G"/><Relationship Id="rId1" Type="http://schemas.openxmlformats.org/officeDocument/2006/relationships/slideLayout" Target="../slideLayouts/slideLayout75.xml"/></Relationships>
</file>

<file path=ppt/slides/_rels/slide3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8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3.xml"/><Relationship Id="rId1" Type="http://schemas.openxmlformats.org/officeDocument/2006/relationships/slideLayout" Target="../slideLayouts/slideLayout75.xml"/></Relationships>
</file>

<file path=ppt/slides/_rels/slide38.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87.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3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4.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0.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en-US" altLang="ja-JP" dirty="0" smtClean="0"/>
              <a:t>MOBILE CROWD SENSING</a:t>
            </a:r>
            <a:endParaRPr kumimoji="1" lang="ja-JP" altLang="en-US" dirty="0"/>
          </a:p>
        </p:txBody>
      </p:sp>
      <p:sp>
        <p:nvSpPr>
          <p:cNvPr id="9" name="テキスト プレースホルダー 8"/>
          <p:cNvSpPr>
            <a:spLocks noGrp="1"/>
          </p:cNvSpPr>
          <p:nvPr>
            <p:ph type="body" sz="quarter" idx="10"/>
          </p:nvPr>
        </p:nvSpPr>
        <p:spPr/>
        <p:txBody>
          <a:bodyPr/>
          <a:lstStyle/>
          <a:p>
            <a:r>
              <a:rPr lang="en-US" altLang="ja-JP" dirty="0" smtClean="0"/>
              <a:t>MULTI DISCIPLINARY DESIGN PRESENTATION</a:t>
            </a:r>
            <a:endParaRPr kumimoji="1" lang="ja-JP" altLang="en-US" dirty="0"/>
          </a:p>
        </p:txBody>
      </p:sp>
      <p:sp>
        <p:nvSpPr>
          <p:cNvPr id="8" name="サブタイトル 7"/>
          <p:cNvSpPr>
            <a:spLocks noGrp="1"/>
          </p:cNvSpPr>
          <p:nvPr>
            <p:ph type="subTitle" idx="1"/>
          </p:nvPr>
        </p:nvSpPr>
        <p:spPr/>
        <p:txBody>
          <a:bodyPr>
            <a:normAutofit/>
          </a:bodyPr>
          <a:lstStyle/>
          <a:p>
            <a:r>
              <a:rPr kumimoji="1" lang="en-US" altLang="ja-JP" sz="2600" dirty="0" smtClean="0"/>
              <a:t>DOMAIN : Smart Communication Society (Mobile Crowd Sensing)</a:t>
            </a:r>
          </a:p>
          <a:p>
            <a:r>
              <a:rPr lang="en-US" altLang="ja-JP" sz="2600" dirty="0" smtClean="0"/>
              <a:t>GUIDE : Mr. M. Arul Prakash</a:t>
            </a:r>
          </a:p>
          <a:p>
            <a:r>
              <a:rPr kumimoji="1" lang="en-US" altLang="ja-JP" sz="2600" dirty="0" smtClean="0"/>
              <a:t>TEAM: Ankita Pal (RA1711003010611), Sri Mullapudi Roshitha (RA1711003010276)</a:t>
            </a:r>
            <a:endParaRPr kumimoji="1" lang="ja-JP" altLang="en-US" sz="2600"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21"/>
          </p:nvPr>
        </p:nvSpPr>
        <p:spPr/>
        <p:txBody>
          <a:bodyPr/>
          <a:lstStyle/>
          <a:p>
            <a:r>
              <a:rPr lang="en-US" altLang="ja-JP" dirty="0" smtClean="0"/>
              <a:t>Openness</a:t>
            </a:r>
            <a:endParaRPr kumimoji="1" lang="ja-JP" altLang="en-US" dirty="0"/>
          </a:p>
        </p:txBody>
      </p:sp>
      <p:sp>
        <p:nvSpPr>
          <p:cNvPr id="12" name="テキスト プレースホルダー 11"/>
          <p:cNvSpPr>
            <a:spLocks noGrp="1"/>
          </p:cNvSpPr>
          <p:nvPr>
            <p:ph type="body" sz="quarter" idx="22"/>
          </p:nvPr>
        </p:nvSpPr>
        <p:spPr/>
        <p:txBody>
          <a:bodyPr/>
          <a:lstStyle/>
          <a:p>
            <a:r>
              <a:rPr lang="en-US" altLang="ja-JP" dirty="0" smtClean="0"/>
              <a:t>Data Massiveness</a:t>
            </a:r>
            <a:endParaRPr lang="ja-JP" altLang="en-US" dirty="0"/>
          </a:p>
        </p:txBody>
      </p:sp>
      <p:sp>
        <p:nvSpPr>
          <p:cNvPr id="13" name="テキスト プレースホルダー 12"/>
          <p:cNvSpPr>
            <a:spLocks noGrp="1"/>
          </p:cNvSpPr>
          <p:nvPr>
            <p:ph type="body" sz="quarter" idx="23"/>
          </p:nvPr>
        </p:nvSpPr>
        <p:spPr>
          <a:xfrm>
            <a:off x="10287125" y="1367393"/>
            <a:ext cx="4389120" cy="720080"/>
          </a:xfrm>
        </p:spPr>
        <p:txBody>
          <a:bodyPr/>
          <a:lstStyle/>
          <a:p>
            <a:r>
              <a:rPr lang="en-US" altLang="ja-JP" dirty="0" smtClean="0"/>
              <a:t>Mobility and Dynamic Technology</a:t>
            </a:r>
            <a:endParaRPr lang="ja-JP" altLang="en-US" dirty="0"/>
          </a:p>
        </p:txBody>
      </p:sp>
      <p:sp>
        <p:nvSpPr>
          <p:cNvPr id="14" name="テキスト プレースホルダー 13"/>
          <p:cNvSpPr>
            <a:spLocks noGrp="1"/>
          </p:cNvSpPr>
          <p:nvPr>
            <p:ph type="body" sz="quarter" idx="24"/>
          </p:nvPr>
        </p:nvSpPr>
        <p:spPr/>
        <p:txBody>
          <a:bodyPr/>
          <a:lstStyle/>
          <a:p>
            <a:r>
              <a:rPr lang="en-US" altLang="ja-JP" dirty="0" smtClean="0"/>
              <a:t>Diversity</a:t>
            </a:r>
            <a:endParaRPr lang="ja-JP" altLang="en-US" dirty="0"/>
          </a:p>
        </p:txBody>
      </p:sp>
      <p:sp>
        <p:nvSpPr>
          <p:cNvPr id="15" name="テキスト プレースホルダー 14"/>
          <p:cNvSpPr>
            <a:spLocks noGrp="1"/>
          </p:cNvSpPr>
          <p:nvPr>
            <p:ph type="body" sz="quarter" idx="25"/>
          </p:nvPr>
        </p:nvSpPr>
        <p:spPr/>
        <p:txBody>
          <a:bodyPr/>
          <a:lstStyle/>
          <a:p>
            <a:r>
              <a:rPr lang="en-US" altLang="ja-JP" dirty="0" smtClean="0"/>
              <a:t>Unreliability</a:t>
            </a:r>
            <a:endParaRPr lang="ja-JP" altLang="en-US" dirty="0"/>
          </a:p>
        </p:txBody>
      </p:sp>
      <p:sp>
        <p:nvSpPr>
          <p:cNvPr id="16" name="テキスト プレースホルダー 15"/>
          <p:cNvSpPr>
            <a:spLocks noGrp="1"/>
          </p:cNvSpPr>
          <p:nvPr>
            <p:ph type="body" sz="quarter" idx="26"/>
          </p:nvPr>
        </p:nvSpPr>
        <p:spPr>
          <a:xfrm>
            <a:off x="12697243" y="492179"/>
            <a:ext cx="4389120" cy="720080"/>
          </a:xfrm>
        </p:spPr>
        <p:txBody>
          <a:bodyPr/>
          <a:lstStyle/>
          <a:p>
            <a:r>
              <a:rPr lang="en-US" altLang="ja-JP" dirty="0" smtClean="0"/>
              <a:t>Network Heterogeneity</a:t>
            </a:r>
            <a:endParaRPr lang="ja-JP" altLang="en-US" dirty="0"/>
          </a:p>
        </p:txBody>
      </p:sp>
      <p:sp>
        <p:nvSpPr>
          <p:cNvPr id="10" name="タイトル 9"/>
          <p:cNvSpPr>
            <a:spLocks noGrp="1"/>
          </p:cNvSpPr>
          <p:nvPr>
            <p:ph type="title"/>
          </p:nvPr>
        </p:nvSpPr>
        <p:spPr/>
        <p:txBody>
          <a:bodyPr/>
          <a:lstStyle/>
          <a:p>
            <a:r>
              <a:rPr kumimoji="1" lang="en-US" altLang="ja-JP" dirty="0" smtClean="0"/>
              <a:t>Special Characteristics of MCS</a:t>
            </a:r>
            <a:endParaRPr kumimoji="1" lang="ja-JP" altLang="en-US" dirty="0">
              <a:latin typeface="Route 159 Bold" pitchFamily="50" charset="0"/>
            </a:endParaRPr>
          </a:p>
        </p:txBody>
      </p:sp>
      <p:sp>
        <p:nvSpPr>
          <p:cNvPr id="17" name="テキスト プレースホルダー 16"/>
          <p:cNvSpPr>
            <a:spLocks noGrp="1"/>
          </p:cNvSpPr>
          <p:nvPr>
            <p:ph type="body" sz="quarter" idx="42"/>
          </p:nvPr>
        </p:nvSpPr>
        <p:spPr/>
        <p:txBody>
          <a:bodyPr/>
          <a:lstStyle/>
          <a:p>
            <a:r>
              <a:rPr kumimoji="1" lang="en-US" altLang="ja-JP" sz="2400" dirty="0" smtClean="0"/>
              <a:t>While a few of the characteristics are an advantage to the MCS systems, the same may be the cause </a:t>
            </a:r>
            <a:r>
              <a:rPr lang="en-US" altLang="ja-JP" sz="2400" dirty="0" smtClean="0"/>
              <a:t>of a disadvantage such as openness relies on the mass participation of mobile devices and dynamic and mobile nature of workers make their management challenging.</a:t>
            </a:r>
            <a:endParaRPr kumimoji="1" lang="ja-JP" altLang="en-US" sz="2400" dirty="0"/>
          </a:p>
        </p:txBody>
      </p:sp>
    </p:spTree>
    <p:extLst>
      <p:ext uri="{BB962C8B-B14F-4D97-AF65-F5344CB8AC3E}">
        <p14:creationId xmlns:p14="http://schemas.microsoft.com/office/powerpoint/2010/main" val="1591292530"/>
      </p:ext>
    </p:extLst>
  </p:cSld>
  <p:clrMapOvr>
    <a:masterClrMapping/>
  </p:clrMapOvr>
  <p:transition spd="slow" advTm="14901">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971" r="5971"/>
          <a:stretch>
            <a:fillRect/>
          </a:stretch>
        </p:blipFill>
        <p:spPr/>
      </p:pic>
      <p:sp>
        <p:nvSpPr>
          <p:cNvPr id="17" name="テキスト プレースホルダー 16"/>
          <p:cNvSpPr>
            <a:spLocks noGrp="1"/>
          </p:cNvSpPr>
          <p:nvPr>
            <p:ph type="body" sz="quarter" idx="11"/>
          </p:nvPr>
        </p:nvSpPr>
        <p:spPr/>
        <p:txBody>
          <a:bodyPr/>
          <a:lstStyle/>
          <a:p>
            <a:r>
              <a:rPr lang="en-US" altLang="ja-JP" dirty="0"/>
              <a:t> </a:t>
            </a:r>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2</a:t>
            </a:r>
            <a:endParaRPr kumimoji="1" lang="ja-JP" altLang="en-US" dirty="0"/>
          </a:p>
        </p:txBody>
      </p:sp>
      <p:pic>
        <p:nvPicPr>
          <p:cNvPr id="23" name="図プレースホルダー 2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l="16220" r="16220"/>
          <a:stretch>
            <a:fillRect/>
          </a:stretch>
        </p:blipFill>
        <p:spPr/>
      </p:pic>
      <p:sp>
        <p:nvSpPr>
          <p:cNvPr id="8" name="テキスト プレースホルダー 7"/>
          <p:cNvSpPr>
            <a:spLocks noGrp="1"/>
          </p:cNvSpPr>
          <p:nvPr>
            <p:ph type="body" sz="quarter" idx="17"/>
          </p:nvPr>
        </p:nvSpPr>
        <p:spPr/>
        <p:txBody>
          <a:bodyPr/>
          <a:lstStyle/>
          <a:p>
            <a:r>
              <a:rPr lang="en-US" altLang="ja-JP" dirty="0" smtClean="0"/>
              <a:t>ARCHITECTURE</a:t>
            </a:r>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2088587445"/>
      </p:ext>
    </p:extLst>
  </p:cSld>
  <p:clrMapOvr>
    <a:masterClrMapping/>
  </p:clrMapOvr>
  <mc:AlternateContent xmlns:mc="http://schemas.openxmlformats.org/markup-compatibility/2006" xmlns:p14="http://schemas.microsoft.com/office/powerpoint/2010/main">
    <mc:Choice Requires="p14">
      <p:transition spd="slow" p14:dur="1200" advTm="4273">
        <p14:flip dir="r"/>
      </p:transition>
    </mc:Choice>
    <mc:Fallback xmlns="">
      <p:transition spd="slow" advTm="4273">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72630" y="246956"/>
            <a:ext cx="14941050" cy="2174179"/>
          </a:xfrm>
        </p:spPr>
        <p:txBody>
          <a:bodyPr>
            <a:normAutofit/>
          </a:bodyPr>
          <a:lstStyle/>
          <a:p>
            <a:r>
              <a:rPr lang="en-US" altLang="ja-JP" dirty="0" smtClean="0"/>
              <a:t>Main components of MCS architecture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6" name="テキスト プレースホルダー 5"/>
          <p:cNvSpPr>
            <a:spLocks noGrp="1"/>
          </p:cNvSpPr>
          <p:nvPr>
            <p:ph type="body" sz="quarter" idx="15"/>
          </p:nvPr>
        </p:nvSpPr>
        <p:spPr/>
        <p:txBody>
          <a:bodyPr/>
          <a:lstStyle/>
          <a:p>
            <a:r>
              <a:rPr lang="en-US" altLang="ja-JP" dirty="0" smtClean="0"/>
              <a:t>Service Provider (SP)</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smtClean="0"/>
              <a:t>Provides a platform for crowd sourcing and can be any organization or corporation. Its main functions are accepting service requests from end users, collecting and processing of data from workers, and delivering final result back to the end users.</a:t>
            </a:r>
            <a:endParaRPr lang="en-US" altLang="ja-JP" dirty="0"/>
          </a:p>
          <a:p>
            <a:endParaRPr kumimoji="1" lang="ja-JP" altLang="en-US" dirty="0"/>
          </a:p>
        </p:txBody>
      </p:sp>
      <p:sp>
        <p:nvSpPr>
          <p:cNvPr id="10" name="テキスト プレースホルダー 9"/>
          <p:cNvSpPr>
            <a:spLocks noGrp="1"/>
          </p:cNvSpPr>
          <p:nvPr>
            <p:ph type="body" sz="quarter" idx="16"/>
          </p:nvPr>
        </p:nvSpPr>
        <p:spPr/>
        <p:txBody>
          <a:bodyPr/>
          <a:lstStyle/>
          <a:p>
            <a:r>
              <a:rPr lang="en-US" altLang="ja-JP" dirty="0" smtClean="0"/>
              <a:t>MCS Worker</a:t>
            </a:r>
            <a:endParaRPr lang="ja-JP" altLang="en-US" dirty="0"/>
          </a:p>
        </p:txBody>
      </p:sp>
      <p:sp>
        <p:nvSpPr>
          <p:cNvPr id="8" name="テキスト プレースホルダー 7"/>
          <p:cNvSpPr>
            <a:spLocks noGrp="1"/>
          </p:cNvSpPr>
          <p:nvPr>
            <p:ph type="body" sz="quarter" idx="17"/>
          </p:nvPr>
        </p:nvSpPr>
        <p:spPr/>
        <p:txBody>
          <a:bodyPr/>
          <a:lstStyle/>
          <a:p>
            <a:r>
              <a:rPr lang="en-US" altLang="ja-JP" dirty="0" smtClean="0"/>
              <a:t>These are mobile users participating in the crowd sourcing and are assigned tasks by the SP. They return the collected data by uploading computing results to the SP</a:t>
            </a:r>
            <a:r>
              <a:rPr lang="en-US" altLang="ja-JP" dirty="0"/>
              <a:t> </a:t>
            </a:r>
            <a:r>
              <a:rPr lang="en-US" altLang="ja-JP" dirty="0" smtClean="0"/>
              <a:t>and act as a sensor.</a:t>
            </a:r>
            <a:endParaRPr lang="ja-JP" altLang="en-US" dirty="0"/>
          </a:p>
          <a:p>
            <a:endParaRPr lang="ja-JP" altLang="en-US" dirty="0"/>
          </a:p>
        </p:txBody>
      </p:sp>
      <p:sp>
        <p:nvSpPr>
          <p:cNvPr id="11" name="テキスト プレースホルダー 10"/>
          <p:cNvSpPr>
            <a:spLocks noGrp="1"/>
          </p:cNvSpPr>
          <p:nvPr>
            <p:ph type="body" sz="quarter" idx="18"/>
          </p:nvPr>
        </p:nvSpPr>
        <p:spPr/>
        <p:txBody>
          <a:bodyPr/>
          <a:lstStyle/>
          <a:p>
            <a:r>
              <a:rPr lang="en-US" altLang="ja-JP" dirty="0" smtClean="0"/>
              <a:t>End User(EU)</a:t>
            </a:r>
            <a:endParaRPr lang="ja-JP" altLang="en-US" dirty="0"/>
          </a:p>
        </p:txBody>
      </p:sp>
      <p:sp>
        <p:nvSpPr>
          <p:cNvPr id="9" name="テキスト プレースホルダー 8"/>
          <p:cNvSpPr>
            <a:spLocks noGrp="1"/>
          </p:cNvSpPr>
          <p:nvPr>
            <p:ph type="body" sz="quarter" idx="19"/>
          </p:nvPr>
        </p:nvSpPr>
        <p:spPr/>
        <p:txBody>
          <a:bodyPr/>
          <a:lstStyle/>
          <a:p>
            <a:r>
              <a:rPr lang="en-US" altLang="ja-JP" dirty="0" smtClean="0"/>
              <a:t>Request services offered by the MCS SP with a certain cost. These are individuals who lack the ability to perform certain computing or data collection work.</a:t>
            </a:r>
            <a:endParaRPr lang="en-US" altLang="ja-JP" dirty="0"/>
          </a:p>
        </p:txBody>
      </p:sp>
    </p:spTree>
    <p:extLst>
      <p:ext uri="{BB962C8B-B14F-4D97-AF65-F5344CB8AC3E}">
        <p14:creationId xmlns:p14="http://schemas.microsoft.com/office/powerpoint/2010/main" val="3407896981"/>
      </p:ext>
    </p:extLst>
  </p:cSld>
  <p:clrMapOvr>
    <a:masterClrMapping/>
  </p:clrMapOvr>
  <p:transition spd="slow" advTm="8307">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fontScale="90000"/>
          </a:bodyPr>
          <a:lstStyle/>
          <a:p>
            <a:r>
              <a:rPr lang="en-US" altLang="ja-JP" dirty="0" smtClean="0"/>
              <a:t>Categories of MCS Architecture</a:t>
            </a:r>
            <a:endParaRPr kumimoji="1" lang="ja-JP" altLang="en-US" dirty="0">
              <a:latin typeface="Route 159 Bold" pitchFamily="50" charset="0"/>
            </a:endParaRPr>
          </a:p>
        </p:txBody>
      </p:sp>
      <p:sp>
        <p:nvSpPr>
          <p:cNvPr id="20" name="テキスト プレースホルダー 19"/>
          <p:cNvSpPr>
            <a:spLocks noGrp="1"/>
          </p:cNvSpPr>
          <p:nvPr>
            <p:ph type="body" sz="quarter" idx="16"/>
          </p:nvPr>
        </p:nvSpPr>
        <p:spPr/>
        <p:txBody>
          <a:bodyPr/>
          <a:lstStyle/>
          <a:p>
            <a:r>
              <a:rPr kumimoji="1" lang="en-US" altLang="ja-JP" dirty="0" smtClean="0"/>
              <a:t>Based on type of server</a:t>
            </a:r>
            <a:endParaRPr kumimoji="1" lang="ja-JP" altLang="en-US" dirty="0"/>
          </a:p>
        </p:txBody>
      </p:sp>
      <p:sp>
        <p:nvSpPr>
          <p:cNvPr id="24" name="テキスト プレースホルダー 23"/>
          <p:cNvSpPr>
            <a:spLocks noGrp="1"/>
          </p:cNvSpPr>
          <p:nvPr>
            <p:ph type="body" sz="quarter" idx="20"/>
          </p:nvPr>
        </p:nvSpPr>
        <p:spPr/>
        <p:txBody>
          <a:bodyPr/>
          <a:lstStyle/>
          <a:p>
            <a:r>
              <a:rPr lang="en-US" altLang="ja-JP" sz="3200" i="1" dirty="0"/>
              <a:t>C</a:t>
            </a:r>
            <a:r>
              <a:rPr kumimoji="1" lang="en-US" altLang="ja-JP" sz="3200" i="1" dirty="0" smtClean="0"/>
              <a:t>entralized </a:t>
            </a:r>
            <a:r>
              <a:rPr lang="en-US" altLang="ja-JP" sz="3200" i="1" dirty="0"/>
              <a:t>S</a:t>
            </a:r>
            <a:r>
              <a:rPr kumimoji="1" lang="en-US" altLang="ja-JP" sz="3200" i="1" dirty="0" smtClean="0"/>
              <a:t>erver</a:t>
            </a:r>
            <a:endParaRPr kumimoji="1" lang="ja-JP" altLang="en-US" sz="3200" i="1" dirty="0"/>
          </a:p>
        </p:txBody>
      </p:sp>
      <p:sp>
        <p:nvSpPr>
          <p:cNvPr id="25" name="テキスト プレースホルダー 24"/>
          <p:cNvSpPr>
            <a:spLocks noGrp="1"/>
          </p:cNvSpPr>
          <p:nvPr>
            <p:ph type="body" sz="quarter" idx="21"/>
          </p:nvPr>
        </p:nvSpPr>
        <p:spPr/>
        <p:txBody>
          <a:bodyPr/>
          <a:lstStyle/>
          <a:p>
            <a:r>
              <a:rPr lang="en-US" altLang="ja-JP" sz="3200" i="1" dirty="0"/>
              <a:t>D</a:t>
            </a:r>
            <a:r>
              <a:rPr kumimoji="1" lang="en-US" altLang="ja-JP" sz="3200" i="1" dirty="0" smtClean="0"/>
              <a:t>istributed </a:t>
            </a:r>
            <a:r>
              <a:rPr lang="en-US" altLang="ja-JP" sz="3200" i="1" dirty="0" smtClean="0"/>
              <a:t>S</a:t>
            </a:r>
            <a:r>
              <a:rPr kumimoji="1" lang="en-US" altLang="ja-JP" sz="3200" i="1" dirty="0" smtClean="0"/>
              <a:t>erver</a:t>
            </a:r>
            <a:endParaRPr kumimoji="1" lang="ja-JP" altLang="en-US" sz="3200" i="1" dirty="0"/>
          </a:p>
        </p:txBody>
      </p:sp>
      <p:sp>
        <p:nvSpPr>
          <p:cNvPr id="26" name="テキスト プレースホルダー 25"/>
          <p:cNvSpPr>
            <a:spLocks noGrp="1"/>
          </p:cNvSpPr>
          <p:nvPr>
            <p:ph type="body" sz="quarter" idx="22"/>
          </p:nvPr>
        </p:nvSpPr>
        <p:spPr>
          <a:xfrm>
            <a:off x="12760806" y="5279575"/>
            <a:ext cx="3469794" cy="935442"/>
          </a:xfrm>
        </p:spPr>
        <p:txBody>
          <a:bodyPr/>
          <a:lstStyle/>
          <a:p>
            <a:r>
              <a:rPr lang="en-US" altLang="ja-JP" sz="3200" i="1" dirty="0"/>
              <a:t>F</a:t>
            </a:r>
            <a:r>
              <a:rPr kumimoji="1" lang="en-US" altLang="ja-JP" sz="3200" i="1" dirty="0" smtClean="0"/>
              <a:t>ully </a:t>
            </a:r>
            <a:r>
              <a:rPr lang="en-US" altLang="ja-JP" sz="3200" i="1" dirty="0"/>
              <a:t>D</a:t>
            </a:r>
            <a:r>
              <a:rPr kumimoji="1" lang="en-US" altLang="ja-JP" sz="3200" i="1" dirty="0" smtClean="0"/>
              <a:t>istributed Server</a:t>
            </a:r>
            <a:endParaRPr kumimoji="1" lang="ja-JP" altLang="en-US" sz="3200" i="1" dirty="0"/>
          </a:p>
        </p:txBody>
      </p:sp>
      <p:sp>
        <p:nvSpPr>
          <p:cNvPr id="19" name="テキスト プレースホルダー 18"/>
          <p:cNvSpPr>
            <a:spLocks noGrp="1"/>
          </p:cNvSpPr>
          <p:nvPr>
            <p:ph type="body" sz="quarter" idx="14"/>
          </p:nvPr>
        </p:nvSpPr>
        <p:spPr>
          <a:xfrm>
            <a:off x="1189491" y="6756914"/>
            <a:ext cx="15900643" cy="2016224"/>
          </a:xfrm>
        </p:spPr>
        <p:txBody>
          <a:bodyPr>
            <a:normAutofit/>
          </a:bodyPr>
          <a:lstStyle/>
          <a:p>
            <a:r>
              <a:rPr kumimoji="1" lang="en-US" altLang="ja-JP" sz="2800" dirty="0" smtClean="0"/>
              <a:t>MCS with centralized servers face issues like single point failure and attack on centralized server. Thus, with the emergence of fully distributed servers, both SPs and workers are served with mobile devices and in some scenarios the need of an SP is eliminated altogether.</a:t>
            </a:r>
            <a:endParaRPr kumimoji="1" lang="ja-JP" altLang="en-US" sz="2800" dirty="0"/>
          </a:p>
        </p:txBody>
      </p:sp>
      <p:pic>
        <p:nvPicPr>
          <p:cNvPr id="9" name="Picture Placeholder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231" r="25231"/>
          <a:stretch>
            <a:fillRect/>
          </a:stretch>
        </p:blipFill>
        <p:spPr/>
      </p:pic>
    </p:spTree>
    <p:extLst>
      <p:ext uri="{BB962C8B-B14F-4D97-AF65-F5344CB8AC3E}">
        <p14:creationId xmlns:p14="http://schemas.microsoft.com/office/powerpoint/2010/main" val="1303494669"/>
      </p:ext>
    </p:extLst>
  </p:cSld>
  <p:clrMapOvr>
    <a:masterClrMapping/>
  </p:clrMapOvr>
  <p:transition spd="slow" advTm="9759">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endParaRPr kumimoji="1" lang="ja-JP" altLang="en-US" dirty="0"/>
          </a:p>
        </p:txBody>
      </p:sp>
      <p:sp>
        <p:nvSpPr>
          <p:cNvPr id="13" name="テキスト プレースホルダー 12"/>
          <p:cNvSpPr>
            <a:spLocks noGrp="1"/>
          </p:cNvSpPr>
          <p:nvPr>
            <p:ph type="body" sz="quarter" idx="24"/>
          </p:nvPr>
        </p:nvSpPr>
        <p:spPr/>
        <p:txBody>
          <a:bodyPr/>
          <a:lstStyle/>
          <a:p>
            <a:pPr algn="ctr"/>
            <a:r>
              <a:rPr lang="en-US" altLang="ja-JP" sz="6600" b="1" dirty="0" smtClean="0"/>
              <a:t>Architecture of MCS</a:t>
            </a:r>
            <a:endParaRPr kumimoji="1" lang="en-US" altLang="ja-JP" sz="6600" b="1" dirty="0" smtClean="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14</a:t>
            </a:fld>
            <a:endParaRPr lang="ja-JP"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67" y="777240"/>
            <a:ext cx="7961733" cy="8961119"/>
          </a:xfrm>
          <a:prstGeom prst="rect">
            <a:avLst/>
          </a:prstGeom>
        </p:spPr>
      </p:pic>
    </p:spTree>
    <p:extLst>
      <p:ext uri="{BB962C8B-B14F-4D97-AF65-F5344CB8AC3E}">
        <p14:creationId xmlns:p14="http://schemas.microsoft.com/office/powerpoint/2010/main" val="3604722582"/>
      </p:ext>
    </p:extLst>
  </p:cSld>
  <p:clrMapOvr>
    <a:masterClrMapping/>
  </p:clrMapOvr>
  <p:transition spd="slow" advTm="3037">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243840" y="3891968"/>
            <a:ext cx="6697509" cy="1748684"/>
          </a:xfrm>
        </p:spPr>
        <p:txBody>
          <a:bodyPr/>
          <a:lstStyle/>
          <a:p>
            <a:pPr algn="ctr"/>
            <a:r>
              <a:rPr kumimoji="1" lang="en-US" altLang="ja-JP" dirty="0" smtClean="0">
                <a:latin typeface="Open Sans Semibold"/>
              </a:rPr>
              <a:t>Procedure of MCS Activities</a:t>
            </a:r>
            <a:endParaRPr kumimoji="1" lang="ja-JP" altLang="en-US" dirty="0">
              <a:latin typeface="Open Sans Semibold"/>
            </a:endParaRP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15</a:t>
            </a:fld>
            <a:endParaRPr lang="ja-JP"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6820" y="617220"/>
            <a:ext cx="9369394" cy="8298180"/>
          </a:xfrm>
          <a:prstGeom prst="rect">
            <a:avLst/>
          </a:prstGeom>
        </p:spPr>
      </p:pic>
    </p:spTree>
    <p:extLst>
      <p:ext uri="{BB962C8B-B14F-4D97-AF65-F5344CB8AC3E}">
        <p14:creationId xmlns:p14="http://schemas.microsoft.com/office/powerpoint/2010/main" val="432312529"/>
      </p:ext>
    </p:extLst>
  </p:cSld>
  <p:clrMapOvr>
    <a:masterClrMapping/>
  </p:clrMapOvr>
  <p:transition spd="slow" advTm="3806">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8286413" cy="10287000"/>
          </a:xfrm>
        </p:spPr>
      </p:pic>
      <p:sp>
        <p:nvSpPr>
          <p:cNvPr id="29" name="テキスト プレースホルダー 28"/>
          <p:cNvSpPr>
            <a:spLocks noGrp="1"/>
          </p:cNvSpPr>
          <p:nvPr>
            <p:ph type="body" sz="quarter" idx="11"/>
          </p:nvPr>
        </p:nvSpPr>
        <p:spPr>
          <a:xfrm>
            <a:off x="11488436" y="3589060"/>
            <a:ext cx="6768554" cy="6768554"/>
          </a:xfrm>
        </p:spPr>
        <p:txBody>
          <a:bodyPr/>
          <a:lstStyle/>
          <a:p>
            <a:endParaRPr kumimoji="1" lang="ja-JP" altLang="en-US" dirty="0"/>
          </a:p>
        </p:txBody>
      </p:sp>
      <p:sp>
        <p:nvSpPr>
          <p:cNvPr id="34" name="テキスト プレースホルダー 33"/>
          <p:cNvSpPr>
            <a:spLocks noGrp="1"/>
          </p:cNvSpPr>
          <p:nvPr>
            <p:ph type="body" sz="quarter" idx="12"/>
          </p:nvPr>
        </p:nvSpPr>
        <p:spPr/>
        <p:txBody>
          <a:bodyPr/>
          <a:lstStyle/>
          <a:p>
            <a:endParaRPr kumimoji="1" lang="ja-JP" altLang="en-US"/>
          </a:p>
        </p:txBody>
      </p:sp>
      <p:sp>
        <p:nvSpPr>
          <p:cNvPr id="35" name="テキスト プレースホルダー 34"/>
          <p:cNvSpPr>
            <a:spLocks noGrp="1"/>
          </p:cNvSpPr>
          <p:nvPr>
            <p:ph type="body" sz="quarter" idx="13"/>
          </p:nvPr>
        </p:nvSpPr>
        <p:spPr>
          <a:xfrm>
            <a:off x="8062107" y="7234691"/>
            <a:ext cx="936104" cy="936104"/>
          </a:xfrm>
        </p:spPr>
        <p:txBody>
          <a:bodyPr/>
          <a:lstStyle/>
          <a:p>
            <a:endParaRPr kumimoji="1" lang="ja-JP" altLang="en-US" dirty="0"/>
          </a:p>
        </p:txBody>
      </p:sp>
      <p:sp>
        <p:nvSpPr>
          <p:cNvPr id="36" name="テキスト プレースホルダー 35"/>
          <p:cNvSpPr>
            <a:spLocks noGrp="1"/>
          </p:cNvSpPr>
          <p:nvPr>
            <p:ph type="body" sz="quarter" idx="14"/>
          </p:nvPr>
        </p:nvSpPr>
        <p:spPr>
          <a:xfrm>
            <a:off x="8441617" y="8217542"/>
            <a:ext cx="1403177" cy="1403177"/>
          </a:xfrm>
        </p:spPr>
        <p:txBody>
          <a:bodyPr/>
          <a:lstStyle/>
          <a:p>
            <a:endParaRPr kumimoji="1" lang="ja-JP" altLang="en-US" dirty="0"/>
          </a:p>
        </p:txBody>
      </p:sp>
      <p:sp>
        <p:nvSpPr>
          <p:cNvPr id="37" name="テキスト プレースホルダー 36"/>
          <p:cNvSpPr>
            <a:spLocks noGrp="1"/>
          </p:cNvSpPr>
          <p:nvPr>
            <p:ph type="body" sz="quarter" idx="15"/>
          </p:nvPr>
        </p:nvSpPr>
        <p:spPr/>
        <p:txBody>
          <a:bodyPr/>
          <a:lstStyle/>
          <a:p>
            <a:r>
              <a:rPr kumimoji="1" lang="en-US" altLang="ja-JP" dirty="0"/>
              <a:t>3</a:t>
            </a:r>
            <a:endParaRPr kumimoji="1" lang="ja-JP" altLang="en-US" dirty="0"/>
          </a:p>
        </p:txBody>
      </p:sp>
      <p:sp>
        <p:nvSpPr>
          <p:cNvPr id="38" name="テキスト プレースホルダー 37"/>
          <p:cNvSpPr>
            <a:spLocks noGrp="1"/>
          </p:cNvSpPr>
          <p:nvPr>
            <p:ph type="body" sz="quarter" idx="17"/>
          </p:nvPr>
        </p:nvSpPr>
        <p:spPr>
          <a:xfrm>
            <a:off x="11949709" y="6469281"/>
            <a:ext cx="6336704" cy="1008112"/>
          </a:xfrm>
        </p:spPr>
        <p:txBody>
          <a:bodyPr>
            <a:noAutofit/>
          </a:bodyPr>
          <a:lstStyle/>
          <a:p>
            <a:r>
              <a:rPr lang="en-US" altLang="ja-JP" sz="6000" dirty="0" smtClean="0"/>
              <a:t>APPLICATIONS</a:t>
            </a:r>
            <a:endParaRPr lang="ja-JP" altLang="en-US" sz="6000" dirty="0"/>
          </a:p>
        </p:txBody>
      </p:sp>
      <p:sp>
        <p:nvSpPr>
          <p:cNvPr id="40" name="テキスト プレースホルダー 3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679873939"/>
      </p:ext>
    </p:extLst>
  </p:cSld>
  <p:clrMapOvr>
    <a:masterClrMapping/>
  </p:clrMapOvr>
  <mc:AlternateContent xmlns:mc="http://schemas.openxmlformats.org/markup-compatibility/2006" xmlns:p14="http://schemas.microsoft.com/office/powerpoint/2010/main">
    <mc:Choice Requires="p14">
      <p:transition spd="slow" p14:dur="1200" advTm="4280">
        <p14:flip dir="r"/>
      </p:transition>
    </mc:Choice>
    <mc:Fallback xmlns="">
      <p:transition spd="slow" advTm="428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72630" y="246956"/>
            <a:ext cx="14941050" cy="1203151"/>
          </a:xfrm>
        </p:spPr>
        <p:txBody>
          <a:bodyPr>
            <a:normAutofit/>
          </a:bodyPr>
          <a:lstStyle/>
          <a:p>
            <a:r>
              <a:rPr lang="en-US" altLang="ja-JP" dirty="0" smtClean="0"/>
              <a:t>Application Scenarios</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17</a:t>
            </a:fld>
            <a:endParaRPr lang="ja-JP" altLang="en-US"/>
          </a:p>
        </p:txBody>
      </p:sp>
      <p:sp>
        <p:nvSpPr>
          <p:cNvPr id="6" name="テキスト プレースホルダー 5"/>
          <p:cNvSpPr>
            <a:spLocks noGrp="1"/>
          </p:cNvSpPr>
          <p:nvPr>
            <p:ph type="body" sz="quarter" idx="15"/>
          </p:nvPr>
        </p:nvSpPr>
        <p:spPr/>
        <p:txBody>
          <a:bodyPr/>
          <a:lstStyle/>
          <a:p>
            <a:r>
              <a:rPr lang="en-US" altLang="ja-JP" dirty="0" smtClean="0"/>
              <a:t>Mobile Crowd Computing</a:t>
            </a:r>
            <a:endParaRPr kumimoji="1" lang="ja-JP" altLang="en-US" dirty="0"/>
          </a:p>
        </p:txBody>
      </p:sp>
      <p:sp>
        <p:nvSpPr>
          <p:cNvPr id="7" name="テキスト プレースホルダー 6"/>
          <p:cNvSpPr>
            <a:spLocks noGrp="1"/>
          </p:cNvSpPr>
          <p:nvPr>
            <p:ph type="body" sz="quarter" idx="14"/>
          </p:nvPr>
        </p:nvSpPr>
        <p:spPr/>
        <p:txBody>
          <a:bodyPr/>
          <a:lstStyle/>
          <a:p>
            <a:r>
              <a:rPr lang="en-US" dirty="0"/>
              <a:t>Mobile crowd computing leverages spare computing power of mobile devices to complete a computing task. Nowadays, mobile devices are powerful in terms of computing capability and data transmission. Therefore, it is possible to outsource a computing task to mobile devices and collect their computing results via various networks. </a:t>
            </a:r>
            <a:endParaRPr kumimoji="1" lang="ja-JP" altLang="en-US" dirty="0"/>
          </a:p>
        </p:txBody>
      </p:sp>
      <p:sp>
        <p:nvSpPr>
          <p:cNvPr id="10" name="テキスト プレースホルダー 9"/>
          <p:cNvSpPr>
            <a:spLocks noGrp="1"/>
          </p:cNvSpPr>
          <p:nvPr>
            <p:ph type="body" sz="quarter" idx="16"/>
          </p:nvPr>
        </p:nvSpPr>
        <p:spPr/>
        <p:txBody>
          <a:bodyPr/>
          <a:lstStyle/>
          <a:p>
            <a:r>
              <a:rPr lang="en-US" altLang="ja-JP" dirty="0" smtClean="0"/>
              <a:t>Mobile Crowd Sourcing</a:t>
            </a:r>
            <a:endParaRPr lang="ja-JP" altLang="en-US" dirty="0"/>
          </a:p>
        </p:txBody>
      </p:sp>
      <p:sp>
        <p:nvSpPr>
          <p:cNvPr id="8" name="テキスト プレースホルダー 7"/>
          <p:cNvSpPr>
            <a:spLocks noGrp="1"/>
          </p:cNvSpPr>
          <p:nvPr>
            <p:ph type="body" sz="quarter" idx="17"/>
          </p:nvPr>
        </p:nvSpPr>
        <p:spPr/>
        <p:txBody>
          <a:bodyPr/>
          <a:lstStyle/>
          <a:p>
            <a:r>
              <a:rPr lang="en-US" dirty="0"/>
              <a:t>Mobile crowd sensing is the most popular MCS system. It utilizes mobile devices as sensors to collect information about environments, infrastructures, and mobile users. It is widely applied in personal data collection, e.g., personal health data, and in environment monitoring, e.g., noise, weather and pollution. </a:t>
            </a:r>
            <a:endParaRPr lang="ja-JP" altLang="en-US" dirty="0"/>
          </a:p>
        </p:txBody>
      </p:sp>
      <p:sp>
        <p:nvSpPr>
          <p:cNvPr id="11" name="テキスト プレースホルダー 10"/>
          <p:cNvSpPr>
            <a:spLocks noGrp="1"/>
          </p:cNvSpPr>
          <p:nvPr>
            <p:ph type="body" sz="quarter" idx="18"/>
          </p:nvPr>
        </p:nvSpPr>
        <p:spPr>
          <a:xfrm>
            <a:off x="2021917" y="7082422"/>
            <a:ext cx="8813723" cy="790352"/>
          </a:xfrm>
        </p:spPr>
        <p:txBody>
          <a:bodyPr/>
          <a:lstStyle/>
          <a:p>
            <a:r>
              <a:rPr lang="en-US" altLang="ja-JP" dirty="0" smtClean="0"/>
              <a:t>Human Assisted Crowd Sourcing</a:t>
            </a:r>
            <a:endParaRPr lang="ja-JP" altLang="en-US" dirty="0"/>
          </a:p>
        </p:txBody>
      </p:sp>
      <p:sp>
        <p:nvSpPr>
          <p:cNvPr id="9" name="テキスト プレースホルダー 8"/>
          <p:cNvSpPr>
            <a:spLocks noGrp="1"/>
          </p:cNvSpPr>
          <p:nvPr>
            <p:ph type="body" sz="quarter" idx="19"/>
          </p:nvPr>
        </p:nvSpPr>
        <p:spPr/>
        <p:txBody>
          <a:bodyPr/>
          <a:lstStyle/>
          <a:p>
            <a:r>
              <a:rPr lang="en-US" dirty="0"/>
              <a:t>Human-assisted crowdsourcing aims to utilize human intelligence to finish a certain task. A typical example is image annotation, in which mobile users help finish a labeling and classification task. It could well solve a problem that remains challenging for computers.</a:t>
            </a:r>
            <a:endParaRPr lang="en-US" altLang="ja-JP" dirty="0"/>
          </a:p>
        </p:txBody>
      </p:sp>
    </p:spTree>
    <p:extLst>
      <p:ext uri="{BB962C8B-B14F-4D97-AF65-F5344CB8AC3E}">
        <p14:creationId xmlns:p14="http://schemas.microsoft.com/office/powerpoint/2010/main" val="41158181"/>
      </p:ext>
    </p:extLst>
  </p:cSld>
  <p:clrMapOvr>
    <a:masterClrMapping/>
  </p:clrMapOvr>
  <p:transition spd="slow" advTm="8307">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18</a:t>
            </a:fld>
            <a:endParaRPr lang="ja-JP" altLang="en-US" dirty="0"/>
          </a:p>
        </p:txBody>
      </p:sp>
      <p:sp>
        <p:nvSpPr>
          <p:cNvPr id="18" name="タイトル 17"/>
          <p:cNvSpPr>
            <a:spLocks noGrp="1"/>
          </p:cNvSpPr>
          <p:nvPr>
            <p:ph type="title"/>
          </p:nvPr>
        </p:nvSpPr>
        <p:spPr>
          <a:xfrm>
            <a:off x="6606172" y="1524001"/>
            <a:ext cx="11330135" cy="3499294"/>
          </a:xfrm>
        </p:spPr>
        <p:txBody>
          <a:bodyPr>
            <a:normAutofit fontScale="90000"/>
          </a:bodyPr>
          <a:lstStyle/>
          <a:p>
            <a:r>
              <a:rPr kumimoji="1" lang="en-US" altLang="ja-JP" dirty="0" smtClean="0"/>
              <a:t>Mobile Crowd Sensing Computing (MCSC)</a:t>
            </a:r>
            <a:br>
              <a:rPr kumimoji="1" lang="en-US" altLang="ja-JP" dirty="0" smtClean="0"/>
            </a:br>
            <a:r>
              <a:rPr kumimoji="1" lang="en-US" altLang="ja-JP" dirty="0" smtClean="0"/>
              <a:t/>
            </a:r>
            <a:br>
              <a:rPr kumimoji="1" lang="en-US" altLang="ja-JP" dirty="0" smtClean="0"/>
            </a:br>
            <a:r>
              <a:rPr lang="en-US" altLang="ja-JP" sz="4400" dirty="0" smtClean="0"/>
              <a:t>A new application scenario</a:t>
            </a:r>
            <a:endParaRPr kumimoji="1" lang="ja-JP" altLang="en-US" sz="4400" dirty="0"/>
          </a:p>
        </p:txBody>
      </p:sp>
      <p:sp>
        <p:nvSpPr>
          <p:cNvPr id="19" name="テキスト プレースホルダー 18"/>
          <p:cNvSpPr>
            <a:spLocks noGrp="1"/>
          </p:cNvSpPr>
          <p:nvPr>
            <p:ph type="body" sz="quarter" idx="24"/>
          </p:nvPr>
        </p:nvSpPr>
        <p:spPr/>
        <p:txBody>
          <a:bodyPr/>
          <a:lstStyle/>
          <a:p>
            <a:r>
              <a:rPr lang="en-US" altLang="ja-JP" sz="3200" dirty="0" smtClean="0"/>
              <a:t>It is a new paradigm that combines data purposefully collected by the public through social media.</a:t>
            </a:r>
          </a:p>
          <a:p>
            <a:r>
              <a:rPr lang="en-US" altLang="ja-JP" sz="3200" b="1" dirty="0" smtClean="0">
                <a:solidFill>
                  <a:schemeClr val="accent3"/>
                </a:solidFill>
              </a:rPr>
              <a:t>It broadens the concept of participatory sensing</a:t>
            </a:r>
            <a:r>
              <a:rPr lang="en-US" altLang="ja-JP" sz="3200" dirty="0" smtClean="0"/>
              <a:t>, by connecting </a:t>
            </a:r>
            <a:r>
              <a:rPr lang="en-US" altLang="ja-JP" sz="3200" i="1" dirty="0" smtClean="0"/>
              <a:t>human and machine intelligence</a:t>
            </a:r>
            <a:r>
              <a:rPr lang="en-US" altLang="ja-JP" sz="3200" dirty="0" smtClean="0"/>
              <a:t> in both the sensing and computing stages.</a:t>
            </a:r>
            <a:endParaRPr kumimoji="1" lang="ja-JP" altLang="en-US" sz="3200" dirty="0"/>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9100" r="29100"/>
          <a:stretch>
            <a:fillRect/>
          </a:stretch>
        </p:blipFill>
        <p:spPr>
          <a:xfrm>
            <a:off x="2455893" y="2039815"/>
            <a:ext cx="3525807" cy="6283570"/>
          </a:xfrm>
        </p:spPr>
      </p:pic>
    </p:spTree>
    <p:extLst>
      <p:ext uri="{BB962C8B-B14F-4D97-AF65-F5344CB8AC3E}">
        <p14:creationId xmlns:p14="http://schemas.microsoft.com/office/powerpoint/2010/main" val="3161761798"/>
      </p:ext>
    </p:extLst>
  </p:cSld>
  <p:clrMapOvr>
    <a:masterClrMapping/>
  </p:clrMapOvr>
  <p:transition spd="slow" advTm="5528">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kumimoji="1" lang="en-US" altLang="ja-JP" dirty="0" smtClean="0">
                <a:latin typeface="+mj-lt"/>
              </a:rPr>
              <a:t>For</a:t>
            </a:r>
            <a:r>
              <a:rPr kumimoji="1" lang="en-US" altLang="ja-JP" dirty="0" smtClean="0"/>
              <a:t> </a:t>
            </a:r>
            <a:r>
              <a:rPr kumimoji="1" lang="en-US" altLang="ja-JP" dirty="0" smtClean="0">
                <a:solidFill>
                  <a:schemeClr val="accent1"/>
                </a:solidFill>
                <a:latin typeface="Route 159 Bold" pitchFamily="50" charset="0"/>
              </a:rPr>
              <a:t>Example</a:t>
            </a:r>
            <a:r>
              <a:rPr kumimoji="1" lang="en-US" altLang="ja-JP" dirty="0" smtClean="0">
                <a:latin typeface="Route 159 Bold" pitchFamily="50" charset="0"/>
              </a:rPr>
              <a:t>…</a:t>
            </a:r>
            <a:endParaRPr kumimoji="1" lang="ja-JP" altLang="en-US" dirty="0">
              <a:latin typeface="Route 159 Bold" pitchFamily="50" charset="0"/>
            </a:endParaRPr>
          </a:p>
        </p:txBody>
      </p:sp>
      <p:sp>
        <p:nvSpPr>
          <p:cNvPr id="28" name="テキスト プレースホルダー 27"/>
          <p:cNvSpPr>
            <a:spLocks noGrp="1"/>
          </p:cNvSpPr>
          <p:nvPr>
            <p:ph type="body" sz="quarter" idx="17"/>
          </p:nvPr>
        </p:nvSpPr>
        <p:spPr/>
        <p:txBody>
          <a:bodyPr/>
          <a:lstStyle/>
          <a:p>
            <a:r>
              <a:rPr kumimoji="1" lang="en-US" altLang="ja-JP" dirty="0" smtClean="0"/>
              <a:t>Social Media</a:t>
            </a:r>
            <a:endParaRPr kumimoji="1" lang="ja-JP" altLang="en-US" dirty="0"/>
          </a:p>
        </p:txBody>
      </p:sp>
      <p:sp>
        <p:nvSpPr>
          <p:cNvPr id="29" name="テキスト プレースホルダー 28"/>
          <p:cNvSpPr>
            <a:spLocks noGrp="1"/>
          </p:cNvSpPr>
          <p:nvPr>
            <p:ph type="body" sz="quarter" idx="18"/>
          </p:nvPr>
        </p:nvSpPr>
        <p:spPr/>
        <p:txBody>
          <a:bodyPr>
            <a:noAutofit/>
          </a:bodyPr>
          <a:lstStyle/>
          <a:p>
            <a:r>
              <a:rPr lang="en-US" altLang="ja-JP" sz="2400" dirty="0" smtClean="0"/>
              <a:t>Visitor data services now combine information from tagged photos and conversations about points of interest on location-based social networks with traffic flow data supplied through taxi </a:t>
            </a:r>
            <a:r>
              <a:rPr lang="en-US" altLang="ja-JP" sz="2400" dirty="0" smtClean="0">
                <a:solidFill>
                  <a:schemeClr val="accent4">
                    <a:lumMod val="75000"/>
                  </a:schemeClr>
                </a:solidFill>
              </a:rPr>
              <a:t>GPS systems</a:t>
            </a:r>
            <a:r>
              <a:rPr lang="en-US" altLang="ja-JP" sz="2400" dirty="0" smtClean="0"/>
              <a:t>. </a:t>
            </a:r>
            <a:endParaRPr kumimoji="1" lang="ja-JP" altLang="en-US" sz="2400" dirty="0"/>
          </a:p>
        </p:txBody>
      </p:sp>
      <p:sp>
        <p:nvSpPr>
          <p:cNvPr id="30" name="テキスト プレースホルダー 29"/>
          <p:cNvSpPr>
            <a:spLocks noGrp="1"/>
          </p:cNvSpPr>
          <p:nvPr>
            <p:ph type="body" sz="quarter" idx="19"/>
          </p:nvPr>
        </p:nvSpPr>
        <p:spPr/>
        <p:txBody>
          <a:bodyPr/>
          <a:lstStyle/>
          <a:p>
            <a:r>
              <a:rPr lang="en-US" altLang="ja-JP" dirty="0" smtClean="0"/>
              <a:t>Destinations</a:t>
            </a:r>
            <a:endParaRPr kumimoji="1" lang="ja-JP" altLang="en-US" dirty="0"/>
          </a:p>
        </p:txBody>
      </p:sp>
      <p:sp>
        <p:nvSpPr>
          <p:cNvPr id="31" name="テキスト プレースホルダー 30"/>
          <p:cNvSpPr>
            <a:spLocks noGrp="1"/>
          </p:cNvSpPr>
          <p:nvPr>
            <p:ph type="body" sz="quarter" idx="20"/>
          </p:nvPr>
        </p:nvSpPr>
        <p:spPr/>
        <p:txBody>
          <a:bodyPr>
            <a:normAutofit/>
          </a:bodyPr>
          <a:lstStyle/>
          <a:p>
            <a:r>
              <a:rPr lang="en-US" altLang="ja-JP" sz="2400" dirty="0"/>
              <a:t>s</a:t>
            </a:r>
            <a:r>
              <a:rPr lang="en-US" altLang="ja-JP" sz="2400" dirty="0" smtClean="0"/>
              <a:t>uch as restaurants and stores are identified by </a:t>
            </a:r>
            <a:r>
              <a:rPr lang="en-US" altLang="ja-JP" sz="2400" dirty="0" smtClean="0">
                <a:solidFill>
                  <a:schemeClr val="accent5">
                    <a:lumMod val="75000"/>
                  </a:schemeClr>
                </a:solidFill>
              </a:rPr>
              <a:t>ratings</a:t>
            </a:r>
            <a:r>
              <a:rPr lang="en-US" altLang="ja-JP" sz="2400" dirty="0" smtClean="0"/>
              <a:t>, </a:t>
            </a:r>
            <a:r>
              <a:rPr lang="en-US" altLang="ja-JP" sz="2400" dirty="0" smtClean="0">
                <a:solidFill>
                  <a:schemeClr val="accent5">
                    <a:lumMod val="75000"/>
                  </a:schemeClr>
                </a:solidFill>
              </a:rPr>
              <a:t>travel distances</a:t>
            </a:r>
            <a:r>
              <a:rPr lang="en-US" altLang="ja-JP" sz="2400" dirty="0" smtClean="0"/>
              <a:t>, </a:t>
            </a:r>
            <a:r>
              <a:rPr lang="en-US" altLang="ja-JP" sz="2400" dirty="0" smtClean="0">
                <a:solidFill>
                  <a:schemeClr val="accent5">
                    <a:lumMod val="75000"/>
                  </a:schemeClr>
                </a:solidFill>
              </a:rPr>
              <a:t>and time of day</a:t>
            </a:r>
            <a:r>
              <a:rPr lang="en-US" altLang="ja-JP" sz="2400" dirty="0" smtClean="0"/>
              <a:t>.</a:t>
            </a:r>
            <a:endParaRPr kumimoji="1" lang="ja-JP" altLang="en-US" sz="2400"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863276" y="2831839"/>
            <a:ext cx="3063073" cy="2751979"/>
          </a:xfrm>
        </p:spPr>
      </p:pic>
      <p:pic>
        <p:nvPicPr>
          <p:cNvPr id="9" name="Picture Placeholder 8"/>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l="824" r="824"/>
          <a:stretch>
            <a:fillRect/>
          </a:stretch>
        </p:blipFill>
        <p:spPr/>
      </p:pic>
      <p:pic>
        <p:nvPicPr>
          <p:cNvPr id="8" name="Picture Placeholder 7"/>
          <p:cNvPicPr>
            <a:picLocks noGrp="1" noChangeAspect="1"/>
          </p:cNvPicPr>
          <p:nvPr>
            <p:ph type="pic" sz="quarter" idx="15"/>
          </p:nvPr>
        </p:nvPicPr>
        <p:blipFill>
          <a:blip r:embed="rId5">
            <a:extLst>
              <a:ext uri="{28A0092B-C50C-407E-A947-70E740481C1C}">
                <a14:useLocalDpi xmlns:a14="http://schemas.microsoft.com/office/drawing/2010/main" val="0"/>
              </a:ext>
            </a:extLst>
          </a:blip>
          <a:srcRect t="338" b="338"/>
          <a:stretch>
            <a:fillRect/>
          </a:stretch>
        </p:blipFill>
        <p:spPr>
          <a:xfrm>
            <a:off x="4399322" y="3463475"/>
            <a:ext cx="3976216" cy="3976216"/>
          </a:xfrm>
        </p:spPr>
      </p:pic>
      <p:sp>
        <p:nvSpPr>
          <p:cNvPr id="6" name="Rectangle 5"/>
          <p:cNvSpPr/>
          <p:nvPr/>
        </p:nvSpPr>
        <p:spPr>
          <a:xfrm>
            <a:off x="17422197" y="9412646"/>
            <a:ext cx="639919" cy="584775"/>
          </a:xfrm>
          <a:prstGeom prst="rect">
            <a:avLst/>
          </a:prstGeom>
        </p:spPr>
        <p:txBody>
          <a:bodyPr wrap="none">
            <a:spAutoFit/>
          </a:bodyPr>
          <a:lstStyle/>
          <a:p>
            <a:r>
              <a:rPr lang="en-US" altLang="ja-JP" dirty="0" smtClean="0">
                <a:solidFill>
                  <a:schemeClr val="bg1"/>
                </a:solidFill>
              </a:rPr>
              <a:t>19</a:t>
            </a:r>
            <a:endParaRPr lang="en-US" dirty="0">
              <a:solidFill>
                <a:schemeClr val="bg1"/>
              </a:solidFill>
            </a:endParaRPr>
          </a:p>
        </p:txBody>
      </p:sp>
    </p:spTree>
    <p:extLst>
      <p:ext uri="{BB962C8B-B14F-4D97-AF65-F5344CB8AC3E}">
        <p14:creationId xmlns:p14="http://schemas.microsoft.com/office/powerpoint/2010/main" val="4160836118"/>
      </p:ext>
    </p:extLst>
  </p:cSld>
  <p:clrMapOvr>
    <a:masterClrMapping/>
  </p:clrMapOvr>
  <p:transition spd="slow" advTm="8575">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835306" y="1173479"/>
            <a:ext cx="6959954" cy="8207948"/>
          </a:xfrm>
        </p:spPr>
        <p:txBody>
          <a:bodyPr/>
          <a:lstStyle/>
          <a:p>
            <a:r>
              <a:rPr kumimoji="1" lang="en-US" altLang="ja-JP" sz="7200" dirty="0" smtClean="0"/>
              <a:t>Presentation</a:t>
            </a:r>
            <a:r>
              <a:rPr kumimoji="1" lang="en-US" altLang="ja-JP" dirty="0"/>
              <a:t/>
            </a:r>
            <a:br>
              <a:rPr kumimoji="1" lang="en-US" altLang="ja-JP" dirty="0"/>
            </a:br>
            <a:r>
              <a:rPr kumimoji="1" lang="en-US" altLang="ja-JP" dirty="0" smtClean="0">
                <a:solidFill>
                  <a:schemeClr val="accent1"/>
                </a:solidFill>
              </a:rPr>
              <a:t>Agenda</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smtClean="0"/>
              <a:t>Introduction to MCS</a:t>
            </a:r>
            <a:endParaRPr kumimoji="1" lang="ja-JP" altLang="en-US" dirty="0"/>
          </a:p>
        </p:txBody>
      </p:sp>
      <p:sp>
        <p:nvSpPr>
          <p:cNvPr id="12" name="テキスト プレースホルダー 11"/>
          <p:cNvSpPr>
            <a:spLocks noGrp="1"/>
          </p:cNvSpPr>
          <p:nvPr>
            <p:ph type="body" sz="quarter" idx="17"/>
          </p:nvPr>
        </p:nvSpPr>
        <p:spPr/>
        <p:txBody>
          <a:bodyPr>
            <a:normAutofit/>
          </a:bodyPr>
          <a:lstStyle/>
          <a:p>
            <a:r>
              <a:rPr lang="en-US" altLang="ja-JP" dirty="0" smtClean="0"/>
              <a:t>Blockchain Implementation</a:t>
            </a:r>
            <a:endParaRPr kumimoji="1" lang="ja-JP" altLang="en-US" dirty="0"/>
          </a:p>
        </p:txBody>
      </p:sp>
      <p:sp>
        <p:nvSpPr>
          <p:cNvPr id="14" name="テキスト プレースホルダー 13"/>
          <p:cNvSpPr>
            <a:spLocks noGrp="1"/>
          </p:cNvSpPr>
          <p:nvPr>
            <p:ph type="body" sz="quarter" idx="19"/>
          </p:nvPr>
        </p:nvSpPr>
        <p:spPr/>
        <p:txBody>
          <a:bodyPr/>
          <a:lstStyle/>
          <a:p>
            <a:r>
              <a:rPr lang="en-US" altLang="ja-JP" dirty="0" smtClean="0"/>
              <a:t>MCS Architecture</a:t>
            </a:r>
            <a:endParaRPr kumimoji="1" lang="ja-JP" altLang="en-US" dirty="0"/>
          </a:p>
        </p:txBody>
      </p:sp>
      <p:sp>
        <p:nvSpPr>
          <p:cNvPr id="16" name="テキスト プレースホルダー 15"/>
          <p:cNvSpPr>
            <a:spLocks noGrp="1"/>
          </p:cNvSpPr>
          <p:nvPr>
            <p:ph type="body" sz="quarter" idx="21"/>
          </p:nvPr>
        </p:nvSpPr>
        <p:spPr/>
        <p:txBody>
          <a:bodyPr/>
          <a:lstStyle/>
          <a:p>
            <a:r>
              <a:rPr lang="en-US" altLang="ja-JP" dirty="0" smtClean="0"/>
              <a:t>MCS Applications</a:t>
            </a:r>
            <a:endParaRPr kumimoji="1" lang="ja-JP" altLang="en-US" dirty="0"/>
          </a:p>
        </p:txBody>
      </p:sp>
      <p:sp>
        <p:nvSpPr>
          <p:cNvPr id="18" name="テキスト プレースホルダー 17"/>
          <p:cNvSpPr>
            <a:spLocks noGrp="1"/>
          </p:cNvSpPr>
          <p:nvPr>
            <p:ph type="body" sz="quarter" idx="23"/>
          </p:nvPr>
        </p:nvSpPr>
        <p:spPr/>
        <p:txBody>
          <a:bodyPr/>
          <a:lstStyle/>
          <a:p>
            <a:r>
              <a:rPr lang="en-US" altLang="ja-JP" dirty="0" smtClean="0"/>
              <a:t>Problems in MCS</a:t>
            </a:r>
            <a:endParaRPr kumimoji="1" lang="ja-JP" altLang="en-US" dirty="0"/>
          </a:p>
        </p:txBody>
      </p:sp>
      <p:sp>
        <p:nvSpPr>
          <p:cNvPr id="20" name="テキスト プレースホルダー 19"/>
          <p:cNvSpPr>
            <a:spLocks noGrp="1"/>
          </p:cNvSpPr>
          <p:nvPr>
            <p:ph type="body" sz="quarter" idx="25"/>
          </p:nvPr>
        </p:nvSpPr>
        <p:spPr/>
        <p:txBody>
          <a:bodyPr/>
          <a:lstStyle/>
          <a:p>
            <a:r>
              <a:rPr kumimoji="1" lang="en-US" altLang="ja-JP" dirty="0" smtClean="0"/>
              <a:t>Security Analysis</a:t>
            </a:r>
            <a:endParaRPr kumimoji="1"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a:xfrm>
            <a:off x="8351118" y="2695227"/>
            <a:ext cx="9865096" cy="1350907"/>
          </a:xfrm>
        </p:spPr>
        <p:txBody>
          <a:bodyPr>
            <a:normAutofit fontScale="90000"/>
          </a:bodyPr>
          <a:lstStyle/>
          <a:p>
            <a:r>
              <a:rPr lang="en-US" altLang="ja-JP" dirty="0" smtClean="0"/>
              <a:t>Open Street Map (OSM)</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p:txBody>
          <a:bodyPr/>
          <a:lstStyle/>
          <a:p>
            <a:r>
              <a:rPr lang="en-US" altLang="ja-JP" dirty="0" smtClean="0"/>
              <a:t>Example of volunteered geographical information</a:t>
            </a:r>
            <a:endParaRPr kumimoji="1" lang="ja-JP" altLang="en-US" dirty="0"/>
          </a:p>
        </p:txBody>
      </p:sp>
      <p:sp>
        <p:nvSpPr>
          <p:cNvPr id="37" name="テキスト プレースホルダー 36"/>
          <p:cNvSpPr>
            <a:spLocks noGrp="1"/>
          </p:cNvSpPr>
          <p:nvPr>
            <p:ph type="body" sz="quarter" idx="14"/>
          </p:nvPr>
        </p:nvSpPr>
        <p:spPr/>
        <p:txBody>
          <a:bodyPr>
            <a:normAutofit/>
          </a:bodyPr>
          <a:lstStyle/>
          <a:p>
            <a:r>
              <a:rPr kumimoji="1" lang="en-US" altLang="ja-JP" sz="2800" dirty="0" smtClean="0"/>
              <a:t>It is an international non-profit organization with the goal of collecting data for free and editable maps. Its diverse community of volunteers consisting of professionals and to engineers produce detailed maps.</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20</a:t>
            </a:fld>
            <a:endParaRPr lang="ja-JP" altLang="en-US"/>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862286" y="2442214"/>
            <a:ext cx="6120203" cy="45540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5824654"/>
      </p:ext>
    </p:extLst>
  </p:cSld>
  <p:clrMapOvr>
    <a:masterClrMapping/>
  </p:clrMapOvr>
  <p:transition spd="slow" advTm="4636">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a:xfrm>
            <a:off x="7628104" y="2783121"/>
            <a:ext cx="9865096" cy="1350907"/>
          </a:xfrm>
        </p:spPr>
        <p:txBody>
          <a:bodyPr>
            <a:normAutofit/>
          </a:bodyPr>
          <a:lstStyle/>
          <a:p>
            <a:r>
              <a:rPr lang="en-US" altLang="ja-JP" dirty="0" smtClean="0"/>
              <a:t>Wikimapia</a:t>
            </a:r>
            <a:endParaRPr kumimoji="1" lang="ja-JP" altLang="en-US" dirty="0">
              <a:latin typeface="Route 159 Bold" pitchFamily="50" charset="0"/>
            </a:endParaRPr>
          </a:p>
        </p:txBody>
      </p:sp>
      <p:sp>
        <p:nvSpPr>
          <p:cNvPr id="37" name="テキスト プレースホルダー 36"/>
          <p:cNvSpPr>
            <a:spLocks noGrp="1"/>
          </p:cNvSpPr>
          <p:nvPr>
            <p:ph type="body" sz="quarter" idx="14"/>
          </p:nvPr>
        </p:nvSpPr>
        <p:spPr>
          <a:xfrm>
            <a:off x="7628104" y="5313634"/>
            <a:ext cx="9577064" cy="3168352"/>
          </a:xfrm>
        </p:spPr>
        <p:txBody>
          <a:bodyPr>
            <a:normAutofit/>
          </a:bodyPr>
          <a:lstStyle/>
          <a:p>
            <a:r>
              <a:rPr kumimoji="1" lang="en-US" altLang="ja-JP" sz="2800" dirty="0" smtClean="0"/>
              <a:t>Gather and organize specialized local content like street addresses, photos and Wikipedia links for community projects and planning. Both of the platforms have become very valuable tools in crisis management. </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21</a:t>
            </a:fld>
            <a:endParaRPr lang="ja-JP" altLang="en-US"/>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095664" y="2783121"/>
            <a:ext cx="4761766" cy="3991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 Placeholder 1"/>
          <p:cNvSpPr>
            <a:spLocks noGrp="1"/>
          </p:cNvSpPr>
          <p:nvPr>
            <p:ph type="body" sz="quarter" idx="16"/>
          </p:nvPr>
        </p:nvSpPr>
        <p:spPr>
          <a:xfrm>
            <a:off x="7628104" y="4266385"/>
            <a:ext cx="9577064" cy="935442"/>
          </a:xfrm>
        </p:spPr>
        <p:txBody>
          <a:bodyPr/>
          <a:lstStyle/>
          <a:p>
            <a:r>
              <a:rPr lang="en-US" dirty="0" smtClean="0"/>
              <a:t>Goal of geo-referencing locations on world map</a:t>
            </a:r>
            <a:endParaRPr lang="en-US" dirty="0"/>
          </a:p>
        </p:txBody>
      </p:sp>
    </p:spTree>
    <p:extLst>
      <p:ext uri="{BB962C8B-B14F-4D97-AF65-F5344CB8AC3E}">
        <p14:creationId xmlns:p14="http://schemas.microsoft.com/office/powerpoint/2010/main" val="2746153385"/>
      </p:ext>
    </p:extLst>
  </p:cSld>
  <p:clrMapOvr>
    <a:masterClrMapping/>
  </p:clrMapOvr>
  <p:transition spd="slow" advTm="4636">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a:xfrm>
            <a:off x="8351118" y="2695227"/>
            <a:ext cx="9865096" cy="1350907"/>
          </a:xfrm>
        </p:spPr>
        <p:txBody>
          <a:bodyPr>
            <a:normAutofit/>
          </a:bodyPr>
          <a:lstStyle/>
          <a:p>
            <a:r>
              <a:rPr lang="en-US" altLang="ja-JP" dirty="0" smtClean="0"/>
              <a:t>Mapillary</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p:txBody>
          <a:bodyPr/>
          <a:lstStyle/>
          <a:p>
            <a:r>
              <a:rPr lang="en-US" altLang="ja-JP" dirty="0" smtClean="0"/>
              <a:t>Creates montages of street-level photographs</a:t>
            </a:r>
            <a:endParaRPr kumimoji="1" lang="ja-JP" altLang="en-US" dirty="0"/>
          </a:p>
        </p:txBody>
      </p:sp>
      <p:sp>
        <p:nvSpPr>
          <p:cNvPr id="37" name="テキスト プレースホルダー 36"/>
          <p:cNvSpPr>
            <a:spLocks noGrp="1"/>
          </p:cNvSpPr>
          <p:nvPr>
            <p:ph type="body" sz="quarter" idx="14"/>
          </p:nvPr>
        </p:nvSpPr>
        <p:spPr/>
        <p:txBody>
          <a:bodyPr>
            <a:normAutofit/>
          </a:bodyPr>
          <a:lstStyle/>
          <a:p>
            <a:r>
              <a:rPr kumimoji="1" lang="en-US" altLang="ja-JP" sz="2800" dirty="0" smtClean="0"/>
              <a:t>Allows the government and other organizations to gain valuable real time information when rapidly updated visual data is needed.</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22</a:t>
            </a:fld>
            <a:endParaRPr lang="ja-JP" altLang="en-US"/>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565106" y="2780229"/>
            <a:ext cx="7617602" cy="3198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6089244"/>
      </p:ext>
    </p:extLst>
  </p:cSld>
  <p:clrMapOvr>
    <a:masterClrMapping/>
  </p:clrMapOvr>
  <p:transition spd="slow" advTm="4636">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a:xfrm>
            <a:off x="8351118" y="2695227"/>
            <a:ext cx="9865096" cy="1350907"/>
          </a:xfrm>
        </p:spPr>
        <p:txBody>
          <a:bodyPr>
            <a:normAutofit/>
          </a:bodyPr>
          <a:lstStyle/>
          <a:p>
            <a:r>
              <a:rPr lang="en-US" altLang="ja-JP" dirty="0" smtClean="0"/>
              <a:t>MISSING MAPS</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a:xfrm>
            <a:off x="8220021" y="4134028"/>
            <a:ext cx="9839258" cy="935442"/>
          </a:xfrm>
        </p:spPr>
        <p:txBody>
          <a:bodyPr/>
          <a:lstStyle/>
          <a:p>
            <a:r>
              <a:rPr lang="en-US" altLang="ja-JP" sz="2800" dirty="0" smtClean="0"/>
              <a:t>Aims to map most vulnerable places in the developing world</a:t>
            </a:r>
            <a:endParaRPr kumimoji="1" lang="ja-JP" altLang="en-US" sz="2800" dirty="0"/>
          </a:p>
        </p:txBody>
      </p:sp>
      <p:sp>
        <p:nvSpPr>
          <p:cNvPr id="37" name="テキスト プレースホルダー 36"/>
          <p:cNvSpPr>
            <a:spLocks noGrp="1"/>
          </p:cNvSpPr>
          <p:nvPr>
            <p:ph type="body" sz="quarter" idx="14"/>
          </p:nvPr>
        </p:nvSpPr>
        <p:spPr>
          <a:xfrm>
            <a:off x="8351118" y="5359523"/>
            <a:ext cx="9577064" cy="3690691"/>
          </a:xfrm>
        </p:spPr>
        <p:txBody>
          <a:bodyPr>
            <a:normAutofit/>
          </a:bodyPr>
          <a:lstStyle/>
          <a:p>
            <a:r>
              <a:rPr lang="en-US" altLang="ja-JP" sz="2800" dirty="0" smtClean="0"/>
              <a:t>Both OSM and Mapillary are partners in the Missing Maps Project. Humanitarian organizations use mapped information to plan risk reduction and disaster response activities to save lives.</a:t>
            </a:r>
            <a:endParaRPr lang="en-US" altLang="ja-JP" sz="2800"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23</a:t>
            </a:fld>
            <a:endParaRPr lang="ja-JP" altLang="en-US"/>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375138" y="2695227"/>
            <a:ext cx="7844883" cy="3564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9124536"/>
      </p:ext>
    </p:extLst>
  </p:cSld>
  <p:clrMapOvr>
    <a:masterClrMapping/>
  </p:clrMapOvr>
  <p:transition spd="slow" advTm="4636">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0" y="-3175"/>
            <a:ext cx="18286413" cy="10287000"/>
          </a:xfrm>
        </p:spPr>
      </p:pic>
      <p:sp>
        <p:nvSpPr>
          <p:cNvPr id="14" name="タイトル 13"/>
          <p:cNvSpPr>
            <a:spLocks noGrp="1"/>
          </p:cNvSpPr>
          <p:nvPr>
            <p:ph type="title"/>
          </p:nvPr>
        </p:nvSpPr>
        <p:spPr>
          <a:xfrm>
            <a:off x="8732520" y="7040880"/>
            <a:ext cx="8823959" cy="2537460"/>
          </a:xfrm>
        </p:spPr>
        <p:txBody>
          <a:bodyPr>
            <a:normAutofit/>
          </a:bodyPr>
          <a:lstStyle/>
          <a:p>
            <a:r>
              <a:rPr lang="en-US" sz="6600" dirty="0" smtClean="0">
                <a:latin typeface="Bahnschrift SemiBold SemiConden" panose="020B0502040204020203" pitchFamily="34" charset="0"/>
              </a:rPr>
              <a:t>CITIZEN SCIENCE</a:t>
            </a:r>
            <a:endParaRPr kumimoji="1" lang="ja-JP" altLang="en-US" sz="6600" dirty="0">
              <a:latin typeface="Bahnschrift SemiBold SemiConden" panose="020B0502040204020203" pitchFamily="34" charset="0"/>
            </a:endParaRPr>
          </a:p>
        </p:txBody>
      </p:sp>
    </p:spTree>
    <p:extLst>
      <p:ext uri="{BB962C8B-B14F-4D97-AF65-F5344CB8AC3E}">
        <p14:creationId xmlns:p14="http://schemas.microsoft.com/office/powerpoint/2010/main" val="2647125283"/>
      </p:ext>
    </p:extLst>
  </p:cSld>
  <p:clrMapOvr>
    <a:masterClrMapping/>
  </p:clrMapOvr>
  <p:transition spd="slow" advTm="3037">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a:xfrm>
            <a:off x="8495134" y="2645991"/>
            <a:ext cx="9865096" cy="1350907"/>
          </a:xfrm>
        </p:spPr>
        <p:txBody>
          <a:bodyPr>
            <a:normAutofit/>
          </a:bodyPr>
          <a:lstStyle/>
          <a:p>
            <a:r>
              <a:rPr lang="en-US" altLang="ja-JP" dirty="0" smtClean="0"/>
              <a:t>The GLOBE Program</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a:xfrm>
            <a:off x="8495134" y="4072257"/>
            <a:ext cx="9577064" cy="935442"/>
          </a:xfrm>
        </p:spPr>
        <p:txBody>
          <a:bodyPr/>
          <a:lstStyle/>
          <a:p>
            <a:r>
              <a:rPr lang="en-US" altLang="ja-JP" dirty="0" smtClean="0"/>
              <a:t>International Educational Initiative</a:t>
            </a:r>
            <a:endParaRPr kumimoji="1" lang="ja-JP" altLang="en-US" dirty="0"/>
          </a:p>
        </p:txBody>
      </p:sp>
      <p:sp>
        <p:nvSpPr>
          <p:cNvPr id="37" name="テキスト プレースホルダー 36"/>
          <p:cNvSpPr>
            <a:spLocks noGrp="1"/>
          </p:cNvSpPr>
          <p:nvPr>
            <p:ph type="body" sz="quarter" idx="14"/>
          </p:nvPr>
        </p:nvSpPr>
        <p:spPr>
          <a:xfrm>
            <a:off x="8495134" y="5533989"/>
            <a:ext cx="9577064" cy="3168352"/>
          </a:xfrm>
        </p:spPr>
        <p:txBody>
          <a:bodyPr>
            <a:normAutofit/>
          </a:bodyPr>
          <a:lstStyle/>
          <a:p>
            <a:r>
              <a:rPr kumimoji="1" lang="en-US" altLang="ja-JP" sz="2800" dirty="0" smtClean="0"/>
              <a:t>It is a part of a crowdsourcing movement where volunteers from around the world collect and contribute data for professional research. Students contribute data and participate in scientific processes with researchers on a variety of environmental issues.</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25</a:t>
            </a:fld>
            <a:endParaRPr lang="ja-JP" altLang="en-US"/>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132398" y="2767156"/>
            <a:ext cx="6777162" cy="6665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5922495"/>
      </p:ext>
    </p:extLst>
  </p:cSld>
  <p:clrMapOvr>
    <a:masterClrMapping/>
  </p:clrMapOvr>
  <p:transition spd="slow" advTm="4636">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Globe </a:t>
            </a:r>
            <a:r>
              <a:rPr lang="en-US" altLang="ja-JP" dirty="0" smtClean="0">
                <a:solidFill>
                  <a:schemeClr val="accent1"/>
                </a:solidFill>
                <a:latin typeface="Route 159 Bold" pitchFamily="50" charset="0"/>
              </a:rPr>
              <a:t>State</a:t>
            </a:r>
            <a:endParaRPr kumimoji="1" lang="ja-JP" altLang="en-US" dirty="0">
              <a:solidFill>
                <a:schemeClr val="accent1"/>
              </a:solidFill>
              <a:latin typeface="Route 159 Bold" pitchFamily="50" charset="0"/>
            </a:endParaRPr>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26</a:t>
            </a:fld>
            <a:endParaRPr lang="ja-JP" altLang="en-US"/>
          </a:p>
        </p:txBody>
      </p:sp>
      <p:sp>
        <p:nvSpPr>
          <p:cNvPr id="18" name="角丸四角形 17"/>
          <p:cNvSpPr/>
          <p:nvPr/>
        </p:nvSpPr>
        <p:spPr>
          <a:xfrm>
            <a:off x="3675262"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smtClean="0">
                <a:solidFill>
                  <a:schemeClr val="bg1"/>
                </a:solidFill>
                <a:latin typeface="Route 159 Light" pitchFamily="50" charset="0"/>
              </a:rPr>
              <a:t>Teachers</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smtClean="0">
                <a:solidFill>
                  <a:schemeClr val="bg1"/>
                </a:solidFill>
                <a:latin typeface="Route 159 Light" pitchFamily="50" charset="0"/>
              </a:rPr>
              <a:t>Schools</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smtClean="0">
                <a:solidFill>
                  <a:schemeClr val="bg1"/>
                </a:solidFill>
                <a:latin typeface="Route 159 Light" pitchFamily="50" charset="0"/>
              </a:rPr>
              <a:t>Countries</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smtClean="0">
                <a:solidFill>
                  <a:schemeClr val="bg1"/>
                </a:solidFill>
                <a:latin typeface="Route 159 Light" pitchFamily="50" charset="0"/>
              </a:rPr>
              <a:t>Measurements</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smtClean="0">
                <a:solidFill>
                  <a:schemeClr val="bg1"/>
                </a:solidFill>
                <a:latin typeface="Route 159 Light" pitchFamily="50" charset="0"/>
              </a:rPr>
              <a:t>Students</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1993275" cy="651218"/>
            <a:chOff x="8707547" y="4084328"/>
            <a:chExt cx="2472907"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grpSp>
      <p:grpSp>
        <p:nvGrpSpPr>
          <p:cNvPr id="162" name="グループ化 161"/>
          <p:cNvGrpSpPr/>
          <p:nvPr/>
        </p:nvGrpSpPr>
        <p:grpSpPr>
          <a:xfrm>
            <a:off x="7693084" y="4743747"/>
            <a:ext cx="2508086" cy="651218"/>
            <a:chOff x="8707548" y="4986852"/>
            <a:chExt cx="3111594"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grpSp>
      <p:grpSp>
        <p:nvGrpSpPr>
          <p:cNvPr id="163" name="グループ化 162"/>
          <p:cNvGrpSpPr/>
          <p:nvPr/>
        </p:nvGrpSpPr>
        <p:grpSpPr>
          <a:xfrm>
            <a:off x="7693084" y="5724701"/>
            <a:ext cx="4567332" cy="651217"/>
            <a:chOff x="8707547" y="5883051"/>
            <a:chExt cx="5666346"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grpSp>
      <p:grpSp>
        <p:nvGrpSpPr>
          <p:cNvPr id="164" name="グループ化 163"/>
          <p:cNvGrpSpPr/>
          <p:nvPr/>
        </p:nvGrpSpPr>
        <p:grpSpPr>
          <a:xfrm>
            <a:off x="7693087" y="6705600"/>
            <a:ext cx="5596954" cy="651216"/>
            <a:chOff x="8707551" y="6783002"/>
            <a:chExt cx="6943720" cy="807915"/>
          </a:xfrm>
        </p:grpSpPr>
        <p:pic>
          <p:nvPicPr>
            <p:cNvPr id="125" name="図 124"/>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8707551" y="6783002"/>
              <a:ext cx="1195528" cy="807915"/>
            </a:xfrm>
            <a:prstGeom prst="rect">
              <a:avLst/>
            </a:prstGeom>
          </p:spPr>
        </p:pic>
        <p:pic>
          <p:nvPicPr>
            <p:cNvPr id="126" name="図 125"/>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4455743" y="6783002"/>
              <a:ext cx="1195528" cy="807915"/>
            </a:xfrm>
            <a:prstGeom prst="rect">
              <a:avLst/>
            </a:prstGeom>
          </p:spPr>
        </p:pic>
        <p:pic>
          <p:nvPicPr>
            <p:cNvPr id="135" name="図 134"/>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346240" y="6783002"/>
              <a:ext cx="1195528" cy="807915"/>
            </a:xfrm>
            <a:prstGeom prst="rect">
              <a:avLst/>
            </a:prstGeom>
          </p:spPr>
        </p:pic>
        <p:pic>
          <p:nvPicPr>
            <p:cNvPr id="136" name="図 135"/>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984927" y="6783002"/>
              <a:ext cx="1195528" cy="807915"/>
            </a:xfrm>
            <a:prstGeom prst="rect">
              <a:avLst/>
            </a:prstGeom>
          </p:spPr>
        </p:pic>
        <p:pic>
          <p:nvPicPr>
            <p:cNvPr id="137" name="図 136"/>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623615" y="6783002"/>
              <a:ext cx="1195528" cy="807915"/>
            </a:xfrm>
            <a:prstGeom prst="rect">
              <a:avLst/>
            </a:prstGeom>
          </p:spPr>
        </p:pic>
        <p:pic>
          <p:nvPicPr>
            <p:cNvPr id="138" name="図 137"/>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1262303" y="6783002"/>
              <a:ext cx="1195528" cy="807915"/>
            </a:xfrm>
            <a:prstGeom prst="rect">
              <a:avLst/>
            </a:prstGeom>
          </p:spPr>
        </p:pic>
        <p:pic>
          <p:nvPicPr>
            <p:cNvPr id="139" name="図 138"/>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1900991" y="6783002"/>
              <a:ext cx="1195528" cy="807915"/>
            </a:xfrm>
            <a:prstGeom prst="rect">
              <a:avLst/>
            </a:prstGeom>
          </p:spPr>
        </p:pic>
        <p:pic>
          <p:nvPicPr>
            <p:cNvPr id="140" name="図 139"/>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2539679" y="6783002"/>
              <a:ext cx="1195528" cy="807915"/>
            </a:xfrm>
            <a:prstGeom prst="rect">
              <a:avLst/>
            </a:prstGeom>
          </p:spPr>
        </p:pic>
        <p:pic>
          <p:nvPicPr>
            <p:cNvPr id="141" name="図 140"/>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3178367" y="6783002"/>
              <a:ext cx="1195528" cy="807915"/>
            </a:xfrm>
            <a:prstGeom prst="rect">
              <a:avLst/>
            </a:prstGeom>
          </p:spPr>
        </p:pic>
        <p:pic>
          <p:nvPicPr>
            <p:cNvPr id="142" name="図 141"/>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3817056" y="6783002"/>
              <a:ext cx="1195528" cy="807915"/>
            </a:xfrm>
            <a:prstGeom prst="rect">
              <a:avLst/>
            </a:prstGeom>
          </p:spPr>
        </p:pic>
      </p:gr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9243310" y="2692081"/>
            <a:ext cx="1168077" cy="830997"/>
          </a:xfrm>
          <a:prstGeom prst="rect">
            <a:avLst/>
          </a:prstGeom>
          <a:noFill/>
        </p:spPr>
        <p:txBody>
          <a:bodyPr wrap="none" rtlCol="0" anchor="ctr">
            <a:spAutoFit/>
          </a:bodyPr>
          <a:lstStyle/>
          <a:p>
            <a:r>
              <a:rPr lang="en-US" altLang="ja-JP" sz="4800" dirty="0" smtClean="0">
                <a:solidFill>
                  <a:schemeClr val="accent1">
                    <a:lumMod val="60000"/>
                    <a:lumOff val="40000"/>
                  </a:schemeClr>
                </a:solidFill>
              </a:rPr>
              <a:t>116</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9756176" y="3672982"/>
            <a:ext cx="2071401" cy="830997"/>
          </a:xfrm>
          <a:prstGeom prst="rect">
            <a:avLst/>
          </a:prstGeom>
          <a:noFill/>
        </p:spPr>
        <p:txBody>
          <a:bodyPr wrap="none" rtlCol="0" anchor="ctr">
            <a:spAutoFit/>
          </a:bodyPr>
          <a:lstStyle/>
          <a:p>
            <a:r>
              <a:rPr lang="en-US" altLang="ja-JP" sz="4800" dirty="0" smtClean="0">
                <a:solidFill>
                  <a:schemeClr val="accent3">
                    <a:lumMod val="60000"/>
                    <a:lumOff val="40000"/>
                  </a:schemeClr>
                </a:solidFill>
              </a:rPr>
              <a:t>23,825</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0193991" y="4653883"/>
            <a:ext cx="2071401" cy="830997"/>
          </a:xfrm>
          <a:prstGeom prst="rect">
            <a:avLst/>
          </a:prstGeom>
          <a:noFill/>
        </p:spPr>
        <p:txBody>
          <a:bodyPr wrap="none" rtlCol="0" anchor="ctr">
            <a:spAutoFit/>
          </a:bodyPr>
          <a:lstStyle/>
          <a:p>
            <a:r>
              <a:rPr lang="en-US" altLang="ja-JP" sz="4800" dirty="0" smtClean="0">
                <a:solidFill>
                  <a:schemeClr val="accent2">
                    <a:lumMod val="60000"/>
                    <a:lumOff val="40000"/>
                  </a:schemeClr>
                </a:solidFill>
              </a:rPr>
              <a:t>28,825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2186890" y="5634810"/>
            <a:ext cx="2414444" cy="830997"/>
          </a:xfrm>
          <a:prstGeom prst="rect">
            <a:avLst/>
          </a:prstGeom>
          <a:noFill/>
        </p:spPr>
        <p:txBody>
          <a:bodyPr wrap="none" rtlCol="0" anchor="ctr">
            <a:spAutoFit/>
          </a:bodyPr>
          <a:lstStyle/>
          <a:p>
            <a:r>
              <a:rPr lang="en-US" altLang="ja-JP" sz="4800" dirty="0" smtClean="0">
                <a:solidFill>
                  <a:schemeClr val="accent4">
                    <a:lumMod val="60000"/>
                    <a:lumOff val="40000"/>
                  </a:schemeClr>
                </a:solidFill>
              </a:rPr>
              <a:t>714,750</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3615092" cy="830997"/>
          </a:xfrm>
          <a:prstGeom prst="rect">
            <a:avLst/>
          </a:prstGeom>
          <a:noFill/>
        </p:spPr>
        <p:txBody>
          <a:bodyPr wrap="none" rtlCol="0" anchor="ctr">
            <a:spAutoFit/>
          </a:bodyPr>
          <a:lstStyle/>
          <a:p>
            <a:r>
              <a:rPr lang="en-US" altLang="ja-JP" sz="4800" dirty="0" smtClean="0">
                <a:solidFill>
                  <a:schemeClr val="accent5">
                    <a:lumMod val="60000"/>
                    <a:lumOff val="40000"/>
                  </a:schemeClr>
                </a:solidFill>
              </a:rPr>
              <a:t>132,601,295</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4"/>
            <a:ext cx="1478465" cy="651219"/>
            <a:chOff x="7693085" y="2781944"/>
            <a:chExt cx="1478465" cy="651219"/>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grpSp>
    </p:spTree>
    <p:extLst>
      <p:ext uri="{BB962C8B-B14F-4D97-AF65-F5344CB8AC3E}">
        <p14:creationId xmlns:p14="http://schemas.microsoft.com/office/powerpoint/2010/main" val="2359405488"/>
      </p:ext>
    </p:extLst>
  </p:cSld>
  <p:clrMapOvr>
    <a:masterClrMapping/>
  </p:clrMapOvr>
  <p:transition spd="slow" advTm="1192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5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5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60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510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60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635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85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735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815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65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915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10150"/>
                            </p:stCondLst>
                            <p:childTnLst>
                              <p:par>
                                <p:cTn id="70" presetID="2" presetClass="entr" presetSubtype="8" decel="100000" fill="hold" grpId="0" nodeType="afterEffect">
                                  <p:stCondLst>
                                    <p:cond delay="25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1" grpId="0" animBg="1"/>
      <p:bldP spid="213" grpId="0"/>
      <p:bldP spid="214" grpId="0"/>
      <p:bldP spid="215" grpId="0"/>
      <p:bldP spid="216" grpId="0"/>
      <p:bldP spid="2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a:xfrm>
            <a:off x="8351118" y="2695227"/>
            <a:ext cx="9865096" cy="1350907"/>
          </a:xfrm>
        </p:spPr>
        <p:txBody>
          <a:bodyPr>
            <a:normAutofit/>
          </a:bodyPr>
          <a:lstStyle/>
          <a:p>
            <a:r>
              <a:rPr lang="en-US" altLang="ja-JP" dirty="0" smtClean="0"/>
              <a:t>iNaturalist</a:t>
            </a:r>
            <a:endParaRPr kumimoji="1" lang="ja-JP" altLang="en-US" dirty="0">
              <a:latin typeface="Route 159 Bold" pitchFamily="50" charset="0"/>
            </a:endParaRPr>
          </a:p>
        </p:txBody>
      </p:sp>
      <p:sp>
        <p:nvSpPr>
          <p:cNvPr id="37" name="テキスト プレースホルダー 36"/>
          <p:cNvSpPr>
            <a:spLocks noGrp="1"/>
          </p:cNvSpPr>
          <p:nvPr>
            <p:ph type="body" sz="quarter" idx="14"/>
          </p:nvPr>
        </p:nvSpPr>
        <p:spPr>
          <a:xfrm>
            <a:off x="8351118" y="5359524"/>
            <a:ext cx="9577064" cy="2481456"/>
          </a:xfrm>
        </p:spPr>
        <p:txBody>
          <a:bodyPr>
            <a:normAutofit/>
          </a:bodyPr>
          <a:lstStyle/>
          <a:p>
            <a:r>
              <a:rPr kumimoji="1" lang="en-US" altLang="ja-JP" sz="2800" dirty="0" smtClean="0"/>
              <a:t>Volunteers collect biodiversity data like photographs and recordings. They then share them on social networks with like minded communities.</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27</a:t>
            </a:fld>
            <a:endParaRPr lang="ja-JP" altLang="en-US"/>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392723" y="3126370"/>
            <a:ext cx="7772400" cy="388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 Placeholder 1"/>
          <p:cNvSpPr>
            <a:spLocks noGrp="1"/>
          </p:cNvSpPr>
          <p:nvPr>
            <p:ph type="body" sz="quarter" idx="16"/>
          </p:nvPr>
        </p:nvSpPr>
        <p:spPr/>
        <p:txBody>
          <a:bodyPr/>
          <a:lstStyle/>
          <a:p>
            <a:r>
              <a:rPr lang="en-US" dirty="0" smtClean="0"/>
              <a:t>Species Identification System</a:t>
            </a:r>
            <a:endParaRPr lang="en-US" dirty="0"/>
          </a:p>
        </p:txBody>
      </p:sp>
    </p:spTree>
    <p:extLst>
      <p:ext uri="{BB962C8B-B14F-4D97-AF65-F5344CB8AC3E}">
        <p14:creationId xmlns:p14="http://schemas.microsoft.com/office/powerpoint/2010/main" val="1687337733"/>
      </p:ext>
    </p:extLst>
  </p:cSld>
  <p:clrMapOvr>
    <a:masterClrMapping/>
  </p:clrMapOvr>
  <p:transition spd="slow" advTm="4636">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a:xfrm>
            <a:off x="8351118" y="2695227"/>
            <a:ext cx="9865096" cy="1350907"/>
          </a:xfrm>
        </p:spPr>
        <p:txBody>
          <a:bodyPr>
            <a:normAutofit/>
          </a:bodyPr>
          <a:lstStyle/>
          <a:p>
            <a:r>
              <a:rPr lang="en-US" altLang="ja-JP" dirty="0" smtClean="0"/>
              <a:t>RinkWatch</a:t>
            </a:r>
            <a:endParaRPr kumimoji="1" lang="ja-JP" altLang="en-US" dirty="0">
              <a:latin typeface="Route 159 Bold" pitchFamily="50" charset="0"/>
            </a:endParaRPr>
          </a:p>
        </p:txBody>
      </p:sp>
      <p:sp>
        <p:nvSpPr>
          <p:cNvPr id="37" name="テキスト プレースホルダー 36"/>
          <p:cNvSpPr>
            <a:spLocks noGrp="1"/>
          </p:cNvSpPr>
          <p:nvPr>
            <p:ph type="body" sz="quarter" idx="14"/>
          </p:nvPr>
        </p:nvSpPr>
        <p:spPr>
          <a:xfrm>
            <a:off x="8351118" y="5359523"/>
            <a:ext cx="9577064" cy="2752845"/>
          </a:xfrm>
        </p:spPr>
        <p:txBody>
          <a:bodyPr>
            <a:normAutofit/>
          </a:bodyPr>
          <a:lstStyle/>
          <a:p>
            <a:r>
              <a:rPr kumimoji="1" lang="en-US" altLang="ja-JP" sz="2800" dirty="0" smtClean="0"/>
              <a:t>RinkWatch is a project that Wilfred Laurier University initiated. People with backyard rinks share skate ability ratings with researchers to compare the number of skating days from rinks around the world.</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28</a:t>
            </a:fld>
            <a:endParaRPr lang="ja-JP" altLang="en-US"/>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414595" y="3168743"/>
            <a:ext cx="7772400" cy="38014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 Placeholder 1"/>
          <p:cNvSpPr>
            <a:spLocks noGrp="1"/>
          </p:cNvSpPr>
          <p:nvPr>
            <p:ph type="body" sz="quarter" idx="16"/>
          </p:nvPr>
        </p:nvSpPr>
        <p:spPr/>
        <p:txBody>
          <a:bodyPr/>
          <a:lstStyle/>
          <a:p>
            <a:r>
              <a:rPr lang="en-US" dirty="0" smtClean="0"/>
              <a:t>Monitors climate change at a micro level</a:t>
            </a:r>
            <a:endParaRPr lang="en-US" dirty="0"/>
          </a:p>
        </p:txBody>
      </p:sp>
    </p:spTree>
    <p:extLst>
      <p:ext uri="{BB962C8B-B14F-4D97-AF65-F5344CB8AC3E}">
        <p14:creationId xmlns:p14="http://schemas.microsoft.com/office/powerpoint/2010/main" val="3732760121"/>
      </p:ext>
    </p:extLst>
  </p:cSld>
  <p:clrMapOvr>
    <a:masterClrMapping/>
  </p:clrMapOvr>
  <p:transition spd="slow" advTm="4636">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a:xfrm>
            <a:off x="7559030" y="2698605"/>
            <a:ext cx="9865096" cy="1350907"/>
          </a:xfrm>
        </p:spPr>
        <p:txBody>
          <a:bodyPr>
            <a:normAutofit/>
          </a:bodyPr>
          <a:lstStyle/>
          <a:p>
            <a:r>
              <a:rPr lang="en-US" altLang="ja-JP" dirty="0" smtClean="0"/>
              <a:t>Siftr</a:t>
            </a:r>
            <a:endParaRPr kumimoji="1" lang="ja-JP" altLang="en-US" dirty="0">
              <a:latin typeface="Route 159 Bold" pitchFamily="50" charset="0"/>
            </a:endParaRPr>
          </a:p>
        </p:txBody>
      </p:sp>
      <p:sp>
        <p:nvSpPr>
          <p:cNvPr id="37" name="テキスト プレースホルダー 36"/>
          <p:cNvSpPr>
            <a:spLocks noGrp="1"/>
          </p:cNvSpPr>
          <p:nvPr>
            <p:ph type="body" sz="quarter" idx="14"/>
          </p:nvPr>
        </p:nvSpPr>
        <p:spPr>
          <a:xfrm>
            <a:off x="7559030" y="5726164"/>
            <a:ext cx="9577064" cy="3049929"/>
          </a:xfrm>
        </p:spPr>
        <p:txBody>
          <a:bodyPr>
            <a:normAutofit/>
          </a:bodyPr>
          <a:lstStyle/>
          <a:p>
            <a:r>
              <a:rPr kumimoji="1" lang="en-US" altLang="ja-JP" sz="2800" dirty="0" smtClean="0"/>
              <a:t>Similar to Instragam</a:t>
            </a:r>
            <a:r>
              <a:rPr lang="en-US" altLang="ja-JP" sz="2800" dirty="0" smtClean="0"/>
              <a:t>, it is designed as a collective tool for community-based education. It encourages user-groups like classes to go outside and examine their neighborhoods and local surroundings. Students can take pictures and invite comment and join in the conversation.</a:t>
            </a:r>
            <a:endParaRPr kumimoji="1" lang="en-US" altLang="ja-JP" sz="2800" dirty="0" smtClean="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29</a:t>
            </a:fld>
            <a:endParaRPr lang="ja-JP" altLang="en-US"/>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430215" y="2934490"/>
            <a:ext cx="5650523" cy="4708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 Placeholder 1"/>
          <p:cNvSpPr>
            <a:spLocks noGrp="1"/>
          </p:cNvSpPr>
          <p:nvPr>
            <p:ph type="body" sz="quarter" idx="16"/>
          </p:nvPr>
        </p:nvSpPr>
        <p:spPr>
          <a:xfrm>
            <a:off x="7559030" y="4296582"/>
            <a:ext cx="9577064" cy="935442"/>
          </a:xfrm>
        </p:spPr>
        <p:txBody>
          <a:bodyPr/>
          <a:lstStyle/>
          <a:p>
            <a:r>
              <a:rPr lang="en-US" dirty="0" smtClean="0"/>
              <a:t>Social photography app for education</a:t>
            </a:r>
            <a:endParaRPr lang="en-US" dirty="0"/>
          </a:p>
        </p:txBody>
      </p:sp>
    </p:spTree>
    <p:extLst>
      <p:ext uri="{BB962C8B-B14F-4D97-AF65-F5344CB8AC3E}">
        <p14:creationId xmlns:p14="http://schemas.microsoft.com/office/powerpoint/2010/main" val="2893775082"/>
      </p:ext>
    </p:extLst>
  </p:cSld>
  <p:clrMapOvr>
    <a:masterClrMapping/>
  </p:clrMapOvr>
  <p:transition spd="slow" advTm="4636">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81" r="381"/>
          <a:stretch>
            <a:fillRect/>
          </a:stretch>
        </p:blipFill>
        <p:spPr/>
      </p:pic>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noAutofit/>
          </a:bodyPr>
          <a:lstStyle/>
          <a:p>
            <a:r>
              <a:rPr lang="en-US" altLang="ja-JP" sz="4800" dirty="0" smtClean="0"/>
              <a:t>INTRODUCTION </a:t>
            </a:r>
            <a:endParaRPr lang="ja-JP" altLang="en-US" sz="4800"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77" r="3077"/>
          <a:stretch>
            <a:fillRect/>
          </a:stretch>
        </p:blipFill>
        <p:spPr>
          <a:xfrm>
            <a:off x="0" y="0"/>
            <a:ext cx="18286413" cy="10287000"/>
          </a:xfrm>
        </p:spPr>
      </p:pic>
      <p:sp>
        <p:nvSpPr>
          <p:cNvPr id="37" name="テキスト プレースホルダー 36"/>
          <p:cNvSpPr>
            <a:spLocks noGrp="1"/>
          </p:cNvSpPr>
          <p:nvPr>
            <p:ph type="body" sz="quarter" idx="11"/>
          </p:nvPr>
        </p:nvSpPr>
        <p:spPr>
          <a:xfrm>
            <a:off x="12525871" y="5720053"/>
            <a:ext cx="6768554" cy="6768554"/>
          </a:xfrm>
        </p:spPr>
        <p:txBody>
          <a:bodyPr/>
          <a:lstStyle/>
          <a:p>
            <a:endParaRPr kumimoji="1" lang="ja-JP" altLang="en-US" dirty="0"/>
          </a:p>
        </p:txBody>
      </p:sp>
      <p:sp>
        <p:nvSpPr>
          <p:cNvPr id="8" name="テキスト プレースホルダー 7"/>
          <p:cNvSpPr>
            <a:spLocks noGrp="1"/>
          </p:cNvSpPr>
          <p:nvPr>
            <p:ph type="body" sz="quarter" idx="13"/>
          </p:nvPr>
        </p:nvSpPr>
        <p:spPr>
          <a:xfrm>
            <a:off x="14759849" y="2444953"/>
            <a:ext cx="936104" cy="936104"/>
          </a:xfrm>
        </p:spPr>
        <p:txBody>
          <a:bodyPr/>
          <a:lstStyle/>
          <a:p>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4</a:t>
            </a:r>
            <a:endParaRPr kumimoji="1" lang="ja-JP" altLang="en-US" dirty="0"/>
          </a:p>
        </p:txBody>
      </p:sp>
      <p:pic>
        <p:nvPicPr>
          <p:cNvPr id="5" name="図プレースホルダー 4"/>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13607486" y="5143872"/>
            <a:ext cx="1152363" cy="1152363"/>
          </a:xfrm>
        </p:spPr>
      </p:pic>
      <p:sp>
        <p:nvSpPr>
          <p:cNvPr id="11" name="テキスト プレースホルダー 10"/>
          <p:cNvSpPr>
            <a:spLocks noGrp="1"/>
          </p:cNvSpPr>
          <p:nvPr>
            <p:ph type="body" sz="quarter" idx="17"/>
          </p:nvPr>
        </p:nvSpPr>
        <p:spPr>
          <a:xfrm>
            <a:off x="12487771" y="7787561"/>
            <a:ext cx="6336704" cy="1008112"/>
          </a:xfrm>
        </p:spPr>
        <p:txBody>
          <a:bodyPr/>
          <a:lstStyle/>
          <a:p>
            <a:r>
              <a:rPr lang="en-US" altLang="ja-JP" dirty="0" smtClean="0"/>
              <a:t>PROBLEMS</a:t>
            </a:r>
          </a:p>
        </p:txBody>
      </p:sp>
      <p:sp>
        <p:nvSpPr>
          <p:cNvPr id="12" name="テキスト プレースホルダー 11"/>
          <p:cNvSpPr>
            <a:spLocks noGrp="1"/>
          </p:cNvSpPr>
          <p:nvPr>
            <p:ph type="body" sz="quarter" idx="18"/>
          </p:nvPr>
        </p:nvSpPr>
        <p:spPr>
          <a:xfrm>
            <a:off x="16275534" y="2518168"/>
            <a:ext cx="1185172" cy="1185172"/>
          </a:xfrm>
        </p:spPr>
        <p:txBody>
          <a:bodyPr/>
          <a:lstStyle/>
          <a:p>
            <a:endParaRPr kumimoji="1" lang="ja-JP" altLang="en-US"/>
          </a:p>
        </p:txBody>
      </p:sp>
      <p:sp>
        <p:nvSpPr>
          <p:cNvPr id="13" name="テキスト プレースホルダー 12"/>
          <p:cNvSpPr>
            <a:spLocks noGrp="1"/>
          </p:cNvSpPr>
          <p:nvPr>
            <p:ph type="body" sz="quarter" idx="19"/>
          </p:nvPr>
        </p:nvSpPr>
        <p:spPr>
          <a:xfrm>
            <a:off x="15475020" y="3595759"/>
            <a:ext cx="792087" cy="792087"/>
          </a:xfrm>
        </p:spPr>
        <p:txBody>
          <a:bodyPr>
            <a:normAutofit fontScale="92500" lnSpcReduction="10000"/>
          </a:bodyPr>
          <a:lstStyle/>
          <a:p>
            <a:endParaRPr kumimoji="1" lang="ja-JP" altLang="en-US" dirty="0"/>
          </a:p>
        </p:txBody>
      </p:sp>
      <p:sp>
        <p:nvSpPr>
          <p:cNvPr id="15" name="テキスト プレースホルダー 36"/>
          <p:cNvSpPr>
            <a:spLocks noGrp="1"/>
          </p:cNvSpPr>
          <p:nvPr>
            <p:ph type="body" sz="quarter" idx="14"/>
          </p:nvPr>
        </p:nvSpPr>
        <p:spPr>
          <a:xfrm>
            <a:off x="16421100" y="4124325"/>
            <a:ext cx="1403350" cy="1403350"/>
          </a:xfrm>
        </p:spPr>
        <p:txBody>
          <a:bodyPr>
            <a:normAutofit/>
          </a:bodyPr>
          <a:lstStyle/>
          <a:p>
            <a:pPr algn="ctr"/>
            <a:r>
              <a:rPr kumimoji="1" lang="en-US" altLang="ja-JP" sz="4400" dirty="0" smtClean="0">
                <a:solidFill>
                  <a:schemeClr val="bg1"/>
                </a:solidFill>
              </a:rPr>
              <a:t>4</a:t>
            </a:r>
            <a:endParaRPr kumimoji="1" lang="ja-JP" altLang="en-US" sz="4400" dirty="0">
              <a:solidFill>
                <a:schemeClr val="bg1"/>
              </a:solidFill>
            </a:endParaRPr>
          </a:p>
        </p:txBody>
      </p:sp>
    </p:spTree>
    <p:extLst>
      <p:ext uri="{BB962C8B-B14F-4D97-AF65-F5344CB8AC3E}">
        <p14:creationId xmlns:p14="http://schemas.microsoft.com/office/powerpoint/2010/main" val="1967002767"/>
      </p:ext>
    </p:extLst>
  </p:cSld>
  <p:clrMapOvr>
    <a:masterClrMapping/>
  </p:clrMapOvr>
  <mc:AlternateContent xmlns:mc="http://schemas.openxmlformats.org/markup-compatibility/2006" xmlns:p14="http://schemas.microsoft.com/office/powerpoint/2010/main">
    <mc:Choice Requires="p14">
      <p:transition spd="slow" p14:dur="1200" advTm="3696">
        <p14:flip dir="r"/>
      </p:transition>
    </mc:Choice>
    <mc:Fallback xmlns="">
      <p:transition spd="slow" advTm="3696">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normAutofit/>
          </a:bodyPr>
          <a:lstStyle/>
          <a:p>
            <a:r>
              <a:rPr lang="en-US" altLang="ja-JP" dirty="0" smtClean="0"/>
              <a:t>The biggest problem is PRIVACY.</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sz="3200" dirty="0" smtClean="0">
                <a:solidFill>
                  <a:schemeClr val="tx1">
                    <a:lumMod val="75000"/>
                    <a:lumOff val="25000"/>
                  </a:schemeClr>
                </a:solidFill>
              </a:rPr>
              <a:t>People’s awareness and willingness to have information from their online social lives collected and enhanced by </a:t>
            </a:r>
            <a:r>
              <a:rPr lang="en-US" altLang="ja-JP" sz="3200" dirty="0" smtClean="0">
                <a:solidFill>
                  <a:schemeClr val="accent5">
                    <a:lumMod val="75000"/>
                  </a:schemeClr>
                </a:solidFill>
              </a:rPr>
              <a:t>third parties</a:t>
            </a:r>
            <a:r>
              <a:rPr lang="en-US" altLang="ja-JP" sz="3200" dirty="0" smtClean="0">
                <a:solidFill>
                  <a:schemeClr val="tx1">
                    <a:lumMod val="75000"/>
                    <a:lumOff val="25000"/>
                  </a:schemeClr>
                </a:solidFill>
              </a:rPr>
              <a:t> in unimaginable ways is a growing issue.</a:t>
            </a:r>
            <a:endParaRPr kumimoji="1" lang="ja-JP" altLang="en-US" sz="3200" dirty="0">
              <a:solidFill>
                <a:schemeClr val="tx1">
                  <a:lumMod val="75000"/>
                  <a:lumOff val="25000"/>
                </a:schemeClr>
              </a:solidFill>
            </a:endParaRPr>
          </a:p>
        </p:txBody>
      </p:sp>
      <p:sp>
        <p:nvSpPr>
          <p:cNvPr id="29" name="スライド番号プレースホルダー 28"/>
          <p:cNvSpPr>
            <a:spLocks noGrp="1"/>
          </p:cNvSpPr>
          <p:nvPr>
            <p:ph type="sldNum" sz="quarter" idx="11"/>
          </p:nvPr>
        </p:nvSpPr>
        <p:spPr/>
        <p:txBody>
          <a:bodyPr/>
          <a:lstStyle/>
          <a:p>
            <a:fld id="{E6459DFB-86F3-43FA-8567-2EA6E426AE90}" type="slidenum">
              <a:rPr lang="ja-JP" altLang="en-US" smtClean="0"/>
              <a:pPr/>
              <a:t>31</a:t>
            </a:fld>
            <a:endParaRPr lang="ja-JP" altLang="en-US"/>
          </a:p>
        </p:txBody>
      </p:sp>
      <p:pic>
        <p:nvPicPr>
          <p:cNvPr id="3" name="Picture Placeholder 2"/>
          <p:cNvPicPr>
            <a:picLocks noGrp="1" noChangeAspect="1"/>
          </p:cNvPicPr>
          <p:nvPr>
            <p:ph type="pic" sz="quarter" idx="12"/>
          </p:nvPr>
        </p:nvPicPr>
        <p:blipFill>
          <a:blip r:embed="rId2">
            <a:extLst>
              <a:ext uri="{BEBA8EAE-BF5A-486C-A8C5-ECC9F3942E4B}">
                <a14:imgProps xmlns:a14="http://schemas.microsoft.com/office/drawing/2010/main">
                  <a14:imgLayer r:embed="rId3">
                    <a14:imgEffect>
                      <a14:backgroundRemoval t="3529" b="95686" l="9843" r="89764">
                        <a14:foregroundMark x1="29528" y1="60784" x2="29528" y2="60784"/>
                        <a14:foregroundMark x1="62598" y1="69020" x2="62598" y2="69020"/>
                        <a14:foregroundMark x1="36220" y1="70980" x2="36220" y2="70980"/>
                        <a14:foregroundMark x1="59449" y1="86275" x2="70079" y2="69020"/>
                        <a14:foregroundMark x1="64961" y1="83922" x2="30315" y2="76863"/>
                        <a14:foregroundMark x1="30709" y1="94902" x2="56693" y2="96078"/>
                        <a14:foregroundMark x1="38976" y1="13333" x2="55512" y2="12549"/>
                        <a14:foregroundMark x1="41339" y1="3529" x2="54724" y2="3922"/>
                      </a14:backgroundRemoval>
                    </a14:imgEffect>
                  </a14:imgLayer>
                </a14:imgProps>
              </a:ext>
              <a:ext uri="{28A0092B-C50C-407E-A947-70E740481C1C}">
                <a14:useLocalDpi xmlns:a14="http://schemas.microsoft.com/office/drawing/2010/main" val="0"/>
              </a:ext>
            </a:extLst>
          </a:blip>
          <a:stretch>
            <a:fillRect/>
          </a:stretch>
        </p:blipFill>
        <p:spPr>
          <a:xfrm>
            <a:off x="2836438" y="1828430"/>
            <a:ext cx="4308641" cy="4956123"/>
          </a:xfrm>
        </p:spPr>
      </p:pic>
    </p:spTree>
    <p:extLst>
      <p:ext uri="{BB962C8B-B14F-4D97-AF65-F5344CB8AC3E}">
        <p14:creationId xmlns:p14="http://schemas.microsoft.com/office/powerpoint/2010/main" val="2272126823"/>
      </p:ext>
    </p:extLst>
  </p:cSld>
  <p:clrMapOvr>
    <a:masterClrMapping/>
  </p:clrMapOvr>
  <p:transition spd="slow" advTm="4586">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Shortcomings of MCS</a:t>
            </a:r>
            <a:endParaRPr kumimoji="1" lang="ja-JP" altLang="en-US" dirty="0">
              <a:solidFill>
                <a:schemeClr val="accent1"/>
              </a:solidFill>
              <a:latin typeface="Route 159 Bold" pitchFamily="50" charset="0"/>
            </a:endParaRPr>
          </a:p>
        </p:txBody>
      </p:sp>
      <p:sp>
        <p:nvSpPr>
          <p:cNvPr id="21" name="テキスト プレースホルダー 20"/>
          <p:cNvSpPr>
            <a:spLocks noGrp="1"/>
          </p:cNvSpPr>
          <p:nvPr>
            <p:ph type="body" sz="quarter" idx="21"/>
          </p:nvPr>
        </p:nvSpPr>
        <p:spPr/>
        <p:txBody>
          <a:bodyPr/>
          <a:lstStyle/>
          <a:p>
            <a:r>
              <a:rPr lang="en-US" altLang="ja-JP" dirty="0" smtClean="0"/>
              <a:t>Privacy</a:t>
            </a:r>
            <a:endParaRPr kumimoji="1" lang="ja-JP" altLang="en-US" dirty="0"/>
          </a:p>
        </p:txBody>
      </p:sp>
      <p:sp>
        <p:nvSpPr>
          <p:cNvPr id="22" name="テキスト プレースホルダー 21"/>
          <p:cNvSpPr>
            <a:spLocks noGrp="1"/>
          </p:cNvSpPr>
          <p:nvPr>
            <p:ph type="body" sz="quarter" idx="24"/>
          </p:nvPr>
        </p:nvSpPr>
        <p:spPr/>
        <p:txBody>
          <a:bodyPr/>
          <a:lstStyle/>
          <a:p>
            <a:r>
              <a:rPr lang="en-US" altLang="ja-JP" sz="2000" dirty="0" smtClean="0"/>
              <a:t>Data collected may contain sensitive information about mobile users. This gives the chance to attackers to infer user private information.</a:t>
            </a:r>
            <a:endParaRPr kumimoji="1" lang="ja-JP" altLang="en-US" sz="2000" dirty="0"/>
          </a:p>
        </p:txBody>
      </p:sp>
      <p:sp>
        <p:nvSpPr>
          <p:cNvPr id="24" name="テキスト プレースホルダー 23"/>
          <p:cNvSpPr>
            <a:spLocks noGrp="1"/>
          </p:cNvSpPr>
          <p:nvPr>
            <p:ph type="body" sz="quarter" idx="26"/>
          </p:nvPr>
        </p:nvSpPr>
        <p:spPr/>
        <p:txBody>
          <a:bodyPr/>
          <a:lstStyle/>
          <a:p>
            <a:r>
              <a:rPr kumimoji="1" lang="en-US" altLang="ja-JP" dirty="0" smtClean="0"/>
              <a:t>Data Trust</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sz="2000" dirty="0" smtClean="0"/>
              <a:t>Users participating in MCS surveys may provide unreliable data.</a:t>
            </a:r>
            <a:endParaRPr kumimoji="1" lang="ja-JP" altLang="en-US" sz="2000" dirty="0"/>
          </a:p>
        </p:txBody>
      </p:sp>
      <p:sp>
        <p:nvSpPr>
          <p:cNvPr id="27" name="テキスト プレースホルダー 26"/>
          <p:cNvSpPr>
            <a:spLocks noGrp="1"/>
          </p:cNvSpPr>
          <p:nvPr>
            <p:ph type="body" sz="quarter" idx="29"/>
          </p:nvPr>
        </p:nvSpPr>
        <p:spPr/>
        <p:txBody>
          <a:bodyPr/>
          <a:lstStyle/>
          <a:p>
            <a:r>
              <a:rPr kumimoji="1" lang="en-US" altLang="ja-JP" dirty="0" smtClean="0"/>
              <a:t>Security</a:t>
            </a:r>
            <a:endParaRPr kumimoji="1" lang="ja-JP" altLang="en-US" dirty="0"/>
          </a:p>
        </p:txBody>
      </p:sp>
      <p:sp>
        <p:nvSpPr>
          <p:cNvPr id="28" name="テキスト プレースホルダー 27"/>
          <p:cNvSpPr>
            <a:spLocks noGrp="1"/>
          </p:cNvSpPr>
          <p:nvPr>
            <p:ph type="body" sz="quarter" idx="30"/>
          </p:nvPr>
        </p:nvSpPr>
        <p:spPr>
          <a:xfrm>
            <a:off x="13319670" y="3603715"/>
            <a:ext cx="4602570" cy="1971833"/>
          </a:xfrm>
        </p:spPr>
        <p:txBody>
          <a:bodyPr/>
          <a:lstStyle/>
          <a:p>
            <a:r>
              <a:rPr lang="en-US" altLang="ja-JP" sz="2000" dirty="0" smtClean="0"/>
              <a:t>Mobility increases the chances of attacks which further leads to serious security threats such as eavesdropping, tampered data uploading, etc.</a:t>
            </a:r>
            <a:endParaRPr kumimoji="1" lang="ja-JP" altLang="en-US" sz="2000" dirty="0"/>
          </a:p>
        </p:txBody>
      </p:sp>
      <p:sp>
        <p:nvSpPr>
          <p:cNvPr id="30" name="テキスト プレースホルダー 29"/>
          <p:cNvSpPr>
            <a:spLocks noGrp="1"/>
          </p:cNvSpPr>
          <p:nvPr>
            <p:ph type="body" sz="quarter" idx="32"/>
          </p:nvPr>
        </p:nvSpPr>
        <p:spPr/>
        <p:txBody>
          <a:bodyPr/>
          <a:lstStyle/>
          <a:p>
            <a:r>
              <a:rPr kumimoji="1" lang="en-US" altLang="ja-JP" dirty="0" smtClean="0"/>
              <a:t>Openness</a:t>
            </a:r>
            <a:endParaRPr kumimoji="1" lang="ja-JP" altLang="en-US" dirty="0"/>
          </a:p>
        </p:txBody>
      </p:sp>
      <p:sp>
        <p:nvSpPr>
          <p:cNvPr id="31" name="テキスト プレースホルダー 30"/>
          <p:cNvSpPr>
            <a:spLocks noGrp="1"/>
          </p:cNvSpPr>
          <p:nvPr>
            <p:ph type="body" sz="quarter" idx="33"/>
          </p:nvPr>
        </p:nvSpPr>
        <p:spPr/>
        <p:txBody>
          <a:bodyPr/>
          <a:lstStyle/>
          <a:p>
            <a:r>
              <a:rPr lang="en-US" altLang="ja-JP" sz="2000" dirty="0" smtClean="0"/>
              <a:t>MCS system has to rely on the mass participation of the mobile devices which may complicate the process.</a:t>
            </a:r>
            <a:endParaRPr kumimoji="1" lang="ja-JP" altLang="en-US" sz="2000" dirty="0"/>
          </a:p>
        </p:txBody>
      </p:sp>
      <p:sp>
        <p:nvSpPr>
          <p:cNvPr id="33" name="テキスト プレースホルダー 32"/>
          <p:cNvSpPr>
            <a:spLocks noGrp="1"/>
          </p:cNvSpPr>
          <p:nvPr>
            <p:ph type="body" sz="quarter" idx="35"/>
          </p:nvPr>
        </p:nvSpPr>
        <p:spPr/>
        <p:txBody>
          <a:bodyPr/>
          <a:lstStyle/>
          <a:p>
            <a:r>
              <a:rPr kumimoji="1" lang="en-US" altLang="ja-JP" dirty="0" smtClean="0"/>
              <a:t>Massiveness</a:t>
            </a:r>
            <a:endParaRPr kumimoji="1" lang="ja-JP" altLang="en-US" dirty="0"/>
          </a:p>
        </p:txBody>
      </p:sp>
      <p:sp>
        <p:nvSpPr>
          <p:cNvPr id="34" name="テキスト プレースホルダー 33"/>
          <p:cNvSpPr>
            <a:spLocks noGrp="1"/>
          </p:cNvSpPr>
          <p:nvPr>
            <p:ph type="body" sz="quarter" idx="36"/>
          </p:nvPr>
        </p:nvSpPr>
        <p:spPr/>
        <p:txBody>
          <a:bodyPr/>
          <a:lstStyle/>
          <a:p>
            <a:r>
              <a:rPr lang="en-US" altLang="ja-JP" sz="2000" dirty="0" smtClean="0"/>
              <a:t>Increases the difficulty of data and makes it hard to get accurate truth discovery result. So, result presented to the EU may be deviated from real values.</a:t>
            </a:r>
            <a:endParaRPr kumimoji="1" lang="ja-JP" altLang="en-US" sz="2000" dirty="0"/>
          </a:p>
        </p:txBody>
      </p:sp>
      <p:sp>
        <p:nvSpPr>
          <p:cNvPr id="36" name="テキスト プレースホルダー 35"/>
          <p:cNvSpPr>
            <a:spLocks noGrp="1"/>
          </p:cNvSpPr>
          <p:nvPr>
            <p:ph type="body" sz="quarter" idx="38"/>
          </p:nvPr>
        </p:nvSpPr>
        <p:spPr>
          <a:xfrm>
            <a:off x="13293187" y="5952374"/>
            <a:ext cx="5346326" cy="720080"/>
          </a:xfrm>
        </p:spPr>
        <p:txBody>
          <a:bodyPr/>
          <a:lstStyle/>
          <a:p>
            <a:r>
              <a:rPr lang="en-US" altLang="ja-JP" sz="3000" dirty="0" smtClean="0"/>
              <a:t>Network Heterogeneity</a:t>
            </a:r>
            <a:endParaRPr kumimoji="1" lang="ja-JP" altLang="en-US" sz="3000" dirty="0"/>
          </a:p>
        </p:txBody>
      </p:sp>
      <p:sp>
        <p:nvSpPr>
          <p:cNvPr id="37" name="テキスト プレースホルダー 36"/>
          <p:cNvSpPr>
            <a:spLocks noGrp="1"/>
          </p:cNvSpPr>
          <p:nvPr>
            <p:ph type="body" sz="quarter" idx="39"/>
          </p:nvPr>
        </p:nvSpPr>
        <p:spPr/>
        <p:txBody>
          <a:bodyPr/>
          <a:lstStyle/>
          <a:p>
            <a:r>
              <a:rPr lang="en-US" altLang="ja-JP" sz="2000" dirty="0" smtClean="0"/>
              <a:t>Trust evaluation on data becomes harder as data transmitted through different networks suffer different interferences. </a:t>
            </a:r>
            <a:endParaRPr kumimoji="1" lang="ja-JP" altLang="en-US" sz="2000"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32</a:t>
            </a:fld>
            <a:endParaRPr lang="ja-JP" altLang="en-US"/>
          </a:p>
        </p:txBody>
      </p:sp>
    </p:spTree>
    <p:custDataLst>
      <p:tags r:id="rId1"/>
    </p:custDataLst>
    <p:extLst>
      <p:ext uri="{BB962C8B-B14F-4D97-AF65-F5344CB8AC3E}">
        <p14:creationId xmlns:p14="http://schemas.microsoft.com/office/powerpoint/2010/main" val="3913700080"/>
      </p:ext>
    </p:extLst>
  </p:cSld>
  <p:clrMapOvr>
    <a:masterClrMapping/>
  </p:clrMapOvr>
  <p:transition spd="slow" advTm="10724">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983" b="11983"/>
          <a:stretch>
            <a:fillRect/>
          </a:stretch>
        </p:blipFill>
        <p:spPr/>
      </p:pic>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en-US" altLang="ja-JP" dirty="0"/>
              <a:t>5</a:t>
            </a:r>
            <a:endParaRPr kumimoji="1" lang="ja-JP" altLang="en-US" dirty="0"/>
          </a:p>
        </p:txBody>
      </p:sp>
      <p:sp>
        <p:nvSpPr>
          <p:cNvPr id="4" name="テキスト プレースホルダー 3"/>
          <p:cNvSpPr>
            <a:spLocks noGrp="1"/>
          </p:cNvSpPr>
          <p:nvPr>
            <p:ph type="body" sz="quarter" idx="17"/>
          </p:nvPr>
        </p:nvSpPr>
        <p:spPr/>
        <p:txBody>
          <a:bodyPr/>
          <a:lstStyle/>
          <a:p>
            <a:r>
              <a:rPr kumimoji="1" lang="en-US" altLang="ja-JP" dirty="0" smtClean="0"/>
              <a:t>SECURITY ANALYSIS</a:t>
            </a:r>
            <a:endParaRPr kumimoji="1" lang="ja-JP" altLang="en-US"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934917229"/>
      </p:ext>
    </p:extLst>
  </p:cSld>
  <p:clrMapOvr>
    <a:masterClrMapping/>
  </p:clrMapOvr>
  <mc:AlternateContent xmlns:mc="http://schemas.openxmlformats.org/markup-compatibility/2006" xmlns:p14="http://schemas.microsoft.com/office/powerpoint/2010/main">
    <mc:Choice Requires="p14">
      <p:transition spd="slow" p14:dur="1200" advTm="4778">
        <p14:flip dir="r"/>
      </p:transition>
    </mc:Choice>
    <mc:Fallback xmlns="">
      <p:transition spd="slow" advTm="4778">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9599228" y="789054"/>
            <a:ext cx="7990959" cy="3096985"/>
          </a:xfrm>
        </p:spPr>
        <p:txBody>
          <a:bodyPr>
            <a:normAutofit fontScale="90000"/>
          </a:bodyPr>
          <a:lstStyle/>
          <a:p>
            <a:r>
              <a:rPr kumimoji="1" lang="en-US" altLang="ja-JP" dirty="0" smtClean="0"/>
              <a:t>Concepts of Security, Privacy and Trust</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9593943" y="4702627"/>
            <a:ext cx="7996244" cy="4372793"/>
          </a:xfrm>
        </p:spPr>
        <p:txBody>
          <a:bodyPr/>
          <a:lstStyle/>
          <a:p>
            <a:pPr marL="342900" indent="-342900">
              <a:buFont typeface="Wingdings" panose="05000000000000000000" pitchFamily="2" charset="2"/>
              <a:buChar char="q"/>
            </a:pPr>
            <a:r>
              <a:rPr kumimoji="1" lang="en-US" altLang="ja-JP" sz="2400" b="1" dirty="0" smtClean="0"/>
              <a:t>Security</a:t>
            </a:r>
            <a:r>
              <a:rPr kumimoji="1" lang="en-US" altLang="ja-JP" sz="2400" dirty="0" smtClean="0"/>
              <a:t> </a:t>
            </a:r>
            <a:r>
              <a:rPr lang="en-US" altLang="ja-JP" sz="2400" dirty="0" smtClean="0"/>
              <a:t>means protecting collected data and MCS systems from unauthorized access, use, or disclosure and is able to resist attacks, protect the data and prevent the processed data to be leaked to unauthorized parties.</a:t>
            </a:r>
          </a:p>
          <a:p>
            <a:pPr marL="342900" indent="-342900">
              <a:buFont typeface="Wingdings" panose="05000000000000000000" pitchFamily="2" charset="2"/>
              <a:buChar char="q"/>
            </a:pPr>
            <a:r>
              <a:rPr kumimoji="1" lang="en-US" altLang="ja-JP" sz="2400" dirty="0" smtClean="0"/>
              <a:t>Security helps </a:t>
            </a:r>
            <a:r>
              <a:rPr kumimoji="1" lang="en-US" altLang="ja-JP" sz="2400" b="1" dirty="0" smtClean="0"/>
              <a:t>Privacy</a:t>
            </a:r>
            <a:r>
              <a:rPr kumimoji="1" lang="en-US" altLang="ja-JP" sz="2400" dirty="0" smtClean="0"/>
              <a:t>, but does not guarantee it.</a:t>
            </a:r>
          </a:p>
          <a:p>
            <a:pPr marL="342900" indent="-342900">
              <a:buFont typeface="Wingdings" panose="05000000000000000000" pitchFamily="2" charset="2"/>
              <a:buChar char="q"/>
            </a:pPr>
            <a:r>
              <a:rPr lang="en-US" altLang="ja-JP" sz="2400" b="1" dirty="0" smtClean="0"/>
              <a:t>Trust</a:t>
            </a:r>
            <a:r>
              <a:rPr lang="en-US" altLang="ja-JP" sz="2400" dirty="0" smtClean="0"/>
              <a:t> helps provide high quality services and attract users.</a:t>
            </a:r>
            <a:endParaRPr kumimoji="1" lang="ja-JP" altLang="en-US" sz="2400"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34</a:t>
            </a:fld>
            <a:endParaRPr lang="ja-JP" altLang="en-US"/>
          </a:p>
        </p:txBody>
      </p:sp>
      <p:pic>
        <p:nvPicPr>
          <p:cNvPr id="3" name="Picture Placeholder 2"/>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7193" r="17193"/>
          <a:stretch>
            <a:fillRect/>
          </a:stretch>
        </p:blipFill>
        <p:spPr>
          <a:xfrm>
            <a:off x="-1" y="0"/>
            <a:ext cx="9166861" cy="10287000"/>
          </a:xfrm>
        </p:spPr>
      </p:pic>
    </p:spTree>
    <p:extLst>
      <p:ext uri="{BB962C8B-B14F-4D97-AF65-F5344CB8AC3E}">
        <p14:creationId xmlns:p14="http://schemas.microsoft.com/office/powerpoint/2010/main" val="1914679235"/>
      </p:ext>
    </p:extLst>
  </p:cSld>
  <p:clrMapOvr>
    <a:masterClrMapping/>
  </p:clrMapOvr>
  <p:transition spd="slow" advTm="3434">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smtClean="0"/>
              <a:t>Security Threats</a:t>
            </a:r>
            <a:endParaRPr kumimoji="1" lang="ja-JP" altLang="en-US" dirty="0">
              <a:solidFill>
                <a:schemeClr val="accent1"/>
              </a:solidFill>
              <a:latin typeface="Route 159 Bold" pitchFamily="50" charset="0"/>
            </a:endParaRPr>
          </a:p>
        </p:txBody>
      </p:sp>
      <p:sp>
        <p:nvSpPr>
          <p:cNvPr id="11" name="テキスト プレースホルダー 10"/>
          <p:cNvSpPr>
            <a:spLocks noGrp="1"/>
          </p:cNvSpPr>
          <p:nvPr>
            <p:ph type="body" sz="quarter" idx="24"/>
          </p:nvPr>
        </p:nvSpPr>
        <p:spPr/>
        <p:txBody>
          <a:bodyPr/>
          <a:lstStyle/>
          <a:p>
            <a:r>
              <a:rPr lang="en-US" sz="2400" dirty="0" smtClean="0"/>
              <a:t>A common security threat is the outsourcing of </a:t>
            </a:r>
            <a:r>
              <a:rPr lang="en-US" sz="2400" dirty="0"/>
              <a:t>a task to an unspecified or randomly generated </a:t>
            </a:r>
            <a:r>
              <a:rPr lang="en-US" sz="2400" dirty="0" smtClean="0"/>
              <a:t>group that </a:t>
            </a:r>
            <a:r>
              <a:rPr lang="en-US" sz="2400" dirty="0"/>
              <a:t>makes the management of workers very difficult. </a:t>
            </a:r>
            <a:endParaRPr kumimoji="1" lang="ja-JP" altLang="en-US" sz="2400" dirty="0"/>
          </a:p>
        </p:txBody>
      </p:sp>
      <p:sp>
        <p:nvSpPr>
          <p:cNvPr id="12" name="テキスト プレースホルダー 11"/>
          <p:cNvSpPr>
            <a:spLocks noGrp="1"/>
          </p:cNvSpPr>
          <p:nvPr>
            <p:ph type="body" sz="quarter" idx="48"/>
          </p:nvPr>
        </p:nvSpPr>
        <p:spPr/>
        <p:txBody>
          <a:bodyPr/>
          <a:lstStyle/>
          <a:p>
            <a:r>
              <a:rPr lang="en-US" altLang="ja-JP" sz="2000" dirty="0" smtClean="0"/>
              <a:t>Messages transmitted in MCS could contain sensitive information about users and workers.</a:t>
            </a:r>
            <a:endParaRPr lang="ja-JP" altLang="en-US" sz="2000" dirty="0"/>
          </a:p>
        </p:txBody>
      </p:sp>
      <p:sp>
        <p:nvSpPr>
          <p:cNvPr id="13" name="テキスト プレースホルダー 12"/>
          <p:cNvSpPr>
            <a:spLocks noGrp="1"/>
          </p:cNvSpPr>
          <p:nvPr>
            <p:ph type="body" sz="quarter" idx="49"/>
          </p:nvPr>
        </p:nvSpPr>
        <p:spPr/>
        <p:txBody>
          <a:bodyPr/>
          <a:lstStyle/>
          <a:p>
            <a:r>
              <a:rPr lang="en-US" altLang="ja-JP" sz="2000" dirty="0" smtClean="0"/>
              <a:t>Most devices are still constrained in terms of computing and communication capabilities.</a:t>
            </a:r>
            <a:endParaRPr lang="ja-JP" altLang="en-US" sz="2000" dirty="0"/>
          </a:p>
        </p:txBody>
      </p:sp>
      <p:sp>
        <p:nvSpPr>
          <p:cNvPr id="14" name="テキスト プレースホルダー 13"/>
          <p:cNvSpPr>
            <a:spLocks noGrp="1"/>
          </p:cNvSpPr>
          <p:nvPr>
            <p:ph type="body" sz="quarter" idx="50"/>
          </p:nvPr>
        </p:nvSpPr>
        <p:spPr/>
        <p:txBody>
          <a:bodyPr/>
          <a:lstStyle/>
          <a:p>
            <a:r>
              <a:rPr lang="en-US" altLang="ja-JP" sz="2000" dirty="0" smtClean="0"/>
              <a:t>As an open system, it is inevitable to include malicious workers, which may destroy normal functioning of the system,</a:t>
            </a:r>
            <a:endParaRPr lang="ja-JP" altLang="en-US" sz="2000" dirty="0"/>
          </a:p>
        </p:txBody>
      </p:sp>
      <p:sp>
        <p:nvSpPr>
          <p:cNvPr id="18" name="スライド番号プレースホルダー 17"/>
          <p:cNvSpPr>
            <a:spLocks noGrp="1"/>
          </p:cNvSpPr>
          <p:nvPr>
            <p:ph type="sldNum" sz="quarter" idx="4"/>
          </p:nvPr>
        </p:nvSpPr>
        <p:spPr>
          <a:xfrm>
            <a:off x="17151170" y="9432788"/>
            <a:ext cx="1080120" cy="547688"/>
          </a:xfrm>
          <a:prstGeom prst="rect">
            <a:avLst/>
          </a:prstGeom>
        </p:spPr>
        <p:txBody>
          <a:bodyPr/>
          <a:lstStyle/>
          <a:p>
            <a:fld id="{E6459DFB-86F3-43FA-8567-2EA6E426AE90}" type="slidenum">
              <a:rPr lang="ja-JP" altLang="en-US" smtClean="0"/>
              <a:pPr/>
              <a:t>35</a:t>
            </a:fld>
            <a:endParaRPr lang="ja-JP" altLang="en-US"/>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4905" b="24905"/>
          <a:stretch>
            <a:fillRect/>
          </a:stretch>
        </p:blipFill>
        <p:spPr/>
      </p:pic>
    </p:spTree>
    <p:extLst>
      <p:ext uri="{BB962C8B-B14F-4D97-AF65-F5344CB8AC3E}">
        <p14:creationId xmlns:p14="http://schemas.microsoft.com/office/powerpoint/2010/main" val="843117484"/>
      </p:ext>
    </p:extLst>
  </p:cSld>
  <p:clrMapOvr>
    <a:masterClrMapping/>
  </p:clrMapOvr>
  <p:transition spd="slow" advTm="8814">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smtClean="0"/>
              <a:t>Potential Security Attacks</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36</a:t>
            </a:fld>
            <a:endParaRPr lang="ja-JP" altLang="en-US"/>
          </a:p>
        </p:txBody>
      </p:sp>
      <p:sp>
        <p:nvSpPr>
          <p:cNvPr id="17" name="テキスト プレースホルダー 16"/>
          <p:cNvSpPr>
            <a:spLocks noGrp="1"/>
          </p:cNvSpPr>
          <p:nvPr>
            <p:ph type="body" sz="quarter" idx="16"/>
          </p:nvPr>
        </p:nvSpPr>
        <p:spPr/>
        <p:txBody>
          <a:bodyPr/>
          <a:lstStyle/>
          <a:p>
            <a:r>
              <a:rPr lang="en-US" dirty="0"/>
              <a:t>The unauthorized real-time interception of messages that should be transmitted </a:t>
            </a:r>
            <a:r>
              <a:rPr lang="en-US" dirty="0" smtClean="0"/>
              <a:t>confidentially</a:t>
            </a:r>
            <a:endParaRPr kumimoji="1" lang="ja-JP" altLang="en-US" dirty="0"/>
          </a:p>
        </p:txBody>
      </p:sp>
      <p:sp>
        <p:nvSpPr>
          <p:cNvPr id="18" name="テキスト プレースホルダー 17"/>
          <p:cNvSpPr>
            <a:spLocks noGrp="1"/>
          </p:cNvSpPr>
          <p:nvPr>
            <p:ph type="body" sz="quarter" idx="20"/>
          </p:nvPr>
        </p:nvSpPr>
        <p:spPr/>
        <p:txBody>
          <a:bodyPr/>
          <a:lstStyle/>
          <a:p>
            <a:r>
              <a:rPr lang="en-US" dirty="0"/>
              <a:t>A malicious worker may launch multiple identities and then perform attacks, such as uploading false data to interfere the </a:t>
            </a:r>
            <a:r>
              <a:rPr lang="en-US" dirty="0" smtClean="0"/>
              <a:t>judgment </a:t>
            </a:r>
            <a:r>
              <a:rPr lang="en-US" dirty="0"/>
              <a:t>of SP.</a:t>
            </a:r>
            <a:endParaRPr kumimoji="1" lang="ja-JP" altLang="en-US" dirty="0"/>
          </a:p>
        </p:txBody>
      </p:sp>
      <p:sp>
        <p:nvSpPr>
          <p:cNvPr id="19" name="テキスト プレースホルダー 18"/>
          <p:cNvSpPr>
            <a:spLocks noGrp="1"/>
          </p:cNvSpPr>
          <p:nvPr>
            <p:ph type="body" sz="quarter" idx="22"/>
          </p:nvPr>
        </p:nvSpPr>
        <p:spPr/>
        <p:txBody>
          <a:bodyPr/>
          <a:lstStyle/>
          <a:p>
            <a:r>
              <a:rPr lang="en-US" dirty="0"/>
              <a:t>The free riding attack refers to that a worker receives a payment but devotes no effort to the completion of a task.</a:t>
            </a:r>
            <a:endParaRPr kumimoji="1" lang="ja-JP" altLang="en-US" dirty="0"/>
          </a:p>
        </p:txBody>
      </p:sp>
      <p:sp>
        <p:nvSpPr>
          <p:cNvPr id="20" name="テキスト プレースホルダー 19"/>
          <p:cNvSpPr>
            <a:spLocks noGrp="1"/>
          </p:cNvSpPr>
          <p:nvPr>
            <p:ph type="body" sz="quarter" idx="24"/>
          </p:nvPr>
        </p:nvSpPr>
        <p:spPr/>
        <p:txBody>
          <a:bodyPr/>
          <a:lstStyle/>
          <a:p>
            <a:r>
              <a:rPr lang="en-US" dirty="0"/>
              <a:t>A worker uploads outdated, tampered or even fake data to SP.</a:t>
            </a:r>
            <a:endParaRPr kumimoji="1" lang="ja-JP" altLang="en-US" dirty="0"/>
          </a:p>
        </p:txBody>
      </p:sp>
      <p:sp>
        <p:nvSpPr>
          <p:cNvPr id="21" name="テキスト プレースホルダー 20"/>
          <p:cNvSpPr>
            <a:spLocks noGrp="1"/>
          </p:cNvSpPr>
          <p:nvPr>
            <p:ph type="body" sz="quarter" idx="26"/>
          </p:nvPr>
        </p:nvSpPr>
        <p:spPr/>
        <p:txBody>
          <a:bodyPr/>
          <a:lstStyle/>
          <a:p>
            <a:r>
              <a:rPr lang="en-US" dirty="0"/>
              <a:t>A malicious worker pretends to be another valid worker to upload false data or perform other misbehaviors.</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sz="2400" dirty="0" smtClean="0"/>
              <a:t>Eavesdropping</a:t>
            </a:r>
            <a:endParaRPr kumimoji="1" lang="ja-JP" altLang="en-US" sz="2400" dirty="0"/>
          </a:p>
        </p:txBody>
      </p:sp>
      <p:sp>
        <p:nvSpPr>
          <p:cNvPr id="23" name="テキスト プレースホルダー 22"/>
          <p:cNvSpPr>
            <a:spLocks noGrp="1"/>
          </p:cNvSpPr>
          <p:nvPr>
            <p:ph type="body" sz="quarter" idx="28"/>
          </p:nvPr>
        </p:nvSpPr>
        <p:spPr/>
        <p:txBody>
          <a:bodyPr/>
          <a:lstStyle/>
          <a:p>
            <a:r>
              <a:rPr lang="en-US" altLang="ja-JP" sz="2400" dirty="0" smtClean="0"/>
              <a:t>Impersonation attack</a:t>
            </a:r>
            <a:endParaRPr kumimoji="1" lang="ja-JP" altLang="en-US" sz="2400" dirty="0"/>
          </a:p>
        </p:txBody>
      </p:sp>
      <p:sp>
        <p:nvSpPr>
          <p:cNvPr id="24" name="テキスト プレースホルダー 23"/>
          <p:cNvSpPr>
            <a:spLocks noGrp="1"/>
          </p:cNvSpPr>
          <p:nvPr>
            <p:ph type="body" sz="quarter" idx="29"/>
          </p:nvPr>
        </p:nvSpPr>
        <p:spPr/>
        <p:txBody>
          <a:bodyPr/>
          <a:lstStyle/>
          <a:p>
            <a:r>
              <a:rPr kumimoji="1" lang="en-US" altLang="ja-JP" sz="2400" dirty="0" smtClean="0"/>
              <a:t>Sybill Attack</a:t>
            </a:r>
            <a:endParaRPr kumimoji="1" lang="ja-JP" altLang="en-US" sz="2400" dirty="0"/>
          </a:p>
        </p:txBody>
      </p:sp>
      <p:sp>
        <p:nvSpPr>
          <p:cNvPr id="25" name="テキスト プレースホルダー 24"/>
          <p:cNvSpPr>
            <a:spLocks noGrp="1"/>
          </p:cNvSpPr>
          <p:nvPr>
            <p:ph type="body" sz="quarter" idx="30"/>
          </p:nvPr>
        </p:nvSpPr>
        <p:spPr/>
        <p:txBody>
          <a:bodyPr/>
          <a:lstStyle/>
          <a:p>
            <a:r>
              <a:rPr kumimoji="1" lang="en-US" altLang="ja-JP" sz="2400" dirty="0" smtClean="0"/>
              <a:t>Free Riding Attack</a:t>
            </a:r>
            <a:endParaRPr kumimoji="1" lang="ja-JP" altLang="en-US" sz="2400" dirty="0"/>
          </a:p>
        </p:txBody>
      </p:sp>
      <p:sp>
        <p:nvSpPr>
          <p:cNvPr id="26" name="テキスト プレースホルダー 25"/>
          <p:cNvSpPr>
            <a:spLocks noGrp="1"/>
          </p:cNvSpPr>
          <p:nvPr>
            <p:ph type="body" sz="quarter" idx="31"/>
          </p:nvPr>
        </p:nvSpPr>
        <p:spPr/>
        <p:txBody>
          <a:bodyPr/>
          <a:lstStyle/>
          <a:p>
            <a:r>
              <a:rPr kumimoji="1" lang="en-US" altLang="ja-JP" sz="2400" dirty="0" smtClean="0"/>
              <a:t>False data uploading</a:t>
            </a:r>
            <a:endParaRPr kumimoji="1" lang="ja-JP" altLang="en-US" sz="2400" dirty="0"/>
          </a:p>
        </p:txBody>
      </p:sp>
    </p:spTree>
    <p:extLst>
      <p:ext uri="{BB962C8B-B14F-4D97-AF65-F5344CB8AC3E}">
        <p14:creationId xmlns:p14="http://schemas.microsoft.com/office/powerpoint/2010/main" val="2687218397"/>
      </p:ext>
    </p:extLst>
  </p:cSld>
  <p:clrMapOvr>
    <a:masterClrMapping/>
  </p:clrMapOvr>
  <p:transition spd="slow" advTm="15313">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0"/>
            <a:ext cx="18286413" cy="10287000"/>
          </a:xfrm>
        </p:spPr>
      </p:pic>
      <p:sp>
        <p:nvSpPr>
          <p:cNvPr id="38" name="テキスト プレースホルダー 37"/>
          <p:cNvSpPr>
            <a:spLocks noGrp="1"/>
          </p:cNvSpPr>
          <p:nvPr>
            <p:ph type="body" sz="quarter" idx="11"/>
          </p:nvPr>
        </p:nvSpPr>
        <p:spPr>
          <a:xfrm>
            <a:off x="217886" y="3382363"/>
            <a:ext cx="6768554" cy="6768554"/>
          </a:xfrm>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lang="en-US" altLang="ja-JP" dirty="0"/>
              <a:t>6</a:t>
            </a:r>
            <a:endParaRPr kumimoji="1" lang="ja-JP" altLang="en-US" dirty="0"/>
          </a:p>
        </p:txBody>
      </p:sp>
      <p:sp>
        <p:nvSpPr>
          <p:cNvPr id="4" name="テキスト プレースホルダー 3"/>
          <p:cNvSpPr>
            <a:spLocks noGrp="1"/>
          </p:cNvSpPr>
          <p:nvPr>
            <p:ph type="body" sz="quarter" idx="17"/>
          </p:nvPr>
        </p:nvSpPr>
        <p:spPr>
          <a:xfrm>
            <a:off x="433811" y="6045789"/>
            <a:ext cx="6336704" cy="1441702"/>
          </a:xfrm>
        </p:spPr>
        <p:txBody>
          <a:bodyPr>
            <a:noAutofit/>
          </a:bodyPr>
          <a:lstStyle/>
          <a:p>
            <a:r>
              <a:rPr kumimoji="1" lang="en-US" altLang="ja-JP" sz="5400" dirty="0" smtClean="0"/>
              <a:t>BLOCKCHAIN IMPLEMENTATION </a:t>
            </a:r>
            <a:endParaRPr kumimoji="1" lang="ja-JP" altLang="en-US" sz="5400"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924079361"/>
      </p:ext>
    </p:extLst>
  </p:cSld>
  <p:clrMapOvr>
    <a:masterClrMapping/>
  </p:clrMapOvr>
  <mc:AlternateContent xmlns:mc="http://schemas.openxmlformats.org/markup-compatibility/2006" xmlns:p14="http://schemas.microsoft.com/office/powerpoint/2010/main">
    <mc:Choice Requires="p14">
      <p:transition spd="slow" p14:dur="1200" advTm="4778">
        <p14:flip dir="r"/>
      </p:transition>
    </mc:Choice>
    <mc:Fallback xmlns="">
      <p:transition spd="slow" advTm="4778">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5747" b="5747"/>
          <a:stretch>
            <a:fillRect/>
          </a:stretch>
        </p:blipFill>
        <p:spPr/>
      </p:pic>
      <p:sp>
        <p:nvSpPr>
          <p:cNvPr id="14" name="タイトル 13"/>
          <p:cNvSpPr>
            <a:spLocks noGrp="1"/>
          </p:cNvSpPr>
          <p:nvPr>
            <p:ph type="title"/>
          </p:nvPr>
        </p:nvSpPr>
        <p:spPr>
          <a:xfrm>
            <a:off x="-1" y="6057900"/>
            <a:ext cx="10218421" cy="3676147"/>
          </a:xfrm>
        </p:spPr>
        <p:txBody>
          <a:bodyPr>
            <a:normAutofit/>
          </a:bodyPr>
          <a:lstStyle/>
          <a:p>
            <a:pPr algn="l"/>
            <a:r>
              <a:rPr lang="en-US" sz="3200" dirty="0" smtClean="0"/>
              <a:t>Bitcoin is a </a:t>
            </a:r>
            <a:r>
              <a:rPr lang="en-US" sz="3200" dirty="0"/>
              <a:t>type of digital currency in which a record of transactions is maintained and new units of currency are generated by the </a:t>
            </a:r>
            <a:r>
              <a:rPr lang="en-US" sz="3200" dirty="0" smtClean="0"/>
              <a:t>solution </a:t>
            </a:r>
            <a:r>
              <a:rPr lang="en-US" sz="3200" dirty="0"/>
              <a:t>of mathematical problems, and which operates independently of a central bank.</a:t>
            </a:r>
            <a:endParaRPr kumimoji="1" lang="ja-JP" altLang="en-US" sz="3200" dirty="0"/>
          </a:p>
        </p:txBody>
      </p:sp>
    </p:spTree>
    <p:extLst>
      <p:ext uri="{BB962C8B-B14F-4D97-AF65-F5344CB8AC3E}">
        <p14:creationId xmlns:p14="http://schemas.microsoft.com/office/powerpoint/2010/main" val="2561313849"/>
      </p:ext>
    </p:extLst>
  </p:cSld>
  <p:clrMapOvr>
    <a:masterClrMapping/>
  </p:clrMapOvr>
  <p:transition spd="slow" advTm="3037">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6"/>
          </p:nvPr>
        </p:nvSpPr>
        <p:spPr/>
        <p:txBody>
          <a:bodyPr/>
          <a:lstStyle/>
          <a:p>
            <a:r>
              <a:rPr kumimoji="1" lang="en-US" altLang="ja-JP" sz="2400" dirty="0" smtClean="0"/>
              <a:t>Can be used to depict the process of crowdsourcing: requester posts a task with the task reward </a:t>
            </a:r>
            <a:r>
              <a:rPr kumimoji="1" lang="en-US" altLang="ja-JP" sz="2400" dirty="0" err="1" smtClean="0"/>
              <a:t>snd</a:t>
            </a:r>
            <a:r>
              <a:rPr kumimoji="1" lang="en-US" altLang="ja-JP" sz="2400" dirty="0" smtClean="0"/>
              <a:t> workers receive it by operating the contract.</a:t>
            </a:r>
            <a:endParaRPr kumimoji="1" lang="ja-JP" altLang="en-US" sz="2400" dirty="0"/>
          </a:p>
        </p:txBody>
      </p:sp>
      <p:sp>
        <p:nvSpPr>
          <p:cNvPr id="16" name="テキスト プレースホルダー 15"/>
          <p:cNvSpPr>
            <a:spLocks noGrp="1"/>
          </p:cNvSpPr>
          <p:nvPr>
            <p:ph type="body" sz="quarter" idx="17"/>
          </p:nvPr>
        </p:nvSpPr>
        <p:spPr/>
        <p:txBody>
          <a:bodyPr/>
          <a:lstStyle/>
          <a:p>
            <a:r>
              <a:rPr lang="en-US" altLang="ja-JP" sz="3600" dirty="0" smtClean="0"/>
              <a:t>Smart Contract</a:t>
            </a:r>
            <a:endParaRPr kumimoji="1" lang="ja-JP" altLang="en-US" sz="3600" dirty="0"/>
          </a:p>
        </p:txBody>
      </p:sp>
      <p:sp>
        <p:nvSpPr>
          <p:cNvPr id="17" name="テキスト プレースホルダー 16"/>
          <p:cNvSpPr>
            <a:spLocks noGrp="1"/>
          </p:cNvSpPr>
          <p:nvPr>
            <p:ph type="body" sz="quarter" idx="40"/>
          </p:nvPr>
        </p:nvSpPr>
        <p:spPr/>
        <p:txBody>
          <a:bodyPr/>
          <a:lstStyle/>
          <a:p>
            <a:r>
              <a:rPr lang="en-US" altLang="ja-JP" sz="2400" dirty="0" smtClean="0"/>
              <a:t>When the task is finished, workers give solutions to the requester in off-chain.</a:t>
            </a:r>
            <a:endParaRPr kumimoji="1" lang="ja-JP" altLang="en-US" sz="2400" dirty="0"/>
          </a:p>
        </p:txBody>
      </p:sp>
      <p:sp>
        <p:nvSpPr>
          <p:cNvPr id="18" name="テキスト プレースホルダー 17"/>
          <p:cNvSpPr>
            <a:spLocks noGrp="1"/>
          </p:cNvSpPr>
          <p:nvPr>
            <p:ph type="body" sz="quarter" idx="41"/>
          </p:nvPr>
        </p:nvSpPr>
        <p:spPr/>
        <p:txBody>
          <a:bodyPr/>
          <a:lstStyle/>
          <a:p>
            <a:r>
              <a:rPr lang="en-US" altLang="ja-JP" sz="3600" dirty="0" smtClean="0"/>
              <a:t>Solutions provided</a:t>
            </a:r>
            <a:endParaRPr lang="ja-JP" altLang="en-US" sz="3600" dirty="0"/>
          </a:p>
        </p:txBody>
      </p:sp>
      <p:sp>
        <p:nvSpPr>
          <p:cNvPr id="12" name="タイトル 11"/>
          <p:cNvSpPr>
            <a:spLocks noGrp="1"/>
          </p:cNvSpPr>
          <p:nvPr>
            <p:ph type="title"/>
          </p:nvPr>
        </p:nvSpPr>
        <p:spPr/>
        <p:txBody>
          <a:bodyPr/>
          <a:lstStyle/>
          <a:p>
            <a:r>
              <a:rPr lang="en-US" altLang="ja-JP" dirty="0" smtClean="0"/>
              <a:t>Why Blockchain</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42"/>
          </p:nvPr>
        </p:nvSpPr>
        <p:spPr>
          <a:xfrm>
            <a:off x="437258" y="8321596"/>
            <a:ext cx="17425936" cy="1596812"/>
          </a:xfrm>
        </p:spPr>
        <p:txBody>
          <a:bodyPr/>
          <a:lstStyle/>
          <a:p>
            <a:r>
              <a:rPr lang="en-US" altLang="ja-JP" sz="2400" dirty="0" smtClean="0"/>
              <a:t>Blockchain Technology has provided a way to solve the biggest issue of privacy in MCS by the introduction of a new category of architecture of MCS- Blockchain based decentralized framework for Crowd Sourcing. This allows the user to finish a crowd sourcing process in logic plane and store their encrypted solutions in the data plane.</a:t>
            </a:r>
            <a:endParaRPr kumimoji="1" lang="ja-JP" altLang="en-US" sz="2400"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39</a:t>
            </a:fld>
            <a:endParaRPr lang="ja-JP" altLang="en-US"/>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248838" y="182880"/>
            <a:ext cx="4600526" cy="3108950"/>
          </a:xfrm>
          <a:prstGeom prst="rect">
            <a:avLst/>
          </a:prstGeom>
          <a:ln>
            <a:noFill/>
          </a:ln>
          <a:effectLst>
            <a:softEdge rad="112500"/>
          </a:effectLst>
        </p:spPr>
      </p:pic>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3363" b="23363"/>
          <a:stretch>
            <a:fillRect/>
          </a:stretch>
        </p:blipFill>
        <p:spPr>
          <a:xfrm>
            <a:off x="10035540" y="3463679"/>
            <a:ext cx="7100554" cy="3017243"/>
          </a:xfrm>
          <a:prstGeom prst="rect">
            <a:avLst/>
          </a:prstGeom>
          <a:ln>
            <a:noFill/>
          </a:ln>
          <a:effectLst>
            <a:softEdge rad="112500"/>
          </a:effectLst>
        </p:spPr>
      </p:pic>
    </p:spTree>
    <p:extLst>
      <p:ext uri="{BB962C8B-B14F-4D97-AF65-F5344CB8AC3E}">
        <p14:creationId xmlns:p14="http://schemas.microsoft.com/office/powerpoint/2010/main" val="926825038"/>
      </p:ext>
    </p:extLst>
  </p:cSld>
  <p:clrMapOvr>
    <a:masterClrMapping/>
  </p:clrMapOvr>
  <p:transition spd="slow" advTm="6473">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7" name="タイトル 6"/>
          <p:cNvSpPr>
            <a:spLocks noGrp="1"/>
          </p:cNvSpPr>
          <p:nvPr>
            <p:ph type="title"/>
          </p:nvPr>
        </p:nvSpPr>
        <p:spPr/>
        <p:txBody>
          <a:bodyPr>
            <a:noAutofit/>
          </a:bodyPr>
          <a:lstStyle/>
          <a:p>
            <a:r>
              <a:rPr kumimoji="1" lang="en-US" altLang="ja-JP" dirty="0" smtClean="0"/>
              <a:t>Mobile devices have become an indispensab</a:t>
            </a:r>
            <a:r>
              <a:rPr lang="en-US" altLang="ja-JP" dirty="0" smtClean="0"/>
              <a:t>le part of people’s lives.</a:t>
            </a:r>
            <a:endParaRPr kumimoji="1" lang="ja-JP" altLang="en-US" dirty="0"/>
          </a:p>
        </p:txBody>
      </p:sp>
      <p:sp>
        <p:nvSpPr>
          <p:cNvPr id="10" name="テキスト プレースホルダー 9"/>
          <p:cNvSpPr>
            <a:spLocks noGrp="1"/>
          </p:cNvSpPr>
          <p:nvPr>
            <p:ph type="body" sz="quarter" idx="24"/>
          </p:nvPr>
        </p:nvSpPr>
        <p:spPr/>
        <p:txBody>
          <a:bodyPr/>
          <a:lstStyle/>
          <a:p>
            <a:r>
              <a:rPr lang="en-US" altLang="ja-JP" sz="2800" dirty="0" smtClean="0"/>
              <a:t>Advances in communication technology such as 5G cellular networks, Wi-Fi and Bluetooth offer mobile devices direct connectivity to Internet to exchange data at high speeds any time and anywhere.</a:t>
            </a:r>
            <a:endParaRPr kumimoji="1" lang="ja-JP" altLang="en-US" sz="2800" dirty="0"/>
          </a:p>
        </p:txBody>
      </p:sp>
      <p:pic>
        <p:nvPicPr>
          <p:cNvPr id="9" name="Picture Placeholder 8"/>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31493" r="31493"/>
          <a:stretch>
            <a:fillRect/>
          </a:stretch>
        </p:blipFill>
        <p:spPr/>
      </p:pic>
      <p:pic>
        <p:nvPicPr>
          <p:cNvPr id="11" name="Picture Placeholder 10"/>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4877" r="24877"/>
          <a:stretch>
            <a:fillRect/>
          </a:stretch>
        </p:blipFill>
        <p:spPr/>
      </p:pic>
    </p:spTree>
    <p:extLst>
      <p:ext uri="{BB962C8B-B14F-4D97-AF65-F5344CB8AC3E}">
        <p14:creationId xmlns:p14="http://schemas.microsoft.com/office/powerpoint/2010/main" val="3873024349"/>
      </p:ext>
    </p:extLst>
  </p:cSld>
  <p:clrMapOvr>
    <a:masterClrMapping/>
  </p:clrMapOvr>
  <p:transition spd="slow" advTm="4854">
    <p:cov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normAutofit/>
          </a:bodyPr>
          <a:lstStyle/>
          <a:p>
            <a:r>
              <a:rPr lang="en-US" altLang="ja-JP" dirty="0" smtClean="0"/>
              <a:t>CrowdBC Architecture</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40</a:t>
            </a:fld>
            <a:endParaRPr lang="ja-JP" altLang="en-US"/>
          </a:p>
        </p:txBody>
      </p:sp>
      <p:sp>
        <p:nvSpPr>
          <p:cNvPr id="10" name="テキスト プレースホルダー 9"/>
          <p:cNvSpPr>
            <a:spLocks noGrp="1"/>
          </p:cNvSpPr>
          <p:nvPr>
            <p:ph type="body" sz="quarter" idx="13"/>
          </p:nvPr>
        </p:nvSpPr>
        <p:spPr/>
        <p:txBody>
          <a:bodyPr>
            <a:normAutofit fontScale="92500" lnSpcReduction="20000"/>
          </a:bodyPr>
          <a:lstStyle/>
          <a:p>
            <a:r>
              <a:rPr kumimoji="1" lang="en-US" altLang="ja-JP" dirty="0" smtClean="0"/>
              <a:t>Three Layer Architecture</a:t>
            </a:r>
            <a:endParaRPr kumimoji="1" lang="ja-JP" altLang="en-US" dirty="0"/>
          </a:p>
        </p:txBody>
      </p:sp>
      <p:sp>
        <p:nvSpPr>
          <p:cNvPr id="11" name="テキスト プレースホルダー 10"/>
          <p:cNvSpPr>
            <a:spLocks noGrp="1"/>
          </p:cNvSpPr>
          <p:nvPr>
            <p:ph type="body" sz="quarter" idx="21"/>
          </p:nvPr>
        </p:nvSpPr>
        <p:spPr/>
        <p:txBody>
          <a:bodyPr/>
          <a:lstStyle/>
          <a:p>
            <a:r>
              <a:rPr lang="en-US" altLang="ja-JP" dirty="0" smtClean="0"/>
              <a:t>Application Layer</a:t>
            </a:r>
            <a:endParaRPr kumimoji="1" lang="ja-JP" altLang="en-US" dirty="0"/>
          </a:p>
        </p:txBody>
      </p:sp>
      <p:sp>
        <p:nvSpPr>
          <p:cNvPr id="12" name="テキスト プレースホルダー 11"/>
          <p:cNvSpPr>
            <a:spLocks noGrp="1"/>
          </p:cNvSpPr>
          <p:nvPr>
            <p:ph type="body" sz="quarter" idx="24"/>
          </p:nvPr>
        </p:nvSpPr>
        <p:spPr/>
        <p:txBody>
          <a:bodyPr/>
          <a:lstStyle/>
          <a:p>
            <a:r>
              <a:rPr lang="en-US" altLang="ja-JP" dirty="0" smtClean="0"/>
              <a:t>Refers to the CrowdBC Client Layer which consists of the User Manager, Task Manager and Program Compiler</a:t>
            </a:r>
            <a:endParaRPr kumimoji="1" lang="ja-JP" altLang="en-US" dirty="0"/>
          </a:p>
        </p:txBody>
      </p:sp>
      <p:sp>
        <p:nvSpPr>
          <p:cNvPr id="13" name="テキスト プレースホルダー 12"/>
          <p:cNvSpPr>
            <a:spLocks noGrp="1"/>
          </p:cNvSpPr>
          <p:nvPr>
            <p:ph type="body" sz="quarter" idx="25"/>
          </p:nvPr>
        </p:nvSpPr>
        <p:spPr/>
        <p:txBody>
          <a:bodyPr/>
          <a:lstStyle/>
          <a:p>
            <a:r>
              <a:rPr kumimoji="1" lang="en-US" altLang="ja-JP" dirty="0" smtClean="0"/>
              <a:t>Blockchain Layer</a:t>
            </a:r>
            <a:endParaRPr kumimoji="1" lang="ja-JP" altLang="en-US" dirty="0"/>
          </a:p>
        </p:txBody>
      </p:sp>
      <p:sp>
        <p:nvSpPr>
          <p:cNvPr id="14" name="テキスト プレースホルダー 13"/>
          <p:cNvSpPr>
            <a:spLocks noGrp="1"/>
          </p:cNvSpPr>
          <p:nvPr>
            <p:ph type="body" sz="quarter" idx="26"/>
          </p:nvPr>
        </p:nvSpPr>
        <p:spPr/>
        <p:txBody>
          <a:bodyPr/>
          <a:lstStyle/>
          <a:p>
            <a:r>
              <a:rPr lang="en-US" altLang="ja-JP" dirty="0" smtClean="0"/>
              <a:t>Consists of the Miners, chain of blocks and Consensus Protocol, Network, and Transaction</a:t>
            </a:r>
            <a:endParaRPr kumimoji="1" lang="ja-JP" altLang="en-US" dirty="0"/>
          </a:p>
        </p:txBody>
      </p:sp>
      <p:sp>
        <p:nvSpPr>
          <p:cNvPr id="15" name="テキスト プレースホルダー 14"/>
          <p:cNvSpPr>
            <a:spLocks noGrp="1"/>
          </p:cNvSpPr>
          <p:nvPr>
            <p:ph type="body" sz="quarter" idx="27"/>
          </p:nvPr>
        </p:nvSpPr>
        <p:spPr/>
        <p:txBody>
          <a:bodyPr/>
          <a:lstStyle/>
          <a:p>
            <a:r>
              <a:rPr lang="en-US" altLang="ja-JP" dirty="0" smtClean="0"/>
              <a:t>Storage Layer</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smtClean="0"/>
              <a:t>Consists of task data or solutions and metadata such as pointers, hash values, signatures, etc.</a:t>
            </a:r>
            <a:endParaRPr kumimoji="1" lang="ja-JP" altLang="en-US" dirty="0"/>
          </a:p>
        </p:txBody>
      </p:sp>
    </p:spTree>
    <p:extLst>
      <p:ext uri="{BB962C8B-B14F-4D97-AF65-F5344CB8AC3E}">
        <p14:creationId xmlns:p14="http://schemas.microsoft.com/office/powerpoint/2010/main" val="2464693462"/>
      </p:ext>
    </p:extLst>
  </p:cSld>
  <p:clrMapOvr>
    <a:masterClrMapping/>
  </p:clrMapOvr>
  <p:transition spd="slow" advTm="11493">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smtClean="0"/>
              <a:t>Crowdsourcing </a:t>
            </a:r>
            <a:r>
              <a:rPr lang="en-US" altLang="ja-JP" dirty="0">
                <a:solidFill>
                  <a:schemeClr val="accent1"/>
                </a:solidFill>
                <a:latin typeface="Route 159 Bold" pitchFamily="50" charset="0"/>
              </a:rPr>
              <a:t>Process</a:t>
            </a:r>
            <a:endParaRPr kumimoji="1"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41</a:t>
            </a:fld>
            <a:endParaRPr lang="ja-JP" altLang="en-US"/>
          </a:p>
        </p:txBody>
      </p:sp>
      <p:sp>
        <p:nvSpPr>
          <p:cNvPr id="18" name="テキスト プレースホルダー 17"/>
          <p:cNvSpPr>
            <a:spLocks noGrp="1"/>
          </p:cNvSpPr>
          <p:nvPr>
            <p:ph type="body" sz="quarter" idx="21"/>
          </p:nvPr>
        </p:nvSpPr>
        <p:spPr/>
        <p:txBody>
          <a:bodyPr/>
          <a:lstStyle/>
          <a:p>
            <a:r>
              <a:rPr lang="en-US" altLang="ja-JP" dirty="0" smtClean="0"/>
              <a:t>Step 1</a:t>
            </a:r>
            <a:endParaRPr kumimoji="1" lang="ja-JP" altLang="en-US" dirty="0"/>
          </a:p>
        </p:txBody>
      </p:sp>
      <p:sp>
        <p:nvSpPr>
          <p:cNvPr id="19" name="テキスト プレースホルダー 18"/>
          <p:cNvSpPr>
            <a:spLocks noGrp="1"/>
          </p:cNvSpPr>
          <p:nvPr>
            <p:ph type="body" sz="quarter" idx="24"/>
          </p:nvPr>
        </p:nvSpPr>
        <p:spPr>
          <a:xfrm>
            <a:off x="820329" y="8254824"/>
            <a:ext cx="4056201" cy="1725651"/>
          </a:xfrm>
        </p:spPr>
        <p:txBody>
          <a:bodyPr/>
          <a:lstStyle/>
          <a:p>
            <a:r>
              <a:rPr lang="en-US" sz="2000" dirty="0"/>
              <a:t>R</a:t>
            </a:r>
            <a:r>
              <a:rPr lang="en-US" sz="2000" dirty="0" smtClean="0"/>
              <a:t>equesters </a:t>
            </a:r>
            <a:r>
              <a:rPr lang="en-US" sz="2000" dirty="0"/>
              <a:t>and workers register in </a:t>
            </a:r>
            <a:r>
              <a:rPr lang="en-US" sz="2000" dirty="0" smtClean="0"/>
              <a:t>CrowdBC, after which they are assigned </a:t>
            </a:r>
            <a:r>
              <a:rPr lang="en-US" sz="2000" dirty="0"/>
              <a:t>with a public key </a:t>
            </a:r>
            <a:r>
              <a:rPr lang="en-US" sz="2000" dirty="0" smtClean="0"/>
              <a:t>pair by CrowdBC Client.</a:t>
            </a:r>
            <a:endParaRPr kumimoji="1" lang="ja-JP" altLang="en-US" sz="2000" dirty="0"/>
          </a:p>
        </p:txBody>
      </p:sp>
      <p:sp>
        <p:nvSpPr>
          <p:cNvPr id="20" name="テキスト プレースホルダー 19"/>
          <p:cNvSpPr>
            <a:spLocks noGrp="1"/>
          </p:cNvSpPr>
          <p:nvPr>
            <p:ph type="body" sz="quarter" idx="25"/>
          </p:nvPr>
        </p:nvSpPr>
        <p:spPr/>
        <p:txBody>
          <a:bodyPr/>
          <a:lstStyle/>
          <a:p>
            <a:r>
              <a:rPr lang="en-US" altLang="ja-JP" dirty="0" smtClean="0"/>
              <a:t>Step 2</a:t>
            </a:r>
            <a:endParaRPr kumimoji="1" lang="ja-JP" altLang="en-US" dirty="0"/>
          </a:p>
        </p:txBody>
      </p:sp>
      <p:sp>
        <p:nvSpPr>
          <p:cNvPr id="21" name="テキスト プレースホルダー 20"/>
          <p:cNvSpPr>
            <a:spLocks noGrp="1"/>
          </p:cNvSpPr>
          <p:nvPr>
            <p:ph type="body" sz="quarter" idx="26"/>
          </p:nvPr>
        </p:nvSpPr>
        <p:spPr>
          <a:xfrm>
            <a:off x="3260660" y="2400932"/>
            <a:ext cx="4056201" cy="1680162"/>
          </a:xfrm>
        </p:spPr>
        <p:txBody>
          <a:bodyPr/>
          <a:lstStyle/>
          <a:p>
            <a:r>
              <a:rPr lang="en-US" sz="2000" dirty="0" smtClean="0"/>
              <a:t>Transactions are </a:t>
            </a:r>
            <a:r>
              <a:rPr lang="en-US" sz="2000" dirty="0"/>
              <a:t>confirmed by miners</a:t>
            </a:r>
            <a:r>
              <a:rPr lang="en-US" sz="2000" dirty="0" smtClean="0"/>
              <a:t>. The </a:t>
            </a:r>
            <a:r>
              <a:rPr lang="en-US" sz="2000" dirty="0"/>
              <a:t>data and status are recorded on the </a:t>
            </a:r>
            <a:r>
              <a:rPr lang="en-US" sz="2000" dirty="0" smtClean="0"/>
              <a:t>Blockchain </a:t>
            </a:r>
            <a:r>
              <a:rPr lang="en-US" sz="2000" dirty="0"/>
              <a:t>permanently. </a:t>
            </a:r>
            <a:endParaRPr kumimoji="1" lang="ja-JP" altLang="en-US" sz="2000" dirty="0"/>
          </a:p>
        </p:txBody>
      </p:sp>
      <p:sp>
        <p:nvSpPr>
          <p:cNvPr id="22" name="テキスト プレースホルダー 21"/>
          <p:cNvSpPr>
            <a:spLocks noGrp="1"/>
          </p:cNvSpPr>
          <p:nvPr>
            <p:ph type="body" sz="quarter" idx="27"/>
          </p:nvPr>
        </p:nvSpPr>
        <p:spPr/>
        <p:txBody>
          <a:bodyPr/>
          <a:lstStyle/>
          <a:p>
            <a:r>
              <a:rPr lang="en-US" altLang="ja-JP" dirty="0" smtClean="0"/>
              <a:t>Step 3</a:t>
            </a:r>
            <a:endParaRPr kumimoji="1" lang="ja-JP" altLang="en-US" dirty="0"/>
          </a:p>
        </p:txBody>
      </p:sp>
      <p:sp>
        <p:nvSpPr>
          <p:cNvPr id="23" name="テキスト プレースホルダー 22"/>
          <p:cNvSpPr>
            <a:spLocks noGrp="1"/>
          </p:cNvSpPr>
          <p:nvPr>
            <p:ph type="body" sz="quarter" idx="28"/>
          </p:nvPr>
        </p:nvSpPr>
        <p:spPr>
          <a:xfrm>
            <a:off x="5664160" y="7707863"/>
            <a:ext cx="4056201" cy="2394624"/>
          </a:xfrm>
        </p:spPr>
        <p:txBody>
          <a:bodyPr/>
          <a:lstStyle/>
          <a:p>
            <a:r>
              <a:rPr lang="en-US" sz="2000" dirty="0" smtClean="0"/>
              <a:t>Requesters </a:t>
            </a:r>
            <a:r>
              <a:rPr lang="en-US" sz="2000" dirty="0"/>
              <a:t>pay reward in </a:t>
            </a:r>
            <a:r>
              <a:rPr lang="en-US" sz="2000" dirty="0" smtClean="0"/>
              <a:t>advance which </a:t>
            </a:r>
            <a:r>
              <a:rPr lang="en-US" sz="2000" dirty="0"/>
              <a:t>are deposited on the </a:t>
            </a:r>
            <a:r>
              <a:rPr lang="en-US" sz="2000" dirty="0" smtClean="0"/>
              <a:t>Blockchain. The </a:t>
            </a:r>
            <a:r>
              <a:rPr lang="en-US" sz="2000" dirty="0"/>
              <a:t>solution </a:t>
            </a:r>
            <a:r>
              <a:rPr lang="en-US" sz="2000" dirty="0" smtClean="0"/>
              <a:t>is </a:t>
            </a:r>
            <a:r>
              <a:rPr lang="en-US" sz="2000" dirty="0"/>
              <a:t>evaluated by miners on the </a:t>
            </a:r>
            <a:r>
              <a:rPr lang="en-US" sz="2000" dirty="0" smtClean="0"/>
              <a:t>Blockchain </a:t>
            </a:r>
            <a:r>
              <a:rPr lang="en-US" sz="2000" dirty="0"/>
              <a:t>instead of the </a:t>
            </a:r>
            <a:r>
              <a:rPr lang="en-US" sz="2000" dirty="0" smtClean="0"/>
              <a:t>requesters.</a:t>
            </a:r>
            <a:endParaRPr kumimoji="1" lang="ja-JP" altLang="en-US" sz="2000" dirty="0"/>
          </a:p>
        </p:txBody>
      </p:sp>
      <p:sp>
        <p:nvSpPr>
          <p:cNvPr id="24" name="テキスト プレースホルダー 23"/>
          <p:cNvSpPr>
            <a:spLocks noGrp="1"/>
          </p:cNvSpPr>
          <p:nvPr>
            <p:ph type="body" sz="quarter" idx="29"/>
          </p:nvPr>
        </p:nvSpPr>
        <p:spPr/>
        <p:txBody>
          <a:bodyPr/>
          <a:lstStyle/>
          <a:p>
            <a:r>
              <a:rPr lang="en-US" altLang="ja-JP" dirty="0" smtClean="0"/>
              <a:t>Step 4</a:t>
            </a:r>
            <a:endParaRPr kumimoji="1" lang="ja-JP" altLang="en-US" dirty="0"/>
          </a:p>
        </p:txBody>
      </p:sp>
      <p:sp>
        <p:nvSpPr>
          <p:cNvPr id="25" name="テキスト プレースホルダー 24"/>
          <p:cNvSpPr>
            <a:spLocks noGrp="1"/>
          </p:cNvSpPr>
          <p:nvPr>
            <p:ph type="body" sz="quarter" idx="30"/>
          </p:nvPr>
        </p:nvSpPr>
        <p:spPr>
          <a:xfrm>
            <a:off x="8194181" y="2225425"/>
            <a:ext cx="4056201" cy="1381859"/>
          </a:xfrm>
        </p:spPr>
        <p:txBody>
          <a:bodyPr/>
          <a:lstStyle/>
          <a:p>
            <a:r>
              <a:rPr lang="en-US" sz="2000" dirty="0"/>
              <a:t>Registered workers receive the posted task by interacting with CrowdBC Client. </a:t>
            </a:r>
            <a:endParaRPr kumimoji="1" lang="ja-JP" altLang="en-US" sz="2000" dirty="0"/>
          </a:p>
        </p:txBody>
      </p:sp>
      <p:sp>
        <p:nvSpPr>
          <p:cNvPr id="26" name="テキスト プレースホルダー 25"/>
          <p:cNvSpPr>
            <a:spLocks noGrp="1"/>
          </p:cNvSpPr>
          <p:nvPr>
            <p:ph type="body" sz="quarter" idx="31"/>
          </p:nvPr>
        </p:nvSpPr>
        <p:spPr/>
        <p:txBody>
          <a:bodyPr/>
          <a:lstStyle/>
          <a:p>
            <a:r>
              <a:rPr lang="en-US" altLang="ja-JP" dirty="0" smtClean="0"/>
              <a:t>Step 5</a:t>
            </a:r>
            <a:endParaRPr kumimoji="1" lang="ja-JP" altLang="en-US" dirty="0"/>
          </a:p>
        </p:txBody>
      </p:sp>
      <p:sp>
        <p:nvSpPr>
          <p:cNvPr id="27" name="テキスト プレースホルダー 26"/>
          <p:cNvSpPr>
            <a:spLocks noGrp="1"/>
          </p:cNvSpPr>
          <p:nvPr>
            <p:ph type="body" sz="quarter" idx="32"/>
          </p:nvPr>
        </p:nvSpPr>
        <p:spPr>
          <a:xfrm>
            <a:off x="10690313" y="7204154"/>
            <a:ext cx="4047543" cy="2523439"/>
          </a:xfrm>
        </p:spPr>
        <p:txBody>
          <a:bodyPr/>
          <a:lstStyle/>
          <a:p>
            <a:r>
              <a:rPr lang="en-US" sz="2000" dirty="0"/>
              <a:t>Workers submit solutions before the task </a:t>
            </a:r>
            <a:r>
              <a:rPr lang="en-US" sz="2000" dirty="0" smtClean="0"/>
              <a:t>deadline. A </a:t>
            </a:r>
            <a:r>
              <a:rPr lang="en-US" sz="2000" dirty="0"/>
              <a:t>hash value and pointer are stored on the </a:t>
            </a:r>
            <a:r>
              <a:rPr lang="en-US" sz="2000" dirty="0" smtClean="0"/>
              <a:t>Blockchain. The Requester can </a:t>
            </a:r>
            <a:r>
              <a:rPr lang="en-US" sz="2000" dirty="0"/>
              <a:t>find the solutions by the pointer and decrypt them with his private </a:t>
            </a:r>
            <a:r>
              <a:rPr lang="en-US" sz="2000" dirty="0" smtClean="0"/>
              <a:t>key.</a:t>
            </a:r>
            <a:endParaRPr kumimoji="1" lang="ja-JP" altLang="en-US" sz="2000" dirty="0"/>
          </a:p>
        </p:txBody>
      </p:sp>
      <p:sp>
        <p:nvSpPr>
          <p:cNvPr id="28" name="テキスト プレースホルダー 27"/>
          <p:cNvSpPr>
            <a:spLocks noGrp="1"/>
          </p:cNvSpPr>
          <p:nvPr>
            <p:ph type="body" sz="quarter" idx="33"/>
          </p:nvPr>
        </p:nvSpPr>
        <p:spPr/>
        <p:txBody>
          <a:bodyPr/>
          <a:lstStyle/>
          <a:p>
            <a:r>
              <a:rPr lang="en-US" altLang="ja-JP" dirty="0" smtClean="0"/>
              <a:t>Step 6</a:t>
            </a:r>
            <a:endParaRPr kumimoji="1" lang="ja-JP" altLang="en-US" dirty="0"/>
          </a:p>
        </p:txBody>
      </p:sp>
      <p:sp>
        <p:nvSpPr>
          <p:cNvPr id="29" name="テキスト プレースホルダー 28"/>
          <p:cNvSpPr>
            <a:spLocks noGrp="1"/>
          </p:cNvSpPr>
          <p:nvPr>
            <p:ph type="body" sz="quarter" idx="34"/>
          </p:nvPr>
        </p:nvSpPr>
        <p:spPr>
          <a:xfrm>
            <a:off x="13136357" y="957547"/>
            <a:ext cx="4056201" cy="2283466"/>
          </a:xfrm>
        </p:spPr>
        <p:txBody>
          <a:bodyPr/>
          <a:lstStyle/>
          <a:p>
            <a:r>
              <a:rPr lang="en-US" sz="2000" dirty="0"/>
              <a:t>S</a:t>
            </a:r>
            <a:r>
              <a:rPr lang="en-US" sz="2000" dirty="0" smtClean="0"/>
              <a:t>olution </a:t>
            </a:r>
            <a:r>
              <a:rPr lang="en-US" sz="2000" dirty="0"/>
              <a:t>collection, reward </a:t>
            </a:r>
            <a:r>
              <a:rPr lang="en-US" sz="2000" dirty="0" smtClean="0"/>
              <a:t>assignment by efforts of the workers. Both </a:t>
            </a:r>
            <a:r>
              <a:rPr lang="en-US" sz="2000" dirty="0"/>
              <a:t>can complete this step initiatively by publishing a transaction to the </a:t>
            </a:r>
            <a:r>
              <a:rPr lang="en-US" sz="2000" dirty="0" smtClean="0"/>
              <a:t>Blockchain.</a:t>
            </a:r>
            <a:endParaRPr kumimoji="1" lang="ja-JP" altLang="en-US" sz="2000" dirty="0"/>
          </a:p>
        </p:txBody>
      </p:sp>
    </p:spTree>
    <p:extLst>
      <p:ext uri="{BB962C8B-B14F-4D97-AF65-F5344CB8AC3E}">
        <p14:creationId xmlns:p14="http://schemas.microsoft.com/office/powerpoint/2010/main" val="67061137"/>
      </p:ext>
    </p:extLst>
  </p:cSld>
  <p:clrMapOvr>
    <a:masterClrMapping/>
  </p:clrMapOvr>
  <p:transition spd="slow" advTm="17892">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Security </a:t>
            </a:r>
            <a:r>
              <a:rPr kumimoji="1" lang="en-US" altLang="ja-JP" dirty="0" smtClean="0">
                <a:solidFill>
                  <a:schemeClr val="accent1"/>
                </a:solidFill>
                <a:latin typeface="Route 159 Bold" pitchFamily="50" charset="0"/>
              </a:rPr>
              <a:t>Analysis </a:t>
            </a:r>
            <a:r>
              <a:rPr kumimoji="1" lang="en-US" altLang="ja-JP" dirty="0" smtClean="0">
                <a:latin typeface="Route 159 Bold" pitchFamily="50" charset="0"/>
              </a:rPr>
              <a:t>of</a:t>
            </a:r>
            <a:r>
              <a:rPr kumimoji="1" lang="en-US" altLang="ja-JP" dirty="0" smtClean="0">
                <a:solidFill>
                  <a:schemeClr val="accent1"/>
                </a:solidFill>
                <a:latin typeface="Route 159 Bold" pitchFamily="50" charset="0"/>
              </a:rPr>
              <a:t> CrowdBC</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42</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425873" y="4870298"/>
            <a:ext cx="554236" cy="374542"/>
          </a:xfrm>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a:xfrm>
            <a:off x="4653731" y="2578907"/>
            <a:ext cx="6047797" cy="720080"/>
          </a:xfrm>
        </p:spPr>
        <p:txBody>
          <a:bodyPr/>
          <a:lstStyle/>
          <a:p>
            <a:r>
              <a:rPr kumimoji="1" lang="en-US" altLang="ja-JP" sz="2800" dirty="0" smtClean="0"/>
              <a:t>Security against attacks</a:t>
            </a:r>
            <a:endParaRPr kumimoji="1" lang="ja-JP" altLang="en-US" sz="2800" dirty="0"/>
          </a:p>
        </p:txBody>
      </p:sp>
      <p:sp>
        <p:nvSpPr>
          <p:cNvPr id="28" name="テキスト プレースホルダー 27"/>
          <p:cNvSpPr>
            <a:spLocks noGrp="1"/>
          </p:cNvSpPr>
          <p:nvPr>
            <p:ph type="body" sz="quarter" idx="24"/>
          </p:nvPr>
        </p:nvSpPr>
        <p:spPr>
          <a:xfrm>
            <a:off x="2531538" y="4147856"/>
            <a:ext cx="5602753" cy="720080"/>
          </a:xfrm>
        </p:spPr>
        <p:txBody>
          <a:bodyPr/>
          <a:lstStyle/>
          <a:p>
            <a:r>
              <a:rPr kumimoji="1" lang="en-US" altLang="ja-JP" dirty="0" smtClean="0"/>
              <a:t>No SPOF</a:t>
            </a:r>
            <a:endParaRPr kumimoji="1" lang="ja-JP" altLang="en-US" dirty="0"/>
          </a:p>
        </p:txBody>
      </p:sp>
      <p:sp>
        <p:nvSpPr>
          <p:cNvPr id="30" name="テキスト プレースホルダー 29"/>
          <p:cNvSpPr>
            <a:spLocks noGrp="1"/>
          </p:cNvSpPr>
          <p:nvPr>
            <p:ph type="body" sz="quarter" idx="26"/>
          </p:nvPr>
        </p:nvSpPr>
        <p:spPr/>
        <p:txBody>
          <a:bodyPr/>
          <a:lstStyle/>
          <a:p>
            <a:r>
              <a:rPr lang="en-US" dirty="0"/>
              <a:t>Pseudonymity</a:t>
            </a:r>
            <a:endParaRPr lang="ja-JP" altLang="en-US" dirty="0"/>
          </a:p>
        </p:txBody>
      </p:sp>
      <p:sp>
        <p:nvSpPr>
          <p:cNvPr id="32" name="テキスト プレースホルダー 31"/>
          <p:cNvSpPr>
            <a:spLocks noGrp="1"/>
          </p:cNvSpPr>
          <p:nvPr>
            <p:ph type="body" sz="quarter" idx="28"/>
          </p:nvPr>
        </p:nvSpPr>
        <p:spPr>
          <a:xfrm>
            <a:off x="9395460" y="2825497"/>
            <a:ext cx="4039414" cy="1302285"/>
          </a:xfrm>
        </p:spPr>
        <p:txBody>
          <a:bodyPr/>
          <a:lstStyle/>
          <a:p>
            <a:r>
              <a:rPr lang="en-US" altLang="ja-JP" dirty="0" smtClean="0"/>
              <a:t>No Trusted Third Party</a:t>
            </a:r>
            <a:endParaRPr lang="ja-JP" altLang="en-US" dirty="0"/>
          </a:p>
          <a:p>
            <a:endParaRPr kumimoji="1" lang="ja-JP" altLang="en-US" dirty="0"/>
          </a:p>
        </p:txBody>
      </p:sp>
      <p:sp>
        <p:nvSpPr>
          <p:cNvPr id="34" name="テキスト プレースホルダー 33"/>
          <p:cNvSpPr>
            <a:spLocks noGrp="1"/>
          </p:cNvSpPr>
          <p:nvPr>
            <p:ph type="body" sz="quarter" idx="30"/>
          </p:nvPr>
        </p:nvSpPr>
        <p:spPr>
          <a:xfrm>
            <a:off x="9034528" y="5057569"/>
            <a:ext cx="7116784" cy="948276"/>
          </a:xfrm>
        </p:spPr>
        <p:txBody>
          <a:bodyPr/>
          <a:lstStyle/>
          <a:p>
            <a:r>
              <a:rPr kumimoji="1" lang="en-US" altLang="ja-JP" sz="3000" dirty="0" smtClean="0"/>
              <a:t>Trustworthy Worker Selection</a:t>
            </a:r>
            <a:endParaRPr kumimoji="1" lang="ja-JP" altLang="en-US" sz="3000" dirty="0"/>
          </a:p>
        </p:txBody>
      </p:sp>
      <p:sp>
        <p:nvSpPr>
          <p:cNvPr id="36" name="テキスト プレースホルダー 35"/>
          <p:cNvSpPr>
            <a:spLocks noGrp="1"/>
          </p:cNvSpPr>
          <p:nvPr>
            <p:ph type="body" sz="quarter" idx="32"/>
          </p:nvPr>
        </p:nvSpPr>
        <p:spPr>
          <a:xfrm>
            <a:off x="10000418" y="6721749"/>
            <a:ext cx="3739229" cy="720080"/>
          </a:xfrm>
        </p:spPr>
        <p:txBody>
          <a:bodyPr/>
          <a:lstStyle/>
          <a:p>
            <a:r>
              <a:rPr kumimoji="1" lang="en-US" altLang="ja-JP" sz="2800" dirty="0" smtClean="0"/>
              <a:t>Fraud resilient</a:t>
            </a:r>
            <a:endParaRPr kumimoji="1" lang="ja-JP" altLang="en-US" sz="2800"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tretch>
            <a:fillRect/>
          </a:stretch>
        </p:blipFill>
        <p:spPr>
          <a:xfrm>
            <a:off x="3999721" y="3166849"/>
            <a:ext cx="554236" cy="374542"/>
          </a:xfrm>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tretch>
            <a:fillRect/>
          </a:stretch>
        </p:blipFill>
        <p:spPr>
          <a:xfrm>
            <a:off x="14321538" y="7215288"/>
            <a:ext cx="554236" cy="374542"/>
          </a:xfrm>
        </p:spPr>
      </p:pic>
    </p:spTree>
    <p:extLst>
      <p:ext uri="{BB962C8B-B14F-4D97-AF65-F5344CB8AC3E}">
        <p14:creationId xmlns:p14="http://schemas.microsoft.com/office/powerpoint/2010/main" val="1596415110"/>
      </p:ext>
    </p:extLst>
  </p:cSld>
  <p:clrMapOvr>
    <a:masterClrMapping/>
  </p:clrMapOvr>
  <p:transition spd="slow" advTm="15355">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smtClean="0"/>
              <a:t>Challenges of CrowdBC</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43</a:t>
            </a:fld>
            <a:endParaRPr lang="ja-JP" altLang="en-US"/>
          </a:p>
        </p:txBody>
      </p:sp>
      <p:sp>
        <p:nvSpPr>
          <p:cNvPr id="28" name="テキスト プレースホルダー 27"/>
          <p:cNvSpPr>
            <a:spLocks noGrp="1"/>
          </p:cNvSpPr>
          <p:nvPr>
            <p:ph type="body" sz="quarter" idx="16"/>
          </p:nvPr>
        </p:nvSpPr>
        <p:spPr/>
        <p:txBody>
          <a:bodyPr>
            <a:normAutofit lnSpcReduction="10000"/>
          </a:bodyPr>
          <a:lstStyle/>
          <a:p>
            <a:r>
              <a:rPr lang="en-US" altLang="ja-JP" dirty="0" smtClean="0"/>
              <a:t>Challenge 1</a:t>
            </a:r>
            <a:endParaRPr kumimoji="1" lang="ja-JP" altLang="en-US" dirty="0"/>
          </a:p>
        </p:txBody>
      </p:sp>
      <p:sp>
        <p:nvSpPr>
          <p:cNvPr id="29" name="テキスト プレースホルダー 28"/>
          <p:cNvSpPr>
            <a:spLocks noGrp="1"/>
          </p:cNvSpPr>
          <p:nvPr>
            <p:ph type="body" sz="quarter" idx="17"/>
          </p:nvPr>
        </p:nvSpPr>
        <p:spPr/>
        <p:txBody>
          <a:bodyPr>
            <a:normAutofit/>
          </a:bodyPr>
          <a:lstStyle/>
          <a:p>
            <a:r>
              <a:rPr lang="en-US" altLang="ja-JP" sz="2400" b="1" dirty="0" smtClean="0"/>
              <a:t>Ensuring fairness </a:t>
            </a:r>
            <a:r>
              <a:rPr lang="en-US" altLang="ja-JP" sz="2400" dirty="0" smtClean="0"/>
              <a:t>between requesters and workers under decentralized crowdsourcing system.</a:t>
            </a:r>
            <a:endParaRPr lang="ja-JP" altLang="en-US" sz="2400" dirty="0"/>
          </a:p>
        </p:txBody>
      </p:sp>
      <p:sp>
        <p:nvSpPr>
          <p:cNvPr id="30" name="テキスト プレースホルダー 29"/>
          <p:cNvSpPr>
            <a:spLocks noGrp="1"/>
          </p:cNvSpPr>
          <p:nvPr>
            <p:ph type="body" sz="quarter" idx="18"/>
          </p:nvPr>
        </p:nvSpPr>
        <p:spPr/>
        <p:txBody>
          <a:bodyPr>
            <a:normAutofit lnSpcReduction="10000"/>
          </a:bodyPr>
          <a:lstStyle/>
          <a:p>
            <a:r>
              <a:rPr lang="en-US" altLang="ja-JP" dirty="0" smtClean="0"/>
              <a:t>Challenge 2</a:t>
            </a:r>
            <a:endParaRPr kumimoji="1" lang="ja-JP" altLang="en-US" dirty="0"/>
          </a:p>
        </p:txBody>
      </p:sp>
      <p:sp>
        <p:nvSpPr>
          <p:cNvPr id="31" name="テキスト プレースホルダー 30"/>
          <p:cNvSpPr>
            <a:spLocks noGrp="1"/>
          </p:cNvSpPr>
          <p:nvPr>
            <p:ph type="body" sz="quarter" idx="19"/>
          </p:nvPr>
        </p:nvSpPr>
        <p:spPr/>
        <p:txBody>
          <a:bodyPr>
            <a:normAutofit/>
          </a:bodyPr>
          <a:lstStyle/>
          <a:p>
            <a:r>
              <a:rPr kumimoji="1" lang="en-US" altLang="ja-JP" sz="2400" dirty="0" smtClean="0"/>
              <a:t>Performing large scale crowdsourcing process on Blockchain technology while </a:t>
            </a:r>
            <a:r>
              <a:rPr kumimoji="1" lang="en-US" altLang="ja-JP" sz="2400" b="1" dirty="0" smtClean="0"/>
              <a:t>limited data storage </a:t>
            </a:r>
            <a:r>
              <a:rPr kumimoji="1" lang="en-US" altLang="ja-JP" sz="2400" dirty="0" smtClean="0"/>
              <a:t>on block.</a:t>
            </a:r>
            <a:endParaRPr kumimoji="1" lang="ja-JP" altLang="en-US" sz="2400" dirty="0"/>
          </a:p>
        </p:txBody>
      </p:sp>
      <p:pic>
        <p:nvPicPr>
          <p:cNvPr id="9" name="Picture Placeholder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1753" b="21753"/>
          <a:stretch>
            <a:fillRect/>
          </a:stretch>
        </p:blipFill>
        <p:spPr/>
      </p:pic>
      <p:pic>
        <p:nvPicPr>
          <p:cNvPr id="14" name="Picture Placeholder 13"/>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8325" b="18325"/>
          <a:stretch>
            <a:fillRect/>
          </a:stretch>
        </p:blipFill>
        <p:spPr/>
      </p:pic>
    </p:spTree>
    <p:extLst>
      <p:ext uri="{BB962C8B-B14F-4D97-AF65-F5344CB8AC3E}">
        <p14:creationId xmlns:p14="http://schemas.microsoft.com/office/powerpoint/2010/main" val="2544169255"/>
      </p:ext>
    </p:extLst>
  </p:cSld>
  <p:clrMapOvr>
    <a:masterClrMapping/>
  </p:clrMapOvr>
  <p:transition spd="slow" advTm="7238">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Customer Satisfaction</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smtClean="0"/>
              <a:t>The increasingly connected world can provide new opportunities for community engagement and secure and active learning.</a:t>
            </a:r>
            <a:endParaRPr kumimoji="1" lang="ja-JP" altLang="en-US" dirty="0"/>
          </a:p>
        </p:txBody>
      </p:sp>
      <p:sp>
        <p:nvSpPr>
          <p:cNvPr id="29" name="タイトル 28"/>
          <p:cNvSpPr>
            <a:spLocks noGrp="1"/>
          </p:cNvSpPr>
          <p:nvPr>
            <p:ph type="title"/>
          </p:nvPr>
        </p:nvSpPr>
        <p:spPr/>
        <p:txBody>
          <a:bodyPr/>
          <a:lstStyle/>
          <a:p>
            <a:r>
              <a:rPr lang="en-US" altLang="ja-JP" dirty="0" smtClean="0"/>
              <a:t>MCS </a:t>
            </a:r>
            <a:r>
              <a:rPr lang="en-US" altLang="ja-JP" dirty="0">
                <a:solidFill>
                  <a:schemeClr val="accent1"/>
                </a:solidFill>
                <a:latin typeface="Route 159 Bold" pitchFamily="50" charset="0"/>
              </a:rPr>
              <a:t>Missions</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44</a:t>
            </a:fld>
            <a:endParaRPr lang="ja-JP" altLang="en-US"/>
          </a:p>
        </p:txBody>
      </p:sp>
      <p:sp>
        <p:nvSpPr>
          <p:cNvPr id="31" name="テキスト プレースホルダー 30"/>
          <p:cNvSpPr>
            <a:spLocks noGrp="1"/>
          </p:cNvSpPr>
          <p:nvPr>
            <p:ph type="body" sz="quarter" idx="21"/>
          </p:nvPr>
        </p:nvSpPr>
        <p:spPr/>
        <p:txBody>
          <a:bodyPr/>
          <a:lstStyle/>
          <a:p>
            <a:r>
              <a:rPr kumimoji="1" lang="en-US" altLang="ja-JP" dirty="0" smtClean="0"/>
              <a:t>Free resources</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smtClean="0"/>
              <a:t>Contributors and organizations share common expectations that apps and platforms must be free, open source, and not require special training.</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Fast Globalization</a:t>
            </a:r>
            <a:endParaRPr kumimoji="1" lang="ja-JP" altLang="en-US" dirty="0"/>
          </a:p>
        </p:txBody>
      </p:sp>
      <p:sp>
        <p:nvSpPr>
          <p:cNvPr id="36" name="テキスト プレースホルダー 35"/>
          <p:cNvSpPr>
            <a:spLocks noGrp="1"/>
          </p:cNvSpPr>
          <p:nvPr>
            <p:ph type="body" sz="quarter" idx="28"/>
          </p:nvPr>
        </p:nvSpPr>
        <p:spPr/>
        <p:txBody>
          <a:bodyPr/>
          <a:lstStyle/>
          <a:p>
            <a:r>
              <a:rPr kumimoji="1" lang="en-US" altLang="ja-JP" dirty="0" smtClean="0"/>
              <a:t>Observing and collecting activities with mobile devices ranges from the personal to the scale of whole populations. </a:t>
            </a:r>
            <a:endParaRPr kumimoji="1" lang="ja-JP" altLang="en-US" dirty="0"/>
          </a:p>
        </p:txBody>
      </p:sp>
    </p:spTree>
    <p:extLst>
      <p:ext uri="{BB962C8B-B14F-4D97-AF65-F5344CB8AC3E}">
        <p14:creationId xmlns:p14="http://schemas.microsoft.com/office/powerpoint/2010/main" val="2833157671"/>
      </p:ext>
    </p:extLst>
  </p:cSld>
  <p:clrMapOvr>
    <a:masterClrMapping/>
  </p:clrMapOvr>
  <p:transition spd="slow" advTm="7940">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altLang="ja-JP" dirty="0" smtClean="0"/>
              <a:t>Thank You!</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21"/>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19"/>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7"/>
          </p:nvPr>
        </p:nvSpPr>
        <p:spPr/>
      </p:sp>
    </p:spTree>
    <p:extLst>
      <p:ext uri="{BB962C8B-B14F-4D97-AF65-F5344CB8AC3E}">
        <p14:creationId xmlns:p14="http://schemas.microsoft.com/office/powerpoint/2010/main" val="3472212141"/>
      </p:ext>
    </p:extLst>
  </p:cSld>
  <p:clrMapOvr>
    <a:masterClrMapping/>
  </p:clrMapOvr>
  <p:transition spd="slow" advTm="5987">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8" name="タイトル 7"/>
          <p:cNvSpPr>
            <a:spLocks noGrp="1"/>
          </p:cNvSpPr>
          <p:nvPr>
            <p:ph type="title"/>
          </p:nvPr>
        </p:nvSpPr>
        <p:spPr>
          <a:xfrm>
            <a:off x="430238" y="6490972"/>
            <a:ext cx="16822057" cy="1350907"/>
          </a:xfrm>
        </p:spPr>
        <p:txBody>
          <a:bodyPr>
            <a:noAutofit/>
          </a:bodyPr>
          <a:lstStyle/>
          <a:p>
            <a:r>
              <a:rPr lang="en-US" altLang="ja-JP" sz="5400" dirty="0" smtClean="0"/>
              <a:t>Mobiles equipped with abundant sensors and technologies</a:t>
            </a:r>
            <a:endParaRPr kumimoji="1" lang="ja-JP" altLang="en-US" sz="5400" dirty="0"/>
          </a:p>
        </p:txBody>
      </p:sp>
      <p:sp>
        <p:nvSpPr>
          <p:cNvPr id="13" name="テキスト プレースホルダー 12"/>
          <p:cNvSpPr>
            <a:spLocks noGrp="1"/>
          </p:cNvSpPr>
          <p:nvPr>
            <p:ph type="body" sz="quarter" idx="42"/>
          </p:nvPr>
        </p:nvSpPr>
        <p:spPr>
          <a:xfrm>
            <a:off x="430238" y="7982857"/>
            <a:ext cx="17425936" cy="1490249"/>
          </a:xfrm>
        </p:spPr>
        <p:txBody>
          <a:bodyPr/>
          <a:lstStyle/>
          <a:p>
            <a:r>
              <a:rPr kumimoji="1" lang="en-US" altLang="ja-JP" sz="2800" dirty="0" smtClean="0"/>
              <a:t>Cameras, voice recorders, accelerometers, Bluetooth, GPS and other sensors and new technologies increase with each new release in the hands of the public and thus makes mobility easier.</a:t>
            </a:r>
            <a:endParaRPr kumimoji="1" lang="ja-JP" altLang="en-US" sz="2800" dirty="0"/>
          </a:p>
        </p:txBody>
      </p:sp>
      <p:sp>
        <p:nvSpPr>
          <p:cNvPr id="11" name="テキスト プレースホルダー 10"/>
          <p:cNvSpPr>
            <a:spLocks noGrp="1"/>
          </p:cNvSpPr>
          <p:nvPr>
            <p:ph type="body" sz="quarter" idx="20"/>
          </p:nvPr>
        </p:nvSpPr>
        <p:spPr/>
        <p:txBody>
          <a:bodyPr/>
          <a:lstStyle/>
          <a:p>
            <a:r>
              <a:rPr lang="en-US" altLang="ja-JP" dirty="0" smtClean="0"/>
              <a:t>GPS</a:t>
            </a:r>
            <a:endParaRPr kumimoji="1" lang="ja-JP" altLang="en-US" dirty="0"/>
          </a:p>
        </p:txBody>
      </p:sp>
      <p:sp>
        <p:nvSpPr>
          <p:cNvPr id="12" name="テキスト プレースホルダー 11"/>
          <p:cNvSpPr>
            <a:spLocks noGrp="1"/>
          </p:cNvSpPr>
          <p:nvPr>
            <p:ph type="body" sz="quarter" idx="23"/>
          </p:nvPr>
        </p:nvSpPr>
        <p:spPr/>
        <p:txBody>
          <a:bodyPr/>
          <a:lstStyle/>
          <a:p>
            <a:r>
              <a:rPr lang="en-US" altLang="ja-JP" sz="2400" dirty="0" smtClean="0"/>
              <a:t>Location</a:t>
            </a:r>
            <a:endParaRPr kumimoji="1" lang="ja-JP" altLang="en-US" sz="2400" dirty="0"/>
          </a:p>
        </p:txBody>
      </p:sp>
      <p:pic>
        <p:nvPicPr>
          <p:cNvPr id="28" name="図プレースホルダー 27"/>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tretch>
            <a:fillRect/>
          </a:stretch>
        </p:blipFill>
        <p:spPr>
          <a:xfrm>
            <a:off x="5520613" y="4323271"/>
            <a:ext cx="664454" cy="664454"/>
          </a:xfrm>
        </p:spPr>
      </p:pic>
      <p:sp>
        <p:nvSpPr>
          <p:cNvPr id="15" name="テキスト プレースホルダー 14"/>
          <p:cNvSpPr>
            <a:spLocks noGrp="1"/>
          </p:cNvSpPr>
          <p:nvPr>
            <p:ph type="body" sz="quarter" idx="44"/>
          </p:nvPr>
        </p:nvSpPr>
        <p:spPr/>
        <p:txBody>
          <a:bodyPr/>
          <a:lstStyle/>
          <a:p>
            <a:r>
              <a:rPr lang="en-US" altLang="ja-JP" dirty="0" smtClean="0"/>
              <a:t>Camera</a:t>
            </a:r>
            <a:endParaRPr kumimoji="1" lang="ja-JP" altLang="en-US" dirty="0"/>
          </a:p>
        </p:txBody>
      </p:sp>
      <p:sp>
        <p:nvSpPr>
          <p:cNvPr id="16" name="テキスト プレースホルダー 15"/>
          <p:cNvSpPr>
            <a:spLocks noGrp="1"/>
          </p:cNvSpPr>
          <p:nvPr>
            <p:ph type="body" sz="quarter" idx="45"/>
          </p:nvPr>
        </p:nvSpPr>
        <p:spPr/>
        <p:txBody>
          <a:bodyPr/>
          <a:lstStyle/>
          <a:p>
            <a:r>
              <a:rPr lang="en-US" altLang="ja-JP" sz="2400" dirty="0" smtClean="0"/>
              <a:t>Photos and videos</a:t>
            </a:r>
            <a:endParaRPr kumimoji="1" lang="ja-JP" altLang="en-US" sz="2400" dirty="0"/>
          </a:p>
        </p:txBody>
      </p:sp>
      <p:pic>
        <p:nvPicPr>
          <p:cNvPr id="29" name="図プレースホルダー 28"/>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tretch>
            <a:fillRect/>
          </a:stretch>
        </p:blipFill>
        <p:spPr>
          <a:xfrm>
            <a:off x="12117357" y="2062670"/>
            <a:ext cx="664454" cy="664454"/>
          </a:xfrm>
        </p:spPr>
      </p:pic>
      <p:sp>
        <p:nvSpPr>
          <p:cNvPr id="18" name="テキスト プレースホルダー 17"/>
          <p:cNvSpPr>
            <a:spLocks noGrp="1"/>
          </p:cNvSpPr>
          <p:nvPr>
            <p:ph type="body" sz="quarter" idx="47"/>
          </p:nvPr>
        </p:nvSpPr>
        <p:spPr/>
        <p:txBody>
          <a:bodyPr/>
          <a:lstStyle/>
          <a:p>
            <a:r>
              <a:rPr lang="en-US" altLang="ja-JP" dirty="0" smtClean="0"/>
              <a:t>Bluetooth</a:t>
            </a:r>
            <a:endParaRPr kumimoji="1" lang="ja-JP" altLang="en-US" dirty="0"/>
          </a:p>
        </p:txBody>
      </p:sp>
      <p:sp>
        <p:nvSpPr>
          <p:cNvPr id="19" name="テキスト プレースホルダー 18"/>
          <p:cNvSpPr>
            <a:spLocks noGrp="1"/>
          </p:cNvSpPr>
          <p:nvPr>
            <p:ph type="body" sz="quarter" idx="48"/>
          </p:nvPr>
        </p:nvSpPr>
        <p:spPr/>
        <p:txBody>
          <a:bodyPr/>
          <a:lstStyle/>
          <a:p>
            <a:r>
              <a:rPr lang="en-US" altLang="ja-JP" sz="2400" dirty="0" smtClean="0"/>
              <a:t>Connectivity</a:t>
            </a:r>
            <a:endParaRPr kumimoji="1" lang="ja-JP" altLang="en-US" sz="2400" dirty="0"/>
          </a:p>
        </p:txBody>
      </p:sp>
      <p:pic>
        <p:nvPicPr>
          <p:cNvPr id="27" name="図プレースホルダー 26"/>
          <p:cNvPicPr>
            <a:picLocks noGrp="1" noChangeAspect="1"/>
          </p:cNvPicPr>
          <p:nvPr>
            <p:ph type="pic" sz="quarter" idx="49"/>
          </p:nvPr>
        </p:nvPicPr>
        <p:blipFill>
          <a:blip r:embed="rId4" cstate="print">
            <a:extLst>
              <a:ext uri="{28A0092B-C50C-407E-A947-70E740481C1C}">
                <a14:useLocalDpi xmlns:a14="http://schemas.microsoft.com/office/drawing/2010/main" val="0"/>
              </a:ext>
            </a:extLst>
          </a:blip>
          <a:stretch>
            <a:fillRect/>
          </a:stretch>
        </p:blipFill>
        <p:spPr>
          <a:xfrm>
            <a:off x="12117357" y="4323270"/>
            <a:ext cx="664454" cy="664454"/>
          </a:xfrm>
        </p:spPr>
      </p:pic>
      <p:sp>
        <p:nvSpPr>
          <p:cNvPr id="21" name="テキスト プレースホルダー 20"/>
          <p:cNvSpPr>
            <a:spLocks noGrp="1"/>
          </p:cNvSpPr>
          <p:nvPr>
            <p:ph type="body" sz="quarter" idx="50"/>
          </p:nvPr>
        </p:nvSpPr>
        <p:spPr/>
        <p:txBody>
          <a:bodyPr/>
          <a:lstStyle/>
          <a:p>
            <a:r>
              <a:rPr kumimoji="1" lang="en-US" altLang="ja-JP" dirty="0" smtClean="0"/>
              <a:t>Voice Recorder</a:t>
            </a:r>
            <a:endParaRPr kumimoji="1" lang="ja-JP" altLang="en-US" dirty="0"/>
          </a:p>
        </p:txBody>
      </p:sp>
      <p:sp>
        <p:nvSpPr>
          <p:cNvPr id="22" name="テキスト プレースホルダー 21"/>
          <p:cNvSpPr>
            <a:spLocks noGrp="1"/>
          </p:cNvSpPr>
          <p:nvPr>
            <p:ph type="body" sz="quarter" idx="51"/>
          </p:nvPr>
        </p:nvSpPr>
        <p:spPr/>
        <p:txBody>
          <a:bodyPr/>
          <a:lstStyle/>
          <a:p>
            <a:r>
              <a:rPr lang="en-US" altLang="ja-JP" sz="2400" dirty="0" smtClean="0"/>
              <a:t>Audio</a:t>
            </a:r>
            <a:endParaRPr kumimoji="1" lang="ja-JP" altLang="en-US" sz="2400" dirty="0"/>
          </a:p>
        </p:txBody>
      </p:sp>
      <p:pic>
        <p:nvPicPr>
          <p:cNvPr id="31" name="図プレースホルダー 30"/>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tretch>
            <a:fillRect/>
          </a:stretch>
        </p:blipFill>
        <p:spPr>
          <a:xfrm>
            <a:off x="5520614" y="2066300"/>
            <a:ext cx="664454" cy="664454"/>
          </a:xfrm>
        </p:spPr>
      </p:pic>
    </p:spTree>
    <p:extLst>
      <p:ext uri="{BB962C8B-B14F-4D97-AF65-F5344CB8AC3E}">
        <p14:creationId xmlns:p14="http://schemas.microsoft.com/office/powerpoint/2010/main" val="633104081"/>
      </p:ext>
    </p:extLst>
  </p:cSld>
  <p:clrMapOvr>
    <a:masterClrMapping/>
  </p:clrMapOvr>
  <p:transition spd="slow" advTm="8235">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smtClean="0"/>
              <a:t>What is Mobile Crowd Sourcing?</a:t>
            </a:r>
            <a:endParaRPr kumimoji="1" lang="ja-JP" altLang="en-US"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p:txBody>
          <a:bodyPr>
            <a:noAutofit/>
          </a:bodyPr>
          <a:lstStyle/>
          <a:p>
            <a:r>
              <a:rPr kumimoji="1" lang="en-US" altLang="ja-JP" sz="4800" dirty="0" smtClean="0"/>
              <a:t>Mobile Crowd Sourcing (MCS) has emerged as a popular and effective method for data collection and data processing by utilizing the sensing, communication, and computing capabilities of these widely available mobile devices.</a:t>
            </a:r>
            <a:endParaRPr kumimoji="1" lang="ja-JP" altLang="en-US" sz="4800"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6</a:t>
            </a:fld>
            <a:endParaRPr lang="ja-JP" altLang="en-US"/>
          </a:p>
        </p:txBody>
      </p:sp>
    </p:spTree>
    <p:extLst>
      <p:ext uri="{BB962C8B-B14F-4D97-AF65-F5344CB8AC3E}">
        <p14:creationId xmlns:p14="http://schemas.microsoft.com/office/powerpoint/2010/main" val="3325641804"/>
      </p:ext>
    </p:extLst>
  </p:cSld>
  <p:clrMapOvr>
    <a:masterClrMapping/>
  </p:clrMapOvr>
  <p:transition spd="slow" advTm="4073">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a:xfrm>
            <a:off x="1728051" y="6439644"/>
            <a:ext cx="4191793" cy="720080"/>
          </a:xfrm>
        </p:spPr>
        <p:txBody>
          <a:bodyPr/>
          <a:lstStyle/>
          <a:p>
            <a:r>
              <a:rPr lang="en-US" altLang="ja-JP" sz="2800" dirty="0" smtClean="0"/>
              <a:t>Combines concepts</a:t>
            </a:r>
            <a:endParaRPr kumimoji="1" lang="ja-JP" altLang="en-US" sz="2800" dirty="0"/>
          </a:p>
        </p:txBody>
      </p:sp>
      <p:sp>
        <p:nvSpPr>
          <p:cNvPr id="14" name="テキスト プレースホルダー 13"/>
          <p:cNvSpPr>
            <a:spLocks noGrp="1"/>
          </p:cNvSpPr>
          <p:nvPr>
            <p:ph type="body" sz="quarter" idx="21"/>
          </p:nvPr>
        </p:nvSpPr>
        <p:spPr/>
        <p:txBody>
          <a:bodyPr/>
          <a:lstStyle/>
          <a:p>
            <a:r>
              <a:rPr lang="en-US" altLang="ja-JP" sz="2600" dirty="0" smtClean="0"/>
              <a:t>Humans and machines</a:t>
            </a:r>
            <a:endParaRPr kumimoji="1" lang="ja-JP" altLang="en-US" sz="2600" dirty="0"/>
          </a:p>
        </p:txBody>
      </p:sp>
      <p:sp>
        <p:nvSpPr>
          <p:cNvPr id="15" name="テキスト プレースホルダー 14"/>
          <p:cNvSpPr>
            <a:spLocks noGrp="1"/>
          </p:cNvSpPr>
          <p:nvPr>
            <p:ph type="body" sz="quarter" idx="22"/>
          </p:nvPr>
        </p:nvSpPr>
        <p:spPr/>
        <p:txBody>
          <a:bodyPr/>
          <a:lstStyle/>
          <a:p>
            <a:r>
              <a:rPr lang="en-US" altLang="ja-JP" sz="2600" dirty="0" smtClean="0"/>
              <a:t>Outsourcing</a:t>
            </a:r>
            <a:endParaRPr kumimoji="1" lang="ja-JP" altLang="en-US" sz="2600" dirty="0"/>
          </a:p>
        </p:txBody>
      </p:sp>
      <p:sp>
        <p:nvSpPr>
          <p:cNvPr id="16" name="テキスト プレースホルダー 15"/>
          <p:cNvSpPr>
            <a:spLocks noGrp="1"/>
          </p:cNvSpPr>
          <p:nvPr>
            <p:ph type="body" sz="quarter" idx="23"/>
          </p:nvPr>
        </p:nvSpPr>
        <p:spPr/>
        <p:txBody>
          <a:bodyPr/>
          <a:lstStyle/>
          <a:p>
            <a:r>
              <a:rPr lang="en-US" altLang="ja-JP" sz="2000" dirty="0" smtClean="0"/>
              <a:t>Concepts of crowd sourcing and mobility are combined</a:t>
            </a:r>
            <a:endParaRPr kumimoji="1" lang="ja-JP" altLang="en-US" sz="2000" dirty="0"/>
          </a:p>
        </p:txBody>
      </p:sp>
      <p:sp>
        <p:nvSpPr>
          <p:cNvPr id="17" name="テキスト プレースホルダー 16"/>
          <p:cNvSpPr>
            <a:spLocks noGrp="1"/>
          </p:cNvSpPr>
          <p:nvPr>
            <p:ph type="body" sz="quarter" idx="24"/>
          </p:nvPr>
        </p:nvSpPr>
        <p:spPr/>
        <p:txBody>
          <a:bodyPr/>
          <a:lstStyle/>
          <a:p>
            <a:r>
              <a:rPr lang="en-US" altLang="ja-JP" sz="2000" dirty="0" smtClean="0"/>
              <a:t>It involves human intelligence called human-assisted MCS which is an effective method to perform tasks easier for humans</a:t>
            </a:r>
            <a:endParaRPr kumimoji="1" lang="ja-JP" altLang="en-US" sz="2000" dirty="0"/>
          </a:p>
        </p:txBody>
      </p:sp>
      <p:sp>
        <p:nvSpPr>
          <p:cNvPr id="18" name="テキスト プレースホルダー 17"/>
          <p:cNvSpPr>
            <a:spLocks noGrp="1"/>
          </p:cNvSpPr>
          <p:nvPr>
            <p:ph type="body" sz="quarter" idx="25"/>
          </p:nvPr>
        </p:nvSpPr>
        <p:spPr/>
        <p:txBody>
          <a:bodyPr/>
          <a:lstStyle/>
          <a:p>
            <a:r>
              <a:rPr lang="en-US" altLang="ja-JP" sz="2000" dirty="0" smtClean="0"/>
              <a:t>Allows outsourcing of a complex task that is usually difficult for a single computer or a group of specific people</a:t>
            </a:r>
            <a:endParaRPr kumimoji="1" lang="ja-JP" altLang="en-US" sz="2000"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7</a:t>
            </a:fld>
            <a:endParaRPr lang="ja-JP" altLang="en-US"/>
          </a:p>
        </p:txBody>
      </p:sp>
    </p:spTree>
    <p:extLst>
      <p:ext uri="{BB962C8B-B14F-4D97-AF65-F5344CB8AC3E}">
        <p14:creationId xmlns:p14="http://schemas.microsoft.com/office/powerpoint/2010/main" val="1191090093"/>
      </p:ext>
    </p:extLst>
  </p:cSld>
  <p:clrMapOvr>
    <a:masterClrMapping/>
  </p:clrMapOvr>
  <p:transition spd="slow" advTm="6161">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5580" r="25580"/>
          <a:stretch>
            <a:fillRect/>
          </a:stretch>
        </p:blipFill>
        <p:spPr/>
      </p:pic>
      <p:sp>
        <p:nvSpPr>
          <p:cNvPr id="7" name="タイトル 6"/>
          <p:cNvSpPr>
            <a:spLocks noGrp="1"/>
          </p:cNvSpPr>
          <p:nvPr>
            <p:ph type="title"/>
          </p:nvPr>
        </p:nvSpPr>
        <p:spPr>
          <a:xfrm>
            <a:off x="9201724" y="647559"/>
            <a:ext cx="9014490" cy="812743"/>
          </a:xfrm>
        </p:spPr>
        <p:txBody>
          <a:bodyPr>
            <a:noAutofit/>
          </a:bodyPr>
          <a:lstStyle/>
          <a:p>
            <a:r>
              <a:rPr lang="en-US" altLang="ja-JP" sz="4000" dirty="0" smtClean="0"/>
              <a:t>Advantages of MCS over WSN</a:t>
            </a:r>
            <a:endParaRPr kumimoji="1" lang="ja-JP" altLang="en-US" sz="4000" dirty="0">
              <a:solidFill>
                <a:schemeClr val="accent1"/>
              </a:solidFill>
              <a:latin typeface="Route 159 Bold" pitchFamily="50" charset="0"/>
            </a:endParaRPr>
          </a:p>
        </p:txBody>
      </p:sp>
      <p:sp>
        <p:nvSpPr>
          <p:cNvPr id="9" name="テキスト プレースホルダー 8"/>
          <p:cNvSpPr>
            <a:spLocks noGrp="1"/>
          </p:cNvSpPr>
          <p:nvPr>
            <p:ph type="body" sz="quarter" idx="13"/>
          </p:nvPr>
        </p:nvSpPr>
        <p:spPr>
          <a:xfrm>
            <a:off x="9445570" y="1481563"/>
            <a:ext cx="7918951" cy="504056"/>
          </a:xfrm>
        </p:spPr>
        <p:txBody>
          <a:bodyPr>
            <a:noAutofit/>
          </a:bodyPr>
          <a:lstStyle/>
          <a:p>
            <a:r>
              <a:rPr kumimoji="1" lang="en-US" altLang="ja-JP" dirty="0" smtClean="0"/>
              <a:t>Why MCS better than traditional Wireless Sensor Networks</a:t>
            </a:r>
            <a:endParaRPr kumimoji="1" lang="ja-JP" altLang="en-US" dirty="0"/>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20"/>
          </p:nvPr>
        </p:nvSpPr>
        <p:spPr>
          <a:xfrm>
            <a:off x="9445570" y="2385283"/>
            <a:ext cx="7737326" cy="720080"/>
          </a:xfrm>
        </p:spPr>
        <p:txBody>
          <a:bodyPr/>
          <a:lstStyle/>
          <a:p>
            <a:r>
              <a:rPr lang="en-US" altLang="ja-JP" dirty="0" smtClean="0"/>
              <a:t>Saves cost</a:t>
            </a:r>
            <a:endParaRPr kumimoji="1"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27"/>
          </p:nvPr>
        </p:nvSpPr>
        <p:spPr>
          <a:xfrm>
            <a:off x="9445570" y="4142583"/>
            <a:ext cx="7737326" cy="720080"/>
          </a:xfrm>
        </p:spPr>
        <p:txBody>
          <a:bodyPr/>
          <a:lstStyle/>
          <a:p>
            <a:r>
              <a:rPr kumimoji="1" lang="en-US" altLang="ja-JP" dirty="0" smtClean="0"/>
              <a:t>Wider coverage</a:t>
            </a:r>
            <a:endParaRPr kumimoji="1" lang="ja-JP" alt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0" name="テキスト プレースホルダー 19"/>
          <p:cNvSpPr>
            <a:spLocks noGrp="1"/>
          </p:cNvSpPr>
          <p:nvPr>
            <p:ph type="body" sz="quarter" idx="31"/>
          </p:nvPr>
        </p:nvSpPr>
        <p:spPr>
          <a:xfrm>
            <a:off x="9445570" y="5784377"/>
            <a:ext cx="8191650" cy="720080"/>
          </a:xfrm>
        </p:spPr>
        <p:txBody>
          <a:bodyPr/>
          <a:lstStyle/>
          <a:p>
            <a:r>
              <a:rPr kumimoji="1" lang="en-US" altLang="ja-JP" dirty="0" smtClean="0"/>
              <a:t>Instant collection and flexible</a:t>
            </a:r>
            <a:endParaRPr kumimoji="1" lang="ja-JP" altLang="en-US"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4" name="テキスト プレースホルダー 23"/>
          <p:cNvSpPr>
            <a:spLocks noGrp="1"/>
          </p:cNvSpPr>
          <p:nvPr>
            <p:ph type="body" sz="quarter" idx="35"/>
          </p:nvPr>
        </p:nvSpPr>
        <p:spPr>
          <a:xfrm>
            <a:off x="9451466" y="7519764"/>
            <a:ext cx="8974573" cy="720080"/>
          </a:xfrm>
        </p:spPr>
        <p:txBody>
          <a:bodyPr/>
          <a:lstStyle/>
          <a:p>
            <a:r>
              <a:rPr lang="en-US" altLang="ja-JP" sz="2800" dirty="0" smtClean="0"/>
              <a:t>Easily applied to big and temporary data</a:t>
            </a:r>
            <a:endParaRPr kumimoji="1" lang="ja-JP" altLang="en-US" sz="2800"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8</a:t>
            </a:fld>
            <a:endParaRPr lang="ja-JP" altLang="en-US"/>
          </a:p>
        </p:txBody>
      </p:sp>
    </p:spTree>
    <p:extLst>
      <p:ext uri="{BB962C8B-B14F-4D97-AF65-F5344CB8AC3E}">
        <p14:creationId xmlns:p14="http://schemas.microsoft.com/office/powerpoint/2010/main" val="1808370312"/>
      </p:ext>
    </p:extLst>
  </p:cSld>
  <p:clrMapOvr>
    <a:masterClrMapping/>
  </p:clrMapOvr>
  <p:transition spd="slow" advTm="8070">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How does MCS work?</a:t>
            </a:r>
            <a:endParaRPr kumimoji="1" lang="ja-JP" altLang="en-US" dirty="0"/>
          </a:p>
        </p:txBody>
      </p:sp>
      <p:sp>
        <p:nvSpPr>
          <p:cNvPr id="7" name="テキスト プレースホルダー 6"/>
          <p:cNvSpPr>
            <a:spLocks noGrp="1"/>
          </p:cNvSpPr>
          <p:nvPr>
            <p:ph type="body" sz="quarter" idx="15"/>
          </p:nvPr>
        </p:nvSpPr>
        <p:spPr/>
        <p:txBody>
          <a:bodyPr>
            <a:noAutofit/>
          </a:bodyPr>
          <a:lstStyle/>
          <a:p>
            <a:r>
              <a:rPr lang="en-US" altLang="ja-JP" sz="2800" dirty="0" smtClean="0"/>
              <a:t>This task is made easier by the movement of large number of people with smartphones but complicated by the rapidly changing nature of networks, device connectivity and communication interfaces which challenge data transmission.</a:t>
            </a:r>
            <a:endParaRPr kumimoji="1" lang="ja-JP" altLang="en-US" sz="2800" dirty="0"/>
          </a:p>
        </p:txBody>
      </p:sp>
      <p:sp>
        <p:nvSpPr>
          <p:cNvPr id="8" name="テキスト プレースホルダー 7"/>
          <p:cNvSpPr>
            <a:spLocks noGrp="1"/>
          </p:cNvSpPr>
          <p:nvPr>
            <p:ph type="body" sz="quarter" idx="16"/>
          </p:nvPr>
        </p:nvSpPr>
        <p:spPr/>
        <p:txBody>
          <a:bodyPr>
            <a:normAutofit fontScale="92500"/>
          </a:bodyPr>
          <a:lstStyle/>
          <a:p>
            <a:r>
              <a:rPr lang="en-US" altLang="ja-JP" dirty="0" smtClean="0"/>
              <a:t>Success of MCS system depends on the effective transmission of data from mobile devices to destination nodes. </a:t>
            </a:r>
            <a:endParaRPr kumimoji="1"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9</a:t>
            </a:fld>
            <a:endParaRPr lang="ja-JP" altLang="en-US"/>
          </a:p>
        </p:txBody>
      </p:sp>
      <p:pic>
        <p:nvPicPr>
          <p:cNvPr id="5" name="Picture Placeholder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4963" b="24963"/>
          <a:stretch>
            <a:fillRect/>
          </a:stretch>
        </p:blipFill>
        <p:spPr/>
      </p:pic>
    </p:spTree>
    <p:extLst>
      <p:ext uri="{BB962C8B-B14F-4D97-AF65-F5344CB8AC3E}">
        <p14:creationId xmlns:p14="http://schemas.microsoft.com/office/powerpoint/2010/main" val="466740058"/>
      </p:ext>
    </p:extLst>
  </p:cSld>
  <p:clrMapOvr>
    <a:masterClrMapping/>
  </p:clrMapOvr>
  <p:transition spd="slow" advTm="6936">
    <p:cove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16225</TotalTime>
  <Words>2125</Words>
  <Application>Microsoft Office PowerPoint</Application>
  <PresentationFormat>Custom</PresentationFormat>
  <Paragraphs>257</Paragraphs>
  <Slides>45</Slides>
  <Notes>4</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45</vt:i4>
      </vt:variant>
    </vt:vector>
  </HeadingPairs>
  <TitlesOfParts>
    <vt:vector size="62" baseType="lpstr">
      <vt:lpstr>ＭＳ Ｐゴシック</vt:lpstr>
      <vt:lpstr>Arial</vt:lpstr>
      <vt:lpstr>Bahnschrift SemiBold SemiConden</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MOBILE CROWD SENSING</vt:lpstr>
      <vt:lpstr>Presentation Agenda</vt:lpstr>
      <vt:lpstr>PowerPoint Presentation</vt:lpstr>
      <vt:lpstr>Mobile devices have become an indispensable part of people’s lives.</vt:lpstr>
      <vt:lpstr>Mobiles equipped with abundant sensors and technologies</vt:lpstr>
      <vt:lpstr>What is Mobile Crowd Sourcing?</vt:lpstr>
      <vt:lpstr>PowerPoint Presentation</vt:lpstr>
      <vt:lpstr>Advantages of MCS over WSN</vt:lpstr>
      <vt:lpstr>How does MCS work?</vt:lpstr>
      <vt:lpstr>Special Characteristics of MCS</vt:lpstr>
      <vt:lpstr>PowerPoint Presentation</vt:lpstr>
      <vt:lpstr>Main components of MCS architecture</vt:lpstr>
      <vt:lpstr>Categories of MCS Architecture</vt:lpstr>
      <vt:lpstr>PowerPoint Presentation</vt:lpstr>
      <vt:lpstr>Procedure of MCS Activities</vt:lpstr>
      <vt:lpstr>PowerPoint Presentation</vt:lpstr>
      <vt:lpstr>Application Scenarios</vt:lpstr>
      <vt:lpstr>Mobile Crowd Sensing Computing (MCSC)  A new application scenario</vt:lpstr>
      <vt:lpstr>For Example…</vt:lpstr>
      <vt:lpstr>Open Street Map (OSM)</vt:lpstr>
      <vt:lpstr>Wikimapia</vt:lpstr>
      <vt:lpstr>Mapillary</vt:lpstr>
      <vt:lpstr>MISSING MAPS</vt:lpstr>
      <vt:lpstr>CITIZEN SCIENCE</vt:lpstr>
      <vt:lpstr>The GLOBE Program</vt:lpstr>
      <vt:lpstr>Globe State</vt:lpstr>
      <vt:lpstr>iNaturalist</vt:lpstr>
      <vt:lpstr>RinkWatch</vt:lpstr>
      <vt:lpstr>Siftr</vt:lpstr>
      <vt:lpstr>PowerPoint Presentation</vt:lpstr>
      <vt:lpstr>The biggest problem is PRIVACY.</vt:lpstr>
      <vt:lpstr>Shortcomings of MCS</vt:lpstr>
      <vt:lpstr>PowerPoint Presentation</vt:lpstr>
      <vt:lpstr>Concepts of Security, Privacy and Trust</vt:lpstr>
      <vt:lpstr>Security Threats</vt:lpstr>
      <vt:lpstr>Potential Security Attacks</vt:lpstr>
      <vt:lpstr>PowerPoint Presentation</vt:lpstr>
      <vt:lpstr>Bitcoin is a type of digital currency in which a record of transactions is maintained and new units of currency are generated by the solution of mathematical problems, and which operates independently of a central bank.</vt:lpstr>
      <vt:lpstr>Why Blockchain</vt:lpstr>
      <vt:lpstr>CrowdBC Architecture</vt:lpstr>
      <vt:lpstr>Crowdsourcing Process</vt:lpstr>
      <vt:lpstr>Security Analysis of CrowdBC</vt:lpstr>
      <vt:lpstr>Challenges of CrowdBC</vt:lpstr>
      <vt:lpstr>MCS Missions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dc:title>
  <dc:creator>Jun</dc:creator>
  <cp:lastModifiedBy>ANKITA</cp:lastModifiedBy>
  <cp:revision>445</cp:revision>
  <dcterms:created xsi:type="dcterms:W3CDTF">2015-09-05T11:42:45Z</dcterms:created>
  <dcterms:modified xsi:type="dcterms:W3CDTF">2020-08-13T17:31:09Z</dcterms:modified>
</cp:coreProperties>
</file>