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59" r:id="rId3"/>
    <p:sldId id="262" r:id="rId4"/>
    <p:sldId id="261" r:id="rId5"/>
    <p:sldId id="282" r:id="rId6"/>
    <p:sldId id="281" r:id="rId7"/>
    <p:sldId id="307" r:id="rId8"/>
    <p:sldId id="306" r:id="rId9"/>
    <p:sldId id="273" r:id="rId10"/>
    <p:sldId id="310" r:id="rId11"/>
    <p:sldId id="311" r:id="rId12"/>
    <p:sldId id="312" r:id="rId13"/>
    <p:sldId id="313" r:id="rId14"/>
    <p:sldId id="276" r:id="rId15"/>
    <p:sldId id="316" r:id="rId16"/>
    <p:sldId id="285" r:id="rId17"/>
    <p:sldId id="315" r:id="rId18"/>
    <p:sldId id="319" r:id="rId19"/>
    <p:sldId id="317" r:id="rId20"/>
    <p:sldId id="279" r:id="rId21"/>
  </p:sldIdLst>
  <p:sldSz cx="9144000" cy="5143500" type="screen16x9"/>
  <p:notesSz cx="6858000" cy="9144000"/>
  <p:embeddedFontLst>
    <p:embeddedFont>
      <p:font typeface="Anton" pitchFamily="2" charset="0"/>
      <p:regular r:id="rId23"/>
    </p:embeddedFont>
    <p:embeddedFont>
      <p:font typeface="Roboto" panose="02000000000000000000" pitchFamily="2" charset="0"/>
      <p:regular r:id="rId24"/>
      <p:bold r:id="rId25"/>
      <p:italic r:id="rId26"/>
      <p:boldItalic r:id="rId27"/>
    </p:embeddedFont>
    <p:embeddedFont>
      <p:font typeface="Staatliches" pitchFamily="2" charset="0"/>
      <p:regular r:id="rId28"/>
    </p:embeddedFont>
    <p:embeddedFont>
      <p:font typeface="Work Sans"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296E"/>
    <a:srgbClr val="6A3690"/>
    <a:srgbClr val="7F40A8"/>
    <a:srgbClr val="8342AD"/>
    <a:srgbClr val="C118AA"/>
    <a:srgbClr val="445D73"/>
    <a:srgbClr val="5F7D95"/>
    <a:srgbClr val="66076D"/>
    <a:srgbClr val="940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CA1006-52C0-4FC9-9C2E-EBDA33CAA04D}">
  <a:tblStyle styleId="{DECA1006-52C0-4FC9-9C2E-EBDA33CAA0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136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92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36b057bf4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36b057bf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2414e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2414e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2414e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2414e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94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2414e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2414e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375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9_1_1_1">
    <p:spTree>
      <p:nvGrpSpPr>
        <p:cNvPr id="1" name="Shape 116"/>
        <p:cNvGrpSpPr/>
        <p:nvPr/>
      </p:nvGrpSpPr>
      <p:grpSpPr>
        <a:xfrm>
          <a:off x="0" y="0"/>
          <a:ext cx="0" cy="0"/>
          <a:chOff x="0" y="0"/>
          <a:chExt cx="0" cy="0"/>
        </a:xfrm>
      </p:grpSpPr>
      <p:pic>
        <p:nvPicPr>
          <p:cNvPr id="117" name="Google Shape;117;p2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8" name="Google Shape;118;p22"/>
          <p:cNvSpPr/>
          <p:nvPr/>
        </p:nvSpPr>
        <p:spPr>
          <a:xfrm>
            <a:off x="5831400" y="1178050"/>
            <a:ext cx="2592600" cy="342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txBox="1">
            <a:spLocks noGrp="1"/>
          </p:cNvSpPr>
          <p:nvPr>
            <p:ph type="title"/>
          </p:nvPr>
        </p:nvSpPr>
        <p:spPr>
          <a:xfrm>
            <a:off x="5923200" y="1293362"/>
            <a:ext cx="2500800" cy="612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0" name="Google Shape;120;p22"/>
          <p:cNvSpPr txBox="1">
            <a:spLocks noGrp="1"/>
          </p:cNvSpPr>
          <p:nvPr>
            <p:ph type="subTitle" idx="1"/>
          </p:nvPr>
        </p:nvSpPr>
        <p:spPr>
          <a:xfrm>
            <a:off x="5923200" y="2164674"/>
            <a:ext cx="2500800" cy="22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6"/>
          <p:cNvSpPr txBox="1">
            <a:spLocks noGrp="1"/>
          </p:cNvSpPr>
          <p:nvPr>
            <p:ph type="subTitle" idx="1"/>
          </p:nvPr>
        </p:nvSpPr>
        <p:spPr>
          <a:xfrm>
            <a:off x="9484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4" name="Google Shape;144;p26"/>
          <p:cNvSpPr txBox="1">
            <a:spLocks noGrp="1"/>
          </p:cNvSpPr>
          <p:nvPr>
            <p:ph type="subTitle" idx="2"/>
          </p:nvPr>
        </p:nvSpPr>
        <p:spPr>
          <a:xfrm>
            <a:off x="59735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5" name="Google Shape;145;p26"/>
          <p:cNvSpPr txBox="1">
            <a:spLocks noGrp="1"/>
          </p:cNvSpPr>
          <p:nvPr>
            <p:ph type="subTitle" idx="3"/>
          </p:nvPr>
        </p:nvSpPr>
        <p:spPr>
          <a:xfrm>
            <a:off x="3461019"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6" name="Google Shape;146;p26"/>
          <p:cNvSpPr txBox="1">
            <a:spLocks noGrp="1"/>
          </p:cNvSpPr>
          <p:nvPr>
            <p:ph type="subTitle" idx="4"/>
          </p:nvPr>
        </p:nvSpPr>
        <p:spPr>
          <a:xfrm>
            <a:off x="948475"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6"/>
          <p:cNvSpPr txBox="1">
            <a:spLocks noGrp="1"/>
          </p:cNvSpPr>
          <p:nvPr>
            <p:ph type="subTitle" idx="5"/>
          </p:nvPr>
        </p:nvSpPr>
        <p:spPr>
          <a:xfrm>
            <a:off x="3461019"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6"/>
          <p:cNvSpPr txBox="1">
            <a:spLocks noGrp="1"/>
          </p:cNvSpPr>
          <p:nvPr>
            <p:ph type="subTitle" idx="6"/>
          </p:nvPr>
        </p:nvSpPr>
        <p:spPr>
          <a:xfrm>
            <a:off x="5973577"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7_2_1">
    <p:spTree>
      <p:nvGrpSpPr>
        <p:cNvPr id="1" name="Shape 149"/>
        <p:cNvGrpSpPr/>
        <p:nvPr/>
      </p:nvGrpSpPr>
      <p:grpSpPr>
        <a:xfrm>
          <a:off x="0" y="0"/>
          <a:ext cx="0" cy="0"/>
          <a:chOff x="0" y="0"/>
          <a:chExt cx="0" cy="0"/>
        </a:xfrm>
      </p:grpSpPr>
      <p:pic>
        <p:nvPicPr>
          <p:cNvPr id="150" name="Google Shape;150;p27"/>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51" name="Google Shape;151;p27"/>
          <p:cNvSpPr/>
          <p:nvPr/>
        </p:nvSpPr>
        <p:spPr>
          <a:xfrm>
            <a:off x="720000" y="1359650"/>
            <a:ext cx="7704000" cy="3243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27"/>
          <p:cNvSpPr txBox="1">
            <a:spLocks noGrp="1"/>
          </p:cNvSpPr>
          <p:nvPr>
            <p:ph type="subTitle" idx="1"/>
          </p:nvPr>
        </p:nvSpPr>
        <p:spPr>
          <a:xfrm>
            <a:off x="2583763" y="2885198"/>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4" name="Google Shape;154;p27"/>
          <p:cNvSpPr txBox="1">
            <a:spLocks noGrp="1"/>
          </p:cNvSpPr>
          <p:nvPr>
            <p:ph type="subTitle" idx="2"/>
          </p:nvPr>
        </p:nvSpPr>
        <p:spPr>
          <a:xfrm>
            <a:off x="2583763" y="1909435"/>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7"/>
          <p:cNvSpPr txBox="1">
            <a:spLocks noGrp="1"/>
          </p:cNvSpPr>
          <p:nvPr>
            <p:ph type="subTitle" idx="3"/>
          </p:nvPr>
        </p:nvSpPr>
        <p:spPr>
          <a:xfrm>
            <a:off x="2583738" y="3832449"/>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6" name="Google Shape;156;p27"/>
          <p:cNvSpPr txBox="1">
            <a:spLocks noGrp="1"/>
          </p:cNvSpPr>
          <p:nvPr>
            <p:ph type="subTitle" idx="4"/>
          </p:nvPr>
        </p:nvSpPr>
        <p:spPr>
          <a:xfrm>
            <a:off x="2583753" y="2466942"/>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7"/>
          <p:cNvSpPr txBox="1">
            <a:spLocks noGrp="1"/>
          </p:cNvSpPr>
          <p:nvPr>
            <p:ph type="subTitle" idx="5"/>
          </p:nvPr>
        </p:nvSpPr>
        <p:spPr>
          <a:xfrm>
            <a:off x="2583743" y="3414196"/>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7"/>
          <p:cNvSpPr txBox="1">
            <a:spLocks noGrp="1"/>
          </p:cNvSpPr>
          <p:nvPr>
            <p:ph type="subTitle" idx="6"/>
          </p:nvPr>
        </p:nvSpPr>
        <p:spPr>
          <a:xfrm>
            <a:off x="2583757" y="1491176"/>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44" name="Google Shape;44;p8"/>
          <p:cNvSpPr/>
          <p:nvPr/>
        </p:nvSpPr>
        <p:spPr>
          <a:xfrm>
            <a:off x="1080650" y="2023725"/>
            <a:ext cx="6982800" cy="1581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214600" y="1666800"/>
            <a:ext cx="6714900" cy="189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5_1">
    <p:spTree>
      <p:nvGrpSpPr>
        <p:cNvPr id="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93" name="Google Shape;93;p1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98"/>
        <p:cNvGrpSpPr/>
        <p:nvPr/>
      </p:nvGrpSpPr>
      <p:grpSpPr>
        <a:xfrm>
          <a:off x="0" y="0"/>
          <a:ext cx="0" cy="0"/>
          <a:chOff x="0" y="0"/>
          <a:chExt cx="0" cy="0"/>
        </a:xfrm>
      </p:grpSpPr>
      <p:pic>
        <p:nvPicPr>
          <p:cNvPr id="99" name="Google Shape;99;p18"/>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100" name="Google Shape;100;p18"/>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rot="10800000" flipH="1">
            <a:off x="1840750" y="1545725"/>
            <a:ext cx="5448300" cy="22290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0" name="Google Shape;110;p20"/>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9_1_1">
    <p:spTree>
      <p:nvGrpSpPr>
        <p:cNvPr id="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rot="10800000" flipH="1">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15" name="Google Shape;115;p21"/>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1" r:id="rId5"/>
    <p:sldLayoutId id="2147483662" r:id="rId6"/>
    <p:sldLayoutId id="2147483664" r:id="rId7"/>
    <p:sldLayoutId id="2147483666" r:id="rId8"/>
    <p:sldLayoutId id="2147483667" r:id="rId9"/>
    <p:sldLayoutId id="2147483668" r:id="rId10"/>
    <p:sldLayoutId id="2147483672" r:id="rId11"/>
    <p:sldLayoutId id="2147483673"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0xaira/Crop-Insurance-Dap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023037" y="1075563"/>
            <a:ext cx="7097875" cy="2268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lt1"/>
                </a:solidFill>
              </a:rPr>
              <a:t> </a:t>
            </a:r>
            <a:r>
              <a:rPr lang="en" dirty="0">
                <a:solidFill>
                  <a:schemeClr val="lt1"/>
                </a:solidFill>
              </a:rPr>
              <a:t>crop insurance system</a:t>
            </a:r>
            <a:endParaRPr sz="6000" dirty="0">
              <a:solidFill>
                <a:schemeClr val="lt1"/>
              </a:solidFill>
            </a:endParaRPr>
          </a:p>
        </p:txBody>
      </p:sp>
      <p:sp>
        <p:nvSpPr>
          <p:cNvPr id="220" name="Google Shape;220;p36"/>
          <p:cNvSpPr txBox="1">
            <a:spLocks noGrp="1"/>
          </p:cNvSpPr>
          <p:nvPr>
            <p:ph type="subTitle" idx="1"/>
          </p:nvPr>
        </p:nvSpPr>
        <p:spPr>
          <a:xfrm>
            <a:off x="1218125" y="3555800"/>
            <a:ext cx="6707700" cy="4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Based on Blockchain and Smart Contracts</a:t>
            </a:r>
            <a:endParaRPr dirty="0"/>
          </a:p>
        </p:txBody>
      </p:sp>
      <p:grpSp>
        <p:nvGrpSpPr>
          <p:cNvPr id="221" name="Google Shape;221;p36"/>
          <p:cNvGrpSpPr/>
          <p:nvPr/>
        </p:nvGrpSpPr>
        <p:grpSpPr>
          <a:xfrm>
            <a:off x="1218125" y="3287188"/>
            <a:ext cx="6707700" cy="114300"/>
            <a:chOff x="1218125" y="3106700"/>
            <a:chExt cx="6707700" cy="114300"/>
          </a:xfrm>
        </p:grpSpPr>
        <p:sp>
          <p:nvSpPr>
            <p:cNvPr id="222"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3"/>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insurance </a:t>
            </a:r>
            <a:r>
              <a:rPr lang="en" dirty="0">
                <a:solidFill>
                  <a:schemeClr val="lt1"/>
                </a:solidFill>
              </a:rPr>
              <a:t>policy</a:t>
            </a:r>
            <a:endParaRPr dirty="0">
              <a:solidFill>
                <a:schemeClr val="lt1"/>
              </a:solidFill>
            </a:endParaRPr>
          </a:p>
        </p:txBody>
      </p:sp>
      <p:sp>
        <p:nvSpPr>
          <p:cNvPr id="422" name="Google Shape;422;p53"/>
          <p:cNvSpPr txBox="1"/>
          <p:nvPr/>
        </p:nvSpPr>
        <p:spPr>
          <a:xfrm>
            <a:off x="1252074" y="1437275"/>
            <a:ext cx="6639851" cy="2069125"/>
          </a:xfrm>
          <a:prstGeom prst="rect">
            <a:avLst/>
          </a:prstGeom>
          <a:noFill/>
          <a:ln>
            <a:noFill/>
          </a:ln>
        </p:spPr>
        <p:txBody>
          <a:bodyPr spcFirstLastPara="1" wrap="square" lIns="91425" tIns="91425" rIns="91425" bIns="91425" anchor="t" anchorCtr="0">
            <a:noAutofit/>
          </a:bodyPr>
          <a:lstStyle/>
          <a:p>
            <a:pPr marL="0" marR="0" algn="ctr">
              <a:lnSpc>
                <a:spcPct val="107000"/>
              </a:lnSpc>
              <a:spcBef>
                <a:spcPts val="0"/>
              </a:spcBef>
              <a:spcAft>
                <a:spcPts val="800"/>
              </a:spcAft>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It is created for the farmers interested in purchasing policies offered by the insurer and hosted on the blockchain. The InsurancePolicy smart contract is designed to enable the insured, known as the policyholder, to hold a machine-readable and self-enforcing insurance policy. This smart contract defines a set of functions, which allows farmers to pay the premium, cancel the existing policies, claim insurance amount (this function creates/deploys automatically a new instance of the Claim smart contract).</a:t>
            </a:r>
          </a:p>
          <a:p>
            <a:pPr marL="0" lvl="0" indent="0" algn="ctr" rtl="0">
              <a:spcBef>
                <a:spcPts val="0"/>
              </a:spcBef>
              <a:spcAft>
                <a:spcPts val="0"/>
              </a:spcAft>
              <a:buNone/>
            </a:pPr>
            <a:endParaRPr dirty="0">
              <a:solidFill>
                <a:schemeClr val="tx1"/>
              </a:solidFill>
              <a:latin typeface="Work Sans" pitchFamily="2" charset="0"/>
              <a:ea typeface="Work Sans"/>
              <a:cs typeface="Work Sans"/>
              <a:sym typeface="Work Sans"/>
            </a:endParaRPr>
          </a:p>
        </p:txBody>
      </p:sp>
      <p:grpSp>
        <p:nvGrpSpPr>
          <p:cNvPr id="428" name="Google Shape;428;p53"/>
          <p:cNvGrpSpPr/>
          <p:nvPr/>
        </p:nvGrpSpPr>
        <p:grpSpPr>
          <a:xfrm>
            <a:off x="713150" y="1090100"/>
            <a:ext cx="7717800" cy="114325"/>
            <a:chOff x="208025" y="3106700"/>
            <a:chExt cx="7717800" cy="114325"/>
          </a:xfrm>
        </p:grpSpPr>
        <p:sp>
          <p:nvSpPr>
            <p:cNvPr id="429" name="Google Shape;429;p53"/>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24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3"/>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claim</a:t>
            </a:r>
            <a:endParaRPr dirty="0">
              <a:solidFill>
                <a:schemeClr val="lt1"/>
              </a:solidFill>
            </a:endParaRPr>
          </a:p>
        </p:txBody>
      </p:sp>
      <p:sp>
        <p:nvSpPr>
          <p:cNvPr id="422" name="Google Shape;422;p53"/>
          <p:cNvSpPr txBox="1"/>
          <p:nvPr/>
        </p:nvSpPr>
        <p:spPr>
          <a:xfrm>
            <a:off x="1252074" y="1437275"/>
            <a:ext cx="6639851" cy="2616100"/>
          </a:xfrm>
          <a:prstGeom prst="rect">
            <a:avLst/>
          </a:prstGeom>
          <a:noFill/>
          <a:ln>
            <a:noFill/>
          </a:ln>
        </p:spPr>
        <p:txBody>
          <a:bodyPr spcFirstLastPara="1" wrap="square" lIns="91425" tIns="91425" rIns="91425" bIns="91425" anchor="t" anchorCtr="0">
            <a:noAutofit/>
          </a:bodyPr>
          <a:lstStyle/>
          <a:p>
            <a:pPr marL="0" marR="0" algn="ctr">
              <a:lnSpc>
                <a:spcPct val="107000"/>
              </a:lnSpc>
              <a:spcBef>
                <a:spcPts val="0"/>
              </a:spcBef>
              <a:spcAft>
                <a:spcPts val="800"/>
              </a:spcAft>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It is created by an InsurancePolicy smart contract and hosted on the blockchain. The Claim smart contract is designed to automate the claim processing, verification, and payment. This smart contract defines a set of functions, authorize function that enables the insurer to update the status of the claim from “Created” to “Open” or to “Rejected”. </a:t>
            </a:r>
            <a:r>
              <a:rPr lang="en-US" dirty="0" err="1">
                <a:solidFill>
                  <a:schemeClr val="tx1"/>
                </a:solidFill>
                <a:effectLst/>
                <a:latin typeface="Work Sans" pitchFamily="2" charset="0"/>
                <a:ea typeface="Calibri" panose="020F0502020204030204" pitchFamily="34" charset="0"/>
                <a:cs typeface="Times New Roman" panose="02020603050405020304" pitchFamily="18" charset="0"/>
              </a:rPr>
              <a:t>TriggerPayment</a:t>
            </a:r>
            <a:r>
              <a:rPr lang="en-US" dirty="0">
                <a:solidFill>
                  <a:schemeClr val="tx1"/>
                </a:solidFill>
                <a:effectLst/>
                <a:latin typeface="Work Sans" pitchFamily="2" charset="0"/>
                <a:ea typeface="Calibri" panose="020F0502020204030204" pitchFamily="34" charset="0"/>
                <a:cs typeface="Times New Roman" panose="02020603050405020304" pitchFamily="18" charset="0"/>
              </a:rPr>
              <a:t> function that is automatically invoked in order to refund the claimed amount and ask for closing the claim, </a:t>
            </a:r>
            <a:r>
              <a:rPr lang="en-US" dirty="0" err="1">
                <a:solidFill>
                  <a:schemeClr val="tx1"/>
                </a:solidFill>
                <a:effectLst/>
                <a:latin typeface="Work Sans" pitchFamily="2" charset="0"/>
                <a:ea typeface="Calibri" panose="020F0502020204030204" pitchFamily="34" charset="0"/>
                <a:cs typeface="Times New Roman" panose="02020603050405020304" pitchFamily="18" charset="0"/>
              </a:rPr>
              <a:t>closeClaim</a:t>
            </a:r>
            <a:r>
              <a:rPr lang="en-US" dirty="0">
                <a:solidFill>
                  <a:schemeClr val="tx1"/>
                </a:solidFill>
                <a:effectLst/>
                <a:latin typeface="Work Sans" pitchFamily="2" charset="0"/>
                <a:ea typeface="Calibri" panose="020F0502020204030204" pitchFamily="34" charset="0"/>
                <a:cs typeface="Times New Roman" panose="02020603050405020304" pitchFamily="18" charset="0"/>
              </a:rPr>
              <a:t> function that is automatically invoked once the insured is refunded by updating the claim’s status to “Closed”, and </a:t>
            </a:r>
            <a:r>
              <a:rPr lang="en-US" dirty="0" err="1">
                <a:solidFill>
                  <a:schemeClr val="tx1"/>
                </a:solidFill>
                <a:effectLst/>
                <a:latin typeface="Work Sans" pitchFamily="2" charset="0"/>
                <a:ea typeface="Calibri" panose="020F0502020204030204" pitchFamily="34" charset="0"/>
                <a:cs typeface="Times New Roman" panose="02020603050405020304" pitchFamily="18" charset="0"/>
              </a:rPr>
              <a:t>cancelClaim</a:t>
            </a:r>
            <a:r>
              <a:rPr lang="en-US" dirty="0">
                <a:solidFill>
                  <a:schemeClr val="tx1"/>
                </a:solidFill>
                <a:effectLst/>
                <a:latin typeface="Work Sans" pitchFamily="2" charset="0"/>
                <a:ea typeface="Calibri" panose="020F0502020204030204" pitchFamily="34" charset="0"/>
                <a:cs typeface="Times New Roman" panose="02020603050405020304" pitchFamily="18" charset="0"/>
              </a:rPr>
              <a:t> function that enables the insured to cancel a claim, then the claim status is updated to “Canceled” and the claim is canceled.</a:t>
            </a:r>
            <a:endParaRPr dirty="0">
              <a:solidFill>
                <a:schemeClr val="tx1"/>
              </a:solidFill>
              <a:latin typeface="Work Sans" pitchFamily="2" charset="0"/>
              <a:ea typeface="Work Sans"/>
              <a:cs typeface="Work Sans"/>
              <a:sym typeface="Work Sans"/>
            </a:endParaRPr>
          </a:p>
        </p:txBody>
      </p:sp>
      <p:grpSp>
        <p:nvGrpSpPr>
          <p:cNvPr id="428" name="Google Shape;428;p53"/>
          <p:cNvGrpSpPr/>
          <p:nvPr/>
        </p:nvGrpSpPr>
        <p:grpSpPr>
          <a:xfrm>
            <a:off x="713150" y="1090100"/>
            <a:ext cx="7717800" cy="114325"/>
            <a:chOff x="208025" y="3106700"/>
            <a:chExt cx="7717800" cy="114325"/>
          </a:xfrm>
        </p:grpSpPr>
        <p:sp>
          <p:nvSpPr>
            <p:cNvPr id="429" name="Google Shape;429;p53"/>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29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A544EE2C-0010-4F21-A04A-6D681499B61F}"/>
              </a:ext>
            </a:extLst>
          </p:cNvPr>
          <p:cNvPicPr>
            <a:picLocks noChangeAspect="1"/>
          </p:cNvPicPr>
          <p:nvPr/>
        </p:nvPicPr>
        <p:blipFill>
          <a:blip r:embed="rId2"/>
          <a:stretch>
            <a:fillRect/>
          </a:stretch>
        </p:blipFill>
        <p:spPr>
          <a:xfrm>
            <a:off x="1703270" y="377190"/>
            <a:ext cx="5975363" cy="4389120"/>
          </a:xfrm>
          <a:prstGeom prst="rect">
            <a:avLst/>
          </a:prstGeom>
        </p:spPr>
      </p:pic>
    </p:spTree>
    <p:extLst>
      <p:ext uri="{BB962C8B-B14F-4D97-AF65-F5344CB8AC3E}">
        <p14:creationId xmlns:p14="http://schemas.microsoft.com/office/powerpoint/2010/main" val="315242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C2EE9C2B-1FA2-40C2-AC3A-C57894102372}"/>
              </a:ext>
            </a:extLst>
          </p:cNvPr>
          <p:cNvSpPr txBox="1">
            <a:spLocks/>
          </p:cNvSpPr>
          <p:nvPr/>
        </p:nvSpPr>
        <p:spPr>
          <a:xfrm>
            <a:off x="972000" y="50496"/>
            <a:ext cx="7704000"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a:br>
            <a:endParaRPr lang="en-US" dirty="0"/>
          </a:p>
        </p:txBody>
      </p:sp>
      <p:sp>
        <p:nvSpPr>
          <p:cNvPr id="81" name="Google Shape;7808;p84">
            <a:extLst>
              <a:ext uri="{FF2B5EF4-FFF2-40B4-BE49-F238E27FC236}">
                <a16:creationId xmlns:a16="http://schemas.microsoft.com/office/drawing/2014/main" id="{57722CB9-A224-4D74-9737-02F59D48AE91}"/>
              </a:ext>
            </a:extLst>
          </p:cNvPr>
          <p:cNvSpPr/>
          <p:nvPr/>
        </p:nvSpPr>
        <p:spPr>
          <a:xfrm>
            <a:off x="344858" y="2702653"/>
            <a:ext cx="2490264" cy="819593"/>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solidFill>
            <a:srgbClr val="B50E9C"/>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850;p84">
            <a:extLst>
              <a:ext uri="{FF2B5EF4-FFF2-40B4-BE49-F238E27FC236}">
                <a16:creationId xmlns:a16="http://schemas.microsoft.com/office/drawing/2014/main" id="{85A8E7C6-3D04-401D-BB17-D0C95F2320CB}"/>
              </a:ext>
            </a:extLst>
          </p:cNvPr>
          <p:cNvSpPr/>
          <p:nvPr/>
        </p:nvSpPr>
        <p:spPr>
          <a:xfrm>
            <a:off x="2771767" y="1142675"/>
            <a:ext cx="3338519" cy="829405"/>
          </a:xfrm>
          <a:custGeom>
            <a:avLst/>
            <a:gdLst/>
            <a:ahLst/>
            <a:cxnLst/>
            <a:rect l="l" t="t" r="r" b="b"/>
            <a:pathLst>
              <a:path w="110102" h="34387" extrusionOk="0">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solidFill>
            <a:srgbClr val="B50E9C"/>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51;p84">
            <a:extLst>
              <a:ext uri="{FF2B5EF4-FFF2-40B4-BE49-F238E27FC236}">
                <a16:creationId xmlns:a16="http://schemas.microsoft.com/office/drawing/2014/main" id="{7C1B13A3-B26F-4000-96B7-EBF9882F578B}"/>
              </a:ext>
            </a:extLst>
          </p:cNvPr>
          <p:cNvSpPr/>
          <p:nvPr/>
        </p:nvSpPr>
        <p:spPr>
          <a:xfrm>
            <a:off x="5172860" y="1060176"/>
            <a:ext cx="1007212" cy="987126"/>
          </a:xfrm>
          <a:custGeom>
            <a:avLst/>
            <a:gdLst/>
            <a:ahLst/>
            <a:cxnLst/>
            <a:rect l="l" t="t" r="r" b="b"/>
            <a:pathLst>
              <a:path w="44212" h="47671" extrusionOk="0">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52;p84">
            <a:extLst>
              <a:ext uri="{FF2B5EF4-FFF2-40B4-BE49-F238E27FC236}">
                <a16:creationId xmlns:a16="http://schemas.microsoft.com/office/drawing/2014/main" id="{8BA287A3-FBC9-478B-BAB4-1FE9F08E593F}"/>
              </a:ext>
            </a:extLst>
          </p:cNvPr>
          <p:cNvSpPr/>
          <p:nvPr/>
        </p:nvSpPr>
        <p:spPr>
          <a:xfrm>
            <a:off x="2677121" y="1072238"/>
            <a:ext cx="1006643" cy="987126"/>
          </a:xfrm>
          <a:custGeom>
            <a:avLst/>
            <a:gdLst/>
            <a:ahLst/>
            <a:cxnLst/>
            <a:rect l="l" t="t" r="r" b="b"/>
            <a:pathLst>
              <a:path w="44187" h="47671" extrusionOk="0">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64;p84">
            <a:extLst>
              <a:ext uri="{FF2B5EF4-FFF2-40B4-BE49-F238E27FC236}">
                <a16:creationId xmlns:a16="http://schemas.microsoft.com/office/drawing/2014/main" id="{4ABCE440-64A8-4F6F-A9B8-FC5104CBFF6F}"/>
              </a:ext>
            </a:extLst>
          </p:cNvPr>
          <p:cNvSpPr txBox="1"/>
          <p:nvPr/>
        </p:nvSpPr>
        <p:spPr>
          <a:xfrm>
            <a:off x="4081170" y="2759959"/>
            <a:ext cx="724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00" dirty="0">
              <a:solidFill>
                <a:srgbClr val="FFFFFF"/>
              </a:solidFill>
            </a:endParaRPr>
          </a:p>
        </p:txBody>
      </p:sp>
      <p:sp>
        <p:nvSpPr>
          <p:cNvPr id="86" name="Google Shape;7869;p84">
            <a:extLst>
              <a:ext uri="{FF2B5EF4-FFF2-40B4-BE49-F238E27FC236}">
                <a16:creationId xmlns:a16="http://schemas.microsoft.com/office/drawing/2014/main" id="{00982CAE-8C8F-47A3-BCDE-BFE545FFDD46}"/>
              </a:ext>
            </a:extLst>
          </p:cNvPr>
          <p:cNvSpPr/>
          <p:nvPr/>
        </p:nvSpPr>
        <p:spPr>
          <a:xfrm>
            <a:off x="1526090" y="2640734"/>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70;p84">
            <a:extLst>
              <a:ext uri="{FF2B5EF4-FFF2-40B4-BE49-F238E27FC236}">
                <a16:creationId xmlns:a16="http://schemas.microsoft.com/office/drawing/2014/main" id="{79FBB639-73FB-4629-A2EC-9D1643A9F2E4}"/>
              </a:ext>
            </a:extLst>
          </p:cNvPr>
          <p:cNvSpPr/>
          <p:nvPr/>
        </p:nvSpPr>
        <p:spPr>
          <a:xfrm>
            <a:off x="4425056" y="2630831"/>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71;p84">
            <a:extLst>
              <a:ext uri="{FF2B5EF4-FFF2-40B4-BE49-F238E27FC236}">
                <a16:creationId xmlns:a16="http://schemas.microsoft.com/office/drawing/2014/main" id="{FF774C2A-5692-42FD-8880-AD46CDEE576E}"/>
              </a:ext>
            </a:extLst>
          </p:cNvPr>
          <p:cNvSpPr/>
          <p:nvPr/>
        </p:nvSpPr>
        <p:spPr>
          <a:xfrm>
            <a:off x="7488602" y="260350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72;p84">
            <a:extLst>
              <a:ext uri="{FF2B5EF4-FFF2-40B4-BE49-F238E27FC236}">
                <a16:creationId xmlns:a16="http://schemas.microsoft.com/office/drawing/2014/main" id="{DFE3C735-A4A8-4DEA-B6FF-681E9DACC18A}"/>
              </a:ext>
            </a:extLst>
          </p:cNvPr>
          <p:cNvSpPr/>
          <p:nvPr/>
        </p:nvSpPr>
        <p:spPr>
          <a:xfrm>
            <a:off x="4315139" y="1042864"/>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3;p84">
            <a:extLst>
              <a:ext uri="{FF2B5EF4-FFF2-40B4-BE49-F238E27FC236}">
                <a16:creationId xmlns:a16="http://schemas.microsoft.com/office/drawing/2014/main" id="{858814D9-E4BF-4364-ADEF-0C7784957AE0}"/>
              </a:ext>
            </a:extLst>
          </p:cNvPr>
          <p:cNvSpPr/>
          <p:nvPr/>
        </p:nvSpPr>
        <p:spPr>
          <a:xfrm>
            <a:off x="4443192" y="1042864"/>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74;p84">
            <a:extLst>
              <a:ext uri="{FF2B5EF4-FFF2-40B4-BE49-F238E27FC236}">
                <a16:creationId xmlns:a16="http://schemas.microsoft.com/office/drawing/2014/main" id="{94C36892-4CE6-4DB2-ADE8-F64476F49206}"/>
              </a:ext>
            </a:extLst>
          </p:cNvPr>
          <p:cNvSpPr/>
          <p:nvPr/>
        </p:nvSpPr>
        <p:spPr>
          <a:xfrm>
            <a:off x="4571246" y="1042864"/>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75;p84">
            <a:extLst>
              <a:ext uri="{FF2B5EF4-FFF2-40B4-BE49-F238E27FC236}">
                <a16:creationId xmlns:a16="http://schemas.microsoft.com/office/drawing/2014/main" id="{7E87968D-8501-455A-BA79-CB024486CFC2}"/>
              </a:ext>
            </a:extLst>
          </p:cNvPr>
          <p:cNvSpPr/>
          <p:nvPr/>
        </p:nvSpPr>
        <p:spPr>
          <a:xfrm>
            <a:off x="4283189" y="2023719"/>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876;p84">
            <a:extLst>
              <a:ext uri="{FF2B5EF4-FFF2-40B4-BE49-F238E27FC236}">
                <a16:creationId xmlns:a16="http://schemas.microsoft.com/office/drawing/2014/main" id="{DE9644C5-6736-4D42-A858-B897E6F915A7}"/>
              </a:ext>
            </a:extLst>
          </p:cNvPr>
          <p:cNvSpPr/>
          <p:nvPr/>
        </p:nvSpPr>
        <p:spPr>
          <a:xfrm>
            <a:off x="4411242" y="2024174"/>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877;p84">
            <a:extLst>
              <a:ext uri="{FF2B5EF4-FFF2-40B4-BE49-F238E27FC236}">
                <a16:creationId xmlns:a16="http://schemas.microsoft.com/office/drawing/2014/main" id="{8AE2D776-C8F8-44C3-81C3-D7EBDB5C5FA3}"/>
              </a:ext>
            </a:extLst>
          </p:cNvPr>
          <p:cNvSpPr/>
          <p:nvPr/>
        </p:nvSpPr>
        <p:spPr>
          <a:xfrm>
            <a:off x="4539296" y="2023719"/>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7881;p84">
            <a:extLst>
              <a:ext uri="{FF2B5EF4-FFF2-40B4-BE49-F238E27FC236}">
                <a16:creationId xmlns:a16="http://schemas.microsoft.com/office/drawing/2014/main" id="{8F3A7929-D432-43DD-8896-1F1BD113C49D}"/>
              </a:ext>
            </a:extLst>
          </p:cNvPr>
          <p:cNvCxnSpPr>
            <a:cxnSpLocks/>
            <a:stCxn id="86" idx="0"/>
            <a:endCxn id="92" idx="3"/>
          </p:cNvCxnSpPr>
          <p:nvPr/>
        </p:nvCxnSpPr>
        <p:spPr>
          <a:xfrm rot="5400000" flipH="1" flipV="1">
            <a:off x="2644057" y="992245"/>
            <a:ext cx="562473" cy="2734507"/>
          </a:xfrm>
          <a:prstGeom prst="curvedConnector3">
            <a:avLst>
              <a:gd name="adj1" fmla="val 50000"/>
            </a:avLst>
          </a:prstGeom>
          <a:noFill/>
          <a:ln w="19050" cap="flat" cmpd="sng">
            <a:solidFill>
              <a:srgbClr val="5F7D95"/>
            </a:solidFill>
            <a:prstDash val="solid"/>
            <a:round/>
            <a:headEnd type="none" w="med" len="med"/>
            <a:tailEnd type="none" w="med" len="med"/>
          </a:ln>
        </p:spPr>
      </p:cxnSp>
      <p:cxnSp>
        <p:nvCxnSpPr>
          <p:cNvPr id="96" name="Google Shape;7882;p84">
            <a:extLst>
              <a:ext uri="{FF2B5EF4-FFF2-40B4-BE49-F238E27FC236}">
                <a16:creationId xmlns:a16="http://schemas.microsoft.com/office/drawing/2014/main" id="{F6EE63B1-D682-47B8-8404-98F18E49A659}"/>
              </a:ext>
            </a:extLst>
          </p:cNvPr>
          <p:cNvCxnSpPr>
            <a:cxnSpLocks/>
            <a:stCxn id="88" idx="0"/>
            <a:endCxn id="94" idx="5"/>
          </p:cNvCxnSpPr>
          <p:nvPr/>
        </p:nvCxnSpPr>
        <p:spPr>
          <a:xfrm rot="16200000" flipV="1">
            <a:off x="5794573" y="877527"/>
            <a:ext cx="525245" cy="2926714"/>
          </a:xfrm>
          <a:prstGeom prst="curvedConnector3">
            <a:avLst>
              <a:gd name="adj1" fmla="val 50000"/>
            </a:avLst>
          </a:prstGeom>
          <a:noFill/>
          <a:ln w="19050" cap="flat" cmpd="sng">
            <a:solidFill>
              <a:srgbClr val="5F7D95"/>
            </a:solidFill>
            <a:prstDash val="solid"/>
            <a:round/>
            <a:headEnd type="none" w="med" len="med"/>
            <a:tailEnd type="none" w="med" len="med"/>
          </a:ln>
        </p:spPr>
      </p:cxnSp>
      <p:cxnSp>
        <p:nvCxnSpPr>
          <p:cNvPr id="97" name="Google Shape;7883;p84">
            <a:extLst>
              <a:ext uri="{FF2B5EF4-FFF2-40B4-BE49-F238E27FC236}">
                <a16:creationId xmlns:a16="http://schemas.microsoft.com/office/drawing/2014/main" id="{AB87444D-240A-4639-81CE-82FFFDDBA530}"/>
              </a:ext>
            </a:extLst>
          </p:cNvPr>
          <p:cNvCxnSpPr>
            <a:cxnSpLocks/>
          </p:cNvCxnSpPr>
          <p:nvPr/>
        </p:nvCxnSpPr>
        <p:spPr>
          <a:xfrm rot="16200000" flipV="1">
            <a:off x="4169351" y="2353079"/>
            <a:ext cx="561498" cy="13811"/>
          </a:xfrm>
          <a:prstGeom prst="curvedConnector3">
            <a:avLst>
              <a:gd name="adj1" fmla="val 50000"/>
            </a:avLst>
          </a:prstGeom>
          <a:noFill/>
          <a:ln w="19050" cap="flat" cmpd="sng">
            <a:solidFill>
              <a:srgbClr val="5F7D95"/>
            </a:solidFill>
            <a:prstDash val="solid"/>
            <a:round/>
            <a:headEnd type="none" w="med" len="med"/>
            <a:tailEnd type="none" w="med" len="med"/>
          </a:ln>
        </p:spPr>
      </p:cxnSp>
      <p:sp>
        <p:nvSpPr>
          <p:cNvPr id="98" name="Google Shape;7808;p84">
            <a:extLst>
              <a:ext uri="{FF2B5EF4-FFF2-40B4-BE49-F238E27FC236}">
                <a16:creationId xmlns:a16="http://schemas.microsoft.com/office/drawing/2014/main" id="{A469C54E-4F1C-461A-A13E-6B2452029E82}"/>
              </a:ext>
            </a:extLst>
          </p:cNvPr>
          <p:cNvSpPr/>
          <p:nvPr/>
        </p:nvSpPr>
        <p:spPr>
          <a:xfrm>
            <a:off x="3294164" y="2702653"/>
            <a:ext cx="2490264" cy="819592"/>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solidFill>
            <a:srgbClr val="940E89"/>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808;p84">
            <a:extLst>
              <a:ext uri="{FF2B5EF4-FFF2-40B4-BE49-F238E27FC236}">
                <a16:creationId xmlns:a16="http://schemas.microsoft.com/office/drawing/2014/main" id="{90215EA2-C9CC-4689-A503-19A44ADB159C}"/>
              </a:ext>
            </a:extLst>
          </p:cNvPr>
          <p:cNvSpPr/>
          <p:nvPr/>
        </p:nvSpPr>
        <p:spPr>
          <a:xfrm>
            <a:off x="6243470" y="2702653"/>
            <a:ext cx="2490264" cy="819592"/>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solidFill>
            <a:srgbClr val="B50E9C"/>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TextBox 100">
            <a:extLst>
              <a:ext uri="{FF2B5EF4-FFF2-40B4-BE49-F238E27FC236}">
                <a16:creationId xmlns:a16="http://schemas.microsoft.com/office/drawing/2014/main" id="{6775C9E5-38E0-43B3-8797-35F55A50395D}"/>
              </a:ext>
            </a:extLst>
          </p:cNvPr>
          <p:cNvSpPr txBox="1"/>
          <p:nvPr/>
        </p:nvSpPr>
        <p:spPr>
          <a:xfrm>
            <a:off x="2699740" y="1292027"/>
            <a:ext cx="3550804" cy="584775"/>
          </a:xfrm>
          <a:prstGeom prst="rect">
            <a:avLst/>
          </a:prstGeom>
          <a:noFill/>
        </p:spPr>
        <p:txBody>
          <a:bodyPr wrap="square">
            <a:spAutoFit/>
          </a:bodyPr>
          <a:lstStyle/>
          <a:p>
            <a:pPr algn="ctr"/>
            <a:r>
              <a:rPr lang="en-US" sz="1600" dirty="0">
                <a:solidFill>
                  <a:schemeClr val="tx1"/>
                </a:solidFill>
                <a:effectLst/>
                <a:latin typeface="Staatliches" pitchFamily="2" charset="0"/>
                <a:ea typeface="Calibri" panose="020F0502020204030204" pitchFamily="34" charset="0"/>
                <a:cs typeface="Times New Roman" panose="02020603050405020304" pitchFamily="18" charset="0"/>
              </a:rPr>
              <a:t>After the smart contract’s functions are executed, we can easily </a:t>
            </a:r>
            <a:endParaRPr lang="en-US" sz="1600" dirty="0">
              <a:solidFill>
                <a:schemeClr val="tx1"/>
              </a:solidFill>
              <a:latin typeface="Staatliches" pitchFamily="2" charset="0"/>
            </a:endParaRPr>
          </a:p>
        </p:txBody>
      </p:sp>
      <p:sp>
        <p:nvSpPr>
          <p:cNvPr id="105" name="TextBox 104">
            <a:extLst>
              <a:ext uri="{FF2B5EF4-FFF2-40B4-BE49-F238E27FC236}">
                <a16:creationId xmlns:a16="http://schemas.microsoft.com/office/drawing/2014/main" id="{12A2F4DC-9671-4671-823B-1B6BE52A9117}"/>
              </a:ext>
            </a:extLst>
          </p:cNvPr>
          <p:cNvSpPr txBox="1"/>
          <p:nvPr/>
        </p:nvSpPr>
        <p:spPr>
          <a:xfrm>
            <a:off x="605633" y="2730560"/>
            <a:ext cx="1968713" cy="770917"/>
          </a:xfrm>
          <a:prstGeom prst="rect">
            <a:avLst/>
          </a:prstGeom>
          <a:noFill/>
        </p:spPr>
        <p:txBody>
          <a:bodyPr wrap="square">
            <a:spAutoFit/>
          </a:bodyPr>
          <a:lstStyle/>
          <a:p>
            <a:pPr marR="0" lvl="0" algn="ctr">
              <a:lnSpc>
                <a:spcPct val="107000"/>
              </a:lnSpc>
              <a:spcBef>
                <a:spcPts val="0"/>
              </a:spcBef>
              <a:spcAft>
                <a:spcPts val="0"/>
              </a:spcAft>
            </a:pPr>
            <a:r>
              <a:rPr lang="en-US" sz="1400" dirty="0">
                <a:solidFill>
                  <a:schemeClr val="tx1"/>
                </a:solidFill>
                <a:effectLst/>
                <a:latin typeface="Work Sans" pitchFamily="2" charset="0"/>
                <a:ea typeface="Calibri" panose="020F0502020204030204" pitchFamily="34" charset="0"/>
                <a:cs typeface="Times New Roman" panose="02020603050405020304" pitchFamily="18" charset="0"/>
              </a:rPr>
              <a:t>Track when a crop insurance claim is settled                                                                                                      </a:t>
            </a:r>
          </a:p>
        </p:txBody>
      </p:sp>
      <p:sp>
        <p:nvSpPr>
          <p:cNvPr id="111" name="TextBox 110">
            <a:extLst>
              <a:ext uri="{FF2B5EF4-FFF2-40B4-BE49-F238E27FC236}">
                <a16:creationId xmlns:a16="http://schemas.microsoft.com/office/drawing/2014/main" id="{89D174D3-6E1F-4007-9884-A681918F9622}"/>
              </a:ext>
            </a:extLst>
          </p:cNvPr>
          <p:cNvSpPr txBox="1"/>
          <p:nvPr/>
        </p:nvSpPr>
        <p:spPr>
          <a:xfrm>
            <a:off x="3162409" y="2746370"/>
            <a:ext cx="2764940" cy="770917"/>
          </a:xfrm>
          <a:prstGeom prst="rect">
            <a:avLst/>
          </a:prstGeom>
          <a:noFill/>
        </p:spPr>
        <p:txBody>
          <a:bodyPr wrap="square">
            <a:spAutoFit/>
          </a:bodyPr>
          <a:lstStyle/>
          <a:p>
            <a:pPr marR="0" lvl="0" algn="ctr">
              <a:lnSpc>
                <a:spcPct val="107000"/>
              </a:lnSpc>
              <a:spcBef>
                <a:spcPts val="0"/>
              </a:spcBef>
              <a:spcAft>
                <a:spcPts val="0"/>
              </a:spcAft>
            </a:pPr>
            <a:r>
              <a:rPr lang="en-US" sz="1400" dirty="0">
                <a:solidFill>
                  <a:schemeClr val="tx1"/>
                </a:solidFill>
                <a:effectLst/>
                <a:latin typeface="Work Sans" pitchFamily="2" charset="0"/>
                <a:ea typeface="Calibri" panose="020F0502020204030204" pitchFamily="34" charset="0"/>
                <a:cs typeface="Times New Roman" panose="02020603050405020304" pitchFamily="18" charset="0"/>
              </a:rPr>
              <a:t>Track when the insurance company disburses the insurance claim                                                                        </a:t>
            </a:r>
          </a:p>
        </p:txBody>
      </p:sp>
      <p:sp>
        <p:nvSpPr>
          <p:cNvPr id="113" name="TextBox 112">
            <a:extLst>
              <a:ext uri="{FF2B5EF4-FFF2-40B4-BE49-F238E27FC236}">
                <a16:creationId xmlns:a16="http://schemas.microsoft.com/office/drawing/2014/main" id="{72A43CA3-D865-481F-8130-03A1F7116B52}"/>
              </a:ext>
            </a:extLst>
          </p:cNvPr>
          <p:cNvSpPr txBox="1"/>
          <p:nvPr/>
        </p:nvSpPr>
        <p:spPr>
          <a:xfrm>
            <a:off x="5905124" y="2759959"/>
            <a:ext cx="3152356" cy="770917"/>
          </a:xfrm>
          <a:prstGeom prst="rect">
            <a:avLst/>
          </a:prstGeom>
          <a:noFill/>
        </p:spPr>
        <p:txBody>
          <a:bodyPr wrap="square">
            <a:spAutoFit/>
          </a:bodyPr>
          <a:lstStyle/>
          <a:p>
            <a:pPr marR="0" lvl="0" algn="ctr">
              <a:lnSpc>
                <a:spcPct val="107000"/>
              </a:lnSpc>
              <a:spcBef>
                <a:spcPts val="0"/>
              </a:spcBef>
              <a:spcAft>
                <a:spcPts val="800"/>
              </a:spcAft>
            </a:pPr>
            <a:r>
              <a:rPr lang="en-US" sz="1400" dirty="0">
                <a:solidFill>
                  <a:schemeClr val="tx1"/>
                </a:solidFill>
                <a:effectLst/>
                <a:latin typeface="Work Sans" pitchFamily="2" charset="0"/>
                <a:ea typeface="Calibri" panose="020F0502020204030204" pitchFamily="34" charset="0"/>
                <a:cs typeface="Times New Roman" panose="02020603050405020304" pitchFamily="18" charset="0"/>
              </a:rPr>
              <a:t>Track when the settlement amount is credited to the farmers bank account.</a:t>
            </a:r>
          </a:p>
        </p:txBody>
      </p:sp>
    </p:spTree>
    <p:extLst>
      <p:ext uri="{BB962C8B-B14F-4D97-AF65-F5344CB8AC3E}">
        <p14:creationId xmlns:p14="http://schemas.microsoft.com/office/powerpoint/2010/main" val="218237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3" name="Title 2">
            <a:extLst>
              <a:ext uri="{FF2B5EF4-FFF2-40B4-BE49-F238E27FC236}">
                <a16:creationId xmlns:a16="http://schemas.microsoft.com/office/drawing/2014/main" id="{6E989D87-09F3-49AC-AFED-15DA57077F6E}"/>
              </a:ext>
            </a:extLst>
          </p:cNvPr>
          <p:cNvSpPr>
            <a:spLocks noGrp="1"/>
          </p:cNvSpPr>
          <p:nvPr>
            <p:ph type="title"/>
          </p:nvPr>
        </p:nvSpPr>
        <p:spPr/>
        <p:txBody>
          <a:bodyPr/>
          <a:lstStyle/>
          <a:p>
            <a:r>
              <a:rPr lang="en-US" dirty="0"/>
              <a:t>Development </a:t>
            </a:r>
            <a:r>
              <a:rPr lang="en-US" dirty="0">
                <a:solidFill>
                  <a:schemeClr val="bg1"/>
                </a:solidFill>
              </a:rPr>
              <a:t>phases</a:t>
            </a:r>
          </a:p>
        </p:txBody>
      </p:sp>
      <p:pic>
        <p:nvPicPr>
          <p:cNvPr id="27" name="Picture 26">
            <a:extLst>
              <a:ext uri="{FF2B5EF4-FFF2-40B4-BE49-F238E27FC236}">
                <a16:creationId xmlns:a16="http://schemas.microsoft.com/office/drawing/2014/main" id="{E8948523-99B8-453E-9B9D-48B32510F598}"/>
              </a:ext>
            </a:extLst>
          </p:cNvPr>
          <p:cNvPicPr>
            <a:picLocks noChangeAspect="1"/>
          </p:cNvPicPr>
          <p:nvPr/>
        </p:nvPicPr>
        <p:blipFill>
          <a:blip r:embed="rId3"/>
          <a:stretch>
            <a:fillRect/>
          </a:stretch>
        </p:blipFill>
        <p:spPr>
          <a:xfrm>
            <a:off x="1289412" y="1017600"/>
            <a:ext cx="6565176" cy="3829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3" name="Title 2">
            <a:extLst>
              <a:ext uri="{FF2B5EF4-FFF2-40B4-BE49-F238E27FC236}">
                <a16:creationId xmlns:a16="http://schemas.microsoft.com/office/drawing/2014/main" id="{6E989D87-09F3-49AC-AFED-15DA57077F6E}"/>
              </a:ext>
            </a:extLst>
          </p:cNvPr>
          <p:cNvSpPr>
            <a:spLocks noGrp="1"/>
          </p:cNvSpPr>
          <p:nvPr>
            <p:ph type="title"/>
          </p:nvPr>
        </p:nvSpPr>
        <p:spPr/>
        <p:txBody>
          <a:bodyPr/>
          <a:lstStyle/>
          <a:p>
            <a:r>
              <a:rPr lang="en-US" dirty="0"/>
              <a:t>Life cycle </a:t>
            </a:r>
            <a:r>
              <a:rPr lang="en-US" dirty="0">
                <a:solidFill>
                  <a:schemeClr val="bg1"/>
                </a:solidFill>
              </a:rPr>
              <a:t>phases</a:t>
            </a:r>
          </a:p>
        </p:txBody>
      </p:sp>
      <p:grpSp>
        <p:nvGrpSpPr>
          <p:cNvPr id="4" name="Google Shape;977;p71">
            <a:extLst>
              <a:ext uri="{FF2B5EF4-FFF2-40B4-BE49-F238E27FC236}">
                <a16:creationId xmlns:a16="http://schemas.microsoft.com/office/drawing/2014/main" id="{FD4CAA1B-71E9-4CB8-9DFA-F3C71041C4DE}"/>
              </a:ext>
            </a:extLst>
          </p:cNvPr>
          <p:cNvGrpSpPr/>
          <p:nvPr/>
        </p:nvGrpSpPr>
        <p:grpSpPr>
          <a:xfrm>
            <a:off x="3188015" y="2915090"/>
            <a:ext cx="2605941" cy="810736"/>
            <a:chOff x="4411970" y="4340222"/>
            <a:chExt cx="779467" cy="242683"/>
          </a:xfrm>
          <a:solidFill>
            <a:srgbClr val="7F40A8"/>
          </a:solidFill>
        </p:grpSpPr>
        <p:sp>
          <p:nvSpPr>
            <p:cNvPr id="5" name="Google Shape;978;p71">
              <a:extLst>
                <a:ext uri="{FF2B5EF4-FFF2-40B4-BE49-F238E27FC236}">
                  <a16:creationId xmlns:a16="http://schemas.microsoft.com/office/drawing/2014/main" id="{1A5B4997-896F-4F80-AD31-0D8CAF4268E2}"/>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9;p71">
              <a:extLst>
                <a:ext uri="{FF2B5EF4-FFF2-40B4-BE49-F238E27FC236}">
                  <a16:creationId xmlns:a16="http://schemas.microsoft.com/office/drawing/2014/main" id="{9D5AE3E5-55FC-4B85-879F-D37D6605B52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0;p71">
              <a:extLst>
                <a:ext uri="{FF2B5EF4-FFF2-40B4-BE49-F238E27FC236}">
                  <a16:creationId xmlns:a16="http://schemas.microsoft.com/office/drawing/2014/main" id="{5E1BE341-BCE4-48BA-BE7B-98942C0C26CB}"/>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977;p71">
            <a:extLst>
              <a:ext uri="{FF2B5EF4-FFF2-40B4-BE49-F238E27FC236}">
                <a16:creationId xmlns:a16="http://schemas.microsoft.com/office/drawing/2014/main" id="{34C46740-625F-4168-BA1E-40AB5E5141B1}"/>
              </a:ext>
            </a:extLst>
          </p:cNvPr>
          <p:cNvGrpSpPr/>
          <p:nvPr/>
        </p:nvGrpSpPr>
        <p:grpSpPr>
          <a:xfrm>
            <a:off x="3188015" y="1396887"/>
            <a:ext cx="2605941" cy="810736"/>
            <a:chOff x="4411970" y="4340222"/>
            <a:chExt cx="779467" cy="242683"/>
          </a:xfrm>
          <a:solidFill>
            <a:srgbClr val="7F40A8"/>
          </a:solidFill>
        </p:grpSpPr>
        <p:sp>
          <p:nvSpPr>
            <p:cNvPr id="9" name="Google Shape;978;p71">
              <a:extLst>
                <a:ext uri="{FF2B5EF4-FFF2-40B4-BE49-F238E27FC236}">
                  <a16:creationId xmlns:a16="http://schemas.microsoft.com/office/drawing/2014/main" id="{2E1B8C27-C141-4222-9FB9-BA851DF4CEED}"/>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9;p71">
              <a:extLst>
                <a:ext uri="{FF2B5EF4-FFF2-40B4-BE49-F238E27FC236}">
                  <a16:creationId xmlns:a16="http://schemas.microsoft.com/office/drawing/2014/main" id="{F4428418-18B4-49C5-A7DD-1DFD08D50CF6}"/>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80;p71">
              <a:extLst>
                <a:ext uri="{FF2B5EF4-FFF2-40B4-BE49-F238E27FC236}">
                  <a16:creationId xmlns:a16="http://schemas.microsoft.com/office/drawing/2014/main" id="{1849FB8F-5A82-4825-9AE3-DEDC7DA4AC66}"/>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77;p71">
            <a:extLst>
              <a:ext uri="{FF2B5EF4-FFF2-40B4-BE49-F238E27FC236}">
                <a16:creationId xmlns:a16="http://schemas.microsoft.com/office/drawing/2014/main" id="{F97E4D11-4B37-42D0-A19B-D209117EBA6A}"/>
              </a:ext>
            </a:extLst>
          </p:cNvPr>
          <p:cNvGrpSpPr/>
          <p:nvPr/>
        </p:nvGrpSpPr>
        <p:grpSpPr>
          <a:xfrm>
            <a:off x="3188015" y="2155991"/>
            <a:ext cx="2605944" cy="810729"/>
            <a:chOff x="4411970" y="4340222"/>
            <a:chExt cx="779468" cy="242681"/>
          </a:xfrm>
          <a:solidFill>
            <a:srgbClr val="7F40A8"/>
          </a:solidFill>
        </p:grpSpPr>
        <p:sp>
          <p:nvSpPr>
            <p:cNvPr id="13" name="Google Shape;978;p71">
              <a:extLst>
                <a:ext uri="{FF2B5EF4-FFF2-40B4-BE49-F238E27FC236}">
                  <a16:creationId xmlns:a16="http://schemas.microsoft.com/office/drawing/2014/main" id="{00931CF8-1F31-4B7E-AC6A-2730D317AD4D}"/>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9;p71">
              <a:extLst>
                <a:ext uri="{FF2B5EF4-FFF2-40B4-BE49-F238E27FC236}">
                  <a16:creationId xmlns:a16="http://schemas.microsoft.com/office/drawing/2014/main" id="{1775D6EF-7E14-4583-BF44-FF50AEAC44EB}"/>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0;p71">
              <a:extLst>
                <a:ext uri="{FF2B5EF4-FFF2-40B4-BE49-F238E27FC236}">
                  <a16:creationId xmlns:a16="http://schemas.microsoft.com/office/drawing/2014/main" id="{6D2324F2-A9FF-4093-BB03-61877C1C41C2}"/>
                </a:ext>
              </a:extLst>
            </p:cNvPr>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 name="Google Shape;977;p71">
            <a:extLst>
              <a:ext uri="{FF2B5EF4-FFF2-40B4-BE49-F238E27FC236}">
                <a16:creationId xmlns:a16="http://schemas.microsoft.com/office/drawing/2014/main" id="{5B0406F1-4978-4930-AE80-AA8542FA5341}"/>
              </a:ext>
            </a:extLst>
          </p:cNvPr>
          <p:cNvGrpSpPr/>
          <p:nvPr/>
        </p:nvGrpSpPr>
        <p:grpSpPr>
          <a:xfrm>
            <a:off x="3188018" y="3670367"/>
            <a:ext cx="2605941" cy="810736"/>
            <a:chOff x="4411970" y="4340222"/>
            <a:chExt cx="779467" cy="242683"/>
          </a:xfrm>
          <a:solidFill>
            <a:srgbClr val="7F40A8"/>
          </a:solidFill>
        </p:grpSpPr>
        <p:sp>
          <p:nvSpPr>
            <p:cNvPr id="17" name="Google Shape;978;p71">
              <a:extLst>
                <a:ext uri="{FF2B5EF4-FFF2-40B4-BE49-F238E27FC236}">
                  <a16:creationId xmlns:a16="http://schemas.microsoft.com/office/drawing/2014/main" id="{FAE8D873-7053-422B-8CCF-C47805DF0A5C}"/>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9;p71">
              <a:extLst>
                <a:ext uri="{FF2B5EF4-FFF2-40B4-BE49-F238E27FC236}">
                  <a16:creationId xmlns:a16="http://schemas.microsoft.com/office/drawing/2014/main" id="{856481A8-226A-4D9D-8DF9-9AF1B2D3ACEF}"/>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0;p71">
              <a:extLst>
                <a:ext uri="{FF2B5EF4-FFF2-40B4-BE49-F238E27FC236}">
                  <a16:creationId xmlns:a16="http://schemas.microsoft.com/office/drawing/2014/main" id="{05DD3E96-0385-4775-92D6-086520D2488C}"/>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4D5EE32D-2AA5-450A-A2CD-0CA3AE3F96DC}"/>
              </a:ext>
            </a:extLst>
          </p:cNvPr>
          <p:cNvSpPr txBox="1"/>
          <p:nvPr/>
        </p:nvSpPr>
        <p:spPr>
          <a:xfrm>
            <a:off x="4173416" y="1629996"/>
            <a:ext cx="1207477" cy="461665"/>
          </a:xfrm>
          <a:prstGeom prst="rect">
            <a:avLst/>
          </a:prstGeom>
          <a:noFill/>
        </p:spPr>
        <p:txBody>
          <a:bodyPr wrap="square">
            <a:spAutoFit/>
          </a:bodyPr>
          <a:lstStyle/>
          <a:p>
            <a:r>
              <a:rPr lang="en-US" sz="2400" dirty="0">
                <a:solidFill>
                  <a:schemeClr val="tx1"/>
                </a:solidFill>
                <a:latin typeface="Staatliches" pitchFamily="2" charset="0"/>
              </a:rPr>
              <a:t>creation</a:t>
            </a:r>
          </a:p>
        </p:txBody>
      </p:sp>
      <p:sp>
        <p:nvSpPr>
          <p:cNvPr id="23" name="TextBox 22">
            <a:extLst>
              <a:ext uri="{FF2B5EF4-FFF2-40B4-BE49-F238E27FC236}">
                <a16:creationId xmlns:a16="http://schemas.microsoft.com/office/drawing/2014/main" id="{B443B279-239C-48D9-A863-65F9FB67CB1E}"/>
              </a:ext>
            </a:extLst>
          </p:cNvPr>
          <p:cNvSpPr txBox="1"/>
          <p:nvPr/>
        </p:nvSpPr>
        <p:spPr>
          <a:xfrm>
            <a:off x="4173416" y="2352222"/>
            <a:ext cx="1207477" cy="461665"/>
          </a:xfrm>
          <a:prstGeom prst="rect">
            <a:avLst/>
          </a:prstGeom>
          <a:noFill/>
        </p:spPr>
        <p:txBody>
          <a:bodyPr wrap="square">
            <a:spAutoFit/>
          </a:bodyPr>
          <a:lstStyle/>
          <a:p>
            <a:r>
              <a:rPr lang="en-US" sz="2400" dirty="0">
                <a:solidFill>
                  <a:schemeClr val="tx1"/>
                </a:solidFill>
                <a:latin typeface="Staatliches" pitchFamily="2" charset="0"/>
              </a:rPr>
              <a:t>freezing</a:t>
            </a:r>
          </a:p>
        </p:txBody>
      </p:sp>
      <p:sp>
        <p:nvSpPr>
          <p:cNvPr id="24" name="TextBox 23">
            <a:extLst>
              <a:ext uri="{FF2B5EF4-FFF2-40B4-BE49-F238E27FC236}">
                <a16:creationId xmlns:a16="http://schemas.microsoft.com/office/drawing/2014/main" id="{0727C644-D3E9-4772-B3AF-1EC0B716572F}"/>
              </a:ext>
            </a:extLst>
          </p:cNvPr>
          <p:cNvSpPr txBox="1"/>
          <p:nvPr/>
        </p:nvSpPr>
        <p:spPr>
          <a:xfrm>
            <a:off x="4113810" y="3147809"/>
            <a:ext cx="1326688" cy="461665"/>
          </a:xfrm>
          <a:prstGeom prst="rect">
            <a:avLst/>
          </a:prstGeom>
          <a:noFill/>
        </p:spPr>
        <p:txBody>
          <a:bodyPr wrap="square">
            <a:spAutoFit/>
          </a:bodyPr>
          <a:lstStyle/>
          <a:p>
            <a:r>
              <a:rPr lang="en-US" sz="2400" dirty="0">
                <a:solidFill>
                  <a:schemeClr val="tx1"/>
                </a:solidFill>
                <a:latin typeface="Staatliches" pitchFamily="2" charset="0"/>
              </a:rPr>
              <a:t>execution</a:t>
            </a:r>
          </a:p>
        </p:txBody>
      </p:sp>
      <p:sp>
        <p:nvSpPr>
          <p:cNvPr id="25" name="TextBox 24">
            <a:extLst>
              <a:ext uri="{FF2B5EF4-FFF2-40B4-BE49-F238E27FC236}">
                <a16:creationId xmlns:a16="http://schemas.microsoft.com/office/drawing/2014/main" id="{09CB7345-E6CC-4B13-8B5D-B82A1400D6D3}"/>
              </a:ext>
            </a:extLst>
          </p:cNvPr>
          <p:cNvSpPr txBox="1"/>
          <p:nvPr/>
        </p:nvSpPr>
        <p:spPr>
          <a:xfrm>
            <a:off x="4028337" y="3917606"/>
            <a:ext cx="1586340" cy="461665"/>
          </a:xfrm>
          <a:prstGeom prst="rect">
            <a:avLst/>
          </a:prstGeom>
          <a:noFill/>
        </p:spPr>
        <p:txBody>
          <a:bodyPr wrap="square">
            <a:spAutoFit/>
          </a:bodyPr>
          <a:lstStyle/>
          <a:p>
            <a:pPr algn="ctr"/>
            <a:r>
              <a:rPr lang="en-US" sz="2400" dirty="0">
                <a:solidFill>
                  <a:schemeClr val="tx1"/>
                </a:solidFill>
                <a:latin typeface="Staatliches" pitchFamily="2" charset="0"/>
              </a:rPr>
              <a:t>finalization</a:t>
            </a:r>
          </a:p>
        </p:txBody>
      </p:sp>
      <p:grpSp>
        <p:nvGrpSpPr>
          <p:cNvPr id="26" name="Google Shape;6775;p81">
            <a:extLst>
              <a:ext uri="{FF2B5EF4-FFF2-40B4-BE49-F238E27FC236}">
                <a16:creationId xmlns:a16="http://schemas.microsoft.com/office/drawing/2014/main" id="{BD14E862-F8D5-4119-92A3-C376FD89D282}"/>
              </a:ext>
            </a:extLst>
          </p:cNvPr>
          <p:cNvGrpSpPr/>
          <p:nvPr/>
        </p:nvGrpSpPr>
        <p:grpSpPr>
          <a:xfrm>
            <a:off x="3451250" y="3925288"/>
            <a:ext cx="312375" cy="324657"/>
            <a:chOff x="-47505300" y="3200500"/>
            <a:chExt cx="263875" cy="301675"/>
          </a:xfrm>
          <a:solidFill>
            <a:schemeClr val="tx1"/>
          </a:solidFill>
        </p:grpSpPr>
        <p:sp>
          <p:nvSpPr>
            <p:cNvPr id="28" name="Google Shape;6776;p81">
              <a:extLst>
                <a:ext uri="{FF2B5EF4-FFF2-40B4-BE49-F238E27FC236}">
                  <a16:creationId xmlns:a16="http://schemas.microsoft.com/office/drawing/2014/main" id="{7CF4BA34-04D0-48E7-B45A-3BC169BA9674}"/>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77;p81">
              <a:extLst>
                <a:ext uri="{FF2B5EF4-FFF2-40B4-BE49-F238E27FC236}">
                  <a16:creationId xmlns:a16="http://schemas.microsoft.com/office/drawing/2014/main" id="{39A0F047-489E-4D42-9CBC-8540770063E3}"/>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778;p81">
              <a:extLst>
                <a:ext uri="{FF2B5EF4-FFF2-40B4-BE49-F238E27FC236}">
                  <a16:creationId xmlns:a16="http://schemas.microsoft.com/office/drawing/2014/main" id="{4A78E28E-4B06-48D5-9246-6D2A65FE0C03}"/>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79;p81">
              <a:extLst>
                <a:ext uri="{FF2B5EF4-FFF2-40B4-BE49-F238E27FC236}">
                  <a16:creationId xmlns:a16="http://schemas.microsoft.com/office/drawing/2014/main" id="{C3760D1F-95A8-45FF-872F-3F129C5CF3A4}"/>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780;p81">
              <a:extLst>
                <a:ext uri="{FF2B5EF4-FFF2-40B4-BE49-F238E27FC236}">
                  <a16:creationId xmlns:a16="http://schemas.microsoft.com/office/drawing/2014/main" id="{2E79F222-B335-4493-8410-E46B21189B4A}"/>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781;p81">
              <a:extLst>
                <a:ext uri="{FF2B5EF4-FFF2-40B4-BE49-F238E27FC236}">
                  <a16:creationId xmlns:a16="http://schemas.microsoft.com/office/drawing/2014/main" id="{CA0D0391-BF8E-4E20-B55D-1A7B7B139B38}"/>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782;p81">
              <a:extLst>
                <a:ext uri="{FF2B5EF4-FFF2-40B4-BE49-F238E27FC236}">
                  <a16:creationId xmlns:a16="http://schemas.microsoft.com/office/drawing/2014/main" id="{19BB1783-E67F-4CCC-95B2-93D1763C8D94}"/>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83;p81">
              <a:extLst>
                <a:ext uri="{FF2B5EF4-FFF2-40B4-BE49-F238E27FC236}">
                  <a16:creationId xmlns:a16="http://schemas.microsoft.com/office/drawing/2014/main" id="{681DAE4D-CB26-4831-9072-2E4A495F4FD9}"/>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84;p81">
              <a:extLst>
                <a:ext uri="{FF2B5EF4-FFF2-40B4-BE49-F238E27FC236}">
                  <a16:creationId xmlns:a16="http://schemas.microsoft.com/office/drawing/2014/main" id="{80E5F3DE-66F3-488D-A9E6-919C746FB158}"/>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785;p81">
              <a:extLst>
                <a:ext uri="{FF2B5EF4-FFF2-40B4-BE49-F238E27FC236}">
                  <a16:creationId xmlns:a16="http://schemas.microsoft.com/office/drawing/2014/main" id="{27D11EA5-F0E4-4EF9-979D-3A65F8DC2B99}"/>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86;p81">
              <a:extLst>
                <a:ext uri="{FF2B5EF4-FFF2-40B4-BE49-F238E27FC236}">
                  <a16:creationId xmlns:a16="http://schemas.microsoft.com/office/drawing/2014/main" id="{0EA34D41-818B-44DE-9B40-F60635A636B1}"/>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87;p81">
              <a:extLst>
                <a:ext uri="{FF2B5EF4-FFF2-40B4-BE49-F238E27FC236}">
                  <a16:creationId xmlns:a16="http://schemas.microsoft.com/office/drawing/2014/main" id="{ED10C252-8F6B-4251-9DA0-D9D1A5CB7E6A}"/>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88;p81">
              <a:extLst>
                <a:ext uri="{FF2B5EF4-FFF2-40B4-BE49-F238E27FC236}">
                  <a16:creationId xmlns:a16="http://schemas.microsoft.com/office/drawing/2014/main" id="{A19EE4C1-7321-4011-A77B-C66F40943A8E}"/>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6087;p80">
            <a:extLst>
              <a:ext uri="{FF2B5EF4-FFF2-40B4-BE49-F238E27FC236}">
                <a16:creationId xmlns:a16="http://schemas.microsoft.com/office/drawing/2014/main" id="{32B0A032-CFA5-4E2E-B0D5-31BC51CCF344}"/>
              </a:ext>
            </a:extLst>
          </p:cNvPr>
          <p:cNvGrpSpPr/>
          <p:nvPr/>
        </p:nvGrpSpPr>
        <p:grpSpPr>
          <a:xfrm>
            <a:off x="3423082" y="3171606"/>
            <a:ext cx="357468" cy="324088"/>
            <a:chOff x="-31455100" y="3909350"/>
            <a:chExt cx="294600" cy="293800"/>
          </a:xfrm>
          <a:solidFill>
            <a:schemeClr val="tx1"/>
          </a:solidFill>
        </p:grpSpPr>
        <p:sp>
          <p:nvSpPr>
            <p:cNvPr id="42" name="Google Shape;6088;p80">
              <a:extLst>
                <a:ext uri="{FF2B5EF4-FFF2-40B4-BE49-F238E27FC236}">
                  <a16:creationId xmlns:a16="http://schemas.microsoft.com/office/drawing/2014/main" id="{10BA8EED-49E9-4588-BE0B-ED4CBE8D362C}"/>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89;p80">
              <a:extLst>
                <a:ext uri="{FF2B5EF4-FFF2-40B4-BE49-F238E27FC236}">
                  <a16:creationId xmlns:a16="http://schemas.microsoft.com/office/drawing/2014/main" id="{1BE157FA-4F30-4167-A119-0FC24CBA81EF}"/>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6849;p81">
            <a:extLst>
              <a:ext uri="{FF2B5EF4-FFF2-40B4-BE49-F238E27FC236}">
                <a16:creationId xmlns:a16="http://schemas.microsoft.com/office/drawing/2014/main" id="{CF26B9DF-5789-41E9-BFD6-ADB81ED23503}"/>
              </a:ext>
            </a:extLst>
          </p:cNvPr>
          <p:cNvGrpSpPr/>
          <p:nvPr/>
        </p:nvGrpSpPr>
        <p:grpSpPr>
          <a:xfrm>
            <a:off x="3461206" y="2416351"/>
            <a:ext cx="322962" cy="293602"/>
            <a:chOff x="-47154800" y="3569100"/>
            <a:chExt cx="300100" cy="300100"/>
          </a:xfrm>
          <a:solidFill>
            <a:schemeClr val="tx1"/>
          </a:solidFill>
        </p:grpSpPr>
        <p:sp>
          <p:nvSpPr>
            <p:cNvPr id="45" name="Google Shape;6850;p81">
              <a:extLst>
                <a:ext uri="{FF2B5EF4-FFF2-40B4-BE49-F238E27FC236}">
                  <a16:creationId xmlns:a16="http://schemas.microsoft.com/office/drawing/2014/main" id="{B2511E72-5050-4AE0-8E85-49921B53ED30}"/>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6851;p81">
              <a:extLst>
                <a:ext uri="{FF2B5EF4-FFF2-40B4-BE49-F238E27FC236}">
                  <a16:creationId xmlns:a16="http://schemas.microsoft.com/office/drawing/2014/main" id="{0BFA821F-D017-4FE3-ABBA-412EC3C22CE6}"/>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52;p81">
              <a:extLst>
                <a:ext uri="{FF2B5EF4-FFF2-40B4-BE49-F238E27FC236}">
                  <a16:creationId xmlns:a16="http://schemas.microsoft.com/office/drawing/2014/main" id="{00DE85D1-4A3A-4471-8B77-4191EDC6270C}"/>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53;p81">
              <a:extLst>
                <a:ext uri="{FF2B5EF4-FFF2-40B4-BE49-F238E27FC236}">
                  <a16:creationId xmlns:a16="http://schemas.microsoft.com/office/drawing/2014/main" id="{F82C42C1-78AF-45CF-9949-A50EA09F662F}"/>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54;p81">
              <a:extLst>
                <a:ext uri="{FF2B5EF4-FFF2-40B4-BE49-F238E27FC236}">
                  <a16:creationId xmlns:a16="http://schemas.microsoft.com/office/drawing/2014/main" id="{6E48E5D1-4BB0-4C8B-AFC7-2B8921242F2C}"/>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55;p81">
              <a:extLst>
                <a:ext uri="{FF2B5EF4-FFF2-40B4-BE49-F238E27FC236}">
                  <a16:creationId xmlns:a16="http://schemas.microsoft.com/office/drawing/2014/main" id="{65B358BE-40AD-4262-BE43-F91E6954B99A}"/>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7513;p83">
            <a:extLst>
              <a:ext uri="{FF2B5EF4-FFF2-40B4-BE49-F238E27FC236}">
                <a16:creationId xmlns:a16="http://schemas.microsoft.com/office/drawing/2014/main" id="{FB4EA010-EF7D-459B-B444-6A95111F5397}"/>
              </a:ext>
            </a:extLst>
          </p:cNvPr>
          <p:cNvGrpSpPr/>
          <p:nvPr/>
        </p:nvGrpSpPr>
        <p:grpSpPr>
          <a:xfrm>
            <a:off x="3443316" y="1665173"/>
            <a:ext cx="317000" cy="278649"/>
            <a:chOff x="-3030525" y="3973150"/>
            <a:chExt cx="293025" cy="257575"/>
          </a:xfrm>
          <a:solidFill>
            <a:schemeClr val="tx1"/>
          </a:solidFill>
        </p:grpSpPr>
        <p:sp>
          <p:nvSpPr>
            <p:cNvPr id="52" name="Google Shape;7514;p83">
              <a:extLst>
                <a:ext uri="{FF2B5EF4-FFF2-40B4-BE49-F238E27FC236}">
                  <a16:creationId xmlns:a16="http://schemas.microsoft.com/office/drawing/2014/main" id="{BC607E92-341C-4423-A353-AE727768FF94}"/>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15;p83">
              <a:extLst>
                <a:ext uri="{FF2B5EF4-FFF2-40B4-BE49-F238E27FC236}">
                  <a16:creationId xmlns:a16="http://schemas.microsoft.com/office/drawing/2014/main" id="{A83756BE-D247-4F51-9665-CD1D701059F8}"/>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695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5"/>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F</a:t>
            </a:r>
            <a:r>
              <a:rPr lang="en" dirty="0">
                <a:solidFill>
                  <a:schemeClr val="lt1"/>
                </a:solidFill>
              </a:rPr>
              <a:t>eatures </a:t>
            </a:r>
            <a:endParaRPr dirty="0">
              <a:solidFill>
                <a:schemeClr val="lt1"/>
              </a:solidFill>
            </a:endParaRPr>
          </a:p>
        </p:txBody>
      </p:sp>
      <p:sp>
        <p:nvSpPr>
          <p:cNvPr id="37" name="Google Shape;7884;p84">
            <a:extLst>
              <a:ext uri="{FF2B5EF4-FFF2-40B4-BE49-F238E27FC236}">
                <a16:creationId xmlns:a16="http://schemas.microsoft.com/office/drawing/2014/main" id="{B50A20BA-7D58-46D8-8559-4BACAD35FDB7}"/>
              </a:ext>
            </a:extLst>
          </p:cNvPr>
          <p:cNvSpPr/>
          <p:nvPr/>
        </p:nvSpPr>
        <p:spPr>
          <a:xfrm>
            <a:off x="2211256" y="2640164"/>
            <a:ext cx="981765" cy="349615"/>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6A36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tx1"/>
                </a:solidFill>
                <a:latin typeface="Work Sans" pitchFamily="2" charset="0"/>
              </a:rPr>
              <a:t>01</a:t>
            </a:r>
          </a:p>
        </p:txBody>
      </p:sp>
      <p:sp>
        <p:nvSpPr>
          <p:cNvPr id="42" name="Google Shape;7889;p84">
            <a:extLst>
              <a:ext uri="{FF2B5EF4-FFF2-40B4-BE49-F238E27FC236}">
                <a16:creationId xmlns:a16="http://schemas.microsoft.com/office/drawing/2014/main" id="{33D07643-74FA-4C54-8851-79DCB42185DC}"/>
              </a:ext>
            </a:extLst>
          </p:cNvPr>
          <p:cNvSpPr/>
          <p:nvPr/>
        </p:nvSpPr>
        <p:spPr>
          <a:xfrm>
            <a:off x="2438612" y="1434068"/>
            <a:ext cx="465354" cy="524680"/>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890;p84">
            <a:extLst>
              <a:ext uri="{FF2B5EF4-FFF2-40B4-BE49-F238E27FC236}">
                <a16:creationId xmlns:a16="http://schemas.microsoft.com/office/drawing/2014/main" id="{B9517231-8D2F-4A87-BD3E-987D96F8881F}"/>
              </a:ext>
            </a:extLst>
          </p:cNvPr>
          <p:cNvSpPr/>
          <p:nvPr/>
        </p:nvSpPr>
        <p:spPr>
          <a:xfrm>
            <a:off x="2639246" y="2550463"/>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96;p84">
            <a:extLst>
              <a:ext uri="{FF2B5EF4-FFF2-40B4-BE49-F238E27FC236}">
                <a16:creationId xmlns:a16="http://schemas.microsoft.com/office/drawing/2014/main" id="{F4905654-201F-4E53-A702-131E2E946C23}"/>
              </a:ext>
            </a:extLst>
          </p:cNvPr>
          <p:cNvSpPr/>
          <p:nvPr/>
        </p:nvSpPr>
        <p:spPr>
          <a:xfrm>
            <a:off x="2644341" y="196151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7901;p84">
            <a:extLst>
              <a:ext uri="{FF2B5EF4-FFF2-40B4-BE49-F238E27FC236}">
                <a16:creationId xmlns:a16="http://schemas.microsoft.com/office/drawing/2014/main" id="{246098D4-E826-4439-B833-B515DB1E3301}"/>
              </a:ext>
            </a:extLst>
          </p:cNvPr>
          <p:cNvCxnSpPr>
            <a:cxnSpLocks/>
            <a:stCxn id="43" idx="0"/>
            <a:endCxn id="49" idx="4"/>
          </p:cNvCxnSpPr>
          <p:nvPr/>
        </p:nvCxnSpPr>
        <p:spPr>
          <a:xfrm flipV="1">
            <a:off x="2670296" y="2023617"/>
            <a:ext cx="5095" cy="526846"/>
          </a:xfrm>
          <a:prstGeom prst="straightConnector1">
            <a:avLst/>
          </a:prstGeom>
          <a:noFill/>
          <a:ln w="9525" cap="flat" cmpd="sng">
            <a:solidFill>
              <a:srgbClr val="A5B7C6"/>
            </a:solidFill>
            <a:prstDash val="dash"/>
            <a:round/>
            <a:headEnd type="none" w="med" len="med"/>
            <a:tailEnd type="none" w="med" len="med"/>
          </a:ln>
        </p:spPr>
      </p:cxnSp>
      <p:sp>
        <p:nvSpPr>
          <p:cNvPr id="66" name="Google Shape;7913;p84">
            <a:extLst>
              <a:ext uri="{FF2B5EF4-FFF2-40B4-BE49-F238E27FC236}">
                <a16:creationId xmlns:a16="http://schemas.microsoft.com/office/drawing/2014/main" id="{18189569-5FDE-4547-90FC-DAAD225AC4EF}"/>
              </a:ext>
            </a:extLst>
          </p:cNvPr>
          <p:cNvSpPr txBox="1"/>
          <p:nvPr/>
        </p:nvSpPr>
        <p:spPr>
          <a:xfrm>
            <a:off x="6080878" y="3168518"/>
            <a:ext cx="1130100"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tx1"/>
                </a:solidFill>
                <a:latin typeface="Work Sans" pitchFamily="2" charset="0"/>
              </a:rPr>
              <a:t>Protect policy documents</a:t>
            </a:r>
            <a:endParaRPr sz="1200" dirty="0">
              <a:solidFill>
                <a:schemeClr val="tx1"/>
              </a:solidFill>
              <a:latin typeface="Work Sans" pitchFamily="2" charset="0"/>
            </a:endParaRPr>
          </a:p>
        </p:txBody>
      </p:sp>
      <p:sp>
        <p:nvSpPr>
          <p:cNvPr id="67" name="Google Shape;7914;p84">
            <a:extLst>
              <a:ext uri="{FF2B5EF4-FFF2-40B4-BE49-F238E27FC236}">
                <a16:creationId xmlns:a16="http://schemas.microsoft.com/office/drawing/2014/main" id="{28CAF18F-CD06-46C8-BF9F-9E567F26107F}"/>
              </a:ext>
            </a:extLst>
          </p:cNvPr>
          <p:cNvSpPr txBox="1"/>
          <p:nvPr/>
        </p:nvSpPr>
        <p:spPr>
          <a:xfrm>
            <a:off x="4130876" y="3077309"/>
            <a:ext cx="1130100"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Work Sans" pitchFamily="2" charset="0"/>
              </a:rPr>
              <a:t>Task Automation</a:t>
            </a:r>
            <a:endParaRPr sz="1200" dirty="0">
              <a:solidFill>
                <a:schemeClr val="tx1"/>
              </a:solidFill>
              <a:latin typeface="Work Sans" pitchFamily="2" charset="0"/>
            </a:endParaRPr>
          </a:p>
        </p:txBody>
      </p:sp>
      <p:sp>
        <p:nvSpPr>
          <p:cNvPr id="68" name="Google Shape;7915;p84">
            <a:extLst>
              <a:ext uri="{FF2B5EF4-FFF2-40B4-BE49-F238E27FC236}">
                <a16:creationId xmlns:a16="http://schemas.microsoft.com/office/drawing/2014/main" id="{6C422702-A966-4A40-8582-D69F342AA7B6}"/>
              </a:ext>
            </a:extLst>
          </p:cNvPr>
          <p:cNvSpPr txBox="1"/>
          <p:nvPr/>
        </p:nvSpPr>
        <p:spPr>
          <a:xfrm>
            <a:off x="3137177" y="2061570"/>
            <a:ext cx="1130100"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tx1"/>
                </a:solidFill>
                <a:latin typeface="Work Sans" pitchFamily="2" charset="0"/>
              </a:rPr>
              <a:t>Save time on verifying claims</a:t>
            </a:r>
            <a:endParaRPr sz="1200" dirty="0">
              <a:solidFill>
                <a:schemeClr val="tx1"/>
              </a:solidFill>
              <a:latin typeface="Work Sans" pitchFamily="2" charset="0"/>
            </a:endParaRPr>
          </a:p>
        </p:txBody>
      </p:sp>
      <p:sp>
        <p:nvSpPr>
          <p:cNvPr id="69" name="Google Shape;7916;p84">
            <a:extLst>
              <a:ext uri="{FF2B5EF4-FFF2-40B4-BE49-F238E27FC236}">
                <a16:creationId xmlns:a16="http://schemas.microsoft.com/office/drawing/2014/main" id="{8EE47266-C803-4492-A843-1750920E3555}"/>
              </a:ext>
            </a:extLst>
          </p:cNvPr>
          <p:cNvSpPr txBox="1"/>
          <p:nvPr/>
        </p:nvSpPr>
        <p:spPr>
          <a:xfrm>
            <a:off x="5125330" y="2089332"/>
            <a:ext cx="1130100"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Work Sans" pitchFamily="2" charset="0"/>
              </a:rPr>
              <a:t>Risk Assessment</a:t>
            </a:r>
            <a:endParaRPr sz="1200" dirty="0">
              <a:solidFill>
                <a:schemeClr val="tx1"/>
              </a:solidFill>
              <a:latin typeface="Work Sans" pitchFamily="2" charset="0"/>
            </a:endParaRPr>
          </a:p>
        </p:txBody>
      </p:sp>
      <p:sp>
        <p:nvSpPr>
          <p:cNvPr id="70" name="Google Shape;7917;p84">
            <a:extLst>
              <a:ext uri="{FF2B5EF4-FFF2-40B4-BE49-F238E27FC236}">
                <a16:creationId xmlns:a16="http://schemas.microsoft.com/office/drawing/2014/main" id="{78C9FCD7-01EB-4D96-9BFC-1AADFCE37763}"/>
              </a:ext>
            </a:extLst>
          </p:cNvPr>
          <p:cNvSpPr txBox="1"/>
          <p:nvPr/>
        </p:nvSpPr>
        <p:spPr>
          <a:xfrm>
            <a:off x="2105246" y="3077309"/>
            <a:ext cx="1217074"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Work Sans" pitchFamily="2" charset="0"/>
              </a:rPr>
              <a:t>Less Fraud through Transparency</a:t>
            </a:r>
            <a:endParaRPr sz="1200" dirty="0">
              <a:solidFill>
                <a:schemeClr val="tx1"/>
              </a:solidFill>
              <a:latin typeface="Work Sans" pitchFamily="2" charset="0"/>
            </a:endParaRPr>
          </a:p>
        </p:txBody>
      </p:sp>
      <p:sp>
        <p:nvSpPr>
          <p:cNvPr id="83" name="Google Shape;7884;p84">
            <a:extLst>
              <a:ext uri="{FF2B5EF4-FFF2-40B4-BE49-F238E27FC236}">
                <a16:creationId xmlns:a16="http://schemas.microsoft.com/office/drawing/2014/main" id="{338A685C-69F9-4B35-8861-55E1EE42A2C0}"/>
              </a:ext>
            </a:extLst>
          </p:cNvPr>
          <p:cNvSpPr/>
          <p:nvPr/>
        </p:nvSpPr>
        <p:spPr>
          <a:xfrm>
            <a:off x="3196530" y="2640164"/>
            <a:ext cx="981765" cy="349615"/>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6A3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84;p84">
            <a:extLst>
              <a:ext uri="{FF2B5EF4-FFF2-40B4-BE49-F238E27FC236}">
                <a16:creationId xmlns:a16="http://schemas.microsoft.com/office/drawing/2014/main" id="{3A425657-0950-4796-AF77-376FFEDB35C0}"/>
              </a:ext>
            </a:extLst>
          </p:cNvPr>
          <p:cNvSpPr/>
          <p:nvPr/>
        </p:nvSpPr>
        <p:spPr>
          <a:xfrm>
            <a:off x="4178295" y="2635805"/>
            <a:ext cx="981765" cy="349615"/>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6A3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84;p84">
            <a:extLst>
              <a:ext uri="{FF2B5EF4-FFF2-40B4-BE49-F238E27FC236}">
                <a16:creationId xmlns:a16="http://schemas.microsoft.com/office/drawing/2014/main" id="{23B9A560-6544-4A09-872B-AC4529476A51}"/>
              </a:ext>
            </a:extLst>
          </p:cNvPr>
          <p:cNvSpPr/>
          <p:nvPr/>
        </p:nvSpPr>
        <p:spPr>
          <a:xfrm>
            <a:off x="5160060" y="2631446"/>
            <a:ext cx="981765" cy="349615"/>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6A3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84;p84">
            <a:extLst>
              <a:ext uri="{FF2B5EF4-FFF2-40B4-BE49-F238E27FC236}">
                <a16:creationId xmlns:a16="http://schemas.microsoft.com/office/drawing/2014/main" id="{EE4B1275-A82F-42B8-B549-BBD83E87F6E8}"/>
              </a:ext>
            </a:extLst>
          </p:cNvPr>
          <p:cNvSpPr/>
          <p:nvPr/>
        </p:nvSpPr>
        <p:spPr>
          <a:xfrm>
            <a:off x="6141825" y="2626235"/>
            <a:ext cx="981765" cy="349615"/>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6A3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90;p84">
            <a:extLst>
              <a:ext uri="{FF2B5EF4-FFF2-40B4-BE49-F238E27FC236}">
                <a16:creationId xmlns:a16="http://schemas.microsoft.com/office/drawing/2014/main" id="{3C2D25E1-5ECE-4A0C-A354-2A247A30B44A}"/>
              </a:ext>
            </a:extLst>
          </p:cNvPr>
          <p:cNvSpPr/>
          <p:nvPr/>
        </p:nvSpPr>
        <p:spPr>
          <a:xfrm>
            <a:off x="6585490" y="2558924"/>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96;p84">
            <a:extLst>
              <a:ext uri="{FF2B5EF4-FFF2-40B4-BE49-F238E27FC236}">
                <a16:creationId xmlns:a16="http://schemas.microsoft.com/office/drawing/2014/main" id="{E5BA6CEE-B000-44DE-AED5-72A6D0744A2B}"/>
              </a:ext>
            </a:extLst>
          </p:cNvPr>
          <p:cNvSpPr/>
          <p:nvPr/>
        </p:nvSpPr>
        <p:spPr>
          <a:xfrm>
            <a:off x="6590585" y="1969978"/>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7901;p84">
            <a:extLst>
              <a:ext uri="{FF2B5EF4-FFF2-40B4-BE49-F238E27FC236}">
                <a16:creationId xmlns:a16="http://schemas.microsoft.com/office/drawing/2014/main" id="{310689E5-C87D-41D8-B510-9218F265531D}"/>
              </a:ext>
            </a:extLst>
          </p:cNvPr>
          <p:cNvCxnSpPr>
            <a:cxnSpLocks/>
            <a:stCxn id="87" idx="0"/>
            <a:endCxn id="88" idx="4"/>
          </p:cNvCxnSpPr>
          <p:nvPr/>
        </p:nvCxnSpPr>
        <p:spPr>
          <a:xfrm flipV="1">
            <a:off x="6616540" y="2032078"/>
            <a:ext cx="5095" cy="526846"/>
          </a:xfrm>
          <a:prstGeom prst="straightConnector1">
            <a:avLst/>
          </a:prstGeom>
          <a:noFill/>
          <a:ln w="9525" cap="flat" cmpd="sng">
            <a:solidFill>
              <a:srgbClr val="A5B7C6"/>
            </a:solidFill>
            <a:prstDash val="dash"/>
            <a:round/>
            <a:headEnd type="none" w="med" len="med"/>
            <a:tailEnd type="none" w="med" len="med"/>
          </a:ln>
        </p:spPr>
      </p:cxnSp>
      <p:sp>
        <p:nvSpPr>
          <p:cNvPr id="90" name="Google Shape;7890;p84">
            <a:extLst>
              <a:ext uri="{FF2B5EF4-FFF2-40B4-BE49-F238E27FC236}">
                <a16:creationId xmlns:a16="http://schemas.microsoft.com/office/drawing/2014/main" id="{55C1B6B0-7224-4FCF-9AD0-5822893A41CE}"/>
              </a:ext>
            </a:extLst>
          </p:cNvPr>
          <p:cNvSpPr/>
          <p:nvPr/>
        </p:nvSpPr>
        <p:spPr>
          <a:xfrm>
            <a:off x="5602844" y="3583084"/>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96;p84">
            <a:extLst>
              <a:ext uri="{FF2B5EF4-FFF2-40B4-BE49-F238E27FC236}">
                <a16:creationId xmlns:a16="http://schemas.microsoft.com/office/drawing/2014/main" id="{24F192E3-312F-4797-8206-FDA13281B736}"/>
              </a:ext>
            </a:extLst>
          </p:cNvPr>
          <p:cNvSpPr/>
          <p:nvPr/>
        </p:nvSpPr>
        <p:spPr>
          <a:xfrm>
            <a:off x="5607939" y="2994138"/>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7901;p84">
            <a:extLst>
              <a:ext uri="{FF2B5EF4-FFF2-40B4-BE49-F238E27FC236}">
                <a16:creationId xmlns:a16="http://schemas.microsoft.com/office/drawing/2014/main" id="{2BD9A520-62AA-4D77-908D-B108663DC361}"/>
              </a:ext>
            </a:extLst>
          </p:cNvPr>
          <p:cNvCxnSpPr>
            <a:cxnSpLocks/>
            <a:stCxn id="90" idx="0"/>
            <a:endCxn id="91" idx="4"/>
          </p:cNvCxnSpPr>
          <p:nvPr/>
        </p:nvCxnSpPr>
        <p:spPr>
          <a:xfrm flipV="1">
            <a:off x="5633894" y="3056238"/>
            <a:ext cx="5095" cy="526846"/>
          </a:xfrm>
          <a:prstGeom prst="straightConnector1">
            <a:avLst/>
          </a:prstGeom>
          <a:noFill/>
          <a:ln w="9525" cap="flat" cmpd="sng">
            <a:solidFill>
              <a:srgbClr val="A5B7C6"/>
            </a:solidFill>
            <a:prstDash val="dash"/>
            <a:round/>
            <a:headEnd type="none" w="med" len="med"/>
            <a:tailEnd type="none" w="med" len="med"/>
          </a:ln>
        </p:spPr>
      </p:cxnSp>
      <p:sp>
        <p:nvSpPr>
          <p:cNvPr id="93" name="Google Shape;7890;p84">
            <a:extLst>
              <a:ext uri="{FF2B5EF4-FFF2-40B4-BE49-F238E27FC236}">
                <a16:creationId xmlns:a16="http://schemas.microsoft.com/office/drawing/2014/main" id="{76A050C0-22A3-4CBA-9898-888D214E5EA1}"/>
              </a:ext>
            </a:extLst>
          </p:cNvPr>
          <p:cNvSpPr/>
          <p:nvPr/>
        </p:nvSpPr>
        <p:spPr>
          <a:xfrm>
            <a:off x="4633826" y="2573705"/>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896;p84">
            <a:extLst>
              <a:ext uri="{FF2B5EF4-FFF2-40B4-BE49-F238E27FC236}">
                <a16:creationId xmlns:a16="http://schemas.microsoft.com/office/drawing/2014/main" id="{477AF44E-DA1C-492E-9488-C6DB27194DDA}"/>
              </a:ext>
            </a:extLst>
          </p:cNvPr>
          <p:cNvSpPr/>
          <p:nvPr/>
        </p:nvSpPr>
        <p:spPr>
          <a:xfrm>
            <a:off x="4638921" y="1984759"/>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7901;p84">
            <a:extLst>
              <a:ext uri="{FF2B5EF4-FFF2-40B4-BE49-F238E27FC236}">
                <a16:creationId xmlns:a16="http://schemas.microsoft.com/office/drawing/2014/main" id="{D0A0104C-7247-4724-B128-72CB81A5D907}"/>
              </a:ext>
            </a:extLst>
          </p:cNvPr>
          <p:cNvCxnSpPr>
            <a:cxnSpLocks/>
            <a:stCxn id="93" idx="0"/>
            <a:endCxn id="94" idx="4"/>
          </p:cNvCxnSpPr>
          <p:nvPr/>
        </p:nvCxnSpPr>
        <p:spPr>
          <a:xfrm flipV="1">
            <a:off x="4664876" y="2046859"/>
            <a:ext cx="5095" cy="526846"/>
          </a:xfrm>
          <a:prstGeom prst="straightConnector1">
            <a:avLst/>
          </a:prstGeom>
          <a:noFill/>
          <a:ln w="9525" cap="flat" cmpd="sng">
            <a:solidFill>
              <a:srgbClr val="A5B7C6"/>
            </a:solidFill>
            <a:prstDash val="dash"/>
            <a:round/>
            <a:headEnd type="none" w="med" len="med"/>
            <a:tailEnd type="none" w="med" len="med"/>
          </a:ln>
        </p:spPr>
      </p:cxnSp>
      <p:sp>
        <p:nvSpPr>
          <p:cNvPr id="96" name="Google Shape;7890;p84">
            <a:extLst>
              <a:ext uri="{FF2B5EF4-FFF2-40B4-BE49-F238E27FC236}">
                <a16:creationId xmlns:a16="http://schemas.microsoft.com/office/drawing/2014/main" id="{959B8AD8-B21A-4541-8D19-E4E94E2031B2}"/>
              </a:ext>
            </a:extLst>
          </p:cNvPr>
          <p:cNvSpPr/>
          <p:nvPr/>
        </p:nvSpPr>
        <p:spPr>
          <a:xfrm>
            <a:off x="3589876" y="3583084"/>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896;p84">
            <a:extLst>
              <a:ext uri="{FF2B5EF4-FFF2-40B4-BE49-F238E27FC236}">
                <a16:creationId xmlns:a16="http://schemas.microsoft.com/office/drawing/2014/main" id="{4C3BDF14-662F-4220-9242-F940E2098FB3}"/>
              </a:ext>
            </a:extLst>
          </p:cNvPr>
          <p:cNvSpPr/>
          <p:nvPr/>
        </p:nvSpPr>
        <p:spPr>
          <a:xfrm>
            <a:off x="3594971" y="2994138"/>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7901;p84">
            <a:extLst>
              <a:ext uri="{FF2B5EF4-FFF2-40B4-BE49-F238E27FC236}">
                <a16:creationId xmlns:a16="http://schemas.microsoft.com/office/drawing/2014/main" id="{23090707-2D2B-4DB2-9790-F0B78F2C7203}"/>
              </a:ext>
            </a:extLst>
          </p:cNvPr>
          <p:cNvCxnSpPr>
            <a:cxnSpLocks/>
            <a:stCxn id="96" idx="0"/>
            <a:endCxn id="97" idx="4"/>
          </p:cNvCxnSpPr>
          <p:nvPr/>
        </p:nvCxnSpPr>
        <p:spPr>
          <a:xfrm flipV="1">
            <a:off x="3620926" y="3056238"/>
            <a:ext cx="5095" cy="526846"/>
          </a:xfrm>
          <a:prstGeom prst="straightConnector1">
            <a:avLst/>
          </a:prstGeom>
          <a:noFill/>
          <a:ln w="9525" cap="flat" cmpd="sng">
            <a:solidFill>
              <a:srgbClr val="A5B7C6"/>
            </a:solidFill>
            <a:prstDash val="dash"/>
            <a:round/>
            <a:headEnd type="none" w="med" len="med"/>
            <a:tailEnd type="none" w="med" len="med"/>
          </a:ln>
        </p:spPr>
      </p:cxnSp>
      <p:sp>
        <p:nvSpPr>
          <p:cNvPr id="99" name="Google Shape;7889;p84">
            <a:extLst>
              <a:ext uri="{FF2B5EF4-FFF2-40B4-BE49-F238E27FC236}">
                <a16:creationId xmlns:a16="http://schemas.microsoft.com/office/drawing/2014/main" id="{DDC53E7F-0084-4DBF-BFC9-4FED6D6FD504}"/>
              </a:ext>
            </a:extLst>
          </p:cNvPr>
          <p:cNvSpPr/>
          <p:nvPr/>
        </p:nvSpPr>
        <p:spPr>
          <a:xfrm>
            <a:off x="6383863" y="1414248"/>
            <a:ext cx="465354" cy="524680"/>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889;p84">
            <a:extLst>
              <a:ext uri="{FF2B5EF4-FFF2-40B4-BE49-F238E27FC236}">
                <a16:creationId xmlns:a16="http://schemas.microsoft.com/office/drawing/2014/main" id="{3912D120-5302-4239-AD90-9DB8DC218A71}"/>
              </a:ext>
            </a:extLst>
          </p:cNvPr>
          <p:cNvSpPr/>
          <p:nvPr/>
        </p:nvSpPr>
        <p:spPr>
          <a:xfrm>
            <a:off x="5401217" y="3683781"/>
            <a:ext cx="465354" cy="524680"/>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889;p84">
            <a:extLst>
              <a:ext uri="{FF2B5EF4-FFF2-40B4-BE49-F238E27FC236}">
                <a16:creationId xmlns:a16="http://schemas.microsoft.com/office/drawing/2014/main" id="{E2A8B735-D41F-454E-99E1-BBF5D1C56F07}"/>
              </a:ext>
            </a:extLst>
          </p:cNvPr>
          <p:cNvSpPr/>
          <p:nvPr/>
        </p:nvSpPr>
        <p:spPr>
          <a:xfrm>
            <a:off x="4432199" y="1457913"/>
            <a:ext cx="465354" cy="524680"/>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889;p84">
            <a:extLst>
              <a:ext uri="{FF2B5EF4-FFF2-40B4-BE49-F238E27FC236}">
                <a16:creationId xmlns:a16="http://schemas.microsoft.com/office/drawing/2014/main" id="{6296F64D-2B59-4526-BC87-D1F4AC56FB22}"/>
              </a:ext>
            </a:extLst>
          </p:cNvPr>
          <p:cNvSpPr/>
          <p:nvPr/>
        </p:nvSpPr>
        <p:spPr>
          <a:xfrm>
            <a:off x="3395207" y="3665964"/>
            <a:ext cx="465354" cy="524680"/>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F72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BEED4852-1D07-41E2-804B-67BC78C15B6E}"/>
              </a:ext>
            </a:extLst>
          </p:cNvPr>
          <p:cNvSpPr txBox="1"/>
          <p:nvPr/>
        </p:nvSpPr>
        <p:spPr>
          <a:xfrm>
            <a:off x="2981191" y="2621587"/>
            <a:ext cx="1310989" cy="369332"/>
          </a:xfrm>
          <a:prstGeom prst="rect">
            <a:avLst/>
          </a:prstGeom>
          <a:noFill/>
        </p:spPr>
        <p:txBody>
          <a:bodyPr wrap="square">
            <a:spAutoFit/>
          </a:bodyPr>
          <a:lstStyle/>
          <a:p>
            <a:pPr marL="0" lvl="0" indent="0" algn="ctr" rtl="0">
              <a:spcBef>
                <a:spcPts val="0"/>
              </a:spcBef>
              <a:spcAft>
                <a:spcPts val="0"/>
              </a:spcAft>
              <a:buNone/>
            </a:pPr>
            <a:r>
              <a:rPr lang="en-US" sz="1800" dirty="0">
                <a:solidFill>
                  <a:schemeClr val="tx1"/>
                </a:solidFill>
                <a:latin typeface="Work Sans" pitchFamily="2" charset="0"/>
              </a:rPr>
              <a:t>02</a:t>
            </a:r>
          </a:p>
        </p:txBody>
      </p:sp>
      <p:sp>
        <p:nvSpPr>
          <p:cNvPr id="106" name="TextBox 105">
            <a:extLst>
              <a:ext uri="{FF2B5EF4-FFF2-40B4-BE49-F238E27FC236}">
                <a16:creationId xmlns:a16="http://schemas.microsoft.com/office/drawing/2014/main" id="{3F93770F-3E79-4B77-9E52-E99A0AA9770B}"/>
              </a:ext>
            </a:extLst>
          </p:cNvPr>
          <p:cNvSpPr txBox="1"/>
          <p:nvPr/>
        </p:nvSpPr>
        <p:spPr>
          <a:xfrm>
            <a:off x="4066647" y="2623197"/>
            <a:ext cx="1208866" cy="369332"/>
          </a:xfrm>
          <a:prstGeom prst="rect">
            <a:avLst/>
          </a:prstGeom>
          <a:noFill/>
        </p:spPr>
        <p:txBody>
          <a:bodyPr wrap="square">
            <a:spAutoFit/>
          </a:bodyPr>
          <a:lstStyle/>
          <a:p>
            <a:pPr marL="0" lvl="0" indent="0" algn="ctr" rtl="0">
              <a:spcBef>
                <a:spcPts val="0"/>
              </a:spcBef>
              <a:spcAft>
                <a:spcPts val="0"/>
              </a:spcAft>
              <a:buNone/>
            </a:pPr>
            <a:r>
              <a:rPr lang="en-US" sz="1800" dirty="0">
                <a:solidFill>
                  <a:schemeClr val="tx1"/>
                </a:solidFill>
                <a:latin typeface="Work Sans" pitchFamily="2" charset="0"/>
              </a:rPr>
              <a:t>03</a:t>
            </a:r>
          </a:p>
        </p:txBody>
      </p:sp>
      <p:sp>
        <p:nvSpPr>
          <p:cNvPr id="108" name="TextBox 107">
            <a:extLst>
              <a:ext uri="{FF2B5EF4-FFF2-40B4-BE49-F238E27FC236}">
                <a16:creationId xmlns:a16="http://schemas.microsoft.com/office/drawing/2014/main" id="{D9B9C8FC-23BE-472F-9446-C0FE4C3001B1}"/>
              </a:ext>
            </a:extLst>
          </p:cNvPr>
          <p:cNvSpPr txBox="1"/>
          <p:nvPr/>
        </p:nvSpPr>
        <p:spPr>
          <a:xfrm>
            <a:off x="5006230" y="2606947"/>
            <a:ext cx="1294535" cy="369332"/>
          </a:xfrm>
          <a:prstGeom prst="rect">
            <a:avLst/>
          </a:prstGeom>
          <a:noFill/>
        </p:spPr>
        <p:txBody>
          <a:bodyPr wrap="square">
            <a:spAutoFit/>
          </a:bodyPr>
          <a:lstStyle/>
          <a:p>
            <a:pPr marL="0" lvl="0" indent="0" algn="ctr" rtl="0">
              <a:spcBef>
                <a:spcPts val="0"/>
              </a:spcBef>
              <a:spcAft>
                <a:spcPts val="0"/>
              </a:spcAft>
              <a:buNone/>
            </a:pPr>
            <a:r>
              <a:rPr lang="en-US" sz="1800" dirty="0">
                <a:solidFill>
                  <a:schemeClr val="tx1"/>
                </a:solidFill>
                <a:latin typeface="Work Sans" pitchFamily="2" charset="0"/>
              </a:rPr>
              <a:t>04</a:t>
            </a:r>
          </a:p>
        </p:txBody>
      </p:sp>
      <p:sp>
        <p:nvSpPr>
          <p:cNvPr id="110" name="TextBox 109">
            <a:extLst>
              <a:ext uri="{FF2B5EF4-FFF2-40B4-BE49-F238E27FC236}">
                <a16:creationId xmlns:a16="http://schemas.microsoft.com/office/drawing/2014/main" id="{5AD4D756-10A4-44DB-94F4-8428506BACDE}"/>
              </a:ext>
            </a:extLst>
          </p:cNvPr>
          <p:cNvSpPr txBox="1"/>
          <p:nvPr/>
        </p:nvSpPr>
        <p:spPr>
          <a:xfrm>
            <a:off x="6083032" y="2608698"/>
            <a:ext cx="1065435" cy="369332"/>
          </a:xfrm>
          <a:prstGeom prst="rect">
            <a:avLst/>
          </a:prstGeom>
          <a:noFill/>
        </p:spPr>
        <p:txBody>
          <a:bodyPr wrap="square">
            <a:spAutoFit/>
          </a:bodyPr>
          <a:lstStyle/>
          <a:p>
            <a:pPr marL="0" lvl="0" indent="0" algn="ctr" rtl="0">
              <a:spcBef>
                <a:spcPts val="0"/>
              </a:spcBef>
              <a:spcAft>
                <a:spcPts val="0"/>
              </a:spcAft>
              <a:buNone/>
            </a:pPr>
            <a:r>
              <a:rPr lang="en-US" sz="1800" dirty="0">
                <a:solidFill>
                  <a:schemeClr val="tx1"/>
                </a:solidFill>
                <a:latin typeface="Work Sans" pitchFamily="2" charset="0"/>
              </a:rPr>
              <a:t>05</a:t>
            </a:r>
          </a:p>
        </p:txBody>
      </p:sp>
      <p:grpSp>
        <p:nvGrpSpPr>
          <p:cNvPr id="111" name="Google Shape;8244;p87">
            <a:extLst>
              <a:ext uri="{FF2B5EF4-FFF2-40B4-BE49-F238E27FC236}">
                <a16:creationId xmlns:a16="http://schemas.microsoft.com/office/drawing/2014/main" id="{2ACBD7D6-C744-4BF0-B6F0-61269C6EB949}"/>
              </a:ext>
            </a:extLst>
          </p:cNvPr>
          <p:cNvGrpSpPr/>
          <p:nvPr/>
        </p:nvGrpSpPr>
        <p:grpSpPr>
          <a:xfrm>
            <a:off x="2511321" y="1540037"/>
            <a:ext cx="317948" cy="281222"/>
            <a:chOff x="1006125" y="2499916"/>
            <a:chExt cx="348871" cy="308541"/>
          </a:xfrm>
          <a:solidFill>
            <a:schemeClr val="tx1"/>
          </a:solidFill>
        </p:grpSpPr>
        <p:sp>
          <p:nvSpPr>
            <p:cNvPr id="112" name="Google Shape;8245;p87">
              <a:extLst>
                <a:ext uri="{FF2B5EF4-FFF2-40B4-BE49-F238E27FC236}">
                  <a16:creationId xmlns:a16="http://schemas.microsoft.com/office/drawing/2014/main" id="{014C380C-3B7A-45AE-B7D4-FEA8A9C75924}"/>
                </a:ext>
              </a:extLst>
            </p:cNvPr>
            <p:cNvSpPr/>
            <p:nvPr/>
          </p:nvSpPr>
          <p:spPr>
            <a:xfrm>
              <a:off x="1088316" y="2640210"/>
              <a:ext cx="186056" cy="31053"/>
            </a:xfrm>
            <a:custGeom>
              <a:avLst/>
              <a:gdLst/>
              <a:ahLst/>
              <a:cxnLst/>
              <a:rect l="l" t="t" r="r" b="b"/>
              <a:pathLst>
                <a:path w="5716" h="954" extrusionOk="0">
                  <a:moveTo>
                    <a:pt x="0" y="1"/>
                  </a:moveTo>
                  <a:lnTo>
                    <a:pt x="0" y="953"/>
                  </a:lnTo>
                  <a:lnTo>
                    <a:pt x="5716" y="953"/>
                  </a:lnTo>
                  <a:lnTo>
                    <a:pt x="5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246;p87">
              <a:extLst>
                <a:ext uri="{FF2B5EF4-FFF2-40B4-BE49-F238E27FC236}">
                  <a16:creationId xmlns:a16="http://schemas.microsoft.com/office/drawing/2014/main" id="{B39DC1B2-B353-4E7E-9E80-BED44FF377D8}"/>
                </a:ext>
              </a:extLst>
            </p:cNvPr>
            <p:cNvSpPr/>
            <p:nvPr/>
          </p:nvSpPr>
          <p:spPr>
            <a:xfrm>
              <a:off x="1006125" y="2499916"/>
              <a:ext cx="235695" cy="59729"/>
            </a:xfrm>
            <a:custGeom>
              <a:avLst/>
              <a:gdLst/>
              <a:ahLst/>
              <a:cxnLst/>
              <a:rect l="l" t="t" r="r" b="b"/>
              <a:pathLst>
                <a:path w="7241" h="1835" extrusionOk="0">
                  <a:moveTo>
                    <a:pt x="1763" y="619"/>
                  </a:moveTo>
                  <a:lnTo>
                    <a:pt x="1763" y="1239"/>
                  </a:lnTo>
                  <a:lnTo>
                    <a:pt x="1144" y="1239"/>
                  </a:lnTo>
                  <a:lnTo>
                    <a:pt x="1144" y="619"/>
                  </a:lnTo>
                  <a:close/>
                  <a:moveTo>
                    <a:pt x="2930" y="619"/>
                  </a:moveTo>
                  <a:lnTo>
                    <a:pt x="2930" y="1239"/>
                  </a:lnTo>
                  <a:lnTo>
                    <a:pt x="2311" y="1239"/>
                  </a:lnTo>
                  <a:lnTo>
                    <a:pt x="2311" y="619"/>
                  </a:lnTo>
                  <a:close/>
                  <a:moveTo>
                    <a:pt x="4097" y="619"/>
                  </a:moveTo>
                  <a:lnTo>
                    <a:pt x="4097" y="1239"/>
                  </a:lnTo>
                  <a:lnTo>
                    <a:pt x="3454" y="1239"/>
                  </a:lnTo>
                  <a:lnTo>
                    <a:pt x="3454" y="619"/>
                  </a:lnTo>
                  <a:close/>
                  <a:moveTo>
                    <a:pt x="1" y="0"/>
                  </a:moveTo>
                  <a:lnTo>
                    <a:pt x="1" y="1834"/>
                  </a:lnTo>
                  <a:lnTo>
                    <a:pt x="5716" y="1834"/>
                  </a:lnTo>
                  <a:lnTo>
                    <a:pt x="72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247;p87">
              <a:extLst>
                <a:ext uri="{FF2B5EF4-FFF2-40B4-BE49-F238E27FC236}">
                  <a16:creationId xmlns:a16="http://schemas.microsoft.com/office/drawing/2014/main" id="{420FCE37-4136-4328-9737-D8291169656D}"/>
                </a:ext>
              </a:extLst>
            </p:cNvPr>
            <p:cNvSpPr/>
            <p:nvPr/>
          </p:nvSpPr>
          <p:spPr>
            <a:xfrm>
              <a:off x="1006125" y="2499916"/>
              <a:ext cx="348871" cy="308541"/>
            </a:xfrm>
            <a:custGeom>
              <a:avLst/>
              <a:gdLst/>
              <a:ahLst/>
              <a:cxnLst/>
              <a:rect l="l" t="t" r="r" b="b"/>
              <a:pathLst>
                <a:path w="10718" h="9479" extrusionOk="0">
                  <a:moveTo>
                    <a:pt x="8860" y="3692"/>
                  </a:moveTo>
                  <a:lnTo>
                    <a:pt x="8860" y="5906"/>
                  </a:lnTo>
                  <a:lnTo>
                    <a:pt x="1882" y="5906"/>
                  </a:lnTo>
                  <a:lnTo>
                    <a:pt x="1882" y="3692"/>
                  </a:lnTo>
                  <a:close/>
                  <a:moveTo>
                    <a:pt x="8074" y="0"/>
                  </a:moveTo>
                  <a:lnTo>
                    <a:pt x="6026" y="2477"/>
                  </a:lnTo>
                  <a:lnTo>
                    <a:pt x="1" y="2477"/>
                  </a:lnTo>
                  <a:lnTo>
                    <a:pt x="1" y="9478"/>
                  </a:lnTo>
                  <a:lnTo>
                    <a:pt x="10717" y="9478"/>
                  </a:lnTo>
                  <a:lnTo>
                    <a:pt x="107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5802;p79">
            <a:extLst>
              <a:ext uri="{FF2B5EF4-FFF2-40B4-BE49-F238E27FC236}">
                <a16:creationId xmlns:a16="http://schemas.microsoft.com/office/drawing/2014/main" id="{927FB805-5809-42F6-A82E-465A25363903}"/>
              </a:ext>
            </a:extLst>
          </p:cNvPr>
          <p:cNvGrpSpPr/>
          <p:nvPr/>
        </p:nvGrpSpPr>
        <p:grpSpPr>
          <a:xfrm>
            <a:off x="3455022" y="3761357"/>
            <a:ext cx="348188" cy="349133"/>
            <a:chOff x="1674750" y="3254050"/>
            <a:chExt cx="294575" cy="295375"/>
          </a:xfrm>
          <a:solidFill>
            <a:schemeClr val="tx1"/>
          </a:solidFill>
        </p:grpSpPr>
        <p:sp>
          <p:nvSpPr>
            <p:cNvPr id="116" name="Google Shape;5803;p79">
              <a:extLst>
                <a:ext uri="{FF2B5EF4-FFF2-40B4-BE49-F238E27FC236}">
                  <a16:creationId xmlns:a16="http://schemas.microsoft.com/office/drawing/2014/main" id="{32FE8150-6F71-4CFB-BB91-0F71F62CD923}"/>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804;p79">
              <a:extLst>
                <a:ext uri="{FF2B5EF4-FFF2-40B4-BE49-F238E27FC236}">
                  <a16:creationId xmlns:a16="http://schemas.microsoft.com/office/drawing/2014/main" id="{90830FC6-F486-4113-A85A-44A7B70DB30B}"/>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805;p79">
              <a:extLst>
                <a:ext uri="{FF2B5EF4-FFF2-40B4-BE49-F238E27FC236}">
                  <a16:creationId xmlns:a16="http://schemas.microsoft.com/office/drawing/2014/main" id="{841A890C-9FCC-4D09-98A3-8B84974A6F09}"/>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5973;p80">
            <a:extLst>
              <a:ext uri="{FF2B5EF4-FFF2-40B4-BE49-F238E27FC236}">
                <a16:creationId xmlns:a16="http://schemas.microsoft.com/office/drawing/2014/main" id="{6D09FA3B-3EB0-4DEE-B207-237E7E566FB9}"/>
              </a:ext>
            </a:extLst>
          </p:cNvPr>
          <p:cNvSpPr/>
          <p:nvPr/>
        </p:nvSpPr>
        <p:spPr>
          <a:xfrm>
            <a:off x="4481549" y="1539726"/>
            <a:ext cx="353645" cy="354586"/>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8917;p89">
            <a:extLst>
              <a:ext uri="{FF2B5EF4-FFF2-40B4-BE49-F238E27FC236}">
                <a16:creationId xmlns:a16="http://schemas.microsoft.com/office/drawing/2014/main" id="{1F446D73-1D0C-4876-AF9B-94CF72661D3B}"/>
              </a:ext>
            </a:extLst>
          </p:cNvPr>
          <p:cNvGrpSpPr/>
          <p:nvPr/>
        </p:nvGrpSpPr>
        <p:grpSpPr>
          <a:xfrm>
            <a:off x="6492181" y="1493186"/>
            <a:ext cx="310818" cy="349446"/>
            <a:chOff x="2229000" y="3220950"/>
            <a:chExt cx="238175" cy="267775"/>
          </a:xfrm>
          <a:solidFill>
            <a:schemeClr val="tx1"/>
          </a:solidFill>
        </p:grpSpPr>
        <p:sp>
          <p:nvSpPr>
            <p:cNvPr id="126" name="Google Shape;8918;p89">
              <a:extLst>
                <a:ext uri="{FF2B5EF4-FFF2-40B4-BE49-F238E27FC236}">
                  <a16:creationId xmlns:a16="http://schemas.microsoft.com/office/drawing/2014/main" id="{B55E5334-CA28-4EFC-A244-48AFF5D8AC28}"/>
                </a:ext>
              </a:extLst>
            </p:cNvPr>
            <p:cNvSpPr/>
            <p:nvPr/>
          </p:nvSpPr>
          <p:spPr>
            <a:xfrm>
              <a:off x="2418925" y="3440050"/>
              <a:ext cx="5975" cy="16100"/>
            </a:xfrm>
            <a:custGeom>
              <a:avLst/>
              <a:gdLst/>
              <a:ahLst/>
              <a:cxnLst/>
              <a:rect l="l" t="t" r="r" b="b"/>
              <a:pathLst>
                <a:path w="239" h="644" extrusionOk="0">
                  <a:moveTo>
                    <a:pt x="0" y="0"/>
                  </a:moveTo>
                  <a:lnTo>
                    <a:pt x="0" y="643"/>
                  </a:lnTo>
                  <a:cubicBezTo>
                    <a:pt x="96" y="596"/>
                    <a:pt x="191" y="477"/>
                    <a:pt x="215" y="358"/>
                  </a:cubicBezTo>
                  <a:cubicBezTo>
                    <a:pt x="239" y="191"/>
                    <a:pt x="143" y="48"/>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919;p89">
              <a:extLst>
                <a:ext uri="{FF2B5EF4-FFF2-40B4-BE49-F238E27FC236}">
                  <a16:creationId xmlns:a16="http://schemas.microsoft.com/office/drawing/2014/main" id="{4E25381D-79EE-4EF1-90DD-CB536F181968}"/>
                </a:ext>
              </a:extLst>
            </p:cNvPr>
            <p:cNvSpPr/>
            <p:nvPr/>
          </p:nvSpPr>
          <p:spPr>
            <a:xfrm>
              <a:off x="2407025" y="3416825"/>
              <a:ext cx="3600" cy="11350"/>
            </a:xfrm>
            <a:custGeom>
              <a:avLst/>
              <a:gdLst/>
              <a:ahLst/>
              <a:cxnLst/>
              <a:rect l="l" t="t" r="r" b="b"/>
              <a:pathLst>
                <a:path w="144" h="454" extrusionOk="0">
                  <a:moveTo>
                    <a:pt x="143" y="1"/>
                  </a:moveTo>
                  <a:cubicBezTo>
                    <a:pt x="72" y="24"/>
                    <a:pt x="24" y="96"/>
                    <a:pt x="24" y="191"/>
                  </a:cubicBezTo>
                  <a:cubicBezTo>
                    <a:pt x="0" y="263"/>
                    <a:pt x="24" y="334"/>
                    <a:pt x="72" y="382"/>
                  </a:cubicBezTo>
                  <a:cubicBezTo>
                    <a:pt x="95" y="405"/>
                    <a:pt x="119" y="429"/>
                    <a:pt x="143" y="453"/>
                  </a:cubicBezTo>
                  <a:lnTo>
                    <a:pt x="1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920;p89">
              <a:extLst>
                <a:ext uri="{FF2B5EF4-FFF2-40B4-BE49-F238E27FC236}">
                  <a16:creationId xmlns:a16="http://schemas.microsoft.com/office/drawing/2014/main" id="{B2DD0AE9-F76C-42A2-844E-52F07AA1BF49}"/>
                </a:ext>
              </a:extLst>
            </p:cNvPr>
            <p:cNvSpPr/>
            <p:nvPr/>
          </p:nvSpPr>
          <p:spPr>
            <a:xfrm>
              <a:off x="2345700" y="3384675"/>
              <a:ext cx="121475" cy="104050"/>
            </a:xfrm>
            <a:custGeom>
              <a:avLst/>
              <a:gdLst/>
              <a:ahLst/>
              <a:cxnLst/>
              <a:rect l="l" t="t" r="r" b="b"/>
              <a:pathLst>
                <a:path w="4859" h="4162" extrusionOk="0">
                  <a:moveTo>
                    <a:pt x="2763" y="673"/>
                  </a:moveTo>
                  <a:cubicBezTo>
                    <a:pt x="2846" y="673"/>
                    <a:pt x="2929" y="727"/>
                    <a:pt x="2929" y="834"/>
                  </a:cubicBezTo>
                  <a:lnTo>
                    <a:pt x="2929" y="929"/>
                  </a:lnTo>
                  <a:cubicBezTo>
                    <a:pt x="3049" y="953"/>
                    <a:pt x="3191" y="1025"/>
                    <a:pt x="3287" y="1120"/>
                  </a:cubicBezTo>
                  <a:cubicBezTo>
                    <a:pt x="3378" y="1230"/>
                    <a:pt x="3273" y="1381"/>
                    <a:pt x="3155" y="1381"/>
                  </a:cubicBezTo>
                  <a:cubicBezTo>
                    <a:pt x="3119" y="1381"/>
                    <a:pt x="3082" y="1367"/>
                    <a:pt x="3049" y="1334"/>
                  </a:cubicBezTo>
                  <a:cubicBezTo>
                    <a:pt x="3001" y="1287"/>
                    <a:pt x="2977" y="1263"/>
                    <a:pt x="2929" y="1263"/>
                  </a:cubicBezTo>
                  <a:lnTo>
                    <a:pt x="2929" y="1882"/>
                  </a:lnTo>
                  <a:lnTo>
                    <a:pt x="3025" y="1930"/>
                  </a:lnTo>
                  <a:cubicBezTo>
                    <a:pt x="3334" y="2025"/>
                    <a:pt x="3501" y="2311"/>
                    <a:pt x="3453" y="2620"/>
                  </a:cubicBezTo>
                  <a:cubicBezTo>
                    <a:pt x="3406" y="2906"/>
                    <a:pt x="3191" y="3120"/>
                    <a:pt x="2929" y="3192"/>
                  </a:cubicBezTo>
                  <a:lnTo>
                    <a:pt x="2929" y="3335"/>
                  </a:lnTo>
                  <a:cubicBezTo>
                    <a:pt x="2929" y="3442"/>
                    <a:pt x="2846" y="3495"/>
                    <a:pt x="2763" y="3495"/>
                  </a:cubicBezTo>
                  <a:cubicBezTo>
                    <a:pt x="2679" y="3495"/>
                    <a:pt x="2596" y="3442"/>
                    <a:pt x="2596" y="3335"/>
                  </a:cubicBezTo>
                  <a:lnTo>
                    <a:pt x="2596" y="3216"/>
                  </a:lnTo>
                  <a:cubicBezTo>
                    <a:pt x="2453" y="3192"/>
                    <a:pt x="2286" y="3144"/>
                    <a:pt x="2167" y="3049"/>
                  </a:cubicBezTo>
                  <a:cubicBezTo>
                    <a:pt x="2096" y="3001"/>
                    <a:pt x="2072" y="2906"/>
                    <a:pt x="2120" y="2835"/>
                  </a:cubicBezTo>
                  <a:cubicBezTo>
                    <a:pt x="2151" y="2788"/>
                    <a:pt x="2201" y="2762"/>
                    <a:pt x="2252" y="2762"/>
                  </a:cubicBezTo>
                  <a:cubicBezTo>
                    <a:pt x="2280" y="2762"/>
                    <a:pt x="2309" y="2770"/>
                    <a:pt x="2334" y="2787"/>
                  </a:cubicBezTo>
                  <a:cubicBezTo>
                    <a:pt x="2406" y="2835"/>
                    <a:pt x="2501" y="2882"/>
                    <a:pt x="2596" y="2882"/>
                  </a:cubicBezTo>
                  <a:lnTo>
                    <a:pt x="2596" y="2096"/>
                  </a:lnTo>
                  <a:cubicBezTo>
                    <a:pt x="2501" y="2049"/>
                    <a:pt x="2406" y="2001"/>
                    <a:pt x="2334" y="1930"/>
                  </a:cubicBezTo>
                  <a:cubicBezTo>
                    <a:pt x="2167" y="1811"/>
                    <a:pt x="2120" y="1620"/>
                    <a:pt x="2167" y="1429"/>
                  </a:cubicBezTo>
                  <a:cubicBezTo>
                    <a:pt x="2191" y="1215"/>
                    <a:pt x="2358" y="1025"/>
                    <a:pt x="2548" y="977"/>
                  </a:cubicBezTo>
                  <a:lnTo>
                    <a:pt x="2596" y="953"/>
                  </a:lnTo>
                  <a:lnTo>
                    <a:pt x="2596" y="834"/>
                  </a:lnTo>
                  <a:cubicBezTo>
                    <a:pt x="2596" y="727"/>
                    <a:pt x="2679" y="673"/>
                    <a:pt x="2763" y="673"/>
                  </a:cubicBezTo>
                  <a:close/>
                  <a:moveTo>
                    <a:pt x="2787" y="1"/>
                  </a:moveTo>
                  <a:cubicBezTo>
                    <a:pt x="929" y="1"/>
                    <a:pt x="0" y="2239"/>
                    <a:pt x="1310" y="3549"/>
                  </a:cubicBezTo>
                  <a:cubicBezTo>
                    <a:pt x="1733" y="3972"/>
                    <a:pt x="2253" y="4162"/>
                    <a:pt x="2764" y="4162"/>
                  </a:cubicBezTo>
                  <a:cubicBezTo>
                    <a:pt x="3833" y="4162"/>
                    <a:pt x="4858" y="3330"/>
                    <a:pt x="4858" y="2072"/>
                  </a:cubicBezTo>
                  <a:cubicBezTo>
                    <a:pt x="4858" y="929"/>
                    <a:pt x="3930" y="1"/>
                    <a:pt x="2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921;p89">
              <a:extLst>
                <a:ext uri="{FF2B5EF4-FFF2-40B4-BE49-F238E27FC236}">
                  <a16:creationId xmlns:a16="http://schemas.microsoft.com/office/drawing/2014/main" id="{68BCE477-1093-49D1-8216-3DB5FDE31425}"/>
                </a:ext>
              </a:extLst>
            </p:cNvPr>
            <p:cNvSpPr/>
            <p:nvPr/>
          </p:nvSpPr>
          <p:spPr>
            <a:xfrm>
              <a:off x="2302825" y="3367425"/>
              <a:ext cx="15500" cy="16075"/>
            </a:xfrm>
            <a:custGeom>
              <a:avLst/>
              <a:gdLst/>
              <a:ahLst/>
              <a:cxnLst/>
              <a:rect l="l" t="t" r="r" b="b"/>
              <a:pathLst>
                <a:path w="620" h="643" extrusionOk="0">
                  <a:moveTo>
                    <a:pt x="310" y="0"/>
                  </a:moveTo>
                  <a:cubicBezTo>
                    <a:pt x="144" y="0"/>
                    <a:pt x="1" y="143"/>
                    <a:pt x="1" y="310"/>
                  </a:cubicBezTo>
                  <a:cubicBezTo>
                    <a:pt x="1" y="500"/>
                    <a:pt x="144" y="643"/>
                    <a:pt x="310" y="643"/>
                  </a:cubicBezTo>
                  <a:cubicBezTo>
                    <a:pt x="477" y="643"/>
                    <a:pt x="620" y="500"/>
                    <a:pt x="620" y="310"/>
                  </a:cubicBezTo>
                  <a:cubicBezTo>
                    <a:pt x="620" y="143"/>
                    <a:pt x="477" y="0"/>
                    <a:pt x="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922;p89">
              <a:extLst>
                <a:ext uri="{FF2B5EF4-FFF2-40B4-BE49-F238E27FC236}">
                  <a16:creationId xmlns:a16="http://schemas.microsoft.com/office/drawing/2014/main" id="{50C6BB7D-727E-4E0C-B3A8-6513632C4C62}"/>
                </a:ext>
              </a:extLst>
            </p:cNvPr>
            <p:cNvSpPr/>
            <p:nvPr/>
          </p:nvSpPr>
          <p:spPr>
            <a:xfrm>
              <a:off x="2229000" y="3220950"/>
              <a:ext cx="162550" cy="235800"/>
            </a:xfrm>
            <a:custGeom>
              <a:avLst/>
              <a:gdLst/>
              <a:ahLst/>
              <a:cxnLst/>
              <a:rect l="l" t="t" r="r" b="b"/>
              <a:pathLst>
                <a:path w="6502" h="9432" extrusionOk="0">
                  <a:moveTo>
                    <a:pt x="3263" y="644"/>
                  </a:moveTo>
                  <a:cubicBezTo>
                    <a:pt x="4359" y="644"/>
                    <a:pt x="5240" y="1525"/>
                    <a:pt x="5240" y="2620"/>
                  </a:cubicBezTo>
                  <a:lnTo>
                    <a:pt x="5240" y="3763"/>
                  </a:lnTo>
                  <a:lnTo>
                    <a:pt x="1263" y="3763"/>
                  </a:lnTo>
                  <a:lnTo>
                    <a:pt x="1263" y="2620"/>
                  </a:lnTo>
                  <a:cubicBezTo>
                    <a:pt x="1263" y="1525"/>
                    <a:pt x="2168" y="644"/>
                    <a:pt x="3263" y="644"/>
                  </a:cubicBezTo>
                  <a:close/>
                  <a:moveTo>
                    <a:pt x="3263" y="5240"/>
                  </a:moveTo>
                  <a:cubicBezTo>
                    <a:pt x="4311" y="5240"/>
                    <a:pt x="4573" y="6716"/>
                    <a:pt x="3573" y="7074"/>
                  </a:cubicBezTo>
                  <a:lnTo>
                    <a:pt x="3573" y="7859"/>
                  </a:lnTo>
                  <a:cubicBezTo>
                    <a:pt x="3549" y="8050"/>
                    <a:pt x="3400" y="8145"/>
                    <a:pt x="3254" y="8145"/>
                  </a:cubicBezTo>
                  <a:cubicBezTo>
                    <a:pt x="3108" y="8145"/>
                    <a:pt x="2966" y="8050"/>
                    <a:pt x="2954" y="7859"/>
                  </a:cubicBezTo>
                  <a:lnTo>
                    <a:pt x="2954" y="7074"/>
                  </a:lnTo>
                  <a:cubicBezTo>
                    <a:pt x="1930" y="6716"/>
                    <a:pt x="2192" y="5240"/>
                    <a:pt x="3263" y="5240"/>
                  </a:cubicBezTo>
                  <a:close/>
                  <a:moveTo>
                    <a:pt x="3263" y="1"/>
                  </a:moveTo>
                  <a:cubicBezTo>
                    <a:pt x="1811" y="1"/>
                    <a:pt x="644" y="1168"/>
                    <a:pt x="644" y="2620"/>
                  </a:cubicBezTo>
                  <a:lnTo>
                    <a:pt x="644" y="3763"/>
                  </a:lnTo>
                  <a:lnTo>
                    <a:pt x="334" y="3763"/>
                  </a:lnTo>
                  <a:cubicBezTo>
                    <a:pt x="144" y="3763"/>
                    <a:pt x="1" y="3906"/>
                    <a:pt x="24" y="4097"/>
                  </a:cubicBezTo>
                  <a:lnTo>
                    <a:pt x="24" y="9122"/>
                  </a:lnTo>
                  <a:cubicBezTo>
                    <a:pt x="1" y="9288"/>
                    <a:pt x="144" y="9431"/>
                    <a:pt x="334" y="9431"/>
                  </a:cubicBezTo>
                  <a:lnTo>
                    <a:pt x="4835" y="9431"/>
                  </a:lnTo>
                  <a:cubicBezTo>
                    <a:pt x="4430" y="8050"/>
                    <a:pt x="5145" y="6573"/>
                    <a:pt x="6502" y="6073"/>
                  </a:cubicBezTo>
                  <a:lnTo>
                    <a:pt x="6502" y="4097"/>
                  </a:lnTo>
                  <a:cubicBezTo>
                    <a:pt x="6502" y="3906"/>
                    <a:pt x="6359" y="3763"/>
                    <a:pt x="6192" y="3763"/>
                  </a:cubicBezTo>
                  <a:lnTo>
                    <a:pt x="5883" y="3763"/>
                  </a:lnTo>
                  <a:lnTo>
                    <a:pt x="5883" y="2620"/>
                  </a:lnTo>
                  <a:cubicBezTo>
                    <a:pt x="5883" y="1168"/>
                    <a:pt x="4692" y="1"/>
                    <a:pt x="3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7572;p83">
            <a:extLst>
              <a:ext uri="{FF2B5EF4-FFF2-40B4-BE49-F238E27FC236}">
                <a16:creationId xmlns:a16="http://schemas.microsoft.com/office/drawing/2014/main" id="{32D35670-FD7A-4A9B-AF6D-A6A07E8274FA}"/>
              </a:ext>
            </a:extLst>
          </p:cNvPr>
          <p:cNvGrpSpPr/>
          <p:nvPr/>
        </p:nvGrpSpPr>
        <p:grpSpPr>
          <a:xfrm>
            <a:off x="5455319" y="3758958"/>
            <a:ext cx="357149" cy="317351"/>
            <a:chOff x="-5974675" y="3632100"/>
            <a:chExt cx="300125" cy="293350"/>
          </a:xfrm>
          <a:solidFill>
            <a:schemeClr val="tx1"/>
          </a:solidFill>
        </p:grpSpPr>
        <p:sp>
          <p:nvSpPr>
            <p:cNvPr id="132" name="Google Shape;7573;p83">
              <a:extLst>
                <a:ext uri="{FF2B5EF4-FFF2-40B4-BE49-F238E27FC236}">
                  <a16:creationId xmlns:a16="http://schemas.microsoft.com/office/drawing/2014/main" id="{577274B1-DF66-460E-B2C2-EA0D769637E2}"/>
                </a:ext>
              </a:extLst>
            </p:cNvPr>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574;p83">
              <a:extLst>
                <a:ext uri="{FF2B5EF4-FFF2-40B4-BE49-F238E27FC236}">
                  <a16:creationId xmlns:a16="http://schemas.microsoft.com/office/drawing/2014/main" id="{E901FAE8-9252-4BA2-8AEE-0058F10E59C9}"/>
                </a:ext>
              </a:extLst>
            </p:cNvPr>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575;p83">
              <a:extLst>
                <a:ext uri="{FF2B5EF4-FFF2-40B4-BE49-F238E27FC236}">
                  <a16:creationId xmlns:a16="http://schemas.microsoft.com/office/drawing/2014/main" id="{B2D6456E-2A30-4B17-92C3-2ACDB5416D45}"/>
                </a:ext>
              </a:extLst>
            </p:cNvPr>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a:extLst>
              <a:ext uri="{FF2B5EF4-FFF2-40B4-BE49-F238E27FC236}">
                <a16:creationId xmlns:a16="http://schemas.microsoft.com/office/drawing/2014/main" id="{8191292A-14EC-4404-ACA5-6A891E531F86}"/>
              </a:ext>
            </a:extLst>
          </p:cNvPr>
          <p:cNvSpPr/>
          <p:nvPr/>
        </p:nvSpPr>
        <p:spPr>
          <a:xfrm>
            <a:off x="1812902" y="2763726"/>
            <a:ext cx="2714621" cy="1543084"/>
          </a:xfrm>
          <a:custGeom>
            <a:avLst/>
            <a:gdLst/>
            <a:ahLst/>
            <a:cxnLst>
              <a:cxn ang="0">
                <a:pos x="wd2" y="hd2"/>
              </a:cxn>
              <a:cxn ang="5400000">
                <a:pos x="wd2" y="hd2"/>
              </a:cxn>
              <a:cxn ang="10800000">
                <a:pos x="wd2" y="hd2"/>
              </a:cxn>
              <a:cxn ang="16200000">
                <a:pos x="wd2" y="hd2"/>
              </a:cxn>
            </a:cxnLst>
            <a:rect l="0" t="0" r="r" b="b"/>
            <a:pathLst>
              <a:path w="21600" h="21600" extrusionOk="0">
                <a:moveTo>
                  <a:pt x="21587" y="19785"/>
                </a:moveTo>
                <a:cubicBezTo>
                  <a:pt x="19638" y="19785"/>
                  <a:pt x="17977" y="17484"/>
                  <a:pt x="17461" y="14341"/>
                </a:cubicBezTo>
                <a:cubicBezTo>
                  <a:pt x="17361" y="13766"/>
                  <a:pt x="17335" y="13146"/>
                  <a:pt x="17361" y="12548"/>
                </a:cubicBezTo>
                <a:cubicBezTo>
                  <a:pt x="17361" y="12438"/>
                  <a:pt x="17361" y="12327"/>
                  <a:pt x="17361" y="12194"/>
                </a:cubicBezTo>
                <a:cubicBezTo>
                  <a:pt x="17361" y="11840"/>
                  <a:pt x="17348" y="11508"/>
                  <a:pt x="17323" y="11176"/>
                </a:cubicBezTo>
                <a:cubicBezTo>
                  <a:pt x="17260" y="10070"/>
                  <a:pt x="17071" y="9007"/>
                  <a:pt x="16807" y="8034"/>
                </a:cubicBezTo>
                <a:cubicBezTo>
                  <a:pt x="15926" y="4935"/>
                  <a:pt x="14115" y="2789"/>
                  <a:pt x="12014" y="2789"/>
                </a:cubicBezTo>
                <a:cubicBezTo>
                  <a:pt x="11435" y="2789"/>
                  <a:pt x="10882" y="2943"/>
                  <a:pt x="10353" y="3253"/>
                </a:cubicBezTo>
                <a:cubicBezTo>
                  <a:pt x="9712" y="3630"/>
                  <a:pt x="9108" y="4205"/>
                  <a:pt x="8605" y="4957"/>
                </a:cubicBezTo>
                <a:cubicBezTo>
                  <a:pt x="8504" y="5112"/>
                  <a:pt x="8391" y="5267"/>
                  <a:pt x="8303" y="5444"/>
                </a:cubicBezTo>
                <a:cubicBezTo>
                  <a:pt x="7812" y="6285"/>
                  <a:pt x="7221" y="6949"/>
                  <a:pt x="6567" y="7281"/>
                </a:cubicBezTo>
                <a:cubicBezTo>
                  <a:pt x="6177" y="7480"/>
                  <a:pt x="5774" y="7591"/>
                  <a:pt x="5347" y="7591"/>
                </a:cubicBezTo>
                <a:cubicBezTo>
                  <a:pt x="2969" y="7591"/>
                  <a:pt x="1032" y="4183"/>
                  <a:pt x="1032" y="0"/>
                </a:cubicBezTo>
                <a:lnTo>
                  <a:pt x="0" y="0"/>
                </a:lnTo>
                <a:cubicBezTo>
                  <a:pt x="0" y="5179"/>
                  <a:pt x="2403" y="9406"/>
                  <a:pt x="5347" y="9406"/>
                </a:cubicBezTo>
                <a:cubicBezTo>
                  <a:pt x="5925" y="9406"/>
                  <a:pt x="6479" y="9251"/>
                  <a:pt x="7007" y="8941"/>
                </a:cubicBezTo>
                <a:cubicBezTo>
                  <a:pt x="7649" y="8565"/>
                  <a:pt x="8253" y="7989"/>
                  <a:pt x="8756" y="7237"/>
                </a:cubicBezTo>
                <a:cubicBezTo>
                  <a:pt x="8856" y="7082"/>
                  <a:pt x="8970" y="6927"/>
                  <a:pt x="9058" y="6750"/>
                </a:cubicBezTo>
                <a:cubicBezTo>
                  <a:pt x="9548" y="5909"/>
                  <a:pt x="10140" y="5245"/>
                  <a:pt x="10794" y="4913"/>
                </a:cubicBezTo>
                <a:cubicBezTo>
                  <a:pt x="11184" y="4714"/>
                  <a:pt x="11586" y="4603"/>
                  <a:pt x="12014" y="4603"/>
                </a:cubicBezTo>
                <a:cubicBezTo>
                  <a:pt x="13964" y="4603"/>
                  <a:pt x="15624" y="6905"/>
                  <a:pt x="16140" y="10048"/>
                </a:cubicBezTo>
                <a:cubicBezTo>
                  <a:pt x="16241" y="10623"/>
                  <a:pt x="16266" y="11243"/>
                  <a:pt x="16241" y="11840"/>
                </a:cubicBezTo>
                <a:cubicBezTo>
                  <a:pt x="16241" y="11951"/>
                  <a:pt x="16241" y="12061"/>
                  <a:pt x="16241" y="12194"/>
                </a:cubicBezTo>
                <a:cubicBezTo>
                  <a:pt x="16241" y="12548"/>
                  <a:pt x="16253" y="12880"/>
                  <a:pt x="16279" y="13212"/>
                </a:cubicBezTo>
                <a:cubicBezTo>
                  <a:pt x="16342" y="14319"/>
                  <a:pt x="16530" y="15381"/>
                  <a:pt x="16794" y="16355"/>
                </a:cubicBezTo>
                <a:cubicBezTo>
                  <a:pt x="17675" y="19475"/>
                  <a:pt x="19499" y="21600"/>
                  <a:pt x="21600" y="21600"/>
                </a:cubicBezTo>
                <a:cubicBezTo>
                  <a:pt x="21600" y="21600"/>
                  <a:pt x="21600" y="21600"/>
                  <a:pt x="21600" y="21600"/>
                </a:cubicBezTo>
                <a:lnTo>
                  <a:pt x="21600" y="19785"/>
                </a:lnTo>
                <a:cubicBezTo>
                  <a:pt x="21600" y="19763"/>
                  <a:pt x="21587" y="19785"/>
                  <a:pt x="21587" y="19785"/>
                </a:cubicBezTo>
                <a:close/>
              </a:path>
            </a:pathLst>
          </a:custGeom>
          <a:solidFill>
            <a:schemeClr val="accent5"/>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4D40889E-6B6C-430B-ACDB-CD5BA90AE86A}"/>
              </a:ext>
            </a:extLst>
          </p:cNvPr>
          <p:cNvSpPr/>
          <p:nvPr/>
        </p:nvSpPr>
        <p:spPr>
          <a:xfrm>
            <a:off x="1812902" y="1166892"/>
            <a:ext cx="2714621" cy="1543084"/>
          </a:xfrm>
          <a:custGeom>
            <a:avLst/>
            <a:gdLst/>
            <a:ahLst/>
            <a:cxnLst>
              <a:cxn ang="0">
                <a:pos x="wd2" y="hd2"/>
              </a:cxn>
              <a:cxn ang="5400000">
                <a:pos x="wd2" y="hd2"/>
              </a:cxn>
              <a:cxn ang="10800000">
                <a:pos x="wd2" y="hd2"/>
              </a:cxn>
              <a:cxn ang="16200000">
                <a:pos x="wd2" y="hd2"/>
              </a:cxn>
            </a:cxnLst>
            <a:rect l="0" t="0" r="r" b="b"/>
            <a:pathLst>
              <a:path w="21600" h="21600" extrusionOk="0">
                <a:moveTo>
                  <a:pt x="21587" y="1815"/>
                </a:moveTo>
                <a:cubicBezTo>
                  <a:pt x="19638" y="1815"/>
                  <a:pt x="17977" y="4116"/>
                  <a:pt x="17461" y="7259"/>
                </a:cubicBezTo>
                <a:cubicBezTo>
                  <a:pt x="17361" y="7834"/>
                  <a:pt x="17335" y="8454"/>
                  <a:pt x="17361" y="9052"/>
                </a:cubicBezTo>
                <a:cubicBezTo>
                  <a:pt x="17361" y="9162"/>
                  <a:pt x="17361" y="9273"/>
                  <a:pt x="17361" y="9406"/>
                </a:cubicBezTo>
                <a:cubicBezTo>
                  <a:pt x="17361" y="9760"/>
                  <a:pt x="17348" y="10092"/>
                  <a:pt x="17323" y="10424"/>
                </a:cubicBezTo>
                <a:cubicBezTo>
                  <a:pt x="17260" y="11530"/>
                  <a:pt x="17071" y="12593"/>
                  <a:pt x="16807" y="13566"/>
                </a:cubicBezTo>
                <a:cubicBezTo>
                  <a:pt x="15926" y="16665"/>
                  <a:pt x="14115" y="18811"/>
                  <a:pt x="12014" y="18811"/>
                </a:cubicBezTo>
                <a:cubicBezTo>
                  <a:pt x="11435" y="18811"/>
                  <a:pt x="10882" y="18657"/>
                  <a:pt x="10353" y="18347"/>
                </a:cubicBezTo>
                <a:cubicBezTo>
                  <a:pt x="9712" y="17970"/>
                  <a:pt x="9108" y="17395"/>
                  <a:pt x="8605" y="16643"/>
                </a:cubicBezTo>
                <a:cubicBezTo>
                  <a:pt x="8504" y="16488"/>
                  <a:pt x="8391" y="16333"/>
                  <a:pt x="8303" y="16156"/>
                </a:cubicBezTo>
                <a:cubicBezTo>
                  <a:pt x="7812" y="15315"/>
                  <a:pt x="7221" y="14651"/>
                  <a:pt x="6567" y="14319"/>
                </a:cubicBezTo>
                <a:cubicBezTo>
                  <a:pt x="6177" y="14120"/>
                  <a:pt x="5774" y="14009"/>
                  <a:pt x="5347" y="14009"/>
                </a:cubicBezTo>
                <a:cubicBezTo>
                  <a:pt x="2969" y="14009"/>
                  <a:pt x="1032" y="17417"/>
                  <a:pt x="1032" y="21600"/>
                </a:cubicBezTo>
                <a:lnTo>
                  <a:pt x="0" y="21600"/>
                </a:lnTo>
                <a:cubicBezTo>
                  <a:pt x="0" y="16421"/>
                  <a:pt x="2403" y="12194"/>
                  <a:pt x="5347" y="12194"/>
                </a:cubicBezTo>
                <a:cubicBezTo>
                  <a:pt x="5925" y="12194"/>
                  <a:pt x="6479" y="12349"/>
                  <a:pt x="7007" y="12659"/>
                </a:cubicBezTo>
                <a:cubicBezTo>
                  <a:pt x="7649" y="13035"/>
                  <a:pt x="8253" y="13611"/>
                  <a:pt x="8756" y="14363"/>
                </a:cubicBezTo>
                <a:cubicBezTo>
                  <a:pt x="8856" y="14518"/>
                  <a:pt x="8970" y="14673"/>
                  <a:pt x="9058" y="14850"/>
                </a:cubicBezTo>
                <a:cubicBezTo>
                  <a:pt x="9548" y="15691"/>
                  <a:pt x="10140" y="16355"/>
                  <a:pt x="10794" y="16687"/>
                </a:cubicBezTo>
                <a:cubicBezTo>
                  <a:pt x="11184" y="16886"/>
                  <a:pt x="11586" y="16997"/>
                  <a:pt x="12014" y="16997"/>
                </a:cubicBezTo>
                <a:cubicBezTo>
                  <a:pt x="13964" y="16997"/>
                  <a:pt x="15624" y="14695"/>
                  <a:pt x="16140" y="11552"/>
                </a:cubicBezTo>
                <a:cubicBezTo>
                  <a:pt x="16241" y="10977"/>
                  <a:pt x="16266" y="10357"/>
                  <a:pt x="16241" y="9760"/>
                </a:cubicBezTo>
                <a:cubicBezTo>
                  <a:pt x="16241" y="9649"/>
                  <a:pt x="16241" y="9539"/>
                  <a:pt x="16241" y="9406"/>
                </a:cubicBezTo>
                <a:cubicBezTo>
                  <a:pt x="16241" y="9052"/>
                  <a:pt x="16253" y="8720"/>
                  <a:pt x="16279" y="8388"/>
                </a:cubicBezTo>
                <a:cubicBezTo>
                  <a:pt x="16342" y="7281"/>
                  <a:pt x="16530" y="6219"/>
                  <a:pt x="16794" y="5245"/>
                </a:cubicBezTo>
                <a:cubicBezTo>
                  <a:pt x="17675" y="2125"/>
                  <a:pt x="19499" y="0"/>
                  <a:pt x="21600" y="0"/>
                </a:cubicBezTo>
                <a:cubicBezTo>
                  <a:pt x="21600" y="0"/>
                  <a:pt x="21600" y="0"/>
                  <a:pt x="21600" y="0"/>
                </a:cubicBezTo>
                <a:lnTo>
                  <a:pt x="21600" y="1815"/>
                </a:lnTo>
                <a:cubicBezTo>
                  <a:pt x="21600" y="1815"/>
                  <a:pt x="21587" y="1815"/>
                  <a:pt x="21587" y="1815"/>
                </a:cubicBezTo>
                <a:close/>
              </a:path>
            </a:pathLst>
          </a:custGeom>
          <a:solidFill>
            <a:schemeClr val="accent6"/>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5" name="Shape">
            <a:extLst>
              <a:ext uri="{FF2B5EF4-FFF2-40B4-BE49-F238E27FC236}">
                <a16:creationId xmlns:a16="http://schemas.microsoft.com/office/drawing/2014/main" id="{89AF1D2E-6591-4855-975D-951A588B64BF}"/>
              </a:ext>
            </a:extLst>
          </p:cNvPr>
          <p:cNvSpPr/>
          <p:nvPr/>
        </p:nvSpPr>
        <p:spPr>
          <a:xfrm>
            <a:off x="4595503" y="1166892"/>
            <a:ext cx="2715276" cy="1543084"/>
          </a:xfrm>
          <a:custGeom>
            <a:avLst/>
            <a:gdLst/>
            <a:ahLst/>
            <a:cxnLst>
              <a:cxn ang="0">
                <a:pos x="wd2" y="hd2"/>
              </a:cxn>
              <a:cxn ang="5400000">
                <a:pos x="wd2" y="hd2"/>
              </a:cxn>
              <a:cxn ang="10800000">
                <a:pos x="wd2" y="hd2"/>
              </a:cxn>
              <a:cxn ang="16200000">
                <a:pos x="wd2" y="hd2"/>
              </a:cxn>
            </a:cxnLst>
            <a:rect l="0" t="0" r="r" b="b"/>
            <a:pathLst>
              <a:path w="21593" h="21600" extrusionOk="0">
                <a:moveTo>
                  <a:pt x="18" y="1815"/>
                </a:moveTo>
                <a:cubicBezTo>
                  <a:pt x="1967" y="1815"/>
                  <a:pt x="3627" y="4116"/>
                  <a:pt x="4142" y="7259"/>
                </a:cubicBezTo>
                <a:cubicBezTo>
                  <a:pt x="4243" y="7834"/>
                  <a:pt x="4268" y="8454"/>
                  <a:pt x="4243" y="9052"/>
                </a:cubicBezTo>
                <a:cubicBezTo>
                  <a:pt x="4243" y="9162"/>
                  <a:pt x="4243" y="9273"/>
                  <a:pt x="4243" y="9406"/>
                </a:cubicBezTo>
                <a:cubicBezTo>
                  <a:pt x="4243" y="9760"/>
                  <a:pt x="4255" y="10092"/>
                  <a:pt x="4280" y="10424"/>
                </a:cubicBezTo>
                <a:cubicBezTo>
                  <a:pt x="4343" y="11530"/>
                  <a:pt x="4532" y="12593"/>
                  <a:pt x="4796" y="13566"/>
                </a:cubicBezTo>
                <a:cubicBezTo>
                  <a:pt x="5676" y="16665"/>
                  <a:pt x="7486" y="18811"/>
                  <a:pt x="9586" y="18811"/>
                </a:cubicBezTo>
                <a:cubicBezTo>
                  <a:pt x="10164" y="18811"/>
                  <a:pt x="10718" y="18657"/>
                  <a:pt x="11246" y="18347"/>
                </a:cubicBezTo>
                <a:cubicBezTo>
                  <a:pt x="11887" y="17970"/>
                  <a:pt x="12490" y="17395"/>
                  <a:pt x="12993" y="16643"/>
                </a:cubicBezTo>
                <a:cubicBezTo>
                  <a:pt x="13094" y="16488"/>
                  <a:pt x="13207" y="16333"/>
                  <a:pt x="13295" y="16156"/>
                </a:cubicBezTo>
                <a:cubicBezTo>
                  <a:pt x="13785" y="15315"/>
                  <a:pt x="14376" y="14651"/>
                  <a:pt x="15030" y="14319"/>
                </a:cubicBezTo>
                <a:cubicBezTo>
                  <a:pt x="15420" y="14120"/>
                  <a:pt x="15822" y="14009"/>
                  <a:pt x="16250" y="14009"/>
                </a:cubicBezTo>
                <a:cubicBezTo>
                  <a:pt x="18626" y="14009"/>
                  <a:pt x="20562" y="17417"/>
                  <a:pt x="20562" y="21600"/>
                </a:cubicBezTo>
                <a:lnTo>
                  <a:pt x="21593" y="21600"/>
                </a:lnTo>
                <a:cubicBezTo>
                  <a:pt x="21593" y="16421"/>
                  <a:pt x="19192" y="12194"/>
                  <a:pt x="16250" y="12194"/>
                </a:cubicBezTo>
                <a:cubicBezTo>
                  <a:pt x="15671" y="12194"/>
                  <a:pt x="15118" y="12349"/>
                  <a:pt x="14590" y="12659"/>
                </a:cubicBezTo>
                <a:cubicBezTo>
                  <a:pt x="13949" y="13035"/>
                  <a:pt x="13345" y="13611"/>
                  <a:pt x="12842" y="14363"/>
                </a:cubicBezTo>
                <a:cubicBezTo>
                  <a:pt x="12742" y="14518"/>
                  <a:pt x="12629" y="14673"/>
                  <a:pt x="12541" y="14850"/>
                </a:cubicBezTo>
                <a:cubicBezTo>
                  <a:pt x="12050" y="15691"/>
                  <a:pt x="11459" y="16355"/>
                  <a:pt x="10806" y="16687"/>
                </a:cubicBezTo>
                <a:cubicBezTo>
                  <a:pt x="10416" y="16886"/>
                  <a:pt x="10013" y="16997"/>
                  <a:pt x="9586" y="16997"/>
                </a:cubicBezTo>
                <a:cubicBezTo>
                  <a:pt x="7637" y="16997"/>
                  <a:pt x="5978" y="14695"/>
                  <a:pt x="5462" y="11552"/>
                </a:cubicBezTo>
                <a:cubicBezTo>
                  <a:pt x="5362" y="10977"/>
                  <a:pt x="5336" y="10357"/>
                  <a:pt x="5362" y="9760"/>
                </a:cubicBezTo>
                <a:cubicBezTo>
                  <a:pt x="5362" y="9649"/>
                  <a:pt x="5362" y="9539"/>
                  <a:pt x="5362" y="9406"/>
                </a:cubicBezTo>
                <a:cubicBezTo>
                  <a:pt x="5362" y="9052"/>
                  <a:pt x="5349" y="8720"/>
                  <a:pt x="5324" y="8388"/>
                </a:cubicBezTo>
                <a:cubicBezTo>
                  <a:pt x="5261" y="7281"/>
                  <a:pt x="5072" y="6219"/>
                  <a:pt x="4808" y="5245"/>
                </a:cubicBezTo>
                <a:cubicBezTo>
                  <a:pt x="3928" y="2125"/>
                  <a:pt x="2105" y="0"/>
                  <a:pt x="6" y="0"/>
                </a:cubicBezTo>
                <a:cubicBezTo>
                  <a:pt x="6" y="0"/>
                  <a:pt x="6" y="0"/>
                  <a:pt x="6" y="0"/>
                </a:cubicBezTo>
                <a:lnTo>
                  <a:pt x="6" y="1815"/>
                </a:lnTo>
                <a:cubicBezTo>
                  <a:pt x="-7" y="1815"/>
                  <a:pt x="6" y="1815"/>
                  <a:pt x="18" y="1815"/>
                </a:cubicBezTo>
                <a:close/>
              </a:path>
            </a:pathLst>
          </a:custGeom>
          <a:solidFill>
            <a:schemeClr val="accent3"/>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6" name="Shape">
            <a:extLst>
              <a:ext uri="{FF2B5EF4-FFF2-40B4-BE49-F238E27FC236}">
                <a16:creationId xmlns:a16="http://schemas.microsoft.com/office/drawing/2014/main" id="{CE0E5C96-1F56-4ECF-882A-FF348412ED25}"/>
              </a:ext>
            </a:extLst>
          </p:cNvPr>
          <p:cNvSpPr/>
          <p:nvPr/>
        </p:nvSpPr>
        <p:spPr>
          <a:xfrm>
            <a:off x="4595503" y="2763726"/>
            <a:ext cx="2715276" cy="1543084"/>
          </a:xfrm>
          <a:custGeom>
            <a:avLst/>
            <a:gdLst/>
            <a:ahLst/>
            <a:cxnLst>
              <a:cxn ang="0">
                <a:pos x="wd2" y="hd2"/>
              </a:cxn>
              <a:cxn ang="5400000">
                <a:pos x="wd2" y="hd2"/>
              </a:cxn>
              <a:cxn ang="10800000">
                <a:pos x="wd2" y="hd2"/>
              </a:cxn>
              <a:cxn ang="16200000">
                <a:pos x="wd2" y="hd2"/>
              </a:cxn>
            </a:cxnLst>
            <a:rect l="0" t="0" r="r" b="b"/>
            <a:pathLst>
              <a:path w="21593" h="21600" extrusionOk="0">
                <a:moveTo>
                  <a:pt x="18" y="19785"/>
                </a:moveTo>
                <a:cubicBezTo>
                  <a:pt x="1967" y="19785"/>
                  <a:pt x="3627" y="17484"/>
                  <a:pt x="4142" y="14341"/>
                </a:cubicBezTo>
                <a:cubicBezTo>
                  <a:pt x="4243" y="13766"/>
                  <a:pt x="4268" y="13146"/>
                  <a:pt x="4243" y="12548"/>
                </a:cubicBezTo>
                <a:cubicBezTo>
                  <a:pt x="4243" y="12438"/>
                  <a:pt x="4243" y="12327"/>
                  <a:pt x="4243" y="12194"/>
                </a:cubicBezTo>
                <a:cubicBezTo>
                  <a:pt x="4243" y="11840"/>
                  <a:pt x="4255" y="11508"/>
                  <a:pt x="4280" y="11176"/>
                </a:cubicBezTo>
                <a:cubicBezTo>
                  <a:pt x="4343" y="10070"/>
                  <a:pt x="4532" y="9007"/>
                  <a:pt x="4796" y="8034"/>
                </a:cubicBezTo>
                <a:cubicBezTo>
                  <a:pt x="5676" y="4935"/>
                  <a:pt x="7486" y="2789"/>
                  <a:pt x="9586" y="2789"/>
                </a:cubicBezTo>
                <a:cubicBezTo>
                  <a:pt x="10164" y="2789"/>
                  <a:pt x="10718" y="2943"/>
                  <a:pt x="11246" y="3253"/>
                </a:cubicBezTo>
                <a:cubicBezTo>
                  <a:pt x="11887" y="3630"/>
                  <a:pt x="12490" y="4205"/>
                  <a:pt x="12993" y="4957"/>
                </a:cubicBezTo>
                <a:cubicBezTo>
                  <a:pt x="13094" y="5112"/>
                  <a:pt x="13207" y="5267"/>
                  <a:pt x="13295" y="5444"/>
                </a:cubicBezTo>
                <a:cubicBezTo>
                  <a:pt x="13785" y="6285"/>
                  <a:pt x="14376" y="6949"/>
                  <a:pt x="15030" y="7281"/>
                </a:cubicBezTo>
                <a:cubicBezTo>
                  <a:pt x="15420" y="7480"/>
                  <a:pt x="15822" y="7591"/>
                  <a:pt x="16250" y="7591"/>
                </a:cubicBezTo>
                <a:cubicBezTo>
                  <a:pt x="18626" y="7591"/>
                  <a:pt x="20562" y="4183"/>
                  <a:pt x="20562" y="0"/>
                </a:cubicBezTo>
                <a:lnTo>
                  <a:pt x="21593" y="0"/>
                </a:lnTo>
                <a:cubicBezTo>
                  <a:pt x="21593" y="5179"/>
                  <a:pt x="19192" y="9406"/>
                  <a:pt x="16250" y="9406"/>
                </a:cubicBezTo>
                <a:cubicBezTo>
                  <a:pt x="15671" y="9406"/>
                  <a:pt x="15118" y="9251"/>
                  <a:pt x="14590" y="8941"/>
                </a:cubicBezTo>
                <a:cubicBezTo>
                  <a:pt x="13949" y="8565"/>
                  <a:pt x="13345" y="7989"/>
                  <a:pt x="12842" y="7237"/>
                </a:cubicBezTo>
                <a:cubicBezTo>
                  <a:pt x="12742" y="7082"/>
                  <a:pt x="12629" y="6927"/>
                  <a:pt x="12541" y="6750"/>
                </a:cubicBezTo>
                <a:cubicBezTo>
                  <a:pt x="12050" y="5909"/>
                  <a:pt x="11459" y="5245"/>
                  <a:pt x="10806" y="4913"/>
                </a:cubicBezTo>
                <a:cubicBezTo>
                  <a:pt x="10416" y="4714"/>
                  <a:pt x="10013" y="4603"/>
                  <a:pt x="9586" y="4603"/>
                </a:cubicBezTo>
                <a:cubicBezTo>
                  <a:pt x="7637" y="4603"/>
                  <a:pt x="5978" y="6905"/>
                  <a:pt x="5462" y="10048"/>
                </a:cubicBezTo>
                <a:cubicBezTo>
                  <a:pt x="5362" y="10623"/>
                  <a:pt x="5336" y="11243"/>
                  <a:pt x="5362" y="11840"/>
                </a:cubicBezTo>
                <a:cubicBezTo>
                  <a:pt x="5362" y="11951"/>
                  <a:pt x="5362" y="12061"/>
                  <a:pt x="5362" y="12194"/>
                </a:cubicBezTo>
                <a:cubicBezTo>
                  <a:pt x="5362" y="12548"/>
                  <a:pt x="5349" y="12880"/>
                  <a:pt x="5324" y="13212"/>
                </a:cubicBezTo>
                <a:cubicBezTo>
                  <a:pt x="5261" y="14319"/>
                  <a:pt x="5072" y="15381"/>
                  <a:pt x="4808" y="16355"/>
                </a:cubicBezTo>
                <a:cubicBezTo>
                  <a:pt x="3928" y="19475"/>
                  <a:pt x="2105" y="21600"/>
                  <a:pt x="6" y="21600"/>
                </a:cubicBezTo>
                <a:cubicBezTo>
                  <a:pt x="6" y="21600"/>
                  <a:pt x="6" y="21600"/>
                  <a:pt x="6" y="21600"/>
                </a:cubicBezTo>
                <a:lnTo>
                  <a:pt x="6" y="19785"/>
                </a:lnTo>
                <a:cubicBezTo>
                  <a:pt x="-7" y="19763"/>
                  <a:pt x="6" y="19785"/>
                  <a:pt x="18" y="19785"/>
                </a:cubicBezTo>
                <a:close/>
              </a:path>
            </a:pathLst>
          </a:custGeom>
          <a:solidFill>
            <a:schemeClr val="accent4"/>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Shape">
            <a:extLst>
              <a:ext uri="{FF2B5EF4-FFF2-40B4-BE49-F238E27FC236}">
                <a16:creationId xmlns:a16="http://schemas.microsoft.com/office/drawing/2014/main" id="{C164D509-3718-4EF3-80BF-A15D1F54F591}"/>
              </a:ext>
            </a:extLst>
          </p:cNvPr>
          <p:cNvSpPr/>
          <p:nvPr/>
        </p:nvSpPr>
        <p:spPr>
          <a:xfrm>
            <a:off x="2002625" y="2257798"/>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594"/>
                </a:moveTo>
                <a:cubicBezTo>
                  <a:pt x="5173" y="594"/>
                  <a:pt x="594" y="5173"/>
                  <a:pt x="594" y="10800"/>
                </a:cubicBezTo>
                <a:cubicBezTo>
                  <a:pt x="594" y="16427"/>
                  <a:pt x="5173" y="21006"/>
                  <a:pt x="10800" y="21006"/>
                </a:cubicBezTo>
                <a:cubicBezTo>
                  <a:pt x="16427" y="21006"/>
                  <a:pt x="21006" y="16427"/>
                  <a:pt x="21006" y="10800"/>
                </a:cubicBezTo>
                <a:cubicBezTo>
                  <a:pt x="21041" y="5173"/>
                  <a:pt x="16462" y="594"/>
                  <a:pt x="10800" y="594"/>
                </a:cubicBezTo>
                <a:close/>
              </a:path>
            </a:pathLst>
          </a:custGeom>
          <a:solidFill>
            <a:schemeClr val="bg2">
              <a:lumMod val="90000"/>
            </a:schemeClr>
          </a:solidFill>
          <a:ln w="12700">
            <a:miter lim="400000"/>
          </a:ln>
        </p:spPr>
        <p:txBody>
          <a:bodyPr lIns="28575" tIns="28575" rIns="28575" bIns="28575" anchor="ctr"/>
          <a:lstStyle/>
          <a:p>
            <a:pPr algn="ctr"/>
            <a:r>
              <a:rPr lang="en-US" sz="2100" b="1" dirty="0">
                <a:solidFill>
                  <a:schemeClr val="bg1"/>
                </a:solidFill>
              </a:rPr>
              <a:t>04</a:t>
            </a:r>
            <a:endParaRPr sz="2100" b="1" dirty="0">
              <a:solidFill>
                <a:schemeClr val="bg1"/>
              </a:solidFill>
            </a:endParaRPr>
          </a:p>
        </p:txBody>
      </p:sp>
      <p:sp>
        <p:nvSpPr>
          <p:cNvPr id="38" name="Shape">
            <a:extLst>
              <a:ext uri="{FF2B5EF4-FFF2-40B4-BE49-F238E27FC236}">
                <a16:creationId xmlns:a16="http://schemas.microsoft.com/office/drawing/2014/main" id="{72ED8D32-1B27-49C6-992A-5BFD54F548E2}"/>
              </a:ext>
            </a:extLst>
          </p:cNvPr>
          <p:cNvSpPr/>
          <p:nvPr/>
        </p:nvSpPr>
        <p:spPr>
          <a:xfrm>
            <a:off x="6144908" y="2257798"/>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42" y="21600"/>
                  <a:pt x="10800" y="21600"/>
                </a:cubicBezTo>
                <a:close/>
                <a:moveTo>
                  <a:pt x="10800" y="594"/>
                </a:moveTo>
                <a:cubicBezTo>
                  <a:pt x="5173" y="594"/>
                  <a:pt x="594" y="5173"/>
                  <a:pt x="594" y="10800"/>
                </a:cubicBezTo>
                <a:cubicBezTo>
                  <a:pt x="594" y="16427"/>
                  <a:pt x="5173" y="21006"/>
                  <a:pt x="10800" y="21006"/>
                </a:cubicBezTo>
                <a:cubicBezTo>
                  <a:pt x="16427" y="21006"/>
                  <a:pt x="21006" y="16427"/>
                  <a:pt x="21006" y="10800"/>
                </a:cubicBezTo>
                <a:cubicBezTo>
                  <a:pt x="21006" y="5173"/>
                  <a:pt x="16427" y="594"/>
                  <a:pt x="10800" y="594"/>
                </a:cubicBezTo>
                <a:close/>
              </a:path>
            </a:pathLst>
          </a:custGeom>
          <a:solidFill>
            <a:schemeClr val="bg2">
              <a:lumMod val="90000"/>
            </a:schemeClr>
          </a:solidFill>
          <a:ln w="12700">
            <a:miter lim="400000"/>
          </a:ln>
        </p:spPr>
        <p:txBody>
          <a:bodyPr lIns="28575" tIns="28575" rIns="28575" bIns="28575" anchor="ctr"/>
          <a:lstStyle/>
          <a:p>
            <a:pPr algn="ctr"/>
            <a:r>
              <a:rPr lang="en-US" sz="2100" b="1" dirty="0">
                <a:solidFill>
                  <a:schemeClr val="bg1"/>
                </a:solidFill>
              </a:rPr>
              <a:t>02</a:t>
            </a:r>
            <a:endParaRPr sz="2100" b="1" dirty="0">
              <a:solidFill>
                <a:schemeClr val="bg1"/>
              </a:solidFill>
            </a:endParaRPr>
          </a:p>
        </p:txBody>
      </p:sp>
      <p:sp>
        <p:nvSpPr>
          <p:cNvPr id="39" name="Shape">
            <a:extLst>
              <a:ext uri="{FF2B5EF4-FFF2-40B4-BE49-F238E27FC236}">
                <a16:creationId xmlns:a16="http://schemas.microsoft.com/office/drawing/2014/main" id="{B5EE9A7D-FBD0-4D77-AD77-B0417ABDFD5A}"/>
              </a:ext>
            </a:extLst>
          </p:cNvPr>
          <p:cNvSpPr/>
          <p:nvPr/>
        </p:nvSpPr>
        <p:spPr>
          <a:xfrm>
            <a:off x="2815233" y="3193841"/>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42"/>
                  <a:pt x="16742" y="21600"/>
                  <a:pt x="10800" y="21600"/>
                </a:cubicBezTo>
                <a:close/>
              </a:path>
            </a:pathLst>
          </a:custGeom>
          <a:solidFill>
            <a:schemeClr val="accent5">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40" name="Shape">
            <a:extLst>
              <a:ext uri="{FF2B5EF4-FFF2-40B4-BE49-F238E27FC236}">
                <a16:creationId xmlns:a16="http://schemas.microsoft.com/office/drawing/2014/main" id="{10524061-8C91-444C-A163-DC5EDA30617C}"/>
              </a:ext>
            </a:extLst>
          </p:cNvPr>
          <p:cNvSpPr/>
          <p:nvPr/>
        </p:nvSpPr>
        <p:spPr>
          <a:xfrm>
            <a:off x="4073767" y="3143171"/>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42"/>
                  <a:pt x="16777" y="21600"/>
                  <a:pt x="10800" y="21600"/>
                </a:cubicBezTo>
                <a:close/>
                <a:moveTo>
                  <a:pt x="10800" y="559"/>
                </a:moveTo>
                <a:cubicBezTo>
                  <a:pt x="5173" y="559"/>
                  <a:pt x="594" y="5138"/>
                  <a:pt x="594" y="10765"/>
                </a:cubicBezTo>
                <a:cubicBezTo>
                  <a:pt x="594" y="16392"/>
                  <a:pt x="5173" y="20971"/>
                  <a:pt x="10800" y="20971"/>
                </a:cubicBezTo>
                <a:cubicBezTo>
                  <a:pt x="16427" y="20971"/>
                  <a:pt x="21006" y="16392"/>
                  <a:pt x="21006" y="10765"/>
                </a:cubicBezTo>
                <a:cubicBezTo>
                  <a:pt x="21041" y="5138"/>
                  <a:pt x="16462" y="559"/>
                  <a:pt x="10800" y="559"/>
                </a:cubicBezTo>
                <a:close/>
              </a:path>
            </a:pathLst>
          </a:custGeom>
          <a:solidFill>
            <a:schemeClr val="bg2">
              <a:lumMod val="90000"/>
            </a:schemeClr>
          </a:solidFill>
          <a:ln w="12700">
            <a:miter lim="400000"/>
          </a:ln>
        </p:spPr>
        <p:txBody>
          <a:bodyPr lIns="28575" tIns="28575" rIns="28575" bIns="28575" anchor="ctr"/>
          <a:lstStyle/>
          <a:p>
            <a:pPr algn="ctr"/>
            <a:r>
              <a:rPr lang="en-US" sz="2100" b="1" dirty="0">
                <a:solidFill>
                  <a:schemeClr val="bg1"/>
                </a:solidFill>
              </a:rPr>
              <a:t>03</a:t>
            </a:r>
            <a:endParaRPr sz="2100" b="1" dirty="0">
              <a:solidFill>
                <a:schemeClr val="bg1"/>
              </a:solidFill>
            </a:endParaRPr>
          </a:p>
        </p:txBody>
      </p:sp>
      <p:sp>
        <p:nvSpPr>
          <p:cNvPr id="41" name="Shape">
            <a:extLst>
              <a:ext uri="{FF2B5EF4-FFF2-40B4-BE49-F238E27FC236}">
                <a16:creationId xmlns:a16="http://schemas.microsoft.com/office/drawing/2014/main" id="{C147D6E8-C440-43E6-98F2-17A087FDDA01}"/>
              </a:ext>
            </a:extLst>
          </p:cNvPr>
          <p:cNvSpPr/>
          <p:nvPr/>
        </p:nvSpPr>
        <p:spPr>
          <a:xfrm>
            <a:off x="4073767" y="1356614"/>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594"/>
                </a:moveTo>
                <a:cubicBezTo>
                  <a:pt x="5173" y="594"/>
                  <a:pt x="594" y="5173"/>
                  <a:pt x="594" y="10800"/>
                </a:cubicBezTo>
                <a:cubicBezTo>
                  <a:pt x="594" y="16427"/>
                  <a:pt x="5173" y="21006"/>
                  <a:pt x="10800" y="21006"/>
                </a:cubicBezTo>
                <a:cubicBezTo>
                  <a:pt x="16427" y="21006"/>
                  <a:pt x="21006" y="16427"/>
                  <a:pt x="21006" y="10800"/>
                </a:cubicBezTo>
                <a:cubicBezTo>
                  <a:pt x="21041" y="5173"/>
                  <a:pt x="16462" y="594"/>
                  <a:pt x="10800" y="594"/>
                </a:cubicBezTo>
                <a:close/>
              </a:path>
            </a:pathLst>
          </a:custGeom>
          <a:solidFill>
            <a:schemeClr val="bg2">
              <a:lumMod val="90000"/>
            </a:schemeClr>
          </a:solidFill>
          <a:ln w="12700">
            <a:miter lim="400000"/>
          </a:ln>
        </p:spPr>
        <p:txBody>
          <a:bodyPr lIns="28575" tIns="28575" rIns="28575" bIns="28575" anchor="ctr"/>
          <a:lstStyle/>
          <a:p>
            <a:pPr algn="ctr"/>
            <a:r>
              <a:rPr lang="en-US" sz="2100" b="1" dirty="0">
                <a:solidFill>
                  <a:schemeClr val="bg1"/>
                </a:solidFill>
              </a:rPr>
              <a:t>01</a:t>
            </a:r>
            <a:endParaRPr sz="2100" b="1" dirty="0">
              <a:solidFill>
                <a:schemeClr val="bg1"/>
              </a:solidFill>
            </a:endParaRPr>
          </a:p>
        </p:txBody>
      </p:sp>
      <p:sp>
        <p:nvSpPr>
          <p:cNvPr id="42" name="Shape">
            <a:extLst>
              <a:ext uri="{FF2B5EF4-FFF2-40B4-BE49-F238E27FC236}">
                <a16:creationId xmlns:a16="http://schemas.microsoft.com/office/drawing/2014/main" id="{A638EEF1-EF75-421F-A9E0-360AADA1C2A5}"/>
              </a:ext>
            </a:extLst>
          </p:cNvPr>
          <p:cNvSpPr/>
          <p:nvPr/>
        </p:nvSpPr>
        <p:spPr>
          <a:xfrm>
            <a:off x="5332301" y="3193841"/>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42"/>
                  <a:pt x="16742" y="21600"/>
                  <a:pt x="10800" y="21600"/>
                </a:cubicBezTo>
                <a:close/>
              </a:path>
            </a:pathLst>
          </a:custGeom>
          <a:solidFill>
            <a:schemeClr val="accent4">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43" name="Shape">
            <a:extLst>
              <a:ext uri="{FF2B5EF4-FFF2-40B4-BE49-F238E27FC236}">
                <a16:creationId xmlns:a16="http://schemas.microsoft.com/office/drawing/2014/main" id="{D9B3556A-7861-4D46-BE14-E44C028AC5D0}"/>
              </a:ext>
            </a:extLst>
          </p:cNvPr>
          <p:cNvSpPr/>
          <p:nvPr/>
        </p:nvSpPr>
        <p:spPr>
          <a:xfrm>
            <a:off x="2815233" y="1305944"/>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42"/>
                  <a:pt x="16742" y="21600"/>
                  <a:pt x="10800" y="21600"/>
                </a:cubicBezTo>
                <a:close/>
              </a:path>
            </a:pathLst>
          </a:custGeom>
          <a:solidFill>
            <a:schemeClr val="accent6">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44" name="Shape">
            <a:extLst>
              <a:ext uri="{FF2B5EF4-FFF2-40B4-BE49-F238E27FC236}">
                <a16:creationId xmlns:a16="http://schemas.microsoft.com/office/drawing/2014/main" id="{C0737492-AFCC-4A52-93CA-FD0F516B1E6C}"/>
              </a:ext>
            </a:extLst>
          </p:cNvPr>
          <p:cNvSpPr/>
          <p:nvPr/>
        </p:nvSpPr>
        <p:spPr>
          <a:xfrm>
            <a:off x="5332301" y="1305944"/>
            <a:ext cx="977075" cy="9770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42"/>
                  <a:pt x="16742" y="21600"/>
                  <a:pt x="10800" y="21600"/>
                </a:cubicBezTo>
                <a:close/>
              </a:path>
            </a:pathLst>
          </a:custGeom>
          <a:solidFill>
            <a:schemeClr val="accent3">
              <a:lumMod val="75000"/>
            </a:schemeClr>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pic>
        <p:nvPicPr>
          <p:cNvPr id="46" name="Graphic 45" descr="Gears with solid fill">
            <a:extLst>
              <a:ext uri="{FF2B5EF4-FFF2-40B4-BE49-F238E27FC236}">
                <a16:creationId xmlns:a16="http://schemas.microsoft.com/office/drawing/2014/main" id="{E687E0E6-A718-4CC3-8F00-87640A218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8273" y="3469812"/>
            <a:ext cx="425129" cy="425129"/>
          </a:xfrm>
          <a:prstGeom prst="rect">
            <a:avLst/>
          </a:prstGeom>
          <a:effectLst>
            <a:outerShdw blurRad="50800" dist="38100" dir="2700000" algn="tl" rotWithShape="0">
              <a:prstClr val="black">
                <a:alpha val="40000"/>
              </a:prstClr>
            </a:outerShdw>
          </a:effectLst>
        </p:spPr>
      </p:pic>
      <p:sp>
        <p:nvSpPr>
          <p:cNvPr id="49" name="TextBox 48">
            <a:extLst>
              <a:ext uri="{FF2B5EF4-FFF2-40B4-BE49-F238E27FC236}">
                <a16:creationId xmlns:a16="http://schemas.microsoft.com/office/drawing/2014/main" id="{FFA6124B-8611-43BB-B7C4-C879F359A0C8}"/>
              </a:ext>
            </a:extLst>
          </p:cNvPr>
          <p:cNvSpPr txBox="1"/>
          <p:nvPr/>
        </p:nvSpPr>
        <p:spPr>
          <a:xfrm>
            <a:off x="3667734" y="2480905"/>
            <a:ext cx="1855538" cy="584775"/>
          </a:xfrm>
          <a:prstGeom prst="rect">
            <a:avLst/>
          </a:prstGeom>
          <a:noFill/>
        </p:spPr>
        <p:txBody>
          <a:bodyPr wrap="square" lIns="0" rIns="0" rtlCol="0" anchor="b">
            <a:spAutoFit/>
          </a:bodyPr>
          <a:lstStyle/>
          <a:p>
            <a:pPr algn="ctr"/>
            <a:r>
              <a:rPr lang="en-US" sz="3200" b="1" noProof="1">
                <a:solidFill>
                  <a:schemeClr val="bg1"/>
                </a:solidFill>
                <a:latin typeface="Staatliches" pitchFamily="2" charset="0"/>
              </a:rPr>
              <a:t>Constraints</a:t>
            </a:r>
          </a:p>
        </p:txBody>
      </p:sp>
      <p:grpSp>
        <p:nvGrpSpPr>
          <p:cNvPr id="50" name="Group 49">
            <a:extLst>
              <a:ext uri="{FF2B5EF4-FFF2-40B4-BE49-F238E27FC236}">
                <a16:creationId xmlns:a16="http://schemas.microsoft.com/office/drawing/2014/main" id="{B3D3D6F2-DED9-4F88-942E-39CE9D3ED63A}"/>
              </a:ext>
            </a:extLst>
          </p:cNvPr>
          <p:cNvGrpSpPr/>
          <p:nvPr/>
        </p:nvGrpSpPr>
        <p:grpSpPr>
          <a:xfrm>
            <a:off x="6893802" y="3288618"/>
            <a:ext cx="2194560" cy="1814001"/>
            <a:chOff x="8921977" y="3673277"/>
            <a:chExt cx="2926080" cy="2418666"/>
          </a:xfrm>
        </p:grpSpPr>
        <p:sp>
          <p:nvSpPr>
            <p:cNvPr id="51" name="TextBox 50">
              <a:extLst>
                <a:ext uri="{FF2B5EF4-FFF2-40B4-BE49-F238E27FC236}">
                  <a16:creationId xmlns:a16="http://schemas.microsoft.com/office/drawing/2014/main" id="{4F97F236-C75E-4F0D-82B4-47F02E371313}"/>
                </a:ext>
              </a:extLst>
            </p:cNvPr>
            <p:cNvSpPr txBox="1"/>
            <p:nvPr/>
          </p:nvSpPr>
          <p:spPr>
            <a:xfrm>
              <a:off x="8921977" y="3673277"/>
              <a:ext cx="2926080" cy="861774"/>
            </a:xfrm>
            <a:prstGeom prst="rect">
              <a:avLst/>
            </a:prstGeom>
            <a:noFill/>
          </p:spPr>
          <p:txBody>
            <a:bodyPr wrap="square" lIns="0" rIns="0" rtlCol="0" anchor="b">
              <a:spAutoFit/>
            </a:bodyPr>
            <a:lstStyle/>
            <a:p>
              <a:pPr algn="ctr"/>
              <a:r>
                <a:rPr lang="en-US" sz="1800" b="1" dirty="0">
                  <a:solidFill>
                    <a:schemeClr val="tx1"/>
                  </a:solidFill>
                  <a:effectLst/>
                  <a:latin typeface="Times New Roman" panose="02020603050405020304" pitchFamily="18" charset="0"/>
                  <a:ea typeface="Times New Roman" panose="02020603050405020304" pitchFamily="18" charset="0"/>
                </a:rPr>
                <a:t>Uncertainty of legal regulations</a:t>
              </a:r>
              <a:endParaRPr lang="en-US" sz="2000" b="1" noProof="1">
                <a:solidFill>
                  <a:schemeClr val="tx1"/>
                </a:solidFill>
              </a:endParaRPr>
            </a:p>
          </p:txBody>
        </p:sp>
        <p:sp>
          <p:nvSpPr>
            <p:cNvPr id="52" name="TextBox 51">
              <a:extLst>
                <a:ext uri="{FF2B5EF4-FFF2-40B4-BE49-F238E27FC236}">
                  <a16:creationId xmlns:a16="http://schemas.microsoft.com/office/drawing/2014/main" id="{906F1B58-429F-4316-BED5-A3B90D956EBC}"/>
                </a:ext>
              </a:extLst>
            </p:cNvPr>
            <p:cNvSpPr txBox="1"/>
            <p:nvPr/>
          </p:nvSpPr>
          <p:spPr>
            <a:xfrm>
              <a:off x="8921977" y="4532543"/>
              <a:ext cx="2926080" cy="1559400"/>
            </a:xfrm>
            <a:prstGeom prst="rect">
              <a:avLst/>
            </a:prstGeom>
            <a:noFill/>
          </p:spPr>
          <p:txBody>
            <a:bodyPr wrap="square" lIns="0" rIns="0" rtlCol="0" anchor="t">
              <a:spAutoFit/>
            </a:bodyPr>
            <a:lstStyle/>
            <a:p>
              <a:pPr algn="ctr"/>
              <a:r>
                <a:rPr lang="en-US" sz="1000" dirty="0">
                  <a:solidFill>
                    <a:schemeClr val="tx1"/>
                  </a:solidFill>
                  <a:effectLst/>
                  <a:latin typeface="Work Sans" pitchFamily="2" charset="0"/>
                  <a:ea typeface="Times New Roman" panose="02020603050405020304" pitchFamily="18" charset="0"/>
                </a:rPr>
                <a:t>It’s no secret that the insurance industry is among the most regulated. But despite the keen interest in blockchain technology shown by government institutions, smart contracts are still largely unregulated</a:t>
              </a:r>
              <a:endParaRPr lang="en-US" sz="400" noProof="1">
                <a:solidFill>
                  <a:schemeClr val="tx1"/>
                </a:solidFill>
                <a:latin typeface="Work Sans" pitchFamily="2" charset="0"/>
              </a:endParaRPr>
            </a:p>
          </p:txBody>
        </p:sp>
      </p:grpSp>
      <p:grpSp>
        <p:nvGrpSpPr>
          <p:cNvPr id="53" name="Group 52">
            <a:extLst>
              <a:ext uri="{FF2B5EF4-FFF2-40B4-BE49-F238E27FC236}">
                <a16:creationId xmlns:a16="http://schemas.microsoft.com/office/drawing/2014/main" id="{110187BE-8F9C-4A2C-BD09-6E075BD0D056}"/>
              </a:ext>
            </a:extLst>
          </p:cNvPr>
          <p:cNvGrpSpPr/>
          <p:nvPr/>
        </p:nvGrpSpPr>
        <p:grpSpPr>
          <a:xfrm>
            <a:off x="243670" y="3395399"/>
            <a:ext cx="2194560" cy="1075337"/>
            <a:chOff x="332936" y="4621560"/>
            <a:chExt cx="2926080" cy="1433783"/>
          </a:xfrm>
        </p:grpSpPr>
        <p:sp>
          <p:nvSpPr>
            <p:cNvPr id="54" name="TextBox 53">
              <a:extLst>
                <a:ext uri="{FF2B5EF4-FFF2-40B4-BE49-F238E27FC236}">
                  <a16:creationId xmlns:a16="http://schemas.microsoft.com/office/drawing/2014/main" id="{7B9D7B59-5478-402E-B1FD-CBDDDA61612B}"/>
                </a:ext>
              </a:extLst>
            </p:cNvPr>
            <p:cNvSpPr txBox="1"/>
            <p:nvPr/>
          </p:nvSpPr>
          <p:spPr>
            <a:xfrm>
              <a:off x="332936" y="4621560"/>
              <a:ext cx="2926080" cy="492442"/>
            </a:xfrm>
            <a:prstGeom prst="rect">
              <a:avLst/>
            </a:prstGeom>
            <a:noFill/>
          </p:spPr>
          <p:txBody>
            <a:bodyPr wrap="square" lIns="0" rIns="0" rtlCol="0" anchor="b">
              <a:spAutoFit/>
            </a:bodyPr>
            <a:lstStyle/>
            <a:p>
              <a:pPr algn="ctr"/>
              <a:r>
                <a:rPr lang="en-US" sz="1800" b="1" dirty="0">
                  <a:solidFill>
                    <a:schemeClr val="tx1"/>
                  </a:solidFill>
                  <a:effectLst/>
                  <a:latin typeface="Times New Roman" panose="02020603050405020304" pitchFamily="18" charset="0"/>
                  <a:ea typeface="Times New Roman" panose="02020603050405020304" pitchFamily="18" charset="0"/>
                </a:rPr>
                <a:t>Possible bugs in code</a:t>
              </a:r>
              <a:endParaRPr lang="en-US" sz="2000" b="1" noProof="1">
                <a:solidFill>
                  <a:schemeClr val="tx1"/>
                </a:solidFill>
              </a:endParaRPr>
            </a:p>
          </p:txBody>
        </p:sp>
        <p:sp>
          <p:nvSpPr>
            <p:cNvPr id="55" name="TextBox 54">
              <a:extLst>
                <a:ext uri="{FF2B5EF4-FFF2-40B4-BE49-F238E27FC236}">
                  <a16:creationId xmlns:a16="http://schemas.microsoft.com/office/drawing/2014/main" id="{A49BFBC1-8390-4C1F-8D1D-39D0CDD907C9}"/>
                </a:ext>
              </a:extLst>
            </p:cNvPr>
            <p:cNvSpPr txBox="1"/>
            <p:nvPr/>
          </p:nvSpPr>
          <p:spPr>
            <a:xfrm>
              <a:off x="332936" y="5111495"/>
              <a:ext cx="2926080" cy="943848"/>
            </a:xfrm>
            <a:prstGeom prst="rect">
              <a:avLst/>
            </a:prstGeom>
            <a:noFill/>
          </p:spPr>
          <p:txBody>
            <a:bodyPr wrap="square" lIns="0" rIns="0" rtlCol="0" anchor="t">
              <a:spAutoFit/>
            </a:bodyPr>
            <a:lstStyle/>
            <a:p>
              <a:pPr algn="ctr"/>
              <a:r>
                <a:rPr lang="en-US" sz="1000" dirty="0">
                  <a:solidFill>
                    <a:schemeClr val="tx1"/>
                  </a:solidFill>
                  <a:effectLst/>
                  <a:latin typeface="Work Sans" pitchFamily="2" charset="0"/>
                  <a:ea typeface="Times New Roman" panose="02020603050405020304" pitchFamily="18" charset="0"/>
                </a:rPr>
                <a:t>Smart contracts are tricky. Since they’re executed sequentially, if at least one vital piece is missing, the contract won’t run. </a:t>
              </a:r>
              <a:endParaRPr lang="en-US" sz="400" noProof="1">
                <a:solidFill>
                  <a:schemeClr val="tx1"/>
                </a:solidFill>
                <a:latin typeface="Work Sans" pitchFamily="2" charset="0"/>
              </a:endParaRPr>
            </a:p>
          </p:txBody>
        </p:sp>
      </p:grpSp>
      <p:grpSp>
        <p:nvGrpSpPr>
          <p:cNvPr id="56" name="Group 55">
            <a:extLst>
              <a:ext uri="{FF2B5EF4-FFF2-40B4-BE49-F238E27FC236}">
                <a16:creationId xmlns:a16="http://schemas.microsoft.com/office/drawing/2014/main" id="{818C1577-8448-4424-8CF8-DE7BD1FE6531}"/>
              </a:ext>
            </a:extLst>
          </p:cNvPr>
          <p:cNvGrpSpPr/>
          <p:nvPr/>
        </p:nvGrpSpPr>
        <p:grpSpPr>
          <a:xfrm>
            <a:off x="6633445" y="565548"/>
            <a:ext cx="2715275" cy="1532749"/>
            <a:chOff x="8852636" y="1315017"/>
            <a:chExt cx="3620367" cy="2043665"/>
          </a:xfrm>
        </p:grpSpPr>
        <p:sp>
          <p:nvSpPr>
            <p:cNvPr id="57" name="TextBox 56">
              <a:extLst>
                <a:ext uri="{FF2B5EF4-FFF2-40B4-BE49-F238E27FC236}">
                  <a16:creationId xmlns:a16="http://schemas.microsoft.com/office/drawing/2014/main" id="{13484939-10BD-4766-A3A3-16C5772B92CF}"/>
                </a:ext>
              </a:extLst>
            </p:cNvPr>
            <p:cNvSpPr txBox="1"/>
            <p:nvPr/>
          </p:nvSpPr>
          <p:spPr>
            <a:xfrm>
              <a:off x="8852636" y="1315017"/>
              <a:ext cx="3620367" cy="492442"/>
            </a:xfrm>
            <a:prstGeom prst="rect">
              <a:avLst/>
            </a:prstGeom>
            <a:noFill/>
          </p:spPr>
          <p:txBody>
            <a:bodyPr wrap="square" lIns="0" rIns="0" rtlCol="0" anchor="b">
              <a:spAutoFit/>
            </a:bodyPr>
            <a:lstStyle/>
            <a:p>
              <a:r>
                <a:rPr lang="en-US" sz="1800" b="1" dirty="0">
                  <a:solidFill>
                    <a:schemeClr val="tx1"/>
                  </a:solidFill>
                  <a:effectLst/>
                  <a:latin typeface="Times New Roman" panose="02020603050405020304" pitchFamily="18" charset="0"/>
                  <a:ea typeface="Times New Roman" panose="02020603050405020304" pitchFamily="18" charset="0"/>
                </a:rPr>
                <a:t>Technological complexity</a:t>
              </a:r>
              <a:endParaRPr lang="en-US" sz="2000" b="1" noProof="1">
                <a:solidFill>
                  <a:schemeClr val="tx1"/>
                </a:solidFill>
              </a:endParaRPr>
            </a:p>
          </p:txBody>
        </p:sp>
        <p:sp>
          <p:nvSpPr>
            <p:cNvPr id="58" name="TextBox 57">
              <a:extLst>
                <a:ext uri="{FF2B5EF4-FFF2-40B4-BE49-F238E27FC236}">
                  <a16:creationId xmlns:a16="http://schemas.microsoft.com/office/drawing/2014/main" id="{003D3D90-803A-445B-B339-FDC2892E85E9}"/>
                </a:ext>
              </a:extLst>
            </p:cNvPr>
            <p:cNvSpPr txBox="1"/>
            <p:nvPr/>
          </p:nvSpPr>
          <p:spPr>
            <a:xfrm>
              <a:off x="9060923" y="1799281"/>
              <a:ext cx="2926080" cy="1559401"/>
            </a:xfrm>
            <a:prstGeom prst="rect">
              <a:avLst/>
            </a:prstGeom>
            <a:noFill/>
          </p:spPr>
          <p:txBody>
            <a:bodyPr wrap="square" lIns="0" rIns="0" rtlCol="0" anchor="t">
              <a:spAutoFit/>
            </a:bodyPr>
            <a:lstStyle/>
            <a:p>
              <a:pPr algn="ctr"/>
              <a:r>
                <a:rPr lang="en-US" sz="1000" dirty="0">
                  <a:solidFill>
                    <a:schemeClr val="tx1"/>
                  </a:solidFill>
                  <a:effectLst/>
                  <a:latin typeface="Work Sans" pitchFamily="2" charset="0"/>
                  <a:ea typeface="Times New Roman" panose="02020603050405020304" pitchFamily="18" charset="0"/>
                </a:rPr>
                <a:t>Building a sophisticated blockchain smart contract in crop insurance requires a particular level of programming skills. First of all, only specialists well-versed in Ethereum can create a well-run smart contract.</a:t>
              </a:r>
              <a:endParaRPr lang="en-US" sz="400" noProof="1">
                <a:solidFill>
                  <a:schemeClr val="tx1"/>
                </a:solidFill>
                <a:latin typeface="Work Sans" pitchFamily="2" charset="0"/>
              </a:endParaRPr>
            </a:p>
          </p:txBody>
        </p:sp>
      </p:grpSp>
      <p:grpSp>
        <p:nvGrpSpPr>
          <p:cNvPr id="59" name="Group 58">
            <a:extLst>
              <a:ext uri="{FF2B5EF4-FFF2-40B4-BE49-F238E27FC236}">
                <a16:creationId xmlns:a16="http://schemas.microsoft.com/office/drawing/2014/main" id="{113D882A-864B-4BB9-A1BA-6A44692E07E1}"/>
              </a:ext>
            </a:extLst>
          </p:cNvPr>
          <p:cNvGrpSpPr/>
          <p:nvPr/>
        </p:nvGrpSpPr>
        <p:grpSpPr>
          <a:xfrm>
            <a:off x="243670" y="491546"/>
            <a:ext cx="2847535" cy="1692771"/>
            <a:chOff x="332936" y="2377385"/>
            <a:chExt cx="3796713" cy="2257026"/>
          </a:xfrm>
        </p:grpSpPr>
        <p:sp>
          <p:nvSpPr>
            <p:cNvPr id="60" name="TextBox 59">
              <a:extLst>
                <a:ext uri="{FF2B5EF4-FFF2-40B4-BE49-F238E27FC236}">
                  <a16:creationId xmlns:a16="http://schemas.microsoft.com/office/drawing/2014/main" id="{168843D2-4F2E-4641-A816-7664906AF98B}"/>
                </a:ext>
              </a:extLst>
            </p:cNvPr>
            <p:cNvSpPr txBox="1"/>
            <p:nvPr/>
          </p:nvSpPr>
          <p:spPr>
            <a:xfrm>
              <a:off x="332936" y="2377385"/>
              <a:ext cx="3796713" cy="492442"/>
            </a:xfrm>
            <a:prstGeom prst="rect">
              <a:avLst/>
            </a:prstGeom>
            <a:noFill/>
          </p:spPr>
          <p:txBody>
            <a:bodyPr wrap="square" lIns="0" rIns="0" rtlCol="0" anchor="b">
              <a:spAutoFit/>
            </a:bodyPr>
            <a:lstStyle/>
            <a:p>
              <a:r>
                <a:rPr lang="en-US" sz="1800" b="1" dirty="0">
                  <a:solidFill>
                    <a:schemeClr val="tx1"/>
                  </a:solidFill>
                  <a:effectLst/>
                  <a:latin typeface="Times New Roman" panose="02020603050405020304" pitchFamily="18" charset="0"/>
                  <a:ea typeface="Times New Roman" panose="02020603050405020304" pitchFamily="18" charset="0"/>
                </a:rPr>
                <a:t>Limited contract scope</a:t>
              </a:r>
              <a:endParaRPr lang="en-US" sz="2000" b="1" noProof="1">
                <a:solidFill>
                  <a:schemeClr val="tx1"/>
                </a:solidFill>
              </a:endParaRPr>
            </a:p>
          </p:txBody>
        </p:sp>
        <p:sp>
          <p:nvSpPr>
            <p:cNvPr id="61" name="TextBox 60">
              <a:extLst>
                <a:ext uri="{FF2B5EF4-FFF2-40B4-BE49-F238E27FC236}">
                  <a16:creationId xmlns:a16="http://schemas.microsoft.com/office/drawing/2014/main" id="{465569AC-D1D1-413F-BB58-B89591B32023}"/>
                </a:ext>
              </a:extLst>
            </p:cNvPr>
            <p:cNvSpPr txBox="1"/>
            <p:nvPr/>
          </p:nvSpPr>
          <p:spPr>
            <a:xfrm>
              <a:off x="344408" y="2869827"/>
              <a:ext cx="2926080" cy="1764584"/>
            </a:xfrm>
            <a:prstGeom prst="rect">
              <a:avLst/>
            </a:prstGeom>
            <a:noFill/>
          </p:spPr>
          <p:txBody>
            <a:bodyPr wrap="square" lIns="0" rIns="0" rtlCol="0" anchor="t">
              <a:spAutoFit/>
            </a:bodyPr>
            <a:lstStyle/>
            <a:p>
              <a:pPr algn="ctr"/>
              <a:r>
                <a:rPr lang="en-US" sz="1000" dirty="0">
                  <a:solidFill>
                    <a:schemeClr val="tx1"/>
                  </a:solidFill>
                  <a:effectLst/>
                  <a:latin typeface="Work Sans" pitchFamily="2" charset="0"/>
                  <a:ea typeface="Times New Roman" panose="02020603050405020304" pitchFamily="18" charset="0"/>
                </a:rPr>
                <a:t>The most significant constraint that can spoil the benefits of using smart contracts in insurance is the necessity to cover every eventuality in a contract’s code. Things that can be done relatively easily on paper can be difficult to translate into code. </a:t>
              </a:r>
              <a:endParaRPr lang="en-US" sz="400" noProof="1">
                <a:solidFill>
                  <a:schemeClr val="tx1"/>
                </a:solidFill>
                <a:latin typeface="Work Sans" pitchFamily="2" charset="0"/>
              </a:endParaRPr>
            </a:p>
          </p:txBody>
        </p:sp>
      </p:grpSp>
      <p:grpSp>
        <p:nvGrpSpPr>
          <p:cNvPr id="63" name="Google Shape;7572;p83">
            <a:extLst>
              <a:ext uri="{FF2B5EF4-FFF2-40B4-BE49-F238E27FC236}">
                <a16:creationId xmlns:a16="http://schemas.microsoft.com/office/drawing/2014/main" id="{7881765A-720C-45B5-BB93-B21D38680D6C}"/>
              </a:ext>
            </a:extLst>
          </p:cNvPr>
          <p:cNvGrpSpPr/>
          <p:nvPr/>
        </p:nvGrpSpPr>
        <p:grpSpPr>
          <a:xfrm>
            <a:off x="3138287" y="3514948"/>
            <a:ext cx="357149" cy="317351"/>
            <a:chOff x="-5974675" y="3632100"/>
            <a:chExt cx="300125" cy="293350"/>
          </a:xfrm>
          <a:solidFill>
            <a:schemeClr val="bg1"/>
          </a:solidFill>
        </p:grpSpPr>
        <p:sp>
          <p:nvSpPr>
            <p:cNvPr id="64" name="Google Shape;7573;p83">
              <a:extLst>
                <a:ext uri="{FF2B5EF4-FFF2-40B4-BE49-F238E27FC236}">
                  <a16:creationId xmlns:a16="http://schemas.microsoft.com/office/drawing/2014/main" id="{001FB781-F737-4833-9632-7871ACC52803}"/>
                </a:ext>
              </a:extLst>
            </p:cNvPr>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574;p83">
              <a:extLst>
                <a:ext uri="{FF2B5EF4-FFF2-40B4-BE49-F238E27FC236}">
                  <a16:creationId xmlns:a16="http://schemas.microsoft.com/office/drawing/2014/main" id="{89F605C3-5005-45B9-A5F8-31F102057860}"/>
                </a:ext>
              </a:extLst>
            </p:cNvPr>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575;p83">
              <a:extLst>
                <a:ext uri="{FF2B5EF4-FFF2-40B4-BE49-F238E27FC236}">
                  <a16:creationId xmlns:a16="http://schemas.microsoft.com/office/drawing/2014/main" id="{D05B6B85-ECEF-40F6-82FB-B9A2609FC115}"/>
                </a:ext>
              </a:extLst>
            </p:cNvPr>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7596;p83">
            <a:extLst>
              <a:ext uri="{FF2B5EF4-FFF2-40B4-BE49-F238E27FC236}">
                <a16:creationId xmlns:a16="http://schemas.microsoft.com/office/drawing/2014/main" id="{EF422802-3421-4FE6-B441-4C1FC5DEBE72}"/>
              </a:ext>
            </a:extLst>
          </p:cNvPr>
          <p:cNvGrpSpPr/>
          <p:nvPr/>
        </p:nvGrpSpPr>
        <p:grpSpPr>
          <a:xfrm>
            <a:off x="3155209" y="1594566"/>
            <a:ext cx="316161" cy="392835"/>
            <a:chOff x="-2310650" y="3525775"/>
            <a:chExt cx="292250" cy="363125"/>
          </a:xfrm>
          <a:solidFill>
            <a:schemeClr val="bg1"/>
          </a:solidFill>
        </p:grpSpPr>
        <p:sp>
          <p:nvSpPr>
            <p:cNvPr id="68" name="Google Shape;7597;p83">
              <a:extLst>
                <a:ext uri="{FF2B5EF4-FFF2-40B4-BE49-F238E27FC236}">
                  <a16:creationId xmlns:a16="http://schemas.microsoft.com/office/drawing/2014/main" id="{D568572C-C751-44AC-87CF-1FED46A2A949}"/>
                </a:ext>
              </a:extLst>
            </p:cNvPr>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598;p83">
              <a:extLst>
                <a:ext uri="{FF2B5EF4-FFF2-40B4-BE49-F238E27FC236}">
                  <a16:creationId xmlns:a16="http://schemas.microsoft.com/office/drawing/2014/main" id="{DB13BCAC-EAD6-4ED9-AFCF-89CAC5241E9E}"/>
                </a:ext>
              </a:extLst>
            </p:cNvPr>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599;p83">
              <a:extLst>
                <a:ext uri="{FF2B5EF4-FFF2-40B4-BE49-F238E27FC236}">
                  <a16:creationId xmlns:a16="http://schemas.microsoft.com/office/drawing/2014/main" id="{27E8B870-E16C-4DEC-ABA6-A3D53B75DA73}"/>
                </a:ext>
              </a:extLst>
            </p:cNvPr>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00;p83">
              <a:extLst>
                <a:ext uri="{FF2B5EF4-FFF2-40B4-BE49-F238E27FC236}">
                  <a16:creationId xmlns:a16="http://schemas.microsoft.com/office/drawing/2014/main" id="{9C936977-B37F-4C34-9008-B488646D6844}"/>
                </a:ext>
              </a:extLst>
            </p:cNvPr>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8529;p88">
            <a:extLst>
              <a:ext uri="{FF2B5EF4-FFF2-40B4-BE49-F238E27FC236}">
                <a16:creationId xmlns:a16="http://schemas.microsoft.com/office/drawing/2014/main" id="{D982F965-7B00-4BCE-9668-9310A8D916D6}"/>
              </a:ext>
            </a:extLst>
          </p:cNvPr>
          <p:cNvGrpSpPr/>
          <p:nvPr/>
        </p:nvGrpSpPr>
        <p:grpSpPr>
          <a:xfrm>
            <a:off x="5626519" y="1625943"/>
            <a:ext cx="408916" cy="384032"/>
            <a:chOff x="7776795" y="1766009"/>
            <a:chExt cx="371742" cy="349120"/>
          </a:xfrm>
          <a:solidFill>
            <a:schemeClr val="bg1"/>
          </a:solidFill>
        </p:grpSpPr>
        <p:sp>
          <p:nvSpPr>
            <p:cNvPr id="73" name="Google Shape;8530;p88">
              <a:extLst>
                <a:ext uri="{FF2B5EF4-FFF2-40B4-BE49-F238E27FC236}">
                  <a16:creationId xmlns:a16="http://schemas.microsoft.com/office/drawing/2014/main" id="{01F445B8-E0DE-4EFD-91D2-DEE568ACBD7F}"/>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31;p88">
              <a:extLst>
                <a:ext uri="{FF2B5EF4-FFF2-40B4-BE49-F238E27FC236}">
                  <a16:creationId xmlns:a16="http://schemas.microsoft.com/office/drawing/2014/main" id="{8209F955-5926-4A2D-9428-DDBCD040BC49}"/>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442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CAFC784D-8DDE-4A28-8579-938566FD6557}"/>
              </a:ext>
            </a:extLst>
          </p:cNvPr>
          <p:cNvSpPr/>
          <p:nvPr/>
        </p:nvSpPr>
        <p:spPr>
          <a:xfrm>
            <a:off x="1" y="1575850"/>
            <a:ext cx="9143999" cy="569214"/>
          </a:xfrm>
          <a:prstGeom prst="rect">
            <a:avLst/>
          </a:prstGeom>
          <a:solidFill>
            <a:schemeClr val="bg1">
              <a:lumMod val="85000"/>
              <a:alpha val="50000"/>
            </a:schemeClr>
          </a:solidFill>
          <a:ln w="12700">
            <a:miter lim="400000"/>
          </a:ln>
        </p:spPr>
        <p:txBody>
          <a:bodyPr lIns="28575" tIns="28575" rIns="28575" bIns="28575" anchor="ctr"/>
          <a:lstStyle/>
          <a:p>
            <a:pPr>
              <a:defRPr sz="3000">
                <a:solidFill>
                  <a:srgbClr val="FFFFFF"/>
                </a:solidFill>
              </a:defRPr>
            </a:pPr>
            <a:endParaRPr sz="2250" dirty="0"/>
          </a:p>
        </p:txBody>
      </p:sp>
      <p:sp>
        <p:nvSpPr>
          <p:cNvPr id="3" name="Freeform: Shape 2">
            <a:extLst>
              <a:ext uri="{FF2B5EF4-FFF2-40B4-BE49-F238E27FC236}">
                <a16:creationId xmlns:a16="http://schemas.microsoft.com/office/drawing/2014/main" id="{070100DB-5D7F-4A33-B65F-ADEACB71964D}"/>
              </a:ext>
            </a:extLst>
          </p:cNvPr>
          <p:cNvSpPr/>
          <p:nvPr/>
        </p:nvSpPr>
        <p:spPr>
          <a:xfrm>
            <a:off x="1623799" y="1575850"/>
            <a:ext cx="749619" cy="569214"/>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28575" tIns="28575" rIns="28575" bIns="28575" anchor="ctr">
            <a:noAutofit/>
          </a:bodyPr>
          <a:lstStyle/>
          <a:p>
            <a:endParaRPr sz="2250" dirty="0">
              <a:solidFill>
                <a:srgbClr val="FFFFFF"/>
              </a:solidFill>
            </a:endParaRPr>
          </a:p>
        </p:txBody>
      </p:sp>
      <p:sp>
        <p:nvSpPr>
          <p:cNvPr id="4" name="Freeform: Shape 3">
            <a:extLst>
              <a:ext uri="{FF2B5EF4-FFF2-40B4-BE49-F238E27FC236}">
                <a16:creationId xmlns:a16="http://schemas.microsoft.com/office/drawing/2014/main" id="{DC4EDA73-BB1F-42AD-8798-1942261583B1}"/>
              </a:ext>
            </a:extLst>
          </p:cNvPr>
          <p:cNvSpPr/>
          <p:nvPr/>
        </p:nvSpPr>
        <p:spPr>
          <a:xfrm>
            <a:off x="3689293" y="1575850"/>
            <a:ext cx="749619" cy="569214"/>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28575" tIns="28575" rIns="28575" bIns="28575" anchor="ctr">
            <a:noAutofit/>
          </a:bodyPr>
          <a:lstStyle/>
          <a:p>
            <a:endParaRPr sz="2250" dirty="0">
              <a:solidFill>
                <a:srgbClr val="FFFFFF"/>
              </a:solidFill>
            </a:endParaRPr>
          </a:p>
        </p:txBody>
      </p:sp>
      <p:sp>
        <p:nvSpPr>
          <p:cNvPr id="5" name="Freeform: Shape 4">
            <a:extLst>
              <a:ext uri="{FF2B5EF4-FFF2-40B4-BE49-F238E27FC236}">
                <a16:creationId xmlns:a16="http://schemas.microsoft.com/office/drawing/2014/main" id="{F1D5CCF0-856C-4393-AA65-52996AE17B1D}"/>
              </a:ext>
            </a:extLst>
          </p:cNvPr>
          <p:cNvSpPr/>
          <p:nvPr/>
        </p:nvSpPr>
        <p:spPr>
          <a:xfrm>
            <a:off x="5683355" y="1575850"/>
            <a:ext cx="833957" cy="569214"/>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28575" tIns="28575" rIns="28575" bIns="28575" anchor="ctr">
            <a:noAutofit/>
          </a:bodyPr>
          <a:lstStyle/>
          <a:p>
            <a:endParaRPr sz="2250" dirty="0">
              <a:solidFill>
                <a:srgbClr val="FFFFFF"/>
              </a:solidFill>
            </a:endParaRPr>
          </a:p>
        </p:txBody>
      </p:sp>
      <p:sp>
        <p:nvSpPr>
          <p:cNvPr id="6" name="Freeform: Shape 5">
            <a:extLst>
              <a:ext uri="{FF2B5EF4-FFF2-40B4-BE49-F238E27FC236}">
                <a16:creationId xmlns:a16="http://schemas.microsoft.com/office/drawing/2014/main" id="{9828B0FF-C8AB-426E-8D34-CF7774C73256}"/>
              </a:ext>
            </a:extLst>
          </p:cNvPr>
          <p:cNvSpPr/>
          <p:nvPr/>
        </p:nvSpPr>
        <p:spPr>
          <a:xfrm>
            <a:off x="7746943" y="1575850"/>
            <a:ext cx="749619" cy="569214"/>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28575" tIns="28575" rIns="28575" bIns="28575" anchor="ctr">
            <a:noAutofit/>
          </a:bodyPr>
          <a:lstStyle/>
          <a:p>
            <a:endParaRPr sz="2250" dirty="0">
              <a:solidFill>
                <a:srgbClr val="FFFFFF"/>
              </a:solidFill>
            </a:endParaRPr>
          </a:p>
        </p:txBody>
      </p:sp>
      <p:sp>
        <p:nvSpPr>
          <p:cNvPr id="7" name="Freeform: Shape 6">
            <a:extLst>
              <a:ext uri="{FF2B5EF4-FFF2-40B4-BE49-F238E27FC236}">
                <a16:creationId xmlns:a16="http://schemas.microsoft.com/office/drawing/2014/main" id="{29442399-5DFC-4776-9F0F-0FAA4B85BCC7}"/>
              </a:ext>
            </a:extLst>
          </p:cNvPr>
          <p:cNvSpPr/>
          <p:nvPr/>
        </p:nvSpPr>
        <p:spPr>
          <a:xfrm>
            <a:off x="694599" y="1247222"/>
            <a:ext cx="1624973" cy="1868806"/>
          </a:xfrm>
          <a:custGeom>
            <a:avLst/>
            <a:gdLst>
              <a:gd name="connsiteX0" fmla="*/ 86342 w 2166631"/>
              <a:gd name="connsiteY0" fmla="*/ 0 h 2491741"/>
              <a:gd name="connsiteX1" fmla="*/ 172742 w 2166631"/>
              <a:gd name="connsiteY1" fmla="*/ 86463 h 2491741"/>
              <a:gd name="connsiteX2" fmla="*/ 105445 w 2166631"/>
              <a:gd name="connsiteY2" fmla="*/ 171432 h 2491741"/>
              <a:gd name="connsiteX3" fmla="*/ 105612 w 2166631"/>
              <a:gd name="connsiteY3" fmla="*/ 422906 h 2491741"/>
              <a:gd name="connsiteX4" fmla="*/ 2166631 w 2166631"/>
              <a:gd name="connsiteY4" fmla="*/ 422906 h 2491741"/>
              <a:gd name="connsiteX5" fmla="*/ 1485790 w 2166631"/>
              <a:gd name="connsiteY5" fmla="*/ 1181809 h 2491741"/>
              <a:gd name="connsiteX6" fmla="*/ 1484827 w 2166631"/>
              <a:gd name="connsiteY6" fmla="*/ 1181858 h 2491741"/>
              <a:gd name="connsiteX7" fmla="*/ 106117 w 2166631"/>
              <a:gd name="connsiteY7" fmla="*/ 1181858 h 2491741"/>
              <a:gd name="connsiteX8" fmla="*/ 106672 w 2166631"/>
              <a:gd name="connsiteY8" fmla="*/ 2014324 h 2491741"/>
              <a:gd name="connsiteX9" fmla="*/ 415294 w 2166631"/>
              <a:gd name="connsiteY9" fmla="*/ 2379862 h 2491741"/>
              <a:gd name="connsiteX10" fmla="*/ 497839 w 2166631"/>
              <a:gd name="connsiteY10" fmla="*/ 2319063 h 2491741"/>
              <a:gd name="connsiteX11" fmla="*/ 584181 w 2166631"/>
              <a:gd name="connsiteY11" fmla="*/ 2405278 h 2491741"/>
              <a:gd name="connsiteX12" fmla="*/ 497839 w 2166631"/>
              <a:gd name="connsiteY12" fmla="*/ 2491741 h 2491741"/>
              <a:gd name="connsiteX13" fmla="*/ 412782 w 2166631"/>
              <a:gd name="connsiteY13" fmla="*/ 2419231 h 2491741"/>
              <a:gd name="connsiteX14" fmla="*/ 67298 w 2166631"/>
              <a:gd name="connsiteY14" fmla="*/ 2011832 h 2491741"/>
              <a:gd name="connsiteX15" fmla="*/ 67298 w 2166631"/>
              <a:gd name="connsiteY15" fmla="*/ 171432 h 2491741"/>
              <a:gd name="connsiteX16" fmla="*/ 0 w 2166631"/>
              <a:gd name="connsiteY16" fmla="*/ 86463 h 2491741"/>
              <a:gd name="connsiteX17" fmla="*/ 86342 w 2166631"/>
              <a:gd name="connsiteY17" fmla="*/ 0 h 249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6631" h="2491741">
                <a:moveTo>
                  <a:pt x="86342" y="0"/>
                </a:moveTo>
                <a:cubicBezTo>
                  <a:pt x="133369" y="0"/>
                  <a:pt x="172742" y="38124"/>
                  <a:pt x="172742" y="86463"/>
                </a:cubicBezTo>
                <a:cubicBezTo>
                  <a:pt x="172742" y="128325"/>
                  <a:pt x="143475" y="162461"/>
                  <a:pt x="105445" y="171432"/>
                </a:cubicBezTo>
                <a:lnTo>
                  <a:pt x="105612" y="422906"/>
                </a:lnTo>
                <a:lnTo>
                  <a:pt x="2166631" y="422906"/>
                </a:lnTo>
                <a:cubicBezTo>
                  <a:pt x="2166631" y="818186"/>
                  <a:pt x="1867523" y="1142779"/>
                  <a:pt x="1485790" y="1181809"/>
                </a:cubicBezTo>
                <a:lnTo>
                  <a:pt x="1484827" y="1181858"/>
                </a:lnTo>
                <a:lnTo>
                  <a:pt x="106117" y="1181858"/>
                </a:lnTo>
                <a:lnTo>
                  <a:pt x="106672" y="2014324"/>
                </a:lnTo>
                <a:cubicBezTo>
                  <a:pt x="106672" y="2197217"/>
                  <a:pt x="240040" y="2349463"/>
                  <a:pt x="415294" y="2379862"/>
                </a:cubicBezTo>
                <a:cubicBezTo>
                  <a:pt x="425459" y="2344479"/>
                  <a:pt x="458465" y="2319063"/>
                  <a:pt x="497839" y="2319063"/>
                </a:cubicBezTo>
                <a:cubicBezTo>
                  <a:pt x="544807" y="2319063"/>
                  <a:pt x="584181" y="2357187"/>
                  <a:pt x="584181" y="2405278"/>
                </a:cubicBezTo>
                <a:cubicBezTo>
                  <a:pt x="584181" y="2452372"/>
                  <a:pt x="546151" y="2491741"/>
                  <a:pt x="497839" y="2491741"/>
                </a:cubicBezTo>
                <a:cubicBezTo>
                  <a:pt x="455953" y="2491741"/>
                  <a:pt x="420318" y="2460096"/>
                  <a:pt x="412782" y="2419231"/>
                </a:cubicBezTo>
                <a:cubicBezTo>
                  <a:pt x="217140" y="2386340"/>
                  <a:pt x="67298" y="2216155"/>
                  <a:pt x="67298" y="2011832"/>
                </a:cubicBezTo>
                <a:lnTo>
                  <a:pt x="67298" y="171432"/>
                </a:lnTo>
                <a:cubicBezTo>
                  <a:pt x="27924" y="161216"/>
                  <a:pt x="0" y="127079"/>
                  <a:pt x="0" y="86463"/>
                </a:cubicBezTo>
                <a:cubicBezTo>
                  <a:pt x="0" y="39369"/>
                  <a:pt x="38147" y="0"/>
                  <a:pt x="86342" y="0"/>
                </a:cubicBezTo>
                <a:close/>
              </a:path>
            </a:pathLst>
          </a:custGeom>
          <a:solidFill>
            <a:schemeClr val="accent3"/>
          </a:solidFill>
          <a:ln w="12700">
            <a:miter lim="400000"/>
          </a:ln>
        </p:spPr>
        <p:txBody>
          <a:bodyPr wrap="square" lIns="28575" tIns="28575" rIns="28575" bIns="28575" anchor="ctr">
            <a:noAutofit/>
          </a:bodyPr>
          <a:lstStyle/>
          <a:p>
            <a:pPr>
              <a:defRPr sz="3000">
                <a:solidFill>
                  <a:srgbClr val="FFFFFF"/>
                </a:solidFill>
              </a:defRPr>
            </a:pPr>
            <a:endParaRPr sz="2250" dirty="0"/>
          </a:p>
        </p:txBody>
      </p:sp>
      <p:sp>
        <p:nvSpPr>
          <p:cNvPr id="8" name="Freeform: Shape 7">
            <a:extLst>
              <a:ext uri="{FF2B5EF4-FFF2-40B4-BE49-F238E27FC236}">
                <a16:creationId xmlns:a16="http://schemas.microsoft.com/office/drawing/2014/main" id="{87C34C85-67F5-4B12-A859-9312E6607FE6}"/>
              </a:ext>
            </a:extLst>
          </p:cNvPr>
          <p:cNvSpPr/>
          <p:nvPr/>
        </p:nvSpPr>
        <p:spPr>
          <a:xfrm>
            <a:off x="2731768" y="1258671"/>
            <a:ext cx="1624015" cy="2940373"/>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4"/>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9" name="Freeform: Shape 8">
            <a:extLst>
              <a:ext uri="{FF2B5EF4-FFF2-40B4-BE49-F238E27FC236}">
                <a16:creationId xmlns:a16="http://schemas.microsoft.com/office/drawing/2014/main" id="{86D0213B-49C7-4C02-9129-DD5CF8D69767}"/>
              </a:ext>
            </a:extLst>
          </p:cNvPr>
          <p:cNvSpPr/>
          <p:nvPr/>
        </p:nvSpPr>
        <p:spPr>
          <a:xfrm>
            <a:off x="4722976" y="1258670"/>
            <a:ext cx="1809904" cy="1867853"/>
          </a:xfrm>
          <a:custGeom>
            <a:avLst/>
            <a:gdLst>
              <a:gd name="connsiteX0" fmla="*/ 86374 w 2169159"/>
              <a:gd name="connsiteY0" fmla="*/ 0 h 2490470"/>
              <a:gd name="connsiteX1" fmla="*/ 172749 w 2169159"/>
              <a:gd name="connsiteY1" fmla="*/ 86419 h 2490470"/>
              <a:gd name="connsiteX2" fmla="*/ 107996 w 2169159"/>
              <a:gd name="connsiteY2" fmla="*/ 170099 h 2490470"/>
              <a:gd name="connsiteX3" fmla="*/ 107996 w 2169159"/>
              <a:gd name="connsiteY3" fmla="*/ 420391 h 2490470"/>
              <a:gd name="connsiteX4" fmla="*/ 107996 w 2169159"/>
              <a:gd name="connsiteY4" fmla="*/ 421636 h 2490470"/>
              <a:gd name="connsiteX5" fmla="*/ 107997 w 2169159"/>
              <a:gd name="connsiteY5" fmla="*/ 422906 h 2490470"/>
              <a:gd name="connsiteX6" fmla="*/ 2169159 w 2169159"/>
              <a:gd name="connsiteY6" fmla="*/ 422906 h 2490470"/>
              <a:gd name="connsiteX7" fmla="*/ 1488327 w 2169159"/>
              <a:gd name="connsiteY7" fmla="*/ 1180510 h 2490470"/>
              <a:gd name="connsiteX8" fmla="*/ 1461768 w 2169159"/>
              <a:gd name="connsiteY8" fmla="*/ 1181858 h 2490470"/>
              <a:gd name="connsiteX9" fmla="*/ 108567 w 2169159"/>
              <a:gd name="connsiteY9" fmla="*/ 1181858 h 2490470"/>
              <a:gd name="connsiteX10" fmla="*/ 109191 w 2169159"/>
              <a:gd name="connsiteY10" fmla="*/ 2012798 h 2490470"/>
              <a:gd name="connsiteX11" fmla="*/ 401316 w 2169159"/>
              <a:gd name="connsiteY11" fmla="*/ 2376158 h 2490470"/>
              <a:gd name="connsiteX12" fmla="*/ 482626 w 2169159"/>
              <a:gd name="connsiteY12" fmla="*/ 2317632 h 2490470"/>
              <a:gd name="connsiteX13" fmla="*/ 569000 w 2169159"/>
              <a:gd name="connsiteY13" fmla="*/ 2404051 h 2490470"/>
              <a:gd name="connsiteX14" fmla="*/ 482626 w 2169159"/>
              <a:gd name="connsiteY14" fmla="*/ 2490470 h 2490470"/>
              <a:gd name="connsiteX15" fmla="*/ 396252 w 2169159"/>
              <a:gd name="connsiteY15" fmla="*/ 2415507 h 2490470"/>
              <a:gd name="connsiteX16" fmla="*/ 68564 w 2169159"/>
              <a:gd name="connsiteY16" fmla="*/ 2011553 h 2490470"/>
              <a:gd name="connsiteX17" fmla="*/ 68564 w 2169159"/>
              <a:gd name="connsiteY17" fmla="*/ 171344 h 2490470"/>
              <a:gd name="connsiteX18" fmla="*/ 0 w 2169159"/>
              <a:gd name="connsiteY18" fmla="*/ 86419 h 2490470"/>
              <a:gd name="connsiteX19" fmla="*/ 86374 w 2169159"/>
              <a:gd name="connsiteY19" fmla="*/ 0 h 249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69159" h="2490470">
                <a:moveTo>
                  <a:pt x="86374" y="0"/>
                </a:moveTo>
                <a:cubicBezTo>
                  <a:pt x="133317" y="0"/>
                  <a:pt x="172749" y="38104"/>
                  <a:pt x="172749" y="86419"/>
                </a:cubicBezTo>
                <a:cubicBezTo>
                  <a:pt x="172749" y="127014"/>
                  <a:pt x="146063" y="160137"/>
                  <a:pt x="107996" y="170099"/>
                </a:cubicBezTo>
                <a:lnTo>
                  <a:pt x="107996" y="420391"/>
                </a:lnTo>
                <a:lnTo>
                  <a:pt x="107996" y="421636"/>
                </a:lnTo>
                <a:lnTo>
                  <a:pt x="107997" y="422906"/>
                </a:lnTo>
                <a:lnTo>
                  <a:pt x="2169159" y="422906"/>
                </a:lnTo>
                <a:cubicBezTo>
                  <a:pt x="2169159" y="817547"/>
                  <a:pt x="1869971" y="1141551"/>
                  <a:pt x="1488327" y="1180510"/>
                </a:cubicBezTo>
                <a:lnTo>
                  <a:pt x="1461768" y="1181858"/>
                </a:lnTo>
                <a:lnTo>
                  <a:pt x="108567" y="1181858"/>
                </a:lnTo>
                <a:lnTo>
                  <a:pt x="109191" y="2012798"/>
                </a:lnTo>
                <a:cubicBezTo>
                  <a:pt x="109191" y="2190618"/>
                  <a:pt x="234940" y="2339299"/>
                  <a:pt x="401316" y="2376158"/>
                </a:cubicBezTo>
                <a:cubicBezTo>
                  <a:pt x="412753" y="2341789"/>
                  <a:pt x="444446" y="2317632"/>
                  <a:pt x="482626" y="2317632"/>
                </a:cubicBezTo>
                <a:cubicBezTo>
                  <a:pt x="529625" y="2317632"/>
                  <a:pt x="569000" y="2355736"/>
                  <a:pt x="569000" y="2404051"/>
                </a:cubicBezTo>
                <a:cubicBezTo>
                  <a:pt x="569000" y="2451121"/>
                  <a:pt x="530820" y="2490470"/>
                  <a:pt x="482626" y="2490470"/>
                </a:cubicBezTo>
                <a:cubicBezTo>
                  <a:pt x="438187" y="2490470"/>
                  <a:pt x="401316" y="2458841"/>
                  <a:pt x="396252" y="2415507"/>
                </a:cubicBezTo>
                <a:cubicBezTo>
                  <a:pt x="209620" y="2376158"/>
                  <a:pt x="68564" y="2209794"/>
                  <a:pt x="68564" y="2011553"/>
                </a:cubicBezTo>
                <a:lnTo>
                  <a:pt x="68564" y="171344"/>
                </a:lnTo>
                <a:cubicBezTo>
                  <a:pt x="29189" y="162628"/>
                  <a:pt x="0" y="128259"/>
                  <a:pt x="0" y="86419"/>
                </a:cubicBezTo>
                <a:cubicBezTo>
                  <a:pt x="0" y="39349"/>
                  <a:pt x="38066" y="0"/>
                  <a:pt x="86374" y="0"/>
                </a:cubicBezTo>
                <a:close/>
              </a:path>
            </a:pathLst>
          </a:custGeom>
          <a:solidFill>
            <a:schemeClr val="accent6"/>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10" name="Freeform: Shape 9">
            <a:extLst>
              <a:ext uri="{FF2B5EF4-FFF2-40B4-BE49-F238E27FC236}">
                <a16:creationId xmlns:a16="http://schemas.microsoft.com/office/drawing/2014/main" id="{82B97D0B-FA5B-4E9C-A429-45655F48D596}"/>
              </a:ext>
            </a:extLst>
          </p:cNvPr>
          <p:cNvSpPr/>
          <p:nvPr/>
        </p:nvSpPr>
        <p:spPr>
          <a:xfrm>
            <a:off x="6788468" y="1258672"/>
            <a:ext cx="1624964" cy="2939411"/>
          </a:xfrm>
          <a:custGeom>
            <a:avLst/>
            <a:gdLst>
              <a:gd name="connsiteX0" fmla="*/ 86366 w 2166618"/>
              <a:gd name="connsiteY0" fmla="*/ 0 h 3919215"/>
              <a:gd name="connsiteX1" fmla="*/ 172731 w 2166618"/>
              <a:gd name="connsiteY1" fmla="*/ 86223 h 3919215"/>
              <a:gd name="connsiteX2" fmla="*/ 107928 w 2166618"/>
              <a:gd name="connsiteY2" fmla="*/ 170094 h 3919215"/>
              <a:gd name="connsiteX3" fmla="*/ 108025 w 2166618"/>
              <a:gd name="connsiteY3" fmla="*/ 422905 h 3919215"/>
              <a:gd name="connsiteX4" fmla="*/ 2166618 w 2166618"/>
              <a:gd name="connsiteY4" fmla="*/ 422905 h 3919215"/>
              <a:gd name="connsiteX5" fmla="*/ 1485781 w 2166618"/>
              <a:gd name="connsiteY5" fmla="*/ 1180408 h 3919215"/>
              <a:gd name="connsiteX6" fmla="*/ 1457202 w 2166618"/>
              <a:gd name="connsiteY6" fmla="*/ 1181857 h 3919215"/>
              <a:gd name="connsiteX7" fmla="*/ 108315 w 2166618"/>
              <a:gd name="connsiteY7" fmla="*/ 1181857 h 3919215"/>
              <a:gd name="connsiteX8" fmla="*/ 109180 w 2166618"/>
              <a:gd name="connsiteY8" fmla="*/ 3441463 h 3919215"/>
              <a:gd name="connsiteX9" fmla="*/ 401332 w 2166618"/>
              <a:gd name="connsiteY9" fmla="*/ 3804774 h 3919215"/>
              <a:gd name="connsiteX10" fmla="*/ 482577 w 2166618"/>
              <a:gd name="connsiteY10" fmla="*/ 3746378 h 3919215"/>
              <a:gd name="connsiteX11" fmla="*/ 568943 w 2166618"/>
              <a:gd name="connsiteY11" fmla="*/ 3832992 h 3919215"/>
              <a:gd name="connsiteX12" fmla="*/ 482577 w 2166618"/>
              <a:gd name="connsiteY12" fmla="*/ 3919215 h 3919215"/>
              <a:gd name="connsiteX13" fmla="*/ 396212 w 2166618"/>
              <a:gd name="connsiteY13" fmla="*/ 3844358 h 3919215"/>
              <a:gd name="connsiteX14" fmla="*/ 68615 w 2166618"/>
              <a:gd name="connsiteY14" fmla="*/ 3440287 h 3919215"/>
              <a:gd name="connsiteX15" fmla="*/ 68615 w 2166618"/>
              <a:gd name="connsiteY15" fmla="*/ 171662 h 3919215"/>
              <a:gd name="connsiteX16" fmla="*/ 0 w 2166618"/>
              <a:gd name="connsiteY16" fmla="*/ 86223 h 3919215"/>
              <a:gd name="connsiteX17" fmla="*/ 86366 w 2166618"/>
              <a:gd name="connsiteY17" fmla="*/ 0 h 391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6618" h="3919215">
                <a:moveTo>
                  <a:pt x="86366" y="0"/>
                </a:moveTo>
                <a:cubicBezTo>
                  <a:pt x="133360" y="0"/>
                  <a:pt x="172731" y="38016"/>
                  <a:pt x="172731" y="86223"/>
                </a:cubicBezTo>
                <a:cubicBezTo>
                  <a:pt x="172731" y="126982"/>
                  <a:pt x="145991" y="159904"/>
                  <a:pt x="107928" y="170094"/>
                </a:cubicBezTo>
                <a:lnTo>
                  <a:pt x="108025" y="422905"/>
                </a:lnTo>
                <a:lnTo>
                  <a:pt x="2166618" y="422905"/>
                </a:lnTo>
                <a:cubicBezTo>
                  <a:pt x="2166618" y="817584"/>
                  <a:pt x="1867511" y="1141464"/>
                  <a:pt x="1485781" y="1180408"/>
                </a:cubicBezTo>
                <a:lnTo>
                  <a:pt x="1457202" y="1181857"/>
                </a:lnTo>
                <a:lnTo>
                  <a:pt x="108315" y="1181857"/>
                </a:lnTo>
                <a:lnTo>
                  <a:pt x="109180" y="3441463"/>
                </a:lnTo>
                <a:cubicBezTo>
                  <a:pt x="109180" y="3619395"/>
                  <a:pt x="234973" y="3767933"/>
                  <a:pt x="401332" y="3804774"/>
                </a:cubicBezTo>
                <a:cubicBezTo>
                  <a:pt x="412768" y="3770677"/>
                  <a:pt x="444515" y="3746378"/>
                  <a:pt x="482577" y="3746378"/>
                </a:cubicBezTo>
                <a:cubicBezTo>
                  <a:pt x="529572" y="3746378"/>
                  <a:pt x="568943" y="3784394"/>
                  <a:pt x="568943" y="3832992"/>
                </a:cubicBezTo>
                <a:cubicBezTo>
                  <a:pt x="568943" y="3880023"/>
                  <a:pt x="530824" y="3919215"/>
                  <a:pt x="482577" y="3919215"/>
                </a:cubicBezTo>
                <a:cubicBezTo>
                  <a:pt x="438200" y="3919215"/>
                  <a:pt x="401332" y="3887469"/>
                  <a:pt x="396212" y="3844358"/>
                </a:cubicBezTo>
                <a:cubicBezTo>
                  <a:pt x="209542" y="3804774"/>
                  <a:pt x="68615" y="3638599"/>
                  <a:pt x="68615" y="3440287"/>
                </a:cubicBezTo>
                <a:lnTo>
                  <a:pt x="68615" y="171662"/>
                </a:lnTo>
                <a:cubicBezTo>
                  <a:pt x="29187" y="162647"/>
                  <a:pt x="0" y="128158"/>
                  <a:pt x="0" y="86223"/>
                </a:cubicBezTo>
                <a:cubicBezTo>
                  <a:pt x="0" y="39192"/>
                  <a:pt x="39371" y="0"/>
                  <a:pt x="86366" y="0"/>
                </a:cubicBezTo>
                <a:close/>
              </a:path>
            </a:pathLst>
          </a:custGeom>
          <a:solidFill>
            <a:schemeClr val="accent5"/>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11" name="Shape">
            <a:extLst>
              <a:ext uri="{FF2B5EF4-FFF2-40B4-BE49-F238E27FC236}">
                <a16:creationId xmlns:a16="http://schemas.microsoft.com/office/drawing/2014/main" id="{319AADCE-BE7A-4998-9876-208B5930C040}"/>
              </a:ext>
            </a:extLst>
          </p:cNvPr>
          <p:cNvSpPr/>
          <p:nvPr/>
        </p:nvSpPr>
        <p:spPr>
          <a:xfrm>
            <a:off x="1071110" y="3136941"/>
            <a:ext cx="688656" cy="688656"/>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3">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2" name="Shape">
            <a:extLst>
              <a:ext uri="{FF2B5EF4-FFF2-40B4-BE49-F238E27FC236}">
                <a16:creationId xmlns:a16="http://schemas.microsoft.com/office/drawing/2014/main" id="{D03A811E-A3D6-41AA-9335-1520F31ACF07}"/>
              </a:ext>
            </a:extLst>
          </p:cNvPr>
          <p:cNvSpPr/>
          <p:nvPr/>
        </p:nvSpPr>
        <p:spPr>
          <a:xfrm>
            <a:off x="3227069" y="4059021"/>
            <a:ext cx="688656" cy="688656"/>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4">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3" name="Shape">
            <a:extLst>
              <a:ext uri="{FF2B5EF4-FFF2-40B4-BE49-F238E27FC236}">
                <a16:creationId xmlns:a16="http://schemas.microsoft.com/office/drawing/2014/main" id="{C9D2259E-2F0D-4748-9B28-5C054F492FC0}"/>
              </a:ext>
            </a:extLst>
          </p:cNvPr>
          <p:cNvSpPr/>
          <p:nvPr/>
        </p:nvSpPr>
        <p:spPr>
          <a:xfrm>
            <a:off x="5180175" y="3001746"/>
            <a:ext cx="688656" cy="688656"/>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6">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4" name="Shape">
            <a:extLst>
              <a:ext uri="{FF2B5EF4-FFF2-40B4-BE49-F238E27FC236}">
                <a16:creationId xmlns:a16="http://schemas.microsoft.com/office/drawing/2014/main" id="{36CDF20E-12DD-41E3-A74A-91D5ABC3469E}"/>
              </a:ext>
            </a:extLst>
          </p:cNvPr>
          <p:cNvSpPr/>
          <p:nvPr/>
        </p:nvSpPr>
        <p:spPr>
          <a:xfrm>
            <a:off x="7274245" y="4059021"/>
            <a:ext cx="688656" cy="688656"/>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5">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5" name="TextBox 14">
            <a:extLst>
              <a:ext uri="{FF2B5EF4-FFF2-40B4-BE49-F238E27FC236}">
                <a16:creationId xmlns:a16="http://schemas.microsoft.com/office/drawing/2014/main" id="{2CDD0C9F-C354-4D25-9417-7C28CFB186F1}"/>
              </a:ext>
            </a:extLst>
          </p:cNvPr>
          <p:cNvSpPr txBox="1"/>
          <p:nvPr/>
        </p:nvSpPr>
        <p:spPr>
          <a:xfrm>
            <a:off x="887145" y="2145064"/>
            <a:ext cx="1392825" cy="938719"/>
          </a:xfrm>
          <a:prstGeom prst="rect">
            <a:avLst/>
          </a:prstGeom>
          <a:noFill/>
        </p:spPr>
        <p:txBody>
          <a:bodyPr wrap="square" lIns="0" rIns="0" rtlCol="0" anchor="t">
            <a:spAutoFit/>
          </a:bodyPr>
          <a:lstStyle/>
          <a:p>
            <a:r>
              <a:rPr lang="en-US" sz="1100" dirty="0">
                <a:solidFill>
                  <a:schemeClr val="tx1"/>
                </a:solidFill>
                <a:effectLst/>
                <a:latin typeface="Work Sans" pitchFamily="2" charset="0"/>
                <a:ea typeface="Calibri" panose="020F0502020204030204" pitchFamily="34" charset="0"/>
                <a:cs typeface="Times New Roman" panose="02020603050405020304" pitchFamily="18" charset="0"/>
              </a:rPr>
              <a:t>Although it is simple to automate a transaction, it is difficult to code in a smart contract </a:t>
            </a:r>
            <a:endParaRPr lang="en-US" sz="600" noProof="1">
              <a:solidFill>
                <a:schemeClr val="tx1"/>
              </a:solidFill>
              <a:latin typeface="Work Sans" pitchFamily="2" charset="0"/>
            </a:endParaRPr>
          </a:p>
        </p:txBody>
      </p:sp>
      <p:sp>
        <p:nvSpPr>
          <p:cNvPr id="16" name="TextBox 15">
            <a:extLst>
              <a:ext uri="{FF2B5EF4-FFF2-40B4-BE49-F238E27FC236}">
                <a16:creationId xmlns:a16="http://schemas.microsoft.com/office/drawing/2014/main" id="{50DE75EF-AF02-47CC-B10C-9B288C21EED6}"/>
              </a:ext>
            </a:extLst>
          </p:cNvPr>
          <p:cNvSpPr txBox="1"/>
          <p:nvPr/>
        </p:nvSpPr>
        <p:spPr>
          <a:xfrm>
            <a:off x="2903989" y="2213590"/>
            <a:ext cx="1411553" cy="1615827"/>
          </a:xfrm>
          <a:prstGeom prst="rect">
            <a:avLst/>
          </a:prstGeom>
          <a:noFill/>
        </p:spPr>
        <p:txBody>
          <a:bodyPr wrap="square" lIns="0" rIns="0" rtlCol="0" anchor="t">
            <a:spAutoFit/>
          </a:bodyPr>
          <a:lstStyle/>
          <a:p>
            <a:r>
              <a:rPr lang="en-US" sz="1100" dirty="0">
                <a:solidFill>
                  <a:schemeClr val="tx1"/>
                </a:solidFill>
                <a:effectLst/>
                <a:latin typeface="Work Sans" pitchFamily="2" charset="0"/>
                <a:ea typeface="Calibri" panose="020F0502020204030204" pitchFamily="34" charset="0"/>
                <a:cs typeface="Times New Roman" panose="02020603050405020304" pitchFamily="18" charset="0"/>
              </a:rPr>
              <a:t>It will be hard to migrate farmers ,  government and insurers to a blockchain based Insurance System. It will be a complex system for them to deal with.</a:t>
            </a:r>
            <a:endParaRPr lang="en-US" sz="600" noProof="1">
              <a:solidFill>
                <a:schemeClr val="tx1"/>
              </a:solidFill>
              <a:latin typeface="Work Sans" pitchFamily="2" charset="0"/>
            </a:endParaRPr>
          </a:p>
        </p:txBody>
      </p:sp>
      <p:sp>
        <p:nvSpPr>
          <p:cNvPr id="17" name="TextBox 16">
            <a:extLst>
              <a:ext uri="{FF2B5EF4-FFF2-40B4-BE49-F238E27FC236}">
                <a16:creationId xmlns:a16="http://schemas.microsoft.com/office/drawing/2014/main" id="{AF9A1D26-19E4-4FAD-BC80-E0BE665EBC95}"/>
              </a:ext>
            </a:extLst>
          </p:cNvPr>
          <p:cNvSpPr txBox="1"/>
          <p:nvPr/>
        </p:nvSpPr>
        <p:spPr>
          <a:xfrm>
            <a:off x="4931515" y="2181625"/>
            <a:ext cx="1392825" cy="600164"/>
          </a:xfrm>
          <a:prstGeom prst="rect">
            <a:avLst/>
          </a:prstGeom>
          <a:noFill/>
        </p:spPr>
        <p:txBody>
          <a:bodyPr wrap="square" lIns="0" rIns="0" rtlCol="0" anchor="t">
            <a:spAutoFit/>
          </a:bodyPr>
          <a:lstStyle/>
          <a:p>
            <a:r>
              <a:rPr lang="en-US" sz="1100" dirty="0">
                <a:solidFill>
                  <a:schemeClr val="tx1"/>
                </a:solidFill>
                <a:latin typeface="Work Sans" pitchFamily="2" charset="0"/>
                <a:ea typeface="Times New Roman" panose="02020603050405020304" pitchFamily="18" charset="0"/>
              </a:rPr>
              <a:t>S</a:t>
            </a:r>
            <a:r>
              <a:rPr lang="en-US" sz="1100" dirty="0">
                <a:solidFill>
                  <a:schemeClr val="tx1"/>
                </a:solidFill>
                <a:effectLst/>
                <a:latin typeface="Work Sans" pitchFamily="2" charset="0"/>
                <a:ea typeface="Times New Roman" panose="02020603050405020304" pitchFamily="18" charset="0"/>
              </a:rPr>
              <a:t>mart contracts are still largely unregulated</a:t>
            </a:r>
            <a:endParaRPr lang="en-US" sz="600" noProof="1">
              <a:solidFill>
                <a:schemeClr val="tx1"/>
              </a:solidFill>
              <a:latin typeface="Work Sans" pitchFamily="2" charset="0"/>
            </a:endParaRPr>
          </a:p>
        </p:txBody>
      </p:sp>
      <p:sp>
        <p:nvSpPr>
          <p:cNvPr id="18" name="TextBox 17">
            <a:extLst>
              <a:ext uri="{FF2B5EF4-FFF2-40B4-BE49-F238E27FC236}">
                <a16:creationId xmlns:a16="http://schemas.microsoft.com/office/drawing/2014/main" id="{A756763A-8DB8-4DAE-AF26-FD1A0A3FD9D4}"/>
              </a:ext>
            </a:extLst>
          </p:cNvPr>
          <p:cNvSpPr txBox="1"/>
          <p:nvPr/>
        </p:nvSpPr>
        <p:spPr>
          <a:xfrm>
            <a:off x="6941017" y="2213590"/>
            <a:ext cx="1411553" cy="1446550"/>
          </a:xfrm>
          <a:prstGeom prst="rect">
            <a:avLst/>
          </a:prstGeom>
          <a:noFill/>
        </p:spPr>
        <p:txBody>
          <a:bodyPr wrap="square" lIns="0" rIns="0" rtlCol="0" anchor="t">
            <a:spAutoFit/>
          </a:bodyPr>
          <a:lstStyle/>
          <a:p>
            <a:r>
              <a:rPr lang="en-US" sz="1100" dirty="0">
                <a:solidFill>
                  <a:schemeClr val="tx1"/>
                </a:solidFill>
                <a:effectLst/>
                <a:latin typeface="Work Sans" pitchFamily="2" charset="0"/>
                <a:ea typeface="Calibri" panose="020F0502020204030204" pitchFamily="34" charset="0"/>
                <a:cs typeface="Times New Roman" panose="02020603050405020304" pitchFamily="18" charset="0"/>
              </a:rPr>
              <a:t>It would hard for government to integrate this blockchain based insurance system with existing systems or to create a new one. </a:t>
            </a:r>
            <a:endParaRPr lang="en-US" sz="600" noProof="1">
              <a:solidFill>
                <a:schemeClr val="tx1"/>
              </a:solidFill>
              <a:latin typeface="Work Sans" pitchFamily="2" charset="0"/>
            </a:endParaRPr>
          </a:p>
        </p:txBody>
      </p:sp>
      <p:sp>
        <p:nvSpPr>
          <p:cNvPr id="23" name="TextBox 22">
            <a:extLst>
              <a:ext uri="{FF2B5EF4-FFF2-40B4-BE49-F238E27FC236}">
                <a16:creationId xmlns:a16="http://schemas.microsoft.com/office/drawing/2014/main" id="{4ADA5375-4E1F-43E7-89B7-CDEA7A8E3397}"/>
              </a:ext>
            </a:extLst>
          </p:cNvPr>
          <p:cNvSpPr txBox="1"/>
          <p:nvPr/>
        </p:nvSpPr>
        <p:spPr>
          <a:xfrm>
            <a:off x="823187" y="1722665"/>
            <a:ext cx="1392826" cy="307777"/>
          </a:xfrm>
          <a:prstGeom prst="rect">
            <a:avLst/>
          </a:prstGeom>
          <a:noFill/>
        </p:spPr>
        <p:txBody>
          <a:bodyPr wrap="square" lIns="0" rIns="0" rtlCol="0" anchor="b">
            <a:spAutoFit/>
          </a:bodyPr>
          <a:lstStyle/>
          <a:p>
            <a:r>
              <a:rPr lang="en-US" b="1" noProof="1">
                <a:solidFill>
                  <a:schemeClr val="bg1"/>
                </a:solidFill>
              </a:rPr>
              <a:t>Development</a:t>
            </a:r>
          </a:p>
        </p:txBody>
      </p:sp>
      <p:sp>
        <p:nvSpPr>
          <p:cNvPr id="24" name="TextBox 23">
            <a:extLst>
              <a:ext uri="{FF2B5EF4-FFF2-40B4-BE49-F238E27FC236}">
                <a16:creationId xmlns:a16="http://schemas.microsoft.com/office/drawing/2014/main" id="{9DDA37BC-7BB5-4135-838B-BD9DB86A946F}"/>
              </a:ext>
            </a:extLst>
          </p:cNvPr>
          <p:cNvSpPr txBox="1"/>
          <p:nvPr/>
        </p:nvSpPr>
        <p:spPr>
          <a:xfrm>
            <a:off x="2911152" y="1722665"/>
            <a:ext cx="1392826" cy="307777"/>
          </a:xfrm>
          <a:prstGeom prst="rect">
            <a:avLst/>
          </a:prstGeom>
          <a:noFill/>
        </p:spPr>
        <p:txBody>
          <a:bodyPr wrap="square" lIns="0" rIns="0" rtlCol="0" anchor="b">
            <a:spAutoFit/>
          </a:bodyPr>
          <a:lstStyle/>
          <a:p>
            <a:r>
              <a:rPr lang="en-US" b="1" noProof="1">
                <a:solidFill>
                  <a:schemeClr val="bg1"/>
                </a:solidFill>
              </a:rPr>
              <a:t>Migration</a:t>
            </a:r>
          </a:p>
        </p:txBody>
      </p:sp>
      <p:sp>
        <p:nvSpPr>
          <p:cNvPr id="25" name="TextBox 24">
            <a:extLst>
              <a:ext uri="{FF2B5EF4-FFF2-40B4-BE49-F238E27FC236}">
                <a16:creationId xmlns:a16="http://schemas.microsoft.com/office/drawing/2014/main" id="{DD189186-3BE3-48AE-A0B0-6084F98F8D70}"/>
              </a:ext>
            </a:extLst>
          </p:cNvPr>
          <p:cNvSpPr txBox="1"/>
          <p:nvPr/>
        </p:nvSpPr>
        <p:spPr>
          <a:xfrm>
            <a:off x="4835043" y="1710947"/>
            <a:ext cx="1558619" cy="307777"/>
          </a:xfrm>
          <a:prstGeom prst="rect">
            <a:avLst/>
          </a:prstGeom>
          <a:noFill/>
        </p:spPr>
        <p:txBody>
          <a:bodyPr wrap="square" lIns="0" rIns="0" rtlCol="0" anchor="b">
            <a:spAutoFit/>
          </a:bodyPr>
          <a:lstStyle/>
          <a:p>
            <a:r>
              <a:rPr lang="en-US" b="1" noProof="1">
                <a:solidFill>
                  <a:schemeClr val="bg1"/>
                </a:solidFill>
              </a:rPr>
              <a:t>Legal Regulations</a:t>
            </a:r>
          </a:p>
        </p:txBody>
      </p:sp>
      <p:sp>
        <p:nvSpPr>
          <p:cNvPr id="26" name="TextBox 25">
            <a:extLst>
              <a:ext uri="{FF2B5EF4-FFF2-40B4-BE49-F238E27FC236}">
                <a16:creationId xmlns:a16="http://schemas.microsoft.com/office/drawing/2014/main" id="{9365B419-FD92-4AA1-A3FF-249F3BEC4BB8}"/>
              </a:ext>
            </a:extLst>
          </p:cNvPr>
          <p:cNvSpPr txBox="1"/>
          <p:nvPr/>
        </p:nvSpPr>
        <p:spPr>
          <a:xfrm>
            <a:off x="6948181" y="1722665"/>
            <a:ext cx="1392826" cy="307777"/>
          </a:xfrm>
          <a:prstGeom prst="rect">
            <a:avLst/>
          </a:prstGeom>
          <a:noFill/>
        </p:spPr>
        <p:txBody>
          <a:bodyPr wrap="square" lIns="0" rIns="0" rtlCol="0" anchor="b">
            <a:spAutoFit/>
          </a:bodyPr>
          <a:lstStyle/>
          <a:p>
            <a:r>
              <a:rPr lang="en-US" b="1" noProof="1">
                <a:solidFill>
                  <a:schemeClr val="bg1"/>
                </a:solidFill>
              </a:rPr>
              <a:t>Integration</a:t>
            </a:r>
          </a:p>
        </p:txBody>
      </p:sp>
      <p:grpSp>
        <p:nvGrpSpPr>
          <p:cNvPr id="27" name="Graphic 27" descr="Lightbulb">
            <a:extLst>
              <a:ext uri="{FF2B5EF4-FFF2-40B4-BE49-F238E27FC236}">
                <a16:creationId xmlns:a16="http://schemas.microsoft.com/office/drawing/2014/main" id="{8B416F2B-2654-4B22-AC82-D5CFC142052B}"/>
              </a:ext>
            </a:extLst>
          </p:cNvPr>
          <p:cNvGrpSpPr/>
          <p:nvPr/>
        </p:nvGrpSpPr>
        <p:grpSpPr>
          <a:xfrm>
            <a:off x="1150088" y="3230650"/>
            <a:ext cx="501920" cy="501920"/>
            <a:chOff x="1633880" y="3810166"/>
            <a:chExt cx="669226" cy="669226"/>
          </a:xfrm>
          <a:solidFill>
            <a:schemeClr val="bg1"/>
          </a:solidFill>
        </p:grpSpPr>
        <p:sp>
          <p:nvSpPr>
            <p:cNvPr id="28" name="Freeform: Shape 27">
              <a:extLst>
                <a:ext uri="{FF2B5EF4-FFF2-40B4-BE49-F238E27FC236}">
                  <a16:creationId xmlns:a16="http://schemas.microsoft.com/office/drawing/2014/main" id="{5AEBE172-4F26-42C2-A710-7CE27F98D264}"/>
                </a:ext>
              </a:extLst>
            </p:cNvPr>
            <p:cNvSpPr/>
            <p:nvPr/>
          </p:nvSpPr>
          <p:spPr>
            <a:xfrm>
              <a:off x="1877868" y="4256316"/>
              <a:ext cx="181248" cy="41826"/>
            </a:xfrm>
            <a:custGeom>
              <a:avLst/>
              <a:gdLst>
                <a:gd name="connsiteX0" fmla="*/ 20913 w 181248"/>
                <a:gd name="connsiteY0" fmla="*/ 0 h 41826"/>
                <a:gd name="connsiteX1" fmla="*/ 160335 w 181248"/>
                <a:gd name="connsiteY1" fmla="*/ 0 h 41826"/>
                <a:gd name="connsiteX2" fmla="*/ 181249 w 181248"/>
                <a:gd name="connsiteY2" fmla="*/ 20913 h 41826"/>
                <a:gd name="connsiteX3" fmla="*/ 160335 w 181248"/>
                <a:gd name="connsiteY3" fmla="*/ 41827 h 41826"/>
                <a:gd name="connsiteX4" fmla="*/ 20913 w 181248"/>
                <a:gd name="connsiteY4" fmla="*/ 41827 h 41826"/>
                <a:gd name="connsiteX5" fmla="*/ 0 w 181248"/>
                <a:gd name="connsiteY5" fmla="*/ 20913 h 41826"/>
                <a:gd name="connsiteX6" fmla="*/ 20913 w 181248"/>
                <a:gd name="connsiteY6" fmla="*/ 0 h 4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248" h="41826">
                  <a:moveTo>
                    <a:pt x="20913" y="0"/>
                  </a:moveTo>
                  <a:lnTo>
                    <a:pt x="160335" y="0"/>
                  </a:lnTo>
                  <a:cubicBezTo>
                    <a:pt x="172186" y="0"/>
                    <a:pt x="181249" y="9062"/>
                    <a:pt x="181249" y="20913"/>
                  </a:cubicBezTo>
                  <a:cubicBezTo>
                    <a:pt x="181249" y="32764"/>
                    <a:pt x="172186" y="41827"/>
                    <a:pt x="160335" y="41827"/>
                  </a:cubicBezTo>
                  <a:lnTo>
                    <a:pt x="20913" y="41827"/>
                  </a:lnTo>
                  <a:cubicBezTo>
                    <a:pt x="9062" y="41827"/>
                    <a:pt x="0" y="32764"/>
                    <a:pt x="0" y="20913"/>
                  </a:cubicBezTo>
                  <a:cubicBezTo>
                    <a:pt x="0" y="9062"/>
                    <a:pt x="9062" y="0"/>
                    <a:pt x="20913" y="0"/>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9" name="Freeform: Shape 28">
              <a:extLst>
                <a:ext uri="{FF2B5EF4-FFF2-40B4-BE49-F238E27FC236}">
                  <a16:creationId xmlns:a16="http://schemas.microsoft.com/office/drawing/2014/main" id="{11717DFF-CCC7-46ED-B07C-D69F86B9A396}"/>
                </a:ext>
              </a:extLst>
            </p:cNvPr>
            <p:cNvSpPr/>
            <p:nvPr/>
          </p:nvSpPr>
          <p:spPr>
            <a:xfrm>
              <a:off x="1877868" y="4326027"/>
              <a:ext cx="181248" cy="41826"/>
            </a:xfrm>
            <a:custGeom>
              <a:avLst/>
              <a:gdLst>
                <a:gd name="connsiteX0" fmla="*/ 20913 w 181248"/>
                <a:gd name="connsiteY0" fmla="*/ 0 h 41826"/>
                <a:gd name="connsiteX1" fmla="*/ 160335 w 181248"/>
                <a:gd name="connsiteY1" fmla="*/ 0 h 41826"/>
                <a:gd name="connsiteX2" fmla="*/ 181249 w 181248"/>
                <a:gd name="connsiteY2" fmla="*/ 20913 h 41826"/>
                <a:gd name="connsiteX3" fmla="*/ 160335 w 181248"/>
                <a:gd name="connsiteY3" fmla="*/ 41827 h 41826"/>
                <a:gd name="connsiteX4" fmla="*/ 20913 w 181248"/>
                <a:gd name="connsiteY4" fmla="*/ 41827 h 41826"/>
                <a:gd name="connsiteX5" fmla="*/ 0 w 181248"/>
                <a:gd name="connsiteY5" fmla="*/ 20913 h 41826"/>
                <a:gd name="connsiteX6" fmla="*/ 20913 w 181248"/>
                <a:gd name="connsiteY6" fmla="*/ 0 h 4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248" h="41826">
                  <a:moveTo>
                    <a:pt x="20913" y="0"/>
                  </a:moveTo>
                  <a:lnTo>
                    <a:pt x="160335" y="0"/>
                  </a:lnTo>
                  <a:cubicBezTo>
                    <a:pt x="172186" y="0"/>
                    <a:pt x="181249" y="9062"/>
                    <a:pt x="181249" y="20913"/>
                  </a:cubicBezTo>
                  <a:cubicBezTo>
                    <a:pt x="181249" y="32764"/>
                    <a:pt x="172186" y="41827"/>
                    <a:pt x="160335" y="41827"/>
                  </a:cubicBezTo>
                  <a:lnTo>
                    <a:pt x="20913" y="41827"/>
                  </a:lnTo>
                  <a:cubicBezTo>
                    <a:pt x="9062" y="41827"/>
                    <a:pt x="0" y="32764"/>
                    <a:pt x="0" y="20913"/>
                  </a:cubicBezTo>
                  <a:cubicBezTo>
                    <a:pt x="0" y="9062"/>
                    <a:pt x="9062" y="0"/>
                    <a:pt x="20913" y="0"/>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0" name="Freeform: Shape 29">
              <a:extLst>
                <a:ext uri="{FF2B5EF4-FFF2-40B4-BE49-F238E27FC236}">
                  <a16:creationId xmlns:a16="http://schemas.microsoft.com/office/drawing/2014/main" id="{18B5A1AE-502C-4B37-8201-FAC1DDDE2F02}"/>
                </a:ext>
              </a:extLst>
            </p:cNvPr>
            <p:cNvSpPr/>
            <p:nvPr/>
          </p:nvSpPr>
          <p:spPr>
            <a:xfrm>
              <a:off x="1923180" y="4395738"/>
              <a:ext cx="90624" cy="41826"/>
            </a:xfrm>
            <a:custGeom>
              <a:avLst/>
              <a:gdLst>
                <a:gd name="connsiteX0" fmla="*/ 0 w 90624"/>
                <a:gd name="connsiteY0" fmla="*/ 0 h 41826"/>
                <a:gd name="connsiteX1" fmla="*/ 45312 w 90624"/>
                <a:gd name="connsiteY1" fmla="*/ 41827 h 41826"/>
                <a:gd name="connsiteX2" fmla="*/ 90624 w 90624"/>
                <a:gd name="connsiteY2" fmla="*/ 0 h 41826"/>
                <a:gd name="connsiteX3" fmla="*/ 0 w 90624"/>
                <a:gd name="connsiteY3" fmla="*/ 0 h 41826"/>
              </a:gdLst>
              <a:ahLst/>
              <a:cxnLst>
                <a:cxn ang="0">
                  <a:pos x="connsiteX0" y="connsiteY0"/>
                </a:cxn>
                <a:cxn ang="0">
                  <a:pos x="connsiteX1" y="connsiteY1"/>
                </a:cxn>
                <a:cxn ang="0">
                  <a:pos x="connsiteX2" y="connsiteY2"/>
                </a:cxn>
                <a:cxn ang="0">
                  <a:pos x="connsiteX3" y="connsiteY3"/>
                </a:cxn>
              </a:cxnLst>
              <a:rect l="l" t="t" r="r" b="b"/>
              <a:pathLst>
                <a:path w="90624" h="41826">
                  <a:moveTo>
                    <a:pt x="0" y="0"/>
                  </a:moveTo>
                  <a:cubicBezTo>
                    <a:pt x="2091" y="23702"/>
                    <a:pt x="21610" y="41827"/>
                    <a:pt x="45312" y="41827"/>
                  </a:cubicBezTo>
                  <a:cubicBezTo>
                    <a:pt x="69014" y="41827"/>
                    <a:pt x="88533" y="23702"/>
                    <a:pt x="90624" y="0"/>
                  </a:cubicBezTo>
                  <a:lnTo>
                    <a:pt x="0" y="0"/>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1" name="Freeform: Shape 30">
              <a:extLst>
                <a:ext uri="{FF2B5EF4-FFF2-40B4-BE49-F238E27FC236}">
                  <a16:creationId xmlns:a16="http://schemas.microsoft.com/office/drawing/2014/main" id="{CEAC8DCF-2C3D-4F9E-A431-37949DCEEBAC}"/>
                </a:ext>
              </a:extLst>
            </p:cNvPr>
            <p:cNvSpPr/>
            <p:nvPr/>
          </p:nvSpPr>
          <p:spPr>
            <a:xfrm>
              <a:off x="1787244" y="3851992"/>
              <a:ext cx="362497" cy="376439"/>
            </a:xfrm>
            <a:custGeom>
              <a:avLst/>
              <a:gdLst>
                <a:gd name="connsiteX0" fmla="*/ 181249 w 362497"/>
                <a:gd name="connsiteY0" fmla="*/ 0 h 376439"/>
                <a:gd name="connsiteX1" fmla="*/ 181249 w 362497"/>
                <a:gd name="connsiteY1" fmla="*/ 0 h 376439"/>
                <a:gd name="connsiteX2" fmla="*/ 181249 w 362497"/>
                <a:gd name="connsiteY2" fmla="*/ 0 h 376439"/>
                <a:gd name="connsiteX3" fmla="*/ 0 w 362497"/>
                <a:gd name="connsiteY3" fmla="*/ 179157 h 376439"/>
                <a:gd name="connsiteX4" fmla="*/ 0 w 362497"/>
                <a:gd name="connsiteY4" fmla="*/ 185431 h 376439"/>
                <a:gd name="connsiteX5" fmla="*/ 12548 w 362497"/>
                <a:gd name="connsiteY5" fmla="*/ 248171 h 376439"/>
                <a:gd name="connsiteX6" fmla="*/ 43918 w 362497"/>
                <a:gd name="connsiteY6" fmla="*/ 299757 h 376439"/>
                <a:gd name="connsiteX7" fmla="*/ 86442 w 362497"/>
                <a:gd name="connsiteY7" fmla="*/ 368771 h 376439"/>
                <a:gd name="connsiteX8" fmla="*/ 98990 w 362497"/>
                <a:gd name="connsiteY8" fmla="*/ 376440 h 376439"/>
                <a:gd name="connsiteX9" fmla="*/ 263508 w 362497"/>
                <a:gd name="connsiteY9" fmla="*/ 376440 h 376439"/>
                <a:gd name="connsiteX10" fmla="*/ 276056 w 362497"/>
                <a:gd name="connsiteY10" fmla="*/ 368771 h 376439"/>
                <a:gd name="connsiteX11" fmla="*/ 318579 w 362497"/>
                <a:gd name="connsiteY11" fmla="*/ 299757 h 376439"/>
                <a:gd name="connsiteX12" fmla="*/ 349949 w 362497"/>
                <a:gd name="connsiteY12" fmla="*/ 248171 h 376439"/>
                <a:gd name="connsiteX13" fmla="*/ 362497 w 362497"/>
                <a:gd name="connsiteY13" fmla="*/ 185431 h 376439"/>
                <a:gd name="connsiteX14" fmla="*/ 362497 w 362497"/>
                <a:gd name="connsiteY14" fmla="*/ 179157 h 376439"/>
                <a:gd name="connsiteX15" fmla="*/ 181249 w 362497"/>
                <a:gd name="connsiteY15" fmla="*/ 0 h 376439"/>
                <a:gd name="connsiteX16" fmla="*/ 320671 w 362497"/>
                <a:gd name="connsiteY16" fmla="*/ 184734 h 376439"/>
                <a:gd name="connsiteX17" fmla="*/ 310911 w 362497"/>
                <a:gd name="connsiteY17" fmla="*/ 233532 h 376439"/>
                <a:gd name="connsiteX18" fmla="*/ 287210 w 362497"/>
                <a:gd name="connsiteY18" fmla="*/ 271873 h 376439"/>
                <a:gd name="connsiteX19" fmla="*/ 246777 w 362497"/>
                <a:gd name="connsiteY19" fmla="*/ 334613 h 376439"/>
                <a:gd name="connsiteX20" fmla="*/ 181249 w 362497"/>
                <a:gd name="connsiteY20" fmla="*/ 334613 h 376439"/>
                <a:gd name="connsiteX21" fmla="*/ 116417 w 362497"/>
                <a:gd name="connsiteY21" fmla="*/ 334613 h 376439"/>
                <a:gd name="connsiteX22" fmla="*/ 75985 w 362497"/>
                <a:gd name="connsiteY22" fmla="*/ 271873 h 376439"/>
                <a:gd name="connsiteX23" fmla="*/ 52283 w 362497"/>
                <a:gd name="connsiteY23" fmla="*/ 233532 h 376439"/>
                <a:gd name="connsiteX24" fmla="*/ 42524 w 362497"/>
                <a:gd name="connsiteY24" fmla="*/ 184734 h 376439"/>
                <a:gd name="connsiteX25" fmla="*/ 42524 w 362497"/>
                <a:gd name="connsiteY25" fmla="*/ 179157 h 376439"/>
                <a:gd name="connsiteX26" fmla="*/ 181946 w 362497"/>
                <a:gd name="connsiteY26" fmla="*/ 41130 h 376439"/>
                <a:gd name="connsiteX27" fmla="*/ 181946 w 362497"/>
                <a:gd name="connsiteY27" fmla="*/ 41130 h 376439"/>
                <a:gd name="connsiteX28" fmla="*/ 181946 w 362497"/>
                <a:gd name="connsiteY28" fmla="*/ 41130 h 376439"/>
                <a:gd name="connsiteX29" fmla="*/ 181946 w 362497"/>
                <a:gd name="connsiteY29" fmla="*/ 41130 h 376439"/>
                <a:gd name="connsiteX30" fmla="*/ 181946 w 362497"/>
                <a:gd name="connsiteY30" fmla="*/ 41130 h 376439"/>
                <a:gd name="connsiteX31" fmla="*/ 181946 w 362497"/>
                <a:gd name="connsiteY31" fmla="*/ 41130 h 376439"/>
                <a:gd name="connsiteX32" fmla="*/ 181946 w 362497"/>
                <a:gd name="connsiteY32" fmla="*/ 41130 h 376439"/>
                <a:gd name="connsiteX33" fmla="*/ 321368 w 362497"/>
                <a:gd name="connsiteY33" fmla="*/ 179157 h 376439"/>
                <a:gd name="connsiteX34" fmla="*/ 321368 w 362497"/>
                <a:gd name="connsiteY34" fmla="*/ 184734 h 37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62497" h="376439">
                  <a:moveTo>
                    <a:pt x="181249" y="0"/>
                  </a:moveTo>
                  <a:cubicBezTo>
                    <a:pt x="181249" y="0"/>
                    <a:pt x="181249" y="0"/>
                    <a:pt x="181249" y="0"/>
                  </a:cubicBezTo>
                  <a:cubicBezTo>
                    <a:pt x="181249" y="0"/>
                    <a:pt x="181249" y="0"/>
                    <a:pt x="181249" y="0"/>
                  </a:cubicBezTo>
                  <a:cubicBezTo>
                    <a:pt x="82259" y="697"/>
                    <a:pt x="2091" y="80168"/>
                    <a:pt x="0" y="179157"/>
                  </a:cubicBezTo>
                  <a:lnTo>
                    <a:pt x="0" y="185431"/>
                  </a:lnTo>
                  <a:cubicBezTo>
                    <a:pt x="697" y="207042"/>
                    <a:pt x="4880" y="227955"/>
                    <a:pt x="12548" y="248171"/>
                  </a:cubicBezTo>
                  <a:cubicBezTo>
                    <a:pt x="20216" y="266993"/>
                    <a:pt x="30673" y="284421"/>
                    <a:pt x="43918" y="299757"/>
                  </a:cubicBezTo>
                  <a:cubicBezTo>
                    <a:pt x="60649" y="317882"/>
                    <a:pt x="78773" y="353435"/>
                    <a:pt x="86442" y="368771"/>
                  </a:cubicBezTo>
                  <a:cubicBezTo>
                    <a:pt x="88533" y="373651"/>
                    <a:pt x="93413" y="376440"/>
                    <a:pt x="98990" y="376440"/>
                  </a:cubicBezTo>
                  <a:lnTo>
                    <a:pt x="263508" y="376440"/>
                  </a:lnTo>
                  <a:cubicBezTo>
                    <a:pt x="269085" y="376440"/>
                    <a:pt x="273964" y="373651"/>
                    <a:pt x="276056" y="368771"/>
                  </a:cubicBezTo>
                  <a:cubicBezTo>
                    <a:pt x="283724" y="353435"/>
                    <a:pt x="301849" y="317882"/>
                    <a:pt x="318579" y="299757"/>
                  </a:cubicBezTo>
                  <a:cubicBezTo>
                    <a:pt x="331825" y="284421"/>
                    <a:pt x="342978" y="266993"/>
                    <a:pt x="349949" y="248171"/>
                  </a:cubicBezTo>
                  <a:cubicBezTo>
                    <a:pt x="357618" y="227955"/>
                    <a:pt x="361800" y="207042"/>
                    <a:pt x="362497" y="185431"/>
                  </a:cubicBezTo>
                  <a:lnTo>
                    <a:pt x="362497" y="179157"/>
                  </a:lnTo>
                  <a:cubicBezTo>
                    <a:pt x="360406" y="80168"/>
                    <a:pt x="280238" y="697"/>
                    <a:pt x="181249" y="0"/>
                  </a:cubicBezTo>
                  <a:close/>
                  <a:moveTo>
                    <a:pt x="320671" y="184734"/>
                  </a:moveTo>
                  <a:cubicBezTo>
                    <a:pt x="319974" y="201465"/>
                    <a:pt x="316488" y="218196"/>
                    <a:pt x="310911" y="233532"/>
                  </a:cubicBezTo>
                  <a:cubicBezTo>
                    <a:pt x="305334" y="247474"/>
                    <a:pt x="297666" y="260719"/>
                    <a:pt x="287210" y="271873"/>
                  </a:cubicBezTo>
                  <a:cubicBezTo>
                    <a:pt x="271176" y="291392"/>
                    <a:pt x="257234" y="312305"/>
                    <a:pt x="246777" y="334613"/>
                  </a:cubicBezTo>
                  <a:lnTo>
                    <a:pt x="181249" y="334613"/>
                  </a:lnTo>
                  <a:lnTo>
                    <a:pt x="116417" y="334613"/>
                  </a:lnTo>
                  <a:cubicBezTo>
                    <a:pt x="105264" y="312305"/>
                    <a:pt x="91321" y="291392"/>
                    <a:pt x="75985" y="271873"/>
                  </a:cubicBezTo>
                  <a:cubicBezTo>
                    <a:pt x="66225" y="260719"/>
                    <a:pt x="57860" y="247474"/>
                    <a:pt x="52283" y="233532"/>
                  </a:cubicBezTo>
                  <a:cubicBezTo>
                    <a:pt x="46009" y="218196"/>
                    <a:pt x="43221" y="201465"/>
                    <a:pt x="42524" y="184734"/>
                  </a:cubicBezTo>
                  <a:lnTo>
                    <a:pt x="42524" y="179157"/>
                  </a:lnTo>
                  <a:cubicBezTo>
                    <a:pt x="43918" y="103172"/>
                    <a:pt x="105961" y="41827"/>
                    <a:pt x="181946" y="41130"/>
                  </a:cubicBezTo>
                  <a:lnTo>
                    <a:pt x="181946" y="41130"/>
                  </a:lnTo>
                  <a:lnTo>
                    <a:pt x="181946" y="41130"/>
                  </a:lnTo>
                  <a:cubicBezTo>
                    <a:pt x="181946" y="41130"/>
                    <a:pt x="181946" y="41130"/>
                    <a:pt x="181946" y="41130"/>
                  </a:cubicBezTo>
                  <a:cubicBezTo>
                    <a:pt x="181946" y="41130"/>
                    <a:pt x="181946" y="41130"/>
                    <a:pt x="181946" y="41130"/>
                  </a:cubicBezTo>
                  <a:lnTo>
                    <a:pt x="181946" y="41130"/>
                  </a:lnTo>
                  <a:lnTo>
                    <a:pt x="181946" y="41130"/>
                  </a:lnTo>
                  <a:cubicBezTo>
                    <a:pt x="257931" y="41827"/>
                    <a:pt x="319974" y="102475"/>
                    <a:pt x="321368" y="179157"/>
                  </a:cubicBezTo>
                  <a:lnTo>
                    <a:pt x="321368" y="184734"/>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2" name="Graphic 24" descr="Bullseye">
            <a:extLst>
              <a:ext uri="{FF2B5EF4-FFF2-40B4-BE49-F238E27FC236}">
                <a16:creationId xmlns:a16="http://schemas.microsoft.com/office/drawing/2014/main" id="{00D69F2F-F732-4A90-B9DC-C37A234879AF}"/>
              </a:ext>
            </a:extLst>
          </p:cNvPr>
          <p:cNvGrpSpPr/>
          <p:nvPr/>
        </p:nvGrpSpPr>
        <p:grpSpPr>
          <a:xfrm>
            <a:off x="3320437" y="4152389"/>
            <a:ext cx="501920" cy="501920"/>
            <a:chOff x="4427249" y="5219866"/>
            <a:chExt cx="669226" cy="669226"/>
          </a:xfrm>
          <a:solidFill>
            <a:schemeClr val="bg1"/>
          </a:solidFill>
        </p:grpSpPr>
        <p:sp>
          <p:nvSpPr>
            <p:cNvPr id="33" name="Freeform: Shape 32">
              <a:extLst>
                <a:ext uri="{FF2B5EF4-FFF2-40B4-BE49-F238E27FC236}">
                  <a16:creationId xmlns:a16="http://schemas.microsoft.com/office/drawing/2014/main" id="{0ACD4C5A-B107-4373-BDB7-9ABF3066A995}"/>
                </a:ext>
              </a:extLst>
            </p:cNvPr>
            <p:cNvSpPr/>
            <p:nvPr/>
          </p:nvSpPr>
          <p:spPr>
            <a:xfrm>
              <a:off x="4680997" y="5279120"/>
              <a:ext cx="356223" cy="355526"/>
            </a:xfrm>
            <a:custGeom>
              <a:avLst/>
              <a:gdLst>
                <a:gd name="connsiteX0" fmla="*/ 293483 w 356223"/>
                <a:gd name="connsiteY0" fmla="*/ 62740 h 355526"/>
                <a:gd name="connsiteX1" fmla="*/ 286512 w 356223"/>
                <a:gd name="connsiteY1" fmla="*/ 0 h 355526"/>
                <a:gd name="connsiteX2" fmla="*/ 209830 w 356223"/>
                <a:gd name="connsiteY2" fmla="*/ 76682 h 355526"/>
                <a:gd name="connsiteX3" fmla="*/ 214013 w 356223"/>
                <a:gd name="connsiteY3" fmla="*/ 112932 h 355526"/>
                <a:gd name="connsiteX4" fmla="*/ 102475 w 356223"/>
                <a:gd name="connsiteY4" fmla="*/ 224470 h 355526"/>
                <a:gd name="connsiteX5" fmla="*/ 69711 w 356223"/>
                <a:gd name="connsiteY5" fmla="*/ 216104 h 355526"/>
                <a:gd name="connsiteX6" fmla="*/ 0 w 356223"/>
                <a:gd name="connsiteY6" fmla="*/ 285815 h 355526"/>
                <a:gd name="connsiteX7" fmla="*/ 69711 w 356223"/>
                <a:gd name="connsiteY7" fmla="*/ 355526 h 355526"/>
                <a:gd name="connsiteX8" fmla="*/ 139422 w 356223"/>
                <a:gd name="connsiteY8" fmla="*/ 285815 h 355526"/>
                <a:gd name="connsiteX9" fmla="*/ 131754 w 356223"/>
                <a:gd name="connsiteY9" fmla="*/ 253748 h 355526"/>
                <a:gd name="connsiteX10" fmla="*/ 243292 w 356223"/>
                <a:gd name="connsiteY10" fmla="*/ 142211 h 355526"/>
                <a:gd name="connsiteX11" fmla="*/ 279541 w 356223"/>
                <a:gd name="connsiteY11" fmla="*/ 146393 h 355526"/>
                <a:gd name="connsiteX12" fmla="*/ 356223 w 356223"/>
                <a:gd name="connsiteY12" fmla="*/ 69711 h 355526"/>
                <a:gd name="connsiteX13" fmla="*/ 293483 w 356223"/>
                <a:gd name="connsiteY13" fmla="*/ 62740 h 35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223" h="355526">
                  <a:moveTo>
                    <a:pt x="293483" y="62740"/>
                  </a:moveTo>
                  <a:lnTo>
                    <a:pt x="286512" y="0"/>
                  </a:lnTo>
                  <a:lnTo>
                    <a:pt x="209830" y="76682"/>
                  </a:lnTo>
                  <a:lnTo>
                    <a:pt x="214013" y="112932"/>
                  </a:lnTo>
                  <a:lnTo>
                    <a:pt x="102475" y="224470"/>
                  </a:lnTo>
                  <a:cubicBezTo>
                    <a:pt x="92716" y="219590"/>
                    <a:pt x="81562" y="216104"/>
                    <a:pt x="69711" y="216104"/>
                  </a:cubicBezTo>
                  <a:cubicBezTo>
                    <a:pt x="31370" y="216104"/>
                    <a:pt x="0" y="247474"/>
                    <a:pt x="0" y="285815"/>
                  </a:cubicBezTo>
                  <a:cubicBezTo>
                    <a:pt x="0" y="324156"/>
                    <a:pt x="31370" y="355526"/>
                    <a:pt x="69711" y="355526"/>
                  </a:cubicBezTo>
                  <a:cubicBezTo>
                    <a:pt x="108052" y="355526"/>
                    <a:pt x="139422" y="324156"/>
                    <a:pt x="139422" y="285815"/>
                  </a:cubicBezTo>
                  <a:cubicBezTo>
                    <a:pt x="139422" y="273964"/>
                    <a:pt x="136634" y="263508"/>
                    <a:pt x="131754" y="253748"/>
                  </a:cubicBezTo>
                  <a:lnTo>
                    <a:pt x="243292" y="142211"/>
                  </a:lnTo>
                  <a:lnTo>
                    <a:pt x="279541" y="146393"/>
                  </a:lnTo>
                  <a:lnTo>
                    <a:pt x="356223" y="69711"/>
                  </a:lnTo>
                  <a:lnTo>
                    <a:pt x="293483" y="62740"/>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 name="Freeform: Shape 33">
              <a:extLst>
                <a:ext uri="{FF2B5EF4-FFF2-40B4-BE49-F238E27FC236}">
                  <a16:creationId xmlns:a16="http://schemas.microsoft.com/office/drawing/2014/main" id="{05E23021-08A0-4FC4-B59B-597D92CA3683}"/>
                </a:ext>
              </a:extLst>
            </p:cNvPr>
            <p:cNvSpPr/>
            <p:nvPr/>
          </p:nvSpPr>
          <p:spPr>
            <a:xfrm>
              <a:off x="4486503" y="5300033"/>
              <a:ext cx="529803" cy="529803"/>
            </a:xfrm>
            <a:custGeom>
              <a:avLst/>
              <a:gdLst>
                <a:gd name="connsiteX0" fmla="*/ 493554 w 529803"/>
                <a:gd name="connsiteY0" fmla="*/ 144999 h 529803"/>
                <a:gd name="connsiteX1" fmla="*/ 484492 w 529803"/>
                <a:gd name="connsiteY1" fmla="*/ 154759 h 529803"/>
                <a:gd name="connsiteX2" fmla="*/ 471247 w 529803"/>
                <a:gd name="connsiteY2" fmla="*/ 153364 h 529803"/>
                <a:gd name="connsiteX3" fmla="*/ 456607 w 529803"/>
                <a:gd name="connsiteY3" fmla="*/ 151273 h 529803"/>
                <a:gd name="connsiteX4" fmla="*/ 487977 w 529803"/>
                <a:gd name="connsiteY4" fmla="*/ 264902 h 529803"/>
                <a:gd name="connsiteX5" fmla="*/ 264902 w 529803"/>
                <a:gd name="connsiteY5" fmla="*/ 487977 h 529803"/>
                <a:gd name="connsiteX6" fmla="*/ 41827 w 529803"/>
                <a:gd name="connsiteY6" fmla="*/ 264902 h 529803"/>
                <a:gd name="connsiteX7" fmla="*/ 264902 w 529803"/>
                <a:gd name="connsiteY7" fmla="*/ 41827 h 529803"/>
                <a:gd name="connsiteX8" fmla="*/ 378531 w 529803"/>
                <a:gd name="connsiteY8" fmla="*/ 73197 h 529803"/>
                <a:gd name="connsiteX9" fmla="*/ 377137 w 529803"/>
                <a:gd name="connsiteY9" fmla="*/ 59254 h 529803"/>
                <a:gd name="connsiteX10" fmla="*/ 375045 w 529803"/>
                <a:gd name="connsiteY10" fmla="*/ 45312 h 529803"/>
                <a:gd name="connsiteX11" fmla="*/ 384805 w 529803"/>
                <a:gd name="connsiteY11" fmla="*/ 35553 h 529803"/>
                <a:gd name="connsiteX12" fmla="*/ 389685 w 529803"/>
                <a:gd name="connsiteY12" fmla="*/ 30673 h 529803"/>
                <a:gd name="connsiteX13" fmla="*/ 264902 w 529803"/>
                <a:gd name="connsiteY13" fmla="*/ 0 h 529803"/>
                <a:gd name="connsiteX14" fmla="*/ 0 w 529803"/>
                <a:gd name="connsiteY14" fmla="*/ 264902 h 529803"/>
                <a:gd name="connsiteX15" fmla="*/ 264902 w 529803"/>
                <a:gd name="connsiteY15" fmla="*/ 529804 h 529803"/>
                <a:gd name="connsiteX16" fmla="*/ 529804 w 529803"/>
                <a:gd name="connsiteY16" fmla="*/ 264902 h 529803"/>
                <a:gd name="connsiteX17" fmla="*/ 498434 w 529803"/>
                <a:gd name="connsiteY17" fmla="*/ 140816 h 529803"/>
                <a:gd name="connsiteX18" fmla="*/ 493554 w 529803"/>
                <a:gd name="connsiteY18" fmla="*/ 144999 h 52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9803" h="529803">
                  <a:moveTo>
                    <a:pt x="493554" y="144999"/>
                  </a:moveTo>
                  <a:lnTo>
                    <a:pt x="484492" y="154759"/>
                  </a:lnTo>
                  <a:lnTo>
                    <a:pt x="471247" y="153364"/>
                  </a:lnTo>
                  <a:lnTo>
                    <a:pt x="456607" y="151273"/>
                  </a:lnTo>
                  <a:cubicBezTo>
                    <a:pt x="476126" y="184734"/>
                    <a:pt x="487977" y="223075"/>
                    <a:pt x="487977" y="264902"/>
                  </a:cubicBezTo>
                  <a:cubicBezTo>
                    <a:pt x="487977" y="387593"/>
                    <a:pt x="387593" y="487977"/>
                    <a:pt x="264902" y="487977"/>
                  </a:cubicBezTo>
                  <a:cubicBezTo>
                    <a:pt x="142211" y="487977"/>
                    <a:pt x="41827" y="387593"/>
                    <a:pt x="41827" y="264902"/>
                  </a:cubicBezTo>
                  <a:cubicBezTo>
                    <a:pt x="41827" y="142211"/>
                    <a:pt x="142211" y="41827"/>
                    <a:pt x="264902" y="41827"/>
                  </a:cubicBezTo>
                  <a:cubicBezTo>
                    <a:pt x="306031" y="41827"/>
                    <a:pt x="345070" y="52980"/>
                    <a:pt x="378531" y="73197"/>
                  </a:cubicBezTo>
                  <a:lnTo>
                    <a:pt x="377137" y="59254"/>
                  </a:lnTo>
                  <a:lnTo>
                    <a:pt x="375045" y="45312"/>
                  </a:lnTo>
                  <a:lnTo>
                    <a:pt x="384805" y="35553"/>
                  </a:lnTo>
                  <a:lnTo>
                    <a:pt x="389685" y="30673"/>
                  </a:lnTo>
                  <a:cubicBezTo>
                    <a:pt x="352041" y="11154"/>
                    <a:pt x="310214" y="0"/>
                    <a:pt x="264902" y="0"/>
                  </a:cubicBezTo>
                  <a:cubicBezTo>
                    <a:pt x="118509" y="0"/>
                    <a:pt x="0" y="118509"/>
                    <a:pt x="0" y="264902"/>
                  </a:cubicBezTo>
                  <a:cubicBezTo>
                    <a:pt x="0" y="411295"/>
                    <a:pt x="118509" y="529804"/>
                    <a:pt x="264902" y="529804"/>
                  </a:cubicBezTo>
                  <a:cubicBezTo>
                    <a:pt x="411295" y="529804"/>
                    <a:pt x="529804" y="411295"/>
                    <a:pt x="529804" y="264902"/>
                  </a:cubicBezTo>
                  <a:cubicBezTo>
                    <a:pt x="529804" y="219590"/>
                    <a:pt x="518650" y="177763"/>
                    <a:pt x="498434" y="140816"/>
                  </a:cubicBezTo>
                  <a:lnTo>
                    <a:pt x="493554" y="144999"/>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 name="Freeform: Shape 34">
              <a:extLst>
                <a:ext uri="{FF2B5EF4-FFF2-40B4-BE49-F238E27FC236}">
                  <a16:creationId xmlns:a16="http://schemas.microsoft.com/office/drawing/2014/main" id="{59632DAB-6A2D-456F-A125-712B7AB5619C}"/>
                </a:ext>
              </a:extLst>
            </p:cNvPr>
            <p:cNvSpPr/>
            <p:nvPr/>
          </p:nvSpPr>
          <p:spPr>
            <a:xfrm>
              <a:off x="4584098" y="5397629"/>
              <a:ext cx="334613" cy="334613"/>
            </a:xfrm>
            <a:custGeom>
              <a:avLst/>
              <a:gdLst>
                <a:gd name="connsiteX0" fmla="*/ 283724 w 334613"/>
                <a:gd name="connsiteY0" fmla="*/ 119903 h 334613"/>
                <a:gd name="connsiteX1" fmla="*/ 292786 w 334613"/>
                <a:gd name="connsiteY1" fmla="*/ 167307 h 334613"/>
                <a:gd name="connsiteX2" fmla="*/ 167307 w 334613"/>
                <a:gd name="connsiteY2" fmla="*/ 292786 h 334613"/>
                <a:gd name="connsiteX3" fmla="*/ 41827 w 334613"/>
                <a:gd name="connsiteY3" fmla="*/ 167307 h 334613"/>
                <a:gd name="connsiteX4" fmla="*/ 167307 w 334613"/>
                <a:gd name="connsiteY4" fmla="*/ 41827 h 334613"/>
                <a:gd name="connsiteX5" fmla="*/ 214710 w 334613"/>
                <a:gd name="connsiteY5" fmla="*/ 50889 h 334613"/>
                <a:gd name="connsiteX6" fmla="*/ 246080 w 334613"/>
                <a:gd name="connsiteY6" fmla="*/ 19519 h 334613"/>
                <a:gd name="connsiteX7" fmla="*/ 167307 w 334613"/>
                <a:gd name="connsiteY7" fmla="*/ 0 h 334613"/>
                <a:gd name="connsiteX8" fmla="*/ 0 w 334613"/>
                <a:gd name="connsiteY8" fmla="*/ 167307 h 334613"/>
                <a:gd name="connsiteX9" fmla="*/ 167307 w 334613"/>
                <a:gd name="connsiteY9" fmla="*/ 334613 h 334613"/>
                <a:gd name="connsiteX10" fmla="*/ 334613 w 334613"/>
                <a:gd name="connsiteY10" fmla="*/ 167307 h 334613"/>
                <a:gd name="connsiteX11" fmla="*/ 315094 w 334613"/>
                <a:gd name="connsiteY11" fmla="*/ 88533 h 334613"/>
                <a:gd name="connsiteX12" fmla="*/ 283724 w 334613"/>
                <a:gd name="connsiteY12" fmla="*/ 119903 h 3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613" h="334613">
                  <a:moveTo>
                    <a:pt x="283724" y="119903"/>
                  </a:moveTo>
                  <a:cubicBezTo>
                    <a:pt x="289998" y="134542"/>
                    <a:pt x="292786" y="150576"/>
                    <a:pt x="292786" y="167307"/>
                  </a:cubicBezTo>
                  <a:cubicBezTo>
                    <a:pt x="292786" y="236320"/>
                    <a:pt x="236320" y="292786"/>
                    <a:pt x="167307" y="292786"/>
                  </a:cubicBezTo>
                  <a:cubicBezTo>
                    <a:pt x="98293" y="292786"/>
                    <a:pt x="41827" y="236320"/>
                    <a:pt x="41827" y="167307"/>
                  </a:cubicBezTo>
                  <a:cubicBezTo>
                    <a:pt x="41827" y="98293"/>
                    <a:pt x="98293" y="41827"/>
                    <a:pt x="167307" y="41827"/>
                  </a:cubicBezTo>
                  <a:cubicBezTo>
                    <a:pt x="184037" y="41827"/>
                    <a:pt x="200071" y="45312"/>
                    <a:pt x="214710" y="50889"/>
                  </a:cubicBezTo>
                  <a:lnTo>
                    <a:pt x="246080" y="19519"/>
                  </a:lnTo>
                  <a:cubicBezTo>
                    <a:pt x="222378" y="6971"/>
                    <a:pt x="195888" y="0"/>
                    <a:pt x="167307" y="0"/>
                  </a:cubicBezTo>
                  <a:cubicBezTo>
                    <a:pt x="75288" y="0"/>
                    <a:pt x="0" y="75288"/>
                    <a:pt x="0" y="167307"/>
                  </a:cubicBezTo>
                  <a:cubicBezTo>
                    <a:pt x="0" y="259325"/>
                    <a:pt x="75288" y="334613"/>
                    <a:pt x="167307" y="334613"/>
                  </a:cubicBezTo>
                  <a:cubicBezTo>
                    <a:pt x="259325" y="334613"/>
                    <a:pt x="334613" y="259325"/>
                    <a:pt x="334613" y="167307"/>
                  </a:cubicBezTo>
                  <a:cubicBezTo>
                    <a:pt x="334613" y="138725"/>
                    <a:pt x="327642" y="112235"/>
                    <a:pt x="315094" y="88533"/>
                  </a:cubicBezTo>
                  <a:lnTo>
                    <a:pt x="283724" y="119903"/>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36" name="Graphic 26" descr="Single gear">
            <a:extLst>
              <a:ext uri="{FF2B5EF4-FFF2-40B4-BE49-F238E27FC236}">
                <a16:creationId xmlns:a16="http://schemas.microsoft.com/office/drawing/2014/main" id="{6BD91D06-AE9A-404F-94E2-AAA15872BC8A}"/>
              </a:ext>
            </a:extLst>
          </p:cNvPr>
          <p:cNvSpPr/>
          <p:nvPr/>
        </p:nvSpPr>
        <p:spPr>
          <a:xfrm>
            <a:off x="5346740" y="3168311"/>
            <a:ext cx="356049" cy="355526"/>
          </a:xfrm>
          <a:custGeom>
            <a:avLst/>
            <a:gdLst>
              <a:gd name="connsiteX0" fmla="*/ 237018 w 474732"/>
              <a:gd name="connsiteY0" fmla="*/ 320671 h 474035"/>
              <a:gd name="connsiteX1" fmla="*/ 153364 w 474732"/>
              <a:gd name="connsiteY1" fmla="*/ 237018 h 474035"/>
              <a:gd name="connsiteX2" fmla="*/ 237018 w 474732"/>
              <a:gd name="connsiteY2" fmla="*/ 153364 h 474035"/>
              <a:gd name="connsiteX3" fmla="*/ 320671 w 474732"/>
              <a:gd name="connsiteY3" fmla="*/ 237018 h 474035"/>
              <a:gd name="connsiteX4" fmla="*/ 237018 w 474732"/>
              <a:gd name="connsiteY4" fmla="*/ 320671 h 474035"/>
              <a:gd name="connsiteX5" fmla="*/ 425237 w 474732"/>
              <a:gd name="connsiteY5" fmla="*/ 184734 h 474035"/>
              <a:gd name="connsiteX6" fmla="*/ 407113 w 474732"/>
              <a:gd name="connsiteY6" fmla="*/ 141513 h 474035"/>
              <a:gd name="connsiteX7" fmla="*/ 424540 w 474732"/>
              <a:gd name="connsiteY7" fmla="*/ 89230 h 474035"/>
              <a:gd name="connsiteX8" fmla="*/ 384805 w 474732"/>
              <a:gd name="connsiteY8" fmla="*/ 49495 h 474035"/>
              <a:gd name="connsiteX9" fmla="*/ 332522 w 474732"/>
              <a:gd name="connsiteY9" fmla="*/ 66923 h 474035"/>
              <a:gd name="connsiteX10" fmla="*/ 288604 w 474732"/>
              <a:gd name="connsiteY10" fmla="*/ 48798 h 474035"/>
              <a:gd name="connsiteX11" fmla="*/ 264902 w 474732"/>
              <a:gd name="connsiteY11" fmla="*/ 0 h 474035"/>
              <a:gd name="connsiteX12" fmla="*/ 209133 w 474732"/>
              <a:gd name="connsiteY12" fmla="*/ 0 h 474035"/>
              <a:gd name="connsiteX13" fmla="*/ 184734 w 474732"/>
              <a:gd name="connsiteY13" fmla="*/ 48798 h 474035"/>
              <a:gd name="connsiteX14" fmla="*/ 141513 w 474732"/>
              <a:gd name="connsiteY14" fmla="*/ 66923 h 474035"/>
              <a:gd name="connsiteX15" fmla="*/ 89230 w 474732"/>
              <a:gd name="connsiteY15" fmla="*/ 49495 h 474035"/>
              <a:gd name="connsiteX16" fmla="*/ 49495 w 474732"/>
              <a:gd name="connsiteY16" fmla="*/ 89230 h 474035"/>
              <a:gd name="connsiteX17" fmla="*/ 66923 w 474732"/>
              <a:gd name="connsiteY17" fmla="*/ 141513 h 474035"/>
              <a:gd name="connsiteX18" fmla="*/ 48798 w 474732"/>
              <a:gd name="connsiteY18" fmla="*/ 185431 h 474035"/>
              <a:gd name="connsiteX19" fmla="*/ 0 w 474732"/>
              <a:gd name="connsiteY19" fmla="*/ 209133 h 474035"/>
              <a:gd name="connsiteX20" fmla="*/ 0 w 474732"/>
              <a:gd name="connsiteY20" fmla="*/ 264902 h 474035"/>
              <a:gd name="connsiteX21" fmla="*/ 48798 w 474732"/>
              <a:gd name="connsiteY21" fmla="*/ 289301 h 474035"/>
              <a:gd name="connsiteX22" fmla="*/ 66923 w 474732"/>
              <a:gd name="connsiteY22" fmla="*/ 332522 h 474035"/>
              <a:gd name="connsiteX23" fmla="*/ 49495 w 474732"/>
              <a:gd name="connsiteY23" fmla="*/ 384805 h 474035"/>
              <a:gd name="connsiteX24" fmla="*/ 89230 w 474732"/>
              <a:gd name="connsiteY24" fmla="*/ 424540 h 474035"/>
              <a:gd name="connsiteX25" fmla="*/ 141513 w 474732"/>
              <a:gd name="connsiteY25" fmla="*/ 407113 h 474035"/>
              <a:gd name="connsiteX26" fmla="*/ 185431 w 474732"/>
              <a:gd name="connsiteY26" fmla="*/ 425237 h 474035"/>
              <a:gd name="connsiteX27" fmla="*/ 209830 w 474732"/>
              <a:gd name="connsiteY27" fmla="*/ 474035 h 474035"/>
              <a:gd name="connsiteX28" fmla="*/ 265599 w 474732"/>
              <a:gd name="connsiteY28" fmla="*/ 474035 h 474035"/>
              <a:gd name="connsiteX29" fmla="*/ 289998 w 474732"/>
              <a:gd name="connsiteY29" fmla="*/ 425237 h 474035"/>
              <a:gd name="connsiteX30" fmla="*/ 333219 w 474732"/>
              <a:gd name="connsiteY30" fmla="*/ 407113 h 474035"/>
              <a:gd name="connsiteX31" fmla="*/ 385502 w 474732"/>
              <a:gd name="connsiteY31" fmla="*/ 424540 h 474035"/>
              <a:gd name="connsiteX32" fmla="*/ 425237 w 474732"/>
              <a:gd name="connsiteY32" fmla="*/ 384805 h 474035"/>
              <a:gd name="connsiteX33" fmla="*/ 407810 w 474732"/>
              <a:gd name="connsiteY33" fmla="*/ 332522 h 474035"/>
              <a:gd name="connsiteX34" fmla="*/ 425934 w 474732"/>
              <a:gd name="connsiteY34" fmla="*/ 288604 h 474035"/>
              <a:gd name="connsiteX35" fmla="*/ 474732 w 474732"/>
              <a:gd name="connsiteY35" fmla="*/ 264205 h 474035"/>
              <a:gd name="connsiteX36" fmla="*/ 474732 w 474732"/>
              <a:gd name="connsiteY36" fmla="*/ 208436 h 474035"/>
              <a:gd name="connsiteX37" fmla="*/ 425237 w 474732"/>
              <a:gd name="connsiteY37" fmla="*/ 184734 h 47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732" h="474035">
                <a:moveTo>
                  <a:pt x="237018" y="320671"/>
                </a:moveTo>
                <a:cubicBezTo>
                  <a:pt x="191008" y="320671"/>
                  <a:pt x="153364" y="283027"/>
                  <a:pt x="153364" y="237018"/>
                </a:cubicBezTo>
                <a:cubicBezTo>
                  <a:pt x="153364" y="191008"/>
                  <a:pt x="191008" y="153364"/>
                  <a:pt x="237018" y="153364"/>
                </a:cubicBezTo>
                <a:cubicBezTo>
                  <a:pt x="283027" y="153364"/>
                  <a:pt x="320671" y="191008"/>
                  <a:pt x="320671" y="237018"/>
                </a:cubicBezTo>
                <a:cubicBezTo>
                  <a:pt x="320671" y="283027"/>
                  <a:pt x="283027" y="320671"/>
                  <a:pt x="237018" y="320671"/>
                </a:cubicBezTo>
                <a:close/>
                <a:moveTo>
                  <a:pt x="425237" y="184734"/>
                </a:moveTo>
                <a:cubicBezTo>
                  <a:pt x="421055" y="169398"/>
                  <a:pt x="414781" y="154759"/>
                  <a:pt x="407113" y="141513"/>
                </a:cubicBezTo>
                <a:lnTo>
                  <a:pt x="424540" y="89230"/>
                </a:lnTo>
                <a:lnTo>
                  <a:pt x="384805" y="49495"/>
                </a:lnTo>
                <a:lnTo>
                  <a:pt x="332522" y="66923"/>
                </a:lnTo>
                <a:cubicBezTo>
                  <a:pt x="318579" y="59254"/>
                  <a:pt x="303940" y="52980"/>
                  <a:pt x="288604" y="48798"/>
                </a:cubicBezTo>
                <a:lnTo>
                  <a:pt x="264902" y="0"/>
                </a:lnTo>
                <a:lnTo>
                  <a:pt x="209133" y="0"/>
                </a:lnTo>
                <a:lnTo>
                  <a:pt x="184734" y="48798"/>
                </a:lnTo>
                <a:cubicBezTo>
                  <a:pt x="169398" y="52980"/>
                  <a:pt x="154759" y="59254"/>
                  <a:pt x="141513" y="66923"/>
                </a:cubicBezTo>
                <a:lnTo>
                  <a:pt x="89230" y="49495"/>
                </a:lnTo>
                <a:lnTo>
                  <a:pt x="49495" y="89230"/>
                </a:lnTo>
                <a:lnTo>
                  <a:pt x="66923" y="141513"/>
                </a:lnTo>
                <a:cubicBezTo>
                  <a:pt x="59254" y="155456"/>
                  <a:pt x="52980" y="170095"/>
                  <a:pt x="48798" y="185431"/>
                </a:cubicBezTo>
                <a:lnTo>
                  <a:pt x="0" y="209133"/>
                </a:lnTo>
                <a:lnTo>
                  <a:pt x="0" y="264902"/>
                </a:lnTo>
                <a:lnTo>
                  <a:pt x="48798" y="289301"/>
                </a:lnTo>
                <a:cubicBezTo>
                  <a:pt x="52980" y="304637"/>
                  <a:pt x="59254" y="319277"/>
                  <a:pt x="66923" y="332522"/>
                </a:cubicBezTo>
                <a:lnTo>
                  <a:pt x="49495" y="384805"/>
                </a:lnTo>
                <a:lnTo>
                  <a:pt x="89230" y="424540"/>
                </a:lnTo>
                <a:lnTo>
                  <a:pt x="141513" y="407113"/>
                </a:lnTo>
                <a:cubicBezTo>
                  <a:pt x="155456" y="414781"/>
                  <a:pt x="170095" y="421055"/>
                  <a:pt x="185431" y="425237"/>
                </a:cubicBezTo>
                <a:lnTo>
                  <a:pt x="209830" y="474035"/>
                </a:lnTo>
                <a:lnTo>
                  <a:pt x="265599" y="474035"/>
                </a:lnTo>
                <a:lnTo>
                  <a:pt x="289998" y="425237"/>
                </a:lnTo>
                <a:cubicBezTo>
                  <a:pt x="305334" y="421055"/>
                  <a:pt x="319974" y="414781"/>
                  <a:pt x="333219" y="407113"/>
                </a:cubicBezTo>
                <a:lnTo>
                  <a:pt x="385502" y="424540"/>
                </a:lnTo>
                <a:lnTo>
                  <a:pt x="425237" y="384805"/>
                </a:lnTo>
                <a:lnTo>
                  <a:pt x="407810" y="332522"/>
                </a:lnTo>
                <a:cubicBezTo>
                  <a:pt x="415478" y="318579"/>
                  <a:pt x="421752" y="303940"/>
                  <a:pt x="425934" y="288604"/>
                </a:cubicBezTo>
                <a:lnTo>
                  <a:pt x="474732" y="264205"/>
                </a:lnTo>
                <a:lnTo>
                  <a:pt x="474732" y="208436"/>
                </a:lnTo>
                <a:lnTo>
                  <a:pt x="425237" y="184734"/>
                </a:lnTo>
                <a:close/>
              </a:path>
            </a:pathLst>
          </a:custGeom>
          <a:solidFill>
            <a:schemeClr val="bg1"/>
          </a:solid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37" name="Graphic 25" descr="Stopwatch">
            <a:extLst>
              <a:ext uri="{FF2B5EF4-FFF2-40B4-BE49-F238E27FC236}">
                <a16:creationId xmlns:a16="http://schemas.microsoft.com/office/drawing/2014/main" id="{CE6E97B4-4103-473D-A966-3702A2DF5C15}"/>
              </a:ext>
            </a:extLst>
          </p:cNvPr>
          <p:cNvGrpSpPr/>
          <p:nvPr/>
        </p:nvGrpSpPr>
        <p:grpSpPr>
          <a:xfrm>
            <a:off x="7367613" y="4152389"/>
            <a:ext cx="501920" cy="501920"/>
            <a:chOff x="9823484" y="5219866"/>
            <a:chExt cx="669226" cy="669226"/>
          </a:xfrm>
          <a:solidFill>
            <a:schemeClr val="bg1"/>
          </a:solidFill>
        </p:grpSpPr>
        <p:sp>
          <p:nvSpPr>
            <p:cNvPr id="38" name="Freeform: Shape 37">
              <a:extLst>
                <a:ext uri="{FF2B5EF4-FFF2-40B4-BE49-F238E27FC236}">
                  <a16:creationId xmlns:a16="http://schemas.microsoft.com/office/drawing/2014/main" id="{F743AE1E-819E-42A7-8954-0BD1488CDA65}"/>
                </a:ext>
              </a:extLst>
            </p:cNvPr>
            <p:cNvSpPr/>
            <p:nvPr/>
          </p:nvSpPr>
          <p:spPr>
            <a:xfrm>
              <a:off x="10144154" y="5435970"/>
              <a:ext cx="27884" cy="27884"/>
            </a:xfrm>
            <a:custGeom>
              <a:avLst/>
              <a:gdLst>
                <a:gd name="connsiteX0" fmla="*/ 27884 w 27884"/>
                <a:gd name="connsiteY0" fmla="*/ 13942 h 27884"/>
                <a:gd name="connsiteX1" fmla="*/ 13942 w 27884"/>
                <a:gd name="connsiteY1" fmla="*/ 27884 h 27884"/>
                <a:gd name="connsiteX2" fmla="*/ 0 w 27884"/>
                <a:gd name="connsiteY2" fmla="*/ 13942 h 27884"/>
                <a:gd name="connsiteX3" fmla="*/ 13942 w 27884"/>
                <a:gd name="connsiteY3" fmla="*/ 0 h 27884"/>
                <a:gd name="connsiteX4" fmla="*/ 27884 w 27884"/>
                <a:gd name="connsiteY4" fmla="*/ 13942 h 2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7884">
                  <a:moveTo>
                    <a:pt x="27884" y="13942"/>
                  </a:moveTo>
                  <a:cubicBezTo>
                    <a:pt x="27884" y="21642"/>
                    <a:pt x="21642" y="27884"/>
                    <a:pt x="13942" y="27884"/>
                  </a:cubicBezTo>
                  <a:cubicBezTo>
                    <a:pt x="6242" y="27884"/>
                    <a:pt x="0" y="21642"/>
                    <a:pt x="0" y="13942"/>
                  </a:cubicBezTo>
                  <a:cubicBezTo>
                    <a:pt x="0" y="6242"/>
                    <a:pt x="6242" y="0"/>
                    <a:pt x="13942" y="0"/>
                  </a:cubicBezTo>
                  <a:cubicBezTo>
                    <a:pt x="21642" y="0"/>
                    <a:pt x="27884" y="6242"/>
                    <a:pt x="27884" y="13942"/>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9" name="Freeform: Shape 38">
              <a:extLst>
                <a:ext uri="{FF2B5EF4-FFF2-40B4-BE49-F238E27FC236}">
                  <a16:creationId xmlns:a16="http://schemas.microsoft.com/office/drawing/2014/main" id="{457A6B84-0708-4FEB-9DA3-C09E3A022A7E}"/>
                </a:ext>
              </a:extLst>
            </p:cNvPr>
            <p:cNvSpPr/>
            <p:nvPr/>
          </p:nvSpPr>
          <p:spPr>
            <a:xfrm>
              <a:off x="10144154" y="5714814"/>
              <a:ext cx="27884" cy="27884"/>
            </a:xfrm>
            <a:custGeom>
              <a:avLst/>
              <a:gdLst>
                <a:gd name="connsiteX0" fmla="*/ 27884 w 27884"/>
                <a:gd name="connsiteY0" fmla="*/ 13942 h 27884"/>
                <a:gd name="connsiteX1" fmla="*/ 13942 w 27884"/>
                <a:gd name="connsiteY1" fmla="*/ 27884 h 27884"/>
                <a:gd name="connsiteX2" fmla="*/ 0 w 27884"/>
                <a:gd name="connsiteY2" fmla="*/ 13942 h 27884"/>
                <a:gd name="connsiteX3" fmla="*/ 13942 w 27884"/>
                <a:gd name="connsiteY3" fmla="*/ 0 h 27884"/>
                <a:gd name="connsiteX4" fmla="*/ 27884 w 27884"/>
                <a:gd name="connsiteY4" fmla="*/ 13942 h 2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7884">
                  <a:moveTo>
                    <a:pt x="27884" y="13942"/>
                  </a:moveTo>
                  <a:cubicBezTo>
                    <a:pt x="27884" y="21642"/>
                    <a:pt x="21642" y="27884"/>
                    <a:pt x="13942" y="27884"/>
                  </a:cubicBezTo>
                  <a:cubicBezTo>
                    <a:pt x="6242" y="27884"/>
                    <a:pt x="0" y="21642"/>
                    <a:pt x="0" y="13942"/>
                  </a:cubicBezTo>
                  <a:cubicBezTo>
                    <a:pt x="0" y="6242"/>
                    <a:pt x="6242" y="0"/>
                    <a:pt x="13942" y="0"/>
                  </a:cubicBezTo>
                  <a:cubicBezTo>
                    <a:pt x="21642" y="0"/>
                    <a:pt x="27884" y="6242"/>
                    <a:pt x="27884" y="13942"/>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 name="Freeform: Shape 39">
              <a:extLst>
                <a:ext uri="{FF2B5EF4-FFF2-40B4-BE49-F238E27FC236}">
                  <a16:creationId xmlns:a16="http://schemas.microsoft.com/office/drawing/2014/main" id="{8A6446B3-E5F1-466A-B063-579C887A3C1F}"/>
                </a:ext>
              </a:extLst>
            </p:cNvPr>
            <p:cNvSpPr/>
            <p:nvPr/>
          </p:nvSpPr>
          <p:spPr>
            <a:xfrm>
              <a:off x="10283576" y="5568421"/>
              <a:ext cx="27884" cy="27884"/>
            </a:xfrm>
            <a:custGeom>
              <a:avLst/>
              <a:gdLst>
                <a:gd name="connsiteX0" fmla="*/ 27884 w 27884"/>
                <a:gd name="connsiteY0" fmla="*/ 13942 h 27884"/>
                <a:gd name="connsiteX1" fmla="*/ 13942 w 27884"/>
                <a:gd name="connsiteY1" fmla="*/ 27884 h 27884"/>
                <a:gd name="connsiteX2" fmla="*/ 0 w 27884"/>
                <a:gd name="connsiteY2" fmla="*/ 13942 h 27884"/>
                <a:gd name="connsiteX3" fmla="*/ 13942 w 27884"/>
                <a:gd name="connsiteY3" fmla="*/ 0 h 27884"/>
                <a:gd name="connsiteX4" fmla="*/ 27884 w 27884"/>
                <a:gd name="connsiteY4" fmla="*/ 13942 h 2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7884">
                  <a:moveTo>
                    <a:pt x="27884" y="13942"/>
                  </a:moveTo>
                  <a:cubicBezTo>
                    <a:pt x="27884" y="21642"/>
                    <a:pt x="21642" y="27884"/>
                    <a:pt x="13942" y="27884"/>
                  </a:cubicBezTo>
                  <a:cubicBezTo>
                    <a:pt x="6242" y="27884"/>
                    <a:pt x="0" y="21642"/>
                    <a:pt x="0" y="13942"/>
                  </a:cubicBezTo>
                  <a:cubicBezTo>
                    <a:pt x="0" y="6242"/>
                    <a:pt x="6242" y="0"/>
                    <a:pt x="13942" y="0"/>
                  </a:cubicBezTo>
                  <a:cubicBezTo>
                    <a:pt x="21642" y="0"/>
                    <a:pt x="27884" y="6242"/>
                    <a:pt x="27884" y="13942"/>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1" name="Freeform: Shape 40">
              <a:extLst>
                <a:ext uri="{FF2B5EF4-FFF2-40B4-BE49-F238E27FC236}">
                  <a16:creationId xmlns:a16="http://schemas.microsoft.com/office/drawing/2014/main" id="{A27337E3-B3F5-43B8-AC90-EE31E867A31A}"/>
                </a:ext>
              </a:extLst>
            </p:cNvPr>
            <p:cNvSpPr/>
            <p:nvPr/>
          </p:nvSpPr>
          <p:spPr>
            <a:xfrm>
              <a:off x="10004732" y="5568421"/>
              <a:ext cx="27884" cy="27884"/>
            </a:xfrm>
            <a:custGeom>
              <a:avLst/>
              <a:gdLst>
                <a:gd name="connsiteX0" fmla="*/ 27884 w 27884"/>
                <a:gd name="connsiteY0" fmla="*/ 13942 h 27884"/>
                <a:gd name="connsiteX1" fmla="*/ 13942 w 27884"/>
                <a:gd name="connsiteY1" fmla="*/ 27884 h 27884"/>
                <a:gd name="connsiteX2" fmla="*/ 0 w 27884"/>
                <a:gd name="connsiteY2" fmla="*/ 13942 h 27884"/>
                <a:gd name="connsiteX3" fmla="*/ 13942 w 27884"/>
                <a:gd name="connsiteY3" fmla="*/ 0 h 27884"/>
                <a:gd name="connsiteX4" fmla="*/ 27884 w 27884"/>
                <a:gd name="connsiteY4" fmla="*/ 13942 h 2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7884">
                  <a:moveTo>
                    <a:pt x="27884" y="13942"/>
                  </a:moveTo>
                  <a:cubicBezTo>
                    <a:pt x="27884" y="21642"/>
                    <a:pt x="21642" y="27884"/>
                    <a:pt x="13942" y="27884"/>
                  </a:cubicBezTo>
                  <a:cubicBezTo>
                    <a:pt x="6242" y="27884"/>
                    <a:pt x="0" y="21642"/>
                    <a:pt x="0" y="13942"/>
                  </a:cubicBezTo>
                  <a:cubicBezTo>
                    <a:pt x="0" y="6242"/>
                    <a:pt x="6242" y="0"/>
                    <a:pt x="13942" y="0"/>
                  </a:cubicBezTo>
                  <a:cubicBezTo>
                    <a:pt x="21642" y="0"/>
                    <a:pt x="27884" y="6242"/>
                    <a:pt x="27884" y="13942"/>
                  </a:cubicBez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 name="Freeform: Shape 41">
              <a:extLst>
                <a:ext uri="{FF2B5EF4-FFF2-40B4-BE49-F238E27FC236}">
                  <a16:creationId xmlns:a16="http://schemas.microsoft.com/office/drawing/2014/main" id="{051003B3-B2F8-467C-BE9E-AA49F1219D0C}"/>
                </a:ext>
              </a:extLst>
            </p:cNvPr>
            <p:cNvSpPr/>
            <p:nvPr/>
          </p:nvSpPr>
          <p:spPr>
            <a:xfrm>
              <a:off x="10144154" y="5484767"/>
              <a:ext cx="92715" cy="176368"/>
            </a:xfrm>
            <a:custGeom>
              <a:avLst/>
              <a:gdLst>
                <a:gd name="connsiteX0" fmla="*/ 27884 w 92715"/>
                <a:gd name="connsiteY0" fmla="*/ 0 h 176368"/>
                <a:gd name="connsiteX1" fmla="*/ 0 w 92715"/>
                <a:gd name="connsiteY1" fmla="*/ 0 h 176368"/>
                <a:gd name="connsiteX2" fmla="*/ 0 w 92715"/>
                <a:gd name="connsiteY2" fmla="*/ 97595 h 176368"/>
                <a:gd name="connsiteX3" fmla="*/ 4183 w 92715"/>
                <a:gd name="connsiteY3" fmla="*/ 107355 h 176368"/>
                <a:gd name="connsiteX4" fmla="*/ 73197 w 92715"/>
                <a:gd name="connsiteY4" fmla="*/ 176369 h 176368"/>
                <a:gd name="connsiteX5" fmla="*/ 92716 w 92715"/>
                <a:gd name="connsiteY5" fmla="*/ 156850 h 176368"/>
                <a:gd name="connsiteX6" fmla="*/ 27884 w 92715"/>
                <a:gd name="connsiteY6" fmla="*/ 92019 h 176368"/>
                <a:gd name="connsiteX7" fmla="*/ 27884 w 92715"/>
                <a:gd name="connsiteY7" fmla="*/ 0 h 17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715" h="176368">
                  <a:moveTo>
                    <a:pt x="27884" y="0"/>
                  </a:moveTo>
                  <a:lnTo>
                    <a:pt x="0" y="0"/>
                  </a:lnTo>
                  <a:lnTo>
                    <a:pt x="0" y="97595"/>
                  </a:lnTo>
                  <a:cubicBezTo>
                    <a:pt x="0" y="101081"/>
                    <a:pt x="1394" y="104567"/>
                    <a:pt x="4183" y="107355"/>
                  </a:cubicBezTo>
                  <a:lnTo>
                    <a:pt x="73197" y="176369"/>
                  </a:lnTo>
                  <a:lnTo>
                    <a:pt x="92716" y="156850"/>
                  </a:lnTo>
                  <a:lnTo>
                    <a:pt x="27884" y="92019"/>
                  </a:lnTo>
                  <a:lnTo>
                    <a:pt x="27884" y="0"/>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 name="Freeform: Shape 42">
              <a:extLst>
                <a:ext uri="{FF2B5EF4-FFF2-40B4-BE49-F238E27FC236}">
                  <a16:creationId xmlns:a16="http://schemas.microsoft.com/office/drawing/2014/main" id="{BFFC21EA-B96B-4D4C-854A-A8B9373BC0CA}"/>
                </a:ext>
              </a:extLst>
            </p:cNvPr>
            <p:cNvSpPr/>
            <p:nvPr/>
          </p:nvSpPr>
          <p:spPr>
            <a:xfrm>
              <a:off x="9921292" y="5282605"/>
              <a:ext cx="474450" cy="543365"/>
            </a:xfrm>
            <a:custGeom>
              <a:avLst/>
              <a:gdLst>
                <a:gd name="connsiteX0" fmla="*/ 236804 w 474450"/>
                <a:gd name="connsiteY0" fmla="*/ 501920 h 543365"/>
                <a:gd name="connsiteX1" fmla="*/ 41613 w 474450"/>
                <a:gd name="connsiteY1" fmla="*/ 306729 h 543365"/>
                <a:gd name="connsiteX2" fmla="*/ 236804 w 474450"/>
                <a:gd name="connsiteY2" fmla="*/ 111538 h 543365"/>
                <a:gd name="connsiteX3" fmla="*/ 431995 w 474450"/>
                <a:gd name="connsiteY3" fmla="*/ 306729 h 543365"/>
                <a:gd name="connsiteX4" fmla="*/ 236804 w 474450"/>
                <a:gd name="connsiteY4" fmla="*/ 501920 h 543365"/>
                <a:gd name="connsiteX5" fmla="*/ 236804 w 474450"/>
                <a:gd name="connsiteY5" fmla="*/ 501920 h 543365"/>
                <a:gd name="connsiteX6" fmla="*/ 402020 w 474450"/>
                <a:gd name="connsiteY6" fmla="*/ 136634 h 543365"/>
                <a:gd name="connsiteX7" fmla="*/ 422933 w 474450"/>
                <a:gd name="connsiteY7" fmla="*/ 115720 h 543365"/>
                <a:gd name="connsiteX8" fmla="*/ 422236 w 474450"/>
                <a:gd name="connsiteY8" fmla="*/ 86442 h 543365"/>
                <a:gd name="connsiteX9" fmla="*/ 392957 w 474450"/>
                <a:gd name="connsiteY9" fmla="*/ 85745 h 543365"/>
                <a:gd name="connsiteX10" fmla="*/ 369255 w 474450"/>
                <a:gd name="connsiteY10" fmla="*/ 110143 h 543365"/>
                <a:gd name="connsiteX11" fmla="*/ 257718 w 474450"/>
                <a:gd name="connsiteY11" fmla="*/ 71105 h 543365"/>
                <a:gd name="connsiteX12" fmla="*/ 257718 w 474450"/>
                <a:gd name="connsiteY12" fmla="*/ 41827 h 543365"/>
                <a:gd name="connsiteX13" fmla="*/ 320458 w 474450"/>
                <a:gd name="connsiteY13" fmla="*/ 41827 h 543365"/>
                <a:gd name="connsiteX14" fmla="*/ 320458 w 474450"/>
                <a:gd name="connsiteY14" fmla="*/ 0 h 543365"/>
                <a:gd name="connsiteX15" fmla="*/ 153151 w 474450"/>
                <a:gd name="connsiteY15" fmla="*/ 0 h 543365"/>
                <a:gd name="connsiteX16" fmla="*/ 153151 w 474450"/>
                <a:gd name="connsiteY16" fmla="*/ 41827 h 543365"/>
                <a:gd name="connsiteX17" fmla="*/ 215891 w 474450"/>
                <a:gd name="connsiteY17" fmla="*/ 41827 h 543365"/>
                <a:gd name="connsiteX18" fmla="*/ 215891 w 474450"/>
                <a:gd name="connsiteY18" fmla="*/ 70408 h 543365"/>
                <a:gd name="connsiteX19" fmla="*/ 1878 w 474450"/>
                <a:gd name="connsiteY19" fmla="*/ 276753 h 543365"/>
                <a:gd name="connsiteX20" fmla="*/ 158031 w 474450"/>
                <a:gd name="connsiteY20" fmla="*/ 529804 h 543365"/>
                <a:gd name="connsiteX21" fmla="*/ 438966 w 474450"/>
                <a:gd name="connsiteY21" fmla="*/ 431511 h 543365"/>
                <a:gd name="connsiteX22" fmla="*/ 402020 w 474450"/>
                <a:gd name="connsiteY22" fmla="*/ 136634 h 543365"/>
                <a:gd name="connsiteX23" fmla="*/ 402020 w 474450"/>
                <a:gd name="connsiteY23" fmla="*/ 136634 h 54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4450" h="543365">
                  <a:moveTo>
                    <a:pt x="236804" y="501920"/>
                  </a:moveTo>
                  <a:cubicBezTo>
                    <a:pt x="128752" y="501920"/>
                    <a:pt x="41613" y="414781"/>
                    <a:pt x="41613" y="306729"/>
                  </a:cubicBezTo>
                  <a:cubicBezTo>
                    <a:pt x="41613" y="198676"/>
                    <a:pt x="128752" y="111538"/>
                    <a:pt x="236804" y="111538"/>
                  </a:cubicBezTo>
                  <a:cubicBezTo>
                    <a:pt x="344857" y="111538"/>
                    <a:pt x="431995" y="198676"/>
                    <a:pt x="431995" y="306729"/>
                  </a:cubicBezTo>
                  <a:cubicBezTo>
                    <a:pt x="431995" y="414781"/>
                    <a:pt x="344857" y="501920"/>
                    <a:pt x="236804" y="501920"/>
                  </a:cubicBezTo>
                  <a:lnTo>
                    <a:pt x="236804" y="501920"/>
                  </a:lnTo>
                  <a:close/>
                  <a:moveTo>
                    <a:pt x="402020" y="136634"/>
                  </a:moveTo>
                  <a:lnTo>
                    <a:pt x="422933" y="115720"/>
                  </a:lnTo>
                  <a:cubicBezTo>
                    <a:pt x="430601" y="107355"/>
                    <a:pt x="430601" y="94807"/>
                    <a:pt x="422236" y="86442"/>
                  </a:cubicBezTo>
                  <a:cubicBezTo>
                    <a:pt x="414568" y="78773"/>
                    <a:pt x="401322" y="78076"/>
                    <a:pt x="392957" y="85745"/>
                  </a:cubicBezTo>
                  <a:lnTo>
                    <a:pt x="369255" y="110143"/>
                  </a:lnTo>
                  <a:cubicBezTo>
                    <a:pt x="335794" y="87836"/>
                    <a:pt x="297453" y="73894"/>
                    <a:pt x="257718" y="71105"/>
                  </a:cubicBezTo>
                  <a:lnTo>
                    <a:pt x="257718" y="41827"/>
                  </a:lnTo>
                  <a:lnTo>
                    <a:pt x="320458" y="41827"/>
                  </a:lnTo>
                  <a:lnTo>
                    <a:pt x="320458" y="0"/>
                  </a:lnTo>
                  <a:lnTo>
                    <a:pt x="153151" y="0"/>
                  </a:lnTo>
                  <a:lnTo>
                    <a:pt x="153151" y="41827"/>
                  </a:lnTo>
                  <a:lnTo>
                    <a:pt x="215891" y="41827"/>
                  </a:lnTo>
                  <a:lnTo>
                    <a:pt x="215891" y="70408"/>
                  </a:lnTo>
                  <a:cubicBezTo>
                    <a:pt x="105051" y="80168"/>
                    <a:pt x="15820" y="165912"/>
                    <a:pt x="1878" y="276753"/>
                  </a:cubicBezTo>
                  <a:cubicBezTo>
                    <a:pt x="-12064" y="387593"/>
                    <a:pt x="52767" y="492857"/>
                    <a:pt x="158031" y="529804"/>
                  </a:cubicBezTo>
                  <a:cubicBezTo>
                    <a:pt x="263295" y="566751"/>
                    <a:pt x="379712" y="526318"/>
                    <a:pt x="438966" y="431511"/>
                  </a:cubicBezTo>
                  <a:cubicBezTo>
                    <a:pt x="498221" y="336704"/>
                    <a:pt x="481490" y="214013"/>
                    <a:pt x="402020" y="136634"/>
                  </a:cubicBezTo>
                  <a:lnTo>
                    <a:pt x="402020" y="136634"/>
                  </a:lnTo>
                  <a:close/>
                </a:path>
              </a:pathLst>
            </a:custGeom>
            <a:grpFill/>
            <a:ln w="69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45" name="TextBox 44">
            <a:extLst>
              <a:ext uri="{FF2B5EF4-FFF2-40B4-BE49-F238E27FC236}">
                <a16:creationId xmlns:a16="http://schemas.microsoft.com/office/drawing/2014/main" id="{A8F2D8D1-E601-4069-82A3-0E8BFB1243AC}"/>
              </a:ext>
            </a:extLst>
          </p:cNvPr>
          <p:cNvSpPr txBox="1"/>
          <p:nvPr/>
        </p:nvSpPr>
        <p:spPr>
          <a:xfrm>
            <a:off x="1960880" y="709841"/>
            <a:ext cx="4572000" cy="523220"/>
          </a:xfrm>
          <a:prstGeom prst="rect">
            <a:avLst/>
          </a:prstGeom>
          <a:noFill/>
        </p:spPr>
        <p:txBody>
          <a:bodyPr wrap="square">
            <a:spAutoFit/>
          </a:bodyPr>
          <a:lstStyle/>
          <a:p>
            <a:pPr algn="ctr"/>
            <a:r>
              <a:rPr lang="en-US" sz="2800" b="1" noProof="1">
                <a:solidFill>
                  <a:schemeClr val="bg1"/>
                </a:solidFill>
                <a:latin typeface="Staatliches" pitchFamily="2" charset="0"/>
              </a:rPr>
              <a:t>Issues</a:t>
            </a:r>
          </a:p>
        </p:txBody>
      </p:sp>
    </p:spTree>
    <p:extLst>
      <p:ext uri="{BB962C8B-B14F-4D97-AF65-F5344CB8AC3E}">
        <p14:creationId xmlns:p14="http://schemas.microsoft.com/office/powerpoint/2010/main" val="53600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5"/>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dirty="0">
                <a:solidFill>
                  <a:schemeClr val="lt1"/>
                </a:solidFill>
              </a:rPr>
              <a:t>Conclusion </a:t>
            </a:r>
            <a:endParaRPr dirty="0">
              <a:solidFill>
                <a:schemeClr val="lt1"/>
              </a:solidFill>
            </a:endParaRPr>
          </a:p>
        </p:txBody>
      </p:sp>
      <p:sp>
        <p:nvSpPr>
          <p:cNvPr id="10" name="TextBox 9">
            <a:extLst>
              <a:ext uri="{FF2B5EF4-FFF2-40B4-BE49-F238E27FC236}">
                <a16:creationId xmlns:a16="http://schemas.microsoft.com/office/drawing/2014/main" id="{D9FCE32E-017D-4159-8A36-E1A1398BB7CB}"/>
              </a:ext>
            </a:extLst>
          </p:cNvPr>
          <p:cNvSpPr txBox="1"/>
          <p:nvPr/>
        </p:nvSpPr>
        <p:spPr>
          <a:xfrm>
            <a:off x="1676400" y="1507242"/>
            <a:ext cx="5791200" cy="2893100"/>
          </a:xfrm>
          <a:prstGeom prst="rect">
            <a:avLst/>
          </a:prstGeom>
          <a:noFill/>
        </p:spPr>
        <p:txBody>
          <a:bodyPr wrap="square">
            <a:spAutoFit/>
          </a:bodyPr>
          <a:lstStyle/>
          <a:p>
            <a:pPr marL="0" marR="0" algn="ctr">
              <a:spcBef>
                <a:spcPts val="0"/>
              </a:spcBef>
            </a:pPr>
            <a:r>
              <a:rPr lang="en-US" sz="1400" dirty="0">
                <a:solidFill>
                  <a:schemeClr val="tx1"/>
                </a:solidFill>
                <a:effectLst/>
                <a:latin typeface="Work Sans" pitchFamily="2" charset="0"/>
                <a:ea typeface="Times New Roman" panose="02020603050405020304" pitchFamily="18" charset="0"/>
              </a:rPr>
              <a:t>In the next five years, we see smart contracts in the crop insurance sector being developed in relation to short term risks where there are clear parameters as to payment, the potential for disputes is low and the claims management process is uncomplicated or pre-determined.</a:t>
            </a:r>
          </a:p>
          <a:p>
            <a:pPr marL="0" marR="0" algn="ctr">
              <a:spcBef>
                <a:spcPts val="0"/>
              </a:spcBef>
            </a:pPr>
            <a:endParaRPr lang="en-US" sz="1400" dirty="0">
              <a:solidFill>
                <a:schemeClr val="tx1"/>
              </a:solidFill>
              <a:effectLst/>
              <a:latin typeface="Work Sans" pitchFamily="2" charset="0"/>
              <a:ea typeface="Times New Roman" panose="02020603050405020304" pitchFamily="18" charset="0"/>
            </a:endParaRPr>
          </a:p>
          <a:p>
            <a:pPr marL="0" marR="0" algn="ctr">
              <a:spcBef>
                <a:spcPts val="0"/>
              </a:spcBef>
            </a:pPr>
            <a:r>
              <a:rPr lang="en-US" sz="1400" dirty="0">
                <a:solidFill>
                  <a:schemeClr val="tx1"/>
                </a:solidFill>
                <a:effectLst/>
                <a:latin typeface="Work Sans" pitchFamily="2" charset="0"/>
                <a:ea typeface="Times New Roman" panose="02020603050405020304" pitchFamily="18" charset="0"/>
              </a:rPr>
              <a:t>Perhaps the main obstacle to smart contracts becoming the norm in the insurance market is that decision makers may not commit sufficient human and financial capital to their development. As smart contracts represent more of a revolution than an evolution in the way business is transacted, they will require significant strategic long-term resources committed to their development.</a:t>
            </a:r>
          </a:p>
        </p:txBody>
      </p:sp>
    </p:spTree>
    <p:extLst>
      <p:ext uri="{BB962C8B-B14F-4D97-AF65-F5344CB8AC3E}">
        <p14:creationId xmlns:p14="http://schemas.microsoft.com/office/powerpoint/2010/main" val="270360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71" name="Google Shape;271;p39"/>
          <p:cNvPicPr preferRelativeResize="0"/>
          <p:nvPr/>
        </p:nvPicPr>
        <p:blipFill rotWithShape="1">
          <a:blip r:embed="rId3">
            <a:alphaModFix/>
          </a:blip>
          <a:srcRect l="2937" t="4160" r="2293" b="8242"/>
          <a:stretch/>
        </p:blipFill>
        <p:spPr>
          <a:xfrm>
            <a:off x="757075" y="1482875"/>
            <a:ext cx="2800175" cy="2273150"/>
          </a:xfrm>
          <a:prstGeom prst="rect">
            <a:avLst/>
          </a:prstGeom>
          <a:noFill/>
          <a:ln>
            <a:noFill/>
          </a:ln>
        </p:spPr>
      </p:pic>
      <p:sp>
        <p:nvSpPr>
          <p:cNvPr id="2" name="Rectangle 1">
            <a:extLst>
              <a:ext uri="{FF2B5EF4-FFF2-40B4-BE49-F238E27FC236}">
                <a16:creationId xmlns:a16="http://schemas.microsoft.com/office/drawing/2014/main" id="{72F9E932-1B1B-471F-A4AD-800BFC616115}"/>
              </a:ext>
            </a:extLst>
          </p:cNvPr>
          <p:cNvSpPr/>
          <p:nvPr/>
        </p:nvSpPr>
        <p:spPr>
          <a:xfrm>
            <a:off x="3557250" y="756000"/>
            <a:ext cx="4881150" cy="3693600"/>
          </a:xfrm>
          <a:prstGeom prst="rect">
            <a:avLst/>
          </a:prstGeom>
          <a:solidFill>
            <a:srgbClr val="1A0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Google Shape;266;p39"/>
          <p:cNvSpPr txBox="1">
            <a:spLocks noGrp="1"/>
          </p:cNvSpPr>
          <p:nvPr>
            <p:ph type="title"/>
          </p:nvPr>
        </p:nvSpPr>
        <p:spPr>
          <a:xfrm>
            <a:off x="3782825" y="982910"/>
            <a:ext cx="46113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crop </a:t>
            </a:r>
            <a:r>
              <a:rPr lang="en" dirty="0">
                <a:solidFill>
                  <a:schemeClr val="lt1"/>
                </a:solidFill>
              </a:rPr>
              <a:t>insurance system</a:t>
            </a:r>
            <a:endParaRPr dirty="0">
              <a:solidFill>
                <a:schemeClr val="lt1"/>
              </a:solidFill>
            </a:endParaRPr>
          </a:p>
        </p:txBody>
      </p:sp>
      <p:sp>
        <p:nvSpPr>
          <p:cNvPr id="267" name="Google Shape;267;p39"/>
          <p:cNvSpPr txBox="1">
            <a:spLocks noGrp="1"/>
          </p:cNvSpPr>
          <p:nvPr>
            <p:ph type="subTitle" idx="1"/>
          </p:nvPr>
        </p:nvSpPr>
        <p:spPr>
          <a:xfrm>
            <a:off x="3782825" y="1802156"/>
            <a:ext cx="4611300" cy="2372834"/>
          </a:xfrm>
          <a:prstGeom prst="rect">
            <a:avLst/>
          </a:prstGeom>
        </p:spPr>
        <p:txBody>
          <a:bodyPr spcFirstLastPara="1" wrap="square" lIns="91425" tIns="91425" rIns="91425" bIns="91425" anchor="t" anchorCtr="0">
            <a:noAutofit/>
          </a:bodyPr>
          <a:lstStyle/>
          <a:p>
            <a:pPr marL="0">
              <a:lnSpc>
                <a:spcPct val="107000"/>
              </a:lnSpc>
              <a:spcAft>
                <a:spcPts val="800"/>
              </a:spcAft>
            </a:pPr>
            <a:r>
              <a:rPr lang="en-US" dirty="0">
                <a:latin typeface="Work Sans" pitchFamily="2" charset="0"/>
                <a:ea typeface="Calibri" panose="020F0502020204030204" pitchFamily="34" charset="0"/>
                <a:cs typeface="Times New Roman" panose="02020603050405020304" pitchFamily="18" charset="0"/>
              </a:rPr>
              <a:t>W</a:t>
            </a:r>
            <a:r>
              <a:rPr lang="en-US" dirty="0">
                <a:effectLst/>
                <a:latin typeface="Work Sans" pitchFamily="2" charset="0"/>
                <a:ea typeface="Calibri" panose="020F0502020204030204" pitchFamily="34" charset="0"/>
                <a:cs typeface="Times New Roman" panose="02020603050405020304" pitchFamily="18" charset="0"/>
              </a:rPr>
              <a:t>e use blockchain as an emerging technology that enables transparent and secure data storage and transmission. A collaborative blockchain-based crop insurance system for monitoring and processing the insurance transactions. Our solution aims at automating the insurance policy processing, claim handling, and payment using smart contracts to minimize the delay and rejection </a:t>
            </a:r>
            <a:r>
              <a:rPr lang="en-US" dirty="0">
                <a:solidFill>
                  <a:schemeClr val="tx1"/>
                </a:solidFill>
                <a:effectLst/>
                <a:latin typeface="Work Sans" pitchFamily="2" charset="0"/>
                <a:ea typeface="Calibri" panose="020F0502020204030204" pitchFamily="34" charset="0"/>
                <a:cs typeface="Times New Roman" panose="02020603050405020304" pitchFamily="18" charset="0"/>
              </a:rPr>
              <a:t>of crop insurance claims under the Pradhan Mantri Fasal Bima Yojana.</a:t>
            </a:r>
          </a:p>
          <a:p>
            <a:pPr marL="0" marR="0">
              <a:lnSpc>
                <a:spcPct val="107000"/>
              </a:lnSpc>
              <a:spcBef>
                <a:spcPts val="0"/>
              </a:spcBef>
              <a:spcAft>
                <a:spcPts val="800"/>
              </a:spcAft>
            </a:pPr>
            <a:endParaRPr lang="en-US" dirty="0">
              <a:effectLst/>
              <a:latin typeface="Work Sans" pitchFamily="2" charset="0"/>
              <a:ea typeface="Calibri" panose="020F0502020204030204" pitchFamily="34" charset="0"/>
              <a:cs typeface="Times New Roman" panose="02020603050405020304" pitchFamily="18" charset="0"/>
            </a:endParaRPr>
          </a:p>
        </p:txBody>
      </p:sp>
      <p:grpSp>
        <p:nvGrpSpPr>
          <p:cNvPr id="268" name="Google Shape;268;p39"/>
          <p:cNvGrpSpPr/>
          <p:nvPr/>
        </p:nvGrpSpPr>
        <p:grpSpPr>
          <a:xfrm>
            <a:off x="3873275" y="1623721"/>
            <a:ext cx="3289700" cy="126443"/>
            <a:chOff x="6140025" y="3106700"/>
            <a:chExt cx="1785800" cy="114333"/>
          </a:xfrm>
        </p:grpSpPr>
        <p:sp>
          <p:nvSpPr>
            <p:cNvPr id="269" name="Google Shape;269;p39"/>
            <p:cNvSpPr/>
            <p:nvPr/>
          </p:nvSpPr>
          <p:spPr>
            <a:xfrm>
              <a:off x="6140025" y="3106733"/>
              <a:ext cx="16116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9"/>
          <p:cNvSpPr txBox="1">
            <a:spLocks noGrp="1"/>
          </p:cNvSpPr>
          <p:nvPr>
            <p:ph type="title"/>
          </p:nvPr>
        </p:nvSpPr>
        <p:spPr>
          <a:xfrm>
            <a:off x="1214600" y="1666800"/>
            <a:ext cx="6714900" cy="18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lt1"/>
                </a:solidFill>
              </a:rPr>
              <a:t>you</a:t>
            </a:r>
            <a:endParaRPr dirty="0">
              <a:solidFill>
                <a:schemeClr val="lt1"/>
              </a:solidFill>
            </a:endParaRPr>
          </a:p>
        </p:txBody>
      </p:sp>
      <p:grpSp>
        <p:nvGrpSpPr>
          <p:cNvPr id="572" name="Google Shape;572;p59"/>
          <p:cNvGrpSpPr/>
          <p:nvPr/>
        </p:nvGrpSpPr>
        <p:grpSpPr>
          <a:xfrm>
            <a:off x="1873000" y="3203800"/>
            <a:ext cx="5375175" cy="114300"/>
            <a:chOff x="2550650" y="3106700"/>
            <a:chExt cx="5375175" cy="114300"/>
          </a:xfrm>
        </p:grpSpPr>
        <p:sp>
          <p:nvSpPr>
            <p:cNvPr id="573" name="Google Shape;573;p59"/>
            <p:cNvSpPr/>
            <p:nvPr/>
          </p:nvSpPr>
          <p:spPr>
            <a:xfrm>
              <a:off x="2550650" y="3106700"/>
              <a:ext cx="52008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251D8E31-6259-414D-994A-7E4677F4A15D}"/>
              </a:ext>
            </a:extLst>
          </p:cNvPr>
          <p:cNvSpPr/>
          <p:nvPr/>
        </p:nvSpPr>
        <p:spPr>
          <a:xfrm>
            <a:off x="1087120" y="3680460"/>
            <a:ext cx="6969760" cy="480060"/>
          </a:xfrm>
          <a:prstGeom prst="rect">
            <a:avLst/>
          </a:prstGeom>
          <a:solidFill>
            <a:srgbClr val="00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E24CC0C-1734-4704-91B6-98936D2EEE41}"/>
              </a:ext>
            </a:extLst>
          </p:cNvPr>
          <p:cNvSpPr txBox="1"/>
          <p:nvPr/>
        </p:nvSpPr>
        <p:spPr>
          <a:xfrm>
            <a:off x="875200" y="3705046"/>
            <a:ext cx="7196400" cy="430887"/>
          </a:xfrm>
          <a:prstGeom prst="rect">
            <a:avLst/>
          </a:prstGeom>
          <a:noFill/>
        </p:spPr>
        <p:txBody>
          <a:bodyPr wrap="square">
            <a:spAutoFit/>
          </a:bodyPr>
          <a:lstStyle/>
          <a:p>
            <a:pPr marL="0" lvl="0" indent="0" algn="ctr" rtl="0">
              <a:spcBef>
                <a:spcPts val="0"/>
              </a:spcBef>
              <a:spcAft>
                <a:spcPts val="0"/>
              </a:spcAft>
              <a:buNone/>
            </a:pPr>
            <a:r>
              <a:rPr lang="en-US" sz="1100" dirty="0">
                <a:solidFill>
                  <a:schemeClr val="tx1"/>
                </a:solidFill>
                <a:latin typeface="Work Sans" pitchFamily="2" charset="0"/>
              </a:rPr>
              <a:t>All the details about our project which includes pdf file , PowerPoint presentation and word document is available in our GitHub repository : </a:t>
            </a:r>
            <a:r>
              <a:rPr lang="en-US" sz="1100" dirty="0">
                <a:solidFill>
                  <a:schemeClr val="tx1"/>
                </a:solidFill>
                <a:effectLst/>
                <a:latin typeface="Work Sans" pitchFamily="2" charset="0"/>
                <a:hlinkClick r:id="rId3"/>
              </a:rPr>
              <a:t>https://github.com/0xaira/Crop-Insurance-Dapp</a:t>
            </a:r>
            <a:endParaRPr lang="en-US" sz="1100" dirty="0">
              <a:solidFill>
                <a:schemeClr val="tx1"/>
              </a:solidFill>
              <a:latin typeface="Work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2" name="Rectangle 1">
            <a:extLst>
              <a:ext uri="{FF2B5EF4-FFF2-40B4-BE49-F238E27FC236}">
                <a16:creationId xmlns:a16="http://schemas.microsoft.com/office/drawing/2014/main" id="{F211229D-9A52-48C7-AE05-42091B2A23B1}"/>
              </a:ext>
            </a:extLst>
          </p:cNvPr>
          <p:cNvSpPr/>
          <p:nvPr/>
        </p:nvSpPr>
        <p:spPr>
          <a:xfrm>
            <a:off x="1155448" y="456562"/>
            <a:ext cx="6833104" cy="4230375"/>
          </a:xfrm>
          <a:prstGeom prst="rect">
            <a:avLst/>
          </a:prstGeom>
          <a:solidFill>
            <a:srgbClr val="150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42"/>
          <p:cNvSpPr txBox="1">
            <a:spLocks noGrp="1"/>
          </p:cNvSpPr>
          <p:nvPr>
            <p:ph type="title"/>
          </p:nvPr>
        </p:nvSpPr>
        <p:spPr>
          <a:xfrm>
            <a:off x="2195624" y="603750"/>
            <a:ext cx="4752900" cy="55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the </a:t>
            </a:r>
            <a:r>
              <a:rPr lang="en" dirty="0">
                <a:solidFill>
                  <a:schemeClr val="lt1"/>
                </a:solidFill>
              </a:rPr>
              <a:t>project</a:t>
            </a:r>
            <a:endParaRPr dirty="0">
              <a:solidFill>
                <a:schemeClr val="lt1"/>
              </a:solidFill>
            </a:endParaRPr>
          </a:p>
        </p:txBody>
      </p:sp>
      <p:sp>
        <p:nvSpPr>
          <p:cNvPr id="301" name="Google Shape;301;p42"/>
          <p:cNvSpPr txBox="1">
            <a:spLocks noGrp="1"/>
          </p:cNvSpPr>
          <p:nvPr>
            <p:ph type="subTitle" idx="1"/>
          </p:nvPr>
        </p:nvSpPr>
        <p:spPr>
          <a:xfrm>
            <a:off x="1302624" y="1262625"/>
            <a:ext cx="6617376" cy="36586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200" dirty="0">
                <a:effectLst/>
                <a:latin typeface="Work Sans" pitchFamily="2" charset="0"/>
                <a:ea typeface="Calibri" panose="020F0502020204030204" pitchFamily="34" charset="0"/>
                <a:cs typeface="Times New Roman" panose="02020603050405020304" pitchFamily="18" charset="0"/>
              </a:rPr>
              <a:t>The generic existing insurance systems require manual interactions across different transaction processes resulting in slow processing and lengthy payment settlement time. We can solve this directly by using Smart Contracts. For example, insurance policies can be transformed into smart contracts that will eventually help in automating claim processing, verification, and payment. It will provide several-fold advantages, for instance, saving time, reducing costs, and preventing potential fraud.</a:t>
            </a:r>
          </a:p>
          <a:p>
            <a:pPr marL="0" marR="0">
              <a:lnSpc>
                <a:spcPct val="107000"/>
              </a:lnSpc>
              <a:spcBef>
                <a:spcPts val="0"/>
              </a:spcBef>
              <a:spcAft>
                <a:spcPts val="800"/>
              </a:spcAft>
            </a:pPr>
            <a:r>
              <a:rPr lang="en-US" sz="1200" dirty="0">
                <a:effectLst/>
                <a:latin typeface="Work Sans" pitchFamily="2" charset="0"/>
                <a:ea typeface="Calibri" panose="020F0502020204030204" pitchFamily="34" charset="0"/>
                <a:cs typeface="Times New Roman" panose="02020603050405020304" pitchFamily="18" charset="0"/>
              </a:rPr>
              <a:t>Indeed, a smart contract can be written to register farmers interested in purchasing policies offered by the insurers (Private Insurance Companies with Agriculture Insurance Company under PMFBY), enable them to follow their claims, and automatically receive refunds. More precisely, a smart contract is provided to insurers to team up, pool their contributions/premiums, and protect each other. This smart contract includes a set of the created insurance policies which are the agreements among the insurers and the insured (Farmers). The insurance policy is mapped into a smart contract that communicates with external oracles in order to automatically invoke a new claim and transfer to the insured (i.e., the insurance policy smart contract’s owner) the claimed amount. </a:t>
            </a:r>
          </a:p>
        </p:txBody>
      </p:sp>
      <p:grpSp>
        <p:nvGrpSpPr>
          <p:cNvPr id="302" name="Google Shape;302;p42"/>
          <p:cNvGrpSpPr/>
          <p:nvPr/>
        </p:nvGrpSpPr>
        <p:grpSpPr>
          <a:xfrm>
            <a:off x="3256200" y="1148325"/>
            <a:ext cx="2645325" cy="114325"/>
            <a:chOff x="5280500" y="3106700"/>
            <a:chExt cx="2645325" cy="114325"/>
          </a:xfrm>
        </p:grpSpPr>
        <p:sp>
          <p:nvSpPr>
            <p:cNvPr id="303" name="Google Shape;303;p42"/>
            <p:cNvSpPr/>
            <p:nvPr/>
          </p:nvSpPr>
          <p:spPr>
            <a:xfrm>
              <a:off x="5280500" y="3106725"/>
              <a:ext cx="2471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12" name="Rectangle 11">
            <a:extLst>
              <a:ext uri="{FF2B5EF4-FFF2-40B4-BE49-F238E27FC236}">
                <a16:creationId xmlns:a16="http://schemas.microsoft.com/office/drawing/2014/main" id="{3F392368-F53E-4AE3-A5C6-C11EC5D8E248}"/>
              </a:ext>
            </a:extLst>
          </p:cNvPr>
          <p:cNvSpPr/>
          <p:nvPr/>
        </p:nvSpPr>
        <p:spPr>
          <a:xfrm>
            <a:off x="719998" y="1648800"/>
            <a:ext cx="7710852" cy="3038137"/>
          </a:xfrm>
          <a:prstGeom prst="rect">
            <a:avLst/>
          </a:prstGeom>
          <a:solidFill>
            <a:srgbClr val="150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Google Shape;286;p41"/>
          <p:cNvSpPr txBox="1">
            <a:spLocks noGrp="1"/>
          </p:cNvSpPr>
          <p:nvPr>
            <p:ph type="title"/>
          </p:nvPr>
        </p:nvSpPr>
        <p:spPr>
          <a:xfrm flipH="1">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Application &amp;</a:t>
            </a:r>
            <a:r>
              <a:rPr lang="en" dirty="0">
                <a:solidFill>
                  <a:schemeClr val="dk1"/>
                </a:solidFill>
              </a:rPr>
              <a:t> </a:t>
            </a:r>
            <a:r>
              <a:rPr lang="en" dirty="0">
                <a:solidFill>
                  <a:schemeClr val="lt1"/>
                </a:solidFill>
              </a:rPr>
              <a:t>working </a:t>
            </a:r>
            <a:endParaRPr dirty="0">
              <a:solidFill>
                <a:schemeClr val="lt1"/>
              </a:solidFill>
            </a:endParaRPr>
          </a:p>
        </p:txBody>
      </p:sp>
      <p:sp>
        <p:nvSpPr>
          <p:cNvPr id="287" name="Google Shape;287;p41"/>
          <p:cNvSpPr txBox="1">
            <a:spLocks noGrp="1"/>
          </p:cNvSpPr>
          <p:nvPr>
            <p:ph type="subTitle" idx="1"/>
          </p:nvPr>
        </p:nvSpPr>
        <p:spPr>
          <a:xfrm>
            <a:off x="948475" y="2574075"/>
            <a:ext cx="2221800" cy="776100"/>
          </a:xfrm>
          <a:prstGeom prst="rect">
            <a:avLst/>
          </a:prstGeom>
        </p:spPr>
        <p:txBody>
          <a:bodyPr spcFirstLastPara="1" wrap="square" lIns="91425" tIns="91425" rIns="91425" bIns="91425" anchor="t" anchorCtr="0">
            <a:noAutofit/>
          </a:bodyPr>
          <a:lstStyle/>
          <a:p>
            <a:pPr marL="0" marR="0">
              <a:spcBef>
                <a:spcPts val="0"/>
              </a:spcBef>
            </a:pPr>
            <a:r>
              <a:rPr lang="en-US" dirty="0">
                <a:solidFill>
                  <a:schemeClr val="tx1"/>
                </a:solidFill>
                <a:effectLst/>
                <a:latin typeface="Work Sans" pitchFamily="2" charset="0"/>
                <a:ea typeface="Times New Roman" panose="02020603050405020304" pitchFamily="18" charset="0"/>
              </a:rPr>
              <a:t>To know about the application and working of our project we first need to understand some basic terminologies. </a:t>
            </a:r>
            <a:endParaRPr lang="en-US" dirty="0">
              <a:solidFill>
                <a:schemeClr val="tx1"/>
              </a:solidFill>
              <a:effectLst/>
              <a:latin typeface="Times New Roman" panose="02020603050405020304" pitchFamily="18" charset="0"/>
              <a:ea typeface="Times New Roman" panose="02020603050405020304" pitchFamily="18" charset="0"/>
            </a:endParaRPr>
          </a:p>
        </p:txBody>
      </p:sp>
      <p:sp>
        <p:nvSpPr>
          <p:cNvPr id="288" name="Google Shape;288;p41"/>
          <p:cNvSpPr txBox="1">
            <a:spLocks noGrp="1"/>
          </p:cNvSpPr>
          <p:nvPr>
            <p:ph type="subTitle" idx="3"/>
          </p:nvPr>
        </p:nvSpPr>
        <p:spPr>
          <a:xfrm>
            <a:off x="3461019" y="2574075"/>
            <a:ext cx="2221800" cy="77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 the </a:t>
            </a:r>
            <a:r>
              <a:rPr lang="en-US" dirty="0"/>
              <a:t>entities in our system: insured, insurer, third-party web APIs, and auditor</a:t>
            </a:r>
            <a:endParaRPr dirty="0"/>
          </a:p>
        </p:txBody>
      </p:sp>
      <p:sp>
        <p:nvSpPr>
          <p:cNvPr id="289" name="Google Shape;289;p41"/>
          <p:cNvSpPr txBox="1">
            <a:spLocks noGrp="1"/>
          </p:cNvSpPr>
          <p:nvPr>
            <p:ph type="subTitle" idx="2"/>
          </p:nvPr>
        </p:nvSpPr>
        <p:spPr>
          <a:xfrm>
            <a:off x="5973575" y="2574074"/>
            <a:ext cx="2221800" cy="17198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effectLst/>
                <a:latin typeface="Work Sans" pitchFamily="2" charset="0"/>
                <a:ea typeface="Calibri" panose="020F0502020204030204" pitchFamily="34" charset="0"/>
                <a:cs typeface="Times New Roman" panose="02020603050405020304" pitchFamily="18" charset="0"/>
              </a:rPr>
              <a:t>Framework </a:t>
            </a:r>
            <a:r>
              <a:rPr lang="en-US" dirty="0">
                <a:latin typeface="Work Sans" pitchFamily="2" charset="0"/>
                <a:ea typeface="Calibri" panose="020F0502020204030204" pitchFamily="34" charset="0"/>
                <a:cs typeface="Times New Roman" panose="02020603050405020304" pitchFamily="18" charset="0"/>
              </a:rPr>
              <a:t>of smart contracts i</a:t>
            </a:r>
            <a:r>
              <a:rPr lang="en-US" dirty="0">
                <a:effectLst/>
                <a:latin typeface="Work Sans" pitchFamily="2" charset="0"/>
                <a:ea typeface="Calibri" panose="020F0502020204030204" pitchFamily="34" charset="0"/>
                <a:cs typeface="Times New Roman" panose="02020603050405020304" pitchFamily="18" charset="0"/>
              </a:rPr>
              <a:t>n order to automate the execution of the agreement between the insurer and the insured (Farmers).</a:t>
            </a:r>
            <a:endParaRPr sz="1100" dirty="0"/>
          </a:p>
        </p:txBody>
      </p:sp>
      <p:sp>
        <p:nvSpPr>
          <p:cNvPr id="290" name="Google Shape;290;p41"/>
          <p:cNvSpPr txBox="1">
            <a:spLocks noGrp="1"/>
          </p:cNvSpPr>
          <p:nvPr>
            <p:ph type="subTitle" idx="4"/>
          </p:nvPr>
        </p:nvSpPr>
        <p:spPr>
          <a:xfrm>
            <a:off x="948475" y="2144975"/>
            <a:ext cx="2221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Terminologies</a:t>
            </a:r>
            <a:endParaRPr dirty="0"/>
          </a:p>
        </p:txBody>
      </p:sp>
      <p:sp>
        <p:nvSpPr>
          <p:cNvPr id="291" name="Google Shape;291;p41"/>
          <p:cNvSpPr txBox="1">
            <a:spLocks noGrp="1"/>
          </p:cNvSpPr>
          <p:nvPr>
            <p:ph type="subTitle" idx="5"/>
          </p:nvPr>
        </p:nvSpPr>
        <p:spPr>
          <a:xfrm>
            <a:off x="3461019" y="2144975"/>
            <a:ext cx="2221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System model</a:t>
            </a:r>
            <a:endParaRPr dirty="0"/>
          </a:p>
        </p:txBody>
      </p:sp>
      <p:sp>
        <p:nvSpPr>
          <p:cNvPr id="292" name="Google Shape;292;p41"/>
          <p:cNvSpPr txBox="1">
            <a:spLocks noGrp="1"/>
          </p:cNvSpPr>
          <p:nvPr>
            <p:ph type="subTitle" idx="6"/>
          </p:nvPr>
        </p:nvSpPr>
        <p:spPr>
          <a:xfrm>
            <a:off x="5973577" y="2144975"/>
            <a:ext cx="2221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framework</a:t>
            </a:r>
            <a:endParaRPr dirty="0"/>
          </a:p>
        </p:txBody>
      </p:sp>
      <p:grpSp>
        <p:nvGrpSpPr>
          <p:cNvPr id="293" name="Google Shape;293;p41"/>
          <p:cNvGrpSpPr/>
          <p:nvPr/>
        </p:nvGrpSpPr>
        <p:grpSpPr>
          <a:xfrm>
            <a:off x="713150" y="1090100"/>
            <a:ext cx="7717800" cy="114325"/>
            <a:chOff x="208025" y="3106700"/>
            <a:chExt cx="7717800" cy="114325"/>
          </a:xfrm>
        </p:grpSpPr>
        <p:sp>
          <p:nvSpPr>
            <p:cNvPr id="294" name="Google Shape;294;p41"/>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2"/>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dirty="0">
                <a:solidFill>
                  <a:schemeClr val="lt1"/>
                </a:solidFill>
              </a:rPr>
              <a:t>Terminologies</a:t>
            </a:r>
            <a:endParaRPr dirty="0">
              <a:solidFill>
                <a:schemeClr val="lt1"/>
              </a:solidFill>
            </a:endParaRPr>
          </a:p>
        </p:txBody>
      </p:sp>
      <p:sp>
        <p:nvSpPr>
          <p:cNvPr id="623" name="Google Shape;623;p62"/>
          <p:cNvSpPr txBox="1">
            <a:spLocks noGrp="1"/>
          </p:cNvSpPr>
          <p:nvPr>
            <p:ph type="subTitle" idx="1"/>
          </p:nvPr>
        </p:nvSpPr>
        <p:spPr>
          <a:xfrm>
            <a:off x="606900" y="2661998"/>
            <a:ext cx="7903500" cy="5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effectLst/>
                <a:latin typeface="Work Sans" pitchFamily="2" charset="0"/>
                <a:ea typeface="Calibri" panose="020F0502020204030204" pitchFamily="34" charset="0"/>
                <a:cs typeface="Times New Roman" panose="02020603050405020304" pitchFamily="18" charset="0"/>
              </a:rPr>
              <a:t>Smart contracts are computer programs deployed on the blockchain. They are triggered and perform pre-defined actions when specific conditions are met. The smart contract functions will always respond when invoked and they cannot be censored or altered once deployed</a:t>
            </a:r>
            <a:endParaRPr sz="1050" dirty="0"/>
          </a:p>
        </p:txBody>
      </p:sp>
      <p:sp>
        <p:nvSpPr>
          <p:cNvPr id="624" name="Google Shape;624;p62"/>
          <p:cNvSpPr txBox="1">
            <a:spLocks noGrp="1"/>
          </p:cNvSpPr>
          <p:nvPr>
            <p:ph type="subTitle" idx="2"/>
          </p:nvPr>
        </p:nvSpPr>
        <p:spPr>
          <a:xfrm>
            <a:off x="713150" y="1686235"/>
            <a:ext cx="7717800" cy="5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effectLst/>
                <a:latin typeface="Work Sans" pitchFamily="2" charset="0"/>
                <a:ea typeface="Calibri" panose="020F0502020204030204" pitchFamily="34" charset="0"/>
                <a:cs typeface="Times New Roman" panose="02020603050405020304" pitchFamily="18" charset="0"/>
              </a:rPr>
              <a:t>Blockchain is a distributed and chronological database of transactions where the transactions are stored in blocks. It is almost impossible to tamper with the blocks in blockchain and thus it can be trusted.</a:t>
            </a:r>
            <a:endParaRPr sz="1050" dirty="0"/>
          </a:p>
        </p:txBody>
      </p:sp>
      <p:sp>
        <p:nvSpPr>
          <p:cNvPr id="625" name="Google Shape;625;p62"/>
          <p:cNvSpPr txBox="1">
            <a:spLocks noGrp="1"/>
          </p:cNvSpPr>
          <p:nvPr>
            <p:ph type="subTitle" idx="3"/>
          </p:nvPr>
        </p:nvSpPr>
        <p:spPr>
          <a:xfrm>
            <a:off x="720000" y="3609249"/>
            <a:ext cx="7790400" cy="5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effectLst/>
                <a:latin typeface="Work Sans" pitchFamily="2" charset="0"/>
                <a:ea typeface="Calibri" panose="020F0502020204030204" pitchFamily="34" charset="0"/>
                <a:cs typeface="Times New Roman" panose="02020603050405020304" pitchFamily="18" charset="0"/>
              </a:rPr>
              <a:t>Oracles are used to gather information from the real-world and invoke automatically the smart contract pertaining to the claim. Insure chain is another interesting proposal that is based on a smart contract which includes the rules associated with setting the premium and the settlement verification</a:t>
            </a:r>
            <a:endParaRPr sz="1050" dirty="0"/>
          </a:p>
        </p:txBody>
      </p:sp>
      <p:sp>
        <p:nvSpPr>
          <p:cNvPr id="626" name="Google Shape;626;p62"/>
          <p:cNvSpPr txBox="1">
            <a:spLocks noGrp="1"/>
          </p:cNvSpPr>
          <p:nvPr>
            <p:ph type="subTitle" idx="4"/>
          </p:nvPr>
        </p:nvSpPr>
        <p:spPr>
          <a:xfrm>
            <a:off x="2583790" y="2322942"/>
            <a:ext cx="3976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Smart contracts</a:t>
            </a:r>
            <a:endParaRPr dirty="0"/>
          </a:p>
        </p:txBody>
      </p:sp>
      <p:sp>
        <p:nvSpPr>
          <p:cNvPr id="627" name="Google Shape;627;p62"/>
          <p:cNvSpPr txBox="1">
            <a:spLocks noGrp="1"/>
          </p:cNvSpPr>
          <p:nvPr>
            <p:ph type="subTitle" idx="5"/>
          </p:nvPr>
        </p:nvSpPr>
        <p:spPr>
          <a:xfrm>
            <a:off x="2583743" y="3270196"/>
            <a:ext cx="3976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oracle</a:t>
            </a:r>
            <a:endParaRPr dirty="0"/>
          </a:p>
        </p:txBody>
      </p:sp>
      <p:sp>
        <p:nvSpPr>
          <p:cNvPr id="628" name="Google Shape;628;p62"/>
          <p:cNvSpPr txBox="1">
            <a:spLocks noGrp="1"/>
          </p:cNvSpPr>
          <p:nvPr>
            <p:ph type="subTitle" idx="6"/>
          </p:nvPr>
        </p:nvSpPr>
        <p:spPr>
          <a:xfrm>
            <a:off x="2583757" y="1347176"/>
            <a:ext cx="3976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blockchain</a:t>
            </a:r>
            <a:endParaRPr dirty="0"/>
          </a:p>
        </p:txBody>
      </p:sp>
      <p:grpSp>
        <p:nvGrpSpPr>
          <p:cNvPr id="629" name="Google Shape;629;p62"/>
          <p:cNvGrpSpPr/>
          <p:nvPr/>
        </p:nvGrpSpPr>
        <p:grpSpPr>
          <a:xfrm>
            <a:off x="713150" y="1090100"/>
            <a:ext cx="7717800" cy="114325"/>
            <a:chOff x="208025" y="3106700"/>
            <a:chExt cx="7717800" cy="114325"/>
          </a:xfrm>
        </p:grpSpPr>
        <p:sp>
          <p:nvSpPr>
            <p:cNvPr id="630" name="Google Shape;630;p62"/>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1"/>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t>
            </a:r>
            <a:r>
              <a:rPr lang="en" dirty="0">
                <a:solidFill>
                  <a:schemeClr val="lt1"/>
                </a:solidFill>
              </a:rPr>
              <a:t>model</a:t>
            </a:r>
            <a:endParaRPr dirty="0">
              <a:solidFill>
                <a:schemeClr val="lt1"/>
              </a:solidFill>
            </a:endParaRPr>
          </a:p>
        </p:txBody>
      </p:sp>
      <p:sp>
        <p:nvSpPr>
          <p:cNvPr id="600" name="Google Shape;600;p61"/>
          <p:cNvSpPr txBox="1"/>
          <p:nvPr/>
        </p:nvSpPr>
        <p:spPr>
          <a:xfrm>
            <a:off x="726800" y="3345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Staatliches"/>
                <a:ea typeface="Staatliches"/>
                <a:cs typeface="Staatliches"/>
                <a:sym typeface="Staatliches"/>
              </a:rPr>
              <a:t>I</a:t>
            </a:r>
            <a:r>
              <a:rPr lang="en" sz="1600" dirty="0">
                <a:solidFill>
                  <a:schemeClr val="dk1"/>
                </a:solidFill>
                <a:latin typeface="Staatliches"/>
                <a:ea typeface="Staatliches"/>
                <a:cs typeface="Staatliches"/>
                <a:sym typeface="Staatliches"/>
              </a:rPr>
              <a:t>nsured (farmers)</a:t>
            </a:r>
            <a:endParaRPr sz="1600" dirty="0">
              <a:solidFill>
                <a:schemeClr val="dk1"/>
              </a:solidFill>
              <a:latin typeface="Staatliches"/>
              <a:ea typeface="Staatliches"/>
              <a:cs typeface="Staatliches"/>
              <a:sym typeface="Staatliches"/>
            </a:endParaRPr>
          </a:p>
        </p:txBody>
      </p:sp>
      <p:sp>
        <p:nvSpPr>
          <p:cNvPr id="601" name="Google Shape;601;p61"/>
          <p:cNvSpPr txBox="1"/>
          <p:nvPr/>
        </p:nvSpPr>
        <p:spPr>
          <a:xfrm>
            <a:off x="726762" y="3650887"/>
            <a:ext cx="1680600" cy="1407964"/>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This entity is interested in purchasing policies offered by an insurer</a:t>
            </a:r>
            <a:endParaRPr lang="en-US" sz="1100" dirty="0">
              <a:solidFill>
                <a:schemeClr val="tx1"/>
              </a:solidFill>
              <a:latin typeface="Work Sans"/>
              <a:ea typeface="Work Sans"/>
              <a:cs typeface="Work Sans"/>
              <a:sym typeface="Work Sans"/>
            </a:endParaRPr>
          </a:p>
        </p:txBody>
      </p:sp>
      <p:sp>
        <p:nvSpPr>
          <p:cNvPr id="602" name="Google Shape;602;p61"/>
          <p:cNvSpPr txBox="1"/>
          <p:nvPr/>
        </p:nvSpPr>
        <p:spPr>
          <a:xfrm>
            <a:off x="2734625" y="1868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Staatliches"/>
                <a:ea typeface="Staatliches"/>
                <a:cs typeface="Staatliches"/>
                <a:sym typeface="Staatliches"/>
              </a:rPr>
              <a:t>insurers</a:t>
            </a:r>
            <a:endParaRPr dirty="0">
              <a:solidFill>
                <a:schemeClr val="dk1"/>
              </a:solidFill>
              <a:latin typeface="Staatliches"/>
              <a:ea typeface="Staatliches"/>
              <a:cs typeface="Staatliches"/>
              <a:sym typeface="Staatliches"/>
            </a:endParaRPr>
          </a:p>
        </p:txBody>
      </p:sp>
      <p:sp>
        <p:nvSpPr>
          <p:cNvPr id="603" name="Google Shape;603;p61"/>
          <p:cNvSpPr txBox="1"/>
          <p:nvPr/>
        </p:nvSpPr>
        <p:spPr>
          <a:xfrm>
            <a:off x="2727719" y="2196962"/>
            <a:ext cx="1687356" cy="1626275"/>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Private Insurance Companies with Agriculture Insurance Company under PMFBY</a:t>
            </a:r>
            <a:endParaRPr sz="1100" dirty="0">
              <a:solidFill>
                <a:schemeClr val="tx1"/>
              </a:solidFill>
              <a:latin typeface="Work Sans"/>
              <a:ea typeface="Work Sans"/>
              <a:cs typeface="Work Sans"/>
              <a:sym typeface="Work Sans"/>
            </a:endParaRPr>
          </a:p>
        </p:txBody>
      </p:sp>
      <p:sp>
        <p:nvSpPr>
          <p:cNvPr id="604" name="Google Shape;604;p61"/>
          <p:cNvSpPr txBox="1"/>
          <p:nvPr/>
        </p:nvSpPr>
        <p:spPr>
          <a:xfrm>
            <a:off x="6743400" y="2260450"/>
            <a:ext cx="1680600" cy="1625525"/>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This entity investigates and audits the insurance transactions to settle some legal dispute</a:t>
            </a:r>
            <a:endParaRPr sz="1100" dirty="0">
              <a:solidFill>
                <a:schemeClr val="tx1"/>
              </a:solidFill>
              <a:latin typeface="Work Sans"/>
              <a:ea typeface="Work Sans"/>
              <a:cs typeface="Work Sans"/>
              <a:sym typeface="Work Sans"/>
            </a:endParaRPr>
          </a:p>
        </p:txBody>
      </p:sp>
      <p:sp>
        <p:nvSpPr>
          <p:cNvPr id="605" name="Google Shape;605;p61"/>
          <p:cNvSpPr txBox="1"/>
          <p:nvPr/>
        </p:nvSpPr>
        <p:spPr>
          <a:xfrm>
            <a:off x="6750239" y="1868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Staatliches"/>
                <a:ea typeface="Staatliches"/>
                <a:cs typeface="Staatliches"/>
                <a:sym typeface="Staatliches"/>
              </a:rPr>
              <a:t>auditors</a:t>
            </a:r>
            <a:endParaRPr sz="1600" dirty="0">
              <a:solidFill>
                <a:schemeClr val="dk1"/>
              </a:solidFill>
              <a:latin typeface="Staatliches"/>
              <a:ea typeface="Staatliches"/>
              <a:cs typeface="Staatliches"/>
              <a:sym typeface="Staatliches"/>
            </a:endParaRPr>
          </a:p>
        </p:txBody>
      </p:sp>
      <p:sp>
        <p:nvSpPr>
          <p:cNvPr id="606" name="Google Shape;606;p61"/>
          <p:cNvSpPr txBox="1"/>
          <p:nvPr/>
        </p:nvSpPr>
        <p:spPr>
          <a:xfrm>
            <a:off x="4742443" y="3345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Staatliches"/>
                <a:ea typeface="Staatliches"/>
                <a:cs typeface="Staatliches"/>
                <a:sym typeface="Staatliches"/>
              </a:rPr>
              <a:t>api’s</a:t>
            </a:r>
            <a:endParaRPr sz="1600" dirty="0">
              <a:solidFill>
                <a:schemeClr val="dk1"/>
              </a:solidFill>
              <a:latin typeface="Staatliches"/>
              <a:ea typeface="Staatliches"/>
              <a:cs typeface="Staatliches"/>
              <a:sym typeface="Staatliches"/>
            </a:endParaRPr>
          </a:p>
        </p:txBody>
      </p:sp>
      <p:sp>
        <p:nvSpPr>
          <p:cNvPr id="607" name="Google Shape;607;p61"/>
          <p:cNvSpPr txBox="1"/>
          <p:nvPr/>
        </p:nvSpPr>
        <p:spPr>
          <a:xfrm>
            <a:off x="4742413" y="3650887"/>
            <a:ext cx="1680600" cy="1407964"/>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effectLst/>
                <a:latin typeface="Work Sans" pitchFamily="2" charset="0"/>
                <a:ea typeface="Calibri" panose="020F0502020204030204" pitchFamily="34" charset="0"/>
                <a:cs typeface="Times New Roman" panose="02020603050405020304" pitchFamily="18" charset="0"/>
              </a:rPr>
              <a:t>These entities provide specialized services that are useful to invoke claim requests</a:t>
            </a:r>
            <a:endParaRPr sz="1100" dirty="0">
              <a:solidFill>
                <a:schemeClr val="tx1"/>
              </a:solidFill>
              <a:latin typeface="Work Sans"/>
              <a:ea typeface="Work Sans"/>
              <a:cs typeface="Work Sans"/>
              <a:sym typeface="Work Sans"/>
            </a:endParaRPr>
          </a:p>
        </p:txBody>
      </p:sp>
      <p:grpSp>
        <p:nvGrpSpPr>
          <p:cNvPr id="608" name="Google Shape;608;p61"/>
          <p:cNvGrpSpPr/>
          <p:nvPr/>
        </p:nvGrpSpPr>
        <p:grpSpPr>
          <a:xfrm>
            <a:off x="713150" y="1090100"/>
            <a:ext cx="7717800" cy="114325"/>
            <a:chOff x="208025" y="3106700"/>
            <a:chExt cx="7717800" cy="114325"/>
          </a:xfrm>
        </p:grpSpPr>
        <p:sp>
          <p:nvSpPr>
            <p:cNvPr id="609" name="Google Shape;609;p61"/>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1"/>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61"/>
          <p:cNvCxnSpPr>
            <a:stCxn id="612" idx="0"/>
            <a:endCxn id="602" idx="1"/>
          </p:cNvCxnSpPr>
          <p:nvPr/>
        </p:nvCxnSpPr>
        <p:spPr>
          <a:xfrm rot="-5400000">
            <a:off x="1733900" y="1916038"/>
            <a:ext cx="834000" cy="1167600"/>
          </a:xfrm>
          <a:prstGeom prst="bentConnector2">
            <a:avLst/>
          </a:prstGeom>
          <a:noFill/>
          <a:ln w="19050" cap="flat" cmpd="sng">
            <a:solidFill>
              <a:schemeClr val="dk1"/>
            </a:solidFill>
            <a:prstDash val="solid"/>
            <a:round/>
            <a:headEnd type="none" w="med" len="med"/>
            <a:tailEnd type="oval" w="med" len="med"/>
          </a:ln>
        </p:spPr>
      </p:cxnSp>
      <p:cxnSp>
        <p:nvCxnSpPr>
          <p:cNvPr id="613" name="Google Shape;613;p61"/>
          <p:cNvCxnSpPr>
            <a:cxnSpLocks/>
            <a:stCxn id="603" idx="2"/>
          </p:cNvCxnSpPr>
          <p:nvPr/>
        </p:nvCxnSpPr>
        <p:spPr>
          <a:xfrm rot="16200000" flipH="1">
            <a:off x="3922086" y="3472548"/>
            <a:ext cx="469712" cy="1171090"/>
          </a:xfrm>
          <a:prstGeom prst="bentConnector2">
            <a:avLst/>
          </a:prstGeom>
          <a:noFill/>
          <a:ln w="19050" cap="flat" cmpd="sng">
            <a:solidFill>
              <a:schemeClr val="dk1"/>
            </a:solidFill>
            <a:prstDash val="solid"/>
            <a:round/>
            <a:headEnd type="none" w="med" len="med"/>
            <a:tailEnd type="oval" w="med" len="med"/>
          </a:ln>
        </p:spPr>
      </p:cxnSp>
      <p:cxnSp>
        <p:nvCxnSpPr>
          <p:cNvPr id="614" name="Google Shape;614;p61"/>
          <p:cNvCxnSpPr>
            <a:stCxn id="615" idx="0"/>
            <a:endCxn id="605" idx="1"/>
          </p:cNvCxnSpPr>
          <p:nvPr/>
        </p:nvCxnSpPr>
        <p:spPr>
          <a:xfrm rot="-5400000">
            <a:off x="5749513" y="1916050"/>
            <a:ext cx="834000" cy="1167600"/>
          </a:xfrm>
          <a:prstGeom prst="bentConnector2">
            <a:avLst/>
          </a:prstGeom>
          <a:noFill/>
          <a:ln w="19050" cap="flat" cmpd="sng">
            <a:solidFill>
              <a:schemeClr val="dk1"/>
            </a:solidFill>
            <a:prstDash val="solid"/>
            <a:round/>
            <a:headEnd type="none" w="med" len="med"/>
            <a:tailEnd type="oval" w="med" len="med"/>
          </a:ln>
        </p:spPr>
      </p:cxnSp>
      <p:sp>
        <p:nvSpPr>
          <p:cNvPr id="612" name="Google Shape;612;p61"/>
          <p:cNvSpPr txBox="1"/>
          <p:nvPr/>
        </p:nvSpPr>
        <p:spPr>
          <a:xfrm>
            <a:off x="726800" y="2916838"/>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01</a:t>
            </a:r>
            <a:endParaRPr sz="2400">
              <a:solidFill>
                <a:schemeClr val="dk2"/>
              </a:solidFill>
              <a:latin typeface="Staatliches"/>
              <a:ea typeface="Staatliches"/>
              <a:cs typeface="Staatliches"/>
              <a:sym typeface="Staatliches"/>
            </a:endParaRPr>
          </a:p>
        </p:txBody>
      </p:sp>
      <p:sp>
        <p:nvSpPr>
          <p:cNvPr id="616" name="Google Shape;616;p61"/>
          <p:cNvSpPr txBox="1"/>
          <p:nvPr/>
        </p:nvSpPr>
        <p:spPr>
          <a:xfrm>
            <a:off x="2734625" y="143577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02</a:t>
            </a:r>
            <a:endParaRPr sz="2400">
              <a:solidFill>
                <a:schemeClr val="dk2"/>
              </a:solidFill>
              <a:latin typeface="Staatliches"/>
              <a:ea typeface="Staatliches"/>
              <a:cs typeface="Staatliches"/>
              <a:sym typeface="Staatliches"/>
            </a:endParaRPr>
          </a:p>
        </p:txBody>
      </p:sp>
      <p:sp>
        <p:nvSpPr>
          <p:cNvPr id="617" name="Google Shape;617;p61"/>
          <p:cNvSpPr txBox="1"/>
          <p:nvPr/>
        </p:nvSpPr>
        <p:spPr>
          <a:xfrm>
            <a:off x="6750200" y="143577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04</a:t>
            </a:r>
            <a:endParaRPr sz="2400">
              <a:solidFill>
                <a:schemeClr val="dk2"/>
              </a:solidFill>
              <a:latin typeface="Staatliches"/>
              <a:ea typeface="Staatliches"/>
              <a:cs typeface="Staatliches"/>
              <a:sym typeface="Staatliches"/>
            </a:endParaRPr>
          </a:p>
        </p:txBody>
      </p:sp>
      <p:sp>
        <p:nvSpPr>
          <p:cNvPr id="615" name="Google Shape;615;p61"/>
          <p:cNvSpPr txBox="1"/>
          <p:nvPr/>
        </p:nvSpPr>
        <p:spPr>
          <a:xfrm>
            <a:off x="4742413" y="291685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03</a:t>
            </a:r>
            <a:endParaRPr sz="2400">
              <a:solidFill>
                <a:schemeClr val="dk2"/>
              </a:solidFill>
              <a:latin typeface="Staatliches"/>
              <a:ea typeface="Staatliches"/>
              <a:cs typeface="Staatliches"/>
              <a:sym typeface="Staatlich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863C3CDC-249A-4770-B56E-73503FBD88DC}"/>
              </a:ext>
            </a:extLst>
          </p:cNvPr>
          <p:cNvSpPr txBox="1"/>
          <p:nvPr/>
        </p:nvSpPr>
        <p:spPr>
          <a:xfrm>
            <a:off x="3291840" y="200442"/>
            <a:ext cx="2560320" cy="461665"/>
          </a:xfrm>
          <a:prstGeom prst="rect">
            <a:avLst/>
          </a:prstGeom>
          <a:noFill/>
        </p:spPr>
        <p:txBody>
          <a:bodyPr wrap="square">
            <a:spAutoFit/>
          </a:bodyPr>
          <a:lstStyle/>
          <a:p>
            <a:r>
              <a:rPr lang="en-US" sz="2400" dirty="0">
                <a:solidFill>
                  <a:schemeClr val="tx1"/>
                </a:solidFill>
                <a:latin typeface="Staatliches" pitchFamily="2" charset="0"/>
              </a:rPr>
              <a:t>Functional entities </a:t>
            </a:r>
          </a:p>
        </p:txBody>
      </p:sp>
      <p:pic>
        <p:nvPicPr>
          <p:cNvPr id="85" name="Picture 84">
            <a:extLst>
              <a:ext uri="{FF2B5EF4-FFF2-40B4-BE49-F238E27FC236}">
                <a16:creationId xmlns:a16="http://schemas.microsoft.com/office/drawing/2014/main" id="{978DD7C0-A20A-46CC-8317-0C6B5D3A4631}"/>
              </a:ext>
            </a:extLst>
          </p:cNvPr>
          <p:cNvPicPr>
            <a:picLocks noChangeAspect="1"/>
          </p:cNvPicPr>
          <p:nvPr/>
        </p:nvPicPr>
        <p:blipFill>
          <a:blip r:embed="rId2"/>
          <a:stretch>
            <a:fillRect/>
          </a:stretch>
        </p:blipFill>
        <p:spPr>
          <a:xfrm>
            <a:off x="1927466" y="662107"/>
            <a:ext cx="5289068" cy="4323505"/>
          </a:xfrm>
          <a:prstGeom prst="rect">
            <a:avLst/>
          </a:prstGeom>
        </p:spPr>
      </p:pic>
    </p:spTree>
    <p:extLst>
      <p:ext uri="{BB962C8B-B14F-4D97-AF65-F5344CB8AC3E}">
        <p14:creationId xmlns:p14="http://schemas.microsoft.com/office/powerpoint/2010/main" val="389264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CBD0D6E-8A85-4D75-9623-D4665E52DCFF}"/>
              </a:ext>
            </a:extLst>
          </p:cNvPr>
          <p:cNvSpPr/>
          <p:nvPr/>
        </p:nvSpPr>
        <p:spPr>
          <a:xfrm>
            <a:off x="5761830" y="1113258"/>
            <a:ext cx="2700939" cy="3523542"/>
          </a:xfrm>
          <a:prstGeom prst="rect">
            <a:avLst/>
          </a:prstGeom>
          <a:solidFill>
            <a:srgbClr val="150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oogle Shape;3414;p73">
            <a:extLst>
              <a:ext uri="{FF2B5EF4-FFF2-40B4-BE49-F238E27FC236}">
                <a16:creationId xmlns:a16="http://schemas.microsoft.com/office/drawing/2014/main" id="{75801E77-0622-445D-91DE-586355CC8DDF}"/>
              </a:ext>
            </a:extLst>
          </p:cNvPr>
          <p:cNvGrpSpPr/>
          <p:nvPr/>
        </p:nvGrpSpPr>
        <p:grpSpPr>
          <a:xfrm>
            <a:off x="158847" y="2147481"/>
            <a:ext cx="5457129" cy="1769850"/>
            <a:chOff x="4234950" y="2101012"/>
            <a:chExt cx="3219330" cy="1044091"/>
          </a:xfrm>
          <a:solidFill>
            <a:srgbClr val="150D49">
              <a:alpha val="80000"/>
            </a:srgbClr>
          </a:solidFill>
        </p:grpSpPr>
        <p:sp>
          <p:nvSpPr>
            <p:cNvPr id="19" name="Google Shape;3416;p73">
              <a:extLst>
                <a:ext uri="{FF2B5EF4-FFF2-40B4-BE49-F238E27FC236}">
                  <a16:creationId xmlns:a16="http://schemas.microsoft.com/office/drawing/2014/main" id="{7FCAF0AB-934B-43EA-95C6-07045E9F000D}"/>
                </a:ext>
              </a:extLst>
            </p:cNvPr>
            <p:cNvSpPr/>
            <p:nvPr/>
          </p:nvSpPr>
          <p:spPr>
            <a:xfrm rot="10800000">
              <a:off x="6487595" y="2218809"/>
              <a:ext cx="827572" cy="826702"/>
            </a:xfrm>
            <a:custGeom>
              <a:avLst/>
              <a:gdLst/>
              <a:ahLst/>
              <a:cxnLst/>
              <a:rect l="l" t="t" r="r" b="b"/>
              <a:pathLst>
                <a:path w="34926" h="34893" extrusionOk="0">
                  <a:moveTo>
                    <a:pt x="1" y="1"/>
                  </a:moveTo>
                  <a:lnTo>
                    <a:pt x="1" y="34892"/>
                  </a:lnTo>
                  <a:lnTo>
                    <a:pt x="34926" y="34892"/>
                  </a:lnTo>
                  <a:lnTo>
                    <a:pt x="349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17;p73">
              <a:extLst>
                <a:ext uri="{FF2B5EF4-FFF2-40B4-BE49-F238E27FC236}">
                  <a16:creationId xmlns:a16="http://schemas.microsoft.com/office/drawing/2014/main" id="{B4FF8843-B197-460F-8208-ACD35C37AECA}"/>
                </a:ext>
              </a:extLst>
            </p:cNvPr>
            <p:cNvSpPr/>
            <p:nvPr/>
          </p:nvSpPr>
          <p:spPr>
            <a:xfrm rot="10800000">
              <a:off x="5379853" y="2218807"/>
              <a:ext cx="955787" cy="826702"/>
            </a:xfrm>
            <a:custGeom>
              <a:avLst/>
              <a:gdLst/>
              <a:ahLst/>
              <a:cxnLst/>
              <a:rect l="l" t="t" r="r" b="b"/>
              <a:pathLst>
                <a:path w="34926" h="34893" extrusionOk="0">
                  <a:moveTo>
                    <a:pt x="0" y="1"/>
                  </a:moveTo>
                  <a:lnTo>
                    <a:pt x="0" y="34892"/>
                  </a:lnTo>
                  <a:lnTo>
                    <a:pt x="34925" y="34892"/>
                  </a:lnTo>
                  <a:lnTo>
                    <a:pt x="349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418;p73">
              <a:extLst>
                <a:ext uri="{FF2B5EF4-FFF2-40B4-BE49-F238E27FC236}">
                  <a16:creationId xmlns:a16="http://schemas.microsoft.com/office/drawing/2014/main" id="{256B45DA-3FEE-4CDA-9A30-738B707A6CBF}"/>
                </a:ext>
              </a:extLst>
            </p:cNvPr>
            <p:cNvSpPr/>
            <p:nvPr/>
          </p:nvSpPr>
          <p:spPr>
            <a:xfrm rot="10800000">
              <a:off x="4374848" y="2218809"/>
              <a:ext cx="826790" cy="826702"/>
            </a:xfrm>
            <a:custGeom>
              <a:avLst/>
              <a:gdLst/>
              <a:ahLst/>
              <a:cxnLst/>
              <a:rect l="l" t="t" r="r" b="b"/>
              <a:pathLst>
                <a:path w="34893" h="34893" extrusionOk="0">
                  <a:moveTo>
                    <a:pt x="1" y="1"/>
                  </a:moveTo>
                  <a:lnTo>
                    <a:pt x="1" y="34892"/>
                  </a:lnTo>
                  <a:lnTo>
                    <a:pt x="34892" y="34892"/>
                  </a:lnTo>
                  <a:lnTo>
                    <a:pt x="348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20;p73">
              <a:extLst>
                <a:ext uri="{FF2B5EF4-FFF2-40B4-BE49-F238E27FC236}">
                  <a16:creationId xmlns:a16="http://schemas.microsoft.com/office/drawing/2014/main" id="{928BD0FB-9EFC-4D28-A9E8-25DC94A3CBC4}"/>
                </a:ext>
              </a:extLst>
            </p:cNvPr>
            <p:cNvSpPr/>
            <p:nvPr/>
          </p:nvSpPr>
          <p:spPr>
            <a:xfrm rot="10800000">
              <a:off x="6366656" y="2101012"/>
              <a:ext cx="1044144" cy="52163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grp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21;p73">
              <a:extLst>
                <a:ext uri="{FF2B5EF4-FFF2-40B4-BE49-F238E27FC236}">
                  <a16:creationId xmlns:a16="http://schemas.microsoft.com/office/drawing/2014/main" id="{1A1C1EBD-B70D-483A-8E61-D63E7E3031E1}"/>
                </a:ext>
              </a:extLst>
            </p:cNvPr>
            <p:cNvSpPr/>
            <p:nvPr/>
          </p:nvSpPr>
          <p:spPr>
            <a:xfrm rot="10800000">
              <a:off x="5322557" y="2622683"/>
              <a:ext cx="1044120" cy="52242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grpFill/>
            <a:ln w="20850" cap="rnd" cmpd="sng">
              <a:solidFill>
                <a:srgbClr val="869FB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22;p73">
              <a:extLst>
                <a:ext uri="{FF2B5EF4-FFF2-40B4-BE49-F238E27FC236}">
                  <a16:creationId xmlns:a16="http://schemas.microsoft.com/office/drawing/2014/main" id="{4AC06F05-129C-40B8-A60D-B3925EE32E52}"/>
                </a:ext>
              </a:extLst>
            </p:cNvPr>
            <p:cNvSpPr/>
            <p:nvPr/>
          </p:nvSpPr>
          <p:spPr>
            <a:xfrm rot="10800000">
              <a:off x="4278434" y="2101012"/>
              <a:ext cx="1044144" cy="52163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grpFill/>
            <a:ln w="20850" cap="rnd" cmpd="sng">
              <a:solidFill>
                <a:srgbClr val="BAC8D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23;p73">
              <a:extLst>
                <a:ext uri="{FF2B5EF4-FFF2-40B4-BE49-F238E27FC236}">
                  <a16:creationId xmlns:a16="http://schemas.microsoft.com/office/drawing/2014/main" id="{9073AB0C-0070-4826-A05D-A92180585EDF}"/>
                </a:ext>
              </a:extLst>
            </p:cNvPr>
            <p:cNvSpPr/>
            <p:nvPr/>
          </p:nvSpPr>
          <p:spPr>
            <a:xfrm rot="10800000">
              <a:off x="7367296" y="2570459"/>
              <a:ext cx="86984" cy="869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24;p73">
              <a:extLst>
                <a:ext uri="{FF2B5EF4-FFF2-40B4-BE49-F238E27FC236}">
                  <a16:creationId xmlns:a16="http://schemas.microsoft.com/office/drawing/2014/main" id="{5556AAE8-1EEF-45D7-BACB-BABE80D74F2A}"/>
                </a:ext>
              </a:extLst>
            </p:cNvPr>
            <p:cNvSpPr/>
            <p:nvPr/>
          </p:nvSpPr>
          <p:spPr>
            <a:xfrm rot="10800000">
              <a:off x="6323197" y="2570459"/>
              <a:ext cx="86961" cy="869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25;p73">
              <a:extLst>
                <a:ext uri="{FF2B5EF4-FFF2-40B4-BE49-F238E27FC236}">
                  <a16:creationId xmlns:a16="http://schemas.microsoft.com/office/drawing/2014/main" id="{3FD02537-6D40-451C-AEE0-B98F316D71AC}"/>
                </a:ext>
              </a:extLst>
            </p:cNvPr>
            <p:cNvSpPr/>
            <p:nvPr/>
          </p:nvSpPr>
          <p:spPr>
            <a:xfrm rot="10800000">
              <a:off x="5279073"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26;p73">
              <a:extLst>
                <a:ext uri="{FF2B5EF4-FFF2-40B4-BE49-F238E27FC236}">
                  <a16:creationId xmlns:a16="http://schemas.microsoft.com/office/drawing/2014/main" id="{2D1E96C3-51B3-4EED-BA0D-47E17AB858B4}"/>
                </a:ext>
              </a:extLst>
            </p:cNvPr>
            <p:cNvSpPr/>
            <p:nvPr/>
          </p:nvSpPr>
          <p:spPr>
            <a:xfrm rot="10800000">
              <a:off x="4234950"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28;p73">
              <a:extLst>
                <a:ext uri="{FF2B5EF4-FFF2-40B4-BE49-F238E27FC236}">
                  <a16:creationId xmlns:a16="http://schemas.microsoft.com/office/drawing/2014/main" id="{7A79FDC9-6DF5-43CE-93CA-33E2C842DFD2}"/>
                </a:ext>
              </a:extLst>
            </p:cNvPr>
            <p:cNvSpPr/>
            <p:nvPr/>
          </p:nvSpPr>
          <p:spPr>
            <a:xfrm rot="10800000">
              <a:off x="6488377" y="2231460"/>
              <a:ext cx="800701" cy="800617"/>
            </a:xfrm>
            <a:custGeom>
              <a:avLst/>
              <a:gdLst/>
              <a:ahLst/>
              <a:cxnLst/>
              <a:rect l="l" t="t" r="r" b="b"/>
              <a:pathLst>
                <a:path w="33792" h="33792" extrusionOk="0">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29;p73">
              <a:extLst>
                <a:ext uri="{FF2B5EF4-FFF2-40B4-BE49-F238E27FC236}">
                  <a16:creationId xmlns:a16="http://schemas.microsoft.com/office/drawing/2014/main" id="{79BD7F8D-8367-4200-AD9D-880B8EDE4362}"/>
                </a:ext>
              </a:extLst>
            </p:cNvPr>
            <p:cNvSpPr/>
            <p:nvPr/>
          </p:nvSpPr>
          <p:spPr>
            <a:xfrm rot="10800000">
              <a:off x="5434776" y="2231460"/>
              <a:ext cx="800701" cy="800617"/>
            </a:xfrm>
            <a:custGeom>
              <a:avLst/>
              <a:gdLst/>
              <a:ahLst/>
              <a:cxnLst/>
              <a:rect l="l" t="t" r="r" b="b"/>
              <a:pathLst>
                <a:path w="33792" h="33792" extrusionOk="0">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430;p73">
              <a:extLst>
                <a:ext uri="{FF2B5EF4-FFF2-40B4-BE49-F238E27FC236}">
                  <a16:creationId xmlns:a16="http://schemas.microsoft.com/office/drawing/2014/main" id="{6BEB45E5-E0EE-412D-98AA-B67B72347CF5}"/>
                </a:ext>
              </a:extLst>
            </p:cNvPr>
            <p:cNvSpPr/>
            <p:nvPr/>
          </p:nvSpPr>
          <p:spPr>
            <a:xfrm rot="10800000">
              <a:off x="4399346" y="2234121"/>
              <a:ext cx="800678" cy="800617"/>
            </a:xfrm>
            <a:custGeom>
              <a:avLst/>
              <a:gdLst/>
              <a:ahLst/>
              <a:cxnLst/>
              <a:rect l="l" t="t" r="r" b="b"/>
              <a:pathLst>
                <a:path w="33791" h="33792" extrusionOk="0">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a:extLst>
              <a:ext uri="{FF2B5EF4-FFF2-40B4-BE49-F238E27FC236}">
                <a16:creationId xmlns:a16="http://schemas.microsoft.com/office/drawing/2014/main" id="{8F546BB0-70C4-4E10-8952-19BA7B63ADA7}"/>
              </a:ext>
            </a:extLst>
          </p:cNvPr>
          <p:cNvSpPr>
            <a:spLocks noGrp="1"/>
          </p:cNvSpPr>
          <p:nvPr>
            <p:ph type="title"/>
          </p:nvPr>
        </p:nvSpPr>
        <p:spPr>
          <a:xfrm>
            <a:off x="5761830" y="881310"/>
            <a:ext cx="3098400" cy="883074"/>
          </a:xfrm>
        </p:spPr>
        <p:txBody>
          <a:bodyPr/>
          <a:lstStyle/>
          <a:p>
            <a:r>
              <a:rPr lang="en-US" sz="2000" b="1" dirty="0">
                <a:effectLst/>
                <a:latin typeface="Staatliches" pitchFamily="2" charset="0"/>
                <a:ea typeface="Calibri" panose="020F0502020204030204" pitchFamily="34" charset="0"/>
                <a:cs typeface="Times New Roman" panose="02020603050405020304" pitchFamily="18" charset="0"/>
              </a:rPr>
              <a:t>Proposed Smart Contracts</a:t>
            </a:r>
            <a:endParaRPr lang="en-US" sz="3200" dirty="0">
              <a:latin typeface="Staatliches" pitchFamily="2" charset="0"/>
            </a:endParaRPr>
          </a:p>
        </p:txBody>
      </p:sp>
      <p:sp>
        <p:nvSpPr>
          <p:cNvPr id="3" name="Subtitle 2">
            <a:extLst>
              <a:ext uri="{FF2B5EF4-FFF2-40B4-BE49-F238E27FC236}">
                <a16:creationId xmlns:a16="http://schemas.microsoft.com/office/drawing/2014/main" id="{0077E914-5DAB-4B50-8779-9CEA6CFC9E49}"/>
              </a:ext>
            </a:extLst>
          </p:cNvPr>
          <p:cNvSpPr>
            <a:spLocks noGrp="1"/>
          </p:cNvSpPr>
          <p:nvPr>
            <p:ph type="subTitle" idx="1"/>
          </p:nvPr>
        </p:nvSpPr>
        <p:spPr>
          <a:xfrm>
            <a:off x="5364480" y="1752018"/>
            <a:ext cx="3049108" cy="2661486"/>
          </a:xfrm>
        </p:spPr>
        <p:txBody>
          <a:bodyPr/>
          <a:lstStyle/>
          <a:p>
            <a:pPr algn="ctr"/>
            <a:r>
              <a:rPr lang="en-US" dirty="0">
                <a:effectLst/>
                <a:latin typeface="Work Sans" pitchFamily="2" charset="0"/>
                <a:ea typeface="Calibri" panose="020F0502020204030204" pitchFamily="34" charset="0"/>
                <a:cs typeface="Times New Roman" panose="02020603050405020304" pitchFamily="18" charset="0"/>
              </a:rPr>
              <a:t>       In order to automate the execution of the agreement between the insurer (Private Insurance Companies with Agriculture Insurance Company under PMFBY) and the insured (Farmers), three smart contracts are proposed: InsurancePool, InsurancePolicy, and Claim.</a:t>
            </a:r>
          </a:p>
          <a:p>
            <a:endParaRPr lang="en-US" sz="1100" dirty="0">
              <a:latin typeface="Work Sans" pitchFamily="2" charset="0"/>
            </a:endParaRPr>
          </a:p>
        </p:txBody>
      </p:sp>
      <p:grpSp>
        <p:nvGrpSpPr>
          <p:cNvPr id="10" name="Google Shape;973;p71">
            <a:extLst>
              <a:ext uri="{FF2B5EF4-FFF2-40B4-BE49-F238E27FC236}">
                <a16:creationId xmlns:a16="http://schemas.microsoft.com/office/drawing/2014/main" id="{7C03937C-A723-4E66-BDCF-FFD7B1262BC7}"/>
              </a:ext>
            </a:extLst>
          </p:cNvPr>
          <p:cNvGrpSpPr/>
          <p:nvPr/>
        </p:nvGrpSpPr>
        <p:grpSpPr>
          <a:xfrm>
            <a:off x="1385262" y="1090090"/>
            <a:ext cx="3215536" cy="968429"/>
            <a:chOff x="4447801" y="2922982"/>
            <a:chExt cx="643106" cy="193659"/>
          </a:xfrm>
          <a:solidFill>
            <a:srgbClr val="150D49">
              <a:alpha val="80000"/>
            </a:srgbClr>
          </a:solidFill>
        </p:grpSpPr>
        <p:sp>
          <p:nvSpPr>
            <p:cNvPr id="11" name="Google Shape;974;p71">
              <a:extLst>
                <a:ext uri="{FF2B5EF4-FFF2-40B4-BE49-F238E27FC236}">
                  <a16:creationId xmlns:a16="http://schemas.microsoft.com/office/drawing/2014/main" id="{CCBB5C94-4665-421C-849E-82A28C82E588}"/>
                </a:ext>
              </a:extLst>
            </p:cNvPr>
            <p:cNvSpPr/>
            <p:nvPr/>
          </p:nvSpPr>
          <p:spPr>
            <a:xfrm>
              <a:off x="4447801" y="2922982"/>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5;p71">
              <a:extLst>
                <a:ext uri="{FF2B5EF4-FFF2-40B4-BE49-F238E27FC236}">
                  <a16:creationId xmlns:a16="http://schemas.microsoft.com/office/drawing/2014/main" id="{5FAA4B44-F919-435A-9E9E-7700E5AE42CF}"/>
                </a:ext>
              </a:extLst>
            </p:cNvPr>
            <p:cNvSpPr/>
            <p:nvPr/>
          </p:nvSpPr>
          <p:spPr>
            <a:xfrm>
              <a:off x="4461889" y="2988498"/>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6;p71">
              <a:extLst>
                <a:ext uri="{FF2B5EF4-FFF2-40B4-BE49-F238E27FC236}">
                  <a16:creationId xmlns:a16="http://schemas.microsoft.com/office/drawing/2014/main" id="{8AFADAC7-4B3F-429A-BF2A-B0136430C7DB}"/>
                </a:ext>
              </a:extLst>
            </p:cNvPr>
            <p:cNvSpPr/>
            <p:nvPr/>
          </p:nvSpPr>
          <p:spPr>
            <a:xfrm>
              <a:off x="4492636" y="2940772"/>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tx1"/>
                  </a:solidFill>
                  <a:latin typeface="Staatliches" pitchFamily="2" charset="0"/>
                  <a:ea typeface="Calibri" panose="020F0502020204030204" pitchFamily="34" charset="0"/>
                  <a:cs typeface="Times New Roman" panose="02020603050405020304" pitchFamily="18" charset="0"/>
                </a:rPr>
                <a:t>          </a:t>
              </a:r>
              <a:r>
                <a:rPr lang="en-US" sz="2000" b="1" dirty="0">
                  <a:solidFill>
                    <a:schemeClr val="tx1"/>
                  </a:solidFill>
                  <a:effectLst/>
                  <a:latin typeface="Staatliches" pitchFamily="2" charset="0"/>
                  <a:ea typeface="Calibri" panose="020F0502020204030204" pitchFamily="34" charset="0"/>
                  <a:cs typeface="Times New Roman" panose="02020603050405020304" pitchFamily="18" charset="0"/>
                </a:rPr>
                <a:t> Smart Contracts</a:t>
              </a:r>
              <a:endParaRPr sz="1600" dirty="0">
                <a:solidFill>
                  <a:schemeClr val="tx1"/>
                </a:solidFill>
                <a:latin typeface="Staatliches" pitchFamily="2" charset="0"/>
              </a:endParaRPr>
            </a:p>
          </p:txBody>
        </p:sp>
      </p:grpSp>
      <p:sp>
        <p:nvSpPr>
          <p:cNvPr id="15" name="TextBox 14">
            <a:extLst>
              <a:ext uri="{FF2B5EF4-FFF2-40B4-BE49-F238E27FC236}">
                <a16:creationId xmlns:a16="http://schemas.microsoft.com/office/drawing/2014/main" id="{50C7F66D-1590-40D3-B171-A32977414301}"/>
              </a:ext>
            </a:extLst>
          </p:cNvPr>
          <p:cNvSpPr txBox="1"/>
          <p:nvPr/>
        </p:nvSpPr>
        <p:spPr>
          <a:xfrm>
            <a:off x="474000" y="2861137"/>
            <a:ext cx="1731069" cy="307777"/>
          </a:xfrm>
          <a:prstGeom prst="rect">
            <a:avLst/>
          </a:prstGeom>
          <a:noFill/>
        </p:spPr>
        <p:txBody>
          <a:bodyPr wrap="square">
            <a:spAutoFit/>
          </a:bodyPr>
          <a:lstStyle/>
          <a:p>
            <a:r>
              <a:rPr lang="en-US" dirty="0">
                <a:solidFill>
                  <a:schemeClr val="tx1"/>
                </a:solidFill>
                <a:effectLst/>
                <a:latin typeface="Staatliches" pitchFamily="2" charset="0"/>
                <a:ea typeface="Calibri" panose="020F0502020204030204" pitchFamily="34" charset="0"/>
                <a:cs typeface="Times New Roman" panose="02020603050405020304" pitchFamily="18" charset="0"/>
              </a:rPr>
              <a:t>Insurance Pool</a:t>
            </a:r>
            <a:endParaRPr lang="en-US" dirty="0">
              <a:solidFill>
                <a:schemeClr val="tx1"/>
              </a:solidFill>
              <a:latin typeface="Staatliches" pitchFamily="2" charset="0"/>
            </a:endParaRPr>
          </a:p>
        </p:txBody>
      </p:sp>
      <p:sp>
        <p:nvSpPr>
          <p:cNvPr id="17" name="TextBox 16">
            <a:extLst>
              <a:ext uri="{FF2B5EF4-FFF2-40B4-BE49-F238E27FC236}">
                <a16:creationId xmlns:a16="http://schemas.microsoft.com/office/drawing/2014/main" id="{262E26DE-23B8-42C6-A367-9F5252B7EB1B}"/>
              </a:ext>
            </a:extLst>
          </p:cNvPr>
          <p:cNvSpPr txBox="1"/>
          <p:nvPr/>
        </p:nvSpPr>
        <p:spPr>
          <a:xfrm>
            <a:off x="2216424" y="2882283"/>
            <a:ext cx="1794975" cy="307777"/>
          </a:xfrm>
          <a:prstGeom prst="rect">
            <a:avLst/>
          </a:prstGeom>
          <a:noFill/>
        </p:spPr>
        <p:txBody>
          <a:bodyPr wrap="square">
            <a:spAutoFit/>
          </a:bodyPr>
          <a:lstStyle/>
          <a:p>
            <a:r>
              <a:rPr lang="en-US" dirty="0">
                <a:solidFill>
                  <a:schemeClr val="tx1"/>
                </a:solidFill>
                <a:effectLst/>
                <a:latin typeface="Staatliches" pitchFamily="2" charset="0"/>
                <a:ea typeface="Calibri" panose="020F0502020204030204" pitchFamily="34" charset="0"/>
                <a:cs typeface="Times New Roman" panose="02020603050405020304" pitchFamily="18" charset="0"/>
              </a:rPr>
              <a:t>Insurance Policy</a:t>
            </a:r>
            <a:endParaRPr lang="en-US" dirty="0">
              <a:solidFill>
                <a:schemeClr val="tx1"/>
              </a:solidFill>
              <a:latin typeface="Staatliches" pitchFamily="2" charset="0"/>
            </a:endParaRPr>
          </a:p>
        </p:txBody>
      </p:sp>
      <p:sp>
        <p:nvSpPr>
          <p:cNvPr id="33" name="TextBox 32">
            <a:extLst>
              <a:ext uri="{FF2B5EF4-FFF2-40B4-BE49-F238E27FC236}">
                <a16:creationId xmlns:a16="http://schemas.microsoft.com/office/drawing/2014/main" id="{7CD2407E-7993-4ACF-A0C2-32374710D3FA}"/>
              </a:ext>
            </a:extLst>
          </p:cNvPr>
          <p:cNvSpPr txBox="1"/>
          <p:nvPr/>
        </p:nvSpPr>
        <p:spPr>
          <a:xfrm>
            <a:off x="4387403" y="2882283"/>
            <a:ext cx="842933" cy="307777"/>
          </a:xfrm>
          <a:prstGeom prst="rect">
            <a:avLst/>
          </a:prstGeom>
          <a:noFill/>
        </p:spPr>
        <p:txBody>
          <a:bodyPr wrap="square">
            <a:spAutoFit/>
          </a:bodyPr>
          <a:lstStyle/>
          <a:p>
            <a:r>
              <a:rPr lang="en-US" dirty="0">
                <a:solidFill>
                  <a:schemeClr val="tx1"/>
                </a:solidFill>
                <a:effectLst/>
                <a:latin typeface="Staatliches" pitchFamily="2" charset="0"/>
                <a:ea typeface="Calibri" panose="020F0502020204030204" pitchFamily="34" charset="0"/>
                <a:cs typeface="Times New Roman" panose="02020603050405020304" pitchFamily="18" charset="0"/>
              </a:rPr>
              <a:t>Claim</a:t>
            </a:r>
            <a:endParaRPr lang="en-US" dirty="0">
              <a:solidFill>
                <a:schemeClr val="tx1"/>
              </a:solidFill>
              <a:latin typeface="Staatliches" pitchFamily="2" charset="0"/>
            </a:endParaRPr>
          </a:p>
        </p:txBody>
      </p:sp>
    </p:spTree>
    <p:extLst>
      <p:ext uri="{BB962C8B-B14F-4D97-AF65-F5344CB8AC3E}">
        <p14:creationId xmlns:p14="http://schemas.microsoft.com/office/powerpoint/2010/main" val="14686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3"/>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insurance </a:t>
            </a:r>
            <a:r>
              <a:rPr lang="en" dirty="0">
                <a:solidFill>
                  <a:schemeClr val="lt1"/>
                </a:solidFill>
              </a:rPr>
              <a:t>pool</a:t>
            </a:r>
            <a:endParaRPr dirty="0">
              <a:solidFill>
                <a:schemeClr val="lt1"/>
              </a:solidFill>
            </a:endParaRPr>
          </a:p>
        </p:txBody>
      </p:sp>
      <p:sp>
        <p:nvSpPr>
          <p:cNvPr id="422" name="Google Shape;422;p53"/>
          <p:cNvSpPr txBox="1"/>
          <p:nvPr/>
        </p:nvSpPr>
        <p:spPr>
          <a:xfrm>
            <a:off x="1252074" y="1437275"/>
            <a:ext cx="6639851" cy="1802725"/>
          </a:xfrm>
          <a:prstGeom prst="rect">
            <a:avLst/>
          </a:prstGeom>
          <a:noFill/>
          <a:ln>
            <a:noFill/>
          </a:ln>
        </p:spPr>
        <p:txBody>
          <a:bodyPr spcFirstLastPara="1" wrap="square" lIns="91425" tIns="91425" rIns="91425" bIns="91425" anchor="t" anchorCtr="0">
            <a:noAutofit/>
          </a:bodyPr>
          <a:lstStyle/>
          <a:p>
            <a:pPr algn="ctr"/>
            <a:r>
              <a:rPr lang="en-US" dirty="0">
                <a:solidFill>
                  <a:schemeClr val="tx1"/>
                </a:solidFill>
                <a:effectLst/>
                <a:latin typeface="Work Sans" pitchFamily="2" charset="0"/>
                <a:ea typeface="Calibri" panose="020F0502020204030204" pitchFamily="34" charset="0"/>
                <a:cs typeface="Times New Roman" panose="02020603050405020304" pitchFamily="18" charset="0"/>
              </a:rPr>
              <a:t>It is hosted on the blockchain and used by multiple clients interested in proposing multiple insurance offers. The InsurancePool smart contract is designed to enable several insurers (Private Insurance Companies with Agriculture Insurance Company under PMFBY) to collaborate on a common project (PMFBY) that offers a collaborative insurance to refund the insured (Farmers) for possible damage(s) during designated incidents.</a:t>
            </a:r>
          </a:p>
          <a:p>
            <a:pPr marL="0" lvl="0" indent="0" algn="ctr" rtl="0">
              <a:spcBef>
                <a:spcPts val="0"/>
              </a:spcBef>
              <a:spcAft>
                <a:spcPts val="0"/>
              </a:spcAft>
              <a:buNone/>
            </a:pPr>
            <a:endParaRPr dirty="0">
              <a:solidFill>
                <a:schemeClr val="tx1"/>
              </a:solidFill>
              <a:latin typeface="Work Sans" pitchFamily="2" charset="0"/>
              <a:ea typeface="Work Sans"/>
              <a:cs typeface="Work Sans"/>
              <a:sym typeface="Work Sans"/>
            </a:endParaRPr>
          </a:p>
        </p:txBody>
      </p:sp>
      <p:grpSp>
        <p:nvGrpSpPr>
          <p:cNvPr id="428" name="Google Shape;428;p53"/>
          <p:cNvGrpSpPr/>
          <p:nvPr/>
        </p:nvGrpSpPr>
        <p:grpSpPr>
          <a:xfrm>
            <a:off x="713150" y="1090100"/>
            <a:ext cx="7717800" cy="114325"/>
            <a:chOff x="208025" y="3106700"/>
            <a:chExt cx="7717800" cy="114325"/>
          </a:xfrm>
        </p:grpSpPr>
        <p:sp>
          <p:nvSpPr>
            <p:cNvPr id="429" name="Google Shape;429;p53"/>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1348</Words>
  <Application>Microsoft Office PowerPoint</Application>
  <PresentationFormat>On-screen Show (16:9)</PresentationFormat>
  <Paragraphs>97</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Staatliches</vt:lpstr>
      <vt:lpstr>Roboto</vt:lpstr>
      <vt:lpstr>Work Sans</vt:lpstr>
      <vt:lpstr>Anton</vt:lpstr>
      <vt:lpstr>Times New Roman</vt:lpstr>
      <vt:lpstr>Hackathon Project Proposal by Slidesgo</vt:lpstr>
      <vt:lpstr> crop insurance system</vt:lpstr>
      <vt:lpstr>crop insurance system</vt:lpstr>
      <vt:lpstr>About the project</vt:lpstr>
      <vt:lpstr>Application &amp; working </vt:lpstr>
      <vt:lpstr> Terminologies</vt:lpstr>
      <vt:lpstr>system model</vt:lpstr>
      <vt:lpstr>PowerPoint Presentation</vt:lpstr>
      <vt:lpstr>Proposed Smart Contracts</vt:lpstr>
      <vt:lpstr>insurance pool</vt:lpstr>
      <vt:lpstr>insurance policy</vt:lpstr>
      <vt:lpstr>claim</vt:lpstr>
      <vt:lpstr>PowerPoint Presentation</vt:lpstr>
      <vt:lpstr>PowerPoint Presentation</vt:lpstr>
      <vt:lpstr>Development phases</vt:lpstr>
      <vt:lpstr>Life cycle phases</vt:lpstr>
      <vt:lpstr>Features </vt:lpstr>
      <vt:lpstr>PowerPoint Presentation</vt:lpstr>
      <vt:lpstr>PowerPoint Presentation</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 Proposal</dc:title>
  <cp:lastModifiedBy>Aira Jena</cp:lastModifiedBy>
  <cp:revision>8</cp:revision>
  <dcterms:modified xsi:type="dcterms:W3CDTF">2022-11-19T18:08:54Z</dcterms:modified>
</cp:coreProperties>
</file>