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8" r:id="rId2"/>
    <p:sldId id="319" r:id="rId3"/>
    <p:sldId id="321" r:id="rId4"/>
    <p:sldId id="323" r:id="rId5"/>
    <p:sldId id="324" r:id="rId6"/>
    <p:sldId id="325" r:id="rId7"/>
    <p:sldId id="327" r:id="rId8"/>
    <p:sldId id="330" r:id="rId9"/>
    <p:sldId id="340" r:id="rId10"/>
    <p:sldId id="338" r:id="rId11"/>
    <p:sldId id="341" r:id="rId12"/>
    <p:sldId id="342" r:id="rId13"/>
    <p:sldId id="336" r:id="rId14"/>
    <p:sldId id="343" r:id="rId15"/>
    <p:sldId id="331" r:id="rId16"/>
    <p:sldId id="332" r:id="rId17"/>
    <p:sldId id="333" r:id="rId18"/>
    <p:sldId id="334" r:id="rId19"/>
    <p:sldId id="335" r:id="rId20"/>
    <p:sldId id="344" r:id="rId21"/>
    <p:sldId id="345" r:id="rId22"/>
    <p:sldId id="347" r:id="rId23"/>
    <p:sldId id="346" r:id="rId24"/>
    <p:sldId id="348" r:id="rId25"/>
    <p:sldId id="350" r:id="rId26"/>
    <p:sldId id="34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33CC"/>
    <a:srgbClr val="3333CC"/>
    <a:srgbClr val="1A962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94490" autoAdjust="0"/>
  </p:normalViewPr>
  <p:slideViewPr>
    <p:cSldViewPr>
      <p:cViewPr varScale="1">
        <p:scale>
          <a:sx n="66" d="100"/>
          <a:sy n="66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319B3-B28A-4BD1-BB9C-801448B85983}" type="datetimeFigureOut">
              <a:rPr lang="en-US" smtClean="0"/>
              <a:pPr/>
              <a:t>3/16/2012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A7D74-50DA-45AE-A877-AB40833D9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84F43-D500-4932-87E6-FC70FF2C20A4}" type="datetimeFigureOut">
              <a:rPr lang="en-US"/>
              <a:pPr>
                <a:defRPr/>
              </a:pPr>
              <a:t>3/16/2012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CED2C-94C1-4A5B-9D05-2A6D387163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80878-B2F4-46E2-BE4C-01D0D409D4E1}" type="datetimeFigureOut">
              <a:rPr lang="en-US"/>
              <a:pPr>
                <a:defRPr/>
              </a:pPr>
              <a:t>3/16/2012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334C5-969A-4A44-A145-9783282AB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3051-E9AF-4D45-A79D-81E9E01BBE51}" type="datetimeFigureOut">
              <a:rPr lang="en-US"/>
              <a:pPr>
                <a:defRPr/>
              </a:pPr>
              <a:t>3/16/2012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06E75-D1BC-4A85-B8C9-C3186FCE43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7B9E2-E655-4016-BD14-F5F59545CF83}" type="datetimeFigureOut">
              <a:rPr lang="en-US"/>
              <a:pPr>
                <a:defRPr/>
              </a:pPr>
              <a:t>3/16/2012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4CE2-9F84-4449-B0A5-FAD0FB1F2A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82E6F-D938-4773-9C9C-6093D8B1F1DE}" type="datetimeFigureOut">
              <a:rPr lang="en-US"/>
              <a:pPr>
                <a:defRPr/>
              </a:pPr>
              <a:t>3/16/2012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7ADA-3664-4FE0-9401-B5D431AC2E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1FCA5-6490-4895-BC5A-153AB214C7A3}" type="datetimeFigureOut">
              <a:rPr lang="en-US"/>
              <a:pPr>
                <a:defRPr/>
              </a:pPr>
              <a:t>3/16/2012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A4FE6-4F77-43A9-9F3D-C993069FB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4B0-9096-46D1-9439-5C170AC73820}" type="datetimeFigureOut">
              <a:rPr lang="en-US"/>
              <a:pPr>
                <a:defRPr/>
              </a:pPr>
              <a:t>3/16/2012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2226B-DC64-480C-BEF1-C84784EE3B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CA0AE-0C27-4745-98A2-5D223259B5E2}" type="datetimeFigureOut">
              <a:rPr lang="en-US"/>
              <a:pPr>
                <a:defRPr/>
              </a:pPr>
              <a:t>3/16/2012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6CEBD-2AA5-4AFB-A263-DFC67D4EA2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1CB77-E55E-4A71-AA5D-5DD66F0ABF7A}" type="datetimeFigureOut">
              <a:rPr lang="en-US"/>
              <a:pPr>
                <a:defRPr/>
              </a:pPr>
              <a:t>3/16/2012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2C1F7-BBD7-4CCC-9863-6657845303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74FFE-6095-472D-885F-5BECD058609D}" type="datetimeFigureOut">
              <a:rPr lang="en-US"/>
              <a:pPr>
                <a:defRPr/>
              </a:pPr>
              <a:t>3/16/2012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07BB5-8812-4823-960B-6093FA3C57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0B525-8505-490C-9605-D1A12AABCF48}" type="datetimeFigureOut">
              <a:rPr lang="en-US"/>
              <a:pPr>
                <a:defRPr/>
              </a:pPr>
              <a:t>3/16/2012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B4AEB-39D3-45C4-8351-A12A0F3687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chemeClr val="bg1">
                <a:alpha val="0"/>
              </a:schemeClr>
            </a:gs>
            <a:gs pos="87000">
              <a:srgbClr val="85C2FF"/>
            </a:gs>
            <a:gs pos="89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CFE69735-813B-4D09-BFFB-60C6CB3E4546}" type="datetimeFigureOut">
              <a:rPr lang="en-US"/>
              <a:pPr>
                <a:defRPr/>
              </a:pPr>
              <a:t>3/16/2012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8E2003EE-7512-4B17-AA57-85AB2A3DA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447800"/>
            <a:ext cx="89916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Context</a:t>
            </a:r>
            <a:r>
              <a:rPr lang="en-US" dirty="0" smtClean="0"/>
              <a:t>: </a:t>
            </a:r>
            <a:r>
              <a:rPr lang="en-US" sz="2200" dirty="0" smtClean="0"/>
              <a:t>DNA Nanotechnology</a:t>
            </a:r>
          </a:p>
          <a:p>
            <a:endParaRPr lang="en-US" dirty="0" smtClean="0"/>
          </a:p>
          <a:p>
            <a:endParaRPr lang="en-US" sz="2400" b="1" dirty="0" smtClean="0"/>
          </a:p>
          <a:p>
            <a:r>
              <a:rPr lang="en-US" sz="3200" b="1" dirty="0" smtClean="0"/>
              <a:t>Project</a:t>
            </a:r>
            <a:r>
              <a:rPr lang="en-US" dirty="0" smtClean="0"/>
              <a:t>: </a:t>
            </a:r>
            <a:r>
              <a:rPr lang="en-US" sz="2200" dirty="0" smtClean="0"/>
              <a:t>Fabrication DNA shapes and patterns (application-independent)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2057400" y="3466782"/>
            <a:ext cx="3926106" cy="1881732"/>
            <a:chOff x="2057400" y="3466782"/>
            <a:chExt cx="3926106" cy="188173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148840" y="480422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148840" y="454877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148840" y="4287516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164080" y="401537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142306" y="347254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72640" y="374323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72640" y="5071290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057400" y="534563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2928984" y="480710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928984" y="455165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2928984" y="4290396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944224" y="401825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2922450" y="347542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852784" y="374611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852784" y="5074170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2837544" y="534851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3698238" y="480422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3698238" y="454877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3698238" y="4287516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3713478" y="401537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3691704" y="347254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3622038" y="374323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3622038" y="5071290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3606798" y="534563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4467492" y="480134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4467492" y="454589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4467492" y="4284636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4482732" y="401249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460958" y="346966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391292" y="374035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4391292" y="5068410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4376052" y="534275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5236746" y="479846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5236746" y="454301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5236746" y="4281756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5251986" y="400961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5230212" y="346678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5160546" y="373747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160546" y="5065530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5145306" y="533987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1514" y="3403608"/>
            <a:ext cx="2666964" cy="1894854"/>
            <a:chOff x="2681514" y="3374580"/>
            <a:chExt cx="2666964" cy="1894854"/>
          </a:xfrm>
        </p:grpSpPr>
        <p:grpSp>
          <p:nvGrpSpPr>
            <p:cNvPr id="76" name="Group 75"/>
            <p:cNvGrpSpPr/>
            <p:nvPr/>
          </p:nvGrpSpPr>
          <p:grpSpPr>
            <a:xfrm>
              <a:off x="2681514" y="3396342"/>
              <a:ext cx="381000" cy="1873092"/>
              <a:chOff x="2681514" y="3396342"/>
              <a:chExt cx="381000" cy="1873092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2772954" y="472802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772954" y="447257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772954" y="4211316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788194" y="393917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766420" y="3396342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696754" y="3667032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696754" y="4995090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681514" y="526943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3443502" y="3389088"/>
              <a:ext cx="381000" cy="1873092"/>
              <a:chOff x="2681514" y="3396342"/>
              <a:chExt cx="381000" cy="1873092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2772954" y="472802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772954" y="447257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772954" y="4211316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2788194" y="393917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766420" y="3396342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696754" y="3667032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696754" y="4995090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681514" y="526943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4205490" y="3381834"/>
              <a:ext cx="381000" cy="1873092"/>
              <a:chOff x="2681514" y="3396342"/>
              <a:chExt cx="381000" cy="1873092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2772954" y="472802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2772954" y="447257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772954" y="4211316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788194" y="393917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766420" y="3396342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696754" y="3667032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696754" y="4995090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2681514" y="526943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4967478" y="3374580"/>
              <a:ext cx="381000" cy="1873092"/>
              <a:chOff x="2681514" y="3396342"/>
              <a:chExt cx="381000" cy="1873092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2772954" y="472802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2772954" y="447257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2772954" y="4211316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2788194" y="393917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2766420" y="3396342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2696754" y="3667032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696754" y="4995090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2681514" y="526943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Rectangle 105"/>
          <p:cNvSpPr/>
          <p:nvPr/>
        </p:nvSpPr>
        <p:spPr>
          <a:xfrm>
            <a:off x="914400" y="6019800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255488" y="5976258"/>
            <a:ext cx="265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Tethering strands (staples)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</a:t>
            </a:r>
            <a:r>
              <a:rPr lang="en-US" sz="2200" dirty="0" smtClean="0">
                <a:latin typeface="Bell MT" pitchFamily="18" charset="0"/>
              </a:rPr>
              <a:t>Alternative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962400" y="228600"/>
            <a:ext cx="164592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78546" y="1756230"/>
            <a:ext cx="800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Design &amp; Synthesize once … fabricate on demand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762000" y="2169888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/>
          <p:cNvGrpSpPr/>
          <p:nvPr/>
        </p:nvGrpSpPr>
        <p:grpSpPr>
          <a:xfrm>
            <a:off x="2681514" y="3403608"/>
            <a:ext cx="2666964" cy="1894854"/>
            <a:chOff x="2681514" y="3374580"/>
            <a:chExt cx="2666964" cy="1894854"/>
          </a:xfrm>
        </p:grpSpPr>
        <p:grpSp>
          <p:nvGrpSpPr>
            <p:cNvPr id="182" name="Group 75"/>
            <p:cNvGrpSpPr/>
            <p:nvPr/>
          </p:nvGrpSpPr>
          <p:grpSpPr>
            <a:xfrm>
              <a:off x="2681514" y="3396342"/>
              <a:ext cx="381000" cy="1873092"/>
              <a:chOff x="2681514" y="3396342"/>
              <a:chExt cx="381000" cy="1873092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>
                <a:off x="2772954" y="472802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2772954" y="447257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2772954" y="4211316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2788194" y="393917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2766420" y="3396342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2696754" y="3667032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2696754" y="4995090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2681514" y="526943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6"/>
            <p:cNvGrpSpPr/>
            <p:nvPr/>
          </p:nvGrpSpPr>
          <p:grpSpPr>
            <a:xfrm>
              <a:off x="3443502" y="3389088"/>
              <a:ext cx="381000" cy="1873092"/>
              <a:chOff x="2681514" y="3396342"/>
              <a:chExt cx="381000" cy="1873092"/>
            </a:xfrm>
          </p:grpSpPr>
          <p:cxnSp>
            <p:nvCxnSpPr>
              <p:cNvPr id="202" name="Straight Connector 201"/>
              <p:cNvCxnSpPr/>
              <p:nvPr/>
            </p:nvCxnSpPr>
            <p:spPr>
              <a:xfrm>
                <a:off x="2772954" y="472802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2772954" y="447257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2772954" y="4211316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2788194" y="393917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2766420" y="3396342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2696754" y="3667032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2696754" y="4995090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2681514" y="526943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85"/>
            <p:cNvGrpSpPr/>
            <p:nvPr/>
          </p:nvGrpSpPr>
          <p:grpSpPr>
            <a:xfrm>
              <a:off x="4205490" y="3381834"/>
              <a:ext cx="381000" cy="1873092"/>
              <a:chOff x="2681514" y="3396342"/>
              <a:chExt cx="381000" cy="1873092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2772954" y="472802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2772954" y="447257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2772954" y="4211316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2788194" y="393917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2766420" y="3396342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2696754" y="3667032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2696754" y="4995090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2681514" y="526943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94"/>
            <p:cNvGrpSpPr/>
            <p:nvPr/>
          </p:nvGrpSpPr>
          <p:grpSpPr>
            <a:xfrm>
              <a:off x="4967478" y="3374580"/>
              <a:ext cx="381000" cy="1873092"/>
              <a:chOff x="2681514" y="3396342"/>
              <a:chExt cx="381000" cy="1873092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2772954" y="472802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2772954" y="447257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2772954" y="4211316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788194" y="393917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766420" y="3396342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2696754" y="3667032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2696754" y="4995090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681514" y="5269434"/>
                <a:ext cx="27432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381000" y="12192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" name="Group 104"/>
          <p:cNvGrpSpPr/>
          <p:nvPr/>
        </p:nvGrpSpPr>
        <p:grpSpPr>
          <a:xfrm>
            <a:off x="2057400" y="3466782"/>
            <a:ext cx="3926106" cy="1881732"/>
            <a:chOff x="2057400" y="3466782"/>
            <a:chExt cx="3926106" cy="188173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148840" y="480422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148840" y="454877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148840" y="4287516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164080" y="401537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142306" y="347254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72640" y="374323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72640" y="5071290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057400" y="534563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2928984" y="480710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928984" y="455165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2928984" y="4290396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944224" y="401825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2922450" y="347542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852784" y="374611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852784" y="5074170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2837544" y="534851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3698238" y="480422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3698238" y="454877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3698238" y="4287516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3713478" y="401537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3691704" y="347254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3622038" y="374323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3622038" y="5071290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3606798" y="534563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4467492" y="480134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4467492" y="454589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4467492" y="4284636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4482732" y="401249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460958" y="346966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391292" y="374035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4391292" y="5068410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4376052" y="534275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5236746" y="479846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5236746" y="454301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5236746" y="4281756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5251986" y="400961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5230212" y="346678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5160546" y="3737472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160546" y="5065530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5145306" y="5339874"/>
              <a:ext cx="731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914400" y="6019800"/>
            <a:ext cx="304800" cy="304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255488" y="5976258"/>
            <a:ext cx="265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Tethering strands (staples)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6633030" y="3048000"/>
            <a:ext cx="1371600" cy="13716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781800" y="34290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Ligase</a:t>
            </a:r>
            <a:endParaRPr lang="en-US" sz="3200" dirty="0"/>
          </a:p>
        </p:txBody>
      </p:sp>
      <p:sp>
        <p:nvSpPr>
          <p:cNvPr id="105" name="Oval 104"/>
          <p:cNvSpPr/>
          <p:nvPr/>
        </p:nvSpPr>
        <p:spPr>
          <a:xfrm>
            <a:off x="3595914" y="3363690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105400" y="3349182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768604" y="3639456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292604" y="3624948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040090" y="3632208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</a:t>
            </a:r>
            <a:r>
              <a:rPr lang="en-US" sz="2200" dirty="0" smtClean="0">
                <a:latin typeface="Bell MT" pitchFamily="18" charset="0"/>
              </a:rPr>
              <a:t>Alternative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962400" y="228600"/>
            <a:ext cx="164592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833920" y="3385458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347030" y="3385458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519714" y="3661230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819400" y="3900708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343400" y="3886200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134428" y="3893460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599538" y="3936996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2819400" y="4129308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372428" y="4158342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134428" y="4165602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599538" y="4165596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819400" y="4459512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343400" y="4445004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127174" y="4452264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599538" y="4495800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819400" y="4662708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343400" y="4648200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5134428" y="4684488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599538" y="4698996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761344" y="4974768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314372" y="4960260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047344" y="4938492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512454" y="4967514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743200" y="5221512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267200" y="5236032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014686" y="5214264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494310" y="5243286"/>
            <a:ext cx="152400" cy="1524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678546" y="1756230"/>
            <a:ext cx="800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Design &amp; Synthesize once … fabricate on demand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>
            <a:off x="762000" y="2169888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69" name="TextBox 368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</a:t>
            </a:r>
            <a:r>
              <a:rPr lang="en-US" sz="2200" dirty="0" smtClean="0">
                <a:latin typeface="Bell MT" pitchFamily="18" charset="0"/>
              </a:rPr>
              <a:t>Alternative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3962400" y="228600"/>
            <a:ext cx="164592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148840" y="4806605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48840" y="4546393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48840" y="4285135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080" y="4017755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42306" y="3470161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87154" y="3743232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72640" y="5071290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2062163" y="5338490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2922450" y="3470659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3691704" y="3470161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4460958" y="3469662"/>
            <a:ext cx="1463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5222232" y="4807989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222232" y="4547777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5222232" y="4284138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5237472" y="4014602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5146032" y="3742235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5146032" y="507267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5145306" y="533987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08516" y="3743551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577770" y="3743053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47024" y="3742554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885448" y="4016443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654702" y="4018325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423956" y="4017171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878194" y="4285344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647448" y="4287227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416702" y="4286728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70940" y="4544720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640194" y="4546602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09448" y="4546104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878200" y="4808242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647454" y="4807744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16708" y="4807246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798376" y="5071992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567630" y="5071269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36884" y="5070995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791122" y="5338123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60376" y="5337624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329630" y="5339507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219200" y="2602468"/>
            <a:ext cx="2057400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Horizontal Scaffolds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78546" y="1756230"/>
            <a:ext cx="800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Design &amp; Synthesize once … fabricate on demand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762000" y="2169888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44" name="Group 243"/>
          <p:cNvGrpSpPr/>
          <p:nvPr/>
        </p:nvGrpSpPr>
        <p:grpSpPr>
          <a:xfrm>
            <a:off x="2057400" y="3283854"/>
            <a:ext cx="4085107" cy="2418119"/>
            <a:chOff x="2059952" y="3283854"/>
            <a:chExt cx="4085107" cy="2418119"/>
          </a:xfrm>
        </p:grpSpPr>
        <p:grpSp>
          <p:nvGrpSpPr>
            <p:cNvPr id="2" name="Group 250"/>
            <p:cNvGrpSpPr/>
            <p:nvPr/>
          </p:nvGrpSpPr>
          <p:grpSpPr>
            <a:xfrm>
              <a:off x="4956624" y="4880436"/>
              <a:ext cx="770075" cy="274320"/>
              <a:chOff x="6007023" y="4114800"/>
              <a:chExt cx="770075" cy="91671"/>
            </a:xfrm>
          </p:grpSpPr>
          <p:grpSp>
            <p:nvGrpSpPr>
              <p:cNvPr id="3" name="Group 25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Group 25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259"/>
            <p:cNvGrpSpPr/>
            <p:nvPr/>
          </p:nvGrpSpPr>
          <p:grpSpPr>
            <a:xfrm>
              <a:off x="3312882" y="4871718"/>
              <a:ext cx="770075" cy="274320"/>
              <a:chOff x="6007023" y="4114800"/>
              <a:chExt cx="770075" cy="91671"/>
            </a:xfrm>
          </p:grpSpPr>
          <p:grpSp>
            <p:nvGrpSpPr>
              <p:cNvPr id="6" name="Group 260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261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278"/>
            <p:cNvGrpSpPr/>
            <p:nvPr/>
          </p:nvGrpSpPr>
          <p:grpSpPr>
            <a:xfrm>
              <a:off x="2059952" y="4884054"/>
              <a:ext cx="361119" cy="273629"/>
              <a:chOff x="6263579" y="3962400"/>
              <a:chExt cx="361119" cy="9144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224"/>
            <p:cNvGrpSpPr/>
            <p:nvPr/>
          </p:nvGrpSpPr>
          <p:grpSpPr>
            <a:xfrm>
              <a:off x="4534634" y="4624224"/>
              <a:ext cx="361119" cy="273629"/>
              <a:chOff x="6263579" y="3962400"/>
              <a:chExt cx="361119" cy="91440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270"/>
            <p:cNvGrpSpPr/>
            <p:nvPr/>
          </p:nvGrpSpPr>
          <p:grpSpPr>
            <a:xfrm flipH="1">
              <a:off x="2473861" y="4628545"/>
              <a:ext cx="361119" cy="273629"/>
              <a:chOff x="6263579" y="3962400"/>
              <a:chExt cx="361119" cy="9144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86"/>
            <p:cNvGrpSpPr/>
            <p:nvPr/>
          </p:nvGrpSpPr>
          <p:grpSpPr>
            <a:xfrm flipH="1">
              <a:off x="5783940" y="4622737"/>
              <a:ext cx="361119" cy="273629"/>
              <a:chOff x="6263579" y="3962400"/>
              <a:chExt cx="361119" cy="91440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32"/>
            <p:cNvGrpSpPr/>
            <p:nvPr/>
          </p:nvGrpSpPr>
          <p:grpSpPr>
            <a:xfrm>
              <a:off x="4941205" y="4359336"/>
              <a:ext cx="770075" cy="274320"/>
              <a:chOff x="6007023" y="4114800"/>
              <a:chExt cx="770075" cy="91671"/>
            </a:xfrm>
          </p:grpSpPr>
          <p:grpSp>
            <p:nvGrpSpPr>
              <p:cNvPr id="17" name="Group 23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23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241"/>
            <p:cNvGrpSpPr/>
            <p:nvPr/>
          </p:nvGrpSpPr>
          <p:grpSpPr>
            <a:xfrm>
              <a:off x="3293833" y="4366596"/>
              <a:ext cx="770075" cy="274320"/>
              <a:chOff x="6007023" y="4114800"/>
              <a:chExt cx="770075" cy="91671"/>
            </a:xfrm>
          </p:grpSpPr>
          <p:grpSp>
            <p:nvGrpSpPr>
              <p:cNvPr id="22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98"/>
            <p:cNvGrpSpPr/>
            <p:nvPr/>
          </p:nvGrpSpPr>
          <p:grpSpPr>
            <a:xfrm flipH="1">
              <a:off x="5754828" y="4089337"/>
              <a:ext cx="361119" cy="273629"/>
              <a:chOff x="6263579" y="3962400"/>
              <a:chExt cx="361119" cy="91440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87"/>
            <p:cNvGrpSpPr/>
            <p:nvPr/>
          </p:nvGrpSpPr>
          <p:grpSpPr>
            <a:xfrm>
              <a:off x="2069116" y="4359336"/>
              <a:ext cx="361119" cy="273629"/>
              <a:chOff x="6263579" y="3962400"/>
              <a:chExt cx="361119" cy="91440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6"/>
            <p:cNvGrpSpPr/>
            <p:nvPr/>
          </p:nvGrpSpPr>
          <p:grpSpPr>
            <a:xfrm>
              <a:off x="4534550" y="4098078"/>
              <a:ext cx="361119" cy="273629"/>
              <a:chOff x="6263579" y="3962400"/>
              <a:chExt cx="361119" cy="9144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16"/>
            <p:cNvGrpSpPr/>
            <p:nvPr/>
          </p:nvGrpSpPr>
          <p:grpSpPr>
            <a:xfrm flipH="1">
              <a:off x="2488291" y="4102399"/>
              <a:ext cx="361119" cy="273629"/>
              <a:chOff x="6263579" y="3962400"/>
              <a:chExt cx="361119" cy="9144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444"/>
            <p:cNvGrpSpPr/>
            <p:nvPr/>
          </p:nvGrpSpPr>
          <p:grpSpPr>
            <a:xfrm>
              <a:off x="3312882" y="3820884"/>
              <a:ext cx="770075" cy="274320"/>
              <a:chOff x="6007023" y="4114800"/>
              <a:chExt cx="770075" cy="91671"/>
            </a:xfrm>
          </p:grpSpPr>
          <p:grpSp>
            <p:nvGrpSpPr>
              <p:cNvPr id="36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8" name="Straight Connector 16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435"/>
            <p:cNvGrpSpPr/>
            <p:nvPr/>
          </p:nvGrpSpPr>
          <p:grpSpPr>
            <a:xfrm>
              <a:off x="4945740" y="3824498"/>
              <a:ext cx="770075" cy="274332"/>
              <a:chOff x="6007023" y="4114796"/>
              <a:chExt cx="770075" cy="91675"/>
            </a:xfrm>
          </p:grpSpPr>
          <p:grpSp>
            <p:nvGrpSpPr>
              <p:cNvPr id="39" name="Group 436"/>
              <p:cNvGrpSpPr/>
              <p:nvPr/>
            </p:nvGrpSpPr>
            <p:grpSpPr>
              <a:xfrm>
                <a:off x="6415979" y="4114796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0" name="Straight Connector 15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37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54"/>
            <p:cNvGrpSpPr/>
            <p:nvPr/>
          </p:nvGrpSpPr>
          <p:grpSpPr>
            <a:xfrm>
              <a:off x="2088165" y="3828138"/>
              <a:ext cx="361119" cy="273629"/>
              <a:chOff x="6263579" y="3962400"/>
              <a:chExt cx="361119" cy="9144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472"/>
            <p:cNvGrpSpPr/>
            <p:nvPr/>
          </p:nvGrpSpPr>
          <p:grpSpPr>
            <a:xfrm>
              <a:off x="4528195" y="3561804"/>
              <a:ext cx="361119" cy="273629"/>
              <a:chOff x="6263579" y="3962400"/>
              <a:chExt cx="361119" cy="91440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464"/>
            <p:cNvGrpSpPr/>
            <p:nvPr/>
          </p:nvGrpSpPr>
          <p:grpSpPr>
            <a:xfrm flipH="1">
              <a:off x="5748473" y="3545803"/>
              <a:ext cx="361119" cy="273629"/>
              <a:chOff x="6263579" y="3962400"/>
              <a:chExt cx="361119" cy="91440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482"/>
            <p:cNvGrpSpPr/>
            <p:nvPr/>
          </p:nvGrpSpPr>
          <p:grpSpPr>
            <a:xfrm flipH="1">
              <a:off x="2481936" y="3562495"/>
              <a:ext cx="361119" cy="273629"/>
              <a:chOff x="6263579" y="3962400"/>
              <a:chExt cx="361119" cy="9144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198"/>
            <p:cNvGrpSpPr/>
            <p:nvPr/>
          </p:nvGrpSpPr>
          <p:grpSpPr>
            <a:xfrm>
              <a:off x="4924787" y="3283854"/>
              <a:ext cx="770075" cy="274320"/>
              <a:chOff x="6007023" y="4114800"/>
              <a:chExt cx="770075" cy="91671"/>
            </a:xfrm>
          </p:grpSpPr>
          <p:grpSp>
            <p:nvGrpSpPr>
              <p:cNvPr id="63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02" name="Straight Connector 20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oup 207"/>
            <p:cNvGrpSpPr/>
            <p:nvPr/>
          </p:nvGrpSpPr>
          <p:grpSpPr>
            <a:xfrm>
              <a:off x="3291929" y="3305628"/>
              <a:ext cx="770075" cy="274320"/>
              <a:chOff x="6007023" y="4114800"/>
              <a:chExt cx="770075" cy="91671"/>
            </a:xfrm>
          </p:grpSpPr>
          <p:grpSp>
            <p:nvGrpSpPr>
              <p:cNvPr id="66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8" name="Group 511"/>
            <p:cNvGrpSpPr/>
            <p:nvPr/>
          </p:nvGrpSpPr>
          <p:grpSpPr>
            <a:xfrm>
              <a:off x="2067212" y="3301998"/>
              <a:ext cx="361119" cy="273629"/>
              <a:chOff x="6263579" y="3962400"/>
              <a:chExt cx="361119" cy="91440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521"/>
            <p:cNvGrpSpPr/>
            <p:nvPr/>
          </p:nvGrpSpPr>
          <p:grpSpPr>
            <a:xfrm flipH="1">
              <a:off x="5764981" y="5147705"/>
              <a:ext cx="361119" cy="273629"/>
              <a:chOff x="6263579" y="3962400"/>
              <a:chExt cx="361119" cy="91440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529"/>
            <p:cNvGrpSpPr/>
            <p:nvPr/>
          </p:nvGrpSpPr>
          <p:grpSpPr>
            <a:xfrm>
              <a:off x="4541079" y="5163254"/>
              <a:ext cx="361119" cy="273629"/>
              <a:chOff x="6263579" y="3962400"/>
              <a:chExt cx="361119" cy="91440"/>
            </a:xfrm>
          </p:grpSpPr>
          <p:cxnSp>
            <p:nvCxnSpPr>
              <p:cNvPr id="241" name="Straight Connector 24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539"/>
            <p:cNvGrpSpPr/>
            <p:nvPr/>
          </p:nvGrpSpPr>
          <p:grpSpPr>
            <a:xfrm flipH="1">
              <a:off x="2483370" y="5163945"/>
              <a:ext cx="361119" cy="273629"/>
              <a:chOff x="6263579" y="3962400"/>
              <a:chExt cx="361119" cy="91440"/>
            </a:xfrm>
          </p:grpSpPr>
          <p:cxnSp>
            <p:nvCxnSpPr>
              <p:cNvPr id="247" name="Straight Connector 24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261"/>
            <p:cNvGrpSpPr/>
            <p:nvPr/>
          </p:nvGrpSpPr>
          <p:grpSpPr>
            <a:xfrm>
              <a:off x="4953000" y="5426166"/>
              <a:ext cx="770075" cy="274320"/>
              <a:chOff x="6007023" y="4114800"/>
              <a:chExt cx="770075" cy="91671"/>
            </a:xfrm>
          </p:grpSpPr>
          <p:grpSp>
            <p:nvGrpSpPr>
              <p:cNvPr id="85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" name="Group 271"/>
            <p:cNvGrpSpPr/>
            <p:nvPr/>
          </p:nvGrpSpPr>
          <p:grpSpPr>
            <a:xfrm>
              <a:off x="3312067" y="5424714"/>
              <a:ext cx="770075" cy="274320"/>
              <a:chOff x="6007023" y="4114800"/>
              <a:chExt cx="770075" cy="91671"/>
            </a:xfrm>
          </p:grpSpPr>
          <p:grpSp>
            <p:nvGrpSpPr>
              <p:cNvPr id="88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8" name="Straight Connector 27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3" name="Group 493"/>
            <p:cNvGrpSpPr/>
            <p:nvPr/>
          </p:nvGrpSpPr>
          <p:grpSpPr>
            <a:xfrm>
              <a:off x="2085356" y="5428344"/>
              <a:ext cx="361119" cy="273629"/>
              <a:chOff x="6263579" y="3962400"/>
              <a:chExt cx="361119" cy="91440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1" name="TextBox 220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</a:t>
            </a:r>
            <a:r>
              <a:rPr lang="en-US" sz="2200" dirty="0" smtClean="0">
                <a:latin typeface="Bell MT" pitchFamily="18" charset="0"/>
              </a:rPr>
              <a:t>Alternative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962400" y="228600"/>
            <a:ext cx="164592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678546" y="1756230"/>
            <a:ext cx="800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Design &amp; Synthesize once … fabricate on demand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219200" y="2602468"/>
            <a:ext cx="2057400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Horizontal Scaffolds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914400" y="6019800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/>
        </p:nvSpPr>
        <p:spPr>
          <a:xfrm>
            <a:off x="1255488" y="5976258"/>
            <a:ext cx="169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Bridging strands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>
            <a:off x="762000" y="2169888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2148840" y="4806605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2148840" y="4546393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2148840" y="4285135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2164080" y="4017755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2142306" y="3470161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2087154" y="3743232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2072640" y="5071290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2062163" y="5338490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2922450" y="3470659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3691704" y="3470161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4460958" y="3469662"/>
            <a:ext cx="1463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5222232" y="4807989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5222232" y="4547777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5222232" y="4284138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5237472" y="4014602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5146032" y="3742235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5146032" y="507267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145306" y="533987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2808516" y="3743551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3577770" y="3743053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4347024" y="3742554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2885448" y="4016443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3654702" y="4018325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4423956" y="4017171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2878194" y="4285344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3647448" y="4287227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4416702" y="4286728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2870940" y="4544720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3640194" y="4546602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4409448" y="4546104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2878200" y="4808242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3647454" y="4807744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4416708" y="4807246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798376" y="5071992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3567630" y="5071269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4336884" y="5070995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2791122" y="5338123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3560376" y="5337624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4329630" y="5339507"/>
            <a:ext cx="82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148840" y="4804224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48840" y="4548774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48840" y="4287516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080" y="4015374"/>
            <a:ext cx="393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42306" y="3472542"/>
            <a:ext cx="393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72640" y="3743232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72640" y="5071290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50"/>
          <p:cNvGrpSpPr/>
          <p:nvPr/>
        </p:nvGrpSpPr>
        <p:grpSpPr>
          <a:xfrm>
            <a:off x="4956624" y="4880436"/>
            <a:ext cx="770075" cy="274320"/>
            <a:chOff x="6007023" y="4114800"/>
            <a:chExt cx="770075" cy="91671"/>
          </a:xfrm>
        </p:grpSpPr>
        <p:grpSp>
          <p:nvGrpSpPr>
            <p:cNvPr id="3" name="Group 251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52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259"/>
          <p:cNvGrpSpPr/>
          <p:nvPr/>
        </p:nvGrpSpPr>
        <p:grpSpPr>
          <a:xfrm>
            <a:off x="3312882" y="4871718"/>
            <a:ext cx="770075" cy="274320"/>
            <a:chOff x="6007023" y="4114800"/>
            <a:chExt cx="770075" cy="91671"/>
          </a:xfrm>
        </p:grpSpPr>
        <p:grpSp>
          <p:nvGrpSpPr>
            <p:cNvPr id="6" name="Group 260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61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278"/>
          <p:cNvGrpSpPr/>
          <p:nvPr/>
        </p:nvGrpSpPr>
        <p:grpSpPr>
          <a:xfrm>
            <a:off x="2059952" y="4884054"/>
            <a:ext cx="361119" cy="273629"/>
            <a:chOff x="6263579" y="3962400"/>
            <a:chExt cx="361119" cy="9144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24"/>
          <p:cNvGrpSpPr/>
          <p:nvPr/>
        </p:nvGrpSpPr>
        <p:grpSpPr>
          <a:xfrm>
            <a:off x="4534634" y="4624224"/>
            <a:ext cx="361119" cy="273629"/>
            <a:chOff x="6263579" y="3962400"/>
            <a:chExt cx="361119" cy="91440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25"/>
          <p:cNvGrpSpPr/>
          <p:nvPr/>
        </p:nvGrpSpPr>
        <p:grpSpPr>
          <a:xfrm flipH="1">
            <a:off x="4125678" y="4624915"/>
            <a:ext cx="361119" cy="273629"/>
            <a:chOff x="6263579" y="3962400"/>
            <a:chExt cx="361119" cy="91440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69"/>
          <p:cNvGrpSpPr/>
          <p:nvPr/>
        </p:nvGrpSpPr>
        <p:grpSpPr>
          <a:xfrm>
            <a:off x="2882817" y="4627854"/>
            <a:ext cx="361119" cy="273629"/>
            <a:chOff x="6263579" y="3962400"/>
            <a:chExt cx="361119" cy="91440"/>
          </a:xfrm>
        </p:grpSpPr>
        <p:cxnSp>
          <p:nvCxnSpPr>
            <p:cNvPr id="132" name="Straight Connector 13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70"/>
          <p:cNvGrpSpPr/>
          <p:nvPr/>
        </p:nvGrpSpPr>
        <p:grpSpPr>
          <a:xfrm flipH="1">
            <a:off x="2473861" y="4628545"/>
            <a:ext cx="361119" cy="273629"/>
            <a:chOff x="6263579" y="3962400"/>
            <a:chExt cx="361119" cy="91440"/>
          </a:xfrm>
        </p:grpSpPr>
        <p:cxnSp>
          <p:nvCxnSpPr>
            <p:cNvPr id="129" name="Straight Connector 1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86"/>
          <p:cNvGrpSpPr/>
          <p:nvPr/>
        </p:nvGrpSpPr>
        <p:grpSpPr>
          <a:xfrm flipH="1">
            <a:off x="5783940" y="4622737"/>
            <a:ext cx="361119" cy="273629"/>
            <a:chOff x="6263579" y="3962400"/>
            <a:chExt cx="361119" cy="91440"/>
          </a:xfrm>
        </p:grpSpPr>
        <p:cxnSp>
          <p:nvCxnSpPr>
            <p:cNvPr id="121" name="Straight Connector 12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32"/>
          <p:cNvGrpSpPr/>
          <p:nvPr/>
        </p:nvGrpSpPr>
        <p:grpSpPr>
          <a:xfrm>
            <a:off x="4941205" y="4359336"/>
            <a:ext cx="770075" cy="274320"/>
            <a:chOff x="6007023" y="4114800"/>
            <a:chExt cx="770075" cy="91671"/>
          </a:xfrm>
        </p:grpSpPr>
        <p:grpSp>
          <p:nvGrpSpPr>
            <p:cNvPr id="17" name="Group 23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23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241"/>
          <p:cNvGrpSpPr/>
          <p:nvPr/>
        </p:nvGrpSpPr>
        <p:grpSpPr>
          <a:xfrm>
            <a:off x="3293833" y="4366596"/>
            <a:ext cx="770075" cy="274320"/>
            <a:chOff x="6007023" y="4114800"/>
            <a:chExt cx="770075" cy="91671"/>
          </a:xfrm>
        </p:grpSpPr>
        <p:grpSp>
          <p:nvGrpSpPr>
            <p:cNvPr id="22" name="Group 24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4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98"/>
          <p:cNvGrpSpPr/>
          <p:nvPr/>
        </p:nvGrpSpPr>
        <p:grpSpPr>
          <a:xfrm flipH="1">
            <a:off x="5754828" y="4089337"/>
            <a:ext cx="361119" cy="273629"/>
            <a:chOff x="6263579" y="3962400"/>
            <a:chExt cx="361119" cy="91440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87"/>
          <p:cNvGrpSpPr/>
          <p:nvPr/>
        </p:nvGrpSpPr>
        <p:grpSpPr>
          <a:xfrm>
            <a:off x="2069116" y="4359336"/>
            <a:ext cx="361119" cy="273629"/>
            <a:chOff x="6263579" y="3962400"/>
            <a:chExt cx="361119" cy="9144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6"/>
          <p:cNvGrpSpPr/>
          <p:nvPr/>
        </p:nvGrpSpPr>
        <p:grpSpPr>
          <a:xfrm>
            <a:off x="4534550" y="4098078"/>
            <a:ext cx="361119" cy="273629"/>
            <a:chOff x="6263579" y="3962400"/>
            <a:chExt cx="361119" cy="91440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07"/>
          <p:cNvGrpSpPr/>
          <p:nvPr/>
        </p:nvGrpSpPr>
        <p:grpSpPr>
          <a:xfrm flipH="1">
            <a:off x="4125594" y="4098769"/>
            <a:ext cx="361119" cy="273629"/>
            <a:chOff x="6263579" y="3962400"/>
            <a:chExt cx="361119" cy="91440"/>
          </a:xfrm>
        </p:grpSpPr>
        <p:cxnSp>
          <p:nvCxnSpPr>
            <p:cNvPr id="78" name="Straight Connector 7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15"/>
          <p:cNvGrpSpPr/>
          <p:nvPr/>
        </p:nvGrpSpPr>
        <p:grpSpPr>
          <a:xfrm>
            <a:off x="2897247" y="4101708"/>
            <a:ext cx="361119" cy="273629"/>
            <a:chOff x="6263579" y="3962400"/>
            <a:chExt cx="361119" cy="91440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16"/>
          <p:cNvGrpSpPr/>
          <p:nvPr/>
        </p:nvGrpSpPr>
        <p:grpSpPr>
          <a:xfrm flipH="1">
            <a:off x="2488291" y="4102399"/>
            <a:ext cx="361119" cy="273629"/>
            <a:chOff x="6263579" y="3962400"/>
            <a:chExt cx="361119" cy="91440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444"/>
          <p:cNvGrpSpPr/>
          <p:nvPr/>
        </p:nvGrpSpPr>
        <p:grpSpPr>
          <a:xfrm>
            <a:off x="3312882" y="3820884"/>
            <a:ext cx="770075" cy="274320"/>
            <a:chOff x="6007023" y="4114800"/>
            <a:chExt cx="770075" cy="91671"/>
          </a:xfrm>
        </p:grpSpPr>
        <p:grpSp>
          <p:nvGrpSpPr>
            <p:cNvPr id="36" name="Group 445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446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435"/>
          <p:cNvGrpSpPr/>
          <p:nvPr/>
        </p:nvGrpSpPr>
        <p:grpSpPr>
          <a:xfrm>
            <a:off x="4945740" y="3824498"/>
            <a:ext cx="770075" cy="274332"/>
            <a:chOff x="6007023" y="4114796"/>
            <a:chExt cx="770075" cy="91675"/>
          </a:xfrm>
        </p:grpSpPr>
        <p:grpSp>
          <p:nvGrpSpPr>
            <p:cNvPr id="39" name="Group 436"/>
            <p:cNvGrpSpPr/>
            <p:nvPr/>
          </p:nvGrpSpPr>
          <p:grpSpPr>
            <a:xfrm>
              <a:off x="6415979" y="4114796"/>
              <a:ext cx="361119" cy="91440"/>
              <a:chOff x="6263579" y="3962400"/>
              <a:chExt cx="361119" cy="91440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37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54"/>
          <p:cNvGrpSpPr/>
          <p:nvPr/>
        </p:nvGrpSpPr>
        <p:grpSpPr>
          <a:xfrm>
            <a:off x="2088165" y="3828138"/>
            <a:ext cx="361119" cy="273629"/>
            <a:chOff x="6263579" y="3962400"/>
            <a:chExt cx="361119" cy="91440"/>
          </a:xfrm>
        </p:grpSpPr>
        <p:cxnSp>
          <p:nvCxnSpPr>
            <p:cNvPr id="152" name="Straight Connector 15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472"/>
          <p:cNvGrpSpPr/>
          <p:nvPr/>
        </p:nvGrpSpPr>
        <p:grpSpPr>
          <a:xfrm>
            <a:off x="4528195" y="3561804"/>
            <a:ext cx="361119" cy="273629"/>
            <a:chOff x="6263579" y="3962400"/>
            <a:chExt cx="361119" cy="91440"/>
          </a:xfrm>
        </p:grpSpPr>
        <p:cxnSp>
          <p:nvCxnSpPr>
            <p:cNvPr id="196" name="Straight Connector 195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473"/>
          <p:cNvGrpSpPr/>
          <p:nvPr/>
        </p:nvGrpSpPr>
        <p:grpSpPr>
          <a:xfrm flipH="1">
            <a:off x="4119239" y="3562495"/>
            <a:ext cx="361119" cy="273629"/>
            <a:chOff x="6263579" y="3962400"/>
            <a:chExt cx="361119" cy="91440"/>
          </a:xfrm>
        </p:grpSpPr>
        <p:cxnSp>
          <p:nvCxnSpPr>
            <p:cNvPr id="193" name="Straight Connector 19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464"/>
          <p:cNvGrpSpPr/>
          <p:nvPr/>
        </p:nvGrpSpPr>
        <p:grpSpPr>
          <a:xfrm flipH="1">
            <a:off x="5748473" y="3545803"/>
            <a:ext cx="361119" cy="273629"/>
            <a:chOff x="6263579" y="3962400"/>
            <a:chExt cx="361119" cy="91440"/>
          </a:xfrm>
        </p:grpSpPr>
        <p:cxnSp>
          <p:nvCxnSpPr>
            <p:cNvPr id="185" name="Straight Connector 18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481"/>
          <p:cNvGrpSpPr/>
          <p:nvPr/>
        </p:nvGrpSpPr>
        <p:grpSpPr>
          <a:xfrm>
            <a:off x="2890892" y="3561804"/>
            <a:ext cx="361119" cy="273629"/>
            <a:chOff x="6263579" y="3962400"/>
            <a:chExt cx="361119" cy="91440"/>
          </a:xfrm>
        </p:grpSpPr>
        <p:cxnSp>
          <p:nvCxnSpPr>
            <p:cNvPr id="180" name="Straight Connector 17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482"/>
          <p:cNvGrpSpPr/>
          <p:nvPr/>
        </p:nvGrpSpPr>
        <p:grpSpPr>
          <a:xfrm flipH="1">
            <a:off x="2481936" y="3562495"/>
            <a:ext cx="361119" cy="273629"/>
            <a:chOff x="6263579" y="3962400"/>
            <a:chExt cx="361119" cy="91440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198"/>
          <p:cNvGrpSpPr/>
          <p:nvPr/>
        </p:nvGrpSpPr>
        <p:grpSpPr>
          <a:xfrm>
            <a:off x="4924787" y="3283854"/>
            <a:ext cx="770075" cy="274320"/>
            <a:chOff x="6007023" y="4114800"/>
            <a:chExt cx="770075" cy="91671"/>
          </a:xfrm>
        </p:grpSpPr>
        <p:grpSp>
          <p:nvGrpSpPr>
            <p:cNvPr id="63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02" name="Straight Connector 20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207"/>
          <p:cNvGrpSpPr/>
          <p:nvPr/>
        </p:nvGrpSpPr>
        <p:grpSpPr>
          <a:xfrm>
            <a:off x="3291929" y="3305628"/>
            <a:ext cx="770075" cy="274320"/>
            <a:chOff x="6007023" y="4114800"/>
            <a:chExt cx="770075" cy="91671"/>
          </a:xfrm>
        </p:grpSpPr>
        <p:grpSp>
          <p:nvGrpSpPr>
            <p:cNvPr id="66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511"/>
          <p:cNvGrpSpPr/>
          <p:nvPr/>
        </p:nvGrpSpPr>
        <p:grpSpPr>
          <a:xfrm>
            <a:off x="2067212" y="3301998"/>
            <a:ext cx="361119" cy="273629"/>
            <a:chOff x="6263579" y="3962400"/>
            <a:chExt cx="361119" cy="91440"/>
          </a:xfrm>
        </p:grpSpPr>
        <p:cxnSp>
          <p:nvCxnSpPr>
            <p:cNvPr id="223" name="Straight Connector 22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521"/>
          <p:cNvGrpSpPr/>
          <p:nvPr/>
        </p:nvGrpSpPr>
        <p:grpSpPr>
          <a:xfrm flipH="1">
            <a:off x="5764981" y="5147705"/>
            <a:ext cx="361119" cy="273629"/>
            <a:chOff x="6263579" y="3962400"/>
            <a:chExt cx="361119" cy="91440"/>
          </a:xfrm>
        </p:grpSpPr>
        <p:cxnSp>
          <p:nvCxnSpPr>
            <p:cNvPr id="229" name="Straight Connector 2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529"/>
          <p:cNvGrpSpPr/>
          <p:nvPr/>
        </p:nvGrpSpPr>
        <p:grpSpPr>
          <a:xfrm>
            <a:off x="4541079" y="5163254"/>
            <a:ext cx="361119" cy="273629"/>
            <a:chOff x="6263579" y="3962400"/>
            <a:chExt cx="361119" cy="91440"/>
          </a:xfrm>
        </p:grpSpPr>
        <p:cxnSp>
          <p:nvCxnSpPr>
            <p:cNvPr id="241" name="Straight Connector 24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539"/>
          <p:cNvGrpSpPr/>
          <p:nvPr/>
        </p:nvGrpSpPr>
        <p:grpSpPr>
          <a:xfrm flipH="1">
            <a:off x="2483370" y="5163945"/>
            <a:ext cx="361119" cy="273629"/>
            <a:chOff x="6263579" y="3962400"/>
            <a:chExt cx="361119" cy="91440"/>
          </a:xfrm>
        </p:grpSpPr>
        <p:cxnSp>
          <p:nvCxnSpPr>
            <p:cNvPr id="247" name="Straight Connector 24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2057400" y="5345634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261"/>
          <p:cNvGrpSpPr/>
          <p:nvPr/>
        </p:nvGrpSpPr>
        <p:grpSpPr>
          <a:xfrm>
            <a:off x="4953000" y="5426166"/>
            <a:ext cx="770075" cy="274320"/>
            <a:chOff x="6007023" y="4114800"/>
            <a:chExt cx="770075" cy="91671"/>
          </a:xfrm>
        </p:grpSpPr>
        <p:grpSp>
          <p:nvGrpSpPr>
            <p:cNvPr id="85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271"/>
          <p:cNvGrpSpPr/>
          <p:nvPr/>
        </p:nvGrpSpPr>
        <p:grpSpPr>
          <a:xfrm>
            <a:off x="3312067" y="5424714"/>
            <a:ext cx="770075" cy="274320"/>
            <a:chOff x="6007023" y="4114800"/>
            <a:chExt cx="770075" cy="91671"/>
          </a:xfrm>
        </p:grpSpPr>
        <p:grpSp>
          <p:nvGrpSpPr>
            <p:cNvPr id="88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493"/>
          <p:cNvGrpSpPr/>
          <p:nvPr/>
        </p:nvGrpSpPr>
        <p:grpSpPr>
          <a:xfrm>
            <a:off x="2085356" y="5428344"/>
            <a:ext cx="361119" cy="273629"/>
            <a:chOff x="6263579" y="3962400"/>
            <a:chExt cx="361119" cy="91440"/>
          </a:xfrm>
        </p:grpSpPr>
        <p:cxnSp>
          <p:nvCxnSpPr>
            <p:cNvPr id="289" name="Straight Connector 2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Oval 304"/>
          <p:cNvSpPr/>
          <p:nvPr/>
        </p:nvSpPr>
        <p:spPr>
          <a:xfrm>
            <a:off x="6633030" y="3048000"/>
            <a:ext cx="1371600" cy="13716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530"/>
          <p:cNvGrpSpPr/>
          <p:nvPr/>
        </p:nvGrpSpPr>
        <p:grpSpPr>
          <a:xfrm flipH="1">
            <a:off x="4132123" y="5163945"/>
            <a:ext cx="361119" cy="273629"/>
            <a:chOff x="6263579" y="3962400"/>
            <a:chExt cx="361119" cy="91440"/>
          </a:xfrm>
        </p:grpSpPr>
        <p:cxnSp>
          <p:nvCxnSpPr>
            <p:cNvPr id="238" name="Straight Connector 23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538"/>
          <p:cNvGrpSpPr/>
          <p:nvPr/>
        </p:nvGrpSpPr>
        <p:grpSpPr>
          <a:xfrm>
            <a:off x="2892326" y="5163254"/>
            <a:ext cx="361119" cy="273629"/>
            <a:chOff x="6263579" y="3962400"/>
            <a:chExt cx="361119" cy="91440"/>
          </a:xfrm>
        </p:grpSpPr>
        <p:cxnSp>
          <p:nvCxnSpPr>
            <p:cNvPr id="250" name="Straight Connector 24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321"/>
          <p:cNvGrpSpPr/>
          <p:nvPr/>
        </p:nvGrpSpPr>
        <p:grpSpPr>
          <a:xfrm>
            <a:off x="3198948" y="3505200"/>
            <a:ext cx="1010196" cy="2040714"/>
            <a:chOff x="3200400" y="3505200"/>
            <a:chExt cx="1010196" cy="2040714"/>
          </a:xfrm>
        </p:grpSpPr>
        <p:sp>
          <p:nvSpPr>
            <p:cNvPr id="306" name="Oval 305"/>
            <p:cNvSpPr/>
            <p:nvPr/>
          </p:nvSpPr>
          <p:spPr>
            <a:xfrm>
              <a:off x="3200400" y="35052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3976914" y="35052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3976914" y="377734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3200400" y="377734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4009572" y="45720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4020456" y="4833258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3995058" y="40386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3200400" y="40386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3214914" y="431437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3218544" y="484777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3218544" y="4590144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3236688" y="5363034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4005942" y="4299858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3233058" y="5101776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4024086" y="5090886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4027716" y="5355774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3" name="TextBox 322"/>
          <p:cNvSpPr txBox="1"/>
          <p:nvPr/>
        </p:nvSpPr>
        <p:spPr>
          <a:xfrm>
            <a:off x="6781800" y="34290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Ligase</a:t>
            </a:r>
            <a:endParaRPr lang="en-US" sz="3200" dirty="0"/>
          </a:p>
        </p:txBody>
      </p:sp>
      <p:sp>
        <p:nvSpPr>
          <p:cNvPr id="221" name="TextBox 220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</a:t>
            </a:r>
            <a:r>
              <a:rPr lang="en-US" sz="2200" dirty="0" smtClean="0">
                <a:latin typeface="Bell MT" pitchFamily="18" charset="0"/>
              </a:rPr>
              <a:t>Alternative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962400" y="228600"/>
            <a:ext cx="164592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678546" y="1756230"/>
            <a:ext cx="800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Design &amp; Synthesize once … fabricate on demand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219200" y="2602468"/>
            <a:ext cx="2057400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Horizontal Scaffolds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>
            <a:off x="762000" y="2169888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 animBg="1"/>
      <p:bldP spid="3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102394" y="4804224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40854" y="4548774"/>
            <a:ext cx="393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13998" y="4287516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98038" y="4015374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20538" y="3472542"/>
            <a:ext cx="393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16182" y="3743232"/>
            <a:ext cx="393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53770" y="5071290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50"/>
          <p:cNvGrpSpPr/>
          <p:nvPr/>
        </p:nvGrpSpPr>
        <p:grpSpPr>
          <a:xfrm>
            <a:off x="4956624" y="4880436"/>
            <a:ext cx="770075" cy="274320"/>
            <a:chOff x="6007023" y="4114800"/>
            <a:chExt cx="770075" cy="91671"/>
          </a:xfrm>
        </p:grpSpPr>
        <p:grpSp>
          <p:nvGrpSpPr>
            <p:cNvPr id="4" name="Group 251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2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278"/>
          <p:cNvGrpSpPr/>
          <p:nvPr/>
        </p:nvGrpSpPr>
        <p:grpSpPr>
          <a:xfrm>
            <a:off x="2059952" y="4884054"/>
            <a:ext cx="361119" cy="273629"/>
            <a:chOff x="6263579" y="3962400"/>
            <a:chExt cx="361119" cy="9144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24"/>
          <p:cNvGrpSpPr/>
          <p:nvPr/>
        </p:nvGrpSpPr>
        <p:grpSpPr>
          <a:xfrm>
            <a:off x="4534634" y="4624224"/>
            <a:ext cx="361119" cy="273629"/>
            <a:chOff x="6263579" y="3962400"/>
            <a:chExt cx="361119" cy="91440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5"/>
          <p:cNvGrpSpPr/>
          <p:nvPr/>
        </p:nvGrpSpPr>
        <p:grpSpPr>
          <a:xfrm flipH="1">
            <a:off x="4125678" y="4624915"/>
            <a:ext cx="361119" cy="273629"/>
            <a:chOff x="6263579" y="3962400"/>
            <a:chExt cx="361119" cy="91440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69"/>
          <p:cNvGrpSpPr/>
          <p:nvPr/>
        </p:nvGrpSpPr>
        <p:grpSpPr>
          <a:xfrm>
            <a:off x="2882817" y="4627854"/>
            <a:ext cx="361119" cy="273629"/>
            <a:chOff x="6263579" y="3962400"/>
            <a:chExt cx="361119" cy="91440"/>
          </a:xfrm>
        </p:grpSpPr>
        <p:cxnSp>
          <p:nvCxnSpPr>
            <p:cNvPr id="132" name="Straight Connector 13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70"/>
          <p:cNvGrpSpPr/>
          <p:nvPr/>
        </p:nvGrpSpPr>
        <p:grpSpPr>
          <a:xfrm flipH="1">
            <a:off x="2473861" y="4628545"/>
            <a:ext cx="361119" cy="273629"/>
            <a:chOff x="6263579" y="3962400"/>
            <a:chExt cx="361119" cy="91440"/>
          </a:xfrm>
        </p:grpSpPr>
        <p:cxnSp>
          <p:nvCxnSpPr>
            <p:cNvPr id="129" name="Straight Connector 1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86"/>
          <p:cNvGrpSpPr/>
          <p:nvPr/>
        </p:nvGrpSpPr>
        <p:grpSpPr>
          <a:xfrm flipH="1">
            <a:off x="5783940" y="4622737"/>
            <a:ext cx="361119" cy="273629"/>
            <a:chOff x="6263579" y="3962400"/>
            <a:chExt cx="361119" cy="91440"/>
          </a:xfrm>
        </p:grpSpPr>
        <p:cxnSp>
          <p:nvCxnSpPr>
            <p:cNvPr id="121" name="Straight Connector 12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232"/>
          <p:cNvGrpSpPr/>
          <p:nvPr/>
        </p:nvGrpSpPr>
        <p:grpSpPr>
          <a:xfrm>
            <a:off x="4941205" y="4359336"/>
            <a:ext cx="770075" cy="274320"/>
            <a:chOff x="6007023" y="4114800"/>
            <a:chExt cx="770075" cy="91671"/>
          </a:xfrm>
        </p:grpSpPr>
        <p:grpSp>
          <p:nvGrpSpPr>
            <p:cNvPr id="32" name="Group 23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23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241"/>
          <p:cNvGrpSpPr/>
          <p:nvPr/>
        </p:nvGrpSpPr>
        <p:grpSpPr>
          <a:xfrm>
            <a:off x="3231238" y="4366596"/>
            <a:ext cx="914400" cy="265176"/>
            <a:chOff x="6007023" y="4114800"/>
            <a:chExt cx="770075" cy="91671"/>
          </a:xfrm>
        </p:grpSpPr>
        <p:grpSp>
          <p:nvGrpSpPr>
            <p:cNvPr id="35" name="Group 24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4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298"/>
          <p:cNvGrpSpPr/>
          <p:nvPr/>
        </p:nvGrpSpPr>
        <p:grpSpPr>
          <a:xfrm flipH="1">
            <a:off x="5754828" y="4089337"/>
            <a:ext cx="361119" cy="273629"/>
            <a:chOff x="6263579" y="3962400"/>
            <a:chExt cx="361119" cy="91440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287"/>
          <p:cNvGrpSpPr/>
          <p:nvPr/>
        </p:nvGrpSpPr>
        <p:grpSpPr>
          <a:xfrm>
            <a:off x="2069116" y="4359336"/>
            <a:ext cx="361119" cy="273629"/>
            <a:chOff x="6263579" y="3962400"/>
            <a:chExt cx="361119" cy="9144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306"/>
          <p:cNvGrpSpPr/>
          <p:nvPr/>
        </p:nvGrpSpPr>
        <p:grpSpPr>
          <a:xfrm>
            <a:off x="4534550" y="4098078"/>
            <a:ext cx="361119" cy="273629"/>
            <a:chOff x="6263579" y="3962400"/>
            <a:chExt cx="361119" cy="91440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307"/>
          <p:cNvGrpSpPr/>
          <p:nvPr/>
        </p:nvGrpSpPr>
        <p:grpSpPr>
          <a:xfrm flipH="1">
            <a:off x="4125594" y="4098769"/>
            <a:ext cx="361119" cy="273629"/>
            <a:chOff x="6263579" y="3962400"/>
            <a:chExt cx="361119" cy="91440"/>
          </a:xfrm>
        </p:grpSpPr>
        <p:cxnSp>
          <p:nvCxnSpPr>
            <p:cNvPr id="78" name="Straight Connector 7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315"/>
          <p:cNvGrpSpPr/>
          <p:nvPr/>
        </p:nvGrpSpPr>
        <p:grpSpPr>
          <a:xfrm>
            <a:off x="2897247" y="4096945"/>
            <a:ext cx="361119" cy="273629"/>
            <a:chOff x="6263579" y="3962400"/>
            <a:chExt cx="361119" cy="91440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316"/>
          <p:cNvGrpSpPr/>
          <p:nvPr/>
        </p:nvGrpSpPr>
        <p:grpSpPr>
          <a:xfrm flipH="1">
            <a:off x="2488291" y="4102399"/>
            <a:ext cx="361119" cy="273629"/>
            <a:chOff x="6263579" y="3962400"/>
            <a:chExt cx="361119" cy="91440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444"/>
          <p:cNvGrpSpPr/>
          <p:nvPr/>
        </p:nvGrpSpPr>
        <p:grpSpPr>
          <a:xfrm>
            <a:off x="3254825" y="3825872"/>
            <a:ext cx="914400" cy="274320"/>
            <a:chOff x="6007023" y="4114800"/>
            <a:chExt cx="770075" cy="91671"/>
          </a:xfrm>
        </p:grpSpPr>
        <p:grpSp>
          <p:nvGrpSpPr>
            <p:cNvPr id="66" name="Group 445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446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435"/>
          <p:cNvGrpSpPr/>
          <p:nvPr/>
        </p:nvGrpSpPr>
        <p:grpSpPr>
          <a:xfrm>
            <a:off x="4945740" y="3824498"/>
            <a:ext cx="770075" cy="274332"/>
            <a:chOff x="6007023" y="4114796"/>
            <a:chExt cx="770075" cy="91675"/>
          </a:xfrm>
        </p:grpSpPr>
        <p:grpSp>
          <p:nvGrpSpPr>
            <p:cNvPr id="69" name="Group 436"/>
            <p:cNvGrpSpPr/>
            <p:nvPr/>
          </p:nvGrpSpPr>
          <p:grpSpPr>
            <a:xfrm>
              <a:off x="6415979" y="4114796"/>
              <a:ext cx="361119" cy="91440"/>
              <a:chOff x="6263579" y="3962400"/>
              <a:chExt cx="361119" cy="91440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437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454"/>
          <p:cNvGrpSpPr/>
          <p:nvPr/>
        </p:nvGrpSpPr>
        <p:grpSpPr>
          <a:xfrm>
            <a:off x="2088165" y="3828138"/>
            <a:ext cx="361119" cy="273629"/>
            <a:chOff x="6263579" y="3962400"/>
            <a:chExt cx="361119" cy="91440"/>
          </a:xfrm>
        </p:grpSpPr>
        <p:cxnSp>
          <p:nvCxnSpPr>
            <p:cNvPr id="152" name="Straight Connector 15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472"/>
          <p:cNvGrpSpPr/>
          <p:nvPr/>
        </p:nvGrpSpPr>
        <p:grpSpPr>
          <a:xfrm>
            <a:off x="4528195" y="3561804"/>
            <a:ext cx="361119" cy="273629"/>
            <a:chOff x="6263579" y="3962400"/>
            <a:chExt cx="361119" cy="91440"/>
          </a:xfrm>
        </p:grpSpPr>
        <p:cxnSp>
          <p:nvCxnSpPr>
            <p:cNvPr id="196" name="Straight Connector 195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473"/>
          <p:cNvGrpSpPr/>
          <p:nvPr/>
        </p:nvGrpSpPr>
        <p:grpSpPr>
          <a:xfrm flipH="1">
            <a:off x="4119239" y="3562495"/>
            <a:ext cx="361119" cy="273629"/>
            <a:chOff x="6263579" y="3962400"/>
            <a:chExt cx="361119" cy="91440"/>
          </a:xfrm>
        </p:grpSpPr>
        <p:cxnSp>
          <p:nvCxnSpPr>
            <p:cNvPr id="193" name="Straight Connector 19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64"/>
          <p:cNvGrpSpPr/>
          <p:nvPr/>
        </p:nvGrpSpPr>
        <p:grpSpPr>
          <a:xfrm flipH="1">
            <a:off x="5748473" y="3545803"/>
            <a:ext cx="361119" cy="273629"/>
            <a:chOff x="6263579" y="3962400"/>
            <a:chExt cx="361119" cy="91440"/>
          </a:xfrm>
        </p:grpSpPr>
        <p:cxnSp>
          <p:nvCxnSpPr>
            <p:cNvPr id="185" name="Straight Connector 18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481"/>
          <p:cNvGrpSpPr/>
          <p:nvPr/>
        </p:nvGrpSpPr>
        <p:grpSpPr>
          <a:xfrm>
            <a:off x="2890892" y="3561804"/>
            <a:ext cx="361119" cy="273629"/>
            <a:chOff x="6263579" y="3962400"/>
            <a:chExt cx="361119" cy="91440"/>
          </a:xfrm>
        </p:grpSpPr>
        <p:cxnSp>
          <p:nvCxnSpPr>
            <p:cNvPr id="180" name="Straight Connector 17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482"/>
          <p:cNvGrpSpPr/>
          <p:nvPr/>
        </p:nvGrpSpPr>
        <p:grpSpPr>
          <a:xfrm flipH="1">
            <a:off x="2481936" y="3562495"/>
            <a:ext cx="361119" cy="273629"/>
            <a:chOff x="6263579" y="3962400"/>
            <a:chExt cx="361119" cy="91440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98"/>
          <p:cNvGrpSpPr/>
          <p:nvPr/>
        </p:nvGrpSpPr>
        <p:grpSpPr>
          <a:xfrm>
            <a:off x="4924787" y="3283854"/>
            <a:ext cx="770075" cy="274320"/>
            <a:chOff x="6007023" y="4114800"/>
            <a:chExt cx="770075" cy="91671"/>
          </a:xfrm>
        </p:grpSpPr>
        <p:grpSp>
          <p:nvGrpSpPr>
            <p:cNvPr id="118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02" name="Straight Connector 20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207"/>
          <p:cNvGrpSpPr/>
          <p:nvPr/>
        </p:nvGrpSpPr>
        <p:grpSpPr>
          <a:xfrm>
            <a:off x="3248386" y="3296102"/>
            <a:ext cx="914400" cy="274320"/>
            <a:chOff x="6007023" y="4114800"/>
            <a:chExt cx="770075" cy="91671"/>
          </a:xfrm>
        </p:grpSpPr>
        <p:grpSp>
          <p:nvGrpSpPr>
            <p:cNvPr id="127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511"/>
          <p:cNvGrpSpPr/>
          <p:nvPr/>
        </p:nvGrpSpPr>
        <p:grpSpPr>
          <a:xfrm>
            <a:off x="2067212" y="3301998"/>
            <a:ext cx="361119" cy="273629"/>
            <a:chOff x="6263579" y="3962400"/>
            <a:chExt cx="361119" cy="91440"/>
          </a:xfrm>
        </p:grpSpPr>
        <p:cxnSp>
          <p:nvCxnSpPr>
            <p:cNvPr id="223" name="Straight Connector 22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521"/>
          <p:cNvGrpSpPr/>
          <p:nvPr/>
        </p:nvGrpSpPr>
        <p:grpSpPr>
          <a:xfrm flipH="1">
            <a:off x="5764981" y="5147705"/>
            <a:ext cx="361119" cy="273629"/>
            <a:chOff x="6263579" y="3962400"/>
            <a:chExt cx="361119" cy="91440"/>
          </a:xfrm>
        </p:grpSpPr>
        <p:cxnSp>
          <p:nvCxnSpPr>
            <p:cNvPr id="229" name="Straight Connector 2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529"/>
          <p:cNvGrpSpPr/>
          <p:nvPr/>
        </p:nvGrpSpPr>
        <p:grpSpPr>
          <a:xfrm>
            <a:off x="4541079" y="5163254"/>
            <a:ext cx="361119" cy="273629"/>
            <a:chOff x="6263579" y="3962400"/>
            <a:chExt cx="361119" cy="91440"/>
          </a:xfrm>
        </p:grpSpPr>
        <p:cxnSp>
          <p:nvCxnSpPr>
            <p:cNvPr id="241" name="Straight Connector 24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539"/>
          <p:cNvGrpSpPr/>
          <p:nvPr/>
        </p:nvGrpSpPr>
        <p:grpSpPr>
          <a:xfrm flipH="1">
            <a:off x="2483370" y="5163945"/>
            <a:ext cx="361119" cy="273629"/>
            <a:chOff x="6263579" y="3962400"/>
            <a:chExt cx="361119" cy="91440"/>
          </a:xfrm>
        </p:grpSpPr>
        <p:cxnSp>
          <p:nvCxnSpPr>
            <p:cNvPr id="247" name="Straight Connector 24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2148840" y="5345634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261"/>
          <p:cNvGrpSpPr/>
          <p:nvPr/>
        </p:nvGrpSpPr>
        <p:grpSpPr>
          <a:xfrm>
            <a:off x="4953000" y="5426166"/>
            <a:ext cx="770075" cy="274320"/>
            <a:chOff x="6007023" y="4114800"/>
            <a:chExt cx="770075" cy="91671"/>
          </a:xfrm>
        </p:grpSpPr>
        <p:grpSp>
          <p:nvGrpSpPr>
            <p:cNvPr id="156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271"/>
          <p:cNvGrpSpPr/>
          <p:nvPr/>
        </p:nvGrpSpPr>
        <p:grpSpPr>
          <a:xfrm>
            <a:off x="3239496" y="5424714"/>
            <a:ext cx="1005840" cy="274320"/>
            <a:chOff x="6007023" y="4114800"/>
            <a:chExt cx="770075" cy="91671"/>
          </a:xfrm>
        </p:grpSpPr>
        <p:grpSp>
          <p:nvGrpSpPr>
            <p:cNvPr id="171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oup 493"/>
          <p:cNvGrpSpPr/>
          <p:nvPr/>
        </p:nvGrpSpPr>
        <p:grpSpPr>
          <a:xfrm>
            <a:off x="2085356" y="5428344"/>
            <a:ext cx="361119" cy="273629"/>
            <a:chOff x="6263579" y="3962400"/>
            <a:chExt cx="361119" cy="91440"/>
          </a:xfrm>
        </p:grpSpPr>
        <p:cxnSp>
          <p:nvCxnSpPr>
            <p:cNvPr id="289" name="Straight Connector 2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530"/>
          <p:cNvGrpSpPr/>
          <p:nvPr/>
        </p:nvGrpSpPr>
        <p:grpSpPr>
          <a:xfrm flipH="1">
            <a:off x="4132123" y="5163945"/>
            <a:ext cx="361119" cy="273629"/>
            <a:chOff x="6263579" y="3962400"/>
            <a:chExt cx="361119" cy="91440"/>
          </a:xfrm>
        </p:grpSpPr>
        <p:cxnSp>
          <p:nvCxnSpPr>
            <p:cNvPr id="238" name="Straight Connector 23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538"/>
          <p:cNvGrpSpPr/>
          <p:nvPr/>
        </p:nvGrpSpPr>
        <p:grpSpPr>
          <a:xfrm>
            <a:off x="2892326" y="5163254"/>
            <a:ext cx="361119" cy="273629"/>
            <a:chOff x="6263579" y="3962400"/>
            <a:chExt cx="361119" cy="91440"/>
          </a:xfrm>
        </p:grpSpPr>
        <p:cxnSp>
          <p:nvCxnSpPr>
            <p:cNvPr id="250" name="Straight Connector 24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71"/>
          <p:cNvGrpSpPr/>
          <p:nvPr/>
        </p:nvGrpSpPr>
        <p:grpSpPr>
          <a:xfrm>
            <a:off x="3200400" y="4894944"/>
            <a:ext cx="1005840" cy="274320"/>
            <a:chOff x="6007023" y="4114800"/>
            <a:chExt cx="770075" cy="91671"/>
          </a:xfrm>
        </p:grpSpPr>
        <p:grpSp>
          <p:nvGrpSpPr>
            <p:cNvPr id="272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83" name="Straight Connector 28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74" name="Straight Connector 27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3" name="Straight Connector 292"/>
          <p:cNvCxnSpPr/>
          <p:nvPr/>
        </p:nvCxnSpPr>
        <p:spPr>
          <a:xfrm flipV="1">
            <a:off x="4147458" y="3033486"/>
            <a:ext cx="182880" cy="2743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238172" y="5696856"/>
            <a:ext cx="166914" cy="199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4256316" y="2677049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5’</a:t>
            </a:r>
            <a:endParaRPr lang="en-US" sz="2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4343400" y="571053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3’</a:t>
            </a:r>
            <a:endParaRPr lang="en-US" sz="2400" dirty="0"/>
          </a:p>
        </p:txBody>
      </p:sp>
      <p:sp>
        <p:nvSpPr>
          <p:cNvPr id="298" name="TextBox 297"/>
          <p:cNvSpPr txBox="1"/>
          <p:nvPr/>
        </p:nvSpPr>
        <p:spPr>
          <a:xfrm>
            <a:off x="2743200" y="586293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5’</a:t>
            </a:r>
            <a:endParaRPr lang="en-US" sz="2400" dirty="0"/>
          </a:p>
        </p:txBody>
      </p:sp>
      <p:sp>
        <p:nvSpPr>
          <p:cNvPr id="299" name="TextBox 298"/>
          <p:cNvSpPr txBox="1"/>
          <p:nvPr/>
        </p:nvSpPr>
        <p:spPr>
          <a:xfrm>
            <a:off x="2859312" y="2761344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3’</a:t>
            </a:r>
            <a:endParaRPr lang="en-US" sz="2400" dirty="0"/>
          </a:p>
        </p:txBody>
      </p:sp>
      <p:cxnSp>
        <p:nvCxnSpPr>
          <p:cNvPr id="300" name="Straight Connector 299"/>
          <p:cNvCxnSpPr/>
          <p:nvPr/>
        </p:nvCxnSpPr>
        <p:spPr>
          <a:xfrm flipV="1">
            <a:off x="3077028" y="5669280"/>
            <a:ext cx="182880" cy="2743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3124200" y="3109686"/>
            <a:ext cx="166914" cy="199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</a:t>
            </a:r>
            <a:r>
              <a:rPr lang="en-US" sz="2200" dirty="0" smtClean="0">
                <a:latin typeface="Bell MT" pitchFamily="18" charset="0"/>
              </a:rPr>
              <a:t>Alternative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962400" y="228600"/>
            <a:ext cx="164592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678546" y="1756230"/>
            <a:ext cx="800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Design &amp; Synthesize once … fabricate on demand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762000" y="2169888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164080" y="4804224"/>
            <a:ext cx="3931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01668" y="454877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34326" y="4287516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3600" y="401537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79320" y="3472542"/>
            <a:ext cx="3931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25040" y="3743232"/>
            <a:ext cx="3931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27792" y="5071290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278"/>
          <p:cNvGrpSpPr/>
          <p:nvPr/>
        </p:nvGrpSpPr>
        <p:grpSpPr>
          <a:xfrm>
            <a:off x="2103494" y="4898568"/>
            <a:ext cx="361119" cy="273629"/>
            <a:chOff x="6263579" y="3962400"/>
            <a:chExt cx="361119" cy="9144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70"/>
          <p:cNvGrpSpPr/>
          <p:nvPr/>
        </p:nvGrpSpPr>
        <p:grpSpPr>
          <a:xfrm flipH="1">
            <a:off x="2473861" y="4643059"/>
            <a:ext cx="361119" cy="273629"/>
            <a:chOff x="6263579" y="3962400"/>
            <a:chExt cx="361119" cy="91440"/>
          </a:xfrm>
        </p:grpSpPr>
        <p:cxnSp>
          <p:nvCxnSpPr>
            <p:cNvPr id="129" name="Straight Connector 1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87"/>
          <p:cNvGrpSpPr/>
          <p:nvPr/>
        </p:nvGrpSpPr>
        <p:grpSpPr>
          <a:xfrm>
            <a:off x="2127172" y="4373850"/>
            <a:ext cx="361119" cy="273629"/>
            <a:chOff x="6263579" y="3962400"/>
            <a:chExt cx="361119" cy="9144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316"/>
          <p:cNvGrpSpPr/>
          <p:nvPr/>
        </p:nvGrpSpPr>
        <p:grpSpPr>
          <a:xfrm flipH="1">
            <a:off x="2488291" y="4102399"/>
            <a:ext cx="361119" cy="273629"/>
            <a:chOff x="6263579" y="3962400"/>
            <a:chExt cx="361119" cy="91440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454"/>
          <p:cNvGrpSpPr/>
          <p:nvPr/>
        </p:nvGrpSpPr>
        <p:grpSpPr>
          <a:xfrm>
            <a:off x="2131707" y="3828138"/>
            <a:ext cx="361119" cy="282750"/>
            <a:chOff x="6263579" y="3962400"/>
            <a:chExt cx="361119" cy="91440"/>
          </a:xfrm>
        </p:grpSpPr>
        <p:cxnSp>
          <p:nvCxnSpPr>
            <p:cNvPr id="152" name="Straight Connector 15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482"/>
          <p:cNvGrpSpPr/>
          <p:nvPr/>
        </p:nvGrpSpPr>
        <p:grpSpPr>
          <a:xfrm flipH="1">
            <a:off x="2481936" y="3562495"/>
            <a:ext cx="361119" cy="273629"/>
            <a:chOff x="6263579" y="3962400"/>
            <a:chExt cx="361119" cy="91440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511"/>
          <p:cNvGrpSpPr/>
          <p:nvPr/>
        </p:nvGrpSpPr>
        <p:grpSpPr>
          <a:xfrm>
            <a:off x="2154296" y="3301998"/>
            <a:ext cx="361119" cy="273629"/>
            <a:chOff x="6263579" y="3962400"/>
            <a:chExt cx="361119" cy="91440"/>
          </a:xfrm>
        </p:grpSpPr>
        <p:cxnSp>
          <p:nvCxnSpPr>
            <p:cNvPr id="223" name="Straight Connector 22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539"/>
          <p:cNvGrpSpPr/>
          <p:nvPr/>
        </p:nvGrpSpPr>
        <p:grpSpPr>
          <a:xfrm flipH="1">
            <a:off x="2483370" y="5163945"/>
            <a:ext cx="361119" cy="273629"/>
            <a:chOff x="6263579" y="3962400"/>
            <a:chExt cx="361119" cy="91440"/>
          </a:xfrm>
        </p:grpSpPr>
        <p:cxnSp>
          <p:nvCxnSpPr>
            <p:cNvPr id="247" name="Straight Connector 24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2155362" y="534563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493"/>
          <p:cNvGrpSpPr/>
          <p:nvPr/>
        </p:nvGrpSpPr>
        <p:grpSpPr>
          <a:xfrm>
            <a:off x="2128898" y="5428344"/>
            <a:ext cx="361119" cy="273629"/>
            <a:chOff x="6263579" y="3962400"/>
            <a:chExt cx="361119" cy="91440"/>
          </a:xfrm>
        </p:grpSpPr>
        <p:cxnSp>
          <p:nvCxnSpPr>
            <p:cNvPr id="289" name="Straight Connector 2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oup 308"/>
          <p:cNvGrpSpPr/>
          <p:nvPr/>
        </p:nvGrpSpPr>
        <p:grpSpPr>
          <a:xfrm>
            <a:off x="2882817" y="3305628"/>
            <a:ext cx="1610425" cy="2393406"/>
            <a:chOff x="2882817" y="3305628"/>
            <a:chExt cx="1610425" cy="2393406"/>
          </a:xfrm>
        </p:grpSpPr>
        <p:grpSp>
          <p:nvGrpSpPr>
            <p:cNvPr id="11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226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4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258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8" name="Straight Connector 16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47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271"/>
            <p:cNvGrpSpPr/>
            <p:nvPr/>
          </p:nvGrpSpPr>
          <p:grpSpPr>
            <a:xfrm>
              <a:off x="3239496" y="5424714"/>
              <a:ext cx="1005840" cy="274320"/>
              <a:chOff x="6007023" y="4114800"/>
              <a:chExt cx="770075" cy="91671"/>
            </a:xfrm>
          </p:grpSpPr>
          <p:grpSp>
            <p:nvGrpSpPr>
              <p:cNvPr id="299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8" name="Straight Connector 27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4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307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8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1" name="Group 225"/>
          <p:cNvGrpSpPr/>
          <p:nvPr/>
        </p:nvGrpSpPr>
        <p:grpSpPr>
          <a:xfrm flipH="1">
            <a:off x="5771978" y="4611853"/>
            <a:ext cx="361119" cy="273629"/>
            <a:chOff x="6263579" y="3962400"/>
            <a:chExt cx="361119" cy="91440"/>
          </a:xfrm>
        </p:grpSpPr>
        <p:cxnSp>
          <p:nvCxnSpPr>
            <p:cNvPr id="385" name="Straight Connector 38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Group 269"/>
          <p:cNvGrpSpPr/>
          <p:nvPr/>
        </p:nvGrpSpPr>
        <p:grpSpPr>
          <a:xfrm>
            <a:off x="4529117" y="4614792"/>
            <a:ext cx="361119" cy="273629"/>
            <a:chOff x="6263579" y="3962400"/>
            <a:chExt cx="361119" cy="91440"/>
          </a:xfrm>
        </p:grpSpPr>
        <p:cxnSp>
          <p:nvCxnSpPr>
            <p:cNvPr id="382" name="Straight Connector 38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241"/>
          <p:cNvGrpSpPr/>
          <p:nvPr/>
        </p:nvGrpSpPr>
        <p:grpSpPr>
          <a:xfrm>
            <a:off x="4896590" y="4353534"/>
            <a:ext cx="914400" cy="274320"/>
            <a:chOff x="6007023" y="4114800"/>
            <a:chExt cx="770075" cy="91671"/>
          </a:xfrm>
        </p:grpSpPr>
        <p:grpSp>
          <p:nvGrpSpPr>
            <p:cNvPr id="374" name="Group 24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79" name="Straight Connector 37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5" name="Group 24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07"/>
          <p:cNvGrpSpPr/>
          <p:nvPr/>
        </p:nvGrpSpPr>
        <p:grpSpPr>
          <a:xfrm flipH="1">
            <a:off x="5771894" y="4085707"/>
            <a:ext cx="361119" cy="273629"/>
            <a:chOff x="6263579" y="3962400"/>
            <a:chExt cx="361119" cy="91440"/>
          </a:xfrm>
        </p:grpSpPr>
        <p:cxnSp>
          <p:nvCxnSpPr>
            <p:cNvPr id="371" name="Straight Connector 37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5"/>
          <p:cNvGrpSpPr/>
          <p:nvPr/>
        </p:nvGrpSpPr>
        <p:grpSpPr>
          <a:xfrm>
            <a:off x="4543547" y="4088646"/>
            <a:ext cx="361119" cy="273629"/>
            <a:chOff x="6263579" y="3962400"/>
            <a:chExt cx="361119" cy="91440"/>
          </a:xfrm>
        </p:grpSpPr>
        <p:cxnSp>
          <p:nvCxnSpPr>
            <p:cNvPr id="368" name="Straight Connector 36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 473"/>
          <p:cNvGrpSpPr/>
          <p:nvPr/>
        </p:nvGrpSpPr>
        <p:grpSpPr>
          <a:xfrm flipH="1">
            <a:off x="5765539" y="3549433"/>
            <a:ext cx="361119" cy="265176"/>
            <a:chOff x="6263579" y="3962400"/>
            <a:chExt cx="361119" cy="91440"/>
          </a:xfrm>
        </p:grpSpPr>
        <p:cxnSp>
          <p:nvCxnSpPr>
            <p:cNvPr id="357" name="Straight Connector 35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Group 481"/>
          <p:cNvGrpSpPr/>
          <p:nvPr/>
        </p:nvGrpSpPr>
        <p:grpSpPr>
          <a:xfrm>
            <a:off x="4537192" y="3548742"/>
            <a:ext cx="361119" cy="273629"/>
            <a:chOff x="6263579" y="3962400"/>
            <a:chExt cx="361119" cy="91440"/>
          </a:xfrm>
        </p:grpSpPr>
        <p:cxnSp>
          <p:nvCxnSpPr>
            <p:cNvPr id="354" name="Straight Connector 353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207"/>
          <p:cNvGrpSpPr/>
          <p:nvPr/>
        </p:nvGrpSpPr>
        <p:grpSpPr>
          <a:xfrm>
            <a:off x="4894686" y="3292566"/>
            <a:ext cx="914400" cy="274320"/>
            <a:chOff x="6007023" y="4114800"/>
            <a:chExt cx="770075" cy="91671"/>
          </a:xfrm>
        </p:grpSpPr>
        <p:grpSp>
          <p:nvGrpSpPr>
            <p:cNvPr id="346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51" name="Straight Connector 35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48" name="Straight Connector 34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0" name="Group 271"/>
          <p:cNvGrpSpPr/>
          <p:nvPr/>
        </p:nvGrpSpPr>
        <p:grpSpPr>
          <a:xfrm>
            <a:off x="4885796" y="5411652"/>
            <a:ext cx="1005840" cy="274320"/>
            <a:chOff x="6007023" y="4114800"/>
            <a:chExt cx="770075" cy="91671"/>
          </a:xfrm>
        </p:grpSpPr>
        <p:grpSp>
          <p:nvGrpSpPr>
            <p:cNvPr id="338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40" name="Straight Connector 33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1" name="Group 530"/>
          <p:cNvGrpSpPr/>
          <p:nvPr/>
        </p:nvGrpSpPr>
        <p:grpSpPr>
          <a:xfrm flipH="1">
            <a:off x="5778423" y="5150883"/>
            <a:ext cx="361119" cy="273629"/>
            <a:chOff x="6263579" y="3962400"/>
            <a:chExt cx="361119" cy="91440"/>
          </a:xfrm>
        </p:grpSpPr>
        <p:cxnSp>
          <p:nvCxnSpPr>
            <p:cNvPr id="335" name="Straight Connector 33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538"/>
          <p:cNvGrpSpPr/>
          <p:nvPr/>
        </p:nvGrpSpPr>
        <p:grpSpPr>
          <a:xfrm>
            <a:off x="4538626" y="5150192"/>
            <a:ext cx="361119" cy="273629"/>
            <a:chOff x="6263579" y="3962400"/>
            <a:chExt cx="361119" cy="91440"/>
          </a:xfrm>
        </p:grpSpPr>
        <p:cxnSp>
          <p:nvCxnSpPr>
            <p:cNvPr id="332" name="Straight Connector 33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207"/>
          <p:cNvGrpSpPr/>
          <p:nvPr/>
        </p:nvGrpSpPr>
        <p:grpSpPr>
          <a:xfrm>
            <a:off x="4887432" y="3807822"/>
            <a:ext cx="914400" cy="292608"/>
            <a:chOff x="6007023" y="4114800"/>
            <a:chExt cx="770075" cy="91671"/>
          </a:xfrm>
        </p:grpSpPr>
        <p:grpSp>
          <p:nvGrpSpPr>
            <p:cNvPr id="398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03" name="Straight Connector 40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9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00" name="Straight Connector 39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oup 207"/>
          <p:cNvGrpSpPr/>
          <p:nvPr/>
        </p:nvGrpSpPr>
        <p:grpSpPr>
          <a:xfrm>
            <a:off x="4865664" y="4874622"/>
            <a:ext cx="914400" cy="283464"/>
            <a:chOff x="6007023" y="4114800"/>
            <a:chExt cx="770075" cy="91671"/>
          </a:xfrm>
        </p:grpSpPr>
        <p:grpSp>
          <p:nvGrpSpPr>
            <p:cNvPr id="407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12" name="Straight Connector 41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09" name="Straight Connector 40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5" name="TextBox 204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</a:t>
            </a:r>
            <a:r>
              <a:rPr lang="en-US" sz="2200" dirty="0" smtClean="0">
                <a:latin typeface="Bell MT" pitchFamily="18" charset="0"/>
              </a:rPr>
              <a:t>Alternative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3962400" y="228600"/>
            <a:ext cx="164592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678546" y="1756230"/>
            <a:ext cx="800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Design &amp; Synthesize once … fabricate on demand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762000" y="2169888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2971800" y="2526268"/>
            <a:ext cx="19050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Vertical Scaffolds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127786" y="4804224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11820" y="4548774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28512" y="4287516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70456" y="4015374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16182" y="3472542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99484" y="3743232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98032" y="5071290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78"/>
          <p:cNvGrpSpPr/>
          <p:nvPr/>
        </p:nvGrpSpPr>
        <p:grpSpPr>
          <a:xfrm>
            <a:off x="2103494" y="4898568"/>
            <a:ext cx="361119" cy="273629"/>
            <a:chOff x="6263579" y="3962400"/>
            <a:chExt cx="361119" cy="9144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70"/>
          <p:cNvGrpSpPr/>
          <p:nvPr/>
        </p:nvGrpSpPr>
        <p:grpSpPr>
          <a:xfrm flipH="1">
            <a:off x="2473861" y="4643059"/>
            <a:ext cx="361119" cy="273629"/>
            <a:chOff x="6263579" y="3962400"/>
            <a:chExt cx="361119" cy="91440"/>
          </a:xfrm>
        </p:grpSpPr>
        <p:cxnSp>
          <p:nvCxnSpPr>
            <p:cNvPr id="129" name="Straight Connector 1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87"/>
          <p:cNvGrpSpPr/>
          <p:nvPr/>
        </p:nvGrpSpPr>
        <p:grpSpPr>
          <a:xfrm>
            <a:off x="2127172" y="4373850"/>
            <a:ext cx="361119" cy="273629"/>
            <a:chOff x="6263579" y="3962400"/>
            <a:chExt cx="361119" cy="9144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16"/>
          <p:cNvGrpSpPr/>
          <p:nvPr/>
        </p:nvGrpSpPr>
        <p:grpSpPr>
          <a:xfrm flipH="1">
            <a:off x="2488291" y="4102399"/>
            <a:ext cx="361119" cy="273629"/>
            <a:chOff x="6263579" y="3962400"/>
            <a:chExt cx="361119" cy="91440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54"/>
          <p:cNvGrpSpPr/>
          <p:nvPr/>
        </p:nvGrpSpPr>
        <p:grpSpPr>
          <a:xfrm>
            <a:off x="2131707" y="3828138"/>
            <a:ext cx="361119" cy="282750"/>
            <a:chOff x="6263579" y="3962400"/>
            <a:chExt cx="361119" cy="91440"/>
          </a:xfrm>
        </p:grpSpPr>
        <p:cxnSp>
          <p:nvCxnSpPr>
            <p:cNvPr id="152" name="Straight Connector 15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482"/>
          <p:cNvGrpSpPr/>
          <p:nvPr/>
        </p:nvGrpSpPr>
        <p:grpSpPr>
          <a:xfrm flipH="1">
            <a:off x="2481936" y="3562495"/>
            <a:ext cx="361119" cy="273629"/>
            <a:chOff x="6263579" y="3962400"/>
            <a:chExt cx="361119" cy="91440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511"/>
          <p:cNvGrpSpPr/>
          <p:nvPr/>
        </p:nvGrpSpPr>
        <p:grpSpPr>
          <a:xfrm>
            <a:off x="2154296" y="3301998"/>
            <a:ext cx="361119" cy="273629"/>
            <a:chOff x="6263579" y="3962400"/>
            <a:chExt cx="361119" cy="91440"/>
          </a:xfrm>
        </p:grpSpPr>
        <p:cxnSp>
          <p:nvCxnSpPr>
            <p:cNvPr id="223" name="Straight Connector 22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539"/>
          <p:cNvGrpSpPr/>
          <p:nvPr/>
        </p:nvGrpSpPr>
        <p:grpSpPr>
          <a:xfrm flipH="1">
            <a:off x="2483370" y="5163945"/>
            <a:ext cx="361119" cy="273629"/>
            <a:chOff x="6263579" y="3962400"/>
            <a:chExt cx="361119" cy="91440"/>
          </a:xfrm>
        </p:grpSpPr>
        <p:cxnSp>
          <p:nvCxnSpPr>
            <p:cNvPr id="247" name="Straight Connector 24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2111820" y="5345634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493"/>
          <p:cNvGrpSpPr/>
          <p:nvPr/>
        </p:nvGrpSpPr>
        <p:grpSpPr>
          <a:xfrm>
            <a:off x="2128898" y="5428344"/>
            <a:ext cx="361119" cy="273629"/>
            <a:chOff x="6263579" y="3962400"/>
            <a:chExt cx="361119" cy="91440"/>
          </a:xfrm>
        </p:grpSpPr>
        <p:cxnSp>
          <p:nvCxnSpPr>
            <p:cNvPr id="289" name="Straight Connector 2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308"/>
          <p:cNvGrpSpPr/>
          <p:nvPr/>
        </p:nvGrpSpPr>
        <p:grpSpPr>
          <a:xfrm>
            <a:off x="2882817" y="3305628"/>
            <a:ext cx="1610425" cy="2393406"/>
            <a:chOff x="2882817" y="3305628"/>
            <a:chExt cx="1610425" cy="2393406"/>
          </a:xfrm>
        </p:grpSpPr>
        <p:grpSp>
          <p:nvGrpSpPr>
            <p:cNvPr id="44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47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52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8" name="Straight Connector 16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57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271"/>
            <p:cNvGrpSpPr/>
            <p:nvPr/>
          </p:nvGrpSpPr>
          <p:grpSpPr>
            <a:xfrm>
              <a:off x="3239496" y="5424714"/>
              <a:ext cx="1005840" cy="274320"/>
              <a:chOff x="6007023" y="4114800"/>
              <a:chExt cx="770075" cy="91671"/>
            </a:xfrm>
          </p:grpSpPr>
          <p:grpSp>
            <p:nvGrpSpPr>
              <p:cNvPr id="60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8" name="Straight Connector 27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65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7" name="Group 225"/>
          <p:cNvGrpSpPr/>
          <p:nvPr/>
        </p:nvGrpSpPr>
        <p:grpSpPr>
          <a:xfrm flipH="1">
            <a:off x="5771978" y="4611853"/>
            <a:ext cx="361119" cy="273629"/>
            <a:chOff x="6263579" y="3962400"/>
            <a:chExt cx="361119" cy="91440"/>
          </a:xfrm>
        </p:grpSpPr>
        <p:cxnSp>
          <p:nvCxnSpPr>
            <p:cNvPr id="385" name="Straight Connector 38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269"/>
          <p:cNvGrpSpPr/>
          <p:nvPr/>
        </p:nvGrpSpPr>
        <p:grpSpPr>
          <a:xfrm>
            <a:off x="4529117" y="4614792"/>
            <a:ext cx="361119" cy="273629"/>
            <a:chOff x="6263579" y="3962400"/>
            <a:chExt cx="361119" cy="91440"/>
          </a:xfrm>
        </p:grpSpPr>
        <p:cxnSp>
          <p:nvCxnSpPr>
            <p:cNvPr id="382" name="Straight Connector 38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241"/>
          <p:cNvGrpSpPr/>
          <p:nvPr/>
        </p:nvGrpSpPr>
        <p:grpSpPr>
          <a:xfrm>
            <a:off x="4896590" y="4353534"/>
            <a:ext cx="914400" cy="274320"/>
            <a:chOff x="6007023" y="4114800"/>
            <a:chExt cx="770075" cy="91671"/>
          </a:xfrm>
        </p:grpSpPr>
        <p:grpSp>
          <p:nvGrpSpPr>
            <p:cNvPr id="76" name="Group 24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79" name="Straight Connector 37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24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307"/>
          <p:cNvGrpSpPr/>
          <p:nvPr/>
        </p:nvGrpSpPr>
        <p:grpSpPr>
          <a:xfrm flipH="1">
            <a:off x="5771894" y="4085707"/>
            <a:ext cx="361119" cy="273629"/>
            <a:chOff x="6263579" y="3962400"/>
            <a:chExt cx="361119" cy="91440"/>
          </a:xfrm>
        </p:grpSpPr>
        <p:cxnSp>
          <p:nvCxnSpPr>
            <p:cNvPr id="371" name="Straight Connector 37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315"/>
          <p:cNvGrpSpPr/>
          <p:nvPr/>
        </p:nvGrpSpPr>
        <p:grpSpPr>
          <a:xfrm>
            <a:off x="4543547" y="4088646"/>
            <a:ext cx="361119" cy="273629"/>
            <a:chOff x="6263579" y="3962400"/>
            <a:chExt cx="361119" cy="91440"/>
          </a:xfrm>
        </p:grpSpPr>
        <p:cxnSp>
          <p:nvCxnSpPr>
            <p:cNvPr id="368" name="Straight Connector 36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473"/>
          <p:cNvGrpSpPr/>
          <p:nvPr/>
        </p:nvGrpSpPr>
        <p:grpSpPr>
          <a:xfrm flipH="1">
            <a:off x="5765539" y="3549433"/>
            <a:ext cx="361119" cy="265176"/>
            <a:chOff x="6263579" y="3962400"/>
            <a:chExt cx="361119" cy="91440"/>
          </a:xfrm>
        </p:grpSpPr>
        <p:cxnSp>
          <p:nvCxnSpPr>
            <p:cNvPr id="357" name="Straight Connector 35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481"/>
          <p:cNvGrpSpPr/>
          <p:nvPr/>
        </p:nvGrpSpPr>
        <p:grpSpPr>
          <a:xfrm>
            <a:off x="4537192" y="3548742"/>
            <a:ext cx="361119" cy="273629"/>
            <a:chOff x="6263579" y="3962400"/>
            <a:chExt cx="361119" cy="91440"/>
          </a:xfrm>
        </p:grpSpPr>
        <p:cxnSp>
          <p:nvCxnSpPr>
            <p:cNvPr id="354" name="Straight Connector 353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207"/>
          <p:cNvGrpSpPr/>
          <p:nvPr/>
        </p:nvGrpSpPr>
        <p:grpSpPr>
          <a:xfrm>
            <a:off x="4894686" y="3292566"/>
            <a:ext cx="914400" cy="274320"/>
            <a:chOff x="6007023" y="4114800"/>
            <a:chExt cx="770075" cy="91671"/>
          </a:xfrm>
        </p:grpSpPr>
        <p:grpSp>
          <p:nvGrpSpPr>
            <p:cNvPr id="92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51" name="Straight Connector 35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48" name="Straight Connector 34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271"/>
          <p:cNvGrpSpPr/>
          <p:nvPr/>
        </p:nvGrpSpPr>
        <p:grpSpPr>
          <a:xfrm>
            <a:off x="4885796" y="5411652"/>
            <a:ext cx="1005840" cy="274320"/>
            <a:chOff x="6007023" y="4114800"/>
            <a:chExt cx="770075" cy="91671"/>
          </a:xfrm>
        </p:grpSpPr>
        <p:grpSp>
          <p:nvGrpSpPr>
            <p:cNvPr id="95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40" name="Straight Connector 33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530"/>
          <p:cNvGrpSpPr/>
          <p:nvPr/>
        </p:nvGrpSpPr>
        <p:grpSpPr>
          <a:xfrm flipH="1">
            <a:off x="5778423" y="5150883"/>
            <a:ext cx="361119" cy="273629"/>
            <a:chOff x="6263579" y="3962400"/>
            <a:chExt cx="361119" cy="91440"/>
          </a:xfrm>
        </p:grpSpPr>
        <p:cxnSp>
          <p:nvCxnSpPr>
            <p:cNvPr id="335" name="Straight Connector 33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538"/>
          <p:cNvGrpSpPr/>
          <p:nvPr/>
        </p:nvGrpSpPr>
        <p:grpSpPr>
          <a:xfrm>
            <a:off x="4538626" y="5150192"/>
            <a:ext cx="361119" cy="273629"/>
            <a:chOff x="6263579" y="3962400"/>
            <a:chExt cx="361119" cy="91440"/>
          </a:xfrm>
        </p:grpSpPr>
        <p:cxnSp>
          <p:nvCxnSpPr>
            <p:cNvPr id="332" name="Straight Connector 33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207"/>
          <p:cNvGrpSpPr/>
          <p:nvPr/>
        </p:nvGrpSpPr>
        <p:grpSpPr>
          <a:xfrm>
            <a:off x="4887432" y="3807822"/>
            <a:ext cx="914400" cy="292608"/>
            <a:chOff x="6007023" y="4114800"/>
            <a:chExt cx="770075" cy="91671"/>
          </a:xfrm>
        </p:grpSpPr>
        <p:grpSp>
          <p:nvGrpSpPr>
            <p:cNvPr id="110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03" name="Straight Connector 40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00" name="Straight Connector 39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Group 207"/>
          <p:cNvGrpSpPr/>
          <p:nvPr/>
        </p:nvGrpSpPr>
        <p:grpSpPr>
          <a:xfrm>
            <a:off x="4865664" y="4874622"/>
            <a:ext cx="914400" cy="283464"/>
            <a:chOff x="6007023" y="4114800"/>
            <a:chExt cx="770075" cy="91671"/>
          </a:xfrm>
        </p:grpSpPr>
        <p:grpSp>
          <p:nvGrpSpPr>
            <p:cNvPr id="113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12" name="Straight Connector 41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09" name="Straight Connector 40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6" name="TextBox 415"/>
          <p:cNvSpPr txBox="1"/>
          <p:nvPr/>
        </p:nvSpPr>
        <p:spPr>
          <a:xfrm>
            <a:off x="838200" y="2526268"/>
            <a:ext cx="2057400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Horizontal Scaffolds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2971800" y="2526268"/>
            <a:ext cx="19050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Vertical Scaffolds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</a:t>
            </a:r>
            <a:r>
              <a:rPr lang="en-US" sz="2200" dirty="0" smtClean="0">
                <a:latin typeface="Bell MT" pitchFamily="18" charset="0"/>
              </a:rPr>
              <a:t>Alternative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3962400" y="228600"/>
            <a:ext cx="164592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0" y="3581400"/>
            <a:ext cx="198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this point on:</a:t>
            </a:r>
          </a:p>
          <a:p>
            <a:r>
              <a:rPr lang="en-US" sz="2400" dirty="0" smtClean="0"/>
              <a:t>No </a:t>
            </a:r>
            <a:r>
              <a:rPr lang="en-US" sz="2400" b="1" dirty="0" smtClean="0"/>
              <a:t>Design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No </a:t>
            </a:r>
            <a:r>
              <a:rPr lang="en-US" sz="2400" b="1" dirty="0" smtClean="0"/>
              <a:t>Synthesis</a:t>
            </a:r>
            <a:r>
              <a:rPr lang="en-US" sz="2400" dirty="0" smtClean="0"/>
              <a:t>, ever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678546" y="1756230"/>
            <a:ext cx="800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Design &amp; Synthesize once … fabricate on demand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762000" y="2169888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3181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54" name="Group 253"/>
          <p:cNvGrpSpPr/>
          <p:nvPr/>
        </p:nvGrpSpPr>
        <p:grpSpPr>
          <a:xfrm>
            <a:off x="1066800" y="3505200"/>
            <a:ext cx="4267200" cy="1050834"/>
            <a:chOff x="1647372" y="3292566"/>
            <a:chExt cx="4937760" cy="214500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706880" y="480422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647372" y="4548774"/>
              <a:ext cx="493776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722120" y="4287516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22120" y="4015374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64064" y="347254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678578" y="374323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691640" y="5071290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77"/>
            <p:cNvGrpSpPr/>
            <p:nvPr/>
          </p:nvGrpSpPr>
          <p:grpSpPr>
            <a:xfrm>
              <a:off x="1694538" y="4898568"/>
              <a:ext cx="770075" cy="274320"/>
              <a:chOff x="6007023" y="4114800"/>
              <a:chExt cx="770075" cy="91671"/>
            </a:xfrm>
          </p:grpSpPr>
          <p:grpSp>
            <p:nvGrpSpPr>
              <p:cNvPr id="4" name="Group 27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27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270"/>
            <p:cNvGrpSpPr/>
            <p:nvPr/>
          </p:nvGrpSpPr>
          <p:grpSpPr>
            <a:xfrm flipH="1">
              <a:off x="2473861" y="4643059"/>
              <a:ext cx="361119" cy="273629"/>
              <a:chOff x="6263579" y="3962400"/>
              <a:chExt cx="361119" cy="9144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85"/>
            <p:cNvGrpSpPr/>
            <p:nvPr/>
          </p:nvGrpSpPr>
          <p:grpSpPr>
            <a:xfrm>
              <a:off x="6192896" y="4622046"/>
              <a:ext cx="361119" cy="273629"/>
              <a:chOff x="6263579" y="3962400"/>
              <a:chExt cx="361119" cy="91440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97"/>
            <p:cNvGrpSpPr/>
            <p:nvPr/>
          </p:nvGrpSpPr>
          <p:grpSpPr>
            <a:xfrm>
              <a:off x="6163784" y="4088646"/>
              <a:ext cx="361119" cy="273629"/>
              <a:chOff x="6263579" y="3962400"/>
              <a:chExt cx="361119" cy="9144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286"/>
            <p:cNvGrpSpPr/>
            <p:nvPr/>
          </p:nvGrpSpPr>
          <p:grpSpPr>
            <a:xfrm>
              <a:off x="1718216" y="4373850"/>
              <a:ext cx="770075" cy="274320"/>
              <a:chOff x="6007023" y="4114800"/>
              <a:chExt cx="770075" cy="91671"/>
            </a:xfrm>
          </p:grpSpPr>
          <p:grpSp>
            <p:nvGrpSpPr>
              <p:cNvPr id="11" name="Group 28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28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316"/>
            <p:cNvGrpSpPr/>
            <p:nvPr/>
          </p:nvGrpSpPr>
          <p:grpSpPr>
            <a:xfrm flipH="1">
              <a:off x="2488291" y="4102399"/>
              <a:ext cx="361119" cy="273629"/>
              <a:chOff x="6263579" y="3962400"/>
              <a:chExt cx="361119" cy="9144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453"/>
            <p:cNvGrpSpPr/>
            <p:nvPr/>
          </p:nvGrpSpPr>
          <p:grpSpPr>
            <a:xfrm>
              <a:off x="1722751" y="3828138"/>
              <a:ext cx="770075" cy="283464"/>
              <a:chOff x="6007023" y="4114800"/>
              <a:chExt cx="770075" cy="91671"/>
            </a:xfrm>
          </p:grpSpPr>
          <p:grpSp>
            <p:nvGrpSpPr>
              <p:cNvPr id="16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463"/>
            <p:cNvGrpSpPr/>
            <p:nvPr/>
          </p:nvGrpSpPr>
          <p:grpSpPr>
            <a:xfrm>
              <a:off x="6157429" y="3545112"/>
              <a:ext cx="361119" cy="273629"/>
              <a:chOff x="6263579" y="3962400"/>
              <a:chExt cx="361119" cy="9144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482"/>
            <p:cNvGrpSpPr/>
            <p:nvPr/>
          </p:nvGrpSpPr>
          <p:grpSpPr>
            <a:xfrm flipH="1">
              <a:off x="2481936" y="3562495"/>
              <a:ext cx="361119" cy="273629"/>
              <a:chOff x="6263579" y="3962400"/>
              <a:chExt cx="361119" cy="9144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16"/>
            <p:cNvGrpSpPr/>
            <p:nvPr/>
          </p:nvGrpSpPr>
          <p:grpSpPr>
            <a:xfrm>
              <a:off x="1745340" y="3301998"/>
              <a:ext cx="770075" cy="274320"/>
              <a:chOff x="6007023" y="4114800"/>
              <a:chExt cx="770075" cy="91671"/>
            </a:xfrm>
          </p:grpSpPr>
          <p:grpSp>
            <p:nvGrpSpPr>
              <p:cNvPr id="31" name="Group 51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51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Group 539"/>
            <p:cNvGrpSpPr/>
            <p:nvPr/>
          </p:nvGrpSpPr>
          <p:grpSpPr>
            <a:xfrm flipH="1">
              <a:off x="2483370" y="5163945"/>
              <a:ext cx="361119" cy="273629"/>
              <a:chOff x="6263579" y="3962400"/>
              <a:chExt cx="361119" cy="91440"/>
            </a:xfrm>
          </p:grpSpPr>
          <p:cxnSp>
            <p:nvCxnSpPr>
              <p:cNvPr id="247" name="Straight Connector 24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Straight Connector 252"/>
            <p:cNvCxnSpPr/>
            <p:nvPr/>
          </p:nvCxnSpPr>
          <p:spPr>
            <a:xfrm>
              <a:off x="1676400" y="534563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47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52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8" name="Straight Connector 16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57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65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225"/>
            <p:cNvGrpSpPr/>
            <p:nvPr/>
          </p:nvGrpSpPr>
          <p:grpSpPr>
            <a:xfrm flipH="1">
              <a:off x="5771978" y="4611853"/>
              <a:ext cx="361119" cy="273629"/>
              <a:chOff x="6263579" y="3962400"/>
              <a:chExt cx="361119" cy="91440"/>
            </a:xfrm>
          </p:grpSpPr>
          <p:cxnSp>
            <p:nvCxnSpPr>
              <p:cNvPr id="385" name="Straight Connector 38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269"/>
            <p:cNvGrpSpPr/>
            <p:nvPr/>
          </p:nvGrpSpPr>
          <p:grpSpPr>
            <a:xfrm>
              <a:off x="4529117" y="4614792"/>
              <a:ext cx="361119" cy="273629"/>
              <a:chOff x="6263579" y="3962400"/>
              <a:chExt cx="361119" cy="91440"/>
            </a:xfrm>
          </p:grpSpPr>
          <p:cxnSp>
            <p:nvCxnSpPr>
              <p:cNvPr id="382" name="Straight Connector 38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241"/>
            <p:cNvGrpSpPr/>
            <p:nvPr/>
          </p:nvGrpSpPr>
          <p:grpSpPr>
            <a:xfrm>
              <a:off x="4896590" y="4353534"/>
              <a:ext cx="914400" cy="274320"/>
              <a:chOff x="6007023" y="4114800"/>
              <a:chExt cx="770075" cy="91671"/>
            </a:xfrm>
          </p:grpSpPr>
          <p:grpSp>
            <p:nvGrpSpPr>
              <p:cNvPr id="76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79" name="Straight Connector 37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Group 307"/>
            <p:cNvGrpSpPr/>
            <p:nvPr/>
          </p:nvGrpSpPr>
          <p:grpSpPr>
            <a:xfrm flipH="1">
              <a:off x="5771894" y="4085707"/>
              <a:ext cx="361119" cy="273629"/>
              <a:chOff x="6263579" y="3962400"/>
              <a:chExt cx="361119" cy="91440"/>
            </a:xfrm>
          </p:grpSpPr>
          <p:cxnSp>
            <p:nvCxnSpPr>
              <p:cNvPr id="371" name="Straight Connector 37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315"/>
            <p:cNvGrpSpPr/>
            <p:nvPr/>
          </p:nvGrpSpPr>
          <p:grpSpPr>
            <a:xfrm>
              <a:off x="4543547" y="4088646"/>
              <a:ext cx="361119" cy="273629"/>
              <a:chOff x="6263579" y="3962400"/>
              <a:chExt cx="361119" cy="91440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473"/>
            <p:cNvGrpSpPr/>
            <p:nvPr/>
          </p:nvGrpSpPr>
          <p:grpSpPr>
            <a:xfrm flipH="1">
              <a:off x="5765539" y="3549433"/>
              <a:ext cx="361119" cy="265176"/>
              <a:chOff x="6263579" y="3962400"/>
              <a:chExt cx="361119" cy="91440"/>
            </a:xfrm>
          </p:grpSpPr>
          <p:cxnSp>
            <p:nvCxnSpPr>
              <p:cNvPr id="357" name="Straight Connector 35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481"/>
            <p:cNvGrpSpPr/>
            <p:nvPr/>
          </p:nvGrpSpPr>
          <p:grpSpPr>
            <a:xfrm>
              <a:off x="4537192" y="3548742"/>
              <a:ext cx="361119" cy="273629"/>
              <a:chOff x="6263579" y="3962400"/>
              <a:chExt cx="361119" cy="91440"/>
            </a:xfrm>
          </p:grpSpPr>
          <p:cxnSp>
            <p:nvCxnSpPr>
              <p:cNvPr id="354" name="Straight Connector 35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207"/>
            <p:cNvGrpSpPr/>
            <p:nvPr/>
          </p:nvGrpSpPr>
          <p:grpSpPr>
            <a:xfrm>
              <a:off x="4894686" y="3292566"/>
              <a:ext cx="914400" cy="274320"/>
              <a:chOff x="6007023" y="4114800"/>
              <a:chExt cx="770075" cy="91671"/>
            </a:xfrm>
          </p:grpSpPr>
          <p:grpSp>
            <p:nvGrpSpPr>
              <p:cNvPr id="92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51" name="Straight Connector 35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48" name="Straight Connector 34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530"/>
            <p:cNvGrpSpPr/>
            <p:nvPr/>
          </p:nvGrpSpPr>
          <p:grpSpPr>
            <a:xfrm flipH="1">
              <a:off x="5778423" y="5150883"/>
              <a:ext cx="361119" cy="273629"/>
              <a:chOff x="6263579" y="3962400"/>
              <a:chExt cx="361119" cy="91440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538"/>
            <p:cNvGrpSpPr/>
            <p:nvPr/>
          </p:nvGrpSpPr>
          <p:grpSpPr>
            <a:xfrm>
              <a:off x="4538626" y="5150192"/>
              <a:ext cx="361119" cy="273629"/>
              <a:chOff x="6263579" y="3962400"/>
              <a:chExt cx="361119" cy="91440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520"/>
            <p:cNvGrpSpPr/>
            <p:nvPr/>
          </p:nvGrpSpPr>
          <p:grpSpPr>
            <a:xfrm>
              <a:off x="6173937" y="5147014"/>
              <a:ext cx="361119" cy="273629"/>
              <a:chOff x="6263579" y="3962400"/>
              <a:chExt cx="361119" cy="9144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207"/>
            <p:cNvGrpSpPr/>
            <p:nvPr/>
          </p:nvGrpSpPr>
          <p:grpSpPr>
            <a:xfrm>
              <a:off x="4887432" y="3807822"/>
              <a:ext cx="914400" cy="292608"/>
              <a:chOff x="6007023" y="4114800"/>
              <a:chExt cx="770075" cy="91671"/>
            </a:xfrm>
          </p:grpSpPr>
          <p:grpSp>
            <p:nvGrpSpPr>
              <p:cNvPr id="110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03" name="Straight Connector 40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" name="Group 207"/>
            <p:cNvGrpSpPr/>
            <p:nvPr/>
          </p:nvGrpSpPr>
          <p:grpSpPr>
            <a:xfrm>
              <a:off x="4865664" y="4874622"/>
              <a:ext cx="914400" cy="283464"/>
              <a:chOff x="6007023" y="4114800"/>
              <a:chExt cx="770075" cy="91671"/>
            </a:xfrm>
          </p:grpSpPr>
          <p:grpSp>
            <p:nvGrpSpPr>
              <p:cNvPr id="113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12" name="Straight Connector 41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09" name="Straight Connector 40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5" name="Group 254"/>
          <p:cNvGrpSpPr/>
          <p:nvPr/>
        </p:nvGrpSpPr>
        <p:grpSpPr>
          <a:xfrm>
            <a:off x="1081314" y="4552410"/>
            <a:ext cx="4328886" cy="1050834"/>
            <a:chOff x="1647372" y="3292566"/>
            <a:chExt cx="4937760" cy="2145008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1706880" y="480422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1647372" y="4548774"/>
              <a:ext cx="493776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722120" y="4287516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1722120" y="4015374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1664064" y="347254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1678578" y="374323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1691640" y="5071290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3" name="Group 277"/>
            <p:cNvGrpSpPr/>
            <p:nvPr/>
          </p:nvGrpSpPr>
          <p:grpSpPr>
            <a:xfrm>
              <a:off x="1694538" y="4898568"/>
              <a:ext cx="770075" cy="274320"/>
              <a:chOff x="6007023" y="4114800"/>
              <a:chExt cx="770075" cy="91671"/>
            </a:xfrm>
          </p:grpSpPr>
          <p:grpSp>
            <p:nvGrpSpPr>
              <p:cNvPr id="535" name="Group 27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40" name="Straight Connector 53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6" name="Group 27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37" name="Straight Connector 53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Straight Connector 53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4" name="Group 270"/>
            <p:cNvGrpSpPr/>
            <p:nvPr/>
          </p:nvGrpSpPr>
          <p:grpSpPr>
            <a:xfrm flipH="1">
              <a:off x="2473861" y="4643059"/>
              <a:ext cx="361119" cy="273629"/>
              <a:chOff x="6263579" y="3962400"/>
              <a:chExt cx="361119" cy="91440"/>
            </a:xfrm>
          </p:grpSpPr>
          <p:cxnSp>
            <p:nvCxnSpPr>
              <p:cNvPr id="532" name="Straight Connector 5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185"/>
            <p:cNvGrpSpPr/>
            <p:nvPr/>
          </p:nvGrpSpPr>
          <p:grpSpPr>
            <a:xfrm>
              <a:off x="6192896" y="4622046"/>
              <a:ext cx="361119" cy="273629"/>
              <a:chOff x="6263579" y="3962400"/>
              <a:chExt cx="361119" cy="91440"/>
            </a:xfrm>
          </p:grpSpPr>
          <p:cxnSp>
            <p:nvCxnSpPr>
              <p:cNvPr id="529" name="Straight Connector 52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97"/>
            <p:cNvGrpSpPr/>
            <p:nvPr/>
          </p:nvGrpSpPr>
          <p:grpSpPr>
            <a:xfrm>
              <a:off x="6163784" y="4088646"/>
              <a:ext cx="361119" cy="273629"/>
              <a:chOff x="6263579" y="3962400"/>
              <a:chExt cx="361119" cy="91440"/>
            </a:xfrm>
          </p:grpSpPr>
          <p:cxnSp>
            <p:nvCxnSpPr>
              <p:cNvPr id="526" name="Straight Connector 52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86"/>
            <p:cNvGrpSpPr/>
            <p:nvPr/>
          </p:nvGrpSpPr>
          <p:grpSpPr>
            <a:xfrm>
              <a:off x="1718216" y="4373850"/>
              <a:ext cx="770075" cy="274320"/>
              <a:chOff x="6007023" y="4114800"/>
              <a:chExt cx="770075" cy="91671"/>
            </a:xfrm>
          </p:grpSpPr>
          <p:grpSp>
            <p:nvGrpSpPr>
              <p:cNvPr id="518" name="Group 28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9" name="Group 28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20" name="Straight Connector 51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8" name="Group 316"/>
            <p:cNvGrpSpPr/>
            <p:nvPr/>
          </p:nvGrpSpPr>
          <p:grpSpPr>
            <a:xfrm flipH="1">
              <a:off x="2488291" y="4102399"/>
              <a:ext cx="361119" cy="273629"/>
              <a:chOff x="6263579" y="3962400"/>
              <a:chExt cx="361119" cy="91440"/>
            </a:xfrm>
          </p:grpSpPr>
          <p:cxnSp>
            <p:nvCxnSpPr>
              <p:cNvPr id="515" name="Straight Connector 51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453"/>
            <p:cNvGrpSpPr/>
            <p:nvPr/>
          </p:nvGrpSpPr>
          <p:grpSpPr>
            <a:xfrm>
              <a:off x="1722751" y="3828138"/>
              <a:ext cx="770075" cy="283464"/>
              <a:chOff x="6007023" y="4114800"/>
              <a:chExt cx="770075" cy="91671"/>
            </a:xfrm>
          </p:grpSpPr>
          <p:grpSp>
            <p:nvGrpSpPr>
              <p:cNvPr id="507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12" name="Straight Connector 51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09" name="Straight Connector 50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0" name="Group 463"/>
            <p:cNvGrpSpPr/>
            <p:nvPr/>
          </p:nvGrpSpPr>
          <p:grpSpPr>
            <a:xfrm>
              <a:off x="6157429" y="3545112"/>
              <a:ext cx="361119" cy="273629"/>
              <a:chOff x="6263579" y="3962400"/>
              <a:chExt cx="361119" cy="91440"/>
            </a:xfrm>
          </p:grpSpPr>
          <p:cxnSp>
            <p:nvCxnSpPr>
              <p:cNvPr id="504" name="Straight Connector 50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Group 482"/>
            <p:cNvGrpSpPr/>
            <p:nvPr/>
          </p:nvGrpSpPr>
          <p:grpSpPr>
            <a:xfrm flipH="1">
              <a:off x="2481936" y="3562495"/>
              <a:ext cx="361119" cy="273629"/>
              <a:chOff x="6263579" y="3962400"/>
              <a:chExt cx="361119" cy="91440"/>
            </a:xfrm>
          </p:grpSpPr>
          <p:cxnSp>
            <p:nvCxnSpPr>
              <p:cNvPr id="501" name="Straight Connector 50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oup 216"/>
            <p:cNvGrpSpPr/>
            <p:nvPr/>
          </p:nvGrpSpPr>
          <p:grpSpPr>
            <a:xfrm>
              <a:off x="1745340" y="3301998"/>
              <a:ext cx="770075" cy="274320"/>
              <a:chOff x="6007023" y="4114800"/>
              <a:chExt cx="770075" cy="91671"/>
            </a:xfrm>
          </p:grpSpPr>
          <p:grpSp>
            <p:nvGrpSpPr>
              <p:cNvPr id="493" name="Group 51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98" name="Straight Connector 49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4" name="Group 51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95" name="Straight Connector 49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539"/>
            <p:cNvGrpSpPr/>
            <p:nvPr/>
          </p:nvGrpSpPr>
          <p:grpSpPr>
            <a:xfrm flipH="1">
              <a:off x="2483370" y="5163945"/>
              <a:ext cx="361119" cy="273629"/>
              <a:chOff x="6263579" y="3962400"/>
              <a:chExt cx="361119" cy="91440"/>
            </a:xfrm>
          </p:grpSpPr>
          <p:cxnSp>
            <p:nvCxnSpPr>
              <p:cNvPr id="490" name="Straight Connector 48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2" name="Straight Connector 291"/>
            <p:cNvCxnSpPr/>
            <p:nvPr/>
          </p:nvCxnSpPr>
          <p:spPr>
            <a:xfrm>
              <a:off x="1676400" y="534563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3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487" name="Straight Connector 48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484" name="Straight Connector 48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476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81" name="Straight Connector 48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7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6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473" name="Straight Connector 47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470" name="Straight Connector 46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462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7" name="Straight Connector 46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3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4" name="Straight Connector 46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459" name="Straight Connector 45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456" name="Straight Connector 45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448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3" name="Straight Connector 45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9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0" name="Straight Connector 44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2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442" name="Straight Connector 44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434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5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36" name="Straight Connector 43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225"/>
            <p:cNvGrpSpPr/>
            <p:nvPr/>
          </p:nvGrpSpPr>
          <p:grpSpPr>
            <a:xfrm flipH="1">
              <a:off x="5771978" y="4611853"/>
              <a:ext cx="361119" cy="273629"/>
              <a:chOff x="6263579" y="3962400"/>
              <a:chExt cx="361119" cy="91440"/>
            </a:xfrm>
          </p:grpSpPr>
          <p:cxnSp>
            <p:nvCxnSpPr>
              <p:cNvPr id="431" name="Straight Connector 43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269"/>
            <p:cNvGrpSpPr/>
            <p:nvPr/>
          </p:nvGrpSpPr>
          <p:grpSpPr>
            <a:xfrm>
              <a:off x="4529117" y="4614792"/>
              <a:ext cx="361119" cy="273629"/>
              <a:chOff x="6263579" y="3962400"/>
              <a:chExt cx="361119" cy="91440"/>
            </a:xfrm>
          </p:grpSpPr>
          <p:cxnSp>
            <p:nvCxnSpPr>
              <p:cNvPr id="428" name="Straight Connector 42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241"/>
            <p:cNvGrpSpPr/>
            <p:nvPr/>
          </p:nvGrpSpPr>
          <p:grpSpPr>
            <a:xfrm>
              <a:off x="4896590" y="4353534"/>
              <a:ext cx="914400" cy="274320"/>
              <a:chOff x="6007023" y="4114800"/>
              <a:chExt cx="770075" cy="91671"/>
            </a:xfrm>
          </p:grpSpPr>
          <p:grpSp>
            <p:nvGrpSpPr>
              <p:cNvPr id="420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25" name="Straight Connector 42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22" name="Straight Connector 42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8" name="Group 307"/>
            <p:cNvGrpSpPr/>
            <p:nvPr/>
          </p:nvGrpSpPr>
          <p:grpSpPr>
            <a:xfrm flipH="1">
              <a:off x="5771894" y="4085707"/>
              <a:ext cx="361119" cy="273629"/>
              <a:chOff x="6263579" y="3962400"/>
              <a:chExt cx="361119" cy="91440"/>
            </a:xfrm>
          </p:grpSpPr>
          <p:cxnSp>
            <p:nvCxnSpPr>
              <p:cNvPr id="408" name="Straight Connector 40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15"/>
            <p:cNvGrpSpPr/>
            <p:nvPr/>
          </p:nvGrpSpPr>
          <p:grpSpPr>
            <a:xfrm>
              <a:off x="4543547" y="4088646"/>
              <a:ext cx="361119" cy="273629"/>
              <a:chOff x="6263579" y="3962400"/>
              <a:chExt cx="361119" cy="91440"/>
            </a:xfrm>
          </p:grpSpPr>
          <p:cxnSp>
            <p:nvCxnSpPr>
              <p:cNvPr id="399" name="Straight Connector 39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473"/>
            <p:cNvGrpSpPr/>
            <p:nvPr/>
          </p:nvGrpSpPr>
          <p:grpSpPr>
            <a:xfrm flipH="1">
              <a:off x="5765539" y="3549433"/>
              <a:ext cx="361119" cy="265176"/>
              <a:chOff x="6263579" y="3962400"/>
              <a:chExt cx="361119" cy="91440"/>
            </a:xfrm>
          </p:grpSpPr>
          <p:cxnSp>
            <p:nvCxnSpPr>
              <p:cNvPr id="396" name="Straight Connector 39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Group 481"/>
            <p:cNvGrpSpPr/>
            <p:nvPr/>
          </p:nvGrpSpPr>
          <p:grpSpPr>
            <a:xfrm>
              <a:off x="4537192" y="3548742"/>
              <a:ext cx="361119" cy="273629"/>
              <a:chOff x="6263579" y="3962400"/>
              <a:chExt cx="361119" cy="91440"/>
            </a:xfrm>
          </p:grpSpPr>
          <p:cxnSp>
            <p:nvCxnSpPr>
              <p:cNvPr id="393" name="Straight Connector 39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Group 207"/>
            <p:cNvGrpSpPr/>
            <p:nvPr/>
          </p:nvGrpSpPr>
          <p:grpSpPr>
            <a:xfrm>
              <a:off x="4894686" y="3292566"/>
              <a:ext cx="914400" cy="274320"/>
              <a:chOff x="6007023" y="4114800"/>
              <a:chExt cx="770075" cy="91671"/>
            </a:xfrm>
          </p:grpSpPr>
          <p:grpSp>
            <p:nvGrpSpPr>
              <p:cNvPr id="367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90" name="Straight Connector 38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4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75" name="Straight Connector 37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3" name="Group 530"/>
            <p:cNvGrpSpPr/>
            <p:nvPr/>
          </p:nvGrpSpPr>
          <p:grpSpPr>
            <a:xfrm flipH="1">
              <a:off x="5778423" y="5150883"/>
              <a:ext cx="361119" cy="273629"/>
              <a:chOff x="6263579" y="3962400"/>
              <a:chExt cx="361119" cy="91440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538"/>
            <p:cNvGrpSpPr/>
            <p:nvPr/>
          </p:nvGrpSpPr>
          <p:grpSpPr>
            <a:xfrm>
              <a:off x="4538626" y="5150192"/>
              <a:ext cx="361119" cy="273629"/>
              <a:chOff x="6263579" y="3962400"/>
              <a:chExt cx="361119" cy="91440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Group 520"/>
            <p:cNvGrpSpPr/>
            <p:nvPr/>
          </p:nvGrpSpPr>
          <p:grpSpPr>
            <a:xfrm>
              <a:off x="6173937" y="5147014"/>
              <a:ext cx="361119" cy="273629"/>
              <a:chOff x="6263579" y="3962400"/>
              <a:chExt cx="361119" cy="91440"/>
            </a:xfrm>
          </p:grpSpPr>
          <p:cxnSp>
            <p:nvCxnSpPr>
              <p:cNvPr id="346" name="Straight Connector 34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207"/>
            <p:cNvGrpSpPr/>
            <p:nvPr/>
          </p:nvGrpSpPr>
          <p:grpSpPr>
            <a:xfrm>
              <a:off x="4887432" y="3807822"/>
              <a:ext cx="914400" cy="292608"/>
              <a:chOff x="6007023" y="4114800"/>
              <a:chExt cx="770075" cy="91671"/>
            </a:xfrm>
          </p:grpSpPr>
          <p:grpSp>
            <p:nvGrpSpPr>
              <p:cNvPr id="326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28" name="Straight Connector 32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7" name="Group 207"/>
            <p:cNvGrpSpPr/>
            <p:nvPr/>
          </p:nvGrpSpPr>
          <p:grpSpPr>
            <a:xfrm>
              <a:off x="4865664" y="4874622"/>
              <a:ext cx="914400" cy="283464"/>
              <a:chOff x="6007023" y="4114800"/>
              <a:chExt cx="770075" cy="91671"/>
            </a:xfrm>
          </p:grpSpPr>
          <p:grpSp>
            <p:nvGrpSpPr>
              <p:cNvPr id="318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20" name="Straight Connector 31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43" name="Group 542"/>
          <p:cNvGrpSpPr/>
          <p:nvPr/>
        </p:nvGrpSpPr>
        <p:grpSpPr>
          <a:xfrm>
            <a:off x="1066800" y="5599620"/>
            <a:ext cx="4343400" cy="1050834"/>
            <a:chOff x="1647372" y="3292566"/>
            <a:chExt cx="4937760" cy="2145008"/>
          </a:xfrm>
        </p:grpSpPr>
        <p:cxnSp>
          <p:nvCxnSpPr>
            <p:cNvPr id="544" name="Straight Connector 543"/>
            <p:cNvCxnSpPr/>
            <p:nvPr/>
          </p:nvCxnSpPr>
          <p:spPr>
            <a:xfrm>
              <a:off x="1706880" y="480422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>
              <a:off x="1647372" y="4548774"/>
              <a:ext cx="493776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1722120" y="4287516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>
              <a:off x="1722120" y="4015374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>
              <a:off x="1664064" y="347254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1678578" y="374323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1691640" y="5071290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1" name="Group 277"/>
            <p:cNvGrpSpPr/>
            <p:nvPr/>
          </p:nvGrpSpPr>
          <p:grpSpPr>
            <a:xfrm>
              <a:off x="1694538" y="4898568"/>
              <a:ext cx="770075" cy="274320"/>
              <a:chOff x="6007023" y="4114800"/>
              <a:chExt cx="770075" cy="91671"/>
            </a:xfrm>
          </p:grpSpPr>
          <p:grpSp>
            <p:nvGrpSpPr>
              <p:cNvPr id="748" name="Group 27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53" name="Straight Connector 75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Connector 75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5" name="Straight Connector 75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9" name="Group 27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50" name="Straight Connector 74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Straight Connector 75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2" name="Group 270"/>
            <p:cNvGrpSpPr/>
            <p:nvPr/>
          </p:nvGrpSpPr>
          <p:grpSpPr>
            <a:xfrm flipH="1">
              <a:off x="2473861" y="4643059"/>
              <a:ext cx="361119" cy="273629"/>
              <a:chOff x="6263579" y="3962400"/>
              <a:chExt cx="361119" cy="91440"/>
            </a:xfrm>
          </p:grpSpPr>
          <p:cxnSp>
            <p:nvCxnSpPr>
              <p:cNvPr id="745" name="Straight Connector 74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" name="Group 185"/>
            <p:cNvGrpSpPr/>
            <p:nvPr/>
          </p:nvGrpSpPr>
          <p:grpSpPr>
            <a:xfrm>
              <a:off x="6192896" y="4622046"/>
              <a:ext cx="361119" cy="273629"/>
              <a:chOff x="6263579" y="3962400"/>
              <a:chExt cx="361119" cy="91440"/>
            </a:xfrm>
          </p:grpSpPr>
          <p:cxnSp>
            <p:nvCxnSpPr>
              <p:cNvPr id="742" name="Straight Connector 74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oup 297"/>
            <p:cNvGrpSpPr/>
            <p:nvPr/>
          </p:nvGrpSpPr>
          <p:grpSpPr>
            <a:xfrm>
              <a:off x="6163784" y="4088646"/>
              <a:ext cx="361119" cy="273629"/>
              <a:chOff x="6263579" y="3962400"/>
              <a:chExt cx="361119" cy="91440"/>
            </a:xfrm>
          </p:grpSpPr>
          <p:cxnSp>
            <p:nvCxnSpPr>
              <p:cNvPr id="739" name="Straight Connector 73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5" name="Group 286"/>
            <p:cNvGrpSpPr/>
            <p:nvPr/>
          </p:nvGrpSpPr>
          <p:grpSpPr>
            <a:xfrm>
              <a:off x="1718216" y="4373850"/>
              <a:ext cx="770075" cy="274320"/>
              <a:chOff x="6007023" y="4114800"/>
              <a:chExt cx="770075" cy="91671"/>
            </a:xfrm>
          </p:grpSpPr>
          <p:grpSp>
            <p:nvGrpSpPr>
              <p:cNvPr id="731" name="Group 28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36" name="Straight Connector 73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2" name="Group 28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33" name="Straight Connector 73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4" name="Straight Connector 73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5" name="Straight Connector 73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6" name="Group 316"/>
            <p:cNvGrpSpPr/>
            <p:nvPr/>
          </p:nvGrpSpPr>
          <p:grpSpPr>
            <a:xfrm flipH="1">
              <a:off x="2488291" y="4102399"/>
              <a:ext cx="361119" cy="273629"/>
              <a:chOff x="6263579" y="3962400"/>
              <a:chExt cx="361119" cy="91440"/>
            </a:xfrm>
          </p:grpSpPr>
          <p:cxnSp>
            <p:nvCxnSpPr>
              <p:cNvPr id="728" name="Straight Connector 72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7" name="Group 453"/>
            <p:cNvGrpSpPr/>
            <p:nvPr/>
          </p:nvGrpSpPr>
          <p:grpSpPr>
            <a:xfrm>
              <a:off x="1722751" y="3828138"/>
              <a:ext cx="770075" cy="283464"/>
              <a:chOff x="6007023" y="4114800"/>
              <a:chExt cx="770075" cy="91671"/>
            </a:xfrm>
          </p:grpSpPr>
          <p:grpSp>
            <p:nvGrpSpPr>
              <p:cNvPr id="720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25" name="Straight Connector 72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1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22" name="Straight Connector 72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" name="Straight Connector 72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" name="Straight Connector 72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8" name="Group 463"/>
            <p:cNvGrpSpPr/>
            <p:nvPr/>
          </p:nvGrpSpPr>
          <p:grpSpPr>
            <a:xfrm>
              <a:off x="6157429" y="3545112"/>
              <a:ext cx="361119" cy="273629"/>
              <a:chOff x="6263579" y="3962400"/>
              <a:chExt cx="361119" cy="91440"/>
            </a:xfrm>
          </p:grpSpPr>
          <p:cxnSp>
            <p:nvCxnSpPr>
              <p:cNvPr id="717" name="Straight Connector 71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oup 482"/>
            <p:cNvGrpSpPr/>
            <p:nvPr/>
          </p:nvGrpSpPr>
          <p:grpSpPr>
            <a:xfrm flipH="1">
              <a:off x="2481936" y="3562495"/>
              <a:ext cx="361119" cy="273629"/>
              <a:chOff x="6263579" y="3962400"/>
              <a:chExt cx="361119" cy="91440"/>
            </a:xfrm>
          </p:grpSpPr>
          <p:cxnSp>
            <p:nvCxnSpPr>
              <p:cNvPr id="714" name="Straight Connector 71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 216"/>
            <p:cNvGrpSpPr/>
            <p:nvPr/>
          </p:nvGrpSpPr>
          <p:grpSpPr>
            <a:xfrm>
              <a:off x="1745340" y="3301998"/>
              <a:ext cx="770075" cy="274320"/>
              <a:chOff x="6007023" y="4114800"/>
              <a:chExt cx="770075" cy="91671"/>
            </a:xfrm>
          </p:grpSpPr>
          <p:grpSp>
            <p:nvGrpSpPr>
              <p:cNvPr id="706" name="Group 51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11" name="Straight Connector 71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Straight Connector 71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7" name="Group 51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08" name="Straight Connector 70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9" name="Straight Connector 70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0" name="Straight Connector 70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1" name="Group 539"/>
            <p:cNvGrpSpPr/>
            <p:nvPr/>
          </p:nvGrpSpPr>
          <p:grpSpPr>
            <a:xfrm flipH="1">
              <a:off x="2483370" y="5163945"/>
              <a:ext cx="361119" cy="273629"/>
              <a:chOff x="6263579" y="3962400"/>
              <a:chExt cx="361119" cy="91440"/>
            </a:xfrm>
          </p:grpSpPr>
          <p:cxnSp>
            <p:nvCxnSpPr>
              <p:cNvPr id="703" name="Straight Connector 70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Straight Connector 561"/>
            <p:cNvCxnSpPr/>
            <p:nvPr/>
          </p:nvCxnSpPr>
          <p:spPr>
            <a:xfrm>
              <a:off x="1676400" y="534563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700" name="Straight Connector 69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697" name="Straight Connector 69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689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94" name="Straight Connector 69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6" name="Straight Connector 69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0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91" name="Straight Connector 69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Connector 69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6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686" name="Straight Connector 68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7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683" name="Straight Connector 68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675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6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9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672" name="Straight Connector 67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0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669" name="Straight Connector 66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1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661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66" name="Straight Connector 66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Straight Connector 66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8" name="Straight Connector 66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2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63" name="Straight Connector 66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Straight Connector 66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Straight Connector 66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2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658" name="Straight Connector 65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655" name="Straight Connector 65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647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52" name="Straight Connector 65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8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49" name="Straight Connector 64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Straight Connector 64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Straight Connector 65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5" name="Group 225"/>
            <p:cNvGrpSpPr/>
            <p:nvPr/>
          </p:nvGrpSpPr>
          <p:grpSpPr>
            <a:xfrm flipH="1">
              <a:off x="5771978" y="4611853"/>
              <a:ext cx="361119" cy="273629"/>
              <a:chOff x="6263579" y="3962400"/>
              <a:chExt cx="361119" cy="91440"/>
            </a:xfrm>
          </p:grpSpPr>
          <p:cxnSp>
            <p:nvCxnSpPr>
              <p:cNvPr id="644" name="Straight Connector 64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6" name="Group 269"/>
            <p:cNvGrpSpPr/>
            <p:nvPr/>
          </p:nvGrpSpPr>
          <p:grpSpPr>
            <a:xfrm>
              <a:off x="4529117" y="4614792"/>
              <a:ext cx="361119" cy="273629"/>
              <a:chOff x="6263579" y="3962400"/>
              <a:chExt cx="361119" cy="91440"/>
            </a:xfrm>
          </p:grpSpPr>
          <p:cxnSp>
            <p:nvCxnSpPr>
              <p:cNvPr id="641" name="Straight Connector 64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241"/>
            <p:cNvGrpSpPr/>
            <p:nvPr/>
          </p:nvGrpSpPr>
          <p:grpSpPr>
            <a:xfrm>
              <a:off x="4896590" y="4353534"/>
              <a:ext cx="914400" cy="274320"/>
              <a:chOff x="6007023" y="4114800"/>
              <a:chExt cx="770075" cy="91671"/>
            </a:xfrm>
          </p:grpSpPr>
          <p:grpSp>
            <p:nvGrpSpPr>
              <p:cNvPr id="633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38" name="Straight Connector 63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4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35" name="Straight Connector 63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8" name="Group 577"/>
            <p:cNvGrpSpPr/>
            <p:nvPr/>
          </p:nvGrpSpPr>
          <p:grpSpPr>
            <a:xfrm flipH="1">
              <a:off x="5771894" y="4085707"/>
              <a:ext cx="361119" cy="273629"/>
              <a:chOff x="6263579" y="3962400"/>
              <a:chExt cx="361119" cy="91440"/>
            </a:xfrm>
          </p:grpSpPr>
          <p:cxnSp>
            <p:nvCxnSpPr>
              <p:cNvPr id="630" name="Straight Connector 62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Group 315"/>
            <p:cNvGrpSpPr/>
            <p:nvPr/>
          </p:nvGrpSpPr>
          <p:grpSpPr>
            <a:xfrm>
              <a:off x="4543547" y="4088646"/>
              <a:ext cx="361119" cy="273629"/>
              <a:chOff x="6263579" y="3962400"/>
              <a:chExt cx="361119" cy="91440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473"/>
            <p:cNvGrpSpPr/>
            <p:nvPr/>
          </p:nvGrpSpPr>
          <p:grpSpPr>
            <a:xfrm flipH="1">
              <a:off x="5765539" y="3549433"/>
              <a:ext cx="361119" cy="265176"/>
              <a:chOff x="6263579" y="3962400"/>
              <a:chExt cx="361119" cy="91440"/>
            </a:xfrm>
          </p:grpSpPr>
          <p:cxnSp>
            <p:nvCxnSpPr>
              <p:cNvPr id="624" name="Straight Connector 62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1" name="Group 481"/>
            <p:cNvGrpSpPr/>
            <p:nvPr/>
          </p:nvGrpSpPr>
          <p:grpSpPr>
            <a:xfrm>
              <a:off x="4537192" y="3548742"/>
              <a:ext cx="361119" cy="273629"/>
              <a:chOff x="6263579" y="3962400"/>
              <a:chExt cx="361119" cy="91440"/>
            </a:xfrm>
          </p:grpSpPr>
          <p:cxnSp>
            <p:nvCxnSpPr>
              <p:cNvPr id="621" name="Straight Connector 62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Group 207"/>
            <p:cNvGrpSpPr/>
            <p:nvPr/>
          </p:nvGrpSpPr>
          <p:grpSpPr>
            <a:xfrm>
              <a:off x="4894686" y="3292566"/>
              <a:ext cx="914400" cy="274320"/>
              <a:chOff x="6007023" y="4114800"/>
              <a:chExt cx="770075" cy="91671"/>
            </a:xfrm>
          </p:grpSpPr>
          <p:grpSp>
            <p:nvGrpSpPr>
              <p:cNvPr id="613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18" name="Straight Connector 61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4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15" name="Straight Connector 61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3" name="Group 530"/>
            <p:cNvGrpSpPr/>
            <p:nvPr/>
          </p:nvGrpSpPr>
          <p:grpSpPr>
            <a:xfrm flipH="1">
              <a:off x="5778423" y="5150883"/>
              <a:ext cx="361119" cy="273629"/>
              <a:chOff x="6263579" y="3962400"/>
              <a:chExt cx="361119" cy="91440"/>
            </a:xfrm>
          </p:grpSpPr>
          <p:cxnSp>
            <p:nvCxnSpPr>
              <p:cNvPr id="610" name="Straight Connector 60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538"/>
            <p:cNvGrpSpPr/>
            <p:nvPr/>
          </p:nvGrpSpPr>
          <p:grpSpPr>
            <a:xfrm>
              <a:off x="4538626" y="5150192"/>
              <a:ext cx="361119" cy="273629"/>
              <a:chOff x="6263579" y="3962400"/>
              <a:chExt cx="361119" cy="91440"/>
            </a:xfrm>
          </p:grpSpPr>
          <p:cxnSp>
            <p:nvCxnSpPr>
              <p:cNvPr id="607" name="Straight Connector 60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oup 520"/>
            <p:cNvGrpSpPr/>
            <p:nvPr/>
          </p:nvGrpSpPr>
          <p:grpSpPr>
            <a:xfrm>
              <a:off x="6173937" y="5147014"/>
              <a:ext cx="361119" cy="273629"/>
              <a:chOff x="6263579" y="3962400"/>
              <a:chExt cx="361119" cy="91440"/>
            </a:xfrm>
          </p:grpSpPr>
          <p:cxnSp>
            <p:nvCxnSpPr>
              <p:cNvPr id="604" name="Straight Connector 60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 207"/>
            <p:cNvGrpSpPr/>
            <p:nvPr/>
          </p:nvGrpSpPr>
          <p:grpSpPr>
            <a:xfrm>
              <a:off x="4887432" y="3807822"/>
              <a:ext cx="914400" cy="292608"/>
              <a:chOff x="6007023" y="4114800"/>
              <a:chExt cx="770075" cy="91671"/>
            </a:xfrm>
          </p:grpSpPr>
          <p:grpSp>
            <p:nvGrpSpPr>
              <p:cNvPr id="596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01" name="Straight Connector 60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Straight Connector 60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7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98" name="Straight Connector 59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Straight Connector 59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7" name="Group 207"/>
            <p:cNvGrpSpPr/>
            <p:nvPr/>
          </p:nvGrpSpPr>
          <p:grpSpPr>
            <a:xfrm>
              <a:off x="4865664" y="4874622"/>
              <a:ext cx="914400" cy="283464"/>
              <a:chOff x="6007023" y="4114800"/>
              <a:chExt cx="770075" cy="91671"/>
            </a:xfrm>
          </p:grpSpPr>
          <p:grpSp>
            <p:nvGrpSpPr>
              <p:cNvPr id="588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93" name="Straight Connector 59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59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9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90" name="Straight Connector 58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Connector 59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96" name="Oval 1395"/>
          <p:cNvSpPr/>
          <p:nvPr/>
        </p:nvSpPr>
        <p:spPr>
          <a:xfrm>
            <a:off x="6099630" y="3429000"/>
            <a:ext cx="1752600" cy="1676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TextBox 1396"/>
          <p:cNvSpPr txBox="1"/>
          <p:nvPr/>
        </p:nvSpPr>
        <p:spPr>
          <a:xfrm>
            <a:off x="6179460" y="3990593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Polymerase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488" name="Group 1487"/>
          <p:cNvGrpSpPr/>
          <p:nvPr/>
        </p:nvGrpSpPr>
        <p:grpSpPr>
          <a:xfrm>
            <a:off x="1143000" y="3624942"/>
            <a:ext cx="4114068" cy="3138410"/>
            <a:chOff x="1948548" y="3610428"/>
            <a:chExt cx="4114068" cy="3138410"/>
          </a:xfrm>
        </p:grpSpPr>
        <p:grpSp>
          <p:nvGrpSpPr>
            <p:cNvPr id="1487" name="Group 1486"/>
            <p:cNvGrpSpPr/>
            <p:nvPr/>
          </p:nvGrpSpPr>
          <p:grpSpPr>
            <a:xfrm>
              <a:off x="1948548" y="3610428"/>
              <a:ext cx="4114068" cy="3138410"/>
              <a:chOff x="1948548" y="3610428"/>
              <a:chExt cx="4114068" cy="3138410"/>
            </a:xfrm>
          </p:grpSpPr>
          <p:grpSp>
            <p:nvGrpSpPr>
              <p:cNvPr id="1426" name="Group 1425"/>
              <p:cNvGrpSpPr/>
              <p:nvPr/>
            </p:nvGrpSpPr>
            <p:grpSpPr>
              <a:xfrm rot="693421">
                <a:off x="3959411" y="3624942"/>
                <a:ext cx="667656" cy="1039224"/>
                <a:chOff x="4084320" y="3581400"/>
                <a:chExt cx="667656" cy="1039224"/>
              </a:xfrm>
            </p:grpSpPr>
            <p:sp>
              <p:nvSpPr>
                <p:cNvPr id="1400" name="Oval 1399"/>
                <p:cNvSpPr/>
                <p:nvPr/>
              </p:nvSpPr>
              <p:spPr>
                <a:xfrm>
                  <a:off x="4084320" y="358140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1" name="Oval 1400"/>
                <p:cNvSpPr/>
                <p:nvPr/>
              </p:nvSpPr>
              <p:spPr>
                <a:xfrm>
                  <a:off x="4205514" y="379548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2" name="Oval 1401"/>
                <p:cNvSpPr/>
                <p:nvPr/>
              </p:nvSpPr>
              <p:spPr>
                <a:xfrm>
                  <a:off x="4326708" y="4009572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3" name="Oval 1402"/>
                <p:cNvSpPr/>
                <p:nvPr/>
              </p:nvSpPr>
              <p:spPr>
                <a:xfrm>
                  <a:off x="4447902" y="422365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4" name="Oval 1403"/>
                <p:cNvSpPr/>
                <p:nvPr/>
              </p:nvSpPr>
              <p:spPr>
                <a:xfrm>
                  <a:off x="4569096" y="443774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9" name="Group 1428"/>
              <p:cNvGrpSpPr/>
              <p:nvPr/>
            </p:nvGrpSpPr>
            <p:grpSpPr>
              <a:xfrm rot="21410101">
                <a:off x="3418110" y="3610428"/>
                <a:ext cx="618312" cy="1091472"/>
                <a:chOff x="3374568" y="3581400"/>
                <a:chExt cx="618312" cy="1091472"/>
              </a:xfrm>
            </p:grpSpPr>
            <p:sp>
              <p:nvSpPr>
                <p:cNvPr id="1398" name="Oval 1397"/>
                <p:cNvSpPr/>
                <p:nvPr/>
              </p:nvSpPr>
              <p:spPr>
                <a:xfrm>
                  <a:off x="3810000" y="358140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5" name="Oval 1404"/>
                <p:cNvSpPr/>
                <p:nvPr/>
              </p:nvSpPr>
              <p:spPr>
                <a:xfrm>
                  <a:off x="3701142" y="380854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6" name="Oval 1405"/>
                <p:cNvSpPr/>
                <p:nvPr/>
              </p:nvSpPr>
              <p:spPr>
                <a:xfrm>
                  <a:off x="3592284" y="403569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7" name="Oval 1406"/>
                <p:cNvSpPr/>
                <p:nvPr/>
              </p:nvSpPr>
              <p:spPr>
                <a:xfrm>
                  <a:off x="3483426" y="426284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8" name="Oval 1407"/>
                <p:cNvSpPr/>
                <p:nvPr/>
              </p:nvSpPr>
              <p:spPr>
                <a:xfrm>
                  <a:off x="3374568" y="4489992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7" name="Group 1426"/>
              <p:cNvGrpSpPr/>
              <p:nvPr/>
            </p:nvGrpSpPr>
            <p:grpSpPr>
              <a:xfrm>
                <a:off x="4576356" y="4536444"/>
                <a:ext cx="1452870" cy="207552"/>
                <a:chOff x="4721496" y="4574178"/>
                <a:chExt cx="1452870" cy="207552"/>
              </a:xfrm>
            </p:grpSpPr>
            <p:sp>
              <p:nvSpPr>
                <p:cNvPr id="1409" name="Oval 1408"/>
                <p:cNvSpPr/>
                <p:nvPr/>
              </p:nvSpPr>
              <p:spPr>
                <a:xfrm>
                  <a:off x="4721496" y="459014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0" name="Oval 1409"/>
                <p:cNvSpPr/>
                <p:nvPr/>
              </p:nvSpPr>
              <p:spPr>
                <a:xfrm>
                  <a:off x="4975494" y="457417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1" name="Oval 1410"/>
                <p:cNvSpPr/>
                <p:nvPr/>
              </p:nvSpPr>
              <p:spPr>
                <a:xfrm>
                  <a:off x="5229492" y="458724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2" name="Oval 1411"/>
                <p:cNvSpPr/>
                <p:nvPr/>
              </p:nvSpPr>
              <p:spPr>
                <a:xfrm>
                  <a:off x="5483490" y="458578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3" name="Oval 1412"/>
                <p:cNvSpPr/>
                <p:nvPr/>
              </p:nvSpPr>
              <p:spPr>
                <a:xfrm>
                  <a:off x="5737488" y="459885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4" name="Oval 1413"/>
                <p:cNvSpPr/>
                <p:nvPr/>
              </p:nvSpPr>
              <p:spPr>
                <a:xfrm>
                  <a:off x="5991486" y="459739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8" name="Group 1427"/>
              <p:cNvGrpSpPr/>
              <p:nvPr/>
            </p:nvGrpSpPr>
            <p:grpSpPr>
              <a:xfrm>
                <a:off x="1948548" y="4550952"/>
                <a:ext cx="1423836" cy="195942"/>
                <a:chOff x="1832436" y="4550952"/>
                <a:chExt cx="1423836" cy="195942"/>
              </a:xfrm>
            </p:grpSpPr>
            <p:sp>
              <p:nvSpPr>
                <p:cNvPr id="1415" name="Oval 1414"/>
                <p:cNvSpPr/>
                <p:nvPr/>
              </p:nvSpPr>
              <p:spPr>
                <a:xfrm>
                  <a:off x="2071914" y="455385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6" name="Oval 1415"/>
                <p:cNvSpPr/>
                <p:nvPr/>
              </p:nvSpPr>
              <p:spPr>
                <a:xfrm>
                  <a:off x="2325912" y="455240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7" name="Oval 1416"/>
                <p:cNvSpPr/>
                <p:nvPr/>
              </p:nvSpPr>
              <p:spPr>
                <a:xfrm>
                  <a:off x="2565396" y="4550952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8" name="Oval 1417"/>
                <p:cNvSpPr/>
                <p:nvPr/>
              </p:nvSpPr>
              <p:spPr>
                <a:xfrm>
                  <a:off x="2819394" y="456401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9" name="Oval 1418"/>
                <p:cNvSpPr/>
                <p:nvPr/>
              </p:nvSpPr>
              <p:spPr>
                <a:xfrm>
                  <a:off x="3073392" y="4562562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3" name="Oval 1472"/>
                <p:cNvSpPr/>
                <p:nvPr/>
              </p:nvSpPr>
              <p:spPr>
                <a:xfrm>
                  <a:off x="1832436" y="456111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5" name="Group 1424"/>
              <p:cNvGrpSpPr/>
              <p:nvPr/>
            </p:nvGrpSpPr>
            <p:grpSpPr>
              <a:xfrm rot="1547216">
                <a:off x="5138679" y="4692576"/>
                <a:ext cx="509454" cy="864324"/>
                <a:chOff x="5586546" y="4852128"/>
                <a:chExt cx="509454" cy="864324"/>
              </a:xfrm>
            </p:grpSpPr>
            <p:sp>
              <p:nvSpPr>
                <p:cNvPr id="1420" name="Oval 1419"/>
                <p:cNvSpPr/>
                <p:nvPr/>
              </p:nvSpPr>
              <p:spPr>
                <a:xfrm>
                  <a:off x="5913120" y="485212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1" name="Oval 1420"/>
                <p:cNvSpPr/>
                <p:nvPr/>
              </p:nvSpPr>
              <p:spPr>
                <a:xfrm>
                  <a:off x="5804262" y="507927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2" name="Oval 1421"/>
                <p:cNvSpPr/>
                <p:nvPr/>
              </p:nvSpPr>
              <p:spPr>
                <a:xfrm>
                  <a:off x="5695404" y="530642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3" name="Oval 1422"/>
                <p:cNvSpPr/>
                <p:nvPr/>
              </p:nvSpPr>
              <p:spPr>
                <a:xfrm>
                  <a:off x="5586546" y="5533572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0" name="Group 1429"/>
              <p:cNvGrpSpPr/>
              <p:nvPr/>
            </p:nvGrpSpPr>
            <p:grpSpPr>
              <a:xfrm rot="16200000">
                <a:off x="2423677" y="4490680"/>
                <a:ext cx="618312" cy="1091472"/>
                <a:chOff x="5477688" y="4852128"/>
                <a:chExt cx="618312" cy="1091472"/>
              </a:xfrm>
            </p:grpSpPr>
            <p:sp>
              <p:nvSpPr>
                <p:cNvPr id="1431" name="Oval 1430"/>
                <p:cNvSpPr/>
                <p:nvPr/>
              </p:nvSpPr>
              <p:spPr>
                <a:xfrm>
                  <a:off x="5913120" y="485212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2" name="Oval 1431"/>
                <p:cNvSpPr/>
                <p:nvPr/>
              </p:nvSpPr>
              <p:spPr>
                <a:xfrm>
                  <a:off x="5804262" y="507927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3" name="Oval 1432"/>
                <p:cNvSpPr/>
                <p:nvPr/>
              </p:nvSpPr>
              <p:spPr>
                <a:xfrm>
                  <a:off x="5695404" y="530642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4" name="Oval 1433"/>
                <p:cNvSpPr/>
                <p:nvPr/>
              </p:nvSpPr>
              <p:spPr>
                <a:xfrm>
                  <a:off x="5586546" y="5533572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5" name="Oval 1434"/>
                <p:cNvSpPr/>
                <p:nvPr/>
              </p:nvSpPr>
              <p:spPr>
                <a:xfrm>
                  <a:off x="5477688" y="576072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6" name="Group 1435"/>
              <p:cNvGrpSpPr/>
              <p:nvPr/>
            </p:nvGrpSpPr>
            <p:grpSpPr>
              <a:xfrm rot="17398778">
                <a:off x="5207724" y="5474790"/>
                <a:ext cx="618312" cy="1091472"/>
                <a:chOff x="5477688" y="4852128"/>
                <a:chExt cx="618312" cy="1091472"/>
              </a:xfrm>
            </p:grpSpPr>
            <p:sp>
              <p:nvSpPr>
                <p:cNvPr id="1437" name="Oval 1436"/>
                <p:cNvSpPr/>
                <p:nvPr/>
              </p:nvSpPr>
              <p:spPr>
                <a:xfrm>
                  <a:off x="5913120" y="485212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8" name="Oval 1437"/>
                <p:cNvSpPr/>
                <p:nvPr/>
              </p:nvSpPr>
              <p:spPr>
                <a:xfrm>
                  <a:off x="5804262" y="507927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9" name="Oval 1438"/>
                <p:cNvSpPr/>
                <p:nvPr/>
              </p:nvSpPr>
              <p:spPr>
                <a:xfrm>
                  <a:off x="5695404" y="530642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0" name="Oval 1439"/>
                <p:cNvSpPr/>
                <p:nvPr/>
              </p:nvSpPr>
              <p:spPr>
                <a:xfrm>
                  <a:off x="5586546" y="5533572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1" name="Oval 1440"/>
                <p:cNvSpPr/>
                <p:nvPr/>
              </p:nvSpPr>
              <p:spPr>
                <a:xfrm>
                  <a:off x="5477688" y="576072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3" name="Group 1442"/>
              <p:cNvGrpSpPr/>
              <p:nvPr/>
            </p:nvGrpSpPr>
            <p:grpSpPr>
              <a:xfrm rot="16000452">
                <a:off x="4442779" y="5135219"/>
                <a:ext cx="1158987" cy="1698453"/>
                <a:chOff x="5436746" y="4199153"/>
                <a:chExt cx="1158987" cy="1698453"/>
              </a:xfrm>
            </p:grpSpPr>
            <p:sp>
              <p:nvSpPr>
                <p:cNvPr id="1444" name="Oval 1443"/>
                <p:cNvSpPr/>
                <p:nvPr/>
              </p:nvSpPr>
              <p:spPr>
                <a:xfrm>
                  <a:off x="5913120" y="485212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5" name="Oval 1444"/>
                <p:cNvSpPr/>
                <p:nvPr/>
              </p:nvSpPr>
              <p:spPr>
                <a:xfrm>
                  <a:off x="5804262" y="507927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6" name="Oval 1445"/>
                <p:cNvSpPr/>
                <p:nvPr/>
              </p:nvSpPr>
              <p:spPr>
                <a:xfrm>
                  <a:off x="5695404" y="530642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7" name="Oval 1446"/>
                <p:cNvSpPr/>
                <p:nvPr/>
              </p:nvSpPr>
              <p:spPr>
                <a:xfrm>
                  <a:off x="5545604" y="5487577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8" name="Oval 1447"/>
                <p:cNvSpPr/>
                <p:nvPr/>
              </p:nvSpPr>
              <p:spPr>
                <a:xfrm>
                  <a:off x="5436746" y="571472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8" name="Oval 1467"/>
                <p:cNvSpPr/>
                <p:nvPr/>
              </p:nvSpPr>
              <p:spPr>
                <a:xfrm>
                  <a:off x="6094881" y="4634353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9" name="Oval 1468"/>
                <p:cNvSpPr/>
                <p:nvPr/>
              </p:nvSpPr>
              <p:spPr>
                <a:xfrm>
                  <a:off x="6276644" y="441658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1" name="Oval 1470"/>
                <p:cNvSpPr/>
                <p:nvPr/>
              </p:nvSpPr>
              <p:spPr>
                <a:xfrm>
                  <a:off x="6412853" y="4199153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9" name="Group 1448"/>
              <p:cNvGrpSpPr/>
              <p:nvPr/>
            </p:nvGrpSpPr>
            <p:grpSpPr>
              <a:xfrm rot="2224849">
                <a:off x="3011361" y="5178198"/>
                <a:ext cx="674598" cy="1570640"/>
                <a:chOff x="5477688" y="4372960"/>
                <a:chExt cx="674598" cy="1570640"/>
              </a:xfrm>
            </p:grpSpPr>
            <p:sp>
              <p:nvSpPr>
                <p:cNvPr id="1450" name="Oval 1449"/>
                <p:cNvSpPr/>
                <p:nvPr/>
              </p:nvSpPr>
              <p:spPr>
                <a:xfrm>
                  <a:off x="5860874" y="4855227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1" name="Oval 1450"/>
                <p:cNvSpPr/>
                <p:nvPr/>
              </p:nvSpPr>
              <p:spPr>
                <a:xfrm>
                  <a:off x="5804262" y="5079276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2" name="Oval 1451"/>
                <p:cNvSpPr/>
                <p:nvPr/>
              </p:nvSpPr>
              <p:spPr>
                <a:xfrm>
                  <a:off x="5695404" y="5306424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3" name="Oval 1452"/>
                <p:cNvSpPr/>
                <p:nvPr/>
              </p:nvSpPr>
              <p:spPr>
                <a:xfrm>
                  <a:off x="5586546" y="5533572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4" name="Oval 1453"/>
                <p:cNvSpPr/>
                <p:nvPr/>
              </p:nvSpPr>
              <p:spPr>
                <a:xfrm>
                  <a:off x="5477688" y="576072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0" name="Oval 1469"/>
                <p:cNvSpPr/>
                <p:nvPr/>
              </p:nvSpPr>
              <p:spPr>
                <a:xfrm>
                  <a:off x="5913722" y="4624258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2" name="Oval 1471"/>
                <p:cNvSpPr/>
                <p:nvPr/>
              </p:nvSpPr>
              <p:spPr>
                <a:xfrm>
                  <a:off x="5969406" y="4372960"/>
                  <a:ext cx="182880" cy="1828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61" name="Group 1460"/>
            <p:cNvGrpSpPr/>
            <p:nvPr/>
          </p:nvGrpSpPr>
          <p:grpSpPr>
            <a:xfrm rot="909025">
              <a:off x="2573495" y="5202756"/>
              <a:ext cx="739586" cy="1282200"/>
              <a:chOff x="5356414" y="4852128"/>
              <a:chExt cx="739586" cy="1282200"/>
            </a:xfrm>
          </p:grpSpPr>
          <p:sp>
            <p:nvSpPr>
              <p:cNvPr id="1462" name="Oval 1461"/>
              <p:cNvSpPr/>
              <p:nvPr/>
            </p:nvSpPr>
            <p:spPr>
              <a:xfrm>
                <a:off x="5913120" y="4852128"/>
                <a:ext cx="182880" cy="1828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3" name="Oval 1462"/>
              <p:cNvSpPr/>
              <p:nvPr/>
            </p:nvSpPr>
            <p:spPr>
              <a:xfrm>
                <a:off x="5804262" y="5079276"/>
                <a:ext cx="182880" cy="1828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4" name="Oval 1463"/>
              <p:cNvSpPr/>
              <p:nvPr/>
            </p:nvSpPr>
            <p:spPr>
              <a:xfrm>
                <a:off x="5695404" y="5306424"/>
                <a:ext cx="182880" cy="1828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5" name="Oval 1464"/>
              <p:cNvSpPr/>
              <p:nvPr/>
            </p:nvSpPr>
            <p:spPr>
              <a:xfrm>
                <a:off x="5586546" y="5533572"/>
                <a:ext cx="182880" cy="1828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6" name="Oval 1465"/>
              <p:cNvSpPr/>
              <p:nvPr/>
            </p:nvSpPr>
            <p:spPr>
              <a:xfrm>
                <a:off x="5477688" y="5760720"/>
                <a:ext cx="182880" cy="1828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7" name="Oval 1466"/>
              <p:cNvSpPr/>
              <p:nvPr/>
            </p:nvSpPr>
            <p:spPr>
              <a:xfrm>
                <a:off x="5356414" y="5951448"/>
                <a:ext cx="182880" cy="1828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89" name="TextBox 1488"/>
          <p:cNvSpPr txBox="1"/>
          <p:nvPr/>
        </p:nvSpPr>
        <p:spPr>
          <a:xfrm>
            <a:off x="5715000" y="52578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Programming</a:t>
            </a:r>
            <a:r>
              <a:rPr lang="en-US" sz="2400" dirty="0" smtClean="0"/>
              <a:t>: </a:t>
            </a:r>
          </a:p>
          <a:p>
            <a:r>
              <a:rPr lang="en-US" sz="2000" dirty="0" smtClean="0"/>
              <a:t>Polymerase/primers “carve out” the desired shape off of library scaffold</a:t>
            </a:r>
            <a:endParaRPr lang="en-US" sz="2000" b="1" dirty="0">
              <a:solidFill>
                <a:srgbClr val="0033CC"/>
              </a:solidFill>
            </a:endParaRPr>
          </a:p>
        </p:txBody>
      </p:sp>
      <p:sp>
        <p:nvSpPr>
          <p:cNvPr id="756" name="TextBox 755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</a:t>
            </a:r>
            <a:r>
              <a:rPr lang="en-US" sz="2200" dirty="0" smtClean="0">
                <a:latin typeface="Bell MT" pitchFamily="18" charset="0"/>
              </a:rPr>
              <a:t>Alternative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757" name="Rectangle 756"/>
          <p:cNvSpPr/>
          <p:nvPr/>
        </p:nvSpPr>
        <p:spPr>
          <a:xfrm>
            <a:off x="3962400" y="228600"/>
            <a:ext cx="164592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TextBox 762"/>
          <p:cNvSpPr txBox="1"/>
          <p:nvPr/>
        </p:nvSpPr>
        <p:spPr>
          <a:xfrm>
            <a:off x="678546" y="1756230"/>
            <a:ext cx="800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Design &amp; Synthesize once … fabricate on demand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66" name="Straight Connector 765"/>
          <p:cNvCxnSpPr/>
          <p:nvPr/>
        </p:nvCxnSpPr>
        <p:spPr>
          <a:xfrm>
            <a:off x="5366658" y="2169888"/>
            <a:ext cx="310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/>
          <p:cNvCxnSpPr/>
          <p:nvPr/>
        </p:nvCxnSpPr>
        <p:spPr>
          <a:xfrm>
            <a:off x="6934200" y="2191656"/>
            <a:ext cx="0" cy="7315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3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" grpId="0" animBg="1"/>
      <p:bldP spid="1397" grpId="0"/>
      <p:bldP spid="14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2995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778" name="Group 777"/>
          <p:cNvGrpSpPr/>
          <p:nvPr/>
        </p:nvGrpSpPr>
        <p:grpSpPr>
          <a:xfrm>
            <a:off x="902405" y="2667000"/>
            <a:ext cx="6717595" cy="1386114"/>
            <a:chOff x="902405" y="3276600"/>
            <a:chExt cx="6717595" cy="1386114"/>
          </a:xfrm>
        </p:grpSpPr>
        <p:grpSp>
          <p:nvGrpSpPr>
            <p:cNvPr id="732" name="Group 731"/>
            <p:cNvGrpSpPr/>
            <p:nvPr/>
          </p:nvGrpSpPr>
          <p:grpSpPr>
            <a:xfrm>
              <a:off x="3352800" y="3276600"/>
              <a:ext cx="1905000" cy="1371600"/>
              <a:chOff x="5319486" y="4267200"/>
              <a:chExt cx="1905000" cy="1371600"/>
            </a:xfrm>
          </p:grpSpPr>
          <p:sp>
            <p:nvSpPr>
              <p:cNvPr id="1396" name="Oval 1395"/>
              <p:cNvSpPr/>
              <p:nvPr/>
            </p:nvSpPr>
            <p:spPr>
              <a:xfrm>
                <a:off x="5334000" y="4267200"/>
                <a:ext cx="1371600" cy="13716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7" name="TextBox 1396"/>
              <p:cNvSpPr txBox="1"/>
              <p:nvPr/>
            </p:nvSpPr>
            <p:spPr>
              <a:xfrm>
                <a:off x="5319486" y="4767942"/>
                <a:ext cx="1905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Polymerase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1" name="TextBox 720"/>
            <p:cNvSpPr txBox="1"/>
            <p:nvPr/>
          </p:nvSpPr>
          <p:spPr>
            <a:xfrm>
              <a:off x="902405" y="3653135"/>
              <a:ext cx="2299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 smtClean="0"/>
                <a:t>Labour</a:t>
              </a:r>
              <a:r>
                <a:rPr lang="en-US" sz="2800" b="1" dirty="0" smtClean="0"/>
                <a:t>       =    </a:t>
              </a:r>
              <a:endParaRPr lang="en-US" sz="2800" dirty="0" smtClean="0"/>
            </a:p>
          </p:txBody>
        </p:sp>
        <p:sp>
          <p:nvSpPr>
            <p:cNvPr id="768" name="TextBox 767"/>
            <p:cNvSpPr txBox="1"/>
            <p:nvPr/>
          </p:nvSpPr>
          <p:spPr>
            <a:xfrm>
              <a:off x="4903685" y="367211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dirty="0" smtClean="0"/>
            </a:p>
          </p:txBody>
        </p:sp>
        <p:grpSp>
          <p:nvGrpSpPr>
            <p:cNvPr id="769" name="Group 768"/>
            <p:cNvGrpSpPr/>
            <p:nvPr/>
          </p:nvGrpSpPr>
          <p:grpSpPr>
            <a:xfrm>
              <a:off x="5417460" y="3291114"/>
              <a:ext cx="2202540" cy="1371600"/>
              <a:chOff x="5334000" y="4267200"/>
              <a:chExt cx="2202540" cy="1371600"/>
            </a:xfrm>
          </p:grpSpPr>
          <p:sp>
            <p:nvSpPr>
              <p:cNvPr id="770" name="Oval 769"/>
              <p:cNvSpPr/>
              <p:nvPr/>
            </p:nvSpPr>
            <p:spPr>
              <a:xfrm>
                <a:off x="5334000" y="4267200"/>
                <a:ext cx="1371600" cy="13716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1" name="TextBox 770"/>
              <p:cNvSpPr txBox="1"/>
              <p:nvPr/>
            </p:nvSpPr>
            <p:spPr>
              <a:xfrm>
                <a:off x="5631540" y="4767942"/>
                <a:ext cx="1905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/>
                  <a:t>Ligase</a:t>
                </a:r>
                <a:endParaRPr lang="en-US" sz="2000" dirty="0"/>
              </a:p>
            </p:txBody>
          </p:sp>
        </p:grpSp>
      </p:grpSp>
      <p:grpSp>
        <p:nvGrpSpPr>
          <p:cNvPr id="777" name="Group 776"/>
          <p:cNvGrpSpPr/>
          <p:nvPr/>
        </p:nvGrpSpPr>
        <p:grpSpPr>
          <a:xfrm>
            <a:off x="890410" y="4800600"/>
            <a:ext cx="4291190" cy="1103531"/>
            <a:chOff x="890410" y="5410200"/>
            <a:chExt cx="4291190" cy="1103531"/>
          </a:xfrm>
        </p:grpSpPr>
        <p:sp>
          <p:nvSpPr>
            <p:cNvPr id="731" name="TextBox 730"/>
            <p:cNvSpPr txBox="1"/>
            <p:nvPr/>
          </p:nvSpPr>
          <p:spPr>
            <a:xfrm>
              <a:off x="890410" y="5420380"/>
              <a:ext cx="2373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Material    =    </a:t>
              </a:r>
              <a:endParaRPr lang="en-US" sz="2800" dirty="0" smtClean="0"/>
            </a:p>
          </p:txBody>
        </p:sp>
        <p:sp>
          <p:nvSpPr>
            <p:cNvPr id="772" name="Flowchart: Direct Access Storage 771"/>
            <p:cNvSpPr/>
            <p:nvPr/>
          </p:nvSpPr>
          <p:spPr>
            <a:xfrm>
              <a:off x="3124200" y="5410200"/>
              <a:ext cx="457200" cy="457200"/>
            </a:xfrm>
            <a:prstGeom prst="flowChartMagneticDrum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Flowchart: Direct Access Storage 772"/>
            <p:cNvSpPr/>
            <p:nvPr/>
          </p:nvSpPr>
          <p:spPr>
            <a:xfrm>
              <a:off x="3657600" y="5410200"/>
              <a:ext cx="457200" cy="457200"/>
            </a:xfrm>
            <a:prstGeom prst="flowChartMagneticDru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Flowchart: Direct Access Storage 773"/>
            <p:cNvSpPr/>
            <p:nvPr/>
          </p:nvSpPr>
          <p:spPr>
            <a:xfrm>
              <a:off x="4191000" y="5410200"/>
              <a:ext cx="457200" cy="457200"/>
            </a:xfrm>
            <a:prstGeom prst="flowChartMagneticDrum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" name="Flowchart: Direct Access Storage 774"/>
            <p:cNvSpPr/>
            <p:nvPr/>
          </p:nvSpPr>
          <p:spPr>
            <a:xfrm>
              <a:off x="4724400" y="5410200"/>
              <a:ext cx="457200" cy="457200"/>
            </a:xfrm>
            <a:prstGeom prst="flowChartMagneticDrum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TextBox 775"/>
            <p:cNvSpPr txBox="1"/>
            <p:nvPr/>
          </p:nvSpPr>
          <p:spPr>
            <a:xfrm>
              <a:off x="3581400" y="5867400"/>
              <a:ext cx="1188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dNTP</a:t>
              </a:r>
              <a:endParaRPr lang="en-US" sz="36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</a:t>
            </a:r>
            <a:r>
              <a:rPr lang="en-US" sz="2200" dirty="0" smtClean="0">
                <a:latin typeface="Bell MT" pitchFamily="18" charset="0"/>
              </a:rPr>
              <a:t>Alternative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62400" y="228600"/>
            <a:ext cx="164592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1215127"/>
            <a:ext cx="6415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600" dirty="0" smtClean="0"/>
              <a:t>Basic Principal</a:t>
            </a:r>
            <a:r>
              <a:rPr lang="en-US" sz="2400" dirty="0" smtClean="0"/>
              <a:t>: Double-crossover units</a:t>
            </a:r>
            <a:endParaRPr lang="en-US" sz="2400" dirty="0"/>
          </a:p>
        </p:txBody>
      </p:sp>
      <p:pic>
        <p:nvPicPr>
          <p:cNvPr id="11" name="Picture 10" descr="Copy of Untitled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743200"/>
            <a:ext cx="3733800" cy="1659466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43822" y="2980266"/>
            <a:ext cx="6324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5’ ………TGTATATGTGTGGGAACAGGTTTAAT………3’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122054" y="3724775"/>
            <a:ext cx="640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Arial" pitchFamily="34" charset="0"/>
              </a:rPr>
              <a:t>3’-….........AAGAGTTATATG</a:t>
            </a:r>
            <a:r>
              <a:rPr lang="en-US" sz="1400" spc="240" dirty="0" smtClean="0">
                <a:latin typeface="Arial" pitchFamily="34" charset="0"/>
              </a:rPr>
              <a:t>A</a:t>
            </a:r>
            <a:r>
              <a:rPr lang="en-US" sz="1400" dirty="0" smtClean="0">
                <a:latin typeface="Arial" pitchFamily="34" charset="0"/>
              </a:rPr>
              <a:t>CTCCTGAAATGGA…....5’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422784" y="3515472"/>
            <a:ext cx="201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/>
          <p:cNvSpPr>
            <a:spLocks noChangeArrowheads="1"/>
          </p:cNvSpPr>
          <p:nvPr/>
        </p:nvSpPr>
        <p:spPr bwMode="auto">
          <a:xfrm rot="10800000">
            <a:off x="4583292" y="3197329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CCACACATATACA-3’</a:t>
            </a: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 rot="10800000">
            <a:off x="6226632" y="3190722"/>
            <a:ext cx="2015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‘5-ATTAAACCTGTTC</a:t>
            </a: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4724400" y="3560838"/>
            <a:ext cx="19050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5’-TTCTCAATATACT</a:t>
            </a: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393546" y="3557208"/>
            <a:ext cx="2057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GAGGACTTTACCT-3’</a:t>
            </a:r>
            <a:endParaRPr lang="en-US" sz="1400" dirty="0" smtClean="0">
              <a:latin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264609" y="3528906"/>
            <a:ext cx="182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905000" y="3208866"/>
            <a:ext cx="533400" cy="53340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04858" y="3299580"/>
            <a:ext cx="457200" cy="45720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2" idx="5"/>
          </p:cNvCxnSpPr>
          <p:nvPr/>
        </p:nvCxnSpPr>
        <p:spPr>
          <a:xfrm>
            <a:off x="2360285" y="3664151"/>
            <a:ext cx="1906915" cy="137351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495800" y="3769159"/>
            <a:ext cx="1810662" cy="126850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52800" y="4961466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Crossover point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Bell MT" pitchFamily="18" charset="0"/>
              </a:rPr>
              <a:t>Principal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Alternative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" y="228600"/>
            <a:ext cx="13716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250"/>
                            </p:stCondLst>
                            <p:childTnLst>
                              <p:par>
                                <p:cTn id="4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6" grpId="0"/>
      <p:bldP spid="17" grpId="0"/>
      <p:bldP spid="18" grpId="0"/>
      <p:bldP spid="22" grpId="0" animBg="1"/>
      <p:bldP spid="23" grpId="0" animBg="1"/>
      <p:bldP spid="32" grpId="0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541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Testing the success of ligation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Alternative             </a:t>
            </a:r>
            <a:r>
              <a:rPr lang="en-US" sz="2200" dirty="0" smtClean="0">
                <a:latin typeface="Bell MT" pitchFamily="18" charset="0"/>
              </a:rPr>
              <a:t>Preliminary Results</a:t>
            </a:r>
            <a:endParaRPr lang="en-US" sz="2200" dirty="0">
              <a:latin typeface="Bell MT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228600"/>
            <a:ext cx="24384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320040" y="3674251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20040" y="3418801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20040" y="3157543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35280" y="2885401"/>
            <a:ext cx="393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13506" y="2342569"/>
            <a:ext cx="393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43840" y="2613259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43840" y="3941317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250"/>
          <p:cNvGrpSpPr/>
          <p:nvPr/>
        </p:nvGrpSpPr>
        <p:grpSpPr>
          <a:xfrm>
            <a:off x="3127824" y="3750463"/>
            <a:ext cx="770075" cy="274320"/>
            <a:chOff x="6007023" y="4114800"/>
            <a:chExt cx="770075" cy="91671"/>
          </a:xfrm>
        </p:grpSpPr>
        <p:grpSp>
          <p:nvGrpSpPr>
            <p:cNvPr id="137" name="Group 251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252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259"/>
          <p:cNvGrpSpPr/>
          <p:nvPr/>
        </p:nvGrpSpPr>
        <p:grpSpPr>
          <a:xfrm>
            <a:off x="1484082" y="3741745"/>
            <a:ext cx="770075" cy="274320"/>
            <a:chOff x="6007023" y="4114800"/>
            <a:chExt cx="770075" cy="91671"/>
          </a:xfrm>
        </p:grpSpPr>
        <p:grpSp>
          <p:nvGrpSpPr>
            <p:cNvPr id="146" name="Group 260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261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278"/>
          <p:cNvGrpSpPr/>
          <p:nvPr/>
        </p:nvGrpSpPr>
        <p:grpSpPr>
          <a:xfrm>
            <a:off x="231152" y="3754081"/>
            <a:ext cx="361119" cy="273629"/>
            <a:chOff x="6263579" y="3962400"/>
            <a:chExt cx="361119" cy="91440"/>
          </a:xfrm>
        </p:grpSpPr>
        <p:cxnSp>
          <p:nvCxnSpPr>
            <p:cNvPr id="155" name="Straight Connector 15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224"/>
          <p:cNvGrpSpPr/>
          <p:nvPr/>
        </p:nvGrpSpPr>
        <p:grpSpPr>
          <a:xfrm>
            <a:off x="2705834" y="3494251"/>
            <a:ext cx="361119" cy="273629"/>
            <a:chOff x="6263579" y="3962400"/>
            <a:chExt cx="361119" cy="91440"/>
          </a:xfrm>
        </p:grpSpPr>
        <p:cxnSp>
          <p:nvCxnSpPr>
            <p:cNvPr id="159" name="Straight Connector 15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225"/>
          <p:cNvGrpSpPr/>
          <p:nvPr/>
        </p:nvGrpSpPr>
        <p:grpSpPr>
          <a:xfrm flipH="1">
            <a:off x="2296878" y="3494942"/>
            <a:ext cx="361119" cy="273629"/>
            <a:chOff x="6263579" y="3962400"/>
            <a:chExt cx="361119" cy="91440"/>
          </a:xfrm>
        </p:grpSpPr>
        <p:cxnSp>
          <p:nvCxnSpPr>
            <p:cNvPr id="163" name="Straight Connector 16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269"/>
          <p:cNvGrpSpPr/>
          <p:nvPr/>
        </p:nvGrpSpPr>
        <p:grpSpPr>
          <a:xfrm>
            <a:off x="1054017" y="3497881"/>
            <a:ext cx="361119" cy="273629"/>
            <a:chOff x="6263579" y="3962400"/>
            <a:chExt cx="361119" cy="91440"/>
          </a:xfrm>
        </p:grpSpPr>
        <p:cxnSp>
          <p:nvCxnSpPr>
            <p:cNvPr id="167" name="Straight Connector 16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270"/>
          <p:cNvGrpSpPr/>
          <p:nvPr/>
        </p:nvGrpSpPr>
        <p:grpSpPr>
          <a:xfrm flipH="1">
            <a:off x="645061" y="3498572"/>
            <a:ext cx="361119" cy="273629"/>
            <a:chOff x="6263579" y="3962400"/>
            <a:chExt cx="361119" cy="91440"/>
          </a:xfrm>
        </p:grpSpPr>
        <p:cxnSp>
          <p:nvCxnSpPr>
            <p:cNvPr id="171" name="Straight Connector 17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86"/>
          <p:cNvGrpSpPr/>
          <p:nvPr/>
        </p:nvGrpSpPr>
        <p:grpSpPr>
          <a:xfrm flipH="1">
            <a:off x="3955140" y="3492764"/>
            <a:ext cx="361119" cy="273629"/>
            <a:chOff x="6263579" y="3962400"/>
            <a:chExt cx="361119" cy="91440"/>
          </a:xfrm>
        </p:grpSpPr>
        <p:cxnSp>
          <p:nvCxnSpPr>
            <p:cNvPr id="175" name="Straight Connector 17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232"/>
          <p:cNvGrpSpPr/>
          <p:nvPr/>
        </p:nvGrpSpPr>
        <p:grpSpPr>
          <a:xfrm>
            <a:off x="3112405" y="3229363"/>
            <a:ext cx="770075" cy="274320"/>
            <a:chOff x="6007023" y="4114800"/>
            <a:chExt cx="770075" cy="91671"/>
          </a:xfrm>
        </p:grpSpPr>
        <p:grpSp>
          <p:nvGrpSpPr>
            <p:cNvPr id="179" name="Group 23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23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" name="Group 241"/>
          <p:cNvGrpSpPr/>
          <p:nvPr/>
        </p:nvGrpSpPr>
        <p:grpSpPr>
          <a:xfrm>
            <a:off x="1465033" y="3236623"/>
            <a:ext cx="770075" cy="274320"/>
            <a:chOff x="6007023" y="4114800"/>
            <a:chExt cx="770075" cy="91671"/>
          </a:xfrm>
        </p:grpSpPr>
        <p:grpSp>
          <p:nvGrpSpPr>
            <p:cNvPr id="188" name="Group 24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24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6" name="Group 298"/>
          <p:cNvGrpSpPr/>
          <p:nvPr/>
        </p:nvGrpSpPr>
        <p:grpSpPr>
          <a:xfrm flipH="1">
            <a:off x="3926028" y="2959364"/>
            <a:ext cx="361119" cy="273629"/>
            <a:chOff x="6263579" y="3962400"/>
            <a:chExt cx="361119" cy="91440"/>
          </a:xfrm>
        </p:grpSpPr>
        <p:cxnSp>
          <p:nvCxnSpPr>
            <p:cNvPr id="197" name="Straight Connector 19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287"/>
          <p:cNvGrpSpPr/>
          <p:nvPr/>
        </p:nvGrpSpPr>
        <p:grpSpPr>
          <a:xfrm>
            <a:off x="240316" y="3229363"/>
            <a:ext cx="361119" cy="273629"/>
            <a:chOff x="6263579" y="3962400"/>
            <a:chExt cx="361119" cy="91440"/>
          </a:xfrm>
        </p:grpSpPr>
        <p:cxnSp>
          <p:nvCxnSpPr>
            <p:cNvPr id="201" name="Straight Connector 20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306"/>
          <p:cNvGrpSpPr/>
          <p:nvPr/>
        </p:nvGrpSpPr>
        <p:grpSpPr>
          <a:xfrm>
            <a:off x="2705750" y="2968105"/>
            <a:ext cx="361119" cy="273629"/>
            <a:chOff x="6263579" y="3962400"/>
            <a:chExt cx="361119" cy="91440"/>
          </a:xfrm>
        </p:grpSpPr>
        <p:cxnSp>
          <p:nvCxnSpPr>
            <p:cNvPr id="205" name="Straight Connector 20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307"/>
          <p:cNvGrpSpPr/>
          <p:nvPr/>
        </p:nvGrpSpPr>
        <p:grpSpPr>
          <a:xfrm flipH="1">
            <a:off x="2296794" y="2968796"/>
            <a:ext cx="361119" cy="273629"/>
            <a:chOff x="6263579" y="3962400"/>
            <a:chExt cx="361119" cy="91440"/>
          </a:xfrm>
        </p:grpSpPr>
        <p:cxnSp>
          <p:nvCxnSpPr>
            <p:cNvPr id="209" name="Straight Connector 20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315"/>
          <p:cNvGrpSpPr/>
          <p:nvPr/>
        </p:nvGrpSpPr>
        <p:grpSpPr>
          <a:xfrm>
            <a:off x="1068447" y="2971735"/>
            <a:ext cx="361119" cy="273629"/>
            <a:chOff x="6263579" y="3962400"/>
            <a:chExt cx="361119" cy="91440"/>
          </a:xfrm>
        </p:grpSpPr>
        <p:cxnSp>
          <p:nvCxnSpPr>
            <p:cNvPr id="213" name="Straight Connector 21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316"/>
          <p:cNvGrpSpPr/>
          <p:nvPr/>
        </p:nvGrpSpPr>
        <p:grpSpPr>
          <a:xfrm flipH="1">
            <a:off x="659491" y="2972426"/>
            <a:ext cx="361119" cy="273629"/>
            <a:chOff x="6263579" y="3962400"/>
            <a:chExt cx="361119" cy="91440"/>
          </a:xfrm>
        </p:grpSpPr>
        <p:cxnSp>
          <p:nvCxnSpPr>
            <p:cNvPr id="217" name="Straight Connector 21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444"/>
          <p:cNvGrpSpPr/>
          <p:nvPr/>
        </p:nvGrpSpPr>
        <p:grpSpPr>
          <a:xfrm>
            <a:off x="1484082" y="2690911"/>
            <a:ext cx="770075" cy="274320"/>
            <a:chOff x="6007023" y="4114800"/>
            <a:chExt cx="770075" cy="91671"/>
          </a:xfrm>
        </p:grpSpPr>
        <p:grpSp>
          <p:nvGrpSpPr>
            <p:cNvPr id="221" name="Group 445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26" name="Straight Connector 22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446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9" name="Group 435"/>
          <p:cNvGrpSpPr/>
          <p:nvPr/>
        </p:nvGrpSpPr>
        <p:grpSpPr>
          <a:xfrm>
            <a:off x="3116940" y="2694525"/>
            <a:ext cx="770075" cy="274332"/>
            <a:chOff x="6007023" y="4114796"/>
            <a:chExt cx="770075" cy="91675"/>
          </a:xfrm>
        </p:grpSpPr>
        <p:grpSp>
          <p:nvGrpSpPr>
            <p:cNvPr id="230" name="Group 436"/>
            <p:cNvGrpSpPr/>
            <p:nvPr/>
          </p:nvGrpSpPr>
          <p:grpSpPr>
            <a:xfrm>
              <a:off x="6415979" y="4114796"/>
              <a:ext cx="361119" cy="91440"/>
              <a:chOff x="6263579" y="3962400"/>
              <a:chExt cx="361119" cy="9144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437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8" name="Group 454"/>
          <p:cNvGrpSpPr/>
          <p:nvPr/>
        </p:nvGrpSpPr>
        <p:grpSpPr>
          <a:xfrm>
            <a:off x="259365" y="2698165"/>
            <a:ext cx="361119" cy="273629"/>
            <a:chOff x="6263579" y="3962400"/>
            <a:chExt cx="361119" cy="91440"/>
          </a:xfrm>
        </p:grpSpPr>
        <p:cxnSp>
          <p:nvCxnSpPr>
            <p:cNvPr id="239" name="Straight Connector 23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472"/>
          <p:cNvGrpSpPr/>
          <p:nvPr/>
        </p:nvGrpSpPr>
        <p:grpSpPr>
          <a:xfrm>
            <a:off x="2699395" y="2431831"/>
            <a:ext cx="361119" cy="273629"/>
            <a:chOff x="6263579" y="3962400"/>
            <a:chExt cx="361119" cy="91440"/>
          </a:xfrm>
        </p:grpSpPr>
        <p:cxnSp>
          <p:nvCxnSpPr>
            <p:cNvPr id="243" name="Straight Connector 24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473"/>
          <p:cNvGrpSpPr/>
          <p:nvPr/>
        </p:nvGrpSpPr>
        <p:grpSpPr>
          <a:xfrm flipH="1">
            <a:off x="2290439" y="2432522"/>
            <a:ext cx="361119" cy="273629"/>
            <a:chOff x="6263579" y="3962400"/>
            <a:chExt cx="361119" cy="91440"/>
          </a:xfrm>
        </p:grpSpPr>
        <p:cxnSp>
          <p:nvCxnSpPr>
            <p:cNvPr id="247" name="Straight Connector 24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464"/>
          <p:cNvGrpSpPr/>
          <p:nvPr/>
        </p:nvGrpSpPr>
        <p:grpSpPr>
          <a:xfrm flipH="1">
            <a:off x="3919673" y="2415830"/>
            <a:ext cx="361119" cy="273629"/>
            <a:chOff x="6263579" y="3962400"/>
            <a:chExt cx="361119" cy="91440"/>
          </a:xfrm>
        </p:grpSpPr>
        <p:cxnSp>
          <p:nvCxnSpPr>
            <p:cNvPr id="251" name="Straight Connector 25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481"/>
          <p:cNvGrpSpPr/>
          <p:nvPr/>
        </p:nvGrpSpPr>
        <p:grpSpPr>
          <a:xfrm>
            <a:off x="1062092" y="2431831"/>
            <a:ext cx="361119" cy="273629"/>
            <a:chOff x="6263579" y="3962400"/>
            <a:chExt cx="361119" cy="91440"/>
          </a:xfrm>
        </p:grpSpPr>
        <p:cxnSp>
          <p:nvCxnSpPr>
            <p:cNvPr id="255" name="Straight Connector 25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482"/>
          <p:cNvGrpSpPr/>
          <p:nvPr/>
        </p:nvGrpSpPr>
        <p:grpSpPr>
          <a:xfrm flipH="1">
            <a:off x="653136" y="2432522"/>
            <a:ext cx="361119" cy="273629"/>
            <a:chOff x="6263579" y="3962400"/>
            <a:chExt cx="361119" cy="91440"/>
          </a:xfrm>
        </p:grpSpPr>
        <p:cxnSp>
          <p:nvCxnSpPr>
            <p:cNvPr id="259" name="Straight Connector 25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198"/>
          <p:cNvGrpSpPr/>
          <p:nvPr/>
        </p:nvGrpSpPr>
        <p:grpSpPr>
          <a:xfrm>
            <a:off x="3095987" y="2153881"/>
            <a:ext cx="770075" cy="274320"/>
            <a:chOff x="6007023" y="4114800"/>
            <a:chExt cx="770075" cy="91671"/>
          </a:xfrm>
        </p:grpSpPr>
        <p:grpSp>
          <p:nvGrpSpPr>
            <p:cNvPr id="263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1" name="Group 207"/>
          <p:cNvGrpSpPr/>
          <p:nvPr/>
        </p:nvGrpSpPr>
        <p:grpSpPr>
          <a:xfrm>
            <a:off x="1463129" y="2175655"/>
            <a:ext cx="770075" cy="274320"/>
            <a:chOff x="6007023" y="4114800"/>
            <a:chExt cx="770075" cy="91671"/>
          </a:xfrm>
        </p:grpSpPr>
        <p:grpSp>
          <p:nvGrpSpPr>
            <p:cNvPr id="272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74" name="Straight Connector 27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0" name="Group 511"/>
          <p:cNvGrpSpPr/>
          <p:nvPr/>
        </p:nvGrpSpPr>
        <p:grpSpPr>
          <a:xfrm>
            <a:off x="238412" y="2172025"/>
            <a:ext cx="361119" cy="273629"/>
            <a:chOff x="6263579" y="3962400"/>
            <a:chExt cx="361119" cy="91440"/>
          </a:xfrm>
        </p:grpSpPr>
        <p:cxnSp>
          <p:nvCxnSpPr>
            <p:cNvPr id="281" name="Straight Connector 28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521"/>
          <p:cNvGrpSpPr/>
          <p:nvPr/>
        </p:nvGrpSpPr>
        <p:grpSpPr>
          <a:xfrm flipH="1">
            <a:off x="3936181" y="4017732"/>
            <a:ext cx="361119" cy="273629"/>
            <a:chOff x="6263579" y="3962400"/>
            <a:chExt cx="361119" cy="91440"/>
          </a:xfrm>
        </p:grpSpPr>
        <p:cxnSp>
          <p:nvCxnSpPr>
            <p:cNvPr id="285" name="Straight Connector 28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529"/>
          <p:cNvGrpSpPr/>
          <p:nvPr/>
        </p:nvGrpSpPr>
        <p:grpSpPr>
          <a:xfrm>
            <a:off x="2712279" y="4033281"/>
            <a:ext cx="361119" cy="273629"/>
            <a:chOff x="6263579" y="3962400"/>
            <a:chExt cx="361119" cy="91440"/>
          </a:xfrm>
        </p:grpSpPr>
        <p:cxnSp>
          <p:nvCxnSpPr>
            <p:cNvPr id="289" name="Straight Connector 2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539"/>
          <p:cNvGrpSpPr/>
          <p:nvPr/>
        </p:nvGrpSpPr>
        <p:grpSpPr>
          <a:xfrm flipH="1">
            <a:off x="654570" y="4033972"/>
            <a:ext cx="361119" cy="273629"/>
            <a:chOff x="6263579" y="3962400"/>
            <a:chExt cx="361119" cy="91440"/>
          </a:xfrm>
        </p:grpSpPr>
        <p:cxnSp>
          <p:nvCxnSpPr>
            <p:cNvPr id="293" name="Straight Connector 29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6" name="Straight Connector 295"/>
          <p:cNvCxnSpPr/>
          <p:nvPr/>
        </p:nvCxnSpPr>
        <p:spPr>
          <a:xfrm>
            <a:off x="228600" y="4215661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61"/>
          <p:cNvGrpSpPr/>
          <p:nvPr/>
        </p:nvGrpSpPr>
        <p:grpSpPr>
          <a:xfrm>
            <a:off x="3124200" y="4296193"/>
            <a:ext cx="770075" cy="274320"/>
            <a:chOff x="6007023" y="4114800"/>
            <a:chExt cx="770075" cy="91671"/>
          </a:xfrm>
        </p:grpSpPr>
        <p:grpSp>
          <p:nvGrpSpPr>
            <p:cNvPr id="298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03" name="Straight Connector 30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6" name="Group 271"/>
          <p:cNvGrpSpPr/>
          <p:nvPr/>
        </p:nvGrpSpPr>
        <p:grpSpPr>
          <a:xfrm>
            <a:off x="1483267" y="4294741"/>
            <a:ext cx="770075" cy="274320"/>
            <a:chOff x="6007023" y="4114800"/>
            <a:chExt cx="770075" cy="91671"/>
          </a:xfrm>
        </p:grpSpPr>
        <p:grpSp>
          <p:nvGrpSpPr>
            <p:cNvPr id="307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5" name="Group 493"/>
          <p:cNvGrpSpPr/>
          <p:nvPr/>
        </p:nvGrpSpPr>
        <p:grpSpPr>
          <a:xfrm>
            <a:off x="256556" y="4298371"/>
            <a:ext cx="361119" cy="273629"/>
            <a:chOff x="6263579" y="3962400"/>
            <a:chExt cx="361119" cy="91440"/>
          </a:xfrm>
        </p:grpSpPr>
        <p:cxnSp>
          <p:nvCxnSpPr>
            <p:cNvPr id="316" name="Straight Connector 315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530"/>
          <p:cNvGrpSpPr/>
          <p:nvPr/>
        </p:nvGrpSpPr>
        <p:grpSpPr>
          <a:xfrm flipH="1">
            <a:off x="2303323" y="4033972"/>
            <a:ext cx="361119" cy="273629"/>
            <a:chOff x="6263579" y="3962400"/>
            <a:chExt cx="361119" cy="91440"/>
          </a:xfrm>
        </p:grpSpPr>
        <p:cxnSp>
          <p:nvCxnSpPr>
            <p:cNvPr id="321" name="Straight Connector 32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538"/>
          <p:cNvGrpSpPr/>
          <p:nvPr/>
        </p:nvGrpSpPr>
        <p:grpSpPr>
          <a:xfrm>
            <a:off x="1063526" y="4033281"/>
            <a:ext cx="361119" cy="273629"/>
            <a:chOff x="6263579" y="3962400"/>
            <a:chExt cx="361119" cy="91440"/>
          </a:xfrm>
        </p:grpSpPr>
        <p:cxnSp>
          <p:nvCxnSpPr>
            <p:cNvPr id="325" name="Straight Connector 32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1"/>
          <p:cNvGrpSpPr/>
          <p:nvPr/>
        </p:nvGrpSpPr>
        <p:grpSpPr>
          <a:xfrm>
            <a:off x="1370148" y="2375227"/>
            <a:ext cx="1010196" cy="2040714"/>
            <a:chOff x="3200400" y="3505200"/>
            <a:chExt cx="1010196" cy="2040714"/>
          </a:xfrm>
        </p:grpSpPr>
        <p:sp>
          <p:nvSpPr>
            <p:cNvPr id="329" name="Oval 328"/>
            <p:cNvSpPr/>
            <p:nvPr/>
          </p:nvSpPr>
          <p:spPr>
            <a:xfrm>
              <a:off x="3200400" y="35052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3976914" y="35052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3976914" y="377734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3200400" y="377734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4009572" y="45720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4020456" y="4833258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3995058" y="40386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3200400" y="40386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3214914" y="431437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3218544" y="484777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3218544" y="4590144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3236688" y="5363034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4005942" y="4299858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3233058" y="5101776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4024086" y="5090886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4027716" y="5355774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541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Testing the success of ligation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Alternative             </a:t>
            </a:r>
            <a:r>
              <a:rPr lang="en-US" sz="2200" dirty="0" smtClean="0">
                <a:latin typeface="Bell MT" pitchFamily="18" charset="0"/>
              </a:rPr>
              <a:t>Preliminary Results</a:t>
            </a:r>
            <a:endParaRPr lang="en-US" sz="2200" dirty="0">
              <a:latin typeface="Bell MT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228600"/>
            <a:ext cx="24384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320040" y="3674251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20040" y="3418801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20040" y="3157543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35280" y="2885401"/>
            <a:ext cx="393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13506" y="2342569"/>
            <a:ext cx="393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43840" y="2613259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43840" y="3941317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50"/>
          <p:cNvGrpSpPr/>
          <p:nvPr/>
        </p:nvGrpSpPr>
        <p:grpSpPr>
          <a:xfrm>
            <a:off x="3127824" y="3750463"/>
            <a:ext cx="770075" cy="274320"/>
            <a:chOff x="6007023" y="4114800"/>
            <a:chExt cx="770075" cy="91671"/>
          </a:xfrm>
        </p:grpSpPr>
        <p:grpSp>
          <p:nvGrpSpPr>
            <p:cNvPr id="3" name="Group 251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52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259"/>
          <p:cNvGrpSpPr/>
          <p:nvPr/>
        </p:nvGrpSpPr>
        <p:grpSpPr>
          <a:xfrm>
            <a:off x="1484082" y="3741745"/>
            <a:ext cx="770075" cy="274320"/>
            <a:chOff x="6007023" y="4114800"/>
            <a:chExt cx="770075" cy="91671"/>
          </a:xfrm>
        </p:grpSpPr>
        <p:grpSp>
          <p:nvGrpSpPr>
            <p:cNvPr id="6" name="Group 260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61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48" name="Straight Connector 14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278"/>
          <p:cNvGrpSpPr/>
          <p:nvPr/>
        </p:nvGrpSpPr>
        <p:grpSpPr>
          <a:xfrm>
            <a:off x="231152" y="3754081"/>
            <a:ext cx="361119" cy="273629"/>
            <a:chOff x="6263579" y="3962400"/>
            <a:chExt cx="361119" cy="91440"/>
          </a:xfrm>
        </p:grpSpPr>
        <p:cxnSp>
          <p:nvCxnSpPr>
            <p:cNvPr id="155" name="Straight Connector 15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24"/>
          <p:cNvGrpSpPr/>
          <p:nvPr/>
        </p:nvGrpSpPr>
        <p:grpSpPr>
          <a:xfrm>
            <a:off x="2705834" y="3494251"/>
            <a:ext cx="361119" cy="273629"/>
            <a:chOff x="6263579" y="3962400"/>
            <a:chExt cx="361119" cy="91440"/>
          </a:xfrm>
        </p:grpSpPr>
        <p:cxnSp>
          <p:nvCxnSpPr>
            <p:cNvPr id="159" name="Straight Connector 15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25"/>
          <p:cNvGrpSpPr/>
          <p:nvPr/>
        </p:nvGrpSpPr>
        <p:grpSpPr>
          <a:xfrm flipH="1">
            <a:off x="2296878" y="3494942"/>
            <a:ext cx="361119" cy="273629"/>
            <a:chOff x="6263579" y="3962400"/>
            <a:chExt cx="361119" cy="91440"/>
          </a:xfrm>
        </p:grpSpPr>
        <p:cxnSp>
          <p:nvCxnSpPr>
            <p:cNvPr id="163" name="Straight Connector 16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69"/>
          <p:cNvGrpSpPr/>
          <p:nvPr/>
        </p:nvGrpSpPr>
        <p:grpSpPr>
          <a:xfrm>
            <a:off x="1054017" y="3497881"/>
            <a:ext cx="361119" cy="273629"/>
            <a:chOff x="6263579" y="3962400"/>
            <a:chExt cx="361119" cy="91440"/>
          </a:xfrm>
        </p:grpSpPr>
        <p:cxnSp>
          <p:nvCxnSpPr>
            <p:cNvPr id="167" name="Straight Connector 16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70"/>
          <p:cNvGrpSpPr/>
          <p:nvPr/>
        </p:nvGrpSpPr>
        <p:grpSpPr>
          <a:xfrm flipH="1">
            <a:off x="645061" y="3498572"/>
            <a:ext cx="361119" cy="273629"/>
            <a:chOff x="6263579" y="3962400"/>
            <a:chExt cx="361119" cy="91440"/>
          </a:xfrm>
        </p:grpSpPr>
        <p:cxnSp>
          <p:nvCxnSpPr>
            <p:cNvPr id="171" name="Straight Connector 17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86"/>
          <p:cNvGrpSpPr/>
          <p:nvPr/>
        </p:nvGrpSpPr>
        <p:grpSpPr>
          <a:xfrm flipH="1">
            <a:off x="3955140" y="3492764"/>
            <a:ext cx="361119" cy="273629"/>
            <a:chOff x="6263579" y="3962400"/>
            <a:chExt cx="361119" cy="91440"/>
          </a:xfrm>
        </p:grpSpPr>
        <p:cxnSp>
          <p:nvCxnSpPr>
            <p:cNvPr id="175" name="Straight Connector 17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32"/>
          <p:cNvGrpSpPr/>
          <p:nvPr/>
        </p:nvGrpSpPr>
        <p:grpSpPr>
          <a:xfrm>
            <a:off x="3112405" y="3229363"/>
            <a:ext cx="770075" cy="274320"/>
            <a:chOff x="6007023" y="4114800"/>
            <a:chExt cx="770075" cy="91671"/>
          </a:xfrm>
        </p:grpSpPr>
        <p:grpSp>
          <p:nvGrpSpPr>
            <p:cNvPr id="17" name="Group 23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23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241"/>
          <p:cNvGrpSpPr/>
          <p:nvPr/>
        </p:nvGrpSpPr>
        <p:grpSpPr>
          <a:xfrm>
            <a:off x="1465033" y="3236623"/>
            <a:ext cx="770075" cy="274320"/>
            <a:chOff x="6007023" y="4114800"/>
            <a:chExt cx="770075" cy="91671"/>
          </a:xfrm>
        </p:grpSpPr>
        <p:grpSp>
          <p:nvGrpSpPr>
            <p:cNvPr id="20" name="Group 24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4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98"/>
          <p:cNvGrpSpPr/>
          <p:nvPr/>
        </p:nvGrpSpPr>
        <p:grpSpPr>
          <a:xfrm flipH="1">
            <a:off x="3926028" y="2959364"/>
            <a:ext cx="361119" cy="273629"/>
            <a:chOff x="6263579" y="3962400"/>
            <a:chExt cx="361119" cy="91440"/>
          </a:xfrm>
        </p:grpSpPr>
        <p:cxnSp>
          <p:nvCxnSpPr>
            <p:cNvPr id="197" name="Straight Connector 19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87"/>
          <p:cNvGrpSpPr/>
          <p:nvPr/>
        </p:nvGrpSpPr>
        <p:grpSpPr>
          <a:xfrm>
            <a:off x="240316" y="3229363"/>
            <a:ext cx="361119" cy="273629"/>
            <a:chOff x="6263579" y="3962400"/>
            <a:chExt cx="361119" cy="91440"/>
          </a:xfrm>
        </p:grpSpPr>
        <p:cxnSp>
          <p:nvCxnSpPr>
            <p:cNvPr id="201" name="Straight Connector 20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306"/>
          <p:cNvGrpSpPr/>
          <p:nvPr/>
        </p:nvGrpSpPr>
        <p:grpSpPr>
          <a:xfrm>
            <a:off x="2705750" y="2968105"/>
            <a:ext cx="361119" cy="273629"/>
            <a:chOff x="6263579" y="3962400"/>
            <a:chExt cx="361119" cy="91440"/>
          </a:xfrm>
        </p:grpSpPr>
        <p:cxnSp>
          <p:nvCxnSpPr>
            <p:cNvPr id="205" name="Straight Connector 20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307"/>
          <p:cNvGrpSpPr/>
          <p:nvPr/>
        </p:nvGrpSpPr>
        <p:grpSpPr>
          <a:xfrm flipH="1">
            <a:off x="2296794" y="2968796"/>
            <a:ext cx="361119" cy="273629"/>
            <a:chOff x="6263579" y="3962400"/>
            <a:chExt cx="361119" cy="91440"/>
          </a:xfrm>
        </p:grpSpPr>
        <p:cxnSp>
          <p:nvCxnSpPr>
            <p:cNvPr id="209" name="Straight Connector 20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315"/>
          <p:cNvGrpSpPr/>
          <p:nvPr/>
        </p:nvGrpSpPr>
        <p:grpSpPr>
          <a:xfrm>
            <a:off x="1068447" y="2971735"/>
            <a:ext cx="361119" cy="273629"/>
            <a:chOff x="6263579" y="3962400"/>
            <a:chExt cx="361119" cy="91440"/>
          </a:xfrm>
        </p:grpSpPr>
        <p:cxnSp>
          <p:nvCxnSpPr>
            <p:cNvPr id="213" name="Straight Connector 21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316"/>
          <p:cNvGrpSpPr/>
          <p:nvPr/>
        </p:nvGrpSpPr>
        <p:grpSpPr>
          <a:xfrm flipH="1">
            <a:off x="659491" y="2972426"/>
            <a:ext cx="361119" cy="273629"/>
            <a:chOff x="6263579" y="3962400"/>
            <a:chExt cx="361119" cy="91440"/>
          </a:xfrm>
        </p:grpSpPr>
        <p:cxnSp>
          <p:nvCxnSpPr>
            <p:cNvPr id="217" name="Straight Connector 21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444"/>
          <p:cNvGrpSpPr/>
          <p:nvPr/>
        </p:nvGrpSpPr>
        <p:grpSpPr>
          <a:xfrm>
            <a:off x="1484082" y="2690911"/>
            <a:ext cx="770075" cy="274320"/>
            <a:chOff x="6007023" y="4114800"/>
            <a:chExt cx="770075" cy="91671"/>
          </a:xfrm>
        </p:grpSpPr>
        <p:grpSp>
          <p:nvGrpSpPr>
            <p:cNvPr id="31" name="Group 445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26" name="Straight Connector 22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446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0" name="Group 435"/>
          <p:cNvGrpSpPr/>
          <p:nvPr/>
        </p:nvGrpSpPr>
        <p:grpSpPr>
          <a:xfrm>
            <a:off x="3116940" y="2694525"/>
            <a:ext cx="770075" cy="274332"/>
            <a:chOff x="6007023" y="4114796"/>
            <a:chExt cx="770075" cy="91675"/>
          </a:xfrm>
        </p:grpSpPr>
        <p:grpSp>
          <p:nvGrpSpPr>
            <p:cNvPr id="231" name="Group 436"/>
            <p:cNvGrpSpPr/>
            <p:nvPr/>
          </p:nvGrpSpPr>
          <p:grpSpPr>
            <a:xfrm>
              <a:off x="6415979" y="4114796"/>
              <a:ext cx="361119" cy="91440"/>
              <a:chOff x="6263579" y="3962400"/>
              <a:chExt cx="361119" cy="9144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oup 437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2" name="Group 454"/>
          <p:cNvGrpSpPr/>
          <p:nvPr/>
        </p:nvGrpSpPr>
        <p:grpSpPr>
          <a:xfrm>
            <a:off x="259365" y="2698165"/>
            <a:ext cx="361119" cy="273629"/>
            <a:chOff x="6263579" y="3962400"/>
            <a:chExt cx="361119" cy="91440"/>
          </a:xfrm>
        </p:grpSpPr>
        <p:cxnSp>
          <p:nvCxnSpPr>
            <p:cNvPr id="239" name="Straight Connector 23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472"/>
          <p:cNvGrpSpPr/>
          <p:nvPr/>
        </p:nvGrpSpPr>
        <p:grpSpPr>
          <a:xfrm>
            <a:off x="2699395" y="2431831"/>
            <a:ext cx="361119" cy="273629"/>
            <a:chOff x="6263579" y="3962400"/>
            <a:chExt cx="361119" cy="91440"/>
          </a:xfrm>
        </p:grpSpPr>
        <p:cxnSp>
          <p:nvCxnSpPr>
            <p:cNvPr id="243" name="Straight Connector 24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473"/>
          <p:cNvGrpSpPr/>
          <p:nvPr/>
        </p:nvGrpSpPr>
        <p:grpSpPr>
          <a:xfrm flipH="1">
            <a:off x="2290439" y="2432522"/>
            <a:ext cx="361119" cy="273629"/>
            <a:chOff x="6263579" y="3962400"/>
            <a:chExt cx="361119" cy="91440"/>
          </a:xfrm>
        </p:grpSpPr>
        <p:cxnSp>
          <p:nvCxnSpPr>
            <p:cNvPr id="247" name="Straight Connector 24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464"/>
          <p:cNvGrpSpPr/>
          <p:nvPr/>
        </p:nvGrpSpPr>
        <p:grpSpPr>
          <a:xfrm flipH="1">
            <a:off x="3919673" y="2415830"/>
            <a:ext cx="361119" cy="273629"/>
            <a:chOff x="6263579" y="3962400"/>
            <a:chExt cx="361119" cy="91440"/>
          </a:xfrm>
        </p:grpSpPr>
        <p:cxnSp>
          <p:nvCxnSpPr>
            <p:cNvPr id="251" name="Straight Connector 25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481"/>
          <p:cNvGrpSpPr/>
          <p:nvPr/>
        </p:nvGrpSpPr>
        <p:grpSpPr>
          <a:xfrm>
            <a:off x="1062092" y="2431831"/>
            <a:ext cx="361119" cy="273629"/>
            <a:chOff x="6263579" y="3962400"/>
            <a:chExt cx="361119" cy="91440"/>
          </a:xfrm>
        </p:grpSpPr>
        <p:cxnSp>
          <p:nvCxnSpPr>
            <p:cNvPr id="255" name="Straight Connector 25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482"/>
          <p:cNvGrpSpPr/>
          <p:nvPr/>
        </p:nvGrpSpPr>
        <p:grpSpPr>
          <a:xfrm flipH="1">
            <a:off x="653136" y="2432522"/>
            <a:ext cx="361119" cy="273629"/>
            <a:chOff x="6263579" y="3962400"/>
            <a:chExt cx="361119" cy="91440"/>
          </a:xfrm>
        </p:grpSpPr>
        <p:cxnSp>
          <p:nvCxnSpPr>
            <p:cNvPr id="259" name="Straight Connector 25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198"/>
          <p:cNvGrpSpPr/>
          <p:nvPr/>
        </p:nvGrpSpPr>
        <p:grpSpPr>
          <a:xfrm>
            <a:off x="3095987" y="2153881"/>
            <a:ext cx="770075" cy="274320"/>
            <a:chOff x="6007023" y="4114800"/>
            <a:chExt cx="770075" cy="91671"/>
          </a:xfrm>
        </p:grpSpPr>
        <p:grpSp>
          <p:nvGrpSpPr>
            <p:cNvPr id="264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2" name="Group 207"/>
          <p:cNvGrpSpPr/>
          <p:nvPr/>
        </p:nvGrpSpPr>
        <p:grpSpPr>
          <a:xfrm>
            <a:off x="1463129" y="2175655"/>
            <a:ext cx="770075" cy="274320"/>
            <a:chOff x="6007023" y="4114800"/>
            <a:chExt cx="770075" cy="91671"/>
          </a:xfrm>
        </p:grpSpPr>
        <p:grpSp>
          <p:nvGrpSpPr>
            <p:cNvPr id="273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74" name="Straight Connector 27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4" name="Group 511"/>
          <p:cNvGrpSpPr/>
          <p:nvPr/>
        </p:nvGrpSpPr>
        <p:grpSpPr>
          <a:xfrm>
            <a:off x="238412" y="2172025"/>
            <a:ext cx="361119" cy="273629"/>
            <a:chOff x="6263579" y="3962400"/>
            <a:chExt cx="361119" cy="91440"/>
          </a:xfrm>
        </p:grpSpPr>
        <p:cxnSp>
          <p:nvCxnSpPr>
            <p:cNvPr id="281" name="Straight Connector 28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521"/>
          <p:cNvGrpSpPr/>
          <p:nvPr/>
        </p:nvGrpSpPr>
        <p:grpSpPr>
          <a:xfrm flipH="1">
            <a:off x="3936181" y="4017732"/>
            <a:ext cx="361119" cy="273629"/>
            <a:chOff x="6263579" y="3962400"/>
            <a:chExt cx="361119" cy="91440"/>
          </a:xfrm>
        </p:grpSpPr>
        <p:cxnSp>
          <p:nvCxnSpPr>
            <p:cNvPr id="285" name="Straight Connector 28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529"/>
          <p:cNvGrpSpPr/>
          <p:nvPr/>
        </p:nvGrpSpPr>
        <p:grpSpPr>
          <a:xfrm>
            <a:off x="2712279" y="4033281"/>
            <a:ext cx="361119" cy="273629"/>
            <a:chOff x="6263579" y="3962400"/>
            <a:chExt cx="361119" cy="91440"/>
          </a:xfrm>
        </p:grpSpPr>
        <p:cxnSp>
          <p:nvCxnSpPr>
            <p:cNvPr id="289" name="Straight Connector 2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539"/>
          <p:cNvGrpSpPr/>
          <p:nvPr/>
        </p:nvGrpSpPr>
        <p:grpSpPr>
          <a:xfrm flipH="1">
            <a:off x="654570" y="4033972"/>
            <a:ext cx="361119" cy="273629"/>
            <a:chOff x="6263579" y="3962400"/>
            <a:chExt cx="361119" cy="91440"/>
          </a:xfrm>
        </p:grpSpPr>
        <p:cxnSp>
          <p:nvCxnSpPr>
            <p:cNvPr id="293" name="Straight Connector 29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6" name="Straight Connector 295"/>
          <p:cNvCxnSpPr/>
          <p:nvPr/>
        </p:nvCxnSpPr>
        <p:spPr>
          <a:xfrm>
            <a:off x="228600" y="4215661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8" name="Group 261"/>
          <p:cNvGrpSpPr/>
          <p:nvPr/>
        </p:nvGrpSpPr>
        <p:grpSpPr>
          <a:xfrm>
            <a:off x="3124200" y="4296193"/>
            <a:ext cx="770075" cy="274320"/>
            <a:chOff x="6007023" y="4114800"/>
            <a:chExt cx="770075" cy="91671"/>
          </a:xfrm>
        </p:grpSpPr>
        <p:grpSp>
          <p:nvGrpSpPr>
            <p:cNvPr id="299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03" name="Straight Connector 30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7" name="Group 271"/>
          <p:cNvGrpSpPr/>
          <p:nvPr/>
        </p:nvGrpSpPr>
        <p:grpSpPr>
          <a:xfrm>
            <a:off x="1483267" y="4294741"/>
            <a:ext cx="770075" cy="274320"/>
            <a:chOff x="6007023" y="4114800"/>
            <a:chExt cx="770075" cy="91671"/>
          </a:xfrm>
        </p:grpSpPr>
        <p:grpSp>
          <p:nvGrpSpPr>
            <p:cNvPr id="308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9" name="Group 493"/>
          <p:cNvGrpSpPr/>
          <p:nvPr/>
        </p:nvGrpSpPr>
        <p:grpSpPr>
          <a:xfrm>
            <a:off x="256556" y="4298371"/>
            <a:ext cx="361119" cy="273629"/>
            <a:chOff x="6263579" y="3962400"/>
            <a:chExt cx="361119" cy="91440"/>
          </a:xfrm>
        </p:grpSpPr>
        <p:cxnSp>
          <p:nvCxnSpPr>
            <p:cNvPr id="316" name="Straight Connector 315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530"/>
          <p:cNvGrpSpPr/>
          <p:nvPr/>
        </p:nvGrpSpPr>
        <p:grpSpPr>
          <a:xfrm flipH="1">
            <a:off x="2303323" y="4033972"/>
            <a:ext cx="361119" cy="273629"/>
            <a:chOff x="6263579" y="3962400"/>
            <a:chExt cx="361119" cy="91440"/>
          </a:xfrm>
        </p:grpSpPr>
        <p:cxnSp>
          <p:nvCxnSpPr>
            <p:cNvPr id="321" name="Straight Connector 32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538"/>
          <p:cNvGrpSpPr/>
          <p:nvPr/>
        </p:nvGrpSpPr>
        <p:grpSpPr>
          <a:xfrm>
            <a:off x="1063526" y="4033281"/>
            <a:ext cx="361119" cy="273629"/>
            <a:chOff x="6263579" y="3962400"/>
            <a:chExt cx="361119" cy="91440"/>
          </a:xfrm>
        </p:grpSpPr>
        <p:cxnSp>
          <p:nvCxnSpPr>
            <p:cNvPr id="325" name="Straight Connector 32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1"/>
          <p:cNvGrpSpPr/>
          <p:nvPr/>
        </p:nvGrpSpPr>
        <p:grpSpPr>
          <a:xfrm>
            <a:off x="1370148" y="2375227"/>
            <a:ext cx="1010196" cy="2040714"/>
            <a:chOff x="3200400" y="3505200"/>
            <a:chExt cx="1010196" cy="2040714"/>
          </a:xfrm>
        </p:grpSpPr>
        <p:sp>
          <p:nvSpPr>
            <p:cNvPr id="329" name="Oval 328"/>
            <p:cNvSpPr/>
            <p:nvPr/>
          </p:nvSpPr>
          <p:spPr>
            <a:xfrm>
              <a:off x="3200400" y="35052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3976914" y="35052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3976914" y="377734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3200400" y="377734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4009572" y="45720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4020456" y="4833258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3995058" y="40386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3200400" y="40386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3214914" y="431437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3218544" y="484777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3218544" y="4590144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3236688" y="5363034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4005942" y="4299858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3233058" y="5101776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4024086" y="5090886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4027716" y="5355774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6" name="Picture 345" descr="gel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1828800"/>
            <a:ext cx="4276772" cy="3886200"/>
          </a:xfrm>
          <a:prstGeom prst="rect">
            <a:avLst/>
          </a:prstGeom>
        </p:spPr>
      </p:pic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127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AFM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Alternative             </a:t>
            </a:r>
            <a:r>
              <a:rPr lang="en-US" sz="2200" dirty="0" smtClean="0">
                <a:latin typeface="Bell MT" pitchFamily="18" charset="0"/>
              </a:rPr>
              <a:t>Preliminary Results</a:t>
            </a:r>
            <a:endParaRPr lang="en-US" sz="2200" dirty="0">
              <a:latin typeface="Bell MT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228600"/>
            <a:ext cx="24384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5" name="Picture 344" descr="dna_raft_018_annota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6172074" cy="4630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6183868"/>
            <a:ext cx="633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Gold-</a:t>
            </a:r>
            <a:r>
              <a:rPr lang="en-US" b="1" dirty="0" err="1" smtClean="0"/>
              <a:t>streptavidin</a:t>
            </a:r>
            <a:r>
              <a:rPr lang="en-US" b="1" dirty="0" smtClean="0"/>
              <a:t> labeling </a:t>
            </a:r>
            <a:r>
              <a:rPr lang="en-US" dirty="0" smtClean="0"/>
              <a:t>(imaging by </a:t>
            </a:r>
            <a:r>
              <a:rPr lang="en-US" i="1" dirty="0" smtClean="0"/>
              <a:t>Antoine </a:t>
            </a:r>
            <a:r>
              <a:rPr lang="en-US" i="1" dirty="0" err="1" smtClean="0"/>
              <a:t>Roygobeil</a:t>
            </a:r>
            <a:r>
              <a:rPr lang="en-US" i="1" dirty="0" smtClean="0"/>
              <a:t>, Physics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127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AFM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Alternative             </a:t>
            </a:r>
            <a:r>
              <a:rPr lang="en-US" sz="2200" dirty="0" smtClean="0">
                <a:latin typeface="Bell MT" pitchFamily="18" charset="0"/>
              </a:rPr>
              <a:t>Preliminary Results</a:t>
            </a:r>
            <a:endParaRPr lang="en-US" sz="2200" dirty="0">
              <a:latin typeface="Bell MT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228600"/>
            <a:ext cx="24384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7" name="Picture 346" descr="Heigh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905000"/>
            <a:ext cx="3886200" cy="4695825"/>
          </a:xfrm>
          <a:prstGeom prst="rect">
            <a:avLst/>
          </a:prstGeom>
        </p:spPr>
      </p:pic>
      <p:sp>
        <p:nvSpPr>
          <p:cNvPr id="348" name="Oval 347"/>
          <p:cNvSpPr/>
          <p:nvPr/>
        </p:nvSpPr>
        <p:spPr>
          <a:xfrm>
            <a:off x="762000" y="2971800"/>
            <a:ext cx="838200" cy="838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9" name="Picture 348" descr="ma_240212_s.000 - NanoScope Analys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5312" y="2971800"/>
            <a:ext cx="4738688" cy="1638300"/>
          </a:xfrm>
          <a:prstGeom prst="rect">
            <a:avLst/>
          </a:prstGeom>
        </p:spPr>
      </p:pic>
      <p:sp>
        <p:nvSpPr>
          <p:cNvPr id="350" name="TextBox 349"/>
          <p:cNvSpPr txBox="1"/>
          <p:nvPr/>
        </p:nvSpPr>
        <p:spPr>
          <a:xfrm>
            <a:off x="5257800" y="5715000"/>
            <a:ext cx="220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Streptavidin</a:t>
            </a:r>
            <a:r>
              <a:rPr lang="en-US" b="1" dirty="0" smtClean="0"/>
              <a:t> labeling </a:t>
            </a:r>
            <a:endParaRPr lang="en-US" dirty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127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AFM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Alternative             </a:t>
            </a:r>
            <a:r>
              <a:rPr lang="en-US" sz="2200" dirty="0" smtClean="0">
                <a:latin typeface="Bell MT" pitchFamily="18" charset="0"/>
              </a:rPr>
              <a:t>Preliminary Results</a:t>
            </a:r>
            <a:endParaRPr lang="en-US" sz="2200" dirty="0">
              <a:latin typeface="Bell MT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228600"/>
            <a:ext cx="24384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5257800" y="5715000"/>
            <a:ext cx="21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 (buffer only)</a:t>
            </a:r>
            <a:endParaRPr lang="en-US" dirty="0"/>
          </a:p>
        </p:txBody>
      </p:sp>
      <p:pic>
        <p:nvPicPr>
          <p:cNvPr id="10" name="Picture 9" descr="Heigh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3771900" cy="4343400"/>
          </a:xfrm>
          <a:prstGeom prst="rect">
            <a:avLst/>
          </a:prstGeom>
        </p:spPr>
      </p:pic>
      <p:pic>
        <p:nvPicPr>
          <p:cNvPr id="11" name="Picture 10" descr="mas_b_120312.002 - NanoScope Analys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2667000"/>
            <a:ext cx="6491288" cy="1638300"/>
          </a:xfrm>
          <a:prstGeom prst="rect">
            <a:avLst/>
          </a:prstGeom>
        </p:spPr>
      </p:pic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127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AFM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Alternative             </a:t>
            </a:r>
            <a:r>
              <a:rPr lang="en-US" sz="2200" dirty="0" smtClean="0">
                <a:latin typeface="Bell MT" pitchFamily="18" charset="0"/>
              </a:rPr>
              <a:t>Preliminary Results</a:t>
            </a:r>
            <a:endParaRPr lang="en-US" sz="2200" dirty="0">
              <a:latin typeface="Bell MT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8400" y="228600"/>
            <a:ext cx="24384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5257800" y="5715000"/>
            <a:ext cx="198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 </a:t>
            </a:r>
            <a:r>
              <a:rPr lang="en-US" b="1" dirty="0" smtClean="0"/>
              <a:t>(DNA </a:t>
            </a:r>
            <a:r>
              <a:rPr lang="en-US" b="1" dirty="0" smtClean="0"/>
              <a:t>only)</a:t>
            </a:r>
            <a:endParaRPr lang="en-US" dirty="0"/>
          </a:p>
        </p:txBody>
      </p:sp>
      <p:pic>
        <p:nvPicPr>
          <p:cNvPr id="9" name="Picture 8" descr="Height.d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752600"/>
            <a:ext cx="3771900" cy="4343400"/>
          </a:xfrm>
          <a:prstGeom prst="rect">
            <a:avLst/>
          </a:prstGeom>
        </p:spPr>
      </p:pic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Alternative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2895600"/>
            <a:ext cx="121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Thanks</a:t>
            </a:r>
            <a:endParaRPr lang="en-US" sz="2800" dirty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1219200"/>
            <a:ext cx="6415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600" dirty="0" smtClean="0"/>
              <a:t>Basic Principal</a:t>
            </a:r>
            <a:r>
              <a:rPr lang="en-US" sz="2400" dirty="0" smtClean="0"/>
              <a:t>: Double-crossover units</a:t>
            </a:r>
            <a:endParaRPr lang="en-US" sz="24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" name="Picture 26" descr="schematic-ti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2827866"/>
            <a:ext cx="3453515" cy="1389744"/>
          </a:xfrm>
          <a:prstGeom prst="rect">
            <a:avLst/>
          </a:prstGeom>
        </p:spPr>
      </p:pic>
      <p:pic>
        <p:nvPicPr>
          <p:cNvPr id="28" name="Picture 27" descr="Copy of Untitled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743200"/>
            <a:ext cx="3733800" cy="16594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80776" y="2827866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9" name="TextBox 8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Bell MT" pitchFamily="18" charset="0"/>
              </a:rPr>
              <a:t>Principal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Alternative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228600"/>
            <a:ext cx="13716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1219200"/>
            <a:ext cx="6345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600" dirty="0" smtClean="0"/>
              <a:t>Basic Principal</a:t>
            </a:r>
            <a:r>
              <a:rPr lang="en-US" sz="2400" dirty="0" smtClean="0"/>
              <a:t>: Double-crossover units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1052280" y="526142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2" name="Group 551"/>
          <p:cNvGrpSpPr/>
          <p:nvPr/>
        </p:nvGrpSpPr>
        <p:grpSpPr>
          <a:xfrm>
            <a:off x="914400" y="4744716"/>
            <a:ext cx="5533566" cy="261258"/>
            <a:chOff x="1066800" y="4764312"/>
            <a:chExt cx="5533566" cy="261258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1190166" y="5025570"/>
              <a:ext cx="5410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1066800" y="4764312"/>
              <a:ext cx="5410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5" name="Straight Connector 434"/>
          <p:cNvCxnSpPr/>
          <p:nvPr/>
        </p:nvCxnSpPr>
        <p:spPr>
          <a:xfrm>
            <a:off x="1084944" y="447257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1066800" y="3929742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1193802" y="4200432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1204686" y="5528490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5" name="Group 554"/>
          <p:cNvGrpSpPr/>
          <p:nvPr/>
        </p:nvGrpSpPr>
        <p:grpSpPr>
          <a:xfrm>
            <a:off x="1346196" y="5328918"/>
            <a:ext cx="4075703" cy="286656"/>
            <a:chOff x="1422396" y="5348514"/>
            <a:chExt cx="4075703" cy="286656"/>
          </a:xfrm>
        </p:grpSpPr>
        <p:grpSp>
          <p:nvGrpSpPr>
            <p:cNvPr id="251" name="Group 250"/>
            <p:cNvGrpSpPr/>
            <p:nvPr/>
          </p:nvGrpSpPr>
          <p:grpSpPr>
            <a:xfrm>
              <a:off x="4728024" y="5357232"/>
              <a:ext cx="770075" cy="274320"/>
              <a:chOff x="6007023" y="4114800"/>
              <a:chExt cx="770075" cy="91671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0" name="Group 259"/>
            <p:cNvGrpSpPr/>
            <p:nvPr/>
          </p:nvGrpSpPr>
          <p:grpSpPr>
            <a:xfrm>
              <a:off x="3084282" y="5348514"/>
              <a:ext cx="770075" cy="274320"/>
              <a:chOff x="6007023" y="4114800"/>
              <a:chExt cx="770075" cy="91671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8" name="Group 277"/>
            <p:cNvGrpSpPr/>
            <p:nvPr/>
          </p:nvGrpSpPr>
          <p:grpSpPr>
            <a:xfrm>
              <a:off x="1422396" y="5360850"/>
              <a:ext cx="770075" cy="274320"/>
              <a:chOff x="6007023" y="4114800"/>
              <a:chExt cx="770075" cy="91671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51" name="Group 550"/>
          <p:cNvGrpSpPr/>
          <p:nvPr/>
        </p:nvGrpSpPr>
        <p:grpSpPr>
          <a:xfrm>
            <a:off x="1355360" y="4545846"/>
            <a:ext cx="4893855" cy="813528"/>
            <a:chOff x="1431560" y="4555308"/>
            <a:chExt cx="4893855" cy="813528"/>
          </a:xfrm>
        </p:grpSpPr>
        <p:grpSp>
          <p:nvGrpSpPr>
            <p:cNvPr id="550" name="Group 549"/>
            <p:cNvGrpSpPr/>
            <p:nvPr/>
          </p:nvGrpSpPr>
          <p:grpSpPr>
            <a:xfrm>
              <a:off x="2245261" y="5088708"/>
              <a:ext cx="4080154" cy="280128"/>
              <a:chOff x="2245261" y="5088708"/>
              <a:chExt cx="4080154" cy="280128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897078" y="5090886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25" name="Group 224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30" name="Straight Connector 229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6" name="Group 225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27" name="Straight Connector 226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2245261" y="5094516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70" name="Group 269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75" name="Straight Connector 274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Group 270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72" name="Straight Connector 271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7" name="Group 166"/>
              <p:cNvGrpSpPr/>
              <p:nvPr/>
            </p:nvGrpSpPr>
            <p:grpSpPr>
              <a:xfrm>
                <a:off x="5555340" y="508870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" name="Group 186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188" name="Straight Connector 187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49" name="Group 548"/>
            <p:cNvGrpSpPr/>
            <p:nvPr/>
          </p:nvGrpSpPr>
          <p:grpSpPr>
            <a:xfrm>
              <a:off x="1431560" y="4555308"/>
              <a:ext cx="4864743" cy="552270"/>
              <a:chOff x="1443349" y="4555308"/>
              <a:chExt cx="4864743" cy="552270"/>
            </a:xfrm>
          </p:grpSpPr>
          <p:grpSp>
            <p:nvGrpSpPr>
              <p:cNvPr id="233" name="Group 232"/>
              <p:cNvGrpSpPr/>
              <p:nvPr/>
            </p:nvGrpSpPr>
            <p:grpSpPr>
              <a:xfrm>
                <a:off x="4724394" y="482599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39" name="Straight Connector 238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36" name="Straight Connector 235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2" name="Group 241"/>
              <p:cNvGrpSpPr/>
              <p:nvPr/>
            </p:nvGrpSpPr>
            <p:grpSpPr>
              <a:xfrm>
                <a:off x="3077022" y="483325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43" name="Group 242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48" name="Straight Connector 247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7" name="Group 296"/>
              <p:cNvGrpSpPr/>
              <p:nvPr/>
            </p:nvGrpSpPr>
            <p:grpSpPr>
              <a:xfrm>
                <a:off x="5538017" y="455530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03" name="Straight Connector 302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Group 298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00" name="Straight Connector 299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1443349" y="482599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88" name="Group 287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93" name="Straight Connector 292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9" name="Group 288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90" name="Straight Connector 289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6" name="Group 305"/>
              <p:cNvGrpSpPr/>
              <p:nvPr/>
            </p:nvGrpSpPr>
            <p:grpSpPr>
              <a:xfrm>
                <a:off x="3908783" y="456474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307" name="Group 306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12" name="Straight Connector 311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Straight Connector 313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8" name="Group 307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09" name="Straight Connector 308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2271480" y="456837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316" name="Group 315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7" name="Group 316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18" name="Straight Connector 317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Connector 318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53" name="Group 552"/>
          <p:cNvGrpSpPr/>
          <p:nvPr/>
        </p:nvGrpSpPr>
        <p:grpSpPr>
          <a:xfrm>
            <a:off x="1374409" y="4278084"/>
            <a:ext cx="4036606" cy="281574"/>
            <a:chOff x="1450609" y="4297680"/>
            <a:chExt cx="4036606" cy="281574"/>
          </a:xfrm>
        </p:grpSpPr>
        <p:grpSp>
          <p:nvGrpSpPr>
            <p:cNvPr id="445" name="Group 444"/>
            <p:cNvGrpSpPr/>
            <p:nvPr/>
          </p:nvGrpSpPr>
          <p:grpSpPr>
            <a:xfrm>
              <a:off x="3084282" y="4297680"/>
              <a:ext cx="770075" cy="274320"/>
              <a:chOff x="6007023" y="4114800"/>
              <a:chExt cx="770075" cy="91671"/>
            </a:xfrm>
          </p:grpSpPr>
          <p:grpSp>
            <p:nvGrpSpPr>
              <p:cNvPr id="446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1" name="Straight Connector 45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7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48" name="Straight Connector 44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6" name="Group 435"/>
            <p:cNvGrpSpPr/>
            <p:nvPr/>
          </p:nvGrpSpPr>
          <p:grpSpPr>
            <a:xfrm>
              <a:off x="4717140" y="4301304"/>
              <a:ext cx="770075" cy="274320"/>
              <a:chOff x="6007023" y="4114800"/>
              <a:chExt cx="770075" cy="91671"/>
            </a:xfrm>
          </p:grpSpPr>
          <p:grpSp>
            <p:nvGrpSpPr>
              <p:cNvPr id="437" name="Group 436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42" name="Straight Connector 44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8" name="Group 437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4" name="Group 453"/>
            <p:cNvGrpSpPr/>
            <p:nvPr/>
          </p:nvGrpSpPr>
          <p:grpSpPr>
            <a:xfrm>
              <a:off x="1450609" y="4304934"/>
              <a:ext cx="770075" cy="274320"/>
              <a:chOff x="6007023" y="4114800"/>
              <a:chExt cx="770075" cy="91671"/>
            </a:xfrm>
          </p:grpSpPr>
          <p:grpSp>
            <p:nvGrpSpPr>
              <p:cNvPr id="455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6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7" name="Straight Connector 45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54" name="Group 553"/>
          <p:cNvGrpSpPr/>
          <p:nvPr/>
        </p:nvGrpSpPr>
        <p:grpSpPr>
          <a:xfrm>
            <a:off x="2177136" y="4002312"/>
            <a:ext cx="4036612" cy="291012"/>
            <a:chOff x="2253336" y="4021908"/>
            <a:chExt cx="4036612" cy="291012"/>
          </a:xfrm>
        </p:grpSpPr>
        <p:grpSp>
          <p:nvGrpSpPr>
            <p:cNvPr id="472" name="Group 471"/>
            <p:cNvGrpSpPr/>
            <p:nvPr/>
          </p:nvGrpSpPr>
          <p:grpSpPr>
            <a:xfrm>
              <a:off x="3890639" y="4038600"/>
              <a:ext cx="770075" cy="274320"/>
              <a:chOff x="6007023" y="4114800"/>
              <a:chExt cx="770075" cy="91671"/>
            </a:xfrm>
          </p:grpSpPr>
          <p:grpSp>
            <p:nvGrpSpPr>
              <p:cNvPr id="473" name="Group 47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4" name="Group 47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75" name="Straight Connector 47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3" name="Group 462"/>
            <p:cNvGrpSpPr/>
            <p:nvPr/>
          </p:nvGrpSpPr>
          <p:grpSpPr>
            <a:xfrm>
              <a:off x="5519873" y="4021908"/>
              <a:ext cx="770075" cy="274320"/>
              <a:chOff x="6007023" y="4114800"/>
              <a:chExt cx="770075" cy="91671"/>
            </a:xfrm>
          </p:grpSpPr>
          <p:grpSp>
            <p:nvGrpSpPr>
              <p:cNvPr id="464" name="Group 46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5" name="Group 46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6" name="Straight Connector 46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1" name="Group 480"/>
            <p:cNvGrpSpPr/>
            <p:nvPr/>
          </p:nvGrpSpPr>
          <p:grpSpPr>
            <a:xfrm>
              <a:off x="2253336" y="4038600"/>
              <a:ext cx="770075" cy="274320"/>
              <a:chOff x="6007023" y="4114800"/>
              <a:chExt cx="770075" cy="91671"/>
            </a:xfrm>
          </p:grpSpPr>
          <p:grpSp>
            <p:nvGrpSpPr>
              <p:cNvPr id="482" name="Group 48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87" name="Straight Connector 48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Straight Connector 48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" name="Group 48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84" name="Straight Connector 48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3" name="Group 492"/>
          <p:cNvGrpSpPr/>
          <p:nvPr/>
        </p:nvGrpSpPr>
        <p:grpSpPr>
          <a:xfrm>
            <a:off x="4619987" y="3741054"/>
            <a:ext cx="770075" cy="274320"/>
            <a:chOff x="6007023" y="4114800"/>
            <a:chExt cx="770075" cy="91671"/>
          </a:xfrm>
        </p:grpSpPr>
        <p:grpSp>
          <p:nvGrpSpPr>
            <p:cNvPr id="494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99" name="Straight Connector 49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5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96" name="Straight Connector 49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2" name="Group 501"/>
          <p:cNvGrpSpPr/>
          <p:nvPr/>
        </p:nvGrpSpPr>
        <p:grpSpPr>
          <a:xfrm>
            <a:off x="2972615" y="3733800"/>
            <a:ext cx="770075" cy="274320"/>
            <a:chOff x="6007023" y="4114800"/>
            <a:chExt cx="770075" cy="91671"/>
          </a:xfrm>
        </p:grpSpPr>
        <p:grpSp>
          <p:nvGrpSpPr>
            <p:cNvPr id="503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08" name="Straight Connector 50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4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05" name="Straight Connector 5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1" name="Group 510"/>
          <p:cNvGrpSpPr/>
          <p:nvPr/>
        </p:nvGrpSpPr>
        <p:grpSpPr>
          <a:xfrm>
            <a:off x="1338942" y="3744684"/>
            <a:ext cx="770075" cy="274320"/>
            <a:chOff x="6007023" y="4114800"/>
            <a:chExt cx="770075" cy="91671"/>
          </a:xfrm>
        </p:grpSpPr>
        <p:grpSp>
          <p:nvGrpSpPr>
            <p:cNvPr id="512" name="Group 511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3" name="Group 512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0" name="Group 519"/>
          <p:cNvGrpSpPr/>
          <p:nvPr/>
        </p:nvGrpSpPr>
        <p:grpSpPr>
          <a:xfrm>
            <a:off x="5460181" y="5604214"/>
            <a:ext cx="770075" cy="274320"/>
            <a:chOff x="6007023" y="4114800"/>
            <a:chExt cx="770075" cy="91671"/>
          </a:xfrm>
        </p:grpSpPr>
        <p:grpSp>
          <p:nvGrpSpPr>
            <p:cNvPr id="521" name="Group 520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26" name="Straight Connector 52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" name="Group 521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23" name="Straight Connector 52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9" name="Group 528"/>
          <p:cNvGrpSpPr/>
          <p:nvPr/>
        </p:nvGrpSpPr>
        <p:grpSpPr>
          <a:xfrm>
            <a:off x="3827323" y="5620454"/>
            <a:ext cx="770075" cy="274320"/>
            <a:chOff x="6007023" y="4114800"/>
            <a:chExt cx="770075" cy="91671"/>
          </a:xfrm>
        </p:grpSpPr>
        <p:grpSp>
          <p:nvGrpSpPr>
            <p:cNvPr id="530" name="Group 529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35" name="Straight Connector 53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1" name="Group 530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32" name="Straight Connector 5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8" name="Group 537"/>
          <p:cNvGrpSpPr/>
          <p:nvPr/>
        </p:nvGrpSpPr>
        <p:grpSpPr>
          <a:xfrm>
            <a:off x="2178570" y="5620454"/>
            <a:ext cx="770075" cy="274320"/>
            <a:chOff x="6007023" y="4114800"/>
            <a:chExt cx="770075" cy="91671"/>
          </a:xfrm>
        </p:grpSpPr>
        <p:grpSp>
          <p:nvGrpSpPr>
            <p:cNvPr id="539" name="Group 538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44" name="Straight Connector 54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0" name="Group 539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41" name="Straight Connector 54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6" name="Straight Connector 555"/>
          <p:cNvCxnSpPr/>
          <p:nvPr/>
        </p:nvCxnSpPr>
        <p:spPr>
          <a:xfrm>
            <a:off x="1219200" y="580283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457200" y="292614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.	      .           .	</a:t>
            </a:r>
            <a:endParaRPr lang="en-US" sz="4800" dirty="0"/>
          </a:p>
        </p:txBody>
      </p:sp>
      <p:sp>
        <p:nvSpPr>
          <p:cNvPr id="559" name="TextBox 558"/>
          <p:cNvSpPr txBox="1"/>
          <p:nvPr/>
        </p:nvSpPr>
        <p:spPr>
          <a:xfrm>
            <a:off x="460830" y="28194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.	      .           .	</a:t>
            </a:r>
            <a:endParaRPr lang="en-US" sz="4800" dirty="0"/>
          </a:p>
        </p:txBody>
      </p:sp>
      <p:sp>
        <p:nvSpPr>
          <p:cNvPr id="560" name="TextBox 559"/>
          <p:cNvSpPr txBox="1"/>
          <p:nvPr/>
        </p:nvSpPr>
        <p:spPr>
          <a:xfrm>
            <a:off x="464460" y="271266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</a:t>
            </a:r>
            <a:r>
              <a:rPr lang="en-US" sz="2400" dirty="0" smtClean="0"/>
              <a:t>^ </a:t>
            </a:r>
            <a:r>
              <a:rPr lang="en-US" sz="4800" dirty="0" smtClean="0"/>
              <a:t>	      </a:t>
            </a:r>
            <a:r>
              <a:rPr lang="en-US" sz="2400" dirty="0" smtClean="0"/>
              <a:t>^</a:t>
            </a:r>
            <a:r>
              <a:rPr lang="en-US" sz="4800" dirty="0" smtClean="0"/>
              <a:t>           </a:t>
            </a:r>
            <a:r>
              <a:rPr lang="en-US" sz="2400" dirty="0" smtClean="0"/>
              <a:t>^</a:t>
            </a:r>
            <a:r>
              <a:rPr lang="en-US" sz="4800" dirty="0" smtClean="0"/>
              <a:t> 	</a:t>
            </a:r>
            <a:endParaRPr lang="en-US" sz="4800" dirty="0"/>
          </a:p>
        </p:txBody>
      </p:sp>
      <p:sp>
        <p:nvSpPr>
          <p:cNvPr id="561" name="TextBox 560"/>
          <p:cNvSpPr txBox="1"/>
          <p:nvPr/>
        </p:nvSpPr>
        <p:spPr>
          <a:xfrm>
            <a:off x="620484" y="541383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.	      .           .	</a:t>
            </a:r>
            <a:endParaRPr lang="en-US" sz="4800" dirty="0"/>
          </a:p>
        </p:txBody>
      </p:sp>
      <p:sp>
        <p:nvSpPr>
          <p:cNvPr id="562" name="TextBox 561"/>
          <p:cNvSpPr txBox="1"/>
          <p:nvPr/>
        </p:nvSpPr>
        <p:spPr>
          <a:xfrm>
            <a:off x="613230" y="5537202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.	      .           .	</a:t>
            </a:r>
            <a:endParaRPr lang="en-US" sz="4800" dirty="0"/>
          </a:p>
        </p:txBody>
      </p:sp>
      <p:sp>
        <p:nvSpPr>
          <p:cNvPr id="563" name="TextBox 562"/>
          <p:cNvSpPr txBox="1"/>
          <p:nvPr/>
        </p:nvSpPr>
        <p:spPr>
          <a:xfrm>
            <a:off x="620490" y="5660574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.	      .           .	</a:t>
            </a:r>
            <a:endParaRPr lang="en-US" sz="4800" dirty="0"/>
          </a:p>
        </p:txBody>
      </p:sp>
      <p:sp>
        <p:nvSpPr>
          <p:cNvPr id="564" name="TextBox 563"/>
          <p:cNvSpPr txBox="1"/>
          <p:nvPr/>
        </p:nvSpPr>
        <p:spPr>
          <a:xfrm>
            <a:off x="6705600" y="4114800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572" name="TextBox 571"/>
          <p:cNvSpPr txBox="1"/>
          <p:nvPr/>
        </p:nvSpPr>
        <p:spPr>
          <a:xfrm>
            <a:off x="410028" y="4165602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573" name="TextBox 572"/>
          <p:cNvSpPr txBox="1"/>
          <p:nvPr/>
        </p:nvSpPr>
        <p:spPr>
          <a:xfrm>
            <a:off x="6872514" y="4122060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574" name="TextBox 573"/>
          <p:cNvSpPr txBox="1"/>
          <p:nvPr/>
        </p:nvSpPr>
        <p:spPr>
          <a:xfrm>
            <a:off x="261258" y="4165602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576" name="TextBox 575"/>
          <p:cNvSpPr txBox="1"/>
          <p:nvPr/>
        </p:nvSpPr>
        <p:spPr>
          <a:xfrm>
            <a:off x="7082970" y="4122003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577" name="TextBox 576"/>
          <p:cNvSpPr txBox="1"/>
          <p:nvPr/>
        </p:nvSpPr>
        <p:spPr>
          <a:xfrm>
            <a:off x="108858" y="4165488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324" name="TextBox 323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Bell MT" pitchFamily="18" charset="0"/>
              </a:rPr>
              <a:t>Principal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Alternative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304800" y="228600"/>
            <a:ext cx="13716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" grpId="0"/>
      <p:bldP spid="559" grpId="0"/>
      <p:bldP spid="560" grpId="0"/>
      <p:bldP spid="561" grpId="0"/>
      <p:bldP spid="562" grpId="0"/>
      <p:bldP spid="563" grpId="0"/>
      <p:bldP spid="564" grpId="0"/>
      <p:bldP spid="572" grpId="0"/>
      <p:bldP spid="573" grpId="0"/>
      <p:bldP spid="574" grpId="0"/>
      <p:bldP spid="576" grpId="0"/>
      <p:bldP spid="5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" name="Group 551"/>
          <p:cNvGrpSpPr/>
          <p:nvPr/>
        </p:nvGrpSpPr>
        <p:grpSpPr>
          <a:xfrm>
            <a:off x="914400" y="4744716"/>
            <a:ext cx="5533566" cy="261258"/>
            <a:chOff x="1066800" y="4764312"/>
            <a:chExt cx="5533566" cy="261258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1190166" y="5025570"/>
              <a:ext cx="5410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1066800" y="4764312"/>
              <a:ext cx="5410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5" name="Straight Connector 434"/>
          <p:cNvCxnSpPr/>
          <p:nvPr/>
        </p:nvCxnSpPr>
        <p:spPr>
          <a:xfrm>
            <a:off x="1084944" y="447257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548"/>
          <p:cNvGrpSpPr/>
          <p:nvPr/>
        </p:nvGrpSpPr>
        <p:grpSpPr>
          <a:xfrm>
            <a:off x="1355360" y="4545846"/>
            <a:ext cx="4864743" cy="552270"/>
            <a:chOff x="1443349" y="4555308"/>
            <a:chExt cx="4864743" cy="552270"/>
          </a:xfrm>
        </p:grpSpPr>
        <p:grpSp>
          <p:nvGrpSpPr>
            <p:cNvPr id="31" name="Group 232"/>
            <p:cNvGrpSpPr/>
            <p:nvPr/>
          </p:nvGrpSpPr>
          <p:grpSpPr>
            <a:xfrm>
              <a:off x="4724394" y="4825998"/>
              <a:ext cx="770075" cy="274320"/>
              <a:chOff x="6007023" y="4114800"/>
              <a:chExt cx="770075" cy="91671"/>
            </a:xfrm>
          </p:grpSpPr>
          <p:grpSp>
            <p:nvGrpSpPr>
              <p:cNvPr id="8192" name="Group 23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93" name="Group 23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95" name="Group 241"/>
            <p:cNvGrpSpPr/>
            <p:nvPr/>
          </p:nvGrpSpPr>
          <p:grpSpPr>
            <a:xfrm>
              <a:off x="3077022" y="4833258"/>
              <a:ext cx="770075" cy="274320"/>
              <a:chOff x="6007023" y="4114800"/>
              <a:chExt cx="770075" cy="91671"/>
            </a:xfrm>
          </p:grpSpPr>
          <p:grpSp>
            <p:nvGrpSpPr>
              <p:cNvPr id="8196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97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45" name="Straight Connector 24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98" name="Group 296"/>
            <p:cNvGrpSpPr/>
            <p:nvPr/>
          </p:nvGrpSpPr>
          <p:grpSpPr>
            <a:xfrm>
              <a:off x="5538017" y="4555308"/>
              <a:ext cx="770075" cy="274320"/>
              <a:chOff x="6007023" y="4114800"/>
              <a:chExt cx="770075" cy="91671"/>
            </a:xfrm>
          </p:grpSpPr>
          <p:grpSp>
            <p:nvGrpSpPr>
              <p:cNvPr id="8199" name="Group 29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00" name="Group 29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1" name="Group 286"/>
            <p:cNvGrpSpPr/>
            <p:nvPr/>
          </p:nvGrpSpPr>
          <p:grpSpPr>
            <a:xfrm>
              <a:off x="1443349" y="4825998"/>
              <a:ext cx="770075" cy="274320"/>
              <a:chOff x="6007023" y="4114800"/>
              <a:chExt cx="770075" cy="91671"/>
            </a:xfrm>
          </p:grpSpPr>
          <p:grpSp>
            <p:nvGrpSpPr>
              <p:cNvPr id="8202" name="Group 28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03" name="Group 28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90" name="Straight Connector 28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4" name="Group 305"/>
            <p:cNvGrpSpPr/>
            <p:nvPr/>
          </p:nvGrpSpPr>
          <p:grpSpPr>
            <a:xfrm>
              <a:off x="3908783" y="4564740"/>
              <a:ext cx="770075" cy="274320"/>
              <a:chOff x="6007023" y="4114800"/>
              <a:chExt cx="770075" cy="91671"/>
            </a:xfrm>
          </p:grpSpPr>
          <p:grpSp>
            <p:nvGrpSpPr>
              <p:cNvPr id="8205" name="Group 306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06" name="Group 307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7" name="Group 314"/>
            <p:cNvGrpSpPr/>
            <p:nvPr/>
          </p:nvGrpSpPr>
          <p:grpSpPr>
            <a:xfrm>
              <a:off x="2271480" y="4568370"/>
              <a:ext cx="770075" cy="274320"/>
              <a:chOff x="6007023" y="4114800"/>
              <a:chExt cx="770075" cy="91671"/>
            </a:xfrm>
          </p:grpSpPr>
          <p:grpSp>
            <p:nvGrpSpPr>
              <p:cNvPr id="8208" name="Group 31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09" name="Group 31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210" name="Group 552"/>
          <p:cNvGrpSpPr/>
          <p:nvPr/>
        </p:nvGrpSpPr>
        <p:grpSpPr>
          <a:xfrm>
            <a:off x="1374409" y="4278084"/>
            <a:ext cx="4036606" cy="281574"/>
            <a:chOff x="1450609" y="4297680"/>
            <a:chExt cx="4036606" cy="281574"/>
          </a:xfrm>
        </p:grpSpPr>
        <p:grpSp>
          <p:nvGrpSpPr>
            <p:cNvPr id="8211" name="Group 444"/>
            <p:cNvGrpSpPr/>
            <p:nvPr/>
          </p:nvGrpSpPr>
          <p:grpSpPr>
            <a:xfrm>
              <a:off x="3084282" y="4297680"/>
              <a:ext cx="770075" cy="274320"/>
              <a:chOff x="6007023" y="4114800"/>
              <a:chExt cx="770075" cy="91671"/>
            </a:xfrm>
          </p:grpSpPr>
          <p:grpSp>
            <p:nvGrpSpPr>
              <p:cNvPr id="8212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1" name="Straight Connector 45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13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48" name="Straight Connector 44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14" name="Group 435"/>
            <p:cNvGrpSpPr/>
            <p:nvPr/>
          </p:nvGrpSpPr>
          <p:grpSpPr>
            <a:xfrm>
              <a:off x="4717140" y="4301304"/>
              <a:ext cx="770075" cy="274320"/>
              <a:chOff x="6007023" y="4114800"/>
              <a:chExt cx="770075" cy="91671"/>
            </a:xfrm>
          </p:grpSpPr>
          <p:grpSp>
            <p:nvGrpSpPr>
              <p:cNvPr id="8215" name="Group 436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42" name="Straight Connector 44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16" name="Group 437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17" name="Group 453"/>
            <p:cNvGrpSpPr/>
            <p:nvPr/>
          </p:nvGrpSpPr>
          <p:grpSpPr>
            <a:xfrm>
              <a:off x="1450609" y="4304934"/>
              <a:ext cx="770075" cy="274320"/>
              <a:chOff x="6007023" y="4114800"/>
              <a:chExt cx="770075" cy="91671"/>
            </a:xfrm>
          </p:grpSpPr>
          <p:grpSp>
            <p:nvGrpSpPr>
              <p:cNvPr id="8218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19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7" name="Straight Connector 45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60" name="Straight Connector 259"/>
          <p:cNvCxnSpPr/>
          <p:nvPr/>
        </p:nvCxnSpPr>
        <p:spPr>
          <a:xfrm>
            <a:off x="5019674" y="5100629"/>
            <a:ext cx="0" cy="13716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4205289" y="4852985"/>
            <a:ext cx="0" cy="10058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4836794" y="5786445"/>
            <a:ext cx="1828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4208142" y="5791208"/>
            <a:ext cx="18288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3376615" y="5114918"/>
            <a:ext cx="0" cy="12801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H="1">
            <a:off x="4314372" y="6324600"/>
            <a:ext cx="73152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3384231" y="6319837"/>
            <a:ext cx="36576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314372" y="557711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odd</a:t>
            </a:r>
            <a:endParaRPr lang="en-US" sz="2000" i="1" dirty="0"/>
          </a:p>
        </p:txBody>
      </p:sp>
      <p:sp>
        <p:nvSpPr>
          <p:cNvPr id="287" name="TextBox 286"/>
          <p:cNvSpPr txBox="1"/>
          <p:nvPr/>
        </p:nvSpPr>
        <p:spPr>
          <a:xfrm>
            <a:off x="3720024" y="6107668"/>
            <a:ext cx="62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even</a:t>
            </a:r>
            <a:endParaRPr lang="en-US" i="1" dirty="0"/>
          </a:p>
        </p:txBody>
      </p:sp>
      <p:sp>
        <p:nvSpPr>
          <p:cNvPr id="288" name="TextBox 287"/>
          <p:cNvSpPr txBox="1"/>
          <p:nvPr/>
        </p:nvSpPr>
        <p:spPr>
          <a:xfrm>
            <a:off x="1905000" y="3653135"/>
            <a:ext cx="601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1 half-turn   =    5.3 bases    =     1.8 nanometer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48558" y="2967335"/>
            <a:ext cx="8776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odd (even)</a:t>
            </a:r>
            <a:r>
              <a:rPr lang="en-US" sz="2400" dirty="0" smtClean="0"/>
              <a:t> half-turns between </a:t>
            </a:r>
            <a:r>
              <a:rPr lang="en-US" sz="2400" b="1" dirty="0" smtClean="0"/>
              <a:t>successive (every other)</a:t>
            </a:r>
            <a:r>
              <a:rPr lang="en-US" sz="2400" dirty="0" smtClean="0"/>
              <a:t> crossovers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81000" y="1219200"/>
            <a:ext cx="6345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600" dirty="0" smtClean="0"/>
              <a:t>Basic Principal</a:t>
            </a:r>
            <a:r>
              <a:rPr lang="en-US" sz="2400" dirty="0" smtClean="0"/>
              <a:t>: Double-crossover units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Bell MT" pitchFamily="18" charset="0"/>
              </a:rPr>
              <a:t>Principal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Alternative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4800" y="228600"/>
            <a:ext cx="13716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Method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0033CC"/>
                </a:solidFill>
              </a:rPr>
              <a:t>DNA Origami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457200" y="5728804"/>
            <a:ext cx="5577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66277" y="547335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57200" y="5212096"/>
            <a:ext cx="5577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627744" y="493995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609600" y="4397122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717550" y="4677338"/>
            <a:ext cx="5394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457200" y="5995870"/>
            <a:ext cx="5669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251"/>
          <p:cNvGrpSpPr/>
          <p:nvPr/>
        </p:nvGrpSpPr>
        <p:grpSpPr>
          <a:xfrm>
            <a:off x="881742" y="4473322"/>
            <a:ext cx="4910273" cy="2160974"/>
            <a:chOff x="1338942" y="3733800"/>
            <a:chExt cx="4910273" cy="2160974"/>
          </a:xfrm>
        </p:grpSpPr>
        <p:grpSp>
          <p:nvGrpSpPr>
            <p:cNvPr id="3" name="Group 554"/>
            <p:cNvGrpSpPr/>
            <p:nvPr/>
          </p:nvGrpSpPr>
          <p:grpSpPr>
            <a:xfrm>
              <a:off x="1346196" y="5328918"/>
              <a:ext cx="4075703" cy="286656"/>
              <a:chOff x="1422396" y="5348514"/>
              <a:chExt cx="4075703" cy="286656"/>
            </a:xfrm>
          </p:grpSpPr>
          <p:grpSp>
            <p:nvGrpSpPr>
              <p:cNvPr id="4" name="Group 250"/>
              <p:cNvGrpSpPr/>
              <p:nvPr/>
            </p:nvGrpSpPr>
            <p:grpSpPr>
              <a:xfrm>
                <a:off x="4728024" y="5357232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5" name="Group 251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57" name="Straight Connector 256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252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54" name="Straight Connector 253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Group 259"/>
              <p:cNvGrpSpPr/>
              <p:nvPr/>
            </p:nvGrpSpPr>
            <p:grpSpPr>
              <a:xfrm>
                <a:off x="3084282" y="5348514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13" name="Group 260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66" name="Straight Connector 265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261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63" name="Straight Connector 262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" name="Group 277"/>
              <p:cNvGrpSpPr/>
              <p:nvPr/>
            </p:nvGrpSpPr>
            <p:grpSpPr>
              <a:xfrm>
                <a:off x="1422396" y="536085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16" name="Group 278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84" name="Straight Connector 283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279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81" name="Straight Connector 280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Group 550"/>
            <p:cNvGrpSpPr/>
            <p:nvPr/>
          </p:nvGrpSpPr>
          <p:grpSpPr>
            <a:xfrm>
              <a:off x="1355360" y="4545846"/>
              <a:ext cx="4893855" cy="813528"/>
              <a:chOff x="1431560" y="4555308"/>
              <a:chExt cx="4893855" cy="813528"/>
            </a:xfrm>
          </p:grpSpPr>
          <p:grpSp>
            <p:nvGrpSpPr>
              <p:cNvPr id="19" name="Group 549"/>
              <p:cNvGrpSpPr/>
              <p:nvPr/>
            </p:nvGrpSpPr>
            <p:grpSpPr>
              <a:xfrm>
                <a:off x="2245261" y="5088708"/>
                <a:ext cx="4080154" cy="280128"/>
                <a:chOff x="2245261" y="5088708"/>
                <a:chExt cx="4080154" cy="280128"/>
              </a:xfrm>
            </p:grpSpPr>
            <p:grpSp>
              <p:nvGrpSpPr>
                <p:cNvPr id="21" name="Group 223"/>
                <p:cNvGrpSpPr/>
                <p:nvPr/>
              </p:nvGrpSpPr>
              <p:grpSpPr>
                <a:xfrm>
                  <a:off x="3897078" y="5090886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22" name="Group 224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" name="Straight Connector 231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Group 225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27" name="Straight Connector 226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Straight Connector 227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9" name="Straight Connector 228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Group 268"/>
                <p:cNvGrpSpPr/>
                <p:nvPr/>
              </p:nvGrpSpPr>
              <p:grpSpPr>
                <a:xfrm>
                  <a:off x="2245261" y="5094516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25" name="Group 269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75" name="Straight Connector 274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Connector 275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Connector 276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" name="Group 270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72" name="Straight Connector 271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Connector 272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7" name="Group 166"/>
                <p:cNvGrpSpPr/>
                <p:nvPr/>
              </p:nvGrpSpPr>
              <p:grpSpPr>
                <a:xfrm>
                  <a:off x="5555340" y="5088708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28" name="Group 185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Group 186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30" name="Group 548"/>
              <p:cNvGrpSpPr/>
              <p:nvPr/>
            </p:nvGrpSpPr>
            <p:grpSpPr>
              <a:xfrm>
                <a:off x="1431560" y="4555308"/>
                <a:ext cx="4864743" cy="552270"/>
                <a:chOff x="1443349" y="4555308"/>
                <a:chExt cx="4864743" cy="552270"/>
              </a:xfrm>
            </p:grpSpPr>
            <p:grpSp>
              <p:nvGrpSpPr>
                <p:cNvPr id="31" name="Group 232"/>
                <p:cNvGrpSpPr/>
                <p:nvPr/>
              </p:nvGrpSpPr>
              <p:grpSpPr>
                <a:xfrm>
                  <a:off x="4724394" y="4825998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192" name="Group 233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39" name="Straight Connector 238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Straight Connector 239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1" name="Straight Connector 240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193" name="Group 234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36" name="Straight Connector 235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Straight Connector 236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Straight Connector 237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195" name="Group 241"/>
                <p:cNvGrpSpPr/>
                <p:nvPr/>
              </p:nvGrpSpPr>
              <p:grpSpPr>
                <a:xfrm>
                  <a:off x="3077022" y="4833258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196" name="Group 242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48" name="Straight Connector 247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9" name="Straight Connector 248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" name="Straight Connector 249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197" name="Group 243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Straight Connector 245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Straight Connector 246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198" name="Group 296"/>
                <p:cNvGrpSpPr/>
                <p:nvPr/>
              </p:nvGrpSpPr>
              <p:grpSpPr>
                <a:xfrm>
                  <a:off x="5538017" y="4555308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199" name="Group 297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03" name="Straight Connector 302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Straight Connector 303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Straight Connector 304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0" name="Group 298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00" name="Straight Connector 299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Connector 300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2" name="Straight Connector 301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201" name="Group 286"/>
                <p:cNvGrpSpPr/>
                <p:nvPr/>
              </p:nvGrpSpPr>
              <p:grpSpPr>
                <a:xfrm>
                  <a:off x="1443349" y="4825998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202" name="Group 287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93" name="Straight Connector 292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3" name="Group 288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90" name="Straight Connector 289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204" name="Group 305"/>
                <p:cNvGrpSpPr/>
                <p:nvPr/>
              </p:nvGrpSpPr>
              <p:grpSpPr>
                <a:xfrm>
                  <a:off x="3908783" y="4564740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205" name="Group 306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12" name="Straight Connector 311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3" name="Straight Connector 312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4" name="Straight Connector 313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6" name="Group 307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09" name="Straight Connector 308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0" name="Straight Connector 309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" name="Straight Connector 310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207" name="Group 314"/>
                <p:cNvGrpSpPr/>
                <p:nvPr/>
              </p:nvGrpSpPr>
              <p:grpSpPr>
                <a:xfrm>
                  <a:off x="2271480" y="4568370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208" name="Group 315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21" name="Straight Connector 320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2" name="Straight Connector 321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Straight Connector 322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9" name="Group 316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18" name="Straight Connector 317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9" name="Straight Connector 318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0" name="Straight Connector 319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8210" name="Group 552"/>
            <p:cNvGrpSpPr/>
            <p:nvPr/>
          </p:nvGrpSpPr>
          <p:grpSpPr>
            <a:xfrm>
              <a:off x="1374409" y="4278084"/>
              <a:ext cx="4036606" cy="281574"/>
              <a:chOff x="1450609" y="4297680"/>
              <a:chExt cx="4036606" cy="281574"/>
            </a:xfrm>
          </p:grpSpPr>
          <p:grpSp>
            <p:nvGrpSpPr>
              <p:cNvPr id="8211" name="Group 444"/>
              <p:cNvGrpSpPr/>
              <p:nvPr/>
            </p:nvGrpSpPr>
            <p:grpSpPr>
              <a:xfrm>
                <a:off x="3084282" y="429768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8212" name="Group 445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51" name="Straight Connector 450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Straight Connector 451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13" name="Group 446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48" name="Straight Connector 447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214" name="Group 435"/>
              <p:cNvGrpSpPr/>
              <p:nvPr/>
            </p:nvGrpSpPr>
            <p:grpSpPr>
              <a:xfrm>
                <a:off x="4717140" y="4301304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8215" name="Group 436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42" name="Straight Connector 441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Straight Connector 442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16" name="Group 437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39" name="Straight Connector 438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217" name="Group 453"/>
              <p:cNvGrpSpPr/>
              <p:nvPr/>
            </p:nvGrpSpPr>
            <p:grpSpPr>
              <a:xfrm>
                <a:off x="1450609" y="4304934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8218" name="Group 454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60" name="Straight Connector 459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19" name="Group 455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57" name="Straight Connector 456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220" name="Group 553"/>
            <p:cNvGrpSpPr/>
            <p:nvPr/>
          </p:nvGrpSpPr>
          <p:grpSpPr>
            <a:xfrm>
              <a:off x="2177136" y="4002312"/>
              <a:ext cx="4036612" cy="291012"/>
              <a:chOff x="2253336" y="4021908"/>
              <a:chExt cx="4036612" cy="291012"/>
            </a:xfrm>
          </p:grpSpPr>
          <p:grpSp>
            <p:nvGrpSpPr>
              <p:cNvPr id="8221" name="Group 471"/>
              <p:cNvGrpSpPr/>
              <p:nvPr/>
            </p:nvGrpSpPr>
            <p:grpSpPr>
              <a:xfrm>
                <a:off x="3890639" y="403860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8222" name="Group 472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78" name="Straight Connector 477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23" name="Group 473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75" name="Straight Connector 474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0" name="Group 462"/>
              <p:cNvGrpSpPr/>
              <p:nvPr/>
            </p:nvGrpSpPr>
            <p:grpSpPr>
              <a:xfrm>
                <a:off x="5519873" y="402190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161" name="Group 463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69" name="Straight Connector 468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2" name="Group 464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66" name="Straight Connector 465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3" name="Group 480"/>
              <p:cNvGrpSpPr/>
              <p:nvPr/>
            </p:nvGrpSpPr>
            <p:grpSpPr>
              <a:xfrm>
                <a:off x="2253336" y="403860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164" name="Group 481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87" name="Straight Connector 486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482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7" name="Group 492"/>
            <p:cNvGrpSpPr/>
            <p:nvPr/>
          </p:nvGrpSpPr>
          <p:grpSpPr>
            <a:xfrm>
              <a:off x="4619987" y="3741054"/>
              <a:ext cx="770075" cy="274320"/>
              <a:chOff x="6007023" y="4114800"/>
              <a:chExt cx="770075" cy="91671"/>
            </a:xfrm>
          </p:grpSpPr>
          <p:grpSp>
            <p:nvGrpSpPr>
              <p:cNvPr id="168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99" name="Straight Connector 49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96" name="Straight Connector 49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0" name="Group 501"/>
            <p:cNvGrpSpPr/>
            <p:nvPr/>
          </p:nvGrpSpPr>
          <p:grpSpPr>
            <a:xfrm>
              <a:off x="2972615" y="3733800"/>
              <a:ext cx="770075" cy="274320"/>
              <a:chOff x="6007023" y="4114800"/>
              <a:chExt cx="770075" cy="91671"/>
            </a:xfrm>
          </p:grpSpPr>
          <p:grpSp>
            <p:nvGrpSpPr>
              <p:cNvPr id="171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08" name="Straight Connector 50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05" name="Straight Connector 50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3" name="Group 510"/>
            <p:cNvGrpSpPr/>
            <p:nvPr/>
          </p:nvGrpSpPr>
          <p:grpSpPr>
            <a:xfrm>
              <a:off x="1338942" y="3744684"/>
              <a:ext cx="770075" cy="274320"/>
              <a:chOff x="6007023" y="4114800"/>
              <a:chExt cx="770075" cy="91671"/>
            </a:xfrm>
          </p:grpSpPr>
          <p:grpSp>
            <p:nvGrpSpPr>
              <p:cNvPr id="174" name="Group 51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17" name="Straight Connector 51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51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14" name="Straight Connector 51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Connector 51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6" name="Group 519"/>
            <p:cNvGrpSpPr/>
            <p:nvPr/>
          </p:nvGrpSpPr>
          <p:grpSpPr>
            <a:xfrm>
              <a:off x="5460181" y="5604214"/>
              <a:ext cx="770075" cy="274320"/>
              <a:chOff x="6007023" y="4114800"/>
              <a:chExt cx="770075" cy="91671"/>
            </a:xfrm>
          </p:grpSpPr>
          <p:grpSp>
            <p:nvGrpSpPr>
              <p:cNvPr id="177" name="Group 520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26" name="Straight Connector 52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521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9" name="Group 528"/>
            <p:cNvGrpSpPr/>
            <p:nvPr/>
          </p:nvGrpSpPr>
          <p:grpSpPr>
            <a:xfrm>
              <a:off x="3827323" y="5620454"/>
              <a:ext cx="770075" cy="274320"/>
              <a:chOff x="6007023" y="4114800"/>
              <a:chExt cx="770075" cy="91671"/>
            </a:xfrm>
          </p:grpSpPr>
          <p:grpSp>
            <p:nvGrpSpPr>
              <p:cNvPr id="180" name="Group 529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35" name="Straight Connector 53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6" name="Straight Connector 53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530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32" name="Straight Connector 53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Connector 53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Straight Connector 53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2" name="Group 537"/>
            <p:cNvGrpSpPr/>
            <p:nvPr/>
          </p:nvGrpSpPr>
          <p:grpSpPr>
            <a:xfrm>
              <a:off x="2178570" y="5620454"/>
              <a:ext cx="770075" cy="274320"/>
              <a:chOff x="6007023" y="4114800"/>
              <a:chExt cx="770075" cy="91671"/>
            </a:xfrm>
          </p:grpSpPr>
          <p:grpSp>
            <p:nvGrpSpPr>
              <p:cNvPr id="183" name="Group 53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44" name="Straight Connector 54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Straight Connector 54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Connector 54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53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41" name="Straight Connector 54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Straight Connector 54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56" name="Straight Connector 555"/>
          <p:cNvCxnSpPr/>
          <p:nvPr/>
        </p:nvCxnSpPr>
        <p:spPr>
          <a:xfrm>
            <a:off x="762000" y="627021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/>
          <p:cNvGrpSpPr/>
          <p:nvPr/>
        </p:nvGrpSpPr>
        <p:grpSpPr>
          <a:xfrm>
            <a:off x="381000" y="4397585"/>
            <a:ext cx="5829296" cy="1870521"/>
            <a:chOff x="838200" y="3930205"/>
            <a:chExt cx="5829296" cy="1870521"/>
          </a:xfrm>
        </p:grpSpPr>
        <p:sp>
          <p:nvSpPr>
            <p:cNvPr id="253" name="Arc 252"/>
            <p:cNvSpPr/>
            <p:nvPr/>
          </p:nvSpPr>
          <p:spPr>
            <a:xfrm>
              <a:off x="6515096" y="5526406"/>
              <a:ext cx="152400" cy="274320"/>
            </a:xfrm>
            <a:prstGeom prst="arc">
              <a:avLst>
                <a:gd name="adj1" fmla="val 15808811"/>
                <a:gd name="adj2" fmla="val 591186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Arc 259"/>
            <p:cNvSpPr/>
            <p:nvPr/>
          </p:nvSpPr>
          <p:spPr>
            <a:xfrm>
              <a:off x="6357933" y="5005393"/>
              <a:ext cx="152400" cy="256032"/>
            </a:xfrm>
            <a:prstGeom prst="arc">
              <a:avLst>
                <a:gd name="adj1" fmla="val 15808811"/>
                <a:gd name="adj2" fmla="val 591186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Arc 260"/>
            <p:cNvSpPr/>
            <p:nvPr/>
          </p:nvSpPr>
          <p:spPr>
            <a:xfrm>
              <a:off x="6400800" y="4476748"/>
              <a:ext cx="152400" cy="256032"/>
            </a:xfrm>
            <a:prstGeom prst="arc">
              <a:avLst>
                <a:gd name="adj1" fmla="val 15808811"/>
                <a:gd name="adj2" fmla="val 591186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Arc 261"/>
            <p:cNvSpPr/>
            <p:nvPr/>
          </p:nvSpPr>
          <p:spPr>
            <a:xfrm>
              <a:off x="6472237" y="3930205"/>
              <a:ext cx="152400" cy="274320"/>
            </a:xfrm>
            <a:prstGeom prst="arc">
              <a:avLst>
                <a:gd name="adj1" fmla="val 15808811"/>
                <a:gd name="adj2" fmla="val 591186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Arc 268"/>
            <p:cNvSpPr/>
            <p:nvPr/>
          </p:nvSpPr>
          <p:spPr>
            <a:xfrm flipH="1">
              <a:off x="838200" y="5257800"/>
              <a:ext cx="152400" cy="274320"/>
            </a:xfrm>
            <a:prstGeom prst="arc">
              <a:avLst>
                <a:gd name="adj1" fmla="val 15808811"/>
                <a:gd name="adj2" fmla="val 591186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Arc 270"/>
            <p:cNvSpPr/>
            <p:nvPr/>
          </p:nvSpPr>
          <p:spPr>
            <a:xfrm flipH="1">
              <a:off x="866778" y="4738688"/>
              <a:ext cx="209548" cy="280985"/>
            </a:xfrm>
            <a:prstGeom prst="arc">
              <a:avLst>
                <a:gd name="adj1" fmla="val 15383509"/>
                <a:gd name="adj2" fmla="val 698222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Arc 277"/>
            <p:cNvSpPr/>
            <p:nvPr/>
          </p:nvSpPr>
          <p:spPr>
            <a:xfrm flipH="1">
              <a:off x="1076326" y="4210052"/>
              <a:ext cx="185733" cy="304800"/>
            </a:xfrm>
            <a:prstGeom prst="arc">
              <a:avLst>
                <a:gd name="adj1" fmla="val 15808811"/>
                <a:gd name="adj2" fmla="val 395565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0" y="3820180"/>
            <a:ext cx="791028" cy="3037820"/>
            <a:chOff x="457200" y="3352800"/>
            <a:chExt cx="791028" cy="3037820"/>
          </a:xfrm>
        </p:grpSpPr>
        <p:sp>
          <p:nvSpPr>
            <p:cNvPr id="280" name="TextBox 279"/>
            <p:cNvSpPr txBox="1"/>
            <p:nvPr/>
          </p:nvSpPr>
          <p:spPr>
            <a:xfrm>
              <a:off x="457200" y="3352800"/>
              <a:ext cx="457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5’</a:t>
              </a:r>
              <a:endParaRPr lang="en-US" sz="28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685800" y="5867400"/>
              <a:ext cx="457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3’</a:t>
              </a:r>
              <a:endParaRPr lang="en-US" sz="2800" dirty="0"/>
            </a:p>
          </p:txBody>
        </p:sp>
        <p:sp>
          <p:nvSpPr>
            <p:cNvPr id="289" name="Freeform 288"/>
            <p:cNvSpPr/>
            <p:nvPr/>
          </p:nvSpPr>
          <p:spPr>
            <a:xfrm>
              <a:off x="725714" y="3724780"/>
              <a:ext cx="377372" cy="208591"/>
            </a:xfrm>
            <a:custGeom>
              <a:avLst/>
              <a:gdLst>
                <a:gd name="connsiteX0" fmla="*/ 377372 w 377372"/>
                <a:gd name="connsiteY0" fmla="*/ 208591 h 208591"/>
                <a:gd name="connsiteX1" fmla="*/ 232229 w 377372"/>
                <a:gd name="connsiteY1" fmla="*/ 150534 h 208591"/>
                <a:gd name="connsiteX2" fmla="*/ 203200 w 377372"/>
                <a:gd name="connsiteY2" fmla="*/ 106991 h 208591"/>
                <a:gd name="connsiteX3" fmla="*/ 159657 w 377372"/>
                <a:gd name="connsiteY3" fmla="*/ 77963 h 208591"/>
                <a:gd name="connsiteX4" fmla="*/ 116115 w 377372"/>
                <a:gd name="connsiteY4" fmla="*/ 34420 h 208591"/>
                <a:gd name="connsiteX5" fmla="*/ 0 w 377372"/>
                <a:gd name="connsiteY5" fmla="*/ 5391 h 20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372" h="208591">
                  <a:moveTo>
                    <a:pt x="377372" y="208591"/>
                  </a:moveTo>
                  <a:cubicBezTo>
                    <a:pt x="350296" y="199566"/>
                    <a:pt x="260706" y="174265"/>
                    <a:pt x="232229" y="150534"/>
                  </a:cubicBezTo>
                  <a:cubicBezTo>
                    <a:pt x="218828" y="139367"/>
                    <a:pt x="215535" y="119326"/>
                    <a:pt x="203200" y="106991"/>
                  </a:cubicBezTo>
                  <a:cubicBezTo>
                    <a:pt x="190865" y="94656"/>
                    <a:pt x="173058" y="89130"/>
                    <a:pt x="159657" y="77963"/>
                  </a:cubicBezTo>
                  <a:cubicBezTo>
                    <a:pt x="143888" y="64822"/>
                    <a:pt x="133521" y="45299"/>
                    <a:pt x="116115" y="34420"/>
                  </a:cubicBezTo>
                  <a:cubicBezTo>
                    <a:pt x="61044" y="0"/>
                    <a:pt x="52340" y="5391"/>
                    <a:pt x="0" y="5391"/>
                  </a:cubicBezTo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Freeform 296"/>
            <p:cNvSpPr/>
            <p:nvPr/>
          </p:nvSpPr>
          <p:spPr>
            <a:xfrm>
              <a:off x="885371" y="5805715"/>
              <a:ext cx="362857" cy="145143"/>
            </a:xfrm>
            <a:custGeom>
              <a:avLst/>
              <a:gdLst>
                <a:gd name="connsiteX0" fmla="*/ 362857 w 362857"/>
                <a:gd name="connsiteY0" fmla="*/ 0 h 145143"/>
                <a:gd name="connsiteX1" fmla="*/ 188686 w 362857"/>
                <a:gd name="connsiteY1" fmla="*/ 14514 h 145143"/>
                <a:gd name="connsiteX2" fmla="*/ 29029 w 362857"/>
                <a:gd name="connsiteY2" fmla="*/ 101600 h 145143"/>
                <a:gd name="connsiteX3" fmla="*/ 0 w 362857"/>
                <a:gd name="connsiteY3" fmla="*/ 145143 h 14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857" h="145143">
                  <a:moveTo>
                    <a:pt x="362857" y="0"/>
                  </a:moveTo>
                  <a:cubicBezTo>
                    <a:pt x="304800" y="4838"/>
                    <a:pt x="245205" y="384"/>
                    <a:pt x="188686" y="14514"/>
                  </a:cubicBezTo>
                  <a:cubicBezTo>
                    <a:pt x="135998" y="27686"/>
                    <a:pt x="76720" y="69806"/>
                    <a:pt x="29029" y="101600"/>
                  </a:cubicBezTo>
                  <a:lnTo>
                    <a:pt x="0" y="145143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9" name="Picture 11" descr="smil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13153"/>
            <a:ext cx="1676400" cy="170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5" name="Picture 314" descr="smiley.schem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8600" y="2476500"/>
            <a:ext cx="1498600" cy="1638300"/>
          </a:xfrm>
          <a:prstGeom prst="rect">
            <a:avLst/>
          </a:prstGeom>
        </p:spPr>
      </p:pic>
      <p:pic>
        <p:nvPicPr>
          <p:cNvPr id="316" name="Picture 315" descr="st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2380974"/>
            <a:ext cx="1905000" cy="1733826"/>
          </a:xfrm>
          <a:prstGeom prst="rect">
            <a:avLst/>
          </a:prstGeom>
        </p:spPr>
      </p:pic>
      <p:grpSp>
        <p:nvGrpSpPr>
          <p:cNvPr id="325" name="Group 324"/>
          <p:cNvGrpSpPr/>
          <p:nvPr/>
        </p:nvGrpSpPr>
        <p:grpSpPr>
          <a:xfrm>
            <a:off x="6621824" y="2391228"/>
            <a:ext cx="2217376" cy="3685196"/>
            <a:chOff x="6621824" y="2391228"/>
            <a:chExt cx="2217376" cy="3685196"/>
          </a:xfrm>
        </p:grpSpPr>
        <p:pic>
          <p:nvPicPr>
            <p:cNvPr id="31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2391228"/>
              <a:ext cx="2209800" cy="2877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4" name="TextBox 323"/>
            <p:cNvSpPr txBox="1"/>
            <p:nvPr/>
          </p:nvSpPr>
          <p:spPr>
            <a:xfrm>
              <a:off x="6621824" y="5399316"/>
              <a:ext cx="208294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Rothemund</a:t>
              </a:r>
              <a:r>
                <a:rPr lang="en-US" sz="2000" b="1" dirty="0" smtClean="0"/>
                <a:t>, 2006</a:t>
              </a:r>
            </a:p>
            <a:p>
              <a:endParaRPr lang="en-US" dirty="0"/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Method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            Alternative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133600" y="228600"/>
            <a:ext cx="13716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3650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Method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0033CC"/>
                </a:solidFill>
              </a:rPr>
              <a:t>DNA Origami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70" name="TextBox 269"/>
          <p:cNvSpPr txBox="1"/>
          <p:nvPr/>
        </p:nvSpPr>
        <p:spPr>
          <a:xfrm>
            <a:off x="838200" y="2902803"/>
            <a:ext cx="8915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alibri" pitchFamily="32" charset="0"/>
                <a:ea typeface="+mn-ea"/>
                <a:cs typeface="+mn-cs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alibri" pitchFamily="32" charset="0"/>
                <a:ea typeface="+mn-ea"/>
                <a:cs typeface="+mn-cs"/>
              </a:rPr>
              <a:t>Good</a:t>
            </a:r>
            <a:r>
              <a:rPr lang="en-US" sz="2400" b="1" dirty="0">
                <a:solidFill>
                  <a:srgbClr val="00B050"/>
                </a:solidFill>
                <a:latin typeface="Calibri" pitchFamily="32" charset="0"/>
                <a:ea typeface="+mn-ea"/>
                <a:cs typeface="+mn-cs"/>
              </a:rPr>
              <a:t>:</a:t>
            </a:r>
            <a:r>
              <a:rPr lang="en-US" sz="2400" dirty="0">
                <a:solidFill>
                  <a:schemeClr val="tx1"/>
                </a:solidFill>
                <a:latin typeface="Calibri" pitchFamily="32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2" charset="0"/>
                <a:ea typeface="+mn-ea"/>
                <a:cs typeface="+mn-cs"/>
              </a:rPr>
              <a:t>Programmability, </a:t>
            </a:r>
            <a:r>
              <a:rPr lang="en-US" sz="2400" i="1" dirty="0" smtClean="0">
                <a:latin typeface="Calibri" pitchFamily="32" charset="0"/>
              </a:rPr>
              <a:t>any desired shape, 6nm pixel size</a:t>
            </a:r>
            <a:r>
              <a:rPr lang="en-US" sz="2400" b="1" dirty="0">
                <a:solidFill>
                  <a:schemeClr val="tx1"/>
                </a:solidFill>
                <a:latin typeface="Calibri" pitchFamily="32" charset="0"/>
                <a:ea typeface="+mn-ea"/>
                <a:cs typeface="+mn-cs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Calibri" pitchFamily="32" charset="0"/>
                <a:ea typeface="+mn-ea"/>
                <a:cs typeface="+mn-cs"/>
              </a:rPr>
            </a:br>
            <a:r>
              <a:rPr lang="en-US" sz="2400" b="1" dirty="0">
                <a:solidFill>
                  <a:schemeClr val="tx1"/>
                </a:solidFill>
                <a:latin typeface="Calibri" pitchFamily="32" charset="0"/>
                <a:ea typeface="+mn-ea"/>
                <a:cs typeface="+mn-cs"/>
              </a:rPr>
              <a:t>			</a:t>
            </a:r>
            <a:endParaRPr lang="en-US" sz="2400" dirty="0">
              <a:solidFill>
                <a:srgbClr val="FF0000"/>
              </a:solidFill>
              <a:latin typeface="Calibri" pitchFamily="32" charset="0"/>
              <a:ea typeface="+mn-ea"/>
              <a:cs typeface="+mn-cs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838200" y="3828871"/>
            <a:ext cx="8305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2400" b="1" dirty="0">
                <a:solidFill>
                  <a:srgbClr val="FFC000"/>
                </a:solidFill>
                <a:latin typeface="Calibri" pitchFamily="32" charset="0"/>
                <a:ea typeface="+mn-ea"/>
                <a:cs typeface="+mn-cs"/>
              </a:rPr>
              <a:t>The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2" charset="0"/>
                <a:ea typeface="+mn-ea"/>
                <a:cs typeface="+mn-cs"/>
              </a:rPr>
              <a:t>Bad</a:t>
            </a:r>
            <a:r>
              <a:rPr lang="en-US" sz="2400" b="1" dirty="0">
                <a:solidFill>
                  <a:srgbClr val="FFC000"/>
                </a:solidFill>
                <a:latin typeface="Calibri" pitchFamily="32" charset="0"/>
                <a:ea typeface="+mn-ea"/>
                <a:cs typeface="+mn-cs"/>
              </a:rPr>
              <a:t>:</a:t>
            </a:r>
            <a:r>
              <a:rPr lang="en-US" sz="2400" dirty="0">
                <a:solidFill>
                  <a:schemeClr val="tx1"/>
                </a:solidFill>
                <a:latin typeface="Calibri" pitchFamily="32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2" charset="0"/>
                <a:ea typeface="+mn-ea"/>
                <a:cs typeface="+mn-cs"/>
              </a:rPr>
              <a:t>Design, </a:t>
            </a:r>
            <a:r>
              <a:rPr lang="en-US" sz="2400" i="1" dirty="0" smtClean="0">
                <a:latin typeface="Calibri" pitchFamily="32" charset="0"/>
              </a:rPr>
              <a:t>must use optimization software every time </a:t>
            </a:r>
            <a:br>
              <a:rPr lang="en-US" sz="2400" i="1" dirty="0" smtClean="0">
                <a:latin typeface="Calibri" pitchFamily="32" charset="0"/>
              </a:rPr>
            </a:br>
            <a:r>
              <a:rPr lang="en-US" sz="2400" i="1" dirty="0" smtClean="0">
                <a:latin typeface="Calibri" pitchFamily="32" charset="0"/>
              </a:rPr>
              <a:t>                               (a computationally-hard task)</a:t>
            </a:r>
            <a:r>
              <a:rPr lang="en-US" sz="2400" dirty="0">
                <a:solidFill>
                  <a:srgbClr val="FF0000"/>
                </a:solidFill>
                <a:latin typeface="Calibri" pitchFamily="32" charset="0"/>
                <a:ea typeface="+mn-ea"/>
                <a:cs typeface="+mn-cs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Calibri" pitchFamily="32" charset="0"/>
                <a:ea typeface="+mn-ea"/>
                <a:cs typeface="+mn-cs"/>
              </a:rPr>
            </a:br>
            <a:endParaRPr lang="en-US" sz="2400" dirty="0">
              <a:solidFill>
                <a:srgbClr val="FF0000"/>
              </a:solidFill>
              <a:latin typeface="Calibri" pitchFamily="32" charset="0"/>
              <a:ea typeface="+mn-ea"/>
              <a:cs typeface="+mn-cs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830940" y="4884003"/>
            <a:ext cx="8305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alibri" pitchFamily="32" charset="0"/>
                <a:ea typeface="+mn-ea"/>
                <a:cs typeface="+mn-cs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2" charset="0"/>
                <a:ea typeface="+mn-ea"/>
                <a:cs typeface="+mn-cs"/>
              </a:rPr>
              <a:t>Ugly</a:t>
            </a:r>
            <a:r>
              <a:rPr lang="en-US" sz="2400" b="1" dirty="0">
                <a:solidFill>
                  <a:srgbClr val="FF0000"/>
                </a:solidFill>
                <a:latin typeface="Calibri" pitchFamily="32" charset="0"/>
                <a:ea typeface="+mn-ea"/>
                <a:cs typeface="+mn-cs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Calibri" pitchFamily="32" charset="0"/>
                <a:ea typeface="+mn-ea"/>
                <a:cs typeface="+mn-cs"/>
              </a:rPr>
              <a:t>Cost, </a:t>
            </a:r>
            <a:r>
              <a:rPr lang="en-US" sz="2400" i="1" dirty="0" smtClean="0">
                <a:latin typeface="Calibri" pitchFamily="32" charset="0"/>
              </a:rPr>
              <a:t>synthesis of new stapler strands for each shape</a:t>
            </a:r>
            <a:br>
              <a:rPr lang="en-US" sz="2400" i="1" dirty="0" smtClean="0">
                <a:latin typeface="Calibri" pitchFamily="32" charset="0"/>
              </a:rPr>
            </a:br>
            <a:r>
              <a:rPr lang="en-US" sz="2400" i="1" dirty="0" smtClean="0">
                <a:latin typeface="Calibri" pitchFamily="32" charset="0"/>
              </a:rPr>
              <a:t>                            (&gt;200 strands for a 100x100 nm shape, ~1500$)</a:t>
            </a:r>
            <a:endParaRPr lang="en-US" sz="2400" dirty="0">
              <a:solidFill>
                <a:srgbClr val="FF0000"/>
              </a:solidFill>
              <a:latin typeface="Calibri" pitchFamily="32" charset="0"/>
              <a:ea typeface="+mn-ea"/>
              <a:cs typeface="+mn-cs"/>
            </a:endParaRPr>
          </a:p>
        </p:txBody>
      </p:sp>
      <p:pic>
        <p:nvPicPr>
          <p:cNvPr id="25" name="Picture 24" descr="smiley.sche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3800" y="1371601"/>
            <a:ext cx="990600" cy="10829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Method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            Alternative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33600" y="228600"/>
            <a:ext cx="137160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Untitled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99573"/>
            <a:ext cx="8686800" cy="6629399"/>
          </a:xfrm>
          <a:prstGeom prst="rect">
            <a:avLst/>
          </a:prstGeom>
        </p:spPr>
      </p:pic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79" grpId="0"/>
      <p:bldP spid="2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69" name="TextBox 368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</a:t>
            </a:r>
            <a:r>
              <a:rPr lang="en-US" sz="2200" dirty="0" smtClean="0">
                <a:latin typeface="Bell MT" pitchFamily="18" charset="0"/>
              </a:rPr>
              <a:t>Alternative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3962400" y="228600"/>
            <a:ext cx="164592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678546" y="1756230"/>
            <a:ext cx="800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Design &amp; Synthesize once … fabricate on demand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2192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148840" y="480422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48840" y="454877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48840" y="4287516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080" y="401537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42306" y="3472542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72640" y="3743232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72640" y="5071290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2057400" y="534563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2928984" y="480710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2928984" y="455165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2928984" y="4290396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2944224" y="401825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2922450" y="3475422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2852784" y="3746112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2852784" y="5074170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2837544" y="534851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3698238" y="480422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3698238" y="454877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3698238" y="4287516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3713478" y="401537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3691704" y="3472542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3622038" y="3743232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3622038" y="5071290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3606798" y="534563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4467492" y="480134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4467492" y="454589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4467492" y="4284636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4482732" y="401249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4460958" y="3469662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4391292" y="3740352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4391292" y="5068410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4376052" y="534275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5236746" y="479846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236746" y="454301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5236746" y="4281756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5251986" y="400961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5230212" y="3466782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5160546" y="3737472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5160546" y="5065530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5145306" y="5339874"/>
            <a:ext cx="731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351972" y="275772"/>
            <a:ext cx="843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Principal</a:t>
            </a:r>
            <a:r>
              <a:rPr lang="en-US" sz="2200" dirty="0" smtClean="0">
                <a:latin typeface="Bell MT" pitchFamily="18" charset="0"/>
              </a:rPr>
              <a:t>  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Method            </a:t>
            </a:r>
            <a:r>
              <a:rPr lang="en-US" sz="2200" dirty="0" smtClean="0">
                <a:latin typeface="Bell MT" pitchFamily="18" charset="0"/>
              </a:rPr>
              <a:t>Alternative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Bell MT" pitchFamily="18" charset="0"/>
              </a:rPr>
              <a:t>             Preliminary Results</a:t>
            </a:r>
            <a:endParaRPr lang="en-US" sz="2200" dirty="0">
              <a:solidFill>
                <a:schemeClr val="bg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3962400" y="228600"/>
            <a:ext cx="1645920" cy="533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8546" y="1756230"/>
            <a:ext cx="800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Design &amp; Synthesize once … fabricate on demand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762000" y="2169888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516</Words>
  <Application>Microsoft Office PowerPoint</Application>
  <PresentationFormat>On-screen Show (4:3)</PresentationFormat>
  <Paragraphs>126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ENCS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ENCS</dc:creator>
  <cp:lastModifiedBy>Mosha</cp:lastModifiedBy>
  <cp:revision>2553</cp:revision>
  <dcterms:created xsi:type="dcterms:W3CDTF">2011-01-24T03:20:28Z</dcterms:created>
  <dcterms:modified xsi:type="dcterms:W3CDTF">2012-03-16T14:32:09Z</dcterms:modified>
</cp:coreProperties>
</file>