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319" r:id="rId3"/>
    <p:sldId id="321" r:id="rId4"/>
    <p:sldId id="323" r:id="rId5"/>
    <p:sldId id="324" r:id="rId6"/>
    <p:sldId id="325" r:id="rId7"/>
    <p:sldId id="327" r:id="rId8"/>
    <p:sldId id="32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40" r:id="rId17"/>
    <p:sldId id="341" r:id="rId18"/>
    <p:sldId id="338" r:id="rId19"/>
    <p:sldId id="342" r:id="rId20"/>
    <p:sldId id="343" r:id="rId21"/>
    <p:sldId id="337" r:id="rId22"/>
    <p:sldId id="344" r:id="rId23"/>
    <p:sldId id="346" r:id="rId24"/>
    <p:sldId id="34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33CC"/>
    <a:srgbClr val="3333CC"/>
    <a:srgbClr val="1A96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490" autoAdjust="0"/>
  </p:normalViewPr>
  <p:slideViewPr>
    <p:cSldViewPr>
      <p:cViewPr varScale="1">
        <p:scale>
          <a:sx n="66" d="100"/>
          <a:sy n="66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19B3-B28A-4BD1-BB9C-801448B85983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7D74-50DA-45AE-A877-AB40833D9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84F43-D500-4932-87E6-FC70FF2C20A4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CED2C-94C1-4A5B-9D05-2A6D387163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80878-B2F4-46E2-BE4C-01D0D409D4E1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334C5-969A-4A44-A145-9783282AB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3051-E9AF-4D45-A79D-81E9E01BBE51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06E75-D1BC-4A85-B8C9-C3186FCE4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B9E2-E655-4016-BD14-F5F59545CF83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4CE2-9F84-4449-B0A5-FAD0FB1F2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2E6F-D938-4773-9C9C-6093D8B1F1DE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7ADA-3664-4FE0-9401-B5D431AC2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FCA5-6490-4895-BC5A-153AB214C7A3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4FE6-4F77-43A9-9F3D-C993069FB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4B0-9096-46D1-9439-5C170AC73820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2226B-DC64-480C-BEF1-C84784EE3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A0AE-0C27-4745-98A2-5D223259B5E2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6CEBD-2AA5-4AFB-A263-DFC67D4EA2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CB77-E55E-4A71-AA5D-5DD66F0ABF7A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2C1F7-BBD7-4CCC-9863-665784530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4FFE-6095-472D-885F-5BECD058609D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07BB5-8812-4823-960B-6093FA3C5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B525-8505-490C-9605-D1A12AABCF48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B4AEB-39D3-45C4-8351-A12A0F368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bg1">
                <a:alpha val="0"/>
              </a:schemeClr>
            </a:gs>
            <a:gs pos="87000">
              <a:srgbClr val="85C2FF"/>
            </a:gs>
            <a:gs pos="89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FE69735-813B-4D09-BFFB-60C6CB3E4546}" type="datetimeFigureOut">
              <a:rPr lang="en-US"/>
              <a:pPr>
                <a:defRPr/>
              </a:pPr>
              <a:t>12/21/2011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8E2003EE-7512-4B17-AA57-85AB2A3DA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DNA/RNA Computing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02394" y="480422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0854" y="454877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13998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98038" y="40153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20538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16182" y="374323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3770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4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32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241"/>
          <p:cNvGrpSpPr/>
          <p:nvPr/>
        </p:nvGrpSpPr>
        <p:grpSpPr>
          <a:xfrm>
            <a:off x="3250290" y="4366596"/>
            <a:ext cx="914400" cy="274320"/>
            <a:chOff x="6007023" y="4114800"/>
            <a:chExt cx="770075" cy="91671"/>
          </a:xfrm>
        </p:grpSpPr>
        <p:grpSp>
          <p:nvGrpSpPr>
            <p:cNvPr id="35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444"/>
          <p:cNvGrpSpPr/>
          <p:nvPr/>
        </p:nvGrpSpPr>
        <p:grpSpPr>
          <a:xfrm>
            <a:off x="3254825" y="3835398"/>
            <a:ext cx="914400" cy="274320"/>
            <a:chOff x="6007023" y="4114800"/>
            <a:chExt cx="770075" cy="91671"/>
          </a:xfrm>
        </p:grpSpPr>
        <p:grpSp>
          <p:nvGrpSpPr>
            <p:cNvPr id="6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6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11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207"/>
          <p:cNvGrpSpPr/>
          <p:nvPr/>
        </p:nvGrpSpPr>
        <p:grpSpPr>
          <a:xfrm>
            <a:off x="3248386" y="3305628"/>
            <a:ext cx="914400" cy="274320"/>
            <a:chOff x="6007023" y="4114800"/>
            <a:chExt cx="770075" cy="91671"/>
          </a:xfrm>
        </p:grpSpPr>
        <p:grpSp>
          <p:nvGrpSpPr>
            <p:cNvPr id="12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48840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156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271"/>
          <p:cNvGrpSpPr/>
          <p:nvPr/>
        </p:nvGrpSpPr>
        <p:grpSpPr>
          <a:xfrm>
            <a:off x="3239496" y="5424714"/>
            <a:ext cx="1005840" cy="274320"/>
            <a:chOff x="6007023" y="4114800"/>
            <a:chExt cx="770075" cy="91671"/>
          </a:xfrm>
        </p:grpSpPr>
        <p:grpSp>
          <p:nvGrpSpPr>
            <p:cNvPr id="171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71"/>
          <p:cNvGrpSpPr/>
          <p:nvPr/>
        </p:nvGrpSpPr>
        <p:grpSpPr>
          <a:xfrm>
            <a:off x="3200400" y="4894944"/>
            <a:ext cx="1005840" cy="274320"/>
            <a:chOff x="6007023" y="4114800"/>
            <a:chExt cx="770075" cy="91671"/>
          </a:xfrm>
        </p:grpSpPr>
        <p:grpSp>
          <p:nvGrpSpPr>
            <p:cNvPr id="272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83" name="Straight Connector 2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3" name="Straight Connector 292"/>
          <p:cNvCxnSpPr/>
          <p:nvPr/>
        </p:nvCxnSpPr>
        <p:spPr>
          <a:xfrm flipV="1">
            <a:off x="4147458" y="3033486"/>
            <a:ext cx="182880" cy="274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238172" y="5696856"/>
            <a:ext cx="166914" cy="19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256316" y="2677049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5’</a:t>
            </a:r>
            <a:endParaRPr lang="en-US" sz="2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343400" y="571053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3’</a:t>
            </a:r>
            <a:endParaRPr lang="en-US" sz="2400" dirty="0"/>
          </a:p>
        </p:txBody>
      </p:sp>
      <p:sp>
        <p:nvSpPr>
          <p:cNvPr id="298" name="TextBox 297"/>
          <p:cNvSpPr txBox="1"/>
          <p:nvPr/>
        </p:nvSpPr>
        <p:spPr>
          <a:xfrm>
            <a:off x="2743200" y="586293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5’</a:t>
            </a:r>
            <a:endParaRPr lang="en-US" sz="24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859312" y="276134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3’</a:t>
            </a:r>
            <a:endParaRPr lang="en-US" sz="24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3077028" y="5669280"/>
            <a:ext cx="182880" cy="274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124200" y="3109686"/>
            <a:ext cx="166914" cy="19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64080" y="480422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1668" y="45487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4326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40153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79320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25040" y="374323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27792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78"/>
          <p:cNvGrpSpPr/>
          <p:nvPr/>
        </p:nvGrpSpPr>
        <p:grpSpPr>
          <a:xfrm>
            <a:off x="2103494" y="4898568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87"/>
          <p:cNvGrpSpPr/>
          <p:nvPr/>
        </p:nvGrpSpPr>
        <p:grpSpPr>
          <a:xfrm>
            <a:off x="2127172" y="4373850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454"/>
          <p:cNvGrpSpPr/>
          <p:nvPr/>
        </p:nvGrpSpPr>
        <p:grpSpPr>
          <a:xfrm>
            <a:off x="2131707" y="3828138"/>
            <a:ext cx="361119" cy="282750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511"/>
          <p:cNvGrpSpPr/>
          <p:nvPr/>
        </p:nvGrpSpPr>
        <p:grpSpPr>
          <a:xfrm>
            <a:off x="2154296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55362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493"/>
          <p:cNvGrpSpPr/>
          <p:nvPr/>
        </p:nvGrpSpPr>
        <p:grpSpPr>
          <a:xfrm>
            <a:off x="2128898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11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22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4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258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299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4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30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1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374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346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33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398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40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5" name="TextBox 414"/>
          <p:cNvSpPr txBox="1"/>
          <p:nvPr/>
        </p:nvSpPr>
        <p:spPr>
          <a:xfrm>
            <a:off x="1607448" y="24057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 Scaffold: </a:t>
            </a:r>
            <a:endParaRPr lang="en-US" sz="2400" b="1" dirty="0"/>
          </a:p>
        </p:txBody>
      </p:sp>
      <p:sp>
        <p:nvSpPr>
          <p:cNvPr id="417" name="TextBox 416"/>
          <p:cNvSpPr txBox="1"/>
          <p:nvPr/>
        </p:nvSpPr>
        <p:spPr>
          <a:xfrm>
            <a:off x="3810000" y="2471058"/>
            <a:ext cx="1752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Strands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27786" y="480422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11820" y="45487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8512" y="4287516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70456" y="40153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16182" y="347254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99484" y="374323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98032" y="5071290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8"/>
          <p:cNvGrpSpPr/>
          <p:nvPr/>
        </p:nvGrpSpPr>
        <p:grpSpPr>
          <a:xfrm>
            <a:off x="2103494" y="4898568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87"/>
          <p:cNvGrpSpPr/>
          <p:nvPr/>
        </p:nvGrpSpPr>
        <p:grpSpPr>
          <a:xfrm>
            <a:off x="2127172" y="4373850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54"/>
          <p:cNvGrpSpPr/>
          <p:nvPr/>
        </p:nvGrpSpPr>
        <p:grpSpPr>
          <a:xfrm>
            <a:off x="2131707" y="3828138"/>
            <a:ext cx="361119" cy="282750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11"/>
          <p:cNvGrpSpPr/>
          <p:nvPr/>
        </p:nvGrpSpPr>
        <p:grpSpPr>
          <a:xfrm>
            <a:off x="2154296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11820" y="534563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93"/>
          <p:cNvGrpSpPr/>
          <p:nvPr/>
        </p:nvGrpSpPr>
        <p:grpSpPr>
          <a:xfrm>
            <a:off x="2128898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60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7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76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92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95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110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11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5" name="TextBox 414"/>
          <p:cNvSpPr txBox="1"/>
          <p:nvPr/>
        </p:nvSpPr>
        <p:spPr>
          <a:xfrm>
            <a:off x="1607448" y="24057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 Scaffold: </a:t>
            </a:r>
            <a:endParaRPr lang="en-US" sz="2400" b="1" dirty="0"/>
          </a:p>
        </p:txBody>
      </p:sp>
      <p:sp>
        <p:nvSpPr>
          <p:cNvPr id="416" name="TextBox 415"/>
          <p:cNvSpPr txBox="1"/>
          <p:nvPr/>
        </p:nvSpPr>
        <p:spPr>
          <a:xfrm>
            <a:off x="5867400" y="2471058"/>
            <a:ext cx="194854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Horizental</a:t>
            </a:r>
            <a:r>
              <a:rPr lang="en-US" dirty="0" smtClean="0">
                <a:solidFill>
                  <a:schemeClr val="bg1"/>
                </a:solidFill>
              </a:rPr>
              <a:t> Strands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810000" y="2471058"/>
            <a:ext cx="1752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Strands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1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1066800" y="3505200"/>
            <a:ext cx="4267200" cy="1050834"/>
            <a:chOff x="1647372" y="3292566"/>
            <a:chExt cx="4937760" cy="214500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4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1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16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31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Connector 252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9" name="Straight Connector 37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371" name="Straight Connector 37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92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51" name="Straight Connector 3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110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1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5" name="Group 254"/>
          <p:cNvGrpSpPr/>
          <p:nvPr/>
        </p:nvGrpSpPr>
        <p:grpSpPr>
          <a:xfrm>
            <a:off x="1081314" y="4552410"/>
            <a:ext cx="4328886" cy="1050834"/>
            <a:chOff x="1647372" y="3292566"/>
            <a:chExt cx="4937760" cy="2145008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535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0" name="Straight Connector 5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529" name="Straight Connector 5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518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0" name="Straight Connector 5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8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515" name="Straight Connector 51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507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2" name="Straight Connector 5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0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504" name="Straight Connector 5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493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4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5" name="Straight Connector 49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2" name="Straight Connector 29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487" name="Straight Connector 48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473" name="Straight Connector 4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46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459" name="Straight Connector 45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456" name="Straight Connector 4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4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3" name="Straight Connector 4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0" name="Straight Connector 4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434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428" name="Straight Connector 4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420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2" name="Straight Connector 4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8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96" name="Straight Connector 3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36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32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31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3" name="Group 542"/>
          <p:cNvGrpSpPr/>
          <p:nvPr/>
        </p:nvGrpSpPr>
        <p:grpSpPr>
          <a:xfrm>
            <a:off x="1066800" y="5599620"/>
            <a:ext cx="4343400" cy="1050834"/>
            <a:chOff x="1647372" y="3292566"/>
            <a:chExt cx="4937760" cy="2145008"/>
          </a:xfrm>
        </p:grpSpPr>
        <p:cxnSp>
          <p:nvCxnSpPr>
            <p:cNvPr id="544" name="Straight Connector 543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748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9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0" name="Straight Connector 7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2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745" name="Straight Connector 7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739" name="Straight Connector 7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73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6" name="Straight Connector 7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3" name="Straight Connector 73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6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720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5" name="Straight Connector 7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2" name="Straight Connector 7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717" name="Straight Connector 7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714" name="Straight Connector 7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706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11" name="Straight Connector 7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7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08" name="Straight Connector 7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1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703" name="Straight Connector 7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Straight Connector 56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700" name="Straight Connector 6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697" name="Straight Connector 6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689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0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1" name="Straight Connector 69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686" name="Straight Connector 68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683" name="Straight Connector 6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675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669" name="Straight Connector 66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66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6" name="Straight Connector 6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3" name="Straight Connector 6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658" name="Straight Connector 65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4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49" name="Straight Connector 6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644" name="Straight Connector 6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641" name="Straight Connector 6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633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8" name="Straight Connector 63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4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5" name="Straight Connector 6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8" name="Group 57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630" name="Straight Connector 62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621" name="Straight Connector 62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6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607" name="Straight Connector 60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59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01" name="Straight Connector 60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8" name="Straight Connector 5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58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3" name="Straight Connector 5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0" name="Straight Connector 5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95" name="TextBox 1394"/>
          <p:cNvSpPr txBox="1"/>
          <p:nvPr/>
        </p:nvSpPr>
        <p:spPr>
          <a:xfrm>
            <a:off x="914400" y="2286000"/>
            <a:ext cx="5858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No </a:t>
            </a:r>
            <a:r>
              <a:rPr lang="en-US" sz="2400" b="1" dirty="0" smtClean="0">
                <a:solidFill>
                  <a:srgbClr val="FFC000"/>
                </a:solidFill>
              </a:rPr>
              <a:t>Design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Synthesis</a:t>
            </a:r>
            <a:r>
              <a:rPr lang="en-US" sz="2400" b="1" dirty="0" smtClean="0"/>
              <a:t> </a:t>
            </a:r>
            <a:r>
              <a:rPr lang="en-US" sz="2400" dirty="0" smtClean="0"/>
              <a:t>after this point, ever</a:t>
            </a:r>
          </a:p>
        </p:txBody>
      </p:sp>
      <p:sp>
        <p:nvSpPr>
          <p:cNvPr id="1396" name="Oval 1395"/>
          <p:cNvSpPr/>
          <p:nvPr/>
        </p:nvSpPr>
        <p:spPr>
          <a:xfrm>
            <a:off x="6172200" y="3048000"/>
            <a:ext cx="1752600" cy="167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TextBox 1396"/>
          <p:cNvSpPr txBox="1"/>
          <p:nvPr/>
        </p:nvSpPr>
        <p:spPr>
          <a:xfrm>
            <a:off x="6248400" y="36531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Polymerase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1143000" y="3624942"/>
            <a:ext cx="4114068" cy="3138410"/>
            <a:chOff x="1948548" y="3610428"/>
            <a:chExt cx="4114068" cy="3138410"/>
          </a:xfrm>
        </p:grpSpPr>
        <p:grpSp>
          <p:nvGrpSpPr>
            <p:cNvPr id="1487" name="Group 1486"/>
            <p:cNvGrpSpPr/>
            <p:nvPr/>
          </p:nvGrpSpPr>
          <p:grpSpPr>
            <a:xfrm>
              <a:off x="1948548" y="3610428"/>
              <a:ext cx="4114068" cy="3138410"/>
              <a:chOff x="1948548" y="3610428"/>
              <a:chExt cx="4114068" cy="3138410"/>
            </a:xfrm>
          </p:grpSpPr>
          <p:grpSp>
            <p:nvGrpSpPr>
              <p:cNvPr id="1426" name="Group 1425"/>
              <p:cNvGrpSpPr/>
              <p:nvPr/>
            </p:nvGrpSpPr>
            <p:grpSpPr>
              <a:xfrm rot="693421">
                <a:off x="3959411" y="3624942"/>
                <a:ext cx="667656" cy="1039224"/>
                <a:chOff x="4084320" y="3581400"/>
                <a:chExt cx="667656" cy="1039224"/>
              </a:xfrm>
            </p:grpSpPr>
            <p:sp>
              <p:nvSpPr>
                <p:cNvPr id="1400" name="Oval 1399"/>
                <p:cNvSpPr/>
                <p:nvPr/>
              </p:nvSpPr>
              <p:spPr>
                <a:xfrm>
                  <a:off x="4084320" y="358140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1" name="Oval 1400"/>
                <p:cNvSpPr/>
                <p:nvPr/>
              </p:nvSpPr>
              <p:spPr>
                <a:xfrm>
                  <a:off x="4205514" y="379548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2" name="Oval 1401"/>
                <p:cNvSpPr/>
                <p:nvPr/>
              </p:nvSpPr>
              <p:spPr>
                <a:xfrm>
                  <a:off x="4326708" y="4009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3" name="Oval 1402"/>
                <p:cNvSpPr/>
                <p:nvPr/>
              </p:nvSpPr>
              <p:spPr>
                <a:xfrm>
                  <a:off x="4447902" y="422365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4" name="Oval 1403"/>
                <p:cNvSpPr/>
                <p:nvPr/>
              </p:nvSpPr>
              <p:spPr>
                <a:xfrm>
                  <a:off x="4569096" y="44377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9" name="Group 1428"/>
              <p:cNvGrpSpPr/>
              <p:nvPr/>
            </p:nvGrpSpPr>
            <p:grpSpPr>
              <a:xfrm rot="21410101">
                <a:off x="3418110" y="3610428"/>
                <a:ext cx="618312" cy="1091472"/>
                <a:chOff x="3374568" y="3581400"/>
                <a:chExt cx="618312" cy="1091472"/>
              </a:xfrm>
            </p:grpSpPr>
            <p:sp>
              <p:nvSpPr>
                <p:cNvPr id="1398" name="Oval 1397"/>
                <p:cNvSpPr/>
                <p:nvPr/>
              </p:nvSpPr>
              <p:spPr>
                <a:xfrm>
                  <a:off x="3810000" y="358140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5" name="Oval 1404"/>
                <p:cNvSpPr/>
                <p:nvPr/>
              </p:nvSpPr>
              <p:spPr>
                <a:xfrm>
                  <a:off x="3701142" y="380854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6" name="Oval 1405"/>
                <p:cNvSpPr/>
                <p:nvPr/>
              </p:nvSpPr>
              <p:spPr>
                <a:xfrm>
                  <a:off x="3592284" y="403569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7" name="Oval 1406"/>
                <p:cNvSpPr/>
                <p:nvPr/>
              </p:nvSpPr>
              <p:spPr>
                <a:xfrm>
                  <a:off x="3483426" y="42628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8" name="Oval 1407"/>
                <p:cNvSpPr/>
                <p:nvPr/>
              </p:nvSpPr>
              <p:spPr>
                <a:xfrm>
                  <a:off x="3374568" y="448999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7" name="Group 1426"/>
              <p:cNvGrpSpPr/>
              <p:nvPr/>
            </p:nvGrpSpPr>
            <p:grpSpPr>
              <a:xfrm>
                <a:off x="4576356" y="4536444"/>
                <a:ext cx="1452870" cy="207552"/>
                <a:chOff x="4721496" y="4574178"/>
                <a:chExt cx="1452870" cy="207552"/>
              </a:xfrm>
            </p:grpSpPr>
            <p:sp>
              <p:nvSpPr>
                <p:cNvPr id="1409" name="Oval 1408"/>
                <p:cNvSpPr/>
                <p:nvPr/>
              </p:nvSpPr>
              <p:spPr>
                <a:xfrm>
                  <a:off x="4721496" y="45901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0" name="Oval 1409"/>
                <p:cNvSpPr/>
                <p:nvPr/>
              </p:nvSpPr>
              <p:spPr>
                <a:xfrm>
                  <a:off x="4975494" y="457417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1" name="Oval 1410"/>
                <p:cNvSpPr/>
                <p:nvPr/>
              </p:nvSpPr>
              <p:spPr>
                <a:xfrm>
                  <a:off x="5229492" y="458724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Oval 1411"/>
                <p:cNvSpPr/>
                <p:nvPr/>
              </p:nvSpPr>
              <p:spPr>
                <a:xfrm>
                  <a:off x="5483490" y="458578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3" name="Oval 1412"/>
                <p:cNvSpPr/>
                <p:nvPr/>
              </p:nvSpPr>
              <p:spPr>
                <a:xfrm>
                  <a:off x="5737488" y="459885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4" name="Oval 1413"/>
                <p:cNvSpPr/>
                <p:nvPr/>
              </p:nvSpPr>
              <p:spPr>
                <a:xfrm>
                  <a:off x="5991486" y="459739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8" name="Group 1427"/>
              <p:cNvGrpSpPr/>
              <p:nvPr/>
            </p:nvGrpSpPr>
            <p:grpSpPr>
              <a:xfrm>
                <a:off x="1948548" y="4550952"/>
                <a:ext cx="1423836" cy="195942"/>
                <a:chOff x="1832436" y="4550952"/>
                <a:chExt cx="1423836" cy="195942"/>
              </a:xfrm>
            </p:grpSpPr>
            <p:sp>
              <p:nvSpPr>
                <p:cNvPr id="1415" name="Oval 1414"/>
                <p:cNvSpPr/>
                <p:nvPr/>
              </p:nvSpPr>
              <p:spPr>
                <a:xfrm>
                  <a:off x="2071914" y="455385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6" name="Oval 1415"/>
                <p:cNvSpPr/>
                <p:nvPr/>
              </p:nvSpPr>
              <p:spPr>
                <a:xfrm>
                  <a:off x="2325912" y="455240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7" name="Oval 1416"/>
                <p:cNvSpPr/>
                <p:nvPr/>
              </p:nvSpPr>
              <p:spPr>
                <a:xfrm>
                  <a:off x="2565396" y="455095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8" name="Oval 1417"/>
                <p:cNvSpPr/>
                <p:nvPr/>
              </p:nvSpPr>
              <p:spPr>
                <a:xfrm>
                  <a:off x="2819394" y="456401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9" name="Oval 1418"/>
                <p:cNvSpPr/>
                <p:nvPr/>
              </p:nvSpPr>
              <p:spPr>
                <a:xfrm>
                  <a:off x="3073392" y="456256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3" name="Oval 1472"/>
                <p:cNvSpPr/>
                <p:nvPr/>
              </p:nvSpPr>
              <p:spPr>
                <a:xfrm>
                  <a:off x="1832436" y="456111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5" name="Group 1424"/>
              <p:cNvGrpSpPr/>
              <p:nvPr/>
            </p:nvGrpSpPr>
            <p:grpSpPr>
              <a:xfrm rot="1547216">
                <a:off x="5138679" y="4692576"/>
                <a:ext cx="509454" cy="864324"/>
                <a:chOff x="5586546" y="4852128"/>
                <a:chExt cx="509454" cy="864324"/>
              </a:xfrm>
            </p:grpSpPr>
            <p:sp>
              <p:nvSpPr>
                <p:cNvPr id="1420" name="Oval 1419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1" name="Oval 1420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2" name="Oval 1421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3" name="Oval 1422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0" name="Group 1429"/>
              <p:cNvGrpSpPr/>
              <p:nvPr/>
            </p:nvGrpSpPr>
            <p:grpSpPr>
              <a:xfrm rot="16200000">
                <a:off x="2423677" y="4490680"/>
                <a:ext cx="618312" cy="1091472"/>
                <a:chOff x="5477688" y="4852128"/>
                <a:chExt cx="618312" cy="1091472"/>
              </a:xfrm>
            </p:grpSpPr>
            <p:sp>
              <p:nvSpPr>
                <p:cNvPr id="1431" name="Oval 1430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2" name="Oval 1431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3" name="Oval 1432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4" name="Oval 1433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5" name="Oval 1434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6" name="Group 1435"/>
              <p:cNvGrpSpPr/>
              <p:nvPr/>
            </p:nvGrpSpPr>
            <p:grpSpPr>
              <a:xfrm rot="17398778">
                <a:off x="5207724" y="5474790"/>
                <a:ext cx="618312" cy="1091472"/>
                <a:chOff x="5477688" y="4852128"/>
                <a:chExt cx="618312" cy="1091472"/>
              </a:xfrm>
            </p:grpSpPr>
            <p:sp>
              <p:nvSpPr>
                <p:cNvPr id="1437" name="Oval 1436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8" name="Oval 1437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Oval 1438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Oval 1439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Oval 1440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3" name="Group 1442"/>
              <p:cNvGrpSpPr/>
              <p:nvPr/>
            </p:nvGrpSpPr>
            <p:grpSpPr>
              <a:xfrm rot="16000452">
                <a:off x="4442779" y="5135219"/>
                <a:ext cx="1158987" cy="1698453"/>
                <a:chOff x="5436746" y="4199153"/>
                <a:chExt cx="1158987" cy="1698453"/>
              </a:xfrm>
            </p:grpSpPr>
            <p:sp>
              <p:nvSpPr>
                <p:cNvPr id="1444" name="Oval 1443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5" name="Oval 1444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6" name="Oval 1445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7" name="Oval 1446"/>
                <p:cNvSpPr/>
                <p:nvPr/>
              </p:nvSpPr>
              <p:spPr>
                <a:xfrm>
                  <a:off x="5545604" y="5487577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Oval 1447"/>
                <p:cNvSpPr/>
                <p:nvPr/>
              </p:nvSpPr>
              <p:spPr>
                <a:xfrm>
                  <a:off x="5436746" y="571472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8" name="Oval 1467"/>
                <p:cNvSpPr/>
                <p:nvPr/>
              </p:nvSpPr>
              <p:spPr>
                <a:xfrm>
                  <a:off x="6094881" y="4634353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9" name="Oval 1468"/>
                <p:cNvSpPr/>
                <p:nvPr/>
              </p:nvSpPr>
              <p:spPr>
                <a:xfrm>
                  <a:off x="6276644" y="441658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1" name="Oval 1470"/>
                <p:cNvSpPr/>
                <p:nvPr/>
              </p:nvSpPr>
              <p:spPr>
                <a:xfrm>
                  <a:off x="6412853" y="4199153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9" name="Group 1448"/>
              <p:cNvGrpSpPr/>
              <p:nvPr/>
            </p:nvGrpSpPr>
            <p:grpSpPr>
              <a:xfrm rot="2224849">
                <a:off x="3011361" y="5178198"/>
                <a:ext cx="674598" cy="1570640"/>
                <a:chOff x="5477688" y="4372960"/>
                <a:chExt cx="674598" cy="1570640"/>
              </a:xfrm>
            </p:grpSpPr>
            <p:sp>
              <p:nvSpPr>
                <p:cNvPr id="1450" name="Oval 1449"/>
                <p:cNvSpPr/>
                <p:nvPr/>
              </p:nvSpPr>
              <p:spPr>
                <a:xfrm>
                  <a:off x="5860874" y="4855227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1" name="Oval 1450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Oval 1451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Oval 1452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4" name="Oval 1453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0" name="Oval 1469"/>
                <p:cNvSpPr/>
                <p:nvPr/>
              </p:nvSpPr>
              <p:spPr>
                <a:xfrm>
                  <a:off x="5913722" y="462425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2" name="Oval 1471"/>
                <p:cNvSpPr/>
                <p:nvPr/>
              </p:nvSpPr>
              <p:spPr>
                <a:xfrm>
                  <a:off x="5969406" y="437296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1" name="Group 1460"/>
            <p:cNvGrpSpPr/>
            <p:nvPr/>
          </p:nvGrpSpPr>
          <p:grpSpPr>
            <a:xfrm rot="909025">
              <a:off x="2573495" y="5202756"/>
              <a:ext cx="739586" cy="1282200"/>
              <a:chOff x="5356414" y="4852128"/>
              <a:chExt cx="739586" cy="1282200"/>
            </a:xfrm>
          </p:grpSpPr>
          <p:sp>
            <p:nvSpPr>
              <p:cNvPr id="1462" name="Oval 1461"/>
              <p:cNvSpPr/>
              <p:nvPr/>
            </p:nvSpPr>
            <p:spPr>
              <a:xfrm>
                <a:off x="5913120" y="4852128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3" name="Oval 1462"/>
              <p:cNvSpPr/>
              <p:nvPr/>
            </p:nvSpPr>
            <p:spPr>
              <a:xfrm>
                <a:off x="5804262" y="5079276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4" name="Oval 1463"/>
              <p:cNvSpPr/>
              <p:nvPr/>
            </p:nvSpPr>
            <p:spPr>
              <a:xfrm>
                <a:off x="5695404" y="5306424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Oval 1464"/>
              <p:cNvSpPr/>
              <p:nvPr/>
            </p:nvSpPr>
            <p:spPr>
              <a:xfrm>
                <a:off x="5586546" y="5533572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6" name="Oval 1465"/>
              <p:cNvSpPr/>
              <p:nvPr/>
            </p:nvSpPr>
            <p:spPr>
              <a:xfrm>
                <a:off x="5477688" y="5760720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7" name="Oval 1466"/>
              <p:cNvSpPr/>
              <p:nvPr/>
            </p:nvSpPr>
            <p:spPr>
              <a:xfrm>
                <a:off x="5356414" y="5951448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89" name="TextBox 1488"/>
          <p:cNvSpPr txBox="1"/>
          <p:nvPr/>
        </p:nvSpPr>
        <p:spPr>
          <a:xfrm>
            <a:off x="914400" y="2819400"/>
            <a:ext cx="27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Now: </a:t>
            </a:r>
            <a:r>
              <a:rPr lang="en-US" sz="2400" b="1" dirty="0" smtClean="0">
                <a:solidFill>
                  <a:srgbClr val="0033CC"/>
                </a:solidFill>
              </a:rPr>
              <a:t>Programming</a:t>
            </a:r>
            <a:endParaRPr lang="en-US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3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" grpId="0" animBg="1"/>
      <p:bldP spid="1397" grpId="0"/>
      <p:bldP spid="14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4742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 summary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sp>
        <p:nvSpPr>
          <p:cNvPr id="1395" name="TextBox 1394"/>
          <p:cNvSpPr txBox="1"/>
          <p:nvPr/>
        </p:nvSpPr>
        <p:spPr>
          <a:xfrm>
            <a:off x="914400" y="2586335"/>
            <a:ext cx="665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400" b="1" dirty="0" smtClean="0"/>
              <a:t> </a:t>
            </a:r>
            <a:r>
              <a:rPr lang="en-US" sz="2400" b="1" i="1" dirty="0" smtClean="0"/>
              <a:t>Design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Synthesize</a:t>
            </a:r>
            <a:r>
              <a:rPr lang="en-US" sz="2400" b="1" dirty="0" smtClean="0"/>
              <a:t> </a:t>
            </a:r>
            <a:r>
              <a:rPr lang="en-US" sz="2400" dirty="0" smtClean="0"/>
              <a:t>once, </a:t>
            </a:r>
            <a:r>
              <a:rPr lang="en-US" sz="2400" b="1" i="1" dirty="0" smtClean="0"/>
              <a:t>Fabricate</a:t>
            </a:r>
            <a:r>
              <a:rPr lang="en-US" sz="2400" b="1" dirty="0" smtClean="0"/>
              <a:t> </a:t>
            </a:r>
            <a:r>
              <a:rPr lang="en-US" sz="2400" dirty="0" smtClean="0"/>
              <a:t>on demand</a:t>
            </a:r>
          </a:p>
        </p:txBody>
      </p:sp>
      <p:grpSp>
        <p:nvGrpSpPr>
          <p:cNvPr id="778" name="Group 777"/>
          <p:cNvGrpSpPr/>
          <p:nvPr/>
        </p:nvGrpSpPr>
        <p:grpSpPr>
          <a:xfrm>
            <a:off x="902405" y="3276600"/>
            <a:ext cx="6717595" cy="1386114"/>
            <a:chOff x="902405" y="3276600"/>
            <a:chExt cx="6717595" cy="1386114"/>
          </a:xfrm>
        </p:grpSpPr>
        <p:grpSp>
          <p:nvGrpSpPr>
            <p:cNvPr id="732" name="Group 731"/>
            <p:cNvGrpSpPr/>
            <p:nvPr/>
          </p:nvGrpSpPr>
          <p:grpSpPr>
            <a:xfrm>
              <a:off x="3352800" y="3276600"/>
              <a:ext cx="1905000" cy="1371600"/>
              <a:chOff x="5319486" y="4267200"/>
              <a:chExt cx="1905000" cy="1371600"/>
            </a:xfrm>
          </p:grpSpPr>
          <p:sp>
            <p:nvSpPr>
              <p:cNvPr id="1396" name="Oval 1395"/>
              <p:cNvSpPr/>
              <p:nvPr/>
            </p:nvSpPr>
            <p:spPr>
              <a:xfrm>
                <a:off x="5334000" y="4267200"/>
                <a:ext cx="1371600" cy="13716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7" name="TextBox 1396"/>
              <p:cNvSpPr txBox="1"/>
              <p:nvPr/>
            </p:nvSpPr>
            <p:spPr>
              <a:xfrm>
                <a:off x="5319486" y="4767942"/>
                <a:ext cx="190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Polymerase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1" name="TextBox 720"/>
            <p:cNvSpPr txBox="1"/>
            <p:nvPr/>
          </p:nvSpPr>
          <p:spPr>
            <a:xfrm>
              <a:off x="902405" y="3653135"/>
              <a:ext cx="2299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/>
                <a:t>Labour</a:t>
              </a:r>
              <a:r>
                <a:rPr lang="en-US" sz="2800" b="1" dirty="0" smtClean="0"/>
                <a:t>       =    </a:t>
              </a:r>
              <a:endParaRPr lang="en-US" sz="2800" dirty="0" smtClean="0"/>
            </a:p>
          </p:txBody>
        </p:sp>
        <p:sp>
          <p:nvSpPr>
            <p:cNvPr id="768" name="TextBox 767"/>
            <p:cNvSpPr txBox="1"/>
            <p:nvPr/>
          </p:nvSpPr>
          <p:spPr>
            <a:xfrm>
              <a:off x="4903685" y="367211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dirty="0" smtClean="0"/>
            </a:p>
          </p:txBody>
        </p:sp>
        <p:grpSp>
          <p:nvGrpSpPr>
            <p:cNvPr id="769" name="Group 768"/>
            <p:cNvGrpSpPr/>
            <p:nvPr/>
          </p:nvGrpSpPr>
          <p:grpSpPr>
            <a:xfrm>
              <a:off x="5417460" y="3291114"/>
              <a:ext cx="2202540" cy="1371600"/>
              <a:chOff x="5334000" y="4267200"/>
              <a:chExt cx="2202540" cy="1371600"/>
            </a:xfrm>
          </p:grpSpPr>
          <p:sp>
            <p:nvSpPr>
              <p:cNvPr id="770" name="Oval 769"/>
              <p:cNvSpPr/>
              <p:nvPr/>
            </p:nvSpPr>
            <p:spPr>
              <a:xfrm>
                <a:off x="5334000" y="4267200"/>
                <a:ext cx="1371600" cy="1371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TextBox 770"/>
              <p:cNvSpPr txBox="1"/>
              <p:nvPr/>
            </p:nvSpPr>
            <p:spPr>
              <a:xfrm>
                <a:off x="5631540" y="4767942"/>
                <a:ext cx="190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Ligase</a:t>
                </a:r>
                <a:endParaRPr lang="en-US" sz="2000" dirty="0"/>
              </a:p>
            </p:txBody>
          </p:sp>
        </p:grpSp>
      </p:grpSp>
      <p:grpSp>
        <p:nvGrpSpPr>
          <p:cNvPr id="777" name="Group 776"/>
          <p:cNvGrpSpPr/>
          <p:nvPr/>
        </p:nvGrpSpPr>
        <p:grpSpPr>
          <a:xfrm>
            <a:off x="890410" y="5410200"/>
            <a:ext cx="4291190" cy="1103531"/>
            <a:chOff x="890410" y="5410200"/>
            <a:chExt cx="4291190" cy="1103531"/>
          </a:xfrm>
        </p:grpSpPr>
        <p:sp>
          <p:nvSpPr>
            <p:cNvPr id="731" name="TextBox 730"/>
            <p:cNvSpPr txBox="1"/>
            <p:nvPr/>
          </p:nvSpPr>
          <p:spPr>
            <a:xfrm>
              <a:off x="890410" y="5420380"/>
              <a:ext cx="2373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Material    =    </a:t>
              </a:r>
              <a:endParaRPr lang="en-US" sz="2800" dirty="0" smtClean="0"/>
            </a:p>
          </p:txBody>
        </p:sp>
        <p:sp>
          <p:nvSpPr>
            <p:cNvPr id="772" name="Flowchart: Direct Access Storage 771"/>
            <p:cNvSpPr/>
            <p:nvPr/>
          </p:nvSpPr>
          <p:spPr>
            <a:xfrm>
              <a:off x="3124200" y="5410200"/>
              <a:ext cx="457200" cy="457200"/>
            </a:xfrm>
            <a:prstGeom prst="flowChartMagneticDrum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Flowchart: Direct Access Storage 772"/>
            <p:cNvSpPr/>
            <p:nvPr/>
          </p:nvSpPr>
          <p:spPr>
            <a:xfrm>
              <a:off x="3657600" y="5410200"/>
              <a:ext cx="457200" cy="457200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Flowchart: Direct Access Storage 773"/>
            <p:cNvSpPr/>
            <p:nvPr/>
          </p:nvSpPr>
          <p:spPr>
            <a:xfrm>
              <a:off x="4191000" y="5410200"/>
              <a:ext cx="457200" cy="457200"/>
            </a:xfrm>
            <a:prstGeom prst="flowChartMagneticDru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Flowchart: Direct Access Storage 774"/>
            <p:cNvSpPr/>
            <p:nvPr/>
          </p:nvSpPr>
          <p:spPr>
            <a:xfrm>
              <a:off x="4724400" y="5410200"/>
              <a:ext cx="457200" cy="457200"/>
            </a:xfrm>
            <a:prstGeom prst="flowChartMagneticDrum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3581400" y="5867400"/>
              <a:ext cx="1188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dNTP</a:t>
              </a:r>
              <a:endParaRPr lang="en-US" sz="3600" dirty="0"/>
            </a:p>
          </p:txBody>
        </p:sp>
      </p:grp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DNA/RNA Computing: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2667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DNA computation:  </a:t>
            </a:r>
            <a:r>
              <a:rPr lang="en-US" sz="2200" i="1" dirty="0" smtClean="0"/>
              <a:t>Find a tour that </a:t>
            </a:r>
            <a:br>
              <a:rPr lang="en-US" sz="2200" i="1" dirty="0" smtClean="0"/>
            </a:br>
            <a:r>
              <a:rPr lang="en-US" sz="2200" i="1" dirty="0" smtClean="0"/>
              <a:t>     a) </a:t>
            </a:r>
            <a:r>
              <a:rPr lang="en-US" sz="2200" i="1" dirty="0" smtClean="0"/>
              <a:t>starts in </a:t>
            </a:r>
            <a:r>
              <a:rPr lang="en-US" sz="2200" b="1" i="1" dirty="0" smtClean="0"/>
              <a:t>Montreal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i="1" dirty="0" smtClean="0"/>
              <a:t>     b) ends </a:t>
            </a:r>
            <a:r>
              <a:rPr lang="en-US" sz="2200" i="1" dirty="0" smtClean="0"/>
              <a:t>in </a:t>
            </a:r>
            <a:r>
              <a:rPr lang="en-US" sz="2200" b="1" i="1" dirty="0" smtClean="0"/>
              <a:t>Vancouver,</a:t>
            </a:r>
            <a:r>
              <a:rPr lang="en-US" sz="2200" i="1" dirty="0" smtClean="0"/>
              <a:t> and </a:t>
            </a:r>
          </a:p>
          <a:p>
            <a:r>
              <a:rPr lang="en-US" sz="2200" i="1" dirty="0" smtClean="0"/>
              <a:t>     c) passes by every city in between exactly once</a:t>
            </a:r>
            <a:endParaRPr lang="en-US" sz="2200" b="1" i="1" dirty="0" smtClean="0"/>
          </a:p>
        </p:txBody>
      </p:sp>
      <p:pic>
        <p:nvPicPr>
          <p:cNvPr id="27" name="Picture 26" descr="Untitled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7545" y="4419600"/>
            <a:ext cx="4343400" cy="793718"/>
          </a:xfrm>
          <a:prstGeom prst="rect">
            <a:avLst/>
          </a:prstGeom>
        </p:spPr>
      </p:pic>
      <p:pic>
        <p:nvPicPr>
          <p:cNvPr id="30" name="Picture 29" descr="liga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655" y="5502878"/>
            <a:ext cx="5407545" cy="10058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90486" y="63889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Ligate</a:t>
            </a:r>
            <a:r>
              <a:rPr lang="en-US" sz="2400" dirty="0" smtClean="0"/>
              <a:t> here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223462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It’s a new </a:t>
            </a:r>
            <a:r>
              <a:rPr lang="en-US" sz="2400" i="1" dirty="0" smtClean="0"/>
              <a:t>perspective, </a:t>
            </a:r>
            <a:r>
              <a:rPr lang="en-US" sz="2400" u="sng" dirty="0" smtClean="0"/>
              <a:t>not</a:t>
            </a:r>
            <a:r>
              <a:rPr lang="en-US" sz="2400" dirty="0" smtClean="0"/>
              <a:t> a technological invention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DNA/RNA Computing: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2133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Another Example</a:t>
            </a:r>
            <a:endParaRPr lang="en-US" sz="2400" b="1" i="1" dirty="0" smtClean="0"/>
          </a:p>
        </p:txBody>
      </p:sp>
      <p:pic>
        <p:nvPicPr>
          <p:cNvPr id="13" name="Picture 12" descr="C:\Documents and Settings\mo_alsha\Desktop\Thesis\Writing\Chapter.02.Problem.Definition\Production\Dia\Figure.11\Puzzle-set.em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384048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66800" y="30480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Challenge</a:t>
            </a:r>
            <a:r>
              <a:rPr lang="en-US" sz="2400" dirty="0" smtClean="0"/>
              <a:t>: </a:t>
            </a:r>
            <a:r>
              <a:rPr lang="en-US" sz="2200" dirty="0" smtClean="0"/>
              <a:t>Arrange the tiles on a square board such that all adjacent edges match in color</a:t>
            </a:r>
            <a:endParaRPr lang="en-US" sz="2200" b="1" i="1" dirty="0" smtClean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DNA/RNA Computing: </a:t>
            </a:r>
          </a:p>
        </p:txBody>
      </p:sp>
      <p:pic>
        <p:nvPicPr>
          <p:cNvPr id="10" name="Picture 2" descr="C:\Documents and Settings\mo_alsha\Desktop\Thesis\Writing\Z - misc\Presentation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960549">
            <a:off x="392371" y="2884771"/>
            <a:ext cx="3878272" cy="3361170"/>
          </a:xfrm>
          <a:prstGeom prst="rect">
            <a:avLst/>
          </a:prstGeom>
          <a:noFill/>
        </p:spPr>
      </p:pic>
      <p:pic>
        <p:nvPicPr>
          <p:cNvPr id="11" name="Picture 10" descr="C:\Documents and Settings\mo_alsha\Desktop\Thesis\Writing\Chapter.02.Problem.Definition\Production\Dia\Figure.11\Solved.em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4391" y="2497381"/>
            <a:ext cx="3768609" cy="35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96211" y="617220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DNA Solution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38100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=</a:t>
            </a:r>
            <a:endParaRPr 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133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Another Example</a:t>
            </a:r>
            <a:endParaRPr lang="en-US" sz="2400" b="1" i="1" dirty="0" smtClean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DNA/RNA Computing: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81090" y="331607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65156" y="3134647"/>
            <a:ext cx="822960" cy="0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5604" y="3120133"/>
            <a:ext cx="822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15660" y="2753647"/>
            <a:ext cx="605970" cy="3773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400" y="2797189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.…………....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3896380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/>
              <a:t>  AND  </a:t>
            </a:r>
            <a:r>
              <a:rPr lang="en-US" sz="2800" i="1" dirty="0" smtClean="0">
                <a:solidFill>
                  <a:srgbClr val="FF0000"/>
                </a:solidFill>
              </a:rPr>
              <a:t>b     </a:t>
            </a:r>
            <a:r>
              <a:rPr lang="en-US" sz="2800" dirty="0" smtClean="0"/>
              <a:t>then   </a:t>
            </a:r>
            <a:r>
              <a:rPr lang="en-US" sz="2800" i="1" dirty="0" smtClean="0">
                <a:solidFill>
                  <a:srgbClr val="0033CC"/>
                </a:solidFill>
              </a:rPr>
              <a:t>c</a:t>
            </a:r>
            <a:endParaRPr lang="en-US" sz="2800" i="1" dirty="0">
              <a:solidFill>
                <a:srgbClr val="0033CC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0" y="3239869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13477" y="3345097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25640" y="3239869"/>
            <a:ext cx="822960" cy="0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27991" y="3149155"/>
            <a:ext cx="182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46787" y="2829841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.…………....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6477000" y="29350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990600" y="21336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computational primitives: </a:t>
            </a:r>
            <a:r>
              <a:rPr lang="en-US" sz="2400" b="1" dirty="0" smtClean="0"/>
              <a:t>Strand displacement</a:t>
            </a:r>
            <a:endParaRPr lang="en-US" sz="2400" b="1" i="1" dirty="0" smtClean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With </a:t>
            </a:r>
            <a:r>
              <a:rPr lang="en-US" sz="3200" dirty="0" smtClean="0">
                <a:solidFill>
                  <a:srgbClr val="FF0000"/>
                </a:solidFill>
              </a:rPr>
              <a:t>RNA</a:t>
            </a:r>
            <a:r>
              <a:rPr lang="en-US" sz="3200" dirty="0" smtClean="0"/>
              <a:t>, even more is possible: 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761998" y="2362200"/>
            <a:ext cx="82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determines function </a:t>
            </a:r>
            <a:r>
              <a:rPr lang="en-US" dirty="0" smtClean="0">
                <a:sym typeface="Wingdings" pitchFamily="2" charset="2"/>
              </a:rPr>
              <a:t> manipulate structure (with presence/absence of </a:t>
            </a:r>
            <a:r>
              <a:rPr lang="en-US" dirty="0" err="1" smtClean="0">
                <a:sym typeface="Wingdings" pitchFamily="2" charset="2"/>
              </a:rPr>
              <a:t>ligands</a:t>
            </a:r>
            <a:r>
              <a:rPr lang="en-US" dirty="0" smtClean="0">
                <a:sym typeface="Wingdings" pitchFamily="2" charset="2"/>
              </a:rPr>
              <a:t>) to alter function</a:t>
            </a:r>
            <a:endParaRPr lang="en-US" dirty="0"/>
          </a:p>
        </p:txBody>
      </p:sp>
      <p:pic>
        <p:nvPicPr>
          <p:cNvPr id="21" name="Picture 20" descr="riboswi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505200"/>
            <a:ext cx="1403350" cy="176962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514600" y="5214258"/>
            <a:ext cx="441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33800" y="5257800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mRNA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523240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3’ UTR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74630" y="4419600"/>
            <a:ext cx="115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On</a:t>
            </a:r>
            <a:r>
              <a:rPr lang="en-US" sz="2400" dirty="0" smtClean="0"/>
              <a:t>   Off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657600"/>
            <a:ext cx="1321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Riboswitch</a:t>
            </a:r>
            <a:endParaRPr lang="en-US" sz="20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34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building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pic>
        <p:nvPicPr>
          <p:cNvPr id="11" name="Picture 10" descr="Copy of Untitled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496734"/>
            <a:ext cx="3733800" cy="1659466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43822" y="3733800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5’ ………TGTATATGTGTGGGAACAGGTTTAAT………3’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22054" y="4478309"/>
            <a:ext cx="64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3’-….........AAGAGTTATATG</a:t>
            </a:r>
            <a:r>
              <a:rPr lang="en-US" sz="1400" spc="240" dirty="0" smtClean="0">
                <a:latin typeface="Arial" pitchFamily="34" charset="0"/>
              </a:rPr>
              <a:t>A</a:t>
            </a:r>
            <a:r>
              <a:rPr lang="en-US" sz="1400" dirty="0" smtClean="0">
                <a:latin typeface="Arial" pitchFamily="34" charset="0"/>
              </a:rPr>
              <a:t>CTCCTGAAATGGA…....5’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422784" y="4269006"/>
            <a:ext cx="201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 rot="10800000">
            <a:off x="4583292" y="3950863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CCACACATATACA-3’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 rot="10800000">
            <a:off x="6226632" y="3944256"/>
            <a:ext cx="2015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‘5-ATTAAACCTGTTC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724400" y="4314372"/>
            <a:ext cx="19050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5’-TTCTCAATATACT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393546" y="4310742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GAGGACTTTACCT-3’</a:t>
            </a:r>
            <a:endParaRPr lang="en-US" sz="1400" dirty="0" smtClean="0">
              <a:latin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4609" y="4282440"/>
            <a:ext cx="18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05000" y="3962400"/>
            <a:ext cx="533400" cy="5334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4858" y="4053114"/>
            <a:ext cx="457200" cy="4572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5"/>
          </p:cNvCxnSpPr>
          <p:nvPr/>
        </p:nvCxnSpPr>
        <p:spPr>
          <a:xfrm>
            <a:off x="2360285" y="4417685"/>
            <a:ext cx="1906915" cy="13735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95800" y="4522693"/>
            <a:ext cx="1810662" cy="12685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5715000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Crossover point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41" name="TextBox 40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75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6" grpId="0"/>
      <p:bldP spid="17" grpId="0"/>
      <p:bldP spid="18" grpId="0"/>
      <p:bldP spid="22" grpId="0" animBg="1"/>
      <p:bldP spid="23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524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With </a:t>
            </a:r>
            <a:r>
              <a:rPr lang="en-US" sz="3200" dirty="0" smtClean="0">
                <a:solidFill>
                  <a:srgbClr val="FF0000"/>
                </a:solidFill>
              </a:rPr>
              <a:t>RNA</a:t>
            </a:r>
            <a:r>
              <a:rPr lang="en-US" sz="3200" dirty="0" smtClean="0"/>
              <a:t>, even more is possible: 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761998" y="2362200"/>
            <a:ext cx="82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determines function </a:t>
            </a:r>
            <a:r>
              <a:rPr lang="en-US" dirty="0" smtClean="0">
                <a:sym typeface="Wingdings" pitchFamily="2" charset="2"/>
              </a:rPr>
              <a:t> manipulate structure (with presence/absence of </a:t>
            </a:r>
            <a:r>
              <a:rPr lang="en-US" dirty="0" err="1" smtClean="0">
                <a:sym typeface="Wingdings" pitchFamily="2" charset="2"/>
              </a:rPr>
              <a:t>ligands</a:t>
            </a:r>
            <a:r>
              <a:rPr lang="en-US" dirty="0" smtClean="0">
                <a:sym typeface="Wingdings" pitchFamily="2" charset="2"/>
              </a:rPr>
              <a:t>) to alter function</a:t>
            </a:r>
            <a:endParaRPr lang="en-US" dirty="0"/>
          </a:p>
        </p:txBody>
      </p:sp>
      <p:pic>
        <p:nvPicPr>
          <p:cNvPr id="21" name="Picture 20" descr="riboswi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505200"/>
            <a:ext cx="1403350" cy="176962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514600" y="5214258"/>
            <a:ext cx="441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33800" y="5257800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mRNA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523240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3’ UTR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74630" y="4419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  </a:t>
            </a:r>
            <a:r>
              <a:rPr lang="en-US" sz="2400" b="1" dirty="0" smtClean="0">
                <a:solidFill>
                  <a:srgbClr val="FF0000"/>
                </a:solidFill>
              </a:rPr>
              <a:t>Off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657600"/>
            <a:ext cx="1321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Riboswitch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1826622" y="452700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90600" y="4724400"/>
            <a:ext cx="609600" cy="7620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080" y="4659868"/>
            <a:ext cx="7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Ligand</a:t>
            </a:r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600200"/>
            <a:ext cx="944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Final note:      </a:t>
            </a:r>
            <a:br>
              <a:rPr lang="en-US" sz="3200" dirty="0" smtClean="0"/>
            </a:br>
            <a:r>
              <a:rPr lang="en-US" sz="3200" dirty="0" smtClean="0"/>
              <a:t>   The computational </a:t>
            </a:r>
            <a:r>
              <a:rPr lang="en-US" sz="3200" i="1" u="sng" dirty="0" smtClean="0"/>
              <a:t>weight</a:t>
            </a:r>
            <a:r>
              <a:rPr lang="en-US" sz="3200" dirty="0" smtClean="0"/>
              <a:t>  of inquiries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276600"/>
            <a:ext cx="7315200" cy="1785346"/>
            <a:chOff x="457200" y="3276600"/>
            <a:chExt cx="7315200" cy="1785346"/>
          </a:xfrm>
        </p:grpSpPr>
        <p:pic>
          <p:nvPicPr>
            <p:cNvPr id="13" name="Picture 12" descr="knapsa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276600"/>
              <a:ext cx="2057399" cy="1785346"/>
            </a:xfrm>
            <a:prstGeom prst="rect">
              <a:avLst/>
            </a:prstGeom>
          </p:spPr>
        </p:pic>
        <p:pic>
          <p:nvPicPr>
            <p:cNvPr id="14" name="Picture 13" descr="HP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352800"/>
              <a:ext cx="2133600" cy="1600200"/>
            </a:xfrm>
            <a:prstGeom prst="rect">
              <a:avLst/>
            </a:prstGeom>
          </p:spPr>
        </p:pic>
        <p:pic>
          <p:nvPicPr>
            <p:cNvPr id="15" name="Picture 14" descr="C:\Documents and Settings\mo_alsha\Desktop\Thesis\Writing\Chapter.02.Problem.Definition\Production\Dia\Figure.11\Solved.emf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00800" y="3429000"/>
              <a:ext cx="1371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/>
        </p:nvSpPr>
        <p:spPr>
          <a:xfrm>
            <a:off x="381000" y="3048000"/>
            <a:ext cx="7772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4267200" y="51054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5802868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smtClean="0"/>
              <a:t>All are same </a:t>
            </a:r>
            <a:r>
              <a:rPr lang="en-US" sz="2400" dirty="0" smtClean="0"/>
              <a:t>problem at heart … in different </a:t>
            </a:r>
            <a:r>
              <a:rPr lang="en-US" sz="2400" dirty="0" smtClean="0"/>
              <a:t>disguises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6260068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smtClean="0"/>
              <a:t>All are </a:t>
            </a:r>
            <a:r>
              <a:rPr lang="en-US" sz="2400" b="1" dirty="0" smtClean="0"/>
              <a:t>intractable </a:t>
            </a:r>
            <a:endParaRPr lang="en-US" sz="2400" b="1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600200"/>
            <a:ext cx="944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Final note:      </a:t>
            </a:r>
            <a:br>
              <a:rPr lang="en-US" sz="3200" dirty="0" smtClean="0"/>
            </a:br>
            <a:r>
              <a:rPr lang="en-US" sz="3200" dirty="0" smtClean="0"/>
              <a:t>   The computational </a:t>
            </a:r>
            <a:r>
              <a:rPr lang="en-US" sz="3200" i="1" u="sng" dirty="0" smtClean="0"/>
              <a:t>weight</a:t>
            </a:r>
            <a:r>
              <a:rPr lang="en-US" sz="3200" dirty="0" smtClean="0"/>
              <a:t>  of problems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2738120"/>
          <a:ext cx="3276600" cy="2595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143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space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10^301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777426" y="50964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10400" y="50964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5943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atoms in the observable universe = </a:t>
            </a:r>
            <a:r>
              <a:rPr lang="en-US" sz="2000" b="1" dirty="0" smtClean="0"/>
              <a:t>10^78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33400" y="29718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e.g. The Computational Weight</a:t>
            </a:r>
            <a:r>
              <a:rPr lang="en-US" sz="2400" i="1" dirty="0" smtClean="0">
                <a:solidFill>
                  <a:srgbClr val="0033CC"/>
                </a:solidFill>
              </a:rPr>
              <a:t> </a:t>
            </a:r>
            <a:r>
              <a:rPr lang="en-US" sz="2400" dirty="0" smtClean="0">
                <a:solidFill>
                  <a:srgbClr val="0033CC"/>
                </a:solidFill>
              </a:rPr>
              <a:t>of finding a tour in a map </a:t>
            </a:r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13" name="Picture 12" descr="HP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886200"/>
            <a:ext cx="2133600" cy="1600200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DNA Nanotech.       </a:t>
            </a:r>
            <a:r>
              <a:rPr lang="en-US" sz="2800" dirty="0" smtClean="0"/>
              <a:t>DNA/RNA Computing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1600200"/>
            <a:ext cx="944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Final note:      </a:t>
            </a:r>
            <a:br>
              <a:rPr lang="en-US" sz="3200" dirty="0" smtClean="0"/>
            </a:br>
            <a:r>
              <a:rPr lang="en-US" sz="3200" dirty="0" smtClean="0"/>
              <a:t>   The computational </a:t>
            </a:r>
            <a:r>
              <a:rPr lang="en-US" sz="3200" i="1" u="sng" dirty="0" smtClean="0"/>
              <a:t>weight</a:t>
            </a:r>
            <a:r>
              <a:rPr lang="en-US" sz="3200" dirty="0" smtClean="0"/>
              <a:t>  of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3043535"/>
            <a:ext cx="788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 What to do when facing intractability in biological inquiries?</a:t>
            </a:r>
            <a:endParaRPr lang="en-US" sz="24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DNA/RNA Computing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895600"/>
            <a:ext cx="208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Happy holidays</a:t>
            </a:r>
            <a:endParaRPr lang="en-US" sz="24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1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building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 descr="schematic-t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581400"/>
            <a:ext cx="3453515" cy="1389744"/>
          </a:xfrm>
          <a:prstGeom prst="rect">
            <a:avLst/>
          </a:prstGeom>
        </p:spPr>
      </p:pic>
      <p:pic>
        <p:nvPicPr>
          <p:cNvPr id="28" name="Picture 27" descr="Copy of Untitled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496734"/>
            <a:ext cx="3733800" cy="16594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80776" y="3581400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3" name="TextBox 32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1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building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34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52280" y="526142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1066800" y="392974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193802" y="420043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204686" y="5528490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oup 554"/>
          <p:cNvGrpSpPr/>
          <p:nvPr/>
        </p:nvGrpSpPr>
        <p:grpSpPr>
          <a:xfrm>
            <a:off x="1346196" y="5328918"/>
            <a:ext cx="4075703" cy="286656"/>
            <a:chOff x="1422396" y="5348514"/>
            <a:chExt cx="4075703" cy="286656"/>
          </a:xfrm>
        </p:grpSpPr>
        <p:grpSp>
          <p:nvGrpSpPr>
            <p:cNvPr id="251" name="Group 250"/>
            <p:cNvGrpSpPr/>
            <p:nvPr/>
          </p:nvGrpSpPr>
          <p:grpSpPr>
            <a:xfrm>
              <a:off x="4728024" y="5357232"/>
              <a:ext cx="770075" cy="274320"/>
              <a:chOff x="6007023" y="4114800"/>
              <a:chExt cx="770075" cy="9167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/>
            <p:cNvGrpSpPr/>
            <p:nvPr/>
          </p:nvGrpSpPr>
          <p:grpSpPr>
            <a:xfrm>
              <a:off x="3084282" y="5348514"/>
              <a:ext cx="770075" cy="274320"/>
              <a:chOff x="6007023" y="4114800"/>
              <a:chExt cx="770075" cy="91671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Group 277"/>
            <p:cNvGrpSpPr/>
            <p:nvPr/>
          </p:nvGrpSpPr>
          <p:grpSpPr>
            <a:xfrm>
              <a:off x="1422396" y="5360850"/>
              <a:ext cx="770075" cy="274320"/>
              <a:chOff x="6007023" y="4114800"/>
              <a:chExt cx="770075" cy="91671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1" name="Group 550"/>
          <p:cNvGrpSpPr/>
          <p:nvPr/>
        </p:nvGrpSpPr>
        <p:grpSpPr>
          <a:xfrm>
            <a:off x="1355360" y="4545846"/>
            <a:ext cx="4893855" cy="813528"/>
            <a:chOff x="1431560" y="4555308"/>
            <a:chExt cx="4893855" cy="813528"/>
          </a:xfrm>
        </p:grpSpPr>
        <p:grpSp>
          <p:nvGrpSpPr>
            <p:cNvPr id="550" name="Group 549"/>
            <p:cNvGrpSpPr/>
            <p:nvPr/>
          </p:nvGrpSpPr>
          <p:grpSpPr>
            <a:xfrm>
              <a:off x="2245261" y="5088708"/>
              <a:ext cx="4080154" cy="280128"/>
              <a:chOff x="2245261" y="5088708"/>
              <a:chExt cx="4080154" cy="28012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897078" y="509088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27" name="Straight Connector 22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2245261" y="509451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70" name="Group 269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5" name="Straight Connector 2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2" name="Straight Connector 27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5555340" y="50887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 18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9" name="Group 548"/>
            <p:cNvGrpSpPr/>
            <p:nvPr/>
          </p:nvGrpSpPr>
          <p:grpSpPr>
            <a:xfrm>
              <a:off x="1431560" y="4555308"/>
              <a:ext cx="4864743" cy="552270"/>
              <a:chOff x="1443349" y="4555308"/>
              <a:chExt cx="4864743" cy="552270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4724394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2" name="Group 241"/>
              <p:cNvGrpSpPr/>
              <p:nvPr/>
            </p:nvGrpSpPr>
            <p:grpSpPr>
              <a:xfrm>
                <a:off x="3077022" y="483325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8" name="Straight Connector 2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Group 296"/>
              <p:cNvGrpSpPr/>
              <p:nvPr/>
            </p:nvGrpSpPr>
            <p:grpSpPr>
              <a:xfrm>
                <a:off x="5538017" y="45553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3" name="Straight Connector 30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0" name="Straight Connector 29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1443349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88" name="Group 28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3" name="Straight Connector 29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Group 28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Group 305"/>
              <p:cNvGrpSpPr/>
              <p:nvPr/>
            </p:nvGrpSpPr>
            <p:grpSpPr>
              <a:xfrm>
                <a:off x="3908783" y="456474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07" name="Group 30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9" name="Straight Connector 30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2271480" y="456837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" name="Group 31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53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445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446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6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4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455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4" name="Group 553"/>
          <p:cNvGrpSpPr/>
          <p:nvPr/>
        </p:nvGrpSpPr>
        <p:grpSpPr>
          <a:xfrm>
            <a:off x="2177136" y="4002312"/>
            <a:ext cx="4036612" cy="291012"/>
            <a:chOff x="2253336" y="4021908"/>
            <a:chExt cx="4036612" cy="291012"/>
          </a:xfrm>
        </p:grpSpPr>
        <p:grpSp>
          <p:nvGrpSpPr>
            <p:cNvPr id="472" name="Group 471"/>
            <p:cNvGrpSpPr/>
            <p:nvPr/>
          </p:nvGrpSpPr>
          <p:grpSpPr>
            <a:xfrm>
              <a:off x="3890639" y="4038600"/>
              <a:ext cx="770075" cy="274320"/>
              <a:chOff x="6007023" y="4114800"/>
              <a:chExt cx="770075" cy="91671"/>
            </a:xfrm>
          </p:grpSpPr>
          <p:grpSp>
            <p:nvGrpSpPr>
              <p:cNvPr id="473" name="Group 47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5" name="Straight Connector 4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3" name="Group 462"/>
            <p:cNvGrpSpPr/>
            <p:nvPr/>
          </p:nvGrpSpPr>
          <p:grpSpPr>
            <a:xfrm>
              <a:off x="5519873" y="4021908"/>
              <a:ext cx="770075" cy="274320"/>
              <a:chOff x="6007023" y="4114800"/>
              <a:chExt cx="770075" cy="91671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Group 46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1" name="Group 480"/>
            <p:cNvGrpSpPr/>
            <p:nvPr/>
          </p:nvGrpSpPr>
          <p:grpSpPr>
            <a:xfrm>
              <a:off x="2253336" y="4038600"/>
              <a:ext cx="770075" cy="274320"/>
              <a:chOff x="6007023" y="4114800"/>
              <a:chExt cx="770075" cy="91671"/>
            </a:xfrm>
          </p:grpSpPr>
          <p:grpSp>
            <p:nvGrpSpPr>
              <p:cNvPr id="482" name="Group 48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7" name="Straight Connector 48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3" name="Group 492"/>
          <p:cNvGrpSpPr/>
          <p:nvPr/>
        </p:nvGrpSpPr>
        <p:grpSpPr>
          <a:xfrm>
            <a:off x="4619987" y="3741054"/>
            <a:ext cx="770075" cy="274320"/>
            <a:chOff x="6007023" y="4114800"/>
            <a:chExt cx="770075" cy="91671"/>
          </a:xfrm>
        </p:grpSpPr>
        <p:grpSp>
          <p:nvGrpSpPr>
            <p:cNvPr id="494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99" name="Straight Connector 4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96" name="Straight Connector 4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2972615" y="3733800"/>
            <a:ext cx="770075" cy="274320"/>
            <a:chOff x="6007023" y="4114800"/>
            <a:chExt cx="770075" cy="91671"/>
          </a:xfrm>
        </p:grpSpPr>
        <p:grpSp>
          <p:nvGrpSpPr>
            <p:cNvPr id="50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08" name="Straight Connector 5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05" name="Straight Connector 5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1" name="Group 510"/>
          <p:cNvGrpSpPr/>
          <p:nvPr/>
        </p:nvGrpSpPr>
        <p:grpSpPr>
          <a:xfrm>
            <a:off x="1338942" y="3744684"/>
            <a:ext cx="770075" cy="274320"/>
            <a:chOff x="6007023" y="4114800"/>
            <a:chExt cx="770075" cy="91671"/>
          </a:xfrm>
        </p:grpSpPr>
        <p:grpSp>
          <p:nvGrpSpPr>
            <p:cNvPr id="512" name="Group 51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Group 51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0" name="Group 519"/>
          <p:cNvGrpSpPr/>
          <p:nvPr/>
        </p:nvGrpSpPr>
        <p:grpSpPr>
          <a:xfrm>
            <a:off x="5460181" y="5604214"/>
            <a:ext cx="770075" cy="274320"/>
            <a:chOff x="6007023" y="4114800"/>
            <a:chExt cx="770075" cy="91671"/>
          </a:xfrm>
        </p:grpSpPr>
        <p:grpSp>
          <p:nvGrpSpPr>
            <p:cNvPr id="521" name="Group 52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23" name="Straight Connector 5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Group 528"/>
          <p:cNvGrpSpPr/>
          <p:nvPr/>
        </p:nvGrpSpPr>
        <p:grpSpPr>
          <a:xfrm>
            <a:off x="3827323" y="5620454"/>
            <a:ext cx="770075" cy="274320"/>
            <a:chOff x="6007023" y="4114800"/>
            <a:chExt cx="770075" cy="9167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35" name="Straight Connector 5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Group 530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8" name="Group 537"/>
          <p:cNvGrpSpPr/>
          <p:nvPr/>
        </p:nvGrpSpPr>
        <p:grpSpPr>
          <a:xfrm>
            <a:off x="2178570" y="5620454"/>
            <a:ext cx="770075" cy="274320"/>
            <a:chOff x="6007023" y="4114800"/>
            <a:chExt cx="770075" cy="91671"/>
          </a:xfrm>
        </p:grpSpPr>
        <p:grpSp>
          <p:nvGrpSpPr>
            <p:cNvPr id="539" name="Group 538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44" name="Straight Connector 5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Group 539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41" name="Straight Connector 5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6" name="Straight Connector 555"/>
          <p:cNvCxnSpPr/>
          <p:nvPr/>
        </p:nvCxnSpPr>
        <p:spPr>
          <a:xfrm>
            <a:off x="1219200" y="580283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457200" y="292614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59" name="TextBox 558"/>
          <p:cNvSpPr txBox="1"/>
          <p:nvPr/>
        </p:nvSpPr>
        <p:spPr>
          <a:xfrm>
            <a:off x="460830" y="2819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0" name="TextBox 559"/>
          <p:cNvSpPr txBox="1"/>
          <p:nvPr/>
        </p:nvSpPr>
        <p:spPr>
          <a:xfrm>
            <a:off x="464460" y="271266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</a:t>
            </a:r>
            <a:r>
              <a:rPr lang="en-US" sz="2400" dirty="0" smtClean="0"/>
              <a:t>^ </a:t>
            </a:r>
            <a:r>
              <a:rPr lang="en-US" sz="4800" dirty="0" smtClean="0"/>
              <a:t>	      </a:t>
            </a:r>
            <a:r>
              <a:rPr lang="en-US" sz="2400" dirty="0" smtClean="0"/>
              <a:t>^</a:t>
            </a:r>
            <a:r>
              <a:rPr lang="en-US" sz="4800" dirty="0" smtClean="0"/>
              <a:t>           </a:t>
            </a:r>
            <a:r>
              <a:rPr lang="en-US" sz="2400" dirty="0" smtClean="0"/>
              <a:t>^</a:t>
            </a:r>
            <a:r>
              <a:rPr lang="en-US" sz="4800" dirty="0" smtClean="0"/>
              <a:t> 	</a:t>
            </a:r>
            <a:endParaRPr lang="en-US" sz="4800" dirty="0"/>
          </a:p>
        </p:txBody>
      </p:sp>
      <p:sp>
        <p:nvSpPr>
          <p:cNvPr id="561" name="TextBox 560"/>
          <p:cNvSpPr txBox="1"/>
          <p:nvPr/>
        </p:nvSpPr>
        <p:spPr>
          <a:xfrm>
            <a:off x="620484" y="541383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2" name="TextBox 561"/>
          <p:cNvSpPr txBox="1"/>
          <p:nvPr/>
        </p:nvSpPr>
        <p:spPr>
          <a:xfrm>
            <a:off x="613230" y="553720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3" name="TextBox 562"/>
          <p:cNvSpPr txBox="1"/>
          <p:nvPr/>
        </p:nvSpPr>
        <p:spPr>
          <a:xfrm>
            <a:off x="620490" y="5660574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4" name="TextBox 563"/>
          <p:cNvSpPr txBox="1"/>
          <p:nvPr/>
        </p:nvSpPr>
        <p:spPr>
          <a:xfrm>
            <a:off x="6705600" y="411480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2" name="TextBox 571"/>
          <p:cNvSpPr txBox="1"/>
          <p:nvPr/>
        </p:nvSpPr>
        <p:spPr>
          <a:xfrm>
            <a:off x="41002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3" name="TextBox 572"/>
          <p:cNvSpPr txBox="1"/>
          <p:nvPr/>
        </p:nvSpPr>
        <p:spPr>
          <a:xfrm>
            <a:off x="6872514" y="412206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4" name="TextBox 573"/>
          <p:cNvSpPr txBox="1"/>
          <p:nvPr/>
        </p:nvSpPr>
        <p:spPr>
          <a:xfrm>
            <a:off x="26125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6" name="TextBox 575"/>
          <p:cNvSpPr txBox="1"/>
          <p:nvPr/>
        </p:nvSpPr>
        <p:spPr>
          <a:xfrm>
            <a:off x="7082970" y="4122003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7" name="TextBox 576"/>
          <p:cNvSpPr txBox="1"/>
          <p:nvPr/>
        </p:nvSpPr>
        <p:spPr>
          <a:xfrm>
            <a:off x="108858" y="4165488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grpSp>
        <p:nvGrpSpPr>
          <p:cNvPr id="579" name="Group 578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580" name="TextBox 579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8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  <p:bldP spid="559" grpId="0"/>
      <p:bldP spid="560" grpId="0"/>
      <p:bldP spid="561" grpId="0"/>
      <p:bldP spid="562" grpId="0"/>
      <p:bldP spid="563" grpId="0"/>
      <p:bldP spid="564" grpId="0"/>
      <p:bldP spid="572" grpId="0"/>
      <p:bldP spid="573" grpId="0"/>
      <p:bldP spid="574" grpId="0"/>
      <p:bldP spid="576" grpId="0"/>
      <p:bldP spid="5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48"/>
          <p:cNvGrpSpPr/>
          <p:nvPr/>
        </p:nvGrpSpPr>
        <p:grpSpPr>
          <a:xfrm>
            <a:off x="1355360" y="4545846"/>
            <a:ext cx="4864743" cy="552270"/>
            <a:chOff x="1443349" y="4555308"/>
            <a:chExt cx="4864743" cy="552270"/>
          </a:xfrm>
        </p:grpSpPr>
        <p:grpSp>
          <p:nvGrpSpPr>
            <p:cNvPr id="31" name="Group 232"/>
            <p:cNvGrpSpPr/>
            <p:nvPr/>
          </p:nvGrpSpPr>
          <p:grpSpPr>
            <a:xfrm>
              <a:off x="4724394" y="4825998"/>
              <a:ext cx="770075" cy="274320"/>
              <a:chOff x="6007023" y="4114800"/>
              <a:chExt cx="770075" cy="91671"/>
            </a:xfrm>
          </p:grpSpPr>
          <p:grpSp>
            <p:nvGrpSpPr>
              <p:cNvPr id="8192" name="Group 23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3" name="Group 23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5" name="Group 241"/>
            <p:cNvGrpSpPr/>
            <p:nvPr/>
          </p:nvGrpSpPr>
          <p:grpSpPr>
            <a:xfrm>
              <a:off x="3077022" y="4833258"/>
              <a:ext cx="770075" cy="274320"/>
              <a:chOff x="6007023" y="4114800"/>
              <a:chExt cx="770075" cy="91671"/>
            </a:xfrm>
          </p:grpSpPr>
          <p:grpSp>
            <p:nvGrpSpPr>
              <p:cNvPr id="819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8" name="Group 296"/>
            <p:cNvGrpSpPr/>
            <p:nvPr/>
          </p:nvGrpSpPr>
          <p:grpSpPr>
            <a:xfrm>
              <a:off x="5538017" y="4555308"/>
              <a:ext cx="770075" cy="274320"/>
              <a:chOff x="6007023" y="4114800"/>
              <a:chExt cx="770075" cy="91671"/>
            </a:xfrm>
          </p:grpSpPr>
          <p:grpSp>
            <p:nvGrpSpPr>
              <p:cNvPr id="8199" name="Group 29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0" name="Group 29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1" name="Group 286"/>
            <p:cNvGrpSpPr/>
            <p:nvPr/>
          </p:nvGrpSpPr>
          <p:grpSpPr>
            <a:xfrm>
              <a:off x="1443349" y="4825998"/>
              <a:ext cx="770075" cy="274320"/>
              <a:chOff x="6007023" y="4114800"/>
              <a:chExt cx="770075" cy="91671"/>
            </a:xfrm>
          </p:grpSpPr>
          <p:grpSp>
            <p:nvGrpSpPr>
              <p:cNvPr id="8202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4" name="Group 305"/>
            <p:cNvGrpSpPr/>
            <p:nvPr/>
          </p:nvGrpSpPr>
          <p:grpSpPr>
            <a:xfrm>
              <a:off x="3908783" y="4564740"/>
              <a:ext cx="770075" cy="274320"/>
              <a:chOff x="6007023" y="4114800"/>
              <a:chExt cx="770075" cy="91671"/>
            </a:xfrm>
          </p:grpSpPr>
          <p:grpSp>
            <p:nvGrpSpPr>
              <p:cNvPr id="8205" name="Group 30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6" name="Group 30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7" name="Group 314"/>
            <p:cNvGrpSpPr/>
            <p:nvPr/>
          </p:nvGrpSpPr>
          <p:grpSpPr>
            <a:xfrm>
              <a:off x="2271480" y="4568370"/>
              <a:ext cx="770075" cy="274320"/>
              <a:chOff x="6007023" y="4114800"/>
              <a:chExt cx="770075" cy="91671"/>
            </a:xfrm>
          </p:grpSpPr>
          <p:grpSp>
            <p:nvGrpSpPr>
              <p:cNvPr id="8208" name="Group 31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9" name="Group 31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210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8211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821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4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8215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6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7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8218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9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60" name="Straight Connector 259"/>
          <p:cNvCxnSpPr/>
          <p:nvPr/>
        </p:nvCxnSpPr>
        <p:spPr>
          <a:xfrm>
            <a:off x="5019674" y="5100629"/>
            <a:ext cx="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205289" y="4852985"/>
            <a:ext cx="0" cy="100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4836794" y="5786445"/>
            <a:ext cx="1828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208142" y="5791208"/>
            <a:ext cx="18288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376615" y="5114918"/>
            <a:ext cx="0" cy="1280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4314372" y="6324600"/>
            <a:ext cx="7315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384231" y="6319837"/>
            <a:ext cx="36576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314372" y="557711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odd</a:t>
            </a:r>
            <a:endParaRPr lang="en-US" sz="2000" i="1" dirty="0"/>
          </a:p>
        </p:txBody>
      </p:sp>
      <p:sp>
        <p:nvSpPr>
          <p:cNvPr id="287" name="TextBox 286"/>
          <p:cNvSpPr txBox="1"/>
          <p:nvPr/>
        </p:nvSpPr>
        <p:spPr>
          <a:xfrm>
            <a:off x="3720024" y="6107668"/>
            <a:ext cx="62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even</a:t>
            </a:r>
            <a:endParaRPr lang="en-US" i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1905000" y="3348335"/>
            <a:ext cx="601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1 half-turn   =    5.3 bases    =     1.8 nanometer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81000" y="1752600"/>
            <a:ext cx="8996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Constraint: 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2400" b="1" dirty="0" smtClean="0"/>
              <a:t>odd (even)</a:t>
            </a:r>
            <a:r>
              <a:rPr lang="en-US" sz="2400" dirty="0" smtClean="0"/>
              <a:t> half-turns between </a:t>
            </a:r>
            <a:r>
              <a:rPr lang="en-US" sz="2400" b="1" dirty="0" smtClean="0"/>
              <a:t>successive (every other)</a:t>
            </a:r>
            <a:r>
              <a:rPr lang="en-US" sz="2400" dirty="0" smtClean="0"/>
              <a:t> crossovers</a:t>
            </a:r>
            <a:endParaRPr lang="en-US" sz="2400" dirty="0"/>
          </a:p>
        </p:txBody>
      </p:sp>
      <p:grpSp>
        <p:nvGrpSpPr>
          <p:cNvPr id="299" name="Group 298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06" name="TextBox 305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08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Origami</a:t>
            </a:r>
            <a:r>
              <a:rPr lang="en-US" sz="2400" dirty="0" smtClean="0"/>
              <a:t> (state-of-the-art)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57200" y="5728804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66277" y="54733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57200" y="5212096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627744" y="49399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609600" y="4397122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717550" y="4677338"/>
            <a:ext cx="5394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57200" y="5995870"/>
            <a:ext cx="5669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881742" y="4473322"/>
            <a:ext cx="4910273" cy="2160974"/>
            <a:chOff x="1338942" y="3733800"/>
            <a:chExt cx="4910273" cy="2160974"/>
          </a:xfrm>
        </p:grpSpPr>
        <p:grpSp>
          <p:nvGrpSpPr>
            <p:cNvPr id="3" name="Group 554"/>
            <p:cNvGrpSpPr/>
            <p:nvPr/>
          </p:nvGrpSpPr>
          <p:grpSpPr>
            <a:xfrm>
              <a:off x="1346196" y="5328918"/>
              <a:ext cx="4075703" cy="286656"/>
              <a:chOff x="1422396" y="5348514"/>
              <a:chExt cx="4075703" cy="286656"/>
            </a:xfrm>
          </p:grpSpPr>
          <p:grpSp>
            <p:nvGrpSpPr>
              <p:cNvPr id="4" name="Group 250"/>
              <p:cNvGrpSpPr/>
              <p:nvPr/>
            </p:nvGrpSpPr>
            <p:grpSpPr>
              <a:xfrm>
                <a:off x="4728024" y="5357232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5" name="Group 25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7" name="Straight Connector 2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25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259"/>
              <p:cNvGrpSpPr/>
              <p:nvPr/>
            </p:nvGrpSpPr>
            <p:grpSpPr>
              <a:xfrm>
                <a:off x="3084282" y="534851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3" name="Group 260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261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3" name="Straight Connector 26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Group 277"/>
              <p:cNvGrpSpPr/>
              <p:nvPr/>
            </p:nvGrpSpPr>
            <p:grpSpPr>
              <a:xfrm>
                <a:off x="1422396" y="536085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" name="Group 278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4" name="Straight Connector 2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279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 550"/>
            <p:cNvGrpSpPr/>
            <p:nvPr/>
          </p:nvGrpSpPr>
          <p:grpSpPr>
            <a:xfrm>
              <a:off x="1355360" y="4545846"/>
              <a:ext cx="4893855" cy="813528"/>
              <a:chOff x="1431560" y="4555308"/>
              <a:chExt cx="4893855" cy="813528"/>
            </a:xfrm>
          </p:grpSpPr>
          <p:grpSp>
            <p:nvGrpSpPr>
              <p:cNvPr id="19" name="Group 549"/>
              <p:cNvGrpSpPr/>
              <p:nvPr/>
            </p:nvGrpSpPr>
            <p:grpSpPr>
              <a:xfrm>
                <a:off x="2245261" y="5088708"/>
                <a:ext cx="4080154" cy="280128"/>
                <a:chOff x="2245261" y="5088708"/>
                <a:chExt cx="4080154" cy="280128"/>
              </a:xfrm>
            </p:grpSpPr>
            <p:grpSp>
              <p:nvGrpSpPr>
                <p:cNvPr id="21" name="Group 223"/>
                <p:cNvGrpSpPr/>
                <p:nvPr/>
              </p:nvGrpSpPr>
              <p:grpSpPr>
                <a:xfrm>
                  <a:off x="3897078" y="509088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2" name="Group 224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5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68"/>
                <p:cNvGrpSpPr/>
                <p:nvPr/>
              </p:nvGrpSpPr>
              <p:grpSpPr>
                <a:xfrm>
                  <a:off x="2245261" y="509451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5" name="Group 269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5" name="Straight Connector 27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70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Group 166"/>
                <p:cNvGrpSpPr/>
                <p:nvPr/>
              </p:nvGrpSpPr>
              <p:grpSpPr>
                <a:xfrm>
                  <a:off x="5555340" y="50887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8" name="Group 18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18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" name="Group 548"/>
              <p:cNvGrpSpPr/>
              <p:nvPr/>
            </p:nvGrpSpPr>
            <p:grpSpPr>
              <a:xfrm>
                <a:off x="1431560" y="4555308"/>
                <a:ext cx="4864743" cy="552270"/>
                <a:chOff x="1443349" y="4555308"/>
                <a:chExt cx="4864743" cy="552270"/>
              </a:xfrm>
            </p:grpSpPr>
            <p:grpSp>
              <p:nvGrpSpPr>
                <p:cNvPr id="31" name="Group 232"/>
                <p:cNvGrpSpPr/>
                <p:nvPr/>
              </p:nvGrpSpPr>
              <p:grpSpPr>
                <a:xfrm>
                  <a:off x="4724394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2" name="Group 233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3" name="Group 234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6" name="Straight Connector 235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5" name="Group 241"/>
                <p:cNvGrpSpPr/>
                <p:nvPr/>
              </p:nvGrpSpPr>
              <p:grpSpPr>
                <a:xfrm>
                  <a:off x="3077022" y="483325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6" name="Group 242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7" name="Group 243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8" name="Group 296"/>
                <p:cNvGrpSpPr/>
                <p:nvPr/>
              </p:nvGrpSpPr>
              <p:grpSpPr>
                <a:xfrm>
                  <a:off x="5538017" y="45553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9" name="Group 29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0" name="Group 29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0" name="Straight Connector 29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1" name="Group 286"/>
                <p:cNvGrpSpPr/>
                <p:nvPr/>
              </p:nvGrpSpPr>
              <p:grpSpPr>
                <a:xfrm>
                  <a:off x="1443349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2" name="Group 28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3" name="Group 28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4" name="Group 305"/>
                <p:cNvGrpSpPr/>
                <p:nvPr/>
              </p:nvGrpSpPr>
              <p:grpSpPr>
                <a:xfrm>
                  <a:off x="3908783" y="456474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5" name="Group 306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6" name="Group 307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9" name="Straight Connector 30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Straight Connector 30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7" name="Group 314"/>
                <p:cNvGrpSpPr/>
                <p:nvPr/>
              </p:nvGrpSpPr>
              <p:grpSpPr>
                <a:xfrm>
                  <a:off x="2271480" y="456837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8" name="Group 31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9" name="Group 31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210" name="Group 552"/>
            <p:cNvGrpSpPr/>
            <p:nvPr/>
          </p:nvGrpSpPr>
          <p:grpSpPr>
            <a:xfrm>
              <a:off x="1374409" y="4278084"/>
              <a:ext cx="4036606" cy="281574"/>
              <a:chOff x="1450609" y="4297680"/>
              <a:chExt cx="4036606" cy="281574"/>
            </a:xfrm>
          </p:grpSpPr>
          <p:grpSp>
            <p:nvGrpSpPr>
              <p:cNvPr id="8211" name="Group 444"/>
              <p:cNvGrpSpPr/>
              <p:nvPr/>
            </p:nvGrpSpPr>
            <p:grpSpPr>
              <a:xfrm>
                <a:off x="3084282" y="429768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2" name="Group 44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1" name="Straight Connector 45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3" name="Group 44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8" name="Straight Connector 4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4" name="Group 435"/>
              <p:cNvGrpSpPr/>
              <p:nvPr/>
            </p:nvGrpSpPr>
            <p:grpSpPr>
              <a:xfrm>
                <a:off x="4717140" y="430130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5" name="Group 43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6" name="Group 43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39" name="Straight Connector 4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7" name="Group 453"/>
              <p:cNvGrpSpPr/>
              <p:nvPr/>
            </p:nvGrpSpPr>
            <p:grpSpPr>
              <a:xfrm>
                <a:off x="1450609" y="430493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8" name="Group 45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0" name="Straight Connector 45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9" name="Group 45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7" name="Straight Connector 4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220" name="Group 553"/>
            <p:cNvGrpSpPr/>
            <p:nvPr/>
          </p:nvGrpSpPr>
          <p:grpSpPr>
            <a:xfrm>
              <a:off x="2177136" y="4002312"/>
              <a:ext cx="4036612" cy="291012"/>
              <a:chOff x="2253336" y="4021908"/>
              <a:chExt cx="4036612" cy="291012"/>
            </a:xfrm>
          </p:grpSpPr>
          <p:grpSp>
            <p:nvGrpSpPr>
              <p:cNvPr id="8221" name="Group 471"/>
              <p:cNvGrpSpPr/>
              <p:nvPr/>
            </p:nvGrpSpPr>
            <p:grpSpPr>
              <a:xfrm>
                <a:off x="3890639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22" name="Group 47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3" name="Group 47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0" name="Group 462"/>
              <p:cNvGrpSpPr/>
              <p:nvPr/>
            </p:nvGrpSpPr>
            <p:grpSpPr>
              <a:xfrm>
                <a:off x="5519873" y="40219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1" name="Group 46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46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480"/>
              <p:cNvGrpSpPr/>
              <p:nvPr/>
            </p:nvGrpSpPr>
            <p:grpSpPr>
              <a:xfrm>
                <a:off x="2253336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4" name="Group 48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48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7" name="Group 492"/>
            <p:cNvGrpSpPr/>
            <p:nvPr/>
          </p:nvGrpSpPr>
          <p:grpSpPr>
            <a:xfrm>
              <a:off x="4619987" y="3741054"/>
              <a:ext cx="770075" cy="274320"/>
              <a:chOff x="6007023" y="4114800"/>
              <a:chExt cx="770075" cy="91671"/>
            </a:xfrm>
          </p:grpSpPr>
          <p:grpSp>
            <p:nvGrpSpPr>
              <p:cNvPr id="168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501"/>
            <p:cNvGrpSpPr/>
            <p:nvPr/>
          </p:nvGrpSpPr>
          <p:grpSpPr>
            <a:xfrm>
              <a:off x="2972615" y="3733800"/>
              <a:ext cx="770075" cy="274320"/>
              <a:chOff x="6007023" y="4114800"/>
              <a:chExt cx="770075" cy="91671"/>
            </a:xfrm>
          </p:grpSpPr>
          <p:grpSp>
            <p:nvGrpSpPr>
              <p:cNvPr id="17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8" name="Straight Connector 5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5" name="Straight Connector 5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510"/>
            <p:cNvGrpSpPr/>
            <p:nvPr/>
          </p:nvGrpSpPr>
          <p:grpSpPr>
            <a:xfrm>
              <a:off x="1338942" y="3744684"/>
              <a:ext cx="770075" cy="274320"/>
              <a:chOff x="6007023" y="4114800"/>
              <a:chExt cx="770075" cy="91671"/>
            </a:xfrm>
          </p:grpSpPr>
          <p:grpSp>
            <p:nvGrpSpPr>
              <p:cNvPr id="174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7" name="Straight Connector 51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4" name="Straight Connector 5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519"/>
            <p:cNvGrpSpPr/>
            <p:nvPr/>
          </p:nvGrpSpPr>
          <p:grpSpPr>
            <a:xfrm>
              <a:off x="5460181" y="5604214"/>
              <a:ext cx="770075" cy="274320"/>
              <a:chOff x="6007023" y="4114800"/>
              <a:chExt cx="770075" cy="91671"/>
            </a:xfrm>
          </p:grpSpPr>
          <p:grpSp>
            <p:nvGrpSpPr>
              <p:cNvPr id="177" name="Group 52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52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528"/>
            <p:cNvGrpSpPr/>
            <p:nvPr/>
          </p:nvGrpSpPr>
          <p:grpSpPr>
            <a:xfrm>
              <a:off x="3827323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0" name="Group 529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530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2" name="Straight Connector 53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2" name="Group 537"/>
            <p:cNvGrpSpPr/>
            <p:nvPr/>
          </p:nvGrpSpPr>
          <p:grpSpPr>
            <a:xfrm>
              <a:off x="2178570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3" name="Group 53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4" name="Straight Connector 54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53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56" name="Straight Connector 555"/>
          <p:cNvCxnSpPr/>
          <p:nvPr/>
        </p:nvCxnSpPr>
        <p:spPr>
          <a:xfrm>
            <a:off x="762000" y="627021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>
            <a:off x="381000" y="4397585"/>
            <a:ext cx="5829296" cy="1870521"/>
            <a:chOff x="838200" y="3930205"/>
            <a:chExt cx="5829296" cy="1870521"/>
          </a:xfrm>
        </p:grpSpPr>
        <p:sp>
          <p:nvSpPr>
            <p:cNvPr id="253" name="Arc 252"/>
            <p:cNvSpPr/>
            <p:nvPr/>
          </p:nvSpPr>
          <p:spPr>
            <a:xfrm>
              <a:off x="6515096" y="5526406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/>
            <p:cNvSpPr/>
            <p:nvPr/>
          </p:nvSpPr>
          <p:spPr>
            <a:xfrm>
              <a:off x="6357933" y="5005393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Arc 260"/>
            <p:cNvSpPr/>
            <p:nvPr/>
          </p:nvSpPr>
          <p:spPr>
            <a:xfrm>
              <a:off x="6400800" y="4476748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c 261"/>
            <p:cNvSpPr/>
            <p:nvPr/>
          </p:nvSpPr>
          <p:spPr>
            <a:xfrm>
              <a:off x="6472237" y="3930205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Arc 268"/>
            <p:cNvSpPr/>
            <p:nvPr/>
          </p:nvSpPr>
          <p:spPr>
            <a:xfrm flipH="1">
              <a:off x="838200" y="5257800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/>
            <p:cNvSpPr/>
            <p:nvPr/>
          </p:nvSpPr>
          <p:spPr>
            <a:xfrm flipH="1">
              <a:off x="866778" y="4738688"/>
              <a:ext cx="209548" cy="280985"/>
            </a:xfrm>
            <a:prstGeom prst="arc">
              <a:avLst>
                <a:gd name="adj1" fmla="val 15383509"/>
                <a:gd name="adj2" fmla="val 69822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Arc 277"/>
            <p:cNvSpPr/>
            <p:nvPr/>
          </p:nvSpPr>
          <p:spPr>
            <a:xfrm flipH="1">
              <a:off x="1076326" y="4210052"/>
              <a:ext cx="185733" cy="304800"/>
            </a:xfrm>
            <a:prstGeom prst="arc">
              <a:avLst>
                <a:gd name="adj1" fmla="val 15808811"/>
                <a:gd name="adj2" fmla="val 39556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0" y="3820180"/>
            <a:ext cx="791028" cy="3037820"/>
            <a:chOff x="457200" y="3352800"/>
            <a:chExt cx="791028" cy="3037820"/>
          </a:xfrm>
        </p:grpSpPr>
        <p:sp>
          <p:nvSpPr>
            <p:cNvPr id="280" name="TextBox 279"/>
            <p:cNvSpPr txBox="1"/>
            <p:nvPr/>
          </p:nvSpPr>
          <p:spPr>
            <a:xfrm>
              <a:off x="457200" y="33528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5’</a:t>
              </a:r>
              <a:endParaRPr lang="en-US" sz="2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5800" y="58674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3’</a:t>
              </a:r>
              <a:endParaRPr lang="en-US" sz="2800" dirty="0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725714" y="3724780"/>
              <a:ext cx="377372" cy="208591"/>
            </a:xfrm>
            <a:custGeom>
              <a:avLst/>
              <a:gdLst>
                <a:gd name="connsiteX0" fmla="*/ 377372 w 377372"/>
                <a:gd name="connsiteY0" fmla="*/ 208591 h 208591"/>
                <a:gd name="connsiteX1" fmla="*/ 232229 w 377372"/>
                <a:gd name="connsiteY1" fmla="*/ 150534 h 208591"/>
                <a:gd name="connsiteX2" fmla="*/ 203200 w 377372"/>
                <a:gd name="connsiteY2" fmla="*/ 106991 h 208591"/>
                <a:gd name="connsiteX3" fmla="*/ 159657 w 377372"/>
                <a:gd name="connsiteY3" fmla="*/ 77963 h 208591"/>
                <a:gd name="connsiteX4" fmla="*/ 116115 w 377372"/>
                <a:gd name="connsiteY4" fmla="*/ 34420 h 208591"/>
                <a:gd name="connsiteX5" fmla="*/ 0 w 377372"/>
                <a:gd name="connsiteY5" fmla="*/ 5391 h 20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372" h="208591">
                  <a:moveTo>
                    <a:pt x="377372" y="208591"/>
                  </a:moveTo>
                  <a:cubicBezTo>
                    <a:pt x="350296" y="199566"/>
                    <a:pt x="260706" y="174265"/>
                    <a:pt x="232229" y="150534"/>
                  </a:cubicBezTo>
                  <a:cubicBezTo>
                    <a:pt x="218828" y="139367"/>
                    <a:pt x="215535" y="119326"/>
                    <a:pt x="203200" y="106991"/>
                  </a:cubicBezTo>
                  <a:cubicBezTo>
                    <a:pt x="190865" y="94656"/>
                    <a:pt x="173058" y="89130"/>
                    <a:pt x="159657" y="77963"/>
                  </a:cubicBezTo>
                  <a:cubicBezTo>
                    <a:pt x="143888" y="64822"/>
                    <a:pt x="133521" y="45299"/>
                    <a:pt x="116115" y="34420"/>
                  </a:cubicBezTo>
                  <a:cubicBezTo>
                    <a:pt x="61044" y="0"/>
                    <a:pt x="52340" y="5391"/>
                    <a:pt x="0" y="5391"/>
                  </a:cubicBezTo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885371" y="5805715"/>
              <a:ext cx="362857" cy="145143"/>
            </a:xfrm>
            <a:custGeom>
              <a:avLst/>
              <a:gdLst>
                <a:gd name="connsiteX0" fmla="*/ 362857 w 362857"/>
                <a:gd name="connsiteY0" fmla="*/ 0 h 145143"/>
                <a:gd name="connsiteX1" fmla="*/ 188686 w 362857"/>
                <a:gd name="connsiteY1" fmla="*/ 14514 h 145143"/>
                <a:gd name="connsiteX2" fmla="*/ 29029 w 362857"/>
                <a:gd name="connsiteY2" fmla="*/ 101600 h 145143"/>
                <a:gd name="connsiteX3" fmla="*/ 0 w 362857"/>
                <a:gd name="connsiteY3" fmla="*/ 145143 h 14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" h="145143">
                  <a:moveTo>
                    <a:pt x="362857" y="0"/>
                  </a:moveTo>
                  <a:cubicBezTo>
                    <a:pt x="304800" y="4838"/>
                    <a:pt x="245205" y="384"/>
                    <a:pt x="188686" y="14514"/>
                  </a:cubicBezTo>
                  <a:cubicBezTo>
                    <a:pt x="135998" y="27686"/>
                    <a:pt x="76720" y="69806"/>
                    <a:pt x="29029" y="101600"/>
                  </a:cubicBezTo>
                  <a:lnTo>
                    <a:pt x="0" y="145143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9" name="Picture 11" descr="smil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13153"/>
            <a:ext cx="1676400" cy="170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314" descr="smiley.sche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600" y="2476500"/>
            <a:ext cx="1498600" cy="1638300"/>
          </a:xfrm>
          <a:prstGeom prst="rect">
            <a:avLst/>
          </a:prstGeom>
        </p:spPr>
      </p:pic>
      <p:pic>
        <p:nvPicPr>
          <p:cNvPr id="316" name="Picture 315" descr="st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380974"/>
            <a:ext cx="1905000" cy="1733826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6621824" y="2391228"/>
            <a:ext cx="2217376" cy="3685196"/>
            <a:chOff x="6621824" y="2391228"/>
            <a:chExt cx="2217376" cy="3685196"/>
          </a:xfrm>
        </p:grpSpPr>
        <p:pic>
          <p:nvPicPr>
            <p:cNvPr id="3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2391228"/>
              <a:ext cx="2209800" cy="287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4" name="TextBox 323"/>
            <p:cNvSpPr txBox="1"/>
            <p:nvPr/>
          </p:nvSpPr>
          <p:spPr>
            <a:xfrm>
              <a:off x="6621824" y="5399316"/>
              <a:ext cx="208294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Rothemund</a:t>
              </a:r>
              <a:r>
                <a:rPr lang="en-US" sz="2000" b="1" dirty="0" smtClean="0"/>
                <a:t>, 2006</a:t>
              </a:r>
            </a:p>
            <a:p>
              <a:endParaRPr lang="en-US" dirty="0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28" name="TextBox 327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30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65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Origami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99" name="Picture 11" descr="smil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92947"/>
            <a:ext cx="1143000" cy="116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152400" y="2788920"/>
            <a:ext cx="9601200" cy="944880"/>
            <a:chOff x="152400" y="2788920"/>
            <a:chExt cx="9601200" cy="944880"/>
          </a:xfrm>
        </p:grpSpPr>
        <p:sp>
          <p:nvSpPr>
            <p:cNvPr id="270" name="TextBox 269"/>
            <p:cNvSpPr txBox="1"/>
            <p:nvPr/>
          </p:nvSpPr>
          <p:spPr>
            <a:xfrm>
              <a:off x="838200" y="2902803"/>
              <a:ext cx="89154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Good</a:t>
              </a:r>
              <a:r>
                <a:rPr lang="en-US" sz="2400" b="1" dirty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:</a:t>
              </a:r>
              <a:r>
                <a:rPr lang="en-US" sz="2400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Programmability, </a:t>
              </a:r>
              <a:r>
                <a:rPr lang="en-US" sz="2400" i="1" dirty="0" smtClean="0">
                  <a:latin typeface="Calibri" pitchFamily="32" charset="0"/>
                </a:rPr>
                <a:t>any desired shape, 6nm pixel size</a:t>
              </a:r>
              <a: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/>
              </a:r>
              <a:b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			</a:t>
              </a: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298" name="Picture 297" descr="the-good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2788920"/>
              <a:ext cx="610781" cy="59436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2400" y="3722191"/>
            <a:ext cx="8991600" cy="1307009"/>
            <a:chOff x="152400" y="3722191"/>
            <a:chExt cx="8991600" cy="1307009"/>
          </a:xfrm>
        </p:grpSpPr>
        <p:sp>
          <p:nvSpPr>
            <p:cNvPr id="279" name="TextBox 278"/>
            <p:cNvSpPr txBox="1"/>
            <p:nvPr/>
          </p:nvSpPr>
          <p:spPr>
            <a:xfrm>
              <a:off x="838200" y="3828871"/>
              <a:ext cx="83058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Bad</a:t>
              </a:r>
              <a:r>
                <a:rPr lang="en-US" sz="2400" b="1" dirty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:</a:t>
              </a:r>
              <a:r>
                <a:rPr lang="en-US" sz="2400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Design, </a:t>
              </a:r>
              <a:r>
                <a:rPr lang="en-US" sz="2400" i="1" dirty="0" smtClean="0">
                  <a:latin typeface="Calibri" pitchFamily="32" charset="0"/>
                </a:rPr>
                <a:t>must use optimization software every time </a:t>
              </a:r>
              <a:br>
                <a:rPr lang="en-US" sz="2400" i="1" dirty="0" smtClean="0">
                  <a:latin typeface="Calibri" pitchFamily="32" charset="0"/>
                </a:rPr>
              </a:br>
              <a:r>
                <a:rPr lang="en-US" sz="2400" i="1" dirty="0" smtClean="0">
                  <a:latin typeface="Calibri" pitchFamily="32" charset="0"/>
                </a:rPr>
                <a:t>                               (a computationally-hard task)</a:t>
              </a:r>
              <a:r>
                <a:rPr lang="en-US" sz="2400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/>
              </a:r>
              <a:br>
                <a:rPr lang="en-US" sz="2400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</a:b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306" name="Picture 305" descr="the-bad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3722191"/>
              <a:ext cx="604699" cy="64008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52400" y="4861560"/>
            <a:ext cx="8984340" cy="853440"/>
            <a:chOff x="152400" y="4404360"/>
            <a:chExt cx="8984340" cy="853440"/>
          </a:xfrm>
        </p:grpSpPr>
        <p:sp>
          <p:nvSpPr>
            <p:cNvPr id="288" name="TextBox 287"/>
            <p:cNvSpPr txBox="1"/>
            <p:nvPr/>
          </p:nvSpPr>
          <p:spPr>
            <a:xfrm>
              <a:off x="830940" y="4426803"/>
              <a:ext cx="83058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Ugly</a:t>
              </a:r>
              <a:r>
                <a:rPr lang="en-US" sz="2400" b="1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: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Cost, </a:t>
              </a:r>
              <a:r>
                <a:rPr lang="en-US" sz="2400" i="1" dirty="0" smtClean="0">
                  <a:latin typeface="Calibri" pitchFamily="32" charset="0"/>
                </a:rPr>
                <a:t>synthesis of new stapler strands for each shape</a:t>
              </a:r>
              <a:br>
                <a:rPr lang="en-US" sz="2400" i="1" dirty="0" smtClean="0">
                  <a:latin typeface="Calibri" pitchFamily="32" charset="0"/>
                </a:rPr>
              </a:br>
              <a:r>
                <a:rPr lang="en-US" sz="2400" i="1" dirty="0" smtClean="0">
                  <a:latin typeface="Calibri" pitchFamily="32" charset="0"/>
                </a:rPr>
                <a:t>                            (&gt;200 strands for a 100x100 nm shape, ~1500$)</a:t>
              </a: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307" name="Picture 306" descr="the-ugly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4404360"/>
              <a:ext cx="548893" cy="54864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pic>
        <p:nvPicPr>
          <p:cNvPr id="25" name="Picture 24" descr="smiley.schem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1524001"/>
            <a:ext cx="1219200" cy="1332855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5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4804224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87880" y="45487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080" y="4287516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28512" y="4015374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57400" y="347254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1668" y="374323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51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259"/>
          <p:cNvGrpSpPr/>
          <p:nvPr/>
        </p:nvGrpSpPr>
        <p:grpSpPr>
          <a:xfrm>
            <a:off x="3312882" y="4871718"/>
            <a:ext cx="770075" cy="274320"/>
            <a:chOff x="6007023" y="4114800"/>
            <a:chExt cx="770075" cy="91671"/>
          </a:xfrm>
        </p:grpSpPr>
        <p:grpSp>
          <p:nvGrpSpPr>
            <p:cNvPr id="43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108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241"/>
          <p:cNvGrpSpPr/>
          <p:nvPr/>
        </p:nvGrpSpPr>
        <p:grpSpPr>
          <a:xfrm>
            <a:off x="3293833" y="4366596"/>
            <a:ext cx="770075" cy="274320"/>
            <a:chOff x="6007023" y="4114800"/>
            <a:chExt cx="770075" cy="91671"/>
          </a:xfrm>
        </p:grpSpPr>
        <p:grpSp>
          <p:nvGrpSpPr>
            <p:cNvPr id="100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444"/>
          <p:cNvGrpSpPr/>
          <p:nvPr/>
        </p:nvGrpSpPr>
        <p:grpSpPr>
          <a:xfrm>
            <a:off x="3312882" y="3820884"/>
            <a:ext cx="770075" cy="274320"/>
            <a:chOff x="6007023" y="4114800"/>
            <a:chExt cx="770075" cy="91671"/>
          </a:xfrm>
        </p:grpSpPr>
        <p:grpSp>
          <p:nvGrpSpPr>
            <p:cNvPr id="163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155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200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3291929" y="3305628"/>
            <a:ext cx="770075" cy="274320"/>
            <a:chOff x="6007023" y="4114800"/>
            <a:chExt cx="770075" cy="91671"/>
          </a:xfrm>
        </p:grpSpPr>
        <p:grpSp>
          <p:nvGrpSpPr>
            <p:cNvPr id="209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057400" y="5345634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26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/>
          <p:cNvGrpSpPr/>
          <p:nvPr/>
        </p:nvGrpSpPr>
        <p:grpSpPr>
          <a:xfrm>
            <a:off x="3312067" y="5424714"/>
            <a:ext cx="770075" cy="274320"/>
            <a:chOff x="6007023" y="4114800"/>
            <a:chExt cx="770075" cy="91671"/>
          </a:xfrm>
        </p:grpSpPr>
        <p:grpSp>
          <p:nvGrpSpPr>
            <p:cNvPr id="27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48840" y="480422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8840" y="45487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8840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080" y="401537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2306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72640" y="3743232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4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59"/>
          <p:cNvGrpSpPr/>
          <p:nvPr/>
        </p:nvGrpSpPr>
        <p:grpSpPr>
          <a:xfrm>
            <a:off x="3312882" y="4871718"/>
            <a:ext cx="770075" cy="274320"/>
            <a:chOff x="6007023" y="4114800"/>
            <a:chExt cx="770075" cy="91671"/>
          </a:xfrm>
        </p:grpSpPr>
        <p:grpSp>
          <p:nvGrpSpPr>
            <p:cNvPr id="7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32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241"/>
          <p:cNvGrpSpPr/>
          <p:nvPr/>
        </p:nvGrpSpPr>
        <p:grpSpPr>
          <a:xfrm>
            <a:off x="3293833" y="4366596"/>
            <a:ext cx="770075" cy="274320"/>
            <a:chOff x="6007023" y="4114800"/>
            <a:chExt cx="770075" cy="91671"/>
          </a:xfrm>
        </p:grpSpPr>
        <p:grpSp>
          <p:nvGrpSpPr>
            <p:cNvPr id="35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444"/>
          <p:cNvGrpSpPr/>
          <p:nvPr/>
        </p:nvGrpSpPr>
        <p:grpSpPr>
          <a:xfrm>
            <a:off x="3312882" y="3820884"/>
            <a:ext cx="770075" cy="274320"/>
            <a:chOff x="6007023" y="4114800"/>
            <a:chExt cx="770075" cy="91671"/>
          </a:xfrm>
        </p:grpSpPr>
        <p:grpSp>
          <p:nvGrpSpPr>
            <p:cNvPr id="6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6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11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207"/>
          <p:cNvGrpSpPr/>
          <p:nvPr/>
        </p:nvGrpSpPr>
        <p:grpSpPr>
          <a:xfrm>
            <a:off x="3291929" y="3305628"/>
            <a:ext cx="770075" cy="274320"/>
            <a:chOff x="6007023" y="4114800"/>
            <a:chExt cx="770075" cy="91671"/>
          </a:xfrm>
        </p:grpSpPr>
        <p:grpSp>
          <p:nvGrpSpPr>
            <p:cNvPr id="12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057400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156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271"/>
          <p:cNvGrpSpPr/>
          <p:nvPr/>
        </p:nvGrpSpPr>
        <p:grpSpPr>
          <a:xfrm>
            <a:off x="3312067" y="5424714"/>
            <a:ext cx="770075" cy="274320"/>
            <a:chOff x="6007023" y="4114800"/>
            <a:chExt cx="770075" cy="91671"/>
          </a:xfrm>
        </p:grpSpPr>
        <p:grpSp>
          <p:nvGrpSpPr>
            <p:cNvPr id="171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Oval 304"/>
          <p:cNvSpPr/>
          <p:nvPr/>
        </p:nvSpPr>
        <p:spPr>
          <a:xfrm>
            <a:off x="6248400" y="1981200"/>
            <a:ext cx="1371600" cy="13716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321"/>
          <p:cNvGrpSpPr/>
          <p:nvPr/>
        </p:nvGrpSpPr>
        <p:grpSpPr>
          <a:xfrm>
            <a:off x="3198948" y="3505200"/>
            <a:ext cx="1010196" cy="2040714"/>
            <a:chOff x="3200400" y="3505200"/>
            <a:chExt cx="1010196" cy="2040714"/>
          </a:xfrm>
        </p:grpSpPr>
        <p:sp>
          <p:nvSpPr>
            <p:cNvPr id="306" name="Oval 305"/>
            <p:cNvSpPr/>
            <p:nvPr/>
          </p:nvSpPr>
          <p:spPr>
            <a:xfrm>
              <a:off x="3200400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976914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3976914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200400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09572" y="45720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020456" y="48332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995058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200400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214914" y="43143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218544" y="48477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218544" y="459014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236688" y="536303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005942" y="42998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233058" y="510177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024086" y="509088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027716" y="535577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6397170" y="2362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Ligase</a:t>
            </a:r>
            <a:endParaRPr lang="en-US" sz="32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2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562</Words>
  <Application>Microsoft Office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</vt:vector>
  </TitlesOfParts>
  <Company>ENCS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ENCS</dc:creator>
  <cp:lastModifiedBy>Mosha</cp:lastModifiedBy>
  <cp:revision>2377</cp:revision>
  <dcterms:created xsi:type="dcterms:W3CDTF">2011-01-24T03:20:28Z</dcterms:created>
  <dcterms:modified xsi:type="dcterms:W3CDTF">2011-12-21T13:06:08Z</dcterms:modified>
</cp:coreProperties>
</file>