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8" r:id="rId2"/>
    <p:sldId id="319" r:id="rId3"/>
    <p:sldId id="321" r:id="rId4"/>
    <p:sldId id="323" r:id="rId5"/>
    <p:sldId id="324" r:id="rId6"/>
    <p:sldId id="325" r:id="rId7"/>
    <p:sldId id="327" r:id="rId8"/>
    <p:sldId id="328" r:id="rId9"/>
    <p:sldId id="330" r:id="rId10"/>
    <p:sldId id="331" r:id="rId11"/>
    <p:sldId id="332" r:id="rId12"/>
    <p:sldId id="333" r:id="rId13"/>
    <p:sldId id="334" r:id="rId14"/>
    <p:sldId id="276" r:id="rId15"/>
    <p:sldId id="279" r:id="rId16"/>
    <p:sldId id="280" r:id="rId17"/>
    <p:sldId id="281" r:id="rId18"/>
    <p:sldId id="282" r:id="rId19"/>
    <p:sldId id="304" r:id="rId20"/>
    <p:sldId id="313" r:id="rId21"/>
    <p:sldId id="320" r:id="rId22"/>
    <p:sldId id="316" r:id="rId23"/>
    <p:sldId id="317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0033CC"/>
    <a:srgbClr val="3333CC"/>
    <a:srgbClr val="1A962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4" autoAdjust="0"/>
    <p:restoredTop sz="94490" autoAdjust="0"/>
  </p:normalViewPr>
  <p:slideViewPr>
    <p:cSldViewPr>
      <p:cViewPr varScale="1">
        <p:scale>
          <a:sx n="66" d="100"/>
          <a:sy n="66" d="100"/>
        </p:scale>
        <p:origin x="-7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319B3-B28A-4BD1-BB9C-801448B85983}" type="datetimeFigureOut">
              <a:rPr lang="en-US" smtClean="0"/>
              <a:pPr/>
              <a:t>12/20/2011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A7D74-50DA-45AE-A877-AB40833D9B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CA7D74-50DA-45AE-A877-AB40833D9B2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84F43-D500-4932-87E6-FC70FF2C20A4}" type="datetimeFigureOut">
              <a:rPr lang="en-US"/>
              <a:pPr>
                <a:defRPr/>
              </a:pPr>
              <a:t>12/20/2011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CED2C-94C1-4A5B-9D05-2A6D387163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80878-B2F4-46E2-BE4C-01D0D409D4E1}" type="datetimeFigureOut">
              <a:rPr lang="en-US"/>
              <a:pPr>
                <a:defRPr/>
              </a:pPr>
              <a:t>12/20/2011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334C5-969A-4A44-A145-9783282AB4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263051-E9AF-4D45-A79D-81E9E01BBE51}" type="datetimeFigureOut">
              <a:rPr lang="en-US"/>
              <a:pPr>
                <a:defRPr/>
              </a:pPr>
              <a:t>12/20/2011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06E75-D1BC-4A85-B8C9-C3186FCE43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7B9E2-E655-4016-BD14-F5F59545CF83}" type="datetimeFigureOut">
              <a:rPr lang="en-US"/>
              <a:pPr>
                <a:defRPr/>
              </a:pPr>
              <a:t>12/20/2011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84CE2-9F84-4449-B0A5-FAD0FB1F2A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82E6F-D938-4773-9C9C-6093D8B1F1DE}" type="datetimeFigureOut">
              <a:rPr lang="en-US"/>
              <a:pPr>
                <a:defRPr/>
              </a:pPr>
              <a:t>12/20/2011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17ADA-3664-4FE0-9401-B5D431AC2E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1FCA5-6490-4895-BC5A-153AB214C7A3}" type="datetimeFigureOut">
              <a:rPr lang="en-US"/>
              <a:pPr>
                <a:defRPr/>
              </a:pPr>
              <a:t>12/20/2011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CA4FE6-4F77-43A9-9F3D-C993069FB3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384B0-9096-46D1-9439-5C170AC73820}" type="datetimeFigureOut">
              <a:rPr lang="en-US"/>
              <a:pPr>
                <a:defRPr/>
              </a:pPr>
              <a:t>12/20/2011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2226B-DC64-480C-BEF1-C84784EE3B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CA0AE-0C27-4745-98A2-5D223259B5E2}" type="datetimeFigureOut">
              <a:rPr lang="en-US"/>
              <a:pPr>
                <a:defRPr/>
              </a:pPr>
              <a:t>12/20/2011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6CEBD-2AA5-4AFB-A263-DFC67D4EA2A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1CB77-E55E-4A71-AA5D-5DD66F0ABF7A}" type="datetimeFigureOut">
              <a:rPr lang="en-US"/>
              <a:pPr>
                <a:defRPr/>
              </a:pPr>
              <a:t>12/20/2011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2C1F7-BBD7-4CCC-9863-6657845303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74FFE-6095-472D-885F-5BECD058609D}" type="datetimeFigureOut">
              <a:rPr lang="en-US"/>
              <a:pPr>
                <a:defRPr/>
              </a:pPr>
              <a:t>12/20/2011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07BB5-8812-4823-960B-6093FA3C57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0B525-8505-490C-9605-D1A12AABCF48}" type="datetimeFigureOut">
              <a:rPr lang="en-US"/>
              <a:pPr>
                <a:defRPr/>
              </a:pPr>
              <a:t>12/20/2011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B4AEB-39D3-45C4-8351-A12A0F3687F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8000">
              <a:schemeClr val="bg1">
                <a:alpha val="0"/>
              </a:schemeClr>
            </a:gs>
            <a:gs pos="87000">
              <a:srgbClr val="85C2FF"/>
            </a:gs>
            <a:gs pos="89000">
              <a:srgbClr val="C4D6EB"/>
            </a:gs>
            <a:gs pos="100000">
              <a:srgbClr val="FFEBFA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CFE69735-813B-4D09-BFFB-60C6CB3E4546}" type="datetimeFigureOut">
              <a:rPr lang="en-US"/>
              <a:pPr>
                <a:defRPr/>
              </a:pPr>
              <a:t>12/20/2011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8E2003EE-7512-4B17-AA57-85AB2A3DAB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DNA Nanotech.       </a:t>
            </a:r>
            <a:r>
              <a:rPr lang="en-US" sz="2800" dirty="0" smtClean="0"/>
              <a:t>DNA/RNA Computing</a:t>
            </a:r>
            <a:endParaRPr lang="en-US" sz="28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1447800" y="413658"/>
            <a:ext cx="2667000" cy="640080"/>
          </a:xfrm>
          <a:prstGeom prst="rect">
            <a:avLst/>
          </a:prstGeom>
          <a:noFill/>
          <a:ln w="28575" cap="sq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43400" y="410028"/>
            <a:ext cx="3352800" cy="640080"/>
          </a:xfrm>
          <a:prstGeom prst="rect">
            <a:avLst/>
          </a:prstGeom>
          <a:noFill/>
          <a:ln w="28575" cap="sq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752600"/>
            <a:ext cx="3088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An Alternative: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2" name="Group 20"/>
          <p:cNvGrpSpPr/>
          <p:nvPr/>
        </p:nvGrpSpPr>
        <p:grpSpPr>
          <a:xfrm>
            <a:off x="1447800" y="410028"/>
            <a:ext cx="6248400" cy="643710"/>
            <a:chOff x="1447800" y="410028"/>
            <a:chExt cx="6248400" cy="643710"/>
          </a:xfrm>
        </p:grpSpPr>
        <p:sp>
          <p:nvSpPr>
            <p:cNvPr id="22" name="TextBox 21"/>
            <p:cNvSpPr txBox="1"/>
            <p:nvPr/>
          </p:nvSpPr>
          <p:spPr>
            <a:xfrm>
              <a:off x="1447800" y="413658"/>
              <a:ext cx="2667000" cy="640080"/>
            </a:xfrm>
            <a:prstGeom prst="rect">
              <a:avLst/>
            </a:prstGeom>
            <a:noFill/>
            <a:ln w="28575" cap="sq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3400" y="410028"/>
              <a:ext cx="3352800" cy="640080"/>
            </a:xfrm>
            <a:prstGeom prst="rect">
              <a:avLst/>
            </a:prstGeom>
            <a:noFill/>
            <a:ln w="28575" cap="sq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DNA Nanotech.      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DNA/RNA Computing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102394" y="4804224"/>
            <a:ext cx="40233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40854" y="4548774"/>
            <a:ext cx="3931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13998" y="4287516"/>
            <a:ext cx="40233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098038" y="4015374"/>
            <a:ext cx="40233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20538" y="3472542"/>
            <a:ext cx="3931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16182" y="3743232"/>
            <a:ext cx="3931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053770" y="5071290"/>
            <a:ext cx="40233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50"/>
          <p:cNvGrpSpPr/>
          <p:nvPr/>
        </p:nvGrpSpPr>
        <p:grpSpPr>
          <a:xfrm>
            <a:off x="4956624" y="4880436"/>
            <a:ext cx="770075" cy="274320"/>
            <a:chOff x="6007023" y="4114800"/>
            <a:chExt cx="770075" cy="91671"/>
          </a:xfrm>
        </p:grpSpPr>
        <p:grpSp>
          <p:nvGrpSpPr>
            <p:cNvPr id="4" name="Group 251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252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278"/>
          <p:cNvGrpSpPr/>
          <p:nvPr/>
        </p:nvGrpSpPr>
        <p:grpSpPr>
          <a:xfrm>
            <a:off x="2059952" y="4884054"/>
            <a:ext cx="361119" cy="273629"/>
            <a:chOff x="6263579" y="3962400"/>
            <a:chExt cx="361119" cy="91440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24"/>
          <p:cNvGrpSpPr/>
          <p:nvPr/>
        </p:nvGrpSpPr>
        <p:grpSpPr>
          <a:xfrm>
            <a:off x="4534634" y="4624224"/>
            <a:ext cx="361119" cy="273629"/>
            <a:chOff x="6263579" y="3962400"/>
            <a:chExt cx="361119" cy="91440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25"/>
          <p:cNvGrpSpPr/>
          <p:nvPr/>
        </p:nvGrpSpPr>
        <p:grpSpPr>
          <a:xfrm flipH="1">
            <a:off x="4125678" y="4624915"/>
            <a:ext cx="361119" cy="273629"/>
            <a:chOff x="6263579" y="3962400"/>
            <a:chExt cx="361119" cy="91440"/>
          </a:xfrm>
        </p:grpSpPr>
        <p:cxnSp>
          <p:nvCxnSpPr>
            <p:cNvPr id="137" name="Straight Connector 13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269"/>
          <p:cNvGrpSpPr/>
          <p:nvPr/>
        </p:nvGrpSpPr>
        <p:grpSpPr>
          <a:xfrm>
            <a:off x="2882817" y="4627854"/>
            <a:ext cx="361119" cy="273629"/>
            <a:chOff x="6263579" y="3962400"/>
            <a:chExt cx="361119" cy="91440"/>
          </a:xfrm>
        </p:grpSpPr>
        <p:cxnSp>
          <p:nvCxnSpPr>
            <p:cNvPr id="132" name="Straight Connector 131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70"/>
          <p:cNvGrpSpPr/>
          <p:nvPr/>
        </p:nvGrpSpPr>
        <p:grpSpPr>
          <a:xfrm flipH="1">
            <a:off x="2473861" y="4628545"/>
            <a:ext cx="361119" cy="273629"/>
            <a:chOff x="6263579" y="3962400"/>
            <a:chExt cx="361119" cy="91440"/>
          </a:xfrm>
        </p:grpSpPr>
        <p:cxnSp>
          <p:nvCxnSpPr>
            <p:cNvPr id="129" name="Straight Connector 12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186"/>
          <p:cNvGrpSpPr/>
          <p:nvPr/>
        </p:nvGrpSpPr>
        <p:grpSpPr>
          <a:xfrm flipH="1">
            <a:off x="5783940" y="4622737"/>
            <a:ext cx="361119" cy="273629"/>
            <a:chOff x="6263579" y="3962400"/>
            <a:chExt cx="361119" cy="91440"/>
          </a:xfrm>
        </p:grpSpPr>
        <p:cxnSp>
          <p:nvCxnSpPr>
            <p:cNvPr id="121" name="Straight Connector 12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232"/>
          <p:cNvGrpSpPr/>
          <p:nvPr/>
        </p:nvGrpSpPr>
        <p:grpSpPr>
          <a:xfrm>
            <a:off x="4941205" y="4359336"/>
            <a:ext cx="770075" cy="274320"/>
            <a:chOff x="6007023" y="4114800"/>
            <a:chExt cx="770075" cy="91671"/>
          </a:xfrm>
        </p:grpSpPr>
        <p:grpSp>
          <p:nvGrpSpPr>
            <p:cNvPr id="32" name="Group 23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23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241"/>
          <p:cNvGrpSpPr/>
          <p:nvPr/>
        </p:nvGrpSpPr>
        <p:grpSpPr>
          <a:xfrm>
            <a:off x="3250290" y="4366596"/>
            <a:ext cx="914400" cy="274320"/>
            <a:chOff x="6007023" y="4114800"/>
            <a:chExt cx="770075" cy="91671"/>
          </a:xfrm>
        </p:grpSpPr>
        <p:grpSp>
          <p:nvGrpSpPr>
            <p:cNvPr id="35" name="Group 24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24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298"/>
          <p:cNvGrpSpPr/>
          <p:nvPr/>
        </p:nvGrpSpPr>
        <p:grpSpPr>
          <a:xfrm flipH="1">
            <a:off x="5754828" y="4089337"/>
            <a:ext cx="361119" cy="273629"/>
            <a:chOff x="6263579" y="3962400"/>
            <a:chExt cx="361119" cy="91440"/>
          </a:xfrm>
        </p:grpSpPr>
        <p:cxnSp>
          <p:nvCxnSpPr>
            <p:cNvPr id="94" name="Straight Connector 93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287"/>
          <p:cNvGrpSpPr/>
          <p:nvPr/>
        </p:nvGrpSpPr>
        <p:grpSpPr>
          <a:xfrm>
            <a:off x="2069116" y="4359336"/>
            <a:ext cx="361119" cy="273629"/>
            <a:chOff x="6263579" y="3962400"/>
            <a:chExt cx="361119" cy="91440"/>
          </a:xfrm>
        </p:grpSpPr>
        <p:cxnSp>
          <p:nvCxnSpPr>
            <p:cNvPr id="89" name="Straight Connector 8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306"/>
          <p:cNvGrpSpPr/>
          <p:nvPr/>
        </p:nvGrpSpPr>
        <p:grpSpPr>
          <a:xfrm>
            <a:off x="4534550" y="4098078"/>
            <a:ext cx="361119" cy="273629"/>
            <a:chOff x="6263579" y="3962400"/>
            <a:chExt cx="361119" cy="91440"/>
          </a:xfrm>
        </p:grpSpPr>
        <p:cxnSp>
          <p:nvCxnSpPr>
            <p:cNvPr id="81" name="Straight Connector 8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307"/>
          <p:cNvGrpSpPr/>
          <p:nvPr/>
        </p:nvGrpSpPr>
        <p:grpSpPr>
          <a:xfrm flipH="1">
            <a:off x="4125594" y="4098769"/>
            <a:ext cx="361119" cy="273629"/>
            <a:chOff x="6263579" y="3962400"/>
            <a:chExt cx="361119" cy="91440"/>
          </a:xfrm>
        </p:grpSpPr>
        <p:cxnSp>
          <p:nvCxnSpPr>
            <p:cNvPr id="78" name="Straight Connector 77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315"/>
          <p:cNvGrpSpPr/>
          <p:nvPr/>
        </p:nvGrpSpPr>
        <p:grpSpPr>
          <a:xfrm>
            <a:off x="2897247" y="4101708"/>
            <a:ext cx="361119" cy="273629"/>
            <a:chOff x="6263579" y="3962400"/>
            <a:chExt cx="361119" cy="91440"/>
          </a:xfrm>
        </p:grpSpPr>
        <p:cxnSp>
          <p:nvCxnSpPr>
            <p:cNvPr id="73" name="Straight Connector 7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316"/>
          <p:cNvGrpSpPr/>
          <p:nvPr/>
        </p:nvGrpSpPr>
        <p:grpSpPr>
          <a:xfrm flipH="1">
            <a:off x="2488291" y="4102399"/>
            <a:ext cx="361119" cy="273629"/>
            <a:chOff x="6263579" y="3962400"/>
            <a:chExt cx="361119" cy="91440"/>
          </a:xfrm>
        </p:grpSpPr>
        <p:cxnSp>
          <p:nvCxnSpPr>
            <p:cNvPr id="70" name="Straight Connector 6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444"/>
          <p:cNvGrpSpPr/>
          <p:nvPr/>
        </p:nvGrpSpPr>
        <p:grpSpPr>
          <a:xfrm>
            <a:off x="3254825" y="3835398"/>
            <a:ext cx="914400" cy="274320"/>
            <a:chOff x="6007023" y="4114800"/>
            <a:chExt cx="770075" cy="91671"/>
          </a:xfrm>
        </p:grpSpPr>
        <p:grpSp>
          <p:nvGrpSpPr>
            <p:cNvPr id="66" name="Group 445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446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435"/>
          <p:cNvGrpSpPr/>
          <p:nvPr/>
        </p:nvGrpSpPr>
        <p:grpSpPr>
          <a:xfrm>
            <a:off x="4945740" y="3824498"/>
            <a:ext cx="770075" cy="274332"/>
            <a:chOff x="6007023" y="4114796"/>
            <a:chExt cx="770075" cy="91675"/>
          </a:xfrm>
        </p:grpSpPr>
        <p:grpSp>
          <p:nvGrpSpPr>
            <p:cNvPr id="69" name="Group 436"/>
            <p:cNvGrpSpPr/>
            <p:nvPr/>
          </p:nvGrpSpPr>
          <p:grpSpPr>
            <a:xfrm>
              <a:off x="6415979" y="4114796"/>
              <a:ext cx="361119" cy="91440"/>
              <a:chOff x="6263579" y="3962400"/>
              <a:chExt cx="361119" cy="91440"/>
            </a:xfrm>
          </p:grpSpPr>
          <p:cxnSp>
            <p:nvCxnSpPr>
              <p:cNvPr id="160" name="Straight Connector 15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437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57" name="Straight Connector 15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Group 454"/>
          <p:cNvGrpSpPr/>
          <p:nvPr/>
        </p:nvGrpSpPr>
        <p:grpSpPr>
          <a:xfrm>
            <a:off x="2088165" y="3828138"/>
            <a:ext cx="361119" cy="273629"/>
            <a:chOff x="6263579" y="3962400"/>
            <a:chExt cx="361119" cy="91440"/>
          </a:xfrm>
        </p:grpSpPr>
        <p:cxnSp>
          <p:nvCxnSpPr>
            <p:cNvPr id="152" name="Straight Connector 151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472"/>
          <p:cNvGrpSpPr/>
          <p:nvPr/>
        </p:nvGrpSpPr>
        <p:grpSpPr>
          <a:xfrm>
            <a:off x="4528195" y="3561804"/>
            <a:ext cx="361119" cy="273629"/>
            <a:chOff x="6263579" y="3962400"/>
            <a:chExt cx="361119" cy="91440"/>
          </a:xfrm>
        </p:grpSpPr>
        <p:cxnSp>
          <p:nvCxnSpPr>
            <p:cNvPr id="196" name="Straight Connector 195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473"/>
          <p:cNvGrpSpPr/>
          <p:nvPr/>
        </p:nvGrpSpPr>
        <p:grpSpPr>
          <a:xfrm flipH="1">
            <a:off x="4119239" y="3562495"/>
            <a:ext cx="361119" cy="273629"/>
            <a:chOff x="6263579" y="3962400"/>
            <a:chExt cx="361119" cy="91440"/>
          </a:xfrm>
        </p:grpSpPr>
        <p:cxnSp>
          <p:nvCxnSpPr>
            <p:cNvPr id="193" name="Straight Connector 19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464"/>
          <p:cNvGrpSpPr/>
          <p:nvPr/>
        </p:nvGrpSpPr>
        <p:grpSpPr>
          <a:xfrm flipH="1">
            <a:off x="5748473" y="3545803"/>
            <a:ext cx="361119" cy="273629"/>
            <a:chOff x="6263579" y="3962400"/>
            <a:chExt cx="361119" cy="91440"/>
          </a:xfrm>
        </p:grpSpPr>
        <p:cxnSp>
          <p:nvCxnSpPr>
            <p:cNvPr id="185" name="Straight Connector 184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481"/>
          <p:cNvGrpSpPr/>
          <p:nvPr/>
        </p:nvGrpSpPr>
        <p:grpSpPr>
          <a:xfrm>
            <a:off x="2890892" y="3561804"/>
            <a:ext cx="361119" cy="273629"/>
            <a:chOff x="6263579" y="3962400"/>
            <a:chExt cx="361119" cy="91440"/>
          </a:xfrm>
        </p:grpSpPr>
        <p:cxnSp>
          <p:nvCxnSpPr>
            <p:cNvPr id="180" name="Straight Connector 17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482"/>
          <p:cNvGrpSpPr/>
          <p:nvPr/>
        </p:nvGrpSpPr>
        <p:grpSpPr>
          <a:xfrm flipH="1">
            <a:off x="2481936" y="3562495"/>
            <a:ext cx="361119" cy="273629"/>
            <a:chOff x="6263579" y="3962400"/>
            <a:chExt cx="361119" cy="91440"/>
          </a:xfrm>
        </p:grpSpPr>
        <p:cxnSp>
          <p:nvCxnSpPr>
            <p:cNvPr id="177" name="Straight Connector 17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98"/>
          <p:cNvGrpSpPr/>
          <p:nvPr/>
        </p:nvGrpSpPr>
        <p:grpSpPr>
          <a:xfrm>
            <a:off x="4924787" y="3283854"/>
            <a:ext cx="770075" cy="274320"/>
            <a:chOff x="6007023" y="4114800"/>
            <a:chExt cx="770075" cy="91671"/>
          </a:xfrm>
        </p:grpSpPr>
        <p:grpSp>
          <p:nvGrpSpPr>
            <p:cNvPr id="118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05" name="Straight Connector 20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02" name="Straight Connector 20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Group 207"/>
          <p:cNvGrpSpPr/>
          <p:nvPr/>
        </p:nvGrpSpPr>
        <p:grpSpPr>
          <a:xfrm>
            <a:off x="3248386" y="3305628"/>
            <a:ext cx="914400" cy="274320"/>
            <a:chOff x="6007023" y="4114800"/>
            <a:chExt cx="770075" cy="91671"/>
          </a:xfrm>
        </p:grpSpPr>
        <p:grpSp>
          <p:nvGrpSpPr>
            <p:cNvPr id="127" name="Group 50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50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11" name="Straight Connector 21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6" name="Group 511"/>
          <p:cNvGrpSpPr/>
          <p:nvPr/>
        </p:nvGrpSpPr>
        <p:grpSpPr>
          <a:xfrm>
            <a:off x="2067212" y="3301998"/>
            <a:ext cx="361119" cy="273629"/>
            <a:chOff x="6263579" y="3962400"/>
            <a:chExt cx="361119" cy="91440"/>
          </a:xfrm>
        </p:grpSpPr>
        <p:cxnSp>
          <p:nvCxnSpPr>
            <p:cNvPr id="223" name="Straight Connector 22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521"/>
          <p:cNvGrpSpPr/>
          <p:nvPr/>
        </p:nvGrpSpPr>
        <p:grpSpPr>
          <a:xfrm flipH="1">
            <a:off x="5764981" y="5147705"/>
            <a:ext cx="361119" cy="273629"/>
            <a:chOff x="6263579" y="3962400"/>
            <a:chExt cx="361119" cy="91440"/>
          </a:xfrm>
        </p:grpSpPr>
        <p:cxnSp>
          <p:nvCxnSpPr>
            <p:cNvPr id="229" name="Straight Connector 22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529"/>
          <p:cNvGrpSpPr/>
          <p:nvPr/>
        </p:nvGrpSpPr>
        <p:grpSpPr>
          <a:xfrm>
            <a:off x="4541079" y="5163254"/>
            <a:ext cx="361119" cy="273629"/>
            <a:chOff x="6263579" y="3962400"/>
            <a:chExt cx="361119" cy="91440"/>
          </a:xfrm>
        </p:grpSpPr>
        <p:cxnSp>
          <p:nvCxnSpPr>
            <p:cNvPr id="241" name="Straight Connector 24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539"/>
          <p:cNvGrpSpPr/>
          <p:nvPr/>
        </p:nvGrpSpPr>
        <p:grpSpPr>
          <a:xfrm flipH="1">
            <a:off x="2483370" y="5163945"/>
            <a:ext cx="361119" cy="273629"/>
            <a:chOff x="6263579" y="3962400"/>
            <a:chExt cx="361119" cy="91440"/>
          </a:xfrm>
        </p:grpSpPr>
        <p:cxnSp>
          <p:nvCxnSpPr>
            <p:cNvPr id="247" name="Straight Connector 24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>
            <a:off x="2148840" y="5345634"/>
            <a:ext cx="40233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261"/>
          <p:cNvGrpSpPr/>
          <p:nvPr/>
        </p:nvGrpSpPr>
        <p:grpSpPr>
          <a:xfrm>
            <a:off x="4953000" y="5426166"/>
            <a:ext cx="770075" cy="274320"/>
            <a:chOff x="6007023" y="4114800"/>
            <a:chExt cx="770075" cy="91671"/>
          </a:xfrm>
        </p:grpSpPr>
        <p:grpSp>
          <p:nvGrpSpPr>
            <p:cNvPr id="156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65" name="Straight Connector 26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 271"/>
          <p:cNvGrpSpPr/>
          <p:nvPr/>
        </p:nvGrpSpPr>
        <p:grpSpPr>
          <a:xfrm>
            <a:off x="3239496" y="5424714"/>
            <a:ext cx="1005840" cy="274320"/>
            <a:chOff x="6007023" y="4114800"/>
            <a:chExt cx="770075" cy="91671"/>
          </a:xfrm>
        </p:grpSpPr>
        <p:grpSp>
          <p:nvGrpSpPr>
            <p:cNvPr id="171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75" name="Straight Connector 27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4" name="Group 493"/>
          <p:cNvGrpSpPr/>
          <p:nvPr/>
        </p:nvGrpSpPr>
        <p:grpSpPr>
          <a:xfrm>
            <a:off x="2085356" y="5428344"/>
            <a:ext cx="361119" cy="273629"/>
            <a:chOff x="6263579" y="3962400"/>
            <a:chExt cx="361119" cy="91440"/>
          </a:xfrm>
        </p:grpSpPr>
        <p:cxnSp>
          <p:nvCxnSpPr>
            <p:cNvPr id="289" name="Straight Connector 28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530"/>
          <p:cNvGrpSpPr/>
          <p:nvPr/>
        </p:nvGrpSpPr>
        <p:grpSpPr>
          <a:xfrm flipH="1">
            <a:off x="4132123" y="5163945"/>
            <a:ext cx="361119" cy="273629"/>
            <a:chOff x="6263579" y="3962400"/>
            <a:chExt cx="361119" cy="91440"/>
          </a:xfrm>
        </p:grpSpPr>
        <p:cxnSp>
          <p:nvCxnSpPr>
            <p:cNvPr id="238" name="Straight Connector 237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538"/>
          <p:cNvGrpSpPr/>
          <p:nvPr/>
        </p:nvGrpSpPr>
        <p:grpSpPr>
          <a:xfrm>
            <a:off x="2892326" y="5163254"/>
            <a:ext cx="361119" cy="273629"/>
            <a:chOff x="6263579" y="3962400"/>
            <a:chExt cx="361119" cy="91440"/>
          </a:xfrm>
        </p:grpSpPr>
        <p:cxnSp>
          <p:nvCxnSpPr>
            <p:cNvPr id="250" name="Straight Connector 24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71"/>
          <p:cNvGrpSpPr/>
          <p:nvPr/>
        </p:nvGrpSpPr>
        <p:grpSpPr>
          <a:xfrm>
            <a:off x="3200400" y="4894944"/>
            <a:ext cx="1005840" cy="274320"/>
            <a:chOff x="6007023" y="4114800"/>
            <a:chExt cx="770075" cy="91671"/>
          </a:xfrm>
        </p:grpSpPr>
        <p:grpSp>
          <p:nvGrpSpPr>
            <p:cNvPr id="272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83" name="Straight Connector 28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3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74" name="Straight Connector 27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93" name="Straight Connector 292"/>
          <p:cNvCxnSpPr/>
          <p:nvPr/>
        </p:nvCxnSpPr>
        <p:spPr>
          <a:xfrm flipV="1">
            <a:off x="4147458" y="3033486"/>
            <a:ext cx="182880" cy="2743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4238172" y="5696856"/>
            <a:ext cx="166914" cy="1995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4256316" y="2677049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5’</a:t>
            </a:r>
            <a:endParaRPr lang="en-US" sz="2400" dirty="0"/>
          </a:p>
        </p:txBody>
      </p:sp>
      <p:sp>
        <p:nvSpPr>
          <p:cNvPr id="297" name="TextBox 296"/>
          <p:cNvSpPr txBox="1"/>
          <p:nvPr/>
        </p:nvSpPr>
        <p:spPr>
          <a:xfrm>
            <a:off x="4343400" y="5710535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3’</a:t>
            </a:r>
            <a:endParaRPr lang="en-US" sz="2400" dirty="0"/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752600"/>
            <a:ext cx="3088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An Alternative: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2" name="Group 20"/>
          <p:cNvGrpSpPr/>
          <p:nvPr/>
        </p:nvGrpSpPr>
        <p:grpSpPr>
          <a:xfrm>
            <a:off x="1447800" y="410028"/>
            <a:ext cx="6248400" cy="643710"/>
            <a:chOff x="1447800" y="410028"/>
            <a:chExt cx="6248400" cy="643710"/>
          </a:xfrm>
        </p:grpSpPr>
        <p:sp>
          <p:nvSpPr>
            <p:cNvPr id="22" name="TextBox 21"/>
            <p:cNvSpPr txBox="1"/>
            <p:nvPr/>
          </p:nvSpPr>
          <p:spPr>
            <a:xfrm>
              <a:off x="1447800" y="413658"/>
              <a:ext cx="2667000" cy="640080"/>
            </a:xfrm>
            <a:prstGeom prst="rect">
              <a:avLst/>
            </a:prstGeom>
            <a:noFill/>
            <a:ln w="28575" cap="sq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3400" y="410028"/>
              <a:ext cx="3352800" cy="640080"/>
            </a:xfrm>
            <a:prstGeom prst="rect">
              <a:avLst/>
            </a:prstGeom>
            <a:noFill/>
            <a:ln w="28575" cap="sq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DNA Nanotech.      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DNA/RNA Computing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706880" y="4804224"/>
            <a:ext cx="48463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47372" y="4548774"/>
            <a:ext cx="49377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722120" y="4287516"/>
            <a:ext cx="475488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722120" y="4015374"/>
            <a:ext cx="475488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664064" y="3472542"/>
            <a:ext cx="48463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78578" y="3743232"/>
            <a:ext cx="48463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91640" y="5071290"/>
            <a:ext cx="48463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277"/>
          <p:cNvGrpSpPr/>
          <p:nvPr/>
        </p:nvGrpSpPr>
        <p:grpSpPr>
          <a:xfrm>
            <a:off x="1694538" y="4898568"/>
            <a:ext cx="770075" cy="274320"/>
            <a:chOff x="6007023" y="4114800"/>
            <a:chExt cx="770075" cy="91671"/>
          </a:xfrm>
        </p:grpSpPr>
        <p:grpSp>
          <p:nvGrpSpPr>
            <p:cNvPr id="7" name="Group 278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279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270"/>
          <p:cNvGrpSpPr/>
          <p:nvPr/>
        </p:nvGrpSpPr>
        <p:grpSpPr>
          <a:xfrm flipH="1">
            <a:off x="2473861" y="4643059"/>
            <a:ext cx="361119" cy="273629"/>
            <a:chOff x="6263579" y="3962400"/>
            <a:chExt cx="361119" cy="91440"/>
          </a:xfrm>
        </p:grpSpPr>
        <p:cxnSp>
          <p:nvCxnSpPr>
            <p:cNvPr id="129" name="Straight Connector 12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85"/>
          <p:cNvGrpSpPr/>
          <p:nvPr/>
        </p:nvGrpSpPr>
        <p:grpSpPr>
          <a:xfrm>
            <a:off x="6192896" y="4622046"/>
            <a:ext cx="361119" cy="273629"/>
            <a:chOff x="6263579" y="3962400"/>
            <a:chExt cx="361119" cy="91440"/>
          </a:xfrm>
        </p:grpSpPr>
        <p:cxnSp>
          <p:nvCxnSpPr>
            <p:cNvPr id="124" name="Straight Connector 123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97"/>
          <p:cNvGrpSpPr/>
          <p:nvPr/>
        </p:nvGrpSpPr>
        <p:grpSpPr>
          <a:xfrm>
            <a:off x="6163784" y="4088646"/>
            <a:ext cx="361119" cy="273629"/>
            <a:chOff x="6263579" y="3962400"/>
            <a:chExt cx="361119" cy="91440"/>
          </a:xfrm>
        </p:grpSpPr>
        <p:cxnSp>
          <p:nvCxnSpPr>
            <p:cNvPr id="97" name="Straight Connector 9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286"/>
          <p:cNvGrpSpPr/>
          <p:nvPr/>
        </p:nvGrpSpPr>
        <p:grpSpPr>
          <a:xfrm>
            <a:off x="1718216" y="4373850"/>
            <a:ext cx="770075" cy="274320"/>
            <a:chOff x="6007023" y="4114800"/>
            <a:chExt cx="770075" cy="91671"/>
          </a:xfrm>
        </p:grpSpPr>
        <p:grpSp>
          <p:nvGrpSpPr>
            <p:cNvPr id="244" name="Group 287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" name="Group 288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6" name="Group 316"/>
          <p:cNvGrpSpPr/>
          <p:nvPr/>
        </p:nvGrpSpPr>
        <p:grpSpPr>
          <a:xfrm flipH="1">
            <a:off x="2488291" y="4102399"/>
            <a:ext cx="361119" cy="273629"/>
            <a:chOff x="6263579" y="3962400"/>
            <a:chExt cx="361119" cy="91440"/>
          </a:xfrm>
        </p:grpSpPr>
        <p:cxnSp>
          <p:nvCxnSpPr>
            <p:cNvPr id="70" name="Straight Connector 6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453"/>
          <p:cNvGrpSpPr/>
          <p:nvPr/>
        </p:nvGrpSpPr>
        <p:grpSpPr>
          <a:xfrm>
            <a:off x="1722751" y="3828138"/>
            <a:ext cx="770075" cy="283464"/>
            <a:chOff x="6007023" y="4114800"/>
            <a:chExt cx="770075" cy="91671"/>
          </a:xfrm>
        </p:grpSpPr>
        <p:grpSp>
          <p:nvGrpSpPr>
            <p:cNvPr id="264" name="Group 454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152" name="Straight Connector 15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Group 455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49" name="Straight Connector 14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463"/>
          <p:cNvGrpSpPr/>
          <p:nvPr/>
        </p:nvGrpSpPr>
        <p:grpSpPr>
          <a:xfrm>
            <a:off x="6157429" y="3545112"/>
            <a:ext cx="361119" cy="273629"/>
            <a:chOff x="6263579" y="3962400"/>
            <a:chExt cx="361119" cy="91440"/>
          </a:xfrm>
        </p:grpSpPr>
        <p:cxnSp>
          <p:nvCxnSpPr>
            <p:cNvPr id="188" name="Straight Connector 187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482"/>
          <p:cNvGrpSpPr/>
          <p:nvPr/>
        </p:nvGrpSpPr>
        <p:grpSpPr>
          <a:xfrm flipH="1">
            <a:off x="2481936" y="3562495"/>
            <a:ext cx="361119" cy="273629"/>
            <a:chOff x="6263579" y="3962400"/>
            <a:chExt cx="361119" cy="91440"/>
          </a:xfrm>
        </p:grpSpPr>
        <p:cxnSp>
          <p:nvCxnSpPr>
            <p:cNvPr id="177" name="Straight Connector 17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216"/>
          <p:cNvGrpSpPr/>
          <p:nvPr/>
        </p:nvGrpSpPr>
        <p:grpSpPr>
          <a:xfrm>
            <a:off x="1745340" y="3301998"/>
            <a:ext cx="770075" cy="274320"/>
            <a:chOff x="6007023" y="4114800"/>
            <a:chExt cx="770075" cy="91671"/>
          </a:xfrm>
        </p:grpSpPr>
        <p:grpSp>
          <p:nvGrpSpPr>
            <p:cNvPr id="50" name="Group 511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23" name="Straight Connector 22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12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20" name="Straight Connector 21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539"/>
          <p:cNvGrpSpPr/>
          <p:nvPr/>
        </p:nvGrpSpPr>
        <p:grpSpPr>
          <a:xfrm flipH="1">
            <a:off x="2483370" y="5163945"/>
            <a:ext cx="361119" cy="273629"/>
            <a:chOff x="6263579" y="3962400"/>
            <a:chExt cx="361119" cy="91440"/>
          </a:xfrm>
        </p:grpSpPr>
        <p:cxnSp>
          <p:nvCxnSpPr>
            <p:cNvPr id="247" name="Straight Connector 24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>
            <a:off x="1676400" y="5345634"/>
            <a:ext cx="48463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Group 281"/>
          <p:cNvGrpSpPr/>
          <p:nvPr/>
        </p:nvGrpSpPr>
        <p:grpSpPr>
          <a:xfrm>
            <a:off x="1719942" y="5428344"/>
            <a:ext cx="770075" cy="274320"/>
            <a:chOff x="6007023" y="4114800"/>
            <a:chExt cx="770075" cy="91671"/>
          </a:xfrm>
        </p:grpSpPr>
        <p:grpSp>
          <p:nvGrpSpPr>
            <p:cNvPr id="302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89" name="Straight Connector 28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3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85" name="Straight Connector 28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9" name="Group 308"/>
          <p:cNvGrpSpPr/>
          <p:nvPr/>
        </p:nvGrpSpPr>
        <p:grpSpPr>
          <a:xfrm>
            <a:off x="2882817" y="3305628"/>
            <a:ext cx="1610425" cy="2393406"/>
            <a:chOff x="2882817" y="3305628"/>
            <a:chExt cx="1610425" cy="2393406"/>
          </a:xfrm>
        </p:grpSpPr>
        <p:grpSp>
          <p:nvGrpSpPr>
            <p:cNvPr id="11" name="Group 225"/>
            <p:cNvGrpSpPr/>
            <p:nvPr/>
          </p:nvGrpSpPr>
          <p:grpSpPr>
            <a:xfrm flipH="1">
              <a:off x="4125678" y="4624915"/>
              <a:ext cx="361119" cy="273629"/>
              <a:chOff x="6263579" y="3962400"/>
              <a:chExt cx="361119" cy="91440"/>
            </a:xfrm>
          </p:grpSpPr>
          <p:cxnSp>
            <p:nvCxnSpPr>
              <p:cNvPr id="137" name="Straight Connector 13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269"/>
            <p:cNvGrpSpPr/>
            <p:nvPr/>
          </p:nvGrpSpPr>
          <p:grpSpPr>
            <a:xfrm>
              <a:off x="2882817" y="4627854"/>
              <a:ext cx="361119" cy="273629"/>
              <a:chOff x="6263579" y="3962400"/>
              <a:chExt cx="361119" cy="91440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241"/>
            <p:cNvGrpSpPr/>
            <p:nvPr/>
          </p:nvGrpSpPr>
          <p:grpSpPr>
            <a:xfrm>
              <a:off x="3250290" y="4366596"/>
              <a:ext cx="914400" cy="274320"/>
              <a:chOff x="6007023" y="4114800"/>
              <a:chExt cx="770075" cy="91671"/>
            </a:xfrm>
          </p:grpSpPr>
          <p:grpSp>
            <p:nvGrpSpPr>
              <p:cNvPr id="226" name="Group 24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7" name="Group 24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02" name="Straight Connector 10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4" name="Group 307"/>
            <p:cNvGrpSpPr/>
            <p:nvPr/>
          </p:nvGrpSpPr>
          <p:grpSpPr>
            <a:xfrm flipH="1">
              <a:off x="4125594" y="4098769"/>
              <a:ext cx="361119" cy="273629"/>
              <a:chOff x="6263579" y="3962400"/>
              <a:chExt cx="361119" cy="91440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oup 315"/>
            <p:cNvGrpSpPr/>
            <p:nvPr/>
          </p:nvGrpSpPr>
          <p:grpSpPr>
            <a:xfrm>
              <a:off x="2897247" y="4101708"/>
              <a:ext cx="361119" cy="273629"/>
              <a:chOff x="6263579" y="3962400"/>
              <a:chExt cx="361119" cy="91440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444"/>
            <p:cNvGrpSpPr/>
            <p:nvPr/>
          </p:nvGrpSpPr>
          <p:grpSpPr>
            <a:xfrm>
              <a:off x="3254825" y="3835398"/>
              <a:ext cx="914400" cy="274320"/>
              <a:chOff x="6007023" y="4114800"/>
              <a:chExt cx="770075" cy="91671"/>
            </a:xfrm>
          </p:grpSpPr>
          <p:grpSp>
            <p:nvGrpSpPr>
              <p:cNvPr id="258" name="Group 445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68" name="Straight Connector 16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9" name="Group 446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65" name="Straight Connector 16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3" name="Group 473"/>
            <p:cNvGrpSpPr/>
            <p:nvPr/>
          </p:nvGrpSpPr>
          <p:grpSpPr>
            <a:xfrm flipH="1">
              <a:off x="4119239" y="3562495"/>
              <a:ext cx="361119" cy="273629"/>
              <a:chOff x="6263579" y="3962400"/>
              <a:chExt cx="361119" cy="91440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481"/>
            <p:cNvGrpSpPr/>
            <p:nvPr/>
          </p:nvGrpSpPr>
          <p:grpSpPr>
            <a:xfrm>
              <a:off x="2890892" y="3561804"/>
              <a:ext cx="361119" cy="273629"/>
              <a:chOff x="6263579" y="3962400"/>
              <a:chExt cx="361119" cy="91440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207"/>
            <p:cNvGrpSpPr/>
            <p:nvPr/>
          </p:nvGrpSpPr>
          <p:grpSpPr>
            <a:xfrm>
              <a:off x="3248386" y="3305628"/>
              <a:ext cx="914400" cy="274320"/>
              <a:chOff x="6007023" y="4114800"/>
              <a:chExt cx="770075" cy="91671"/>
            </a:xfrm>
          </p:grpSpPr>
          <p:grpSp>
            <p:nvGrpSpPr>
              <p:cNvPr id="47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14" name="Straight Connector 21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8" name="Group 271"/>
            <p:cNvGrpSpPr/>
            <p:nvPr/>
          </p:nvGrpSpPr>
          <p:grpSpPr>
            <a:xfrm>
              <a:off x="3239496" y="5424714"/>
              <a:ext cx="1005840" cy="274320"/>
              <a:chOff x="6007023" y="4114800"/>
              <a:chExt cx="770075" cy="91671"/>
            </a:xfrm>
          </p:grpSpPr>
          <p:grpSp>
            <p:nvGrpSpPr>
              <p:cNvPr id="299" name="Group 49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78" name="Straight Connector 27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0" name="Group 49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75" name="Straight Connector 27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4" name="Group 530"/>
            <p:cNvGrpSpPr/>
            <p:nvPr/>
          </p:nvGrpSpPr>
          <p:grpSpPr>
            <a:xfrm flipH="1">
              <a:off x="4132123" y="5163945"/>
              <a:ext cx="361119" cy="273629"/>
              <a:chOff x="6263579" y="3962400"/>
              <a:chExt cx="361119" cy="91440"/>
            </a:xfrm>
          </p:grpSpPr>
          <p:cxnSp>
            <p:nvCxnSpPr>
              <p:cNvPr id="238" name="Straight Connector 23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oup 538"/>
            <p:cNvGrpSpPr/>
            <p:nvPr/>
          </p:nvGrpSpPr>
          <p:grpSpPr>
            <a:xfrm>
              <a:off x="2892326" y="5163254"/>
              <a:ext cx="361119" cy="273629"/>
              <a:chOff x="6263579" y="3962400"/>
              <a:chExt cx="361119" cy="91440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271"/>
            <p:cNvGrpSpPr/>
            <p:nvPr/>
          </p:nvGrpSpPr>
          <p:grpSpPr>
            <a:xfrm>
              <a:off x="3200400" y="4894944"/>
              <a:ext cx="1005840" cy="274320"/>
              <a:chOff x="6007023" y="4114800"/>
              <a:chExt cx="770075" cy="91671"/>
            </a:xfrm>
          </p:grpSpPr>
          <p:grpSp>
            <p:nvGrpSpPr>
              <p:cNvPr id="307" name="Group 49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8" name="Group 49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74" name="Straight Connector 27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11" name="Group 225"/>
          <p:cNvGrpSpPr/>
          <p:nvPr/>
        </p:nvGrpSpPr>
        <p:grpSpPr>
          <a:xfrm flipH="1">
            <a:off x="5771978" y="4611853"/>
            <a:ext cx="361119" cy="273629"/>
            <a:chOff x="6263579" y="3962400"/>
            <a:chExt cx="361119" cy="91440"/>
          </a:xfrm>
        </p:grpSpPr>
        <p:cxnSp>
          <p:nvCxnSpPr>
            <p:cNvPr id="385" name="Straight Connector 384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" name="Group 269"/>
          <p:cNvGrpSpPr/>
          <p:nvPr/>
        </p:nvGrpSpPr>
        <p:grpSpPr>
          <a:xfrm>
            <a:off x="4529117" y="4614792"/>
            <a:ext cx="361119" cy="273629"/>
            <a:chOff x="6263579" y="3962400"/>
            <a:chExt cx="361119" cy="91440"/>
          </a:xfrm>
        </p:grpSpPr>
        <p:cxnSp>
          <p:nvCxnSpPr>
            <p:cNvPr id="382" name="Straight Connector 381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Group 241"/>
          <p:cNvGrpSpPr/>
          <p:nvPr/>
        </p:nvGrpSpPr>
        <p:grpSpPr>
          <a:xfrm>
            <a:off x="4896590" y="4353534"/>
            <a:ext cx="914400" cy="274320"/>
            <a:chOff x="6007023" y="4114800"/>
            <a:chExt cx="770075" cy="91671"/>
          </a:xfrm>
        </p:grpSpPr>
        <p:grpSp>
          <p:nvGrpSpPr>
            <p:cNvPr id="374" name="Group 24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379" name="Straight Connector 37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5" name="Group 24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376" name="Straight Connector 37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4" name="Group 307"/>
          <p:cNvGrpSpPr/>
          <p:nvPr/>
        </p:nvGrpSpPr>
        <p:grpSpPr>
          <a:xfrm flipH="1">
            <a:off x="5771894" y="4085707"/>
            <a:ext cx="361119" cy="273629"/>
            <a:chOff x="6263579" y="3962400"/>
            <a:chExt cx="361119" cy="91440"/>
          </a:xfrm>
        </p:grpSpPr>
        <p:cxnSp>
          <p:nvCxnSpPr>
            <p:cNvPr id="371" name="Straight Connector 37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5"/>
          <p:cNvGrpSpPr/>
          <p:nvPr/>
        </p:nvGrpSpPr>
        <p:grpSpPr>
          <a:xfrm>
            <a:off x="4543547" y="4088646"/>
            <a:ext cx="361119" cy="273629"/>
            <a:chOff x="6263579" y="3962400"/>
            <a:chExt cx="361119" cy="91440"/>
          </a:xfrm>
        </p:grpSpPr>
        <p:cxnSp>
          <p:nvCxnSpPr>
            <p:cNvPr id="368" name="Straight Connector 367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7" name="Group 473"/>
          <p:cNvGrpSpPr/>
          <p:nvPr/>
        </p:nvGrpSpPr>
        <p:grpSpPr>
          <a:xfrm flipH="1">
            <a:off x="5765539" y="3549433"/>
            <a:ext cx="361119" cy="265176"/>
            <a:chOff x="6263579" y="3962400"/>
            <a:chExt cx="361119" cy="91440"/>
          </a:xfrm>
        </p:grpSpPr>
        <p:cxnSp>
          <p:nvCxnSpPr>
            <p:cNvPr id="357" name="Straight Connector 35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8" name="Group 481"/>
          <p:cNvGrpSpPr/>
          <p:nvPr/>
        </p:nvGrpSpPr>
        <p:grpSpPr>
          <a:xfrm>
            <a:off x="4537192" y="3548742"/>
            <a:ext cx="361119" cy="273629"/>
            <a:chOff x="6263579" y="3962400"/>
            <a:chExt cx="361119" cy="91440"/>
          </a:xfrm>
        </p:grpSpPr>
        <p:cxnSp>
          <p:nvCxnSpPr>
            <p:cNvPr id="354" name="Straight Connector 353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9" name="Group 207"/>
          <p:cNvGrpSpPr/>
          <p:nvPr/>
        </p:nvGrpSpPr>
        <p:grpSpPr>
          <a:xfrm>
            <a:off x="4894686" y="3292566"/>
            <a:ext cx="914400" cy="274320"/>
            <a:chOff x="6007023" y="4114800"/>
            <a:chExt cx="770075" cy="91671"/>
          </a:xfrm>
        </p:grpSpPr>
        <p:grpSp>
          <p:nvGrpSpPr>
            <p:cNvPr id="346" name="Group 50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351" name="Straight Connector 35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7" name="Group 50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348" name="Straight Connector 34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0" name="Group 271"/>
          <p:cNvGrpSpPr/>
          <p:nvPr/>
        </p:nvGrpSpPr>
        <p:grpSpPr>
          <a:xfrm>
            <a:off x="4885796" y="5411652"/>
            <a:ext cx="1005840" cy="274320"/>
            <a:chOff x="6007023" y="4114800"/>
            <a:chExt cx="770075" cy="91671"/>
          </a:xfrm>
        </p:grpSpPr>
        <p:grpSp>
          <p:nvGrpSpPr>
            <p:cNvPr id="338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343" name="Straight Connector 34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9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340" name="Straight Connector 33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1" name="Group 530"/>
          <p:cNvGrpSpPr/>
          <p:nvPr/>
        </p:nvGrpSpPr>
        <p:grpSpPr>
          <a:xfrm flipH="1">
            <a:off x="5778423" y="5150883"/>
            <a:ext cx="361119" cy="273629"/>
            <a:chOff x="6263579" y="3962400"/>
            <a:chExt cx="361119" cy="91440"/>
          </a:xfrm>
        </p:grpSpPr>
        <p:cxnSp>
          <p:nvCxnSpPr>
            <p:cNvPr id="335" name="Straight Connector 334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 538"/>
          <p:cNvGrpSpPr/>
          <p:nvPr/>
        </p:nvGrpSpPr>
        <p:grpSpPr>
          <a:xfrm>
            <a:off x="4538626" y="5150192"/>
            <a:ext cx="361119" cy="273629"/>
            <a:chOff x="6263579" y="3962400"/>
            <a:chExt cx="361119" cy="91440"/>
          </a:xfrm>
        </p:grpSpPr>
        <p:cxnSp>
          <p:nvCxnSpPr>
            <p:cNvPr id="332" name="Straight Connector 331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20"/>
          <p:cNvGrpSpPr/>
          <p:nvPr/>
        </p:nvGrpSpPr>
        <p:grpSpPr>
          <a:xfrm>
            <a:off x="6173937" y="5147014"/>
            <a:ext cx="361119" cy="273629"/>
            <a:chOff x="6263579" y="3962400"/>
            <a:chExt cx="361119" cy="91440"/>
          </a:xfrm>
        </p:grpSpPr>
        <p:cxnSp>
          <p:nvCxnSpPr>
            <p:cNvPr id="232" name="Straight Connector 231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Group 207"/>
          <p:cNvGrpSpPr/>
          <p:nvPr/>
        </p:nvGrpSpPr>
        <p:grpSpPr>
          <a:xfrm>
            <a:off x="4887432" y="3807822"/>
            <a:ext cx="914400" cy="292608"/>
            <a:chOff x="6007023" y="4114800"/>
            <a:chExt cx="770075" cy="91671"/>
          </a:xfrm>
        </p:grpSpPr>
        <p:grpSp>
          <p:nvGrpSpPr>
            <p:cNvPr id="398" name="Group 50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403" name="Straight Connector 40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9" name="Group 50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400" name="Straight Connector 39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6" name="Group 207"/>
          <p:cNvGrpSpPr/>
          <p:nvPr/>
        </p:nvGrpSpPr>
        <p:grpSpPr>
          <a:xfrm>
            <a:off x="4865664" y="4874622"/>
            <a:ext cx="914400" cy="283464"/>
            <a:chOff x="6007023" y="4114800"/>
            <a:chExt cx="770075" cy="91671"/>
          </a:xfrm>
        </p:grpSpPr>
        <p:grpSp>
          <p:nvGrpSpPr>
            <p:cNvPr id="407" name="Group 50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412" name="Straight Connector 41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8" name="Group 50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409" name="Straight Connector 40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5" name="TextBox 414"/>
          <p:cNvSpPr txBox="1"/>
          <p:nvPr/>
        </p:nvSpPr>
        <p:spPr>
          <a:xfrm>
            <a:off x="1607448" y="240574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Library Scaffold: </a:t>
            </a:r>
            <a:endParaRPr lang="en-US" sz="2400" b="1" dirty="0"/>
          </a:p>
        </p:txBody>
      </p:sp>
      <p:sp>
        <p:nvSpPr>
          <p:cNvPr id="417" name="TextBox 416"/>
          <p:cNvSpPr txBox="1"/>
          <p:nvPr/>
        </p:nvSpPr>
        <p:spPr>
          <a:xfrm>
            <a:off x="3810000" y="2471058"/>
            <a:ext cx="175260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Vertical Strands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752600"/>
            <a:ext cx="3088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An Alternative: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2" name="Group 20"/>
          <p:cNvGrpSpPr/>
          <p:nvPr/>
        </p:nvGrpSpPr>
        <p:grpSpPr>
          <a:xfrm>
            <a:off x="1447800" y="410028"/>
            <a:ext cx="6248400" cy="643710"/>
            <a:chOff x="1447800" y="410028"/>
            <a:chExt cx="6248400" cy="643710"/>
          </a:xfrm>
        </p:grpSpPr>
        <p:sp>
          <p:nvSpPr>
            <p:cNvPr id="22" name="TextBox 21"/>
            <p:cNvSpPr txBox="1"/>
            <p:nvPr/>
          </p:nvSpPr>
          <p:spPr>
            <a:xfrm>
              <a:off x="1447800" y="413658"/>
              <a:ext cx="2667000" cy="640080"/>
            </a:xfrm>
            <a:prstGeom prst="rect">
              <a:avLst/>
            </a:prstGeom>
            <a:noFill/>
            <a:ln w="28575" cap="sq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3400" y="410028"/>
              <a:ext cx="3352800" cy="640080"/>
            </a:xfrm>
            <a:prstGeom prst="rect">
              <a:avLst/>
            </a:prstGeom>
            <a:noFill/>
            <a:ln w="28575" cap="sq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DNA Nanotech.      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DNA/RNA Computing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706880" y="4804224"/>
            <a:ext cx="48463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47372" y="4548774"/>
            <a:ext cx="49377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722120" y="4287516"/>
            <a:ext cx="4754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722120" y="4015374"/>
            <a:ext cx="47548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664064" y="3472542"/>
            <a:ext cx="48463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78578" y="3743232"/>
            <a:ext cx="48463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691640" y="5071290"/>
            <a:ext cx="48463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77"/>
          <p:cNvGrpSpPr/>
          <p:nvPr/>
        </p:nvGrpSpPr>
        <p:grpSpPr>
          <a:xfrm>
            <a:off x="1694538" y="4898568"/>
            <a:ext cx="770075" cy="274320"/>
            <a:chOff x="6007023" y="4114800"/>
            <a:chExt cx="770075" cy="91671"/>
          </a:xfrm>
        </p:grpSpPr>
        <p:grpSp>
          <p:nvGrpSpPr>
            <p:cNvPr id="4" name="Group 278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279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270"/>
          <p:cNvGrpSpPr/>
          <p:nvPr/>
        </p:nvGrpSpPr>
        <p:grpSpPr>
          <a:xfrm flipH="1">
            <a:off x="2473861" y="4643059"/>
            <a:ext cx="361119" cy="273629"/>
            <a:chOff x="6263579" y="3962400"/>
            <a:chExt cx="361119" cy="91440"/>
          </a:xfrm>
        </p:grpSpPr>
        <p:cxnSp>
          <p:nvCxnSpPr>
            <p:cNvPr id="129" name="Straight Connector 12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85"/>
          <p:cNvGrpSpPr/>
          <p:nvPr/>
        </p:nvGrpSpPr>
        <p:grpSpPr>
          <a:xfrm>
            <a:off x="6192896" y="4622046"/>
            <a:ext cx="361119" cy="273629"/>
            <a:chOff x="6263579" y="3962400"/>
            <a:chExt cx="361119" cy="91440"/>
          </a:xfrm>
        </p:grpSpPr>
        <p:cxnSp>
          <p:nvCxnSpPr>
            <p:cNvPr id="124" name="Straight Connector 123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297"/>
          <p:cNvGrpSpPr/>
          <p:nvPr/>
        </p:nvGrpSpPr>
        <p:grpSpPr>
          <a:xfrm>
            <a:off x="6163784" y="4088646"/>
            <a:ext cx="361119" cy="273629"/>
            <a:chOff x="6263579" y="3962400"/>
            <a:chExt cx="361119" cy="91440"/>
          </a:xfrm>
        </p:grpSpPr>
        <p:cxnSp>
          <p:nvCxnSpPr>
            <p:cNvPr id="97" name="Straight Connector 9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286"/>
          <p:cNvGrpSpPr/>
          <p:nvPr/>
        </p:nvGrpSpPr>
        <p:grpSpPr>
          <a:xfrm>
            <a:off x="1718216" y="4373850"/>
            <a:ext cx="770075" cy="274320"/>
            <a:chOff x="6007023" y="4114800"/>
            <a:chExt cx="770075" cy="91671"/>
          </a:xfrm>
        </p:grpSpPr>
        <p:grpSp>
          <p:nvGrpSpPr>
            <p:cNvPr id="11" name="Group 287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288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316"/>
          <p:cNvGrpSpPr/>
          <p:nvPr/>
        </p:nvGrpSpPr>
        <p:grpSpPr>
          <a:xfrm flipH="1">
            <a:off x="2488291" y="4102399"/>
            <a:ext cx="361119" cy="273629"/>
            <a:chOff x="6263579" y="3962400"/>
            <a:chExt cx="361119" cy="91440"/>
          </a:xfrm>
        </p:grpSpPr>
        <p:cxnSp>
          <p:nvCxnSpPr>
            <p:cNvPr id="70" name="Straight Connector 6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453"/>
          <p:cNvGrpSpPr/>
          <p:nvPr/>
        </p:nvGrpSpPr>
        <p:grpSpPr>
          <a:xfrm>
            <a:off x="1722751" y="3828138"/>
            <a:ext cx="770075" cy="283464"/>
            <a:chOff x="6007023" y="4114800"/>
            <a:chExt cx="770075" cy="91671"/>
          </a:xfrm>
        </p:grpSpPr>
        <p:grpSp>
          <p:nvGrpSpPr>
            <p:cNvPr id="16" name="Group 454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152" name="Straight Connector 15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455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49" name="Straight Connector 14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463"/>
          <p:cNvGrpSpPr/>
          <p:nvPr/>
        </p:nvGrpSpPr>
        <p:grpSpPr>
          <a:xfrm>
            <a:off x="6157429" y="3545112"/>
            <a:ext cx="361119" cy="273629"/>
            <a:chOff x="6263579" y="3962400"/>
            <a:chExt cx="361119" cy="91440"/>
          </a:xfrm>
        </p:grpSpPr>
        <p:cxnSp>
          <p:nvCxnSpPr>
            <p:cNvPr id="188" name="Straight Connector 187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482"/>
          <p:cNvGrpSpPr/>
          <p:nvPr/>
        </p:nvGrpSpPr>
        <p:grpSpPr>
          <a:xfrm flipH="1">
            <a:off x="2481936" y="3562495"/>
            <a:ext cx="361119" cy="273629"/>
            <a:chOff x="6263579" y="3962400"/>
            <a:chExt cx="361119" cy="91440"/>
          </a:xfrm>
        </p:grpSpPr>
        <p:cxnSp>
          <p:nvCxnSpPr>
            <p:cNvPr id="177" name="Straight Connector 17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16"/>
          <p:cNvGrpSpPr/>
          <p:nvPr/>
        </p:nvGrpSpPr>
        <p:grpSpPr>
          <a:xfrm>
            <a:off x="1745340" y="3301998"/>
            <a:ext cx="770075" cy="274320"/>
            <a:chOff x="6007023" y="4114800"/>
            <a:chExt cx="770075" cy="91671"/>
          </a:xfrm>
        </p:grpSpPr>
        <p:grpSp>
          <p:nvGrpSpPr>
            <p:cNvPr id="31" name="Group 511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23" name="Straight Connector 22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512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20" name="Straight Connector 21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539"/>
          <p:cNvGrpSpPr/>
          <p:nvPr/>
        </p:nvGrpSpPr>
        <p:grpSpPr>
          <a:xfrm flipH="1">
            <a:off x="2483370" y="5163945"/>
            <a:ext cx="361119" cy="273629"/>
            <a:chOff x="6263579" y="3962400"/>
            <a:chExt cx="361119" cy="91440"/>
          </a:xfrm>
        </p:grpSpPr>
        <p:cxnSp>
          <p:nvCxnSpPr>
            <p:cNvPr id="247" name="Straight Connector 24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>
            <a:off x="1676400" y="5345634"/>
            <a:ext cx="48463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281"/>
          <p:cNvGrpSpPr/>
          <p:nvPr/>
        </p:nvGrpSpPr>
        <p:grpSpPr>
          <a:xfrm>
            <a:off x="1719942" y="5428344"/>
            <a:ext cx="770075" cy="274320"/>
            <a:chOff x="6007023" y="4114800"/>
            <a:chExt cx="770075" cy="91671"/>
          </a:xfrm>
        </p:grpSpPr>
        <p:grpSp>
          <p:nvGrpSpPr>
            <p:cNvPr id="35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89" name="Straight Connector 28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85" name="Straight Connector 28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308"/>
          <p:cNvGrpSpPr/>
          <p:nvPr/>
        </p:nvGrpSpPr>
        <p:grpSpPr>
          <a:xfrm>
            <a:off x="2882817" y="3305628"/>
            <a:ext cx="1610425" cy="2393406"/>
            <a:chOff x="2882817" y="3305628"/>
            <a:chExt cx="1610425" cy="2393406"/>
          </a:xfrm>
        </p:grpSpPr>
        <p:grpSp>
          <p:nvGrpSpPr>
            <p:cNvPr id="44" name="Group 225"/>
            <p:cNvGrpSpPr/>
            <p:nvPr/>
          </p:nvGrpSpPr>
          <p:grpSpPr>
            <a:xfrm flipH="1">
              <a:off x="4125678" y="4624915"/>
              <a:ext cx="361119" cy="273629"/>
              <a:chOff x="6263579" y="3962400"/>
              <a:chExt cx="361119" cy="91440"/>
            </a:xfrm>
          </p:grpSpPr>
          <p:cxnSp>
            <p:nvCxnSpPr>
              <p:cNvPr id="137" name="Straight Connector 13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269"/>
            <p:cNvGrpSpPr/>
            <p:nvPr/>
          </p:nvGrpSpPr>
          <p:grpSpPr>
            <a:xfrm>
              <a:off x="2882817" y="4627854"/>
              <a:ext cx="361119" cy="273629"/>
              <a:chOff x="6263579" y="3962400"/>
              <a:chExt cx="361119" cy="91440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241"/>
            <p:cNvGrpSpPr/>
            <p:nvPr/>
          </p:nvGrpSpPr>
          <p:grpSpPr>
            <a:xfrm>
              <a:off x="3250290" y="4366596"/>
              <a:ext cx="914400" cy="274320"/>
              <a:chOff x="6007023" y="4114800"/>
              <a:chExt cx="770075" cy="91671"/>
            </a:xfrm>
          </p:grpSpPr>
          <p:grpSp>
            <p:nvGrpSpPr>
              <p:cNvPr id="47" name="Group 24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24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02" name="Straight Connector 10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307"/>
            <p:cNvGrpSpPr/>
            <p:nvPr/>
          </p:nvGrpSpPr>
          <p:grpSpPr>
            <a:xfrm flipH="1">
              <a:off x="4125594" y="4098769"/>
              <a:ext cx="361119" cy="273629"/>
              <a:chOff x="6263579" y="3962400"/>
              <a:chExt cx="361119" cy="91440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315"/>
            <p:cNvGrpSpPr/>
            <p:nvPr/>
          </p:nvGrpSpPr>
          <p:grpSpPr>
            <a:xfrm>
              <a:off x="2897247" y="4101708"/>
              <a:ext cx="361119" cy="273629"/>
              <a:chOff x="6263579" y="3962400"/>
              <a:chExt cx="361119" cy="91440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444"/>
            <p:cNvGrpSpPr/>
            <p:nvPr/>
          </p:nvGrpSpPr>
          <p:grpSpPr>
            <a:xfrm>
              <a:off x="3254825" y="3835398"/>
              <a:ext cx="914400" cy="274320"/>
              <a:chOff x="6007023" y="4114800"/>
              <a:chExt cx="770075" cy="91671"/>
            </a:xfrm>
          </p:grpSpPr>
          <p:grpSp>
            <p:nvGrpSpPr>
              <p:cNvPr id="52" name="Group 445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68" name="Straight Connector 16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446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65" name="Straight Connector 16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4" name="Group 473"/>
            <p:cNvGrpSpPr/>
            <p:nvPr/>
          </p:nvGrpSpPr>
          <p:grpSpPr>
            <a:xfrm flipH="1">
              <a:off x="4119239" y="3562495"/>
              <a:ext cx="361119" cy="273629"/>
              <a:chOff x="6263579" y="3962400"/>
              <a:chExt cx="361119" cy="91440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481"/>
            <p:cNvGrpSpPr/>
            <p:nvPr/>
          </p:nvGrpSpPr>
          <p:grpSpPr>
            <a:xfrm>
              <a:off x="2890892" y="3561804"/>
              <a:ext cx="361119" cy="273629"/>
              <a:chOff x="6263579" y="3962400"/>
              <a:chExt cx="361119" cy="91440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207"/>
            <p:cNvGrpSpPr/>
            <p:nvPr/>
          </p:nvGrpSpPr>
          <p:grpSpPr>
            <a:xfrm>
              <a:off x="3248386" y="3305628"/>
              <a:ext cx="914400" cy="274320"/>
              <a:chOff x="6007023" y="4114800"/>
              <a:chExt cx="770075" cy="91671"/>
            </a:xfrm>
          </p:grpSpPr>
          <p:grpSp>
            <p:nvGrpSpPr>
              <p:cNvPr id="57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14" name="Straight Connector 21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Group 271"/>
            <p:cNvGrpSpPr/>
            <p:nvPr/>
          </p:nvGrpSpPr>
          <p:grpSpPr>
            <a:xfrm>
              <a:off x="3239496" y="5424714"/>
              <a:ext cx="1005840" cy="274320"/>
              <a:chOff x="6007023" y="4114800"/>
              <a:chExt cx="770075" cy="91671"/>
            </a:xfrm>
          </p:grpSpPr>
          <p:grpSp>
            <p:nvGrpSpPr>
              <p:cNvPr id="60" name="Group 49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78" name="Straight Connector 27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Group 49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75" name="Straight Connector 27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2" name="Group 530"/>
            <p:cNvGrpSpPr/>
            <p:nvPr/>
          </p:nvGrpSpPr>
          <p:grpSpPr>
            <a:xfrm flipH="1">
              <a:off x="4132123" y="5163945"/>
              <a:ext cx="361119" cy="273629"/>
              <a:chOff x="6263579" y="3962400"/>
              <a:chExt cx="361119" cy="91440"/>
            </a:xfrm>
          </p:grpSpPr>
          <p:cxnSp>
            <p:nvCxnSpPr>
              <p:cNvPr id="238" name="Straight Connector 23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538"/>
            <p:cNvGrpSpPr/>
            <p:nvPr/>
          </p:nvGrpSpPr>
          <p:grpSpPr>
            <a:xfrm>
              <a:off x="2892326" y="5163254"/>
              <a:ext cx="361119" cy="273629"/>
              <a:chOff x="6263579" y="3962400"/>
              <a:chExt cx="361119" cy="91440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271"/>
            <p:cNvGrpSpPr/>
            <p:nvPr/>
          </p:nvGrpSpPr>
          <p:grpSpPr>
            <a:xfrm>
              <a:off x="3200400" y="4894944"/>
              <a:ext cx="1005840" cy="274320"/>
              <a:chOff x="6007023" y="4114800"/>
              <a:chExt cx="770075" cy="91671"/>
            </a:xfrm>
          </p:grpSpPr>
          <p:grpSp>
            <p:nvGrpSpPr>
              <p:cNvPr id="65" name="Group 49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49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74" name="Straight Connector 27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7" name="Group 225"/>
          <p:cNvGrpSpPr/>
          <p:nvPr/>
        </p:nvGrpSpPr>
        <p:grpSpPr>
          <a:xfrm flipH="1">
            <a:off x="5771978" y="4611853"/>
            <a:ext cx="361119" cy="273629"/>
            <a:chOff x="6263579" y="3962400"/>
            <a:chExt cx="361119" cy="91440"/>
          </a:xfrm>
        </p:grpSpPr>
        <p:cxnSp>
          <p:nvCxnSpPr>
            <p:cNvPr id="385" name="Straight Connector 384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269"/>
          <p:cNvGrpSpPr/>
          <p:nvPr/>
        </p:nvGrpSpPr>
        <p:grpSpPr>
          <a:xfrm>
            <a:off x="4529117" y="4614792"/>
            <a:ext cx="361119" cy="273629"/>
            <a:chOff x="6263579" y="3962400"/>
            <a:chExt cx="361119" cy="91440"/>
          </a:xfrm>
        </p:grpSpPr>
        <p:cxnSp>
          <p:nvCxnSpPr>
            <p:cNvPr id="382" name="Straight Connector 381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241"/>
          <p:cNvGrpSpPr/>
          <p:nvPr/>
        </p:nvGrpSpPr>
        <p:grpSpPr>
          <a:xfrm>
            <a:off x="4896590" y="4353534"/>
            <a:ext cx="914400" cy="274320"/>
            <a:chOff x="6007023" y="4114800"/>
            <a:chExt cx="770075" cy="91671"/>
          </a:xfrm>
        </p:grpSpPr>
        <p:grpSp>
          <p:nvGrpSpPr>
            <p:cNvPr id="76" name="Group 24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379" name="Straight Connector 37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24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376" name="Straight Connector 37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oup 307"/>
          <p:cNvGrpSpPr/>
          <p:nvPr/>
        </p:nvGrpSpPr>
        <p:grpSpPr>
          <a:xfrm flipH="1">
            <a:off x="5771894" y="4085707"/>
            <a:ext cx="361119" cy="273629"/>
            <a:chOff x="6263579" y="3962400"/>
            <a:chExt cx="361119" cy="91440"/>
          </a:xfrm>
        </p:grpSpPr>
        <p:cxnSp>
          <p:nvCxnSpPr>
            <p:cNvPr id="371" name="Straight Connector 37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315"/>
          <p:cNvGrpSpPr/>
          <p:nvPr/>
        </p:nvGrpSpPr>
        <p:grpSpPr>
          <a:xfrm>
            <a:off x="4543547" y="4088646"/>
            <a:ext cx="361119" cy="273629"/>
            <a:chOff x="6263579" y="3962400"/>
            <a:chExt cx="361119" cy="91440"/>
          </a:xfrm>
        </p:grpSpPr>
        <p:cxnSp>
          <p:nvCxnSpPr>
            <p:cNvPr id="368" name="Straight Connector 367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473"/>
          <p:cNvGrpSpPr/>
          <p:nvPr/>
        </p:nvGrpSpPr>
        <p:grpSpPr>
          <a:xfrm flipH="1">
            <a:off x="5765539" y="3549433"/>
            <a:ext cx="361119" cy="265176"/>
            <a:chOff x="6263579" y="3962400"/>
            <a:chExt cx="361119" cy="91440"/>
          </a:xfrm>
        </p:grpSpPr>
        <p:cxnSp>
          <p:nvCxnSpPr>
            <p:cNvPr id="357" name="Straight Connector 35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481"/>
          <p:cNvGrpSpPr/>
          <p:nvPr/>
        </p:nvGrpSpPr>
        <p:grpSpPr>
          <a:xfrm>
            <a:off x="4537192" y="3548742"/>
            <a:ext cx="361119" cy="273629"/>
            <a:chOff x="6263579" y="3962400"/>
            <a:chExt cx="361119" cy="91440"/>
          </a:xfrm>
        </p:grpSpPr>
        <p:cxnSp>
          <p:nvCxnSpPr>
            <p:cNvPr id="354" name="Straight Connector 353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207"/>
          <p:cNvGrpSpPr/>
          <p:nvPr/>
        </p:nvGrpSpPr>
        <p:grpSpPr>
          <a:xfrm>
            <a:off x="4894686" y="3292566"/>
            <a:ext cx="914400" cy="274320"/>
            <a:chOff x="6007023" y="4114800"/>
            <a:chExt cx="770075" cy="91671"/>
          </a:xfrm>
        </p:grpSpPr>
        <p:grpSp>
          <p:nvGrpSpPr>
            <p:cNvPr id="92" name="Group 50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351" name="Straight Connector 35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50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348" name="Straight Connector 34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271"/>
          <p:cNvGrpSpPr/>
          <p:nvPr/>
        </p:nvGrpSpPr>
        <p:grpSpPr>
          <a:xfrm>
            <a:off x="4885796" y="5411652"/>
            <a:ext cx="1005840" cy="274320"/>
            <a:chOff x="6007023" y="4114800"/>
            <a:chExt cx="770075" cy="91671"/>
          </a:xfrm>
        </p:grpSpPr>
        <p:grpSp>
          <p:nvGrpSpPr>
            <p:cNvPr id="95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343" name="Straight Connector 34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340" name="Straight Connector 33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530"/>
          <p:cNvGrpSpPr/>
          <p:nvPr/>
        </p:nvGrpSpPr>
        <p:grpSpPr>
          <a:xfrm flipH="1">
            <a:off x="5778423" y="5150883"/>
            <a:ext cx="361119" cy="273629"/>
            <a:chOff x="6263579" y="3962400"/>
            <a:chExt cx="361119" cy="91440"/>
          </a:xfrm>
        </p:grpSpPr>
        <p:cxnSp>
          <p:nvCxnSpPr>
            <p:cNvPr id="335" name="Straight Connector 334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538"/>
          <p:cNvGrpSpPr/>
          <p:nvPr/>
        </p:nvGrpSpPr>
        <p:grpSpPr>
          <a:xfrm>
            <a:off x="4538626" y="5150192"/>
            <a:ext cx="361119" cy="273629"/>
            <a:chOff x="6263579" y="3962400"/>
            <a:chExt cx="361119" cy="91440"/>
          </a:xfrm>
        </p:grpSpPr>
        <p:cxnSp>
          <p:nvCxnSpPr>
            <p:cNvPr id="332" name="Straight Connector 331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520"/>
          <p:cNvGrpSpPr/>
          <p:nvPr/>
        </p:nvGrpSpPr>
        <p:grpSpPr>
          <a:xfrm>
            <a:off x="6173937" y="5147014"/>
            <a:ext cx="361119" cy="273629"/>
            <a:chOff x="6263579" y="3962400"/>
            <a:chExt cx="361119" cy="91440"/>
          </a:xfrm>
        </p:grpSpPr>
        <p:cxnSp>
          <p:nvCxnSpPr>
            <p:cNvPr id="232" name="Straight Connector 231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207"/>
          <p:cNvGrpSpPr/>
          <p:nvPr/>
        </p:nvGrpSpPr>
        <p:grpSpPr>
          <a:xfrm>
            <a:off x="4887432" y="3807822"/>
            <a:ext cx="914400" cy="292608"/>
            <a:chOff x="6007023" y="4114800"/>
            <a:chExt cx="770075" cy="91671"/>
          </a:xfrm>
        </p:grpSpPr>
        <p:grpSp>
          <p:nvGrpSpPr>
            <p:cNvPr id="110" name="Group 50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403" name="Straight Connector 40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40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50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400" name="Straight Connector 39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2" name="Group 207"/>
          <p:cNvGrpSpPr/>
          <p:nvPr/>
        </p:nvGrpSpPr>
        <p:grpSpPr>
          <a:xfrm>
            <a:off x="4865664" y="4874622"/>
            <a:ext cx="914400" cy="283464"/>
            <a:chOff x="6007023" y="4114800"/>
            <a:chExt cx="770075" cy="91671"/>
          </a:xfrm>
        </p:grpSpPr>
        <p:grpSp>
          <p:nvGrpSpPr>
            <p:cNvPr id="113" name="Group 50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412" name="Straight Connector 41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Straight Connector 41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50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409" name="Straight Connector 40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5" name="TextBox 414"/>
          <p:cNvSpPr txBox="1"/>
          <p:nvPr/>
        </p:nvSpPr>
        <p:spPr>
          <a:xfrm>
            <a:off x="1607448" y="240574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Library Scaffold: </a:t>
            </a:r>
            <a:endParaRPr lang="en-US" sz="2400" b="1" dirty="0"/>
          </a:p>
        </p:txBody>
      </p:sp>
      <p:sp>
        <p:nvSpPr>
          <p:cNvPr id="416" name="TextBox 415"/>
          <p:cNvSpPr txBox="1"/>
          <p:nvPr/>
        </p:nvSpPr>
        <p:spPr>
          <a:xfrm>
            <a:off x="5867400" y="2471058"/>
            <a:ext cx="1948542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Horizental</a:t>
            </a:r>
            <a:r>
              <a:rPr lang="en-US" dirty="0" smtClean="0">
                <a:solidFill>
                  <a:schemeClr val="bg1"/>
                </a:solidFill>
              </a:rPr>
              <a:t> Strands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3810000" y="2471058"/>
            <a:ext cx="175260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Vertical Strands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752600"/>
            <a:ext cx="3181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An Alternative: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2" name="Group 20"/>
          <p:cNvGrpSpPr/>
          <p:nvPr/>
        </p:nvGrpSpPr>
        <p:grpSpPr>
          <a:xfrm>
            <a:off x="1447800" y="410028"/>
            <a:ext cx="6248400" cy="643710"/>
            <a:chOff x="1447800" y="410028"/>
            <a:chExt cx="6248400" cy="643710"/>
          </a:xfrm>
        </p:grpSpPr>
        <p:sp>
          <p:nvSpPr>
            <p:cNvPr id="22" name="TextBox 21"/>
            <p:cNvSpPr txBox="1"/>
            <p:nvPr/>
          </p:nvSpPr>
          <p:spPr>
            <a:xfrm>
              <a:off x="1447800" y="413658"/>
              <a:ext cx="2667000" cy="640080"/>
            </a:xfrm>
            <a:prstGeom prst="rect">
              <a:avLst/>
            </a:prstGeom>
            <a:noFill/>
            <a:ln w="28575" cap="sq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3400" y="410028"/>
              <a:ext cx="3352800" cy="640080"/>
            </a:xfrm>
            <a:prstGeom prst="rect">
              <a:avLst/>
            </a:prstGeom>
            <a:noFill/>
            <a:ln w="28575" cap="sq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DNA Nanotech.      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DNA/RNA Computing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254" name="Group 253"/>
          <p:cNvGrpSpPr/>
          <p:nvPr/>
        </p:nvGrpSpPr>
        <p:grpSpPr>
          <a:xfrm>
            <a:off x="1066800" y="3505200"/>
            <a:ext cx="3153228" cy="1050834"/>
            <a:chOff x="1647372" y="3292566"/>
            <a:chExt cx="4937760" cy="2145008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706880" y="4804224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647372" y="4548774"/>
              <a:ext cx="493776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722120" y="4287516"/>
              <a:ext cx="475488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722120" y="4015374"/>
              <a:ext cx="475488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664064" y="3472542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678578" y="3743232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691640" y="5071290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77"/>
            <p:cNvGrpSpPr/>
            <p:nvPr/>
          </p:nvGrpSpPr>
          <p:grpSpPr>
            <a:xfrm>
              <a:off x="1694538" y="4898568"/>
              <a:ext cx="770075" cy="274320"/>
              <a:chOff x="6007023" y="4114800"/>
              <a:chExt cx="770075" cy="91671"/>
            </a:xfrm>
          </p:grpSpPr>
          <p:grpSp>
            <p:nvGrpSpPr>
              <p:cNvPr id="4" name="Group 278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279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7" name="Straight Connector 3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270"/>
            <p:cNvGrpSpPr/>
            <p:nvPr/>
          </p:nvGrpSpPr>
          <p:grpSpPr>
            <a:xfrm flipH="1">
              <a:off x="2473861" y="4643059"/>
              <a:ext cx="361119" cy="273629"/>
              <a:chOff x="6263579" y="3962400"/>
              <a:chExt cx="361119" cy="91440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185"/>
            <p:cNvGrpSpPr/>
            <p:nvPr/>
          </p:nvGrpSpPr>
          <p:grpSpPr>
            <a:xfrm>
              <a:off x="6192896" y="4622046"/>
              <a:ext cx="361119" cy="273629"/>
              <a:chOff x="6263579" y="3962400"/>
              <a:chExt cx="361119" cy="91440"/>
            </a:xfrm>
          </p:grpSpPr>
          <p:cxnSp>
            <p:nvCxnSpPr>
              <p:cNvPr id="124" name="Straight Connector 12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297"/>
            <p:cNvGrpSpPr/>
            <p:nvPr/>
          </p:nvGrpSpPr>
          <p:grpSpPr>
            <a:xfrm>
              <a:off x="6163784" y="4088646"/>
              <a:ext cx="361119" cy="273629"/>
              <a:chOff x="6263579" y="3962400"/>
              <a:chExt cx="361119" cy="91440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286"/>
            <p:cNvGrpSpPr/>
            <p:nvPr/>
          </p:nvGrpSpPr>
          <p:grpSpPr>
            <a:xfrm>
              <a:off x="1718216" y="4373850"/>
              <a:ext cx="770075" cy="274320"/>
              <a:chOff x="6007023" y="4114800"/>
              <a:chExt cx="770075" cy="91671"/>
            </a:xfrm>
          </p:grpSpPr>
          <p:grpSp>
            <p:nvGrpSpPr>
              <p:cNvPr id="11" name="Group 287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288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" name="Group 316"/>
            <p:cNvGrpSpPr/>
            <p:nvPr/>
          </p:nvGrpSpPr>
          <p:grpSpPr>
            <a:xfrm flipH="1">
              <a:off x="2488291" y="4102399"/>
              <a:ext cx="361119" cy="273629"/>
              <a:chOff x="6263579" y="3962400"/>
              <a:chExt cx="361119" cy="9144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453"/>
            <p:cNvGrpSpPr/>
            <p:nvPr/>
          </p:nvGrpSpPr>
          <p:grpSpPr>
            <a:xfrm>
              <a:off x="1722751" y="3828138"/>
              <a:ext cx="770075" cy="283464"/>
              <a:chOff x="6007023" y="4114800"/>
              <a:chExt cx="770075" cy="91671"/>
            </a:xfrm>
          </p:grpSpPr>
          <p:grpSp>
            <p:nvGrpSpPr>
              <p:cNvPr id="16" name="Group 454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52" name="Straight Connector 15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455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49" name="Straight Connector 14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463"/>
            <p:cNvGrpSpPr/>
            <p:nvPr/>
          </p:nvGrpSpPr>
          <p:grpSpPr>
            <a:xfrm>
              <a:off x="6157429" y="3545112"/>
              <a:ext cx="361119" cy="273629"/>
              <a:chOff x="6263579" y="3962400"/>
              <a:chExt cx="361119" cy="91440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482"/>
            <p:cNvGrpSpPr/>
            <p:nvPr/>
          </p:nvGrpSpPr>
          <p:grpSpPr>
            <a:xfrm flipH="1">
              <a:off x="2481936" y="3562495"/>
              <a:ext cx="361119" cy="273629"/>
              <a:chOff x="6263579" y="3962400"/>
              <a:chExt cx="361119" cy="91440"/>
            </a:xfrm>
          </p:grpSpPr>
          <p:cxnSp>
            <p:nvCxnSpPr>
              <p:cNvPr id="177" name="Straight Connector 17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16"/>
            <p:cNvGrpSpPr/>
            <p:nvPr/>
          </p:nvGrpSpPr>
          <p:grpSpPr>
            <a:xfrm>
              <a:off x="1745340" y="3301998"/>
              <a:ext cx="770075" cy="274320"/>
              <a:chOff x="6007023" y="4114800"/>
              <a:chExt cx="770075" cy="91671"/>
            </a:xfrm>
          </p:grpSpPr>
          <p:grpSp>
            <p:nvGrpSpPr>
              <p:cNvPr id="31" name="Group 511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23" name="Straight Connector 22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512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20" name="Straight Connector 21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" name="Group 539"/>
            <p:cNvGrpSpPr/>
            <p:nvPr/>
          </p:nvGrpSpPr>
          <p:grpSpPr>
            <a:xfrm flipH="1">
              <a:off x="2483370" y="5163945"/>
              <a:ext cx="361119" cy="273629"/>
              <a:chOff x="6263579" y="3962400"/>
              <a:chExt cx="361119" cy="91440"/>
            </a:xfrm>
          </p:grpSpPr>
          <p:cxnSp>
            <p:nvCxnSpPr>
              <p:cNvPr id="247" name="Straight Connector 24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3" name="Straight Connector 252"/>
            <p:cNvCxnSpPr/>
            <p:nvPr/>
          </p:nvCxnSpPr>
          <p:spPr>
            <a:xfrm>
              <a:off x="1676400" y="5345634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225"/>
            <p:cNvGrpSpPr/>
            <p:nvPr/>
          </p:nvGrpSpPr>
          <p:grpSpPr>
            <a:xfrm flipH="1">
              <a:off x="4125678" y="4624915"/>
              <a:ext cx="361119" cy="273629"/>
              <a:chOff x="6263579" y="3962400"/>
              <a:chExt cx="361119" cy="91440"/>
            </a:xfrm>
          </p:grpSpPr>
          <p:cxnSp>
            <p:nvCxnSpPr>
              <p:cNvPr id="137" name="Straight Connector 13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269"/>
            <p:cNvGrpSpPr/>
            <p:nvPr/>
          </p:nvGrpSpPr>
          <p:grpSpPr>
            <a:xfrm>
              <a:off x="2882817" y="4627854"/>
              <a:ext cx="361119" cy="273629"/>
              <a:chOff x="6263579" y="3962400"/>
              <a:chExt cx="361119" cy="91440"/>
            </a:xfrm>
          </p:grpSpPr>
          <p:cxnSp>
            <p:nvCxnSpPr>
              <p:cNvPr id="132" name="Straight Connector 13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241"/>
            <p:cNvGrpSpPr/>
            <p:nvPr/>
          </p:nvGrpSpPr>
          <p:grpSpPr>
            <a:xfrm>
              <a:off x="3250290" y="4366596"/>
              <a:ext cx="914400" cy="274320"/>
              <a:chOff x="6007023" y="4114800"/>
              <a:chExt cx="770075" cy="91671"/>
            </a:xfrm>
          </p:grpSpPr>
          <p:grpSp>
            <p:nvGrpSpPr>
              <p:cNvPr id="47" name="Group 24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05" name="Straight Connector 10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24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02" name="Straight Connector 10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307"/>
            <p:cNvGrpSpPr/>
            <p:nvPr/>
          </p:nvGrpSpPr>
          <p:grpSpPr>
            <a:xfrm flipH="1">
              <a:off x="4125594" y="4098769"/>
              <a:ext cx="361119" cy="273629"/>
              <a:chOff x="6263579" y="3962400"/>
              <a:chExt cx="361119" cy="91440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315"/>
            <p:cNvGrpSpPr/>
            <p:nvPr/>
          </p:nvGrpSpPr>
          <p:grpSpPr>
            <a:xfrm>
              <a:off x="2897247" y="4101708"/>
              <a:ext cx="361119" cy="273629"/>
              <a:chOff x="6263579" y="3962400"/>
              <a:chExt cx="361119" cy="91440"/>
            </a:xfrm>
          </p:grpSpPr>
          <p:cxnSp>
            <p:nvCxnSpPr>
              <p:cNvPr id="73" name="Straight Connector 7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444"/>
            <p:cNvGrpSpPr/>
            <p:nvPr/>
          </p:nvGrpSpPr>
          <p:grpSpPr>
            <a:xfrm>
              <a:off x="3254825" y="3835398"/>
              <a:ext cx="914400" cy="274320"/>
              <a:chOff x="6007023" y="4114800"/>
              <a:chExt cx="770075" cy="91671"/>
            </a:xfrm>
          </p:grpSpPr>
          <p:grpSp>
            <p:nvGrpSpPr>
              <p:cNvPr id="52" name="Group 445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68" name="Straight Connector 16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446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65" name="Straight Connector 16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4" name="Group 473"/>
            <p:cNvGrpSpPr/>
            <p:nvPr/>
          </p:nvGrpSpPr>
          <p:grpSpPr>
            <a:xfrm flipH="1">
              <a:off x="4119239" y="3562495"/>
              <a:ext cx="361119" cy="273629"/>
              <a:chOff x="6263579" y="3962400"/>
              <a:chExt cx="361119" cy="91440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481"/>
            <p:cNvGrpSpPr/>
            <p:nvPr/>
          </p:nvGrpSpPr>
          <p:grpSpPr>
            <a:xfrm>
              <a:off x="2890892" y="3561804"/>
              <a:ext cx="361119" cy="273629"/>
              <a:chOff x="6263579" y="3962400"/>
              <a:chExt cx="361119" cy="91440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207"/>
            <p:cNvGrpSpPr/>
            <p:nvPr/>
          </p:nvGrpSpPr>
          <p:grpSpPr>
            <a:xfrm>
              <a:off x="3248386" y="3305628"/>
              <a:ext cx="914400" cy="274320"/>
              <a:chOff x="6007023" y="4114800"/>
              <a:chExt cx="770075" cy="91671"/>
            </a:xfrm>
          </p:grpSpPr>
          <p:grpSp>
            <p:nvGrpSpPr>
              <p:cNvPr id="57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14" name="Straight Connector 21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11" name="Straight Connector 21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2" name="Group 530"/>
            <p:cNvGrpSpPr/>
            <p:nvPr/>
          </p:nvGrpSpPr>
          <p:grpSpPr>
            <a:xfrm flipH="1">
              <a:off x="4132123" y="5163945"/>
              <a:ext cx="361119" cy="273629"/>
              <a:chOff x="6263579" y="3962400"/>
              <a:chExt cx="361119" cy="91440"/>
            </a:xfrm>
          </p:grpSpPr>
          <p:cxnSp>
            <p:nvCxnSpPr>
              <p:cNvPr id="238" name="Straight Connector 23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538"/>
            <p:cNvGrpSpPr/>
            <p:nvPr/>
          </p:nvGrpSpPr>
          <p:grpSpPr>
            <a:xfrm>
              <a:off x="2892326" y="5163254"/>
              <a:ext cx="361119" cy="273629"/>
              <a:chOff x="6263579" y="3962400"/>
              <a:chExt cx="361119" cy="91440"/>
            </a:xfrm>
          </p:grpSpPr>
          <p:cxnSp>
            <p:nvCxnSpPr>
              <p:cNvPr id="250" name="Straight Connector 24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271"/>
            <p:cNvGrpSpPr/>
            <p:nvPr/>
          </p:nvGrpSpPr>
          <p:grpSpPr>
            <a:xfrm>
              <a:off x="3200400" y="4894944"/>
              <a:ext cx="1005840" cy="274320"/>
              <a:chOff x="6007023" y="4114800"/>
              <a:chExt cx="770075" cy="91671"/>
            </a:xfrm>
          </p:grpSpPr>
          <p:grpSp>
            <p:nvGrpSpPr>
              <p:cNvPr id="65" name="Group 49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83" name="Straight Connector 28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49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74" name="Straight Connector 27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7" name="Group 225"/>
            <p:cNvGrpSpPr/>
            <p:nvPr/>
          </p:nvGrpSpPr>
          <p:grpSpPr>
            <a:xfrm flipH="1">
              <a:off x="5771978" y="4611853"/>
              <a:ext cx="361119" cy="273629"/>
              <a:chOff x="6263579" y="3962400"/>
              <a:chExt cx="361119" cy="91440"/>
            </a:xfrm>
          </p:grpSpPr>
          <p:cxnSp>
            <p:nvCxnSpPr>
              <p:cNvPr id="385" name="Straight Connector 38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269"/>
            <p:cNvGrpSpPr/>
            <p:nvPr/>
          </p:nvGrpSpPr>
          <p:grpSpPr>
            <a:xfrm>
              <a:off x="4529117" y="4614792"/>
              <a:ext cx="361119" cy="273629"/>
              <a:chOff x="6263579" y="3962400"/>
              <a:chExt cx="361119" cy="91440"/>
            </a:xfrm>
          </p:grpSpPr>
          <p:cxnSp>
            <p:nvCxnSpPr>
              <p:cNvPr id="382" name="Straight Connector 38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241"/>
            <p:cNvGrpSpPr/>
            <p:nvPr/>
          </p:nvGrpSpPr>
          <p:grpSpPr>
            <a:xfrm>
              <a:off x="4896590" y="4353534"/>
              <a:ext cx="914400" cy="274320"/>
              <a:chOff x="6007023" y="4114800"/>
              <a:chExt cx="770075" cy="91671"/>
            </a:xfrm>
          </p:grpSpPr>
          <p:grpSp>
            <p:nvGrpSpPr>
              <p:cNvPr id="76" name="Group 24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79" name="Straight Connector 37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24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76" name="Straight Connector 37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1" name="Group 307"/>
            <p:cNvGrpSpPr/>
            <p:nvPr/>
          </p:nvGrpSpPr>
          <p:grpSpPr>
            <a:xfrm flipH="1">
              <a:off x="5771894" y="4085707"/>
              <a:ext cx="361119" cy="273629"/>
              <a:chOff x="6263579" y="3962400"/>
              <a:chExt cx="361119" cy="91440"/>
            </a:xfrm>
          </p:grpSpPr>
          <p:cxnSp>
            <p:nvCxnSpPr>
              <p:cNvPr id="371" name="Straight Connector 37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37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315"/>
            <p:cNvGrpSpPr/>
            <p:nvPr/>
          </p:nvGrpSpPr>
          <p:grpSpPr>
            <a:xfrm>
              <a:off x="4543547" y="4088646"/>
              <a:ext cx="361119" cy="273629"/>
              <a:chOff x="6263579" y="3962400"/>
              <a:chExt cx="361119" cy="91440"/>
            </a:xfrm>
          </p:grpSpPr>
          <p:cxnSp>
            <p:nvCxnSpPr>
              <p:cNvPr id="368" name="Straight Connector 36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473"/>
            <p:cNvGrpSpPr/>
            <p:nvPr/>
          </p:nvGrpSpPr>
          <p:grpSpPr>
            <a:xfrm flipH="1">
              <a:off x="5765539" y="3549433"/>
              <a:ext cx="361119" cy="265176"/>
              <a:chOff x="6263579" y="3962400"/>
              <a:chExt cx="361119" cy="91440"/>
            </a:xfrm>
          </p:grpSpPr>
          <p:cxnSp>
            <p:nvCxnSpPr>
              <p:cNvPr id="357" name="Straight Connector 35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481"/>
            <p:cNvGrpSpPr/>
            <p:nvPr/>
          </p:nvGrpSpPr>
          <p:grpSpPr>
            <a:xfrm>
              <a:off x="4537192" y="3548742"/>
              <a:ext cx="361119" cy="273629"/>
              <a:chOff x="6263579" y="3962400"/>
              <a:chExt cx="361119" cy="91440"/>
            </a:xfrm>
          </p:grpSpPr>
          <p:cxnSp>
            <p:nvCxnSpPr>
              <p:cNvPr id="354" name="Straight Connector 35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207"/>
            <p:cNvGrpSpPr/>
            <p:nvPr/>
          </p:nvGrpSpPr>
          <p:grpSpPr>
            <a:xfrm>
              <a:off x="4894686" y="3292566"/>
              <a:ext cx="914400" cy="274320"/>
              <a:chOff x="6007023" y="4114800"/>
              <a:chExt cx="770075" cy="91671"/>
            </a:xfrm>
          </p:grpSpPr>
          <p:grpSp>
            <p:nvGrpSpPr>
              <p:cNvPr id="92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51" name="Straight Connector 35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Connector 35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48" name="Straight Connector 34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9" name="Straight Connector 34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0" name="Group 530"/>
            <p:cNvGrpSpPr/>
            <p:nvPr/>
          </p:nvGrpSpPr>
          <p:grpSpPr>
            <a:xfrm flipH="1">
              <a:off x="5778423" y="5150883"/>
              <a:ext cx="361119" cy="273629"/>
              <a:chOff x="6263579" y="3962400"/>
              <a:chExt cx="361119" cy="91440"/>
            </a:xfrm>
          </p:grpSpPr>
          <p:cxnSp>
            <p:nvCxnSpPr>
              <p:cNvPr id="335" name="Straight Connector 33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538"/>
            <p:cNvGrpSpPr/>
            <p:nvPr/>
          </p:nvGrpSpPr>
          <p:grpSpPr>
            <a:xfrm>
              <a:off x="4538626" y="5150192"/>
              <a:ext cx="361119" cy="273629"/>
              <a:chOff x="6263579" y="3962400"/>
              <a:chExt cx="361119" cy="91440"/>
            </a:xfrm>
          </p:grpSpPr>
          <p:cxnSp>
            <p:nvCxnSpPr>
              <p:cNvPr id="332" name="Straight Connector 33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520"/>
            <p:cNvGrpSpPr/>
            <p:nvPr/>
          </p:nvGrpSpPr>
          <p:grpSpPr>
            <a:xfrm>
              <a:off x="6173937" y="5147014"/>
              <a:ext cx="361119" cy="273629"/>
              <a:chOff x="6263579" y="3962400"/>
              <a:chExt cx="361119" cy="91440"/>
            </a:xfrm>
          </p:grpSpPr>
          <p:cxnSp>
            <p:nvCxnSpPr>
              <p:cNvPr id="232" name="Straight Connector 23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207"/>
            <p:cNvGrpSpPr/>
            <p:nvPr/>
          </p:nvGrpSpPr>
          <p:grpSpPr>
            <a:xfrm>
              <a:off x="4887432" y="3807822"/>
              <a:ext cx="914400" cy="292608"/>
              <a:chOff x="6007023" y="4114800"/>
              <a:chExt cx="770075" cy="91671"/>
            </a:xfrm>
          </p:grpSpPr>
          <p:grpSp>
            <p:nvGrpSpPr>
              <p:cNvPr id="110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03" name="Straight Connector 40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4" name="Straight Connector 40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Connector 40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00" name="Straight Connector 39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Connector 40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Connector 40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2" name="Group 207"/>
            <p:cNvGrpSpPr/>
            <p:nvPr/>
          </p:nvGrpSpPr>
          <p:grpSpPr>
            <a:xfrm>
              <a:off x="4865664" y="4874622"/>
              <a:ext cx="914400" cy="283464"/>
              <a:chOff x="6007023" y="4114800"/>
              <a:chExt cx="770075" cy="91671"/>
            </a:xfrm>
          </p:grpSpPr>
          <p:grpSp>
            <p:nvGrpSpPr>
              <p:cNvPr id="113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12" name="Straight Connector 41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09" name="Straight Connector 40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5" name="Group 254"/>
          <p:cNvGrpSpPr/>
          <p:nvPr/>
        </p:nvGrpSpPr>
        <p:grpSpPr>
          <a:xfrm>
            <a:off x="1081314" y="4552410"/>
            <a:ext cx="3153228" cy="1050834"/>
            <a:chOff x="1647372" y="3292566"/>
            <a:chExt cx="4937760" cy="2145008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1706880" y="4804224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1647372" y="4548774"/>
              <a:ext cx="493776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1722120" y="4287516"/>
              <a:ext cx="475488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1722120" y="4015374"/>
              <a:ext cx="475488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1664064" y="3472542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1678578" y="3743232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1691640" y="5071290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3" name="Group 277"/>
            <p:cNvGrpSpPr/>
            <p:nvPr/>
          </p:nvGrpSpPr>
          <p:grpSpPr>
            <a:xfrm>
              <a:off x="1694538" y="4898568"/>
              <a:ext cx="770075" cy="274320"/>
              <a:chOff x="6007023" y="4114800"/>
              <a:chExt cx="770075" cy="91671"/>
            </a:xfrm>
          </p:grpSpPr>
          <p:grpSp>
            <p:nvGrpSpPr>
              <p:cNvPr id="535" name="Group 278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40" name="Straight Connector 53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1" name="Straight Connector 54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Straight Connector 54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6" name="Group 279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37" name="Straight Connector 53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8" name="Straight Connector 53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9" name="Straight Connector 53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4" name="Group 270"/>
            <p:cNvGrpSpPr/>
            <p:nvPr/>
          </p:nvGrpSpPr>
          <p:grpSpPr>
            <a:xfrm flipH="1">
              <a:off x="2473861" y="4643059"/>
              <a:ext cx="361119" cy="273629"/>
              <a:chOff x="6263579" y="3962400"/>
              <a:chExt cx="361119" cy="91440"/>
            </a:xfrm>
          </p:grpSpPr>
          <p:cxnSp>
            <p:nvCxnSpPr>
              <p:cNvPr id="532" name="Straight Connector 53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Group 185"/>
            <p:cNvGrpSpPr/>
            <p:nvPr/>
          </p:nvGrpSpPr>
          <p:grpSpPr>
            <a:xfrm>
              <a:off x="6192896" y="4622046"/>
              <a:ext cx="361119" cy="273629"/>
              <a:chOff x="6263579" y="3962400"/>
              <a:chExt cx="361119" cy="91440"/>
            </a:xfrm>
          </p:grpSpPr>
          <p:cxnSp>
            <p:nvCxnSpPr>
              <p:cNvPr id="529" name="Straight Connector 52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6" name="Group 297"/>
            <p:cNvGrpSpPr/>
            <p:nvPr/>
          </p:nvGrpSpPr>
          <p:grpSpPr>
            <a:xfrm>
              <a:off x="6163784" y="4088646"/>
              <a:ext cx="361119" cy="273629"/>
              <a:chOff x="6263579" y="3962400"/>
              <a:chExt cx="361119" cy="91440"/>
            </a:xfrm>
          </p:grpSpPr>
          <p:cxnSp>
            <p:nvCxnSpPr>
              <p:cNvPr id="526" name="Straight Connector 52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7" name="Group 286"/>
            <p:cNvGrpSpPr/>
            <p:nvPr/>
          </p:nvGrpSpPr>
          <p:grpSpPr>
            <a:xfrm>
              <a:off x="1718216" y="4373850"/>
              <a:ext cx="770075" cy="274320"/>
              <a:chOff x="6007023" y="4114800"/>
              <a:chExt cx="770075" cy="91671"/>
            </a:xfrm>
          </p:grpSpPr>
          <p:grpSp>
            <p:nvGrpSpPr>
              <p:cNvPr id="518" name="Group 287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23" name="Straight Connector 52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5" name="Straight Connector 52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9" name="Group 288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20" name="Straight Connector 51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1" name="Straight Connector 52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8" name="Group 316"/>
            <p:cNvGrpSpPr/>
            <p:nvPr/>
          </p:nvGrpSpPr>
          <p:grpSpPr>
            <a:xfrm flipH="1">
              <a:off x="2488291" y="4102399"/>
              <a:ext cx="361119" cy="273629"/>
              <a:chOff x="6263579" y="3962400"/>
              <a:chExt cx="361119" cy="91440"/>
            </a:xfrm>
          </p:grpSpPr>
          <p:cxnSp>
            <p:nvCxnSpPr>
              <p:cNvPr id="515" name="Straight Connector 51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9" name="Group 453"/>
            <p:cNvGrpSpPr/>
            <p:nvPr/>
          </p:nvGrpSpPr>
          <p:grpSpPr>
            <a:xfrm>
              <a:off x="1722751" y="3828138"/>
              <a:ext cx="770075" cy="283464"/>
              <a:chOff x="6007023" y="4114800"/>
              <a:chExt cx="770075" cy="91671"/>
            </a:xfrm>
          </p:grpSpPr>
          <p:grpSp>
            <p:nvGrpSpPr>
              <p:cNvPr id="507" name="Group 454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12" name="Straight Connector 51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3" name="Straight Connector 51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8" name="Group 455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09" name="Straight Connector 50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Straight Connector 50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Straight Connector 51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0" name="Group 463"/>
            <p:cNvGrpSpPr/>
            <p:nvPr/>
          </p:nvGrpSpPr>
          <p:grpSpPr>
            <a:xfrm>
              <a:off x="6157429" y="3545112"/>
              <a:ext cx="361119" cy="273629"/>
              <a:chOff x="6263579" y="3962400"/>
              <a:chExt cx="361119" cy="91440"/>
            </a:xfrm>
          </p:grpSpPr>
          <p:cxnSp>
            <p:nvCxnSpPr>
              <p:cNvPr id="504" name="Straight Connector 50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1" name="Group 482"/>
            <p:cNvGrpSpPr/>
            <p:nvPr/>
          </p:nvGrpSpPr>
          <p:grpSpPr>
            <a:xfrm flipH="1">
              <a:off x="2481936" y="3562495"/>
              <a:ext cx="361119" cy="273629"/>
              <a:chOff x="6263579" y="3962400"/>
              <a:chExt cx="361119" cy="91440"/>
            </a:xfrm>
          </p:grpSpPr>
          <p:cxnSp>
            <p:nvCxnSpPr>
              <p:cNvPr id="501" name="Straight Connector 50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2" name="Group 216"/>
            <p:cNvGrpSpPr/>
            <p:nvPr/>
          </p:nvGrpSpPr>
          <p:grpSpPr>
            <a:xfrm>
              <a:off x="1745340" y="3301998"/>
              <a:ext cx="770075" cy="274320"/>
              <a:chOff x="6007023" y="4114800"/>
              <a:chExt cx="770075" cy="91671"/>
            </a:xfrm>
          </p:grpSpPr>
          <p:grpSp>
            <p:nvGrpSpPr>
              <p:cNvPr id="493" name="Group 511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98" name="Straight Connector 49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Straight Connector 49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4" name="Group 512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95" name="Straight Connector 49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6" name="Straight Connector 49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Straight Connector 49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3" name="Group 539"/>
            <p:cNvGrpSpPr/>
            <p:nvPr/>
          </p:nvGrpSpPr>
          <p:grpSpPr>
            <a:xfrm flipH="1">
              <a:off x="2483370" y="5163945"/>
              <a:ext cx="361119" cy="273629"/>
              <a:chOff x="6263579" y="3962400"/>
              <a:chExt cx="361119" cy="91440"/>
            </a:xfrm>
          </p:grpSpPr>
          <p:cxnSp>
            <p:nvCxnSpPr>
              <p:cNvPr id="490" name="Straight Connector 48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2" name="Straight Connector 291"/>
            <p:cNvCxnSpPr/>
            <p:nvPr/>
          </p:nvCxnSpPr>
          <p:spPr>
            <a:xfrm>
              <a:off x="1676400" y="5345634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3" name="Group 225"/>
            <p:cNvGrpSpPr/>
            <p:nvPr/>
          </p:nvGrpSpPr>
          <p:grpSpPr>
            <a:xfrm flipH="1">
              <a:off x="4125678" y="4624915"/>
              <a:ext cx="361119" cy="273629"/>
              <a:chOff x="6263579" y="3962400"/>
              <a:chExt cx="361119" cy="91440"/>
            </a:xfrm>
          </p:grpSpPr>
          <p:cxnSp>
            <p:nvCxnSpPr>
              <p:cNvPr id="487" name="Straight Connector 48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4" name="Group 269"/>
            <p:cNvGrpSpPr/>
            <p:nvPr/>
          </p:nvGrpSpPr>
          <p:grpSpPr>
            <a:xfrm>
              <a:off x="2882817" y="4627854"/>
              <a:ext cx="361119" cy="273629"/>
              <a:chOff x="6263579" y="3962400"/>
              <a:chExt cx="361119" cy="91440"/>
            </a:xfrm>
          </p:grpSpPr>
          <p:cxnSp>
            <p:nvCxnSpPr>
              <p:cNvPr id="484" name="Straight Connector 48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5" name="Group 241"/>
            <p:cNvGrpSpPr/>
            <p:nvPr/>
          </p:nvGrpSpPr>
          <p:grpSpPr>
            <a:xfrm>
              <a:off x="3250290" y="4366596"/>
              <a:ext cx="914400" cy="274320"/>
              <a:chOff x="6007023" y="4114800"/>
              <a:chExt cx="770075" cy="91671"/>
            </a:xfrm>
          </p:grpSpPr>
          <p:grpSp>
            <p:nvGrpSpPr>
              <p:cNvPr id="476" name="Group 24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81" name="Straight Connector 48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7" name="Group 24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78" name="Straight Connector 47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6" name="Group 307"/>
            <p:cNvGrpSpPr/>
            <p:nvPr/>
          </p:nvGrpSpPr>
          <p:grpSpPr>
            <a:xfrm flipH="1">
              <a:off x="4125594" y="4098769"/>
              <a:ext cx="361119" cy="273629"/>
              <a:chOff x="6263579" y="3962400"/>
              <a:chExt cx="361119" cy="91440"/>
            </a:xfrm>
          </p:grpSpPr>
          <p:cxnSp>
            <p:nvCxnSpPr>
              <p:cNvPr id="473" name="Straight Connector 47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" name="Group 315"/>
            <p:cNvGrpSpPr/>
            <p:nvPr/>
          </p:nvGrpSpPr>
          <p:grpSpPr>
            <a:xfrm>
              <a:off x="2897247" y="4101708"/>
              <a:ext cx="361119" cy="273629"/>
              <a:chOff x="6263579" y="3962400"/>
              <a:chExt cx="361119" cy="91440"/>
            </a:xfrm>
          </p:grpSpPr>
          <p:cxnSp>
            <p:nvCxnSpPr>
              <p:cNvPr id="470" name="Straight Connector 46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8" name="Group 444"/>
            <p:cNvGrpSpPr/>
            <p:nvPr/>
          </p:nvGrpSpPr>
          <p:grpSpPr>
            <a:xfrm>
              <a:off x="3254825" y="3835398"/>
              <a:ext cx="914400" cy="274320"/>
              <a:chOff x="6007023" y="4114800"/>
              <a:chExt cx="770075" cy="91671"/>
            </a:xfrm>
          </p:grpSpPr>
          <p:grpSp>
            <p:nvGrpSpPr>
              <p:cNvPr id="462" name="Group 445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67" name="Straight Connector 46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3" name="Group 446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64" name="Straight Connector 46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9" name="Group 473"/>
            <p:cNvGrpSpPr/>
            <p:nvPr/>
          </p:nvGrpSpPr>
          <p:grpSpPr>
            <a:xfrm flipH="1">
              <a:off x="4119239" y="3562495"/>
              <a:ext cx="361119" cy="273629"/>
              <a:chOff x="6263579" y="3962400"/>
              <a:chExt cx="361119" cy="91440"/>
            </a:xfrm>
          </p:grpSpPr>
          <p:cxnSp>
            <p:nvCxnSpPr>
              <p:cNvPr id="459" name="Straight Connector 45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0" name="Group 481"/>
            <p:cNvGrpSpPr/>
            <p:nvPr/>
          </p:nvGrpSpPr>
          <p:grpSpPr>
            <a:xfrm>
              <a:off x="2890892" y="3561804"/>
              <a:ext cx="361119" cy="273629"/>
              <a:chOff x="6263579" y="3962400"/>
              <a:chExt cx="361119" cy="91440"/>
            </a:xfrm>
          </p:grpSpPr>
          <p:cxnSp>
            <p:nvCxnSpPr>
              <p:cNvPr id="456" name="Straight Connector 45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" name="Group 207"/>
            <p:cNvGrpSpPr/>
            <p:nvPr/>
          </p:nvGrpSpPr>
          <p:grpSpPr>
            <a:xfrm>
              <a:off x="3248386" y="3305628"/>
              <a:ext cx="914400" cy="274320"/>
              <a:chOff x="6007023" y="4114800"/>
              <a:chExt cx="770075" cy="91671"/>
            </a:xfrm>
          </p:grpSpPr>
          <p:grpSp>
            <p:nvGrpSpPr>
              <p:cNvPr id="448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53" name="Straight Connector 45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Straight Connector 45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Straight Connector 45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9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50" name="Straight Connector 44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2" name="Group 530"/>
            <p:cNvGrpSpPr/>
            <p:nvPr/>
          </p:nvGrpSpPr>
          <p:grpSpPr>
            <a:xfrm flipH="1">
              <a:off x="4132123" y="5163945"/>
              <a:ext cx="361119" cy="273629"/>
              <a:chOff x="6263579" y="3962400"/>
              <a:chExt cx="361119" cy="91440"/>
            </a:xfrm>
          </p:grpSpPr>
          <p:cxnSp>
            <p:nvCxnSpPr>
              <p:cNvPr id="445" name="Straight Connector 44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3" name="Group 538"/>
            <p:cNvGrpSpPr/>
            <p:nvPr/>
          </p:nvGrpSpPr>
          <p:grpSpPr>
            <a:xfrm>
              <a:off x="2892326" y="5163254"/>
              <a:ext cx="361119" cy="273629"/>
              <a:chOff x="6263579" y="3962400"/>
              <a:chExt cx="361119" cy="91440"/>
            </a:xfrm>
          </p:grpSpPr>
          <p:cxnSp>
            <p:nvCxnSpPr>
              <p:cNvPr id="442" name="Straight Connector 44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4" name="Group 271"/>
            <p:cNvGrpSpPr/>
            <p:nvPr/>
          </p:nvGrpSpPr>
          <p:grpSpPr>
            <a:xfrm>
              <a:off x="3200400" y="4894944"/>
              <a:ext cx="1005840" cy="274320"/>
              <a:chOff x="6007023" y="4114800"/>
              <a:chExt cx="770075" cy="91671"/>
            </a:xfrm>
          </p:grpSpPr>
          <p:grpSp>
            <p:nvGrpSpPr>
              <p:cNvPr id="434" name="Group 49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39" name="Straight Connector 43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Straight Connector 43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5" name="Group 49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36" name="Straight Connector 43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Straight Connector 43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5" name="Group 225"/>
            <p:cNvGrpSpPr/>
            <p:nvPr/>
          </p:nvGrpSpPr>
          <p:grpSpPr>
            <a:xfrm flipH="1">
              <a:off x="5771978" y="4611853"/>
              <a:ext cx="361119" cy="273629"/>
              <a:chOff x="6263579" y="3962400"/>
              <a:chExt cx="361119" cy="91440"/>
            </a:xfrm>
          </p:grpSpPr>
          <p:cxnSp>
            <p:nvCxnSpPr>
              <p:cNvPr id="431" name="Straight Connector 43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Connector 43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6" name="Group 269"/>
            <p:cNvGrpSpPr/>
            <p:nvPr/>
          </p:nvGrpSpPr>
          <p:grpSpPr>
            <a:xfrm>
              <a:off x="4529117" y="4614792"/>
              <a:ext cx="361119" cy="273629"/>
              <a:chOff x="6263579" y="3962400"/>
              <a:chExt cx="361119" cy="91440"/>
            </a:xfrm>
          </p:grpSpPr>
          <p:cxnSp>
            <p:nvCxnSpPr>
              <p:cNvPr id="428" name="Straight Connector 42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7" name="Group 241"/>
            <p:cNvGrpSpPr/>
            <p:nvPr/>
          </p:nvGrpSpPr>
          <p:grpSpPr>
            <a:xfrm>
              <a:off x="4896590" y="4353534"/>
              <a:ext cx="914400" cy="274320"/>
              <a:chOff x="6007023" y="4114800"/>
              <a:chExt cx="770075" cy="91671"/>
            </a:xfrm>
          </p:grpSpPr>
          <p:grpSp>
            <p:nvGrpSpPr>
              <p:cNvPr id="420" name="Group 24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25" name="Straight Connector 42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6" name="Straight Connector 42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7" name="Straight Connector 42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1" name="Group 24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22" name="Straight Connector 42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Connector 42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8" name="Group 307"/>
            <p:cNvGrpSpPr/>
            <p:nvPr/>
          </p:nvGrpSpPr>
          <p:grpSpPr>
            <a:xfrm flipH="1">
              <a:off x="5771894" y="4085707"/>
              <a:ext cx="361119" cy="273629"/>
              <a:chOff x="6263579" y="3962400"/>
              <a:chExt cx="361119" cy="91440"/>
            </a:xfrm>
          </p:grpSpPr>
          <p:cxnSp>
            <p:nvCxnSpPr>
              <p:cNvPr id="408" name="Straight Connector 40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Straight Connector 41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Straight Connector 41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9" name="Group 315"/>
            <p:cNvGrpSpPr/>
            <p:nvPr/>
          </p:nvGrpSpPr>
          <p:grpSpPr>
            <a:xfrm>
              <a:off x="4543547" y="4088646"/>
              <a:ext cx="361119" cy="273629"/>
              <a:chOff x="6263579" y="3962400"/>
              <a:chExt cx="361119" cy="91440"/>
            </a:xfrm>
          </p:grpSpPr>
          <p:cxnSp>
            <p:nvCxnSpPr>
              <p:cNvPr id="399" name="Straight Connector 39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0" name="Group 473"/>
            <p:cNvGrpSpPr/>
            <p:nvPr/>
          </p:nvGrpSpPr>
          <p:grpSpPr>
            <a:xfrm flipH="1">
              <a:off x="5765539" y="3549433"/>
              <a:ext cx="361119" cy="265176"/>
              <a:chOff x="6263579" y="3962400"/>
              <a:chExt cx="361119" cy="91440"/>
            </a:xfrm>
          </p:grpSpPr>
          <p:cxnSp>
            <p:nvCxnSpPr>
              <p:cNvPr id="396" name="Straight Connector 39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Straight Connector 39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1" name="Group 481"/>
            <p:cNvGrpSpPr/>
            <p:nvPr/>
          </p:nvGrpSpPr>
          <p:grpSpPr>
            <a:xfrm>
              <a:off x="4537192" y="3548742"/>
              <a:ext cx="361119" cy="273629"/>
              <a:chOff x="6263579" y="3962400"/>
              <a:chExt cx="361119" cy="91440"/>
            </a:xfrm>
          </p:grpSpPr>
          <p:cxnSp>
            <p:nvCxnSpPr>
              <p:cNvPr id="393" name="Straight Connector 39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2" name="Group 207"/>
            <p:cNvGrpSpPr/>
            <p:nvPr/>
          </p:nvGrpSpPr>
          <p:grpSpPr>
            <a:xfrm>
              <a:off x="4894686" y="3292566"/>
              <a:ext cx="914400" cy="274320"/>
              <a:chOff x="6007023" y="4114800"/>
              <a:chExt cx="770075" cy="91671"/>
            </a:xfrm>
          </p:grpSpPr>
          <p:grpSp>
            <p:nvGrpSpPr>
              <p:cNvPr id="367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90" name="Straight Connector 38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4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75" name="Straight Connector 37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3" name="Group 530"/>
            <p:cNvGrpSpPr/>
            <p:nvPr/>
          </p:nvGrpSpPr>
          <p:grpSpPr>
            <a:xfrm flipH="1">
              <a:off x="5778423" y="5150883"/>
              <a:ext cx="361119" cy="273629"/>
              <a:chOff x="6263579" y="3962400"/>
              <a:chExt cx="361119" cy="91440"/>
            </a:xfrm>
          </p:grpSpPr>
          <p:cxnSp>
            <p:nvCxnSpPr>
              <p:cNvPr id="364" name="Straight Connector 36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" name="Group 538"/>
            <p:cNvGrpSpPr/>
            <p:nvPr/>
          </p:nvGrpSpPr>
          <p:grpSpPr>
            <a:xfrm>
              <a:off x="4538626" y="5150192"/>
              <a:ext cx="361119" cy="273629"/>
              <a:chOff x="6263579" y="3962400"/>
              <a:chExt cx="361119" cy="91440"/>
            </a:xfrm>
          </p:grpSpPr>
          <p:cxnSp>
            <p:nvCxnSpPr>
              <p:cNvPr id="361" name="Straight Connector 36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5" name="Group 520"/>
            <p:cNvGrpSpPr/>
            <p:nvPr/>
          </p:nvGrpSpPr>
          <p:grpSpPr>
            <a:xfrm>
              <a:off x="6173937" y="5147014"/>
              <a:ext cx="361119" cy="273629"/>
              <a:chOff x="6263579" y="3962400"/>
              <a:chExt cx="361119" cy="91440"/>
            </a:xfrm>
          </p:grpSpPr>
          <p:cxnSp>
            <p:nvCxnSpPr>
              <p:cNvPr id="346" name="Straight Connector 34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Group 207"/>
            <p:cNvGrpSpPr/>
            <p:nvPr/>
          </p:nvGrpSpPr>
          <p:grpSpPr>
            <a:xfrm>
              <a:off x="4887432" y="3807822"/>
              <a:ext cx="914400" cy="292608"/>
              <a:chOff x="6007023" y="4114800"/>
              <a:chExt cx="770075" cy="91671"/>
            </a:xfrm>
          </p:grpSpPr>
          <p:grpSp>
            <p:nvGrpSpPr>
              <p:cNvPr id="326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31" name="Straight Connector 33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7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28" name="Straight Connector 32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7" name="Group 207"/>
            <p:cNvGrpSpPr/>
            <p:nvPr/>
          </p:nvGrpSpPr>
          <p:grpSpPr>
            <a:xfrm>
              <a:off x="4865664" y="4874622"/>
              <a:ext cx="914400" cy="283464"/>
              <a:chOff x="6007023" y="4114800"/>
              <a:chExt cx="770075" cy="91671"/>
            </a:xfrm>
          </p:grpSpPr>
          <p:grpSp>
            <p:nvGrpSpPr>
              <p:cNvPr id="318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23" name="Straight Connector 32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9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20" name="Straight Connector 31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Straight Connector 32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43" name="Group 542"/>
          <p:cNvGrpSpPr/>
          <p:nvPr/>
        </p:nvGrpSpPr>
        <p:grpSpPr>
          <a:xfrm>
            <a:off x="1066800" y="5599620"/>
            <a:ext cx="3153228" cy="1050834"/>
            <a:chOff x="1647372" y="3292566"/>
            <a:chExt cx="4937760" cy="2145008"/>
          </a:xfrm>
        </p:grpSpPr>
        <p:cxnSp>
          <p:nvCxnSpPr>
            <p:cNvPr id="544" name="Straight Connector 543"/>
            <p:cNvCxnSpPr/>
            <p:nvPr/>
          </p:nvCxnSpPr>
          <p:spPr>
            <a:xfrm>
              <a:off x="1706880" y="4804224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/>
            <p:cNvCxnSpPr/>
            <p:nvPr/>
          </p:nvCxnSpPr>
          <p:spPr>
            <a:xfrm>
              <a:off x="1647372" y="4548774"/>
              <a:ext cx="493776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/>
            <p:cNvCxnSpPr/>
            <p:nvPr/>
          </p:nvCxnSpPr>
          <p:spPr>
            <a:xfrm>
              <a:off x="1722120" y="4287516"/>
              <a:ext cx="475488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/>
            <p:cNvCxnSpPr/>
            <p:nvPr/>
          </p:nvCxnSpPr>
          <p:spPr>
            <a:xfrm>
              <a:off x="1722120" y="4015374"/>
              <a:ext cx="475488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/>
            <p:cNvCxnSpPr/>
            <p:nvPr/>
          </p:nvCxnSpPr>
          <p:spPr>
            <a:xfrm>
              <a:off x="1664064" y="3472542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/>
            <p:cNvCxnSpPr/>
            <p:nvPr/>
          </p:nvCxnSpPr>
          <p:spPr>
            <a:xfrm>
              <a:off x="1678578" y="3743232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/>
            <p:cNvCxnSpPr/>
            <p:nvPr/>
          </p:nvCxnSpPr>
          <p:spPr>
            <a:xfrm>
              <a:off x="1691640" y="5071290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1" name="Group 277"/>
            <p:cNvGrpSpPr/>
            <p:nvPr/>
          </p:nvGrpSpPr>
          <p:grpSpPr>
            <a:xfrm>
              <a:off x="1694538" y="4898568"/>
              <a:ext cx="770075" cy="274320"/>
              <a:chOff x="6007023" y="4114800"/>
              <a:chExt cx="770075" cy="91671"/>
            </a:xfrm>
          </p:grpSpPr>
          <p:grpSp>
            <p:nvGrpSpPr>
              <p:cNvPr id="748" name="Group 278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753" name="Straight Connector 75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4" name="Straight Connector 75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5" name="Straight Connector 75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9" name="Group 279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750" name="Straight Connector 74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1" name="Straight Connector 75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2" name="Straight Connector 75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2" name="Group 270"/>
            <p:cNvGrpSpPr/>
            <p:nvPr/>
          </p:nvGrpSpPr>
          <p:grpSpPr>
            <a:xfrm flipH="1">
              <a:off x="2473861" y="4643059"/>
              <a:ext cx="361119" cy="273629"/>
              <a:chOff x="6263579" y="3962400"/>
              <a:chExt cx="361119" cy="91440"/>
            </a:xfrm>
          </p:grpSpPr>
          <p:cxnSp>
            <p:nvCxnSpPr>
              <p:cNvPr id="745" name="Straight Connector 74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Straight Connector 74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Connector 74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" name="Group 185"/>
            <p:cNvGrpSpPr/>
            <p:nvPr/>
          </p:nvGrpSpPr>
          <p:grpSpPr>
            <a:xfrm>
              <a:off x="6192896" y="4622046"/>
              <a:ext cx="361119" cy="273629"/>
              <a:chOff x="6263579" y="3962400"/>
              <a:chExt cx="361119" cy="91440"/>
            </a:xfrm>
          </p:grpSpPr>
          <p:cxnSp>
            <p:nvCxnSpPr>
              <p:cNvPr id="742" name="Straight Connector 74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Straight Connector 74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Straight Connector 74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4" name="Group 297"/>
            <p:cNvGrpSpPr/>
            <p:nvPr/>
          </p:nvGrpSpPr>
          <p:grpSpPr>
            <a:xfrm>
              <a:off x="6163784" y="4088646"/>
              <a:ext cx="361119" cy="273629"/>
              <a:chOff x="6263579" y="3962400"/>
              <a:chExt cx="361119" cy="91440"/>
            </a:xfrm>
          </p:grpSpPr>
          <p:cxnSp>
            <p:nvCxnSpPr>
              <p:cNvPr id="739" name="Straight Connector 73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0" name="Straight Connector 73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Connector 74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5" name="Group 286"/>
            <p:cNvGrpSpPr/>
            <p:nvPr/>
          </p:nvGrpSpPr>
          <p:grpSpPr>
            <a:xfrm>
              <a:off x="1718216" y="4373850"/>
              <a:ext cx="770075" cy="274320"/>
              <a:chOff x="6007023" y="4114800"/>
              <a:chExt cx="770075" cy="91671"/>
            </a:xfrm>
          </p:grpSpPr>
          <p:grpSp>
            <p:nvGrpSpPr>
              <p:cNvPr id="731" name="Group 287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736" name="Straight Connector 73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7" name="Straight Connector 73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8" name="Straight Connector 73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2" name="Group 288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733" name="Straight Connector 73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4" name="Straight Connector 73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5" name="Straight Connector 73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6" name="Group 316"/>
            <p:cNvGrpSpPr/>
            <p:nvPr/>
          </p:nvGrpSpPr>
          <p:grpSpPr>
            <a:xfrm flipH="1">
              <a:off x="2488291" y="4102399"/>
              <a:ext cx="361119" cy="273629"/>
              <a:chOff x="6263579" y="3962400"/>
              <a:chExt cx="361119" cy="91440"/>
            </a:xfrm>
          </p:grpSpPr>
          <p:cxnSp>
            <p:nvCxnSpPr>
              <p:cNvPr id="728" name="Straight Connector 72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7" name="Group 453"/>
            <p:cNvGrpSpPr/>
            <p:nvPr/>
          </p:nvGrpSpPr>
          <p:grpSpPr>
            <a:xfrm>
              <a:off x="1722751" y="3828138"/>
              <a:ext cx="770075" cy="283464"/>
              <a:chOff x="6007023" y="4114800"/>
              <a:chExt cx="770075" cy="91671"/>
            </a:xfrm>
          </p:grpSpPr>
          <p:grpSp>
            <p:nvGrpSpPr>
              <p:cNvPr id="720" name="Group 454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725" name="Straight Connector 72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6" name="Straight Connector 72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7" name="Straight Connector 72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1" name="Group 455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722" name="Straight Connector 72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3" name="Straight Connector 72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4" name="Straight Connector 72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58" name="Group 463"/>
            <p:cNvGrpSpPr/>
            <p:nvPr/>
          </p:nvGrpSpPr>
          <p:grpSpPr>
            <a:xfrm>
              <a:off x="6157429" y="3545112"/>
              <a:ext cx="361119" cy="273629"/>
              <a:chOff x="6263579" y="3962400"/>
              <a:chExt cx="361119" cy="91440"/>
            </a:xfrm>
          </p:grpSpPr>
          <p:cxnSp>
            <p:nvCxnSpPr>
              <p:cNvPr id="717" name="Straight Connector 71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8" name="Straight Connector 71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Straight Connector 71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9" name="Group 482"/>
            <p:cNvGrpSpPr/>
            <p:nvPr/>
          </p:nvGrpSpPr>
          <p:grpSpPr>
            <a:xfrm flipH="1">
              <a:off x="2481936" y="3562495"/>
              <a:ext cx="361119" cy="273629"/>
              <a:chOff x="6263579" y="3962400"/>
              <a:chExt cx="361119" cy="91440"/>
            </a:xfrm>
          </p:grpSpPr>
          <p:cxnSp>
            <p:nvCxnSpPr>
              <p:cNvPr id="714" name="Straight Connector 71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Straight Connector 71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Connector 71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0" name="Group 216"/>
            <p:cNvGrpSpPr/>
            <p:nvPr/>
          </p:nvGrpSpPr>
          <p:grpSpPr>
            <a:xfrm>
              <a:off x="1745340" y="3301998"/>
              <a:ext cx="770075" cy="274320"/>
              <a:chOff x="6007023" y="4114800"/>
              <a:chExt cx="770075" cy="91671"/>
            </a:xfrm>
          </p:grpSpPr>
          <p:grpSp>
            <p:nvGrpSpPr>
              <p:cNvPr id="706" name="Group 511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711" name="Straight Connector 71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2" name="Straight Connector 71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3" name="Straight Connector 71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7" name="Group 512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708" name="Straight Connector 70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9" name="Straight Connector 70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0" name="Straight Connector 70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61" name="Group 539"/>
            <p:cNvGrpSpPr/>
            <p:nvPr/>
          </p:nvGrpSpPr>
          <p:grpSpPr>
            <a:xfrm flipH="1">
              <a:off x="2483370" y="5163945"/>
              <a:ext cx="361119" cy="273629"/>
              <a:chOff x="6263579" y="3962400"/>
              <a:chExt cx="361119" cy="91440"/>
            </a:xfrm>
          </p:grpSpPr>
          <p:cxnSp>
            <p:nvCxnSpPr>
              <p:cNvPr id="703" name="Straight Connector 70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4" name="Straight Connector 70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2" name="Straight Connector 561"/>
            <p:cNvCxnSpPr/>
            <p:nvPr/>
          </p:nvCxnSpPr>
          <p:spPr>
            <a:xfrm>
              <a:off x="1676400" y="5345634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3" name="Group 225"/>
            <p:cNvGrpSpPr/>
            <p:nvPr/>
          </p:nvGrpSpPr>
          <p:grpSpPr>
            <a:xfrm flipH="1">
              <a:off x="4125678" y="4624915"/>
              <a:ext cx="361119" cy="273629"/>
              <a:chOff x="6263579" y="3962400"/>
              <a:chExt cx="361119" cy="91440"/>
            </a:xfrm>
          </p:grpSpPr>
          <p:cxnSp>
            <p:nvCxnSpPr>
              <p:cNvPr id="700" name="Straight Connector 69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4" name="Group 269"/>
            <p:cNvGrpSpPr/>
            <p:nvPr/>
          </p:nvGrpSpPr>
          <p:grpSpPr>
            <a:xfrm>
              <a:off x="2882817" y="4627854"/>
              <a:ext cx="361119" cy="273629"/>
              <a:chOff x="6263579" y="3962400"/>
              <a:chExt cx="361119" cy="91440"/>
            </a:xfrm>
          </p:grpSpPr>
          <p:cxnSp>
            <p:nvCxnSpPr>
              <p:cNvPr id="697" name="Straight Connector 69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8" name="Straight Connector 69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5" name="Group 241"/>
            <p:cNvGrpSpPr/>
            <p:nvPr/>
          </p:nvGrpSpPr>
          <p:grpSpPr>
            <a:xfrm>
              <a:off x="3250290" y="4366596"/>
              <a:ext cx="914400" cy="274320"/>
              <a:chOff x="6007023" y="4114800"/>
              <a:chExt cx="770075" cy="91671"/>
            </a:xfrm>
          </p:grpSpPr>
          <p:grpSp>
            <p:nvGrpSpPr>
              <p:cNvPr id="689" name="Group 24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94" name="Straight Connector 69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Straight Connector 69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6" name="Straight Connector 69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0" name="Group 24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91" name="Straight Connector 69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2" name="Straight Connector 69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3" name="Straight Connector 69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66" name="Group 307"/>
            <p:cNvGrpSpPr/>
            <p:nvPr/>
          </p:nvGrpSpPr>
          <p:grpSpPr>
            <a:xfrm flipH="1">
              <a:off x="4125594" y="4098769"/>
              <a:ext cx="361119" cy="273629"/>
              <a:chOff x="6263579" y="3962400"/>
              <a:chExt cx="361119" cy="91440"/>
            </a:xfrm>
          </p:grpSpPr>
          <p:cxnSp>
            <p:nvCxnSpPr>
              <p:cNvPr id="686" name="Straight Connector 68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Straight Connector 68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8" name="Straight Connector 68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7" name="Group 315"/>
            <p:cNvGrpSpPr/>
            <p:nvPr/>
          </p:nvGrpSpPr>
          <p:grpSpPr>
            <a:xfrm>
              <a:off x="2897247" y="4101708"/>
              <a:ext cx="361119" cy="273629"/>
              <a:chOff x="6263579" y="3962400"/>
              <a:chExt cx="361119" cy="91440"/>
            </a:xfrm>
          </p:grpSpPr>
          <p:cxnSp>
            <p:nvCxnSpPr>
              <p:cNvPr id="683" name="Straight Connector 68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Straight Connector 68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8" name="Group 444"/>
            <p:cNvGrpSpPr/>
            <p:nvPr/>
          </p:nvGrpSpPr>
          <p:grpSpPr>
            <a:xfrm>
              <a:off x="3254825" y="3835398"/>
              <a:ext cx="914400" cy="274320"/>
              <a:chOff x="6007023" y="4114800"/>
              <a:chExt cx="770075" cy="91671"/>
            </a:xfrm>
          </p:grpSpPr>
          <p:grpSp>
            <p:nvGrpSpPr>
              <p:cNvPr id="675" name="Group 445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80" name="Straight Connector 67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1" name="Straight Connector 68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2" name="Straight Connector 68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6" name="Group 446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77" name="Straight Connector 67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8" name="Straight Connector 67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9" name="Straight Connector 67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69" name="Group 473"/>
            <p:cNvGrpSpPr/>
            <p:nvPr/>
          </p:nvGrpSpPr>
          <p:grpSpPr>
            <a:xfrm flipH="1">
              <a:off x="4119239" y="3562495"/>
              <a:ext cx="361119" cy="273629"/>
              <a:chOff x="6263579" y="3962400"/>
              <a:chExt cx="361119" cy="91440"/>
            </a:xfrm>
          </p:grpSpPr>
          <p:cxnSp>
            <p:nvCxnSpPr>
              <p:cNvPr id="672" name="Straight Connector 67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Straight Connector 67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4" name="Straight Connector 67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0" name="Group 481"/>
            <p:cNvGrpSpPr/>
            <p:nvPr/>
          </p:nvGrpSpPr>
          <p:grpSpPr>
            <a:xfrm>
              <a:off x="2890892" y="3561804"/>
              <a:ext cx="361119" cy="273629"/>
              <a:chOff x="6263579" y="3962400"/>
              <a:chExt cx="361119" cy="91440"/>
            </a:xfrm>
          </p:grpSpPr>
          <p:cxnSp>
            <p:nvCxnSpPr>
              <p:cNvPr id="669" name="Straight Connector 66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Straight Connector 67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1" name="Group 207"/>
            <p:cNvGrpSpPr/>
            <p:nvPr/>
          </p:nvGrpSpPr>
          <p:grpSpPr>
            <a:xfrm>
              <a:off x="3248386" y="3305628"/>
              <a:ext cx="914400" cy="274320"/>
              <a:chOff x="6007023" y="4114800"/>
              <a:chExt cx="770075" cy="91671"/>
            </a:xfrm>
          </p:grpSpPr>
          <p:grpSp>
            <p:nvGrpSpPr>
              <p:cNvPr id="661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66" name="Straight Connector 66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7" name="Straight Connector 66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8" name="Straight Connector 66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2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63" name="Straight Connector 66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4" name="Straight Connector 66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5" name="Straight Connector 66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2" name="Group 530"/>
            <p:cNvGrpSpPr/>
            <p:nvPr/>
          </p:nvGrpSpPr>
          <p:grpSpPr>
            <a:xfrm flipH="1">
              <a:off x="4132123" y="5163945"/>
              <a:ext cx="361119" cy="273629"/>
              <a:chOff x="6263579" y="3962400"/>
              <a:chExt cx="361119" cy="91440"/>
            </a:xfrm>
          </p:grpSpPr>
          <p:cxnSp>
            <p:nvCxnSpPr>
              <p:cNvPr id="658" name="Straight Connector 65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3" name="Group 538"/>
            <p:cNvGrpSpPr/>
            <p:nvPr/>
          </p:nvGrpSpPr>
          <p:grpSpPr>
            <a:xfrm>
              <a:off x="2892326" y="5163254"/>
              <a:ext cx="361119" cy="273629"/>
              <a:chOff x="6263579" y="3962400"/>
              <a:chExt cx="361119" cy="91440"/>
            </a:xfrm>
          </p:grpSpPr>
          <p:cxnSp>
            <p:nvCxnSpPr>
              <p:cNvPr id="655" name="Straight Connector 65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4" name="Group 271"/>
            <p:cNvGrpSpPr/>
            <p:nvPr/>
          </p:nvGrpSpPr>
          <p:grpSpPr>
            <a:xfrm>
              <a:off x="3200400" y="4894944"/>
              <a:ext cx="1005840" cy="274320"/>
              <a:chOff x="6007023" y="4114800"/>
              <a:chExt cx="770075" cy="91671"/>
            </a:xfrm>
          </p:grpSpPr>
          <p:grpSp>
            <p:nvGrpSpPr>
              <p:cNvPr id="647" name="Group 49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52" name="Straight Connector 65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Straight Connector 65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Straight Connector 65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8" name="Group 49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49" name="Straight Connector 64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0" name="Straight Connector 64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1" name="Straight Connector 65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5" name="Group 225"/>
            <p:cNvGrpSpPr/>
            <p:nvPr/>
          </p:nvGrpSpPr>
          <p:grpSpPr>
            <a:xfrm flipH="1">
              <a:off x="5771978" y="4611853"/>
              <a:ext cx="361119" cy="273629"/>
              <a:chOff x="6263579" y="3962400"/>
              <a:chExt cx="361119" cy="91440"/>
            </a:xfrm>
          </p:grpSpPr>
          <p:cxnSp>
            <p:nvCxnSpPr>
              <p:cNvPr id="644" name="Straight Connector 64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6" name="Group 269"/>
            <p:cNvGrpSpPr/>
            <p:nvPr/>
          </p:nvGrpSpPr>
          <p:grpSpPr>
            <a:xfrm>
              <a:off x="4529117" y="4614792"/>
              <a:ext cx="361119" cy="273629"/>
              <a:chOff x="6263579" y="3962400"/>
              <a:chExt cx="361119" cy="91440"/>
            </a:xfrm>
          </p:grpSpPr>
          <p:cxnSp>
            <p:nvCxnSpPr>
              <p:cNvPr id="641" name="Straight Connector 64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3" name="Straight Connector 64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7" name="Group 241"/>
            <p:cNvGrpSpPr/>
            <p:nvPr/>
          </p:nvGrpSpPr>
          <p:grpSpPr>
            <a:xfrm>
              <a:off x="4896590" y="4353534"/>
              <a:ext cx="914400" cy="274320"/>
              <a:chOff x="6007023" y="4114800"/>
              <a:chExt cx="770075" cy="91671"/>
            </a:xfrm>
          </p:grpSpPr>
          <p:grpSp>
            <p:nvGrpSpPr>
              <p:cNvPr id="633" name="Group 24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38" name="Straight Connector 63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Straight Connector 63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Straight Connector 63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4" name="Group 24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35" name="Straight Connector 63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Straight Connector 63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Straight Connector 63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8" name="Group 577"/>
            <p:cNvGrpSpPr/>
            <p:nvPr/>
          </p:nvGrpSpPr>
          <p:grpSpPr>
            <a:xfrm flipH="1">
              <a:off x="5771894" y="4085707"/>
              <a:ext cx="361119" cy="273629"/>
              <a:chOff x="6263579" y="3962400"/>
              <a:chExt cx="361119" cy="91440"/>
            </a:xfrm>
          </p:grpSpPr>
          <p:cxnSp>
            <p:nvCxnSpPr>
              <p:cNvPr id="630" name="Straight Connector 62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Connector 63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9" name="Group 315"/>
            <p:cNvGrpSpPr/>
            <p:nvPr/>
          </p:nvGrpSpPr>
          <p:grpSpPr>
            <a:xfrm>
              <a:off x="4543547" y="4088646"/>
              <a:ext cx="361119" cy="273629"/>
              <a:chOff x="6263579" y="3962400"/>
              <a:chExt cx="361119" cy="91440"/>
            </a:xfrm>
          </p:grpSpPr>
          <p:cxnSp>
            <p:nvCxnSpPr>
              <p:cNvPr id="627" name="Straight Connector 62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8" name="Straight Connector 62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Straight Connector 62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0" name="Group 473"/>
            <p:cNvGrpSpPr/>
            <p:nvPr/>
          </p:nvGrpSpPr>
          <p:grpSpPr>
            <a:xfrm flipH="1">
              <a:off x="5765539" y="3549433"/>
              <a:ext cx="361119" cy="265176"/>
              <a:chOff x="6263579" y="3962400"/>
              <a:chExt cx="361119" cy="91440"/>
            </a:xfrm>
          </p:grpSpPr>
          <p:cxnSp>
            <p:nvCxnSpPr>
              <p:cNvPr id="624" name="Straight Connector 62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Straight Connector 62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Straight Connector 62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1" name="Group 481"/>
            <p:cNvGrpSpPr/>
            <p:nvPr/>
          </p:nvGrpSpPr>
          <p:grpSpPr>
            <a:xfrm>
              <a:off x="4537192" y="3548742"/>
              <a:ext cx="361119" cy="273629"/>
              <a:chOff x="6263579" y="3962400"/>
              <a:chExt cx="361119" cy="91440"/>
            </a:xfrm>
          </p:grpSpPr>
          <p:cxnSp>
            <p:nvCxnSpPr>
              <p:cNvPr id="621" name="Straight Connector 62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2" name="Straight Connector 62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3" name="Straight Connector 62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2" name="Group 207"/>
            <p:cNvGrpSpPr/>
            <p:nvPr/>
          </p:nvGrpSpPr>
          <p:grpSpPr>
            <a:xfrm>
              <a:off x="4894686" y="3292566"/>
              <a:ext cx="914400" cy="274320"/>
              <a:chOff x="6007023" y="4114800"/>
              <a:chExt cx="770075" cy="91671"/>
            </a:xfrm>
          </p:grpSpPr>
          <p:grpSp>
            <p:nvGrpSpPr>
              <p:cNvPr id="613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18" name="Straight Connector 61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4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15" name="Straight Connector 61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Straight Connector 61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7" name="Straight Connector 61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3" name="Group 530"/>
            <p:cNvGrpSpPr/>
            <p:nvPr/>
          </p:nvGrpSpPr>
          <p:grpSpPr>
            <a:xfrm flipH="1">
              <a:off x="5778423" y="5150883"/>
              <a:ext cx="361119" cy="273629"/>
              <a:chOff x="6263579" y="3962400"/>
              <a:chExt cx="361119" cy="91440"/>
            </a:xfrm>
          </p:grpSpPr>
          <p:cxnSp>
            <p:nvCxnSpPr>
              <p:cNvPr id="610" name="Straight Connector 60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Straight Connector 61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2" name="Straight Connector 61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4" name="Group 538"/>
            <p:cNvGrpSpPr/>
            <p:nvPr/>
          </p:nvGrpSpPr>
          <p:grpSpPr>
            <a:xfrm>
              <a:off x="4538626" y="5150192"/>
              <a:ext cx="361119" cy="273629"/>
              <a:chOff x="6263579" y="3962400"/>
              <a:chExt cx="361119" cy="91440"/>
            </a:xfrm>
          </p:grpSpPr>
          <p:cxnSp>
            <p:nvCxnSpPr>
              <p:cNvPr id="607" name="Straight Connector 60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5" name="Group 520"/>
            <p:cNvGrpSpPr/>
            <p:nvPr/>
          </p:nvGrpSpPr>
          <p:grpSpPr>
            <a:xfrm>
              <a:off x="6173937" y="5147014"/>
              <a:ext cx="361119" cy="273629"/>
              <a:chOff x="6263579" y="3962400"/>
              <a:chExt cx="361119" cy="91440"/>
            </a:xfrm>
          </p:grpSpPr>
          <p:cxnSp>
            <p:nvCxnSpPr>
              <p:cNvPr id="604" name="Straight Connector 60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6" name="Group 207"/>
            <p:cNvGrpSpPr/>
            <p:nvPr/>
          </p:nvGrpSpPr>
          <p:grpSpPr>
            <a:xfrm>
              <a:off x="4887432" y="3807822"/>
              <a:ext cx="914400" cy="292608"/>
              <a:chOff x="6007023" y="4114800"/>
              <a:chExt cx="770075" cy="91671"/>
            </a:xfrm>
          </p:grpSpPr>
          <p:grpSp>
            <p:nvGrpSpPr>
              <p:cNvPr id="596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601" name="Straight Connector 60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2" name="Straight Connector 60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3" name="Straight Connector 60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7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98" name="Straight Connector 59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9" name="Straight Connector 59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0" name="Straight Connector 59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7" name="Group 207"/>
            <p:cNvGrpSpPr/>
            <p:nvPr/>
          </p:nvGrpSpPr>
          <p:grpSpPr>
            <a:xfrm>
              <a:off x="4865664" y="4874622"/>
              <a:ext cx="914400" cy="283464"/>
              <a:chOff x="6007023" y="4114800"/>
              <a:chExt cx="770075" cy="91671"/>
            </a:xfrm>
          </p:grpSpPr>
          <p:grpSp>
            <p:nvGrpSpPr>
              <p:cNvPr id="588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93" name="Straight Connector 59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4" name="Straight Connector 59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5" name="Straight Connector 59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9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90" name="Straight Connector 58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1" name="Straight Connector 59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2" name="Straight Connector 59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56" name="Group 755"/>
          <p:cNvGrpSpPr/>
          <p:nvPr/>
        </p:nvGrpSpPr>
        <p:grpSpPr>
          <a:xfrm>
            <a:off x="4147458" y="3512460"/>
            <a:ext cx="3153228" cy="1050834"/>
            <a:chOff x="1647372" y="3292566"/>
            <a:chExt cx="4937760" cy="2145008"/>
          </a:xfrm>
        </p:grpSpPr>
        <p:cxnSp>
          <p:nvCxnSpPr>
            <p:cNvPr id="757" name="Straight Connector 756"/>
            <p:cNvCxnSpPr/>
            <p:nvPr/>
          </p:nvCxnSpPr>
          <p:spPr>
            <a:xfrm>
              <a:off x="1706880" y="4804224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/>
            <p:cNvCxnSpPr/>
            <p:nvPr/>
          </p:nvCxnSpPr>
          <p:spPr>
            <a:xfrm>
              <a:off x="1647372" y="4548774"/>
              <a:ext cx="493776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/>
            <p:cNvCxnSpPr/>
            <p:nvPr/>
          </p:nvCxnSpPr>
          <p:spPr>
            <a:xfrm>
              <a:off x="1722120" y="4287516"/>
              <a:ext cx="475488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/>
            <p:cNvCxnSpPr/>
            <p:nvPr/>
          </p:nvCxnSpPr>
          <p:spPr>
            <a:xfrm>
              <a:off x="1722120" y="4015374"/>
              <a:ext cx="475488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/>
            <p:cNvCxnSpPr/>
            <p:nvPr/>
          </p:nvCxnSpPr>
          <p:spPr>
            <a:xfrm>
              <a:off x="1664064" y="3472542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/>
            <p:cNvCxnSpPr/>
            <p:nvPr/>
          </p:nvCxnSpPr>
          <p:spPr>
            <a:xfrm>
              <a:off x="1678578" y="3743232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/>
            <p:cNvCxnSpPr/>
            <p:nvPr/>
          </p:nvCxnSpPr>
          <p:spPr>
            <a:xfrm>
              <a:off x="1691640" y="5071290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4" name="Group 277"/>
            <p:cNvGrpSpPr/>
            <p:nvPr/>
          </p:nvGrpSpPr>
          <p:grpSpPr>
            <a:xfrm>
              <a:off x="1694538" y="4898568"/>
              <a:ext cx="770075" cy="274320"/>
              <a:chOff x="6007023" y="4114800"/>
              <a:chExt cx="770075" cy="91671"/>
            </a:xfrm>
          </p:grpSpPr>
          <p:grpSp>
            <p:nvGrpSpPr>
              <p:cNvPr id="961" name="Group 278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966" name="Straight Connector 96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7" name="Straight Connector 96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8" name="Straight Connector 96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2" name="Group 279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963" name="Straight Connector 96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4" name="Straight Connector 96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5" name="Straight Connector 96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65" name="Group 270"/>
            <p:cNvGrpSpPr/>
            <p:nvPr/>
          </p:nvGrpSpPr>
          <p:grpSpPr>
            <a:xfrm flipH="1">
              <a:off x="2473861" y="4643059"/>
              <a:ext cx="361119" cy="273629"/>
              <a:chOff x="6263579" y="3962400"/>
              <a:chExt cx="361119" cy="91440"/>
            </a:xfrm>
          </p:grpSpPr>
          <p:cxnSp>
            <p:nvCxnSpPr>
              <p:cNvPr id="958" name="Straight Connector 95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9" name="Straight Connector 95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0" name="Straight Connector 95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6" name="Group 185"/>
            <p:cNvGrpSpPr/>
            <p:nvPr/>
          </p:nvGrpSpPr>
          <p:grpSpPr>
            <a:xfrm>
              <a:off x="6192896" y="4622046"/>
              <a:ext cx="361119" cy="273629"/>
              <a:chOff x="6263579" y="3962400"/>
              <a:chExt cx="361119" cy="91440"/>
            </a:xfrm>
          </p:grpSpPr>
          <p:cxnSp>
            <p:nvCxnSpPr>
              <p:cNvPr id="955" name="Straight Connector 95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6" name="Straight Connector 95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7" name="Straight Connector 95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7" name="Group 297"/>
            <p:cNvGrpSpPr/>
            <p:nvPr/>
          </p:nvGrpSpPr>
          <p:grpSpPr>
            <a:xfrm>
              <a:off x="6163784" y="4088646"/>
              <a:ext cx="361119" cy="273629"/>
              <a:chOff x="6263579" y="3962400"/>
              <a:chExt cx="361119" cy="91440"/>
            </a:xfrm>
          </p:grpSpPr>
          <p:cxnSp>
            <p:nvCxnSpPr>
              <p:cNvPr id="952" name="Straight Connector 95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3" name="Straight Connector 95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Straight Connector 95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8" name="Group 286"/>
            <p:cNvGrpSpPr/>
            <p:nvPr/>
          </p:nvGrpSpPr>
          <p:grpSpPr>
            <a:xfrm>
              <a:off x="1718216" y="4373850"/>
              <a:ext cx="770075" cy="274320"/>
              <a:chOff x="6007023" y="4114800"/>
              <a:chExt cx="770075" cy="91671"/>
            </a:xfrm>
          </p:grpSpPr>
          <p:grpSp>
            <p:nvGrpSpPr>
              <p:cNvPr id="944" name="Group 287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949" name="Straight Connector 94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0" name="Straight Connector 94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1" name="Straight Connector 95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5" name="Group 288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946" name="Straight Connector 94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7" name="Straight Connector 94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8" name="Straight Connector 94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69" name="Group 316"/>
            <p:cNvGrpSpPr/>
            <p:nvPr/>
          </p:nvGrpSpPr>
          <p:grpSpPr>
            <a:xfrm flipH="1">
              <a:off x="2488291" y="4102399"/>
              <a:ext cx="361119" cy="273629"/>
              <a:chOff x="6263579" y="3962400"/>
              <a:chExt cx="361119" cy="91440"/>
            </a:xfrm>
          </p:grpSpPr>
          <p:cxnSp>
            <p:nvCxnSpPr>
              <p:cNvPr id="941" name="Straight Connector 94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2" name="Straight Connector 94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3" name="Straight Connector 94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0" name="Group 453"/>
            <p:cNvGrpSpPr/>
            <p:nvPr/>
          </p:nvGrpSpPr>
          <p:grpSpPr>
            <a:xfrm>
              <a:off x="1722751" y="3828138"/>
              <a:ext cx="770075" cy="283464"/>
              <a:chOff x="6007023" y="4114800"/>
              <a:chExt cx="770075" cy="91671"/>
            </a:xfrm>
          </p:grpSpPr>
          <p:grpSp>
            <p:nvGrpSpPr>
              <p:cNvPr id="933" name="Group 454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938" name="Straight Connector 93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9" name="Straight Connector 93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0" name="Straight Connector 93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4" name="Group 455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935" name="Straight Connector 93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6" name="Straight Connector 93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7" name="Straight Connector 93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71" name="Group 463"/>
            <p:cNvGrpSpPr/>
            <p:nvPr/>
          </p:nvGrpSpPr>
          <p:grpSpPr>
            <a:xfrm>
              <a:off x="6157429" y="3545112"/>
              <a:ext cx="361119" cy="273629"/>
              <a:chOff x="6263579" y="3962400"/>
              <a:chExt cx="361119" cy="91440"/>
            </a:xfrm>
          </p:grpSpPr>
          <p:cxnSp>
            <p:nvCxnSpPr>
              <p:cNvPr id="930" name="Straight Connector 92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1" name="Straight Connector 93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2" name="Straight Connector 93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2" name="Group 482"/>
            <p:cNvGrpSpPr/>
            <p:nvPr/>
          </p:nvGrpSpPr>
          <p:grpSpPr>
            <a:xfrm flipH="1">
              <a:off x="2481936" y="3562495"/>
              <a:ext cx="361119" cy="273629"/>
              <a:chOff x="6263579" y="3962400"/>
              <a:chExt cx="361119" cy="91440"/>
            </a:xfrm>
          </p:grpSpPr>
          <p:cxnSp>
            <p:nvCxnSpPr>
              <p:cNvPr id="927" name="Straight Connector 92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8" name="Straight Connector 92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9" name="Straight Connector 92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3" name="Group 216"/>
            <p:cNvGrpSpPr/>
            <p:nvPr/>
          </p:nvGrpSpPr>
          <p:grpSpPr>
            <a:xfrm>
              <a:off x="1745340" y="3301998"/>
              <a:ext cx="770075" cy="274320"/>
              <a:chOff x="6007023" y="4114800"/>
              <a:chExt cx="770075" cy="91671"/>
            </a:xfrm>
          </p:grpSpPr>
          <p:grpSp>
            <p:nvGrpSpPr>
              <p:cNvPr id="919" name="Group 511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924" name="Straight Connector 92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5" name="Straight Connector 92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6" name="Straight Connector 92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0" name="Group 512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921" name="Straight Connector 92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2" name="Straight Connector 92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3" name="Straight Connector 92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74" name="Group 539"/>
            <p:cNvGrpSpPr/>
            <p:nvPr/>
          </p:nvGrpSpPr>
          <p:grpSpPr>
            <a:xfrm flipH="1">
              <a:off x="2483370" y="5163945"/>
              <a:ext cx="361119" cy="273629"/>
              <a:chOff x="6263579" y="3962400"/>
              <a:chExt cx="361119" cy="91440"/>
            </a:xfrm>
          </p:grpSpPr>
          <p:cxnSp>
            <p:nvCxnSpPr>
              <p:cNvPr id="916" name="Straight Connector 91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7" name="Straight Connector 91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8" name="Straight Connector 91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5" name="Straight Connector 774"/>
            <p:cNvCxnSpPr/>
            <p:nvPr/>
          </p:nvCxnSpPr>
          <p:spPr>
            <a:xfrm>
              <a:off x="1676400" y="5345634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6" name="Group 225"/>
            <p:cNvGrpSpPr/>
            <p:nvPr/>
          </p:nvGrpSpPr>
          <p:grpSpPr>
            <a:xfrm flipH="1">
              <a:off x="4125678" y="4624915"/>
              <a:ext cx="361119" cy="273629"/>
              <a:chOff x="6263579" y="3962400"/>
              <a:chExt cx="361119" cy="91440"/>
            </a:xfrm>
          </p:grpSpPr>
          <p:cxnSp>
            <p:nvCxnSpPr>
              <p:cNvPr id="913" name="Straight Connector 91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4" name="Straight Connector 91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Straight Connector 91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7" name="Group 269"/>
            <p:cNvGrpSpPr/>
            <p:nvPr/>
          </p:nvGrpSpPr>
          <p:grpSpPr>
            <a:xfrm>
              <a:off x="2882817" y="4627854"/>
              <a:ext cx="361119" cy="273629"/>
              <a:chOff x="6263579" y="3962400"/>
              <a:chExt cx="361119" cy="91440"/>
            </a:xfrm>
          </p:grpSpPr>
          <p:cxnSp>
            <p:nvCxnSpPr>
              <p:cNvPr id="910" name="Straight Connector 90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1" name="Straight Connector 91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2" name="Straight Connector 91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8" name="Group 241"/>
            <p:cNvGrpSpPr/>
            <p:nvPr/>
          </p:nvGrpSpPr>
          <p:grpSpPr>
            <a:xfrm>
              <a:off x="3250290" y="4366596"/>
              <a:ext cx="914400" cy="274320"/>
              <a:chOff x="6007023" y="4114800"/>
              <a:chExt cx="770075" cy="91671"/>
            </a:xfrm>
          </p:grpSpPr>
          <p:grpSp>
            <p:nvGrpSpPr>
              <p:cNvPr id="902" name="Group 24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907" name="Straight Connector 90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8" name="Straight Connector 90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9" name="Straight Connector 90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3" name="Group 24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904" name="Straight Connector 90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5" name="Straight Connector 90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6" name="Straight Connector 90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79" name="Group 307"/>
            <p:cNvGrpSpPr/>
            <p:nvPr/>
          </p:nvGrpSpPr>
          <p:grpSpPr>
            <a:xfrm flipH="1">
              <a:off x="4125594" y="4098769"/>
              <a:ext cx="361119" cy="273629"/>
              <a:chOff x="6263579" y="3962400"/>
              <a:chExt cx="361119" cy="91440"/>
            </a:xfrm>
          </p:grpSpPr>
          <p:cxnSp>
            <p:nvCxnSpPr>
              <p:cNvPr id="899" name="Straight Connector 89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0" name="Straight Connector 89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1" name="Straight Connector 90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0" name="Group 315"/>
            <p:cNvGrpSpPr/>
            <p:nvPr/>
          </p:nvGrpSpPr>
          <p:grpSpPr>
            <a:xfrm>
              <a:off x="2897247" y="4101708"/>
              <a:ext cx="361119" cy="273629"/>
              <a:chOff x="6263579" y="3962400"/>
              <a:chExt cx="361119" cy="91440"/>
            </a:xfrm>
          </p:grpSpPr>
          <p:cxnSp>
            <p:nvCxnSpPr>
              <p:cNvPr id="896" name="Straight Connector 89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7" name="Straight Connector 89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8" name="Straight Connector 89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1" name="Group 444"/>
            <p:cNvGrpSpPr/>
            <p:nvPr/>
          </p:nvGrpSpPr>
          <p:grpSpPr>
            <a:xfrm>
              <a:off x="3254825" y="3835398"/>
              <a:ext cx="914400" cy="274320"/>
              <a:chOff x="6007023" y="4114800"/>
              <a:chExt cx="770075" cy="91671"/>
            </a:xfrm>
          </p:grpSpPr>
          <p:grpSp>
            <p:nvGrpSpPr>
              <p:cNvPr id="888" name="Group 445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893" name="Straight Connector 89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4" name="Straight Connector 89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5" name="Straight Connector 89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9" name="Group 446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890" name="Straight Connector 88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1" name="Straight Connector 89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2" name="Straight Connector 89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82" name="Group 473"/>
            <p:cNvGrpSpPr/>
            <p:nvPr/>
          </p:nvGrpSpPr>
          <p:grpSpPr>
            <a:xfrm flipH="1">
              <a:off x="4119239" y="3562495"/>
              <a:ext cx="361119" cy="273629"/>
              <a:chOff x="6263579" y="3962400"/>
              <a:chExt cx="361119" cy="91440"/>
            </a:xfrm>
          </p:grpSpPr>
          <p:cxnSp>
            <p:nvCxnSpPr>
              <p:cNvPr id="885" name="Straight Connector 88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6" name="Straight Connector 88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7" name="Straight Connector 88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3" name="Group 481"/>
            <p:cNvGrpSpPr/>
            <p:nvPr/>
          </p:nvGrpSpPr>
          <p:grpSpPr>
            <a:xfrm>
              <a:off x="2890892" y="3561804"/>
              <a:ext cx="361119" cy="273629"/>
              <a:chOff x="6263579" y="3962400"/>
              <a:chExt cx="361119" cy="91440"/>
            </a:xfrm>
          </p:grpSpPr>
          <p:cxnSp>
            <p:nvCxnSpPr>
              <p:cNvPr id="882" name="Straight Connector 88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3" name="Straight Connector 88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4" name="Straight Connector 88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4" name="Group 207"/>
            <p:cNvGrpSpPr/>
            <p:nvPr/>
          </p:nvGrpSpPr>
          <p:grpSpPr>
            <a:xfrm>
              <a:off x="3248386" y="3305628"/>
              <a:ext cx="914400" cy="274320"/>
              <a:chOff x="6007023" y="4114800"/>
              <a:chExt cx="770075" cy="91671"/>
            </a:xfrm>
          </p:grpSpPr>
          <p:grpSp>
            <p:nvGrpSpPr>
              <p:cNvPr id="874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879" name="Straight Connector 87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0" name="Straight Connector 87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1" name="Straight Connector 88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5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876" name="Straight Connector 87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7" name="Straight Connector 87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8" name="Straight Connector 87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85" name="Group 530"/>
            <p:cNvGrpSpPr/>
            <p:nvPr/>
          </p:nvGrpSpPr>
          <p:grpSpPr>
            <a:xfrm flipH="1">
              <a:off x="4132123" y="5163945"/>
              <a:ext cx="361119" cy="273629"/>
              <a:chOff x="6263579" y="3962400"/>
              <a:chExt cx="361119" cy="91440"/>
            </a:xfrm>
          </p:grpSpPr>
          <p:cxnSp>
            <p:nvCxnSpPr>
              <p:cNvPr id="871" name="Straight Connector 87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Straight Connector 87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Straight Connector 87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6" name="Group 538"/>
            <p:cNvGrpSpPr/>
            <p:nvPr/>
          </p:nvGrpSpPr>
          <p:grpSpPr>
            <a:xfrm>
              <a:off x="2892326" y="5163254"/>
              <a:ext cx="361119" cy="273629"/>
              <a:chOff x="6263579" y="3962400"/>
              <a:chExt cx="361119" cy="91440"/>
            </a:xfrm>
          </p:grpSpPr>
          <p:cxnSp>
            <p:nvCxnSpPr>
              <p:cNvPr id="868" name="Straight Connector 86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9" name="Straight Connector 86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Straight Connector 86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7" name="Group 271"/>
            <p:cNvGrpSpPr/>
            <p:nvPr/>
          </p:nvGrpSpPr>
          <p:grpSpPr>
            <a:xfrm>
              <a:off x="3200400" y="4894944"/>
              <a:ext cx="1005840" cy="274320"/>
              <a:chOff x="6007023" y="4114800"/>
              <a:chExt cx="770075" cy="91671"/>
            </a:xfrm>
          </p:grpSpPr>
          <p:grpSp>
            <p:nvGrpSpPr>
              <p:cNvPr id="860" name="Group 49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865" name="Straight Connector 86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6" name="Straight Connector 86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7" name="Straight Connector 86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1" name="Group 49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862" name="Straight Connector 86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3" name="Straight Connector 86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4" name="Straight Connector 86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88" name="Group 225"/>
            <p:cNvGrpSpPr/>
            <p:nvPr/>
          </p:nvGrpSpPr>
          <p:grpSpPr>
            <a:xfrm flipH="1">
              <a:off x="5771978" y="4611853"/>
              <a:ext cx="361119" cy="273629"/>
              <a:chOff x="6263579" y="3962400"/>
              <a:chExt cx="361119" cy="91440"/>
            </a:xfrm>
          </p:grpSpPr>
          <p:cxnSp>
            <p:nvCxnSpPr>
              <p:cNvPr id="857" name="Straight Connector 85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Straight Connector 85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Straight Connector 85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9" name="Group 269"/>
            <p:cNvGrpSpPr/>
            <p:nvPr/>
          </p:nvGrpSpPr>
          <p:grpSpPr>
            <a:xfrm>
              <a:off x="4529117" y="4614792"/>
              <a:ext cx="361119" cy="273629"/>
              <a:chOff x="6263579" y="3962400"/>
              <a:chExt cx="361119" cy="91440"/>
            </a:xfrm>
          </p:grpSpPr>
          <p:cxnSp>
            <p:nvCxnSpPr>
              <p:cNvPr id="854" name="Straight Connector 85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Straight Connector 85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6" name="Straight Connector 85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0" name="Group 241"/>
            <p:cNvGrpSpPr/>
            <p:nvPr/>
          </p:nvGrpSpPr>
          <p:grpSpPr>
            <a:xfrm>
              <a:off x="4896590" y="4353534"/>
              <a:ext cx="914400" cy="274320"/>
              <a:chOff x="6007023" y="4114800"/>
              <a:chExt cx="770075" cy="91671"/>
            </a:xfrm>
          </p:grpSpPr>
          <p:grpSp>
            <p:nvGrpSpPr>
              <p:cNvPr id="846" name="Group 24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851" name="Straight Connector 85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2" name="Straight Connector 85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3" name="Straight Connector 85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7" name="Group 24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848" name="Straight Connector 84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9" name="Straight Connector 84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0" name="Straight Connector 84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91" name="Group 307"/>
            <p:cNvGrpSpPr/>
            <p:nvPr/>
          </p:nvGrpSpPr>
          <p:grpSpPr>
            <a:xfrm flipH="1">
              <a:off x="5771894" y="4085707"/>
              <a:ext cx="361119" cy="273629"/>
              <a:chOff x="6263579" y="3962400"/>
              <a:chExt cx="361119" cy="91440"/>
            </a:xfrm>
          </p:grpSpPr>
          <p:cxnSp>
            <p:nvCxnSpPr>
              <p:cNvPr id="843" name="Straight Connector 84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84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2" name="Group 315"/>
            <p:cNvGrpSpPr/>
            <p:nvPr/>
          </p:nvGrpSpPr>
          <p:grpSpPr>
            <a:xfrm>
              <a:off x="4543547" y="4088646"/>
              <a:ext cx="361119" cy="273629"/>
              <a:chOff x="6263579" y="3962400"/>
              <a:chExt cx="361119" cy="91440"/>
            </a:xfrm>
          </p:grpSpPr>
          <p:cxnSp>
            <p:nvCxnSpPr>
              <p:cNvPr id="840" name="Straight Connector 83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Straight Connector 84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3" name="Group 473"/>
            <p:cNvGrpSpPr/>
            <p:nvPr/>
          </p:nvGrpSpPr>
          <p:grpSpPr>
            <a:xfrm flipH="1">
              <a:off x="5765539" y="3549433"/>
              <a:ext cx="361119" cy="265176"/>
              <a:chOff x="6263579" y="3962400"/>
              <a:chExt cx="361119" cy="91440"/>
            </a:xfrm>
          </p:grpSpPr>
          <p:cxnSp>
            <p:nvCxnSpPr>
              <p:cNvPr id="837" name="Straight Connector 83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4" name="Group 481"/>
            <p:cNvGrpSpPr/>
            <p:nvPr/>
          </p:nvGrpSpPr>
          <p:grpSpPr>
            <a:xfrm>
              <a:off x="4537192" y="3548742"/>
              <a:ext cx="361119" cy="273629"/>
              <a:chOff x="6263579" y="3962400"/>
              <a:chExt cx="361119" cy="91440"/>
            </a:xfrm>
          </p:grpSpPr>
          <p:cxnSp>
            <p:nvCxnSpPr>
              <p:cNvPr id="834" name="Straight Connector 83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5" name="Straight Connector 83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6" name="Straight Connector 83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5" name="Group 207"/>
            <p:cNvGrpSpPr/>
            <p:nvPr/>
          </p:nvGrpSpPr>
          <p:grpSpPr>
            <a:xfrm>
              <a:off x="4894686" y="3292566"/>
              <a:ext cx="914400" cy="274320"/>
              <a:chOff x="6007023" y="4114800"/>
              <a:chExt cx="770075" cy="91671"/>
            </a:xfrm>
          </p:grpSpPr>
          <p:grpSp>
            <p:nvGrpSpPr>
              <p:cNvPr id="826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831" name="Straight Connector 83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2" name="Straight Connector 83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3" name="Straight Connector 83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7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828" name="Straight Connector 82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9" name="Straight Connector 82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0" name="Straight Connector 82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96" name="Group 530"/>
            <p:cNvGrpSpPr/>
            <p:nvPr/>
          </p:nvGrpSpPr>
          <p:grpSpPr>
            <a:xfrm flipH="1">
              <a:off x="5778423" y="5150883"/>
              <a:ext cx="361119" cy="273629"/>
              <a:chOff x="6263579" y="3962400"/>
              <a:chExt cx="361119" cy="91440"/>
            </a:xfrm>
          </p:grpSpPr>
          <p:cxnSp>
            <p:nvCxnSpPr>
              <p:cNvPr id="823" name="Straight Connector 82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4" name="Straight Connector 82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Straight Connector 82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7" name="Group 538"/>
            <p:cNvGrpSpPr/>
            <p:nvPr/>
          </p:nvGrpSpPr>
          <p:grpSpPr>
            <a:xfrm>
              <a:off x="4538626" y="5150192"/>
              <a:ext cx="361119" cy="273629"/>
              <a:chOff x="6263579" y="3962400"/>
              <a:chExt cx="361119" cy="91440"/>
            </a:xfrm>
          </p:grpSpPr>
          <p:cxnSp>
            <p:nvCxnSpPr>
              <p:cNvPr id="820" name="Straight Connector 81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1" name="Straight Connector 82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2" name="Straight Connector 82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8" name="Group 520"/>
            <p:cNvGrpSpPr/>
            <p:nvPr/>
          </p:nvGrpSpPr>
          <p:grpSpPr>
            <a:xfrm>
              <a:off x="6173937" y="5147014"/>
              <a:ext cx="361119" cy="273629"/>
              <a:chOff x="6263579" y="3962400"/>
              <a:chExt cx="361119" cy="91440"/>
            </a:xfrm>
          </p:grpSpPr>
          <p:cxnSp>
            <p:nvCxnSpPr>
              <p:cNvPr id="817" name="Straight Connector 81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8" name="Straight Connector 81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9" name="Straight Connector 81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9" name="Group 207"/>
            <p:cNvGrpSpPr/>
            <p:nvPr/>
          </p:nvGrpSpPr>
          <p:grpSpPr>
            <a:xfrm>
              <a:off x="4887432" y="3807822"/>
              <a:ext cx="914400" cy="292608"/>
              <a:chOff x="6007023" y="4114800"/>
              <a:chExt cx="770075" cy="91671"/>
            </a:xfrm>
          </p:grpSpPr>
          <p:grpSp>
            <p:nvGrpSpPr>
              <p:cNvPr id="809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814" name="Straight Connector 81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5" name="Straight Connector 81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6" name="Straight Connector 81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0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811" name="Straight Connector 81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2" name="Straight Connector 81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3" name="Straight Connector 81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00" name="Group 207"/>
            <p:cNvGrpSpPr/>
            <p:nvPr/>
          </p:nvGrpSpPr>
          <p:grpSpPr>
            <a:xfrm>
              <a:off x="4865664" y="4874622"/>
              <a:ext cx="914400" cy="283464"/>
              <a:chOff x="6007023" y="4114800"/>
              <a:chExt cx="770075" cy="91671"/>
            </a:xfrm>
          </p:grpSpPr>
          <p:grpSp>
            <p:nvGrpSpPr>
              <p:cNvPr id="801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806" name="Straight Connector 80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7" name="Straight Connector 80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8" name="Straight Connector 80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2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803" name="Straight Connector 80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4" name="Straight Connector 80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5" name="Straight Connector 80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969" name="Group 968"/>
          <p:cNvGrpSpPr/>
          <p:nvPr/>
        </p:nvGrpSpPr>
        <p:grpSpPr>
          <a:xfrm>
            <a:off x="4132944" y="4545156"/>
            <a:ext cx="3153228" cy="1050834"/>
            <a:chOff x="1647372" y="3292566"/>
            <a:chExt cx="4937760" cy="2145008"/>
          </a:xfrm>
        </p:grpSpPr>
        <p:cxnSp>
          <p:nvCxnSpPr>
            <p:cNvPr id="970" name="Straight Connector 969"/>
            <p:cNvCxnSpPr/>
            <p:nvPr/>
          </p:nvCxnSpPr>
          <p:spPr>
            <a:xfrm>
              <a:off x="1706880" y="4804224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Straight Connector 970"/>
            <p:cNvCxnSpPr/>
            <p:nvPr/>
          </p:nvCxnSpPr>
          <p:spPr>
            <a:xfrm>
              <a:off x="1647372" y="4548774"/>
              <a:ext cx="493776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Straight Connector 971"/>
            <p:cNvCxnSpPr/>
            <p:nvPr/>
          </p:nvCxnSpPr>
          <p:spPr>
            <a:xfrm>
              <a:off x="1722120" y="4287516"/>
              <a:ext cx="475488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Straight Connector 972"/>
            <p:cNvCxnSpPr/>
            <p:nvPr/>
          </p:nvCxnSpPr>
          <p:spPr>
            <a:xfrm>
              <a:off x="1722120" y="4015374"/>
              <a:ext cx="475488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/>
            <p:cNvCxnSpPr/>
            <p:nvPr/>
          </p:nvCxnSpPr>
          <p:spPr>
            <a:xfrm>
              <a:off x="1664064" y="3472542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Straight Connector 974"/>
            <p:cNvCxnSpPr/>
            <p:nvPr/>
          </p:nvCxnSpPr>
          <p:spPr>
            <a:xfrm>
              <a:off x="1678578" y="3743232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Straight Connector 975"/>
            <p:cNvCxnSpPr/>
            <p:nvPr/>
          </p:nvCxnSpPr>
          <p:spPr>
            <a:xfrm>
              <a:off x="1691640" y="5071290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7" name="Group 277"/>
            <p:cNvGrpSpPr/>
            <p:nvPr/>
          </p:nvGrpSpPr>
          <p:grpSpPr>
            <a:xfrm>
              <a:off x="1694538" y="4898568"/>
              <a:ext cx="770075" cy="274320"/>
              <a:chOff x="6007023" y="4114800"/>
              <a:chExt cx="770075" cy="91671"/>
            </a:xfrm>
          </p:grpSpPr>
          <p:grpSp>
            <p:nvGrpSpPr>
              <p:cNvPr id="1174" name="Group 278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179" name="Straight Connector 117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0" name="Straight Connector 117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1" name="Straight Connector 118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5" name="Group 279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176" name="Straight Connector 117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7" name="Straight Connector 117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8" name="Straight Connector 117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78" name="Group 270"/>
            <p:cNvGrpSpPr/>
            <p:nvPr/>
          </p:nvGrpSpPr>
          <p:grpSpPr>
            <a:xfrm flipH="1">
              <a:off x="2473861" y="4643059"/>
              <a:ext cx="361119" cy="273629"/>
              <a:chOff x="6263579" y="3962400"/>
              <a:chExt cx="361119" cy="91440"/>
            </a:xfrm>
          </p:grpSpPr>
          <p:cxnSp>
            <p:nvCxnSpPr>
              <p:cNvPr id="1171" name="Straight Connector 117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2" name="Straight Connector 117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3" name="Straight Connector 117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9" name="Group 185"/>
            <p:cNvGrpSpPr/>
            <p:nvPr/>
          </p:nvGrpSpPr>
          <p:grpSpPr>
            <a:xfrm>
              <a:off x="6192896" y="4622046"/>
              <a:ext cx="361119" cy="273629"/>
              <a:chOff x="6263579" y="3962400"/>
              <a:chExt cx="361119" cy="91440"/>
            </a:xfrm>
          </p:grpSpPr>
          <p:cxnSp>
            <p:nvCxnSpPr>
              <p:cNvPr id="1168" name="Straight Connector 116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9" name="Straight Connector 116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0" name="Straight Connector 116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0" name="Group 297"/>
            <p:cNvGrpSpPr/>
            <p:nvPr/>
          </p:nvGrpSpPr>
          <p:grpSpPr>
            <a:xfrm>
              <a:off x="6163784" y="4088646"/>
              <a:ext cx="361119" cy="273629"/>
              <a:chOff x="6263579" y="3962400"/>
              <a:chExt cx="361119" cy="91440"/>
            </a:xfrm>
          </p:grpSpPr>
          <p:cxnSp>
            <p:nvCxnSpPr>
              <p:cNvPr id="1165" name="Straight Connector 116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6" name="Straight Connector 116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7" name="Straight Connector 116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1" name="Group 286"/>
            <p:cNvGrpSpPr/>
            <p:nvPr/>
          </p:nvGrpSpPr>
          <p:grpSpPr>
            <a:xfrm>
              <a:off x="1718216" y="4373850"/>
              <a:ext cx="770075" cy="274320"/>
              <a:chOff x="6007023" y="4114800"/>
              <a:chExt cx="770075" cy="91671"/>
            </a:xfrm>
          </p:grpSpPr>
          <p:grpSp>
            <p:nvGrpSpPr>
              <p:cNvPr id="1157" name="Group 287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162" name="Straight Connector 116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3" name="Straight Connector 116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4" name="Straight Connector 116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8" name="Group 288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159" name="Straight Connector 115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0" name="Straight Connector 115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1" name="Straight Connector 116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82" name="Group 316"/>
            <p:cNvGrpSpPr/>
            <p:nvPr/>
          </p:nvGrpSpPr>
          <p:grpSpPr>
            <a:xfrm flipH="1">
              <a:off x="2488291" y="4102399"/>
              <a:ext cx="361119" cy="273629"/>
              <a:chOff x="6263579" y="3962400"/>
              <a:chExt cx="361119" cy="91440"/>
            </a:xfrm>
          </p:grpSpPr>
          <p:cxnSp>
            <p:nvCxnSpPr>
              <p:cNvPr id="1154" name="Straight Connector 115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5" name="Straight Connector 115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6" name="Straight Connector 115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3" name="Group 453"/>
            <p:cNvGrpSpPr/>
            <p:nvPr/>
          </p:nvGrpSpPr>
          <p:grpSpPr>
            <a:xfrm>
              <a:off x="1722751" y="3828138"/>
              <a:ext cx="770075" cy="283464"/>
              <a:chOff x="6007023" y="4114800"/>
              <a:chExt cx="770075" cy="91671"/>
            </a:xfrm>
          </p:grpSpPr>
          <p:grpSp>
            <p:nvGrpSpPr>
              <p:cNvPr id="1146" name="Group 454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151" name="Straight Connector 115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2" name="Straight Connector 115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3" name="Straight Connector 115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7" name="Group 455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148" name="Straight Connector 114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9" name="Straight Connector 114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0" name="Straight Connector 114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84" name="Group 463"/>
            <p:cNvGrpSpPr/>
            <p:nvPr/>
          </p:nvGrpSpPr>
          <p:grpSpPr>
            <a:xfrm>
              <a:off x="6157429" y="3545112"/>
              <a:ext cx="361119" cy="273629"/>
              <a:chOff x="6263579" y="3962400"/>
              <a:chExt cx="361119" cy="91440"/>
            </a:xfrm>
          </p:grpSpPr>
          <p:cxnSp>
            <p:nvCxnSpPr>
              <p:cNvPr id="1143" name="Straight Connector 114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4" name="Straight Connector 114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Straight Connector 114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5" name="Group 482"/>
            <p:cNvGrpSpPr/>
            <p:nvPr/>
          </p:nvGrpSpPr>
          <p:grpSpPr>
            <a:xfrm flipH="1">
              <a:off x="2481936" y="3562495"/>
              <a:ext cx="361119" cy="273629"/>
              <a:chOff x="6263579" y="3962400"/>
              <a:chExt cx="361119" cy="91440"/>
            </a:xfrm>
          </p:grpSpPr>
          <p:cxnSp>
            <p:nvCxnSpPr>
              <p:cNvPr id="1140" name="Straight Connector 113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1" name="Straight Connector 114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2" name="Straight Connector 114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6" name="Group 216"/>
            <p:cNvGrpSpPr/>
            <p:nvPr/>
          </p:nvGrpSpPr>
          <p:grpSpPr>
            <a:xfrm>
              <a:off x="1745340" y="3301998"/>
              <a:ext cx="770075" cy="274320"/>
              <a:chOff x="6007023" y="4114800"/>
              <a:chExt cx="770075" cy="91671"/>
            </a:xfrm>
          </p:grpSpPr>
          <p:grpSp>
            <p:nvGrpSpPr>
              <p:cNvPr id="1132" name="Group 511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137" name="Straight Connector 113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8" name="Straight Connector 113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9" name="Straight Connector 113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3" name="Group 512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134" name="Straight Connector 113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5" name="Straight Connector 113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6" name="Straight Connector 113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87" name="Group 539"/>
            <p:cNvGrpSpPr/>
            <p:nvPr/>
          </p:nvGrpSpPr>
          <p:grpSpPr>
            <a:xfrm flipH="1">
              <a:off x="2483370" y="5163945"/>
              <a:ext cx="361119" cy="273629"/>
              <a:chOff x="6263579" y="3962400"/>
              <a:chExt cx="361119" cy="91440"/>
            </a:xfrm>
          </p:grpSpPr>
          <p:cxnSp>
            <p:nvCxnSpPr>
              <p:cNvPr id="1129" name="Straight Connector 112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" name="Straight Connector 112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1" name="Straight Connector 113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8" name="Straight Connector 987"/>
            <p:cNvCxnSpPr/>
            <p:nvPr/>
          </p:nvCxnSpPr>
          <p:spPr>
            <a:xfrm>
              <a:off x="1676400" y="5345634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9" name="Group 225"/>
            <p:cNvGrpSpPr/>
            <p:nvPr/>
          </p:nvGrpSpPr>
          <p:grpSpPr>
            <a:xfrm flipH="1">
              <a:off x="4125678" y="4624915"/>
              <a:ext cx="361119" cy="273629"/>
              <a:chOff x="6263579" y="3962400"/>
              <a:chExt cx="361119" cy="91440"/>
            </a:xfrm>
          </p:grpSpPr>
          <p:cxnSp>
            <p:nvCxnSpPr>
              <p:cNvPr id="1126" name="Straight Connector 112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7" name="Straight Connector 112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8" name="Straight Connector 112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0" name="Group 269"/>
            <p:cNvGrpSpPr/>
            <p:nvPr/>
          </p:nvGrpSpPr>
          <p:grpSpPr>
            <a:xfrm>
              <a:off x="2882817" y="4627854"/>
              <a:ext cx="361119" cy="273629"/>
              <a:chOff x="6263579" y="3962400"/>
              <a:chExt cx="361119" cy="91440"/>
            </a:xfrm>
          </p:grpSpPr>
          <p:cxnSp>
            <p:nvCxnSpPr>
              <p:cNvPr id="1123" name="Straight Connector 112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4" name="Straight Connector 112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5" name="Straight Connector 112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1" name="Group 241"/>
            <p:cNvGrpSpPr/>
            <p:nvPr/>
          </p:nvGrpSpPr>
          <p:grpSpPr>
            <a:xfrm>
              <a:off x="3250290" y="4366596"/>
              <a:ext cx="914400" cy="274320"/>
              <a:chOff x="6007023" y="4114800"/>
              <a:chExt cx="770075" cy="91671"/>
            </a:xfrm>
          </p:grpSpPr>
          <p:grpSp>
            <p:nvGrpSpPr>
              <p:cNvPr id="1115" name="Group 24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120" name="Straight Connector 111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1" name="Straight Connector 112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2" name="Straight Connector 112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6" name="Group 24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117" name="Straight Connector 111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8" name="Straight Connector 111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9" name="Straight Connector 111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2" name="Group 307"/>
            <p:cNvGrpSpPr/>
            <p:nvPr/>
          </p:nvGrpSpPr>
          <p:grpSpPr>
            <a:xfrm flipH="1">
              <a:off x="4125594" y="4098769"/>
              <a:ext cx="361119" cy="273629"/>
              <a:chOff x="6263579" y="3962400"/>
              <a:chExt cx="361119" cy="91440"/>
            </a:xfrm>
          </p:grpSpPr>
          <p:cxnSp>
            <p:nvCxnSpPr>
              <p:cNvPr id="1112" name="Straight Connector 111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3" name="Straight Connector 111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4" name="Straight Connector 111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3" name="Group 315"/>
            <p:cNvGrpSpPr/>
            <p:nvPr/>
          </p:nvGrpSpPr>
          <p:grpSpPr>
            <a:xfrm>
              <a:off x="2897247" y="4101708"/>
              <a:ext cx="361119" cy="273629"/>
              <a:chOff x="6263579" y="3962400"/>
              <a:chExt cx="361119" cy="91440"/>
            </a:xfrm>
          </p:grpSpPr>
          <p:cxnSp>
            <p:nvCxnSpPr>
              <p:cNvPr id="1109" name="Straight Connector 110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0" name="Straight Connector 110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1" name="Straight Connector 111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4" name="Group 444"/>
            <p:cNvGrpSpPr/>
            <p:nvPr/>
          </p:nvGrpSpPr>
          <p:grpSpPr>
            <a:xfrm>
              <a:off x="3254825" y="3835398"/>
              <a:ext cx="914400" cy="274320"/>
              <a:chOff x="6007023" y="4114800"/>
              <a:chExt cx="770075" cy="91671"/>
            </a:xfrm>
          </p:grpSpPr>
          <p:grpSp>
            <p:nvGrpSpPr>
              <p:cNvPr id="1101" name="Group 445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106" name="Straight Connector 110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7" name="Straight Connector 110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8" name="Straight Connector 110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2" name="Group 446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103" name="Straight Connector 110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4" name="Straight Connector 110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5" name="Straight Connector 110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5" name="Group 473"/>
            <p:cNvGrpSpPr/>
            <p:nvPr/>
          </p:nvGrpSpPr>
          <p:grpSpPr>
            <a:xfrm flipH="1">
              <a:off x="4119239" y="3562495"/>
              <a:ext cx="361119" cy="273629"/>
              <a:chOff x="6263579" y="3962400"/>
              <a:chExt cx="361119" cy="91440"/>
            </a:xfrm>
          </p:grpSpPr>
          <p:cxnSp>
            <p:nvCxnSpPr>
              <p:cNvPr id="1098" name="Straight Connector 109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9" name="Straight Connector 109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0" name="Straight Connector 109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6" name="Group 481"/>
            <p:cNvGrpSpPr/>
            <p:nvPr/>
          </p:nvGrpSpPr>
          <p:grpSpPr>
            <a:xfrm>
              <a:off x="2890892" y="3561804"/>
              <a:ext cx="361119" cy="273629"/>
              <a:chOff x="6263579" y="3962400"/>
              <a:chExt cx="361119" cy="91440"/>
            </a:xfrm>
          </p:grpSpPr>
          <p:cxnSp>
            <p:nvCxnSpPr>
              <p:cNvPr id="1095" name="Straight Connector 109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Straight Connector 109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7" name="Straight Connector 109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7" name="Group 207"/>
            <p:cNvGrpSpPr/>
            <p:nvPr/>
          </p:nvGrpSpPr>
          <p:grpSpPr>
            <a:xfrm>
              <a:off x="3248386" y="3305628"/>
              <a:ext cx="914400" cy="274320"/>
              <a:chOff x="6007023" y="4114800"/>
              <a:chExt cx="770075" cy="91671"/>
            </a:xfrm>
          </p:grpSpPr>
          <p:grpSp>
            <p:nvGrpSpPr>
              <p:cNvPr id="1087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092" name="Straight Connector 109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3" name="Straight Connector 109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4" name="Straight Connector 109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8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089" name="Straight Connector 108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0" name="Straight Connector 108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1" name="Straight Connector 109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98" name="Group 530"/>
            <p:cNvGrpSpPr/>
            <p:nvPr/>
          </p:nvGrpSpPr>
          <p:grpSpPr>
            <a:xfrm flipH="1">
              <a:off x="4132123" y="5163945"/>
              <a:ext cx="361119" cy="273629"/>
              <a:chOff x="6263579" y="3962400"/>
              <a:chExt cx="361119" cy="91440"/>
            </a:xfrm>
          </p:grpSpPr>
          <p:cxnSp>
            <p:nvCxnSpPr>
              <p:cNvPr id="1084" name="Straight Connector 108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Straight Connector 108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6" name="Straight Connector 108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9" name="Group 538"/>
            <p:cNvGrpSpPr/>
            <p:nvPr/>
          </p:nvGrpSpPr>
          <p:grpSpPr>
            <a:xfrm>
              <a:off x="2892326" y="5163254"/>
              <a:ext cx="361119" cy="273629"/>
              <a:chOff x="6263579" y="3962400"/>
              <a:chExt cx="361119" cy="91440"/>
            </a:xfrm>
          </p:grpSpPr>
          <p:cxnSp>
            <p:nvCxnSpPr>
              <p:cNvPr id="1081" name="Straight Connector 108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2" name="Straight Connector 108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3" name="Straight Connector 108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0" name="Group 271"/>
            <p:cNvGrpSpPr/>
            <p:nvPr/>
          </p:nvGrpSpPr>
          <p:grpSpPr>
            <a:xfrm>
              <a:off x="3200400" y="4894944"/>
              <a:ext cx="1005840" cy="274320"/>
              <a:chOff x="6007023" y="4114800"/>
              <a:chExt cx="770075" cy="91671"/>
            </a:xfrm>
          </p:grpSpPr>
          <p:grpSp>
            <p:nvGrpSpPr>
              <p:cNvPr id="1073" name="Group 49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078" name="Straight Connector 107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9" name="Straight Connector 107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0" name="Straight Connector 107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4" name="Group 49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075" name="Straight Connector 107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6" name="Straight Connector 107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7" name="Straight Connector 107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01" name="Group 225"/>
            <p:cNvGrpSpPr/>
            <p:nvPr/>
          </p:nvGrpSpPr>
          <p:grpSpPr>
            <a:xfrm flipH="1">
              <a:off x="5771978" y="4611853"/>
              <a:ext cx="361119" cy="273629"/>
              <a:chOff x="6263579" y="3962400"/>
              <a:chExt cx="361119" cy="91440"/>
            </a:xfrm>
          </p:grpSpPr>
          <p:cxnSp>
            <p:nvCxnSpPr>
              <p:cNvPr id="1070" name="Straight Connector 106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2" name="Straight Connector 107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2" name="Group 269"/>
            <p:cNvGrpSpPr/>
            <p:nvPr/>
          </p:nvGrpSpPr>
          <p:grpSpPr>
            <a:xfrm>
              <a:off x="4529117" y="4614792"/>
              <a:ext cx="361119" cy="273629"/>
              <a:chOff x="6263579" y="3962400"/>
              <a:chExt cx="361119" cy="91440"/>
            </a:xfrm>
          </p:grpSpPr>
          <p:cxnSp>
            <p:nvCxnSpPr>
              <p:cNvPr id="1067" name="Straight Connector 106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Straight Connector 106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9" name="Straight Connector 106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3" name="Group 241"/>
            <p:cNvGrpSpPr/>
            <p:nvPr/>
          </p:nvGrpSpPr>
          <p:grpSpPr>
            <a:xfrm>
              <a:off x="4896590" y="4353534"/>
              <a:ext cx="914400" cy="274320"/>
              <a:chOff x="6007023" y="4114800"/>
              <a:chExt cx="770075" cy="91671"/>
            </a:xfrm>
          </p:grpSpPr>
          <p:grpSp>
            <p:nvGrpSpPr>
              <p:cNvPr id="1059" name="Group 24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064" name="Straight Connector 106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5" name="Straight Connector 106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6" name="Straight Connector 106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0" name="Group 24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061" name="Straight Connector 106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2" name="Straight Connector 106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3" name="Straight Connector 106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04" name="Group 1003"/>
            <p:cNvGrpSpPr/>
            <p:nvPr/>
          </p:nvGrpSpPr>
          <p:grpSpPr>
            <a:xfrm flipH="1">
              <a:off x="5771894" y="4085707"/>
              <a:ext cx="361119" cy="273629"/>
              <a:chOff x="6263579" y="3962400"/>
              <a:chExt cx="361119" cy="91440"/>
            </a:xfrm>
          </p:grpSpPr>
          <p:cxnSp>
            <p:nvCxnSpPr>
              <p:cNvPr id="1056" name="Straight Connector 105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7" name="Straight Connector 105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8" name="Straight Connector 105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5" name="Group 315"/>
            <p:cNvGrpSpPr/>
            <p:nvPr/>
          </p:nvGrpSpPr>
          <p:grpSpPr>
            <a:xfrm>
              <a:off x="4543547" y="4088646"/>
              <a:ext cx="361119" cy="273629"/>
              <a:chOff x="6263579" y="3962400"/>
              <a:chExt cx="361119" cy="91440"/>
            </a:xfrm>
          </p:grpSpPr>
          <p:cxnSp>
            <p:nvCxnSpPr>
              <p:cNvPr id="1053" name="Straight Connector 105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4" name="Straight Connector 105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5" name="Straight Connector 105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6" name="Group 473"/>
            <p:cNvGrpSpPr/>
            <p:nvPr/>
          </p:nvGrpSpPr>
          <p:grpSpPr>
            <a:xfrm flipH="1">
              <a:off x="5765539" y="3549433"/>
              <a:ext cx="361119" cy="265176"/>
              <a:chOff x="6263579" y="3962400"/>
              <a:chExt cx="361119" cy="91440"/>
            </a:xfrm>
          </p:grpSpPr>
          <p:cxnSp>
            <p:nvCxnSpPr>
              <p:cNvPr id="1050" name="Straight Connector 104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1" name="Straight Connector 105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2" name="Straight Connector 105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7" name="Group 481"/>
            <p:cNvGrpSpPr/>
            <p:nvPr/>
          </p:nvGrpSpPr>
          <p:grpSpPr>
            <a:xfrm>
              <a:off x="4537192" y="3548742"/>
              <a:ext cx="361119" cy="273629"/>
              <a:chOff x="6263579" y="3962400"/>
              <a:chExt cx="361119" cy="91440"/>
            </a:xfrm>
          </p:grpSpPr>
          <p:cxnSp>
            <p:nvCxnSpPr>
              <p:cNvPr id="1047" name="Straight Connector 104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" name="Straight Connector 104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9" name="Straight Connector 104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8" name="Group 207"/>
            <p:cNvGrpSpPr/>
            <p:nvPr/>
          </p:nvGrpSpPr>
          <p:grpSpPr>
            <a:xfrm>
              <a:off x="4894686" y="3292566"/>
              <a:ext cx="914400" cy="274320"/>
              <a:chOff x="6007023" y="4114800"/>
              <a:chExt cx="770075" cy="91671"/>
            </a:xfrm>
          </p:grpSpPr>
          <p:grpSp>
            <p:nvGrpSpPr>
              <p:cNvPr id="1039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044" name="Straight Connector 104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5" name="Straight Connector 104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6" name="Straight Connector 104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0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041" name="Straight Connector 104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2" name="Straight Connector 104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3" name="Straight Connector 104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09" name="Group 530"/>
            <p:cNvGrpSpPr/>
            <p:nvPr/>
          </p:nvGrpSpPr>
          <p:grpSpPr>
            <a:xfrm flipH="1">
              <a:off x="5778423" y="5150883"/>
              <a:ext cx="361119" cy="273629"/>
              <a:chOff x="6263579" y="3962400"/>
              <a:chExt cx="361119" cy="91440"/>
            </a:xfrm>
          </p:grpSpPr>
          <p:cxnSp>
            <p:nvCxnSpPr>
              <p:cNvPr id="1036" name="Straight Connector 103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Straight Connector 103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Straight Connector 103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0" name="Group 538"/>
            <p:cNvGrpSpPr/>
            <p:nvPr/>
          </p:nvGrpSpPr>
          <p:grpSpPr>
            <a:xfrm>
              <a:off x="4538626" y="5150192"/>
              <a:ext cx="361119" cy="273629"/>
              <a:chOff x="6263579" y="3962400"/>
              <a:chExt cx="361119" cy="91440"/>
            </a:xfrm>
          </p:grpSpPr>
          <p:cxnSp>
            <p:nvCxnSpPr>
              <p:cNvPr id="1033" name="Straight Connector 103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Connector 103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Connector 103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1" name="Group 520"/>
            <p:cNvGrpSpPr/>
            <p:nvPr/>
          </p:nvGrpSpPr>
          <p:grpSpPr>
            <a:xfrm>
              <a:off x="6173937" y="5147014"/>
              <a:ext cx="361119" cy="273629"/>
              <a:chOff x="6263579" y="3962400"/>
              <a:chExt cx="361119" cy="91440"/>
            </a:xfrm>
          </p:grpSpPr>
          <p:cxnSp>
            <p:nvCxnSpPr>
              <p:cNvPr id="1030" name="Straight Connector 102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1" name="Straight Connector 103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2" name="Straight Connector 103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2" name="Group 207"/>
            <p:cNvGrpSpPr/>
            <p:nvPr/>
          </p:nvGrpSpPr>
          <p:grpSpPr>
            <a:xfrm>
              <a:off x="4887432" y="3807822"/>
              <a:ext cx="914400" cy="292608"/>
              <a:chOff x="6007023" y="4114800"/>
              <a:chExt cx="770075" cy="91671"/>
            </a:xfrm>
          </p:grpSpPr>
          <p:grpSp>
            <p:nvGrpSpPr>
              <p:cNvPr id="1022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027" name="Straight Connector 102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8" name="Straight Connector 102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9" name="Straight Connector 102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3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024" name="Straight Connector 102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5" name="Straight Connector 102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6" name="Straight Connector 102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13" name="Group 207"/>
            <p:cNvGrpSpPr/>
            <p:nvPr/>
          </p:nvGrpSpPr>
          <p:grpSpPr>
            <a:xfrm>
              <a:off x="4865664" y="4874622"/>
              <a:ext cx="914400" cy="283464"/>
              <a:chOff x="6007023" y="4114800"/>
              <a:chExt cx="770075" cy="91671"/>
            </a:xfrm>
          </p:grpSpPr>
          <p:grpSp>
            <p:nvGrpSpPr>
              <p:cNvPr id="1014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019" name="Straight Connector 101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0" name="Straight Connector 101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1" name="Straight Connector 102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5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016" name="Straight Connector 101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7" name="Straight Connector 101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8" name="Straight Connector 101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82" name="Group 1181"/>
          <p:cNvGrpSpPr/>
          <p:nvPr/>
        </p:nvGrpSpPr>
        <p:grpSpPr>
          <a:xfrm>
            <a:off x="4103916" y="5592366"/>
            <a:ext cx="3153228" cy="1050834"/>
            <a:chOff x="1647372" y="3292566"/>
            <a:chExt cx="4937760" cy="2145008"/>
          </a:xfrm>
        </p:grpSpPr>
        <p:cxnSp>
          <p:nvCxnSpPr>
            <p:cNvPr id="1183" name="Straight Connector 1182"/>
            <p:cNvCxnSpPr/>
            <p:nvPr/>
          </p:nvCxnSpPr>
          <p:spPr>
            <a:xfrm>
              <a:off x="1706880" y="4804224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Straight Connector 1183"/>
            <p:cNvCxnSpPr/>
            <p:nvPr/>
          </p:nvCxnSpPr>
          <p:spPr>
            <a:xfrm>
              <a:off x="1647372" y="4548774"/>
              <a:ext cx="493776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5" name="Straight Connector 1184"/>
            <p:cNvCxnSpPr/>
            <p:nvPr/>
          </p:nvCxnSpPr>
          <p:spPr>
            <a:xfrm>
              <a:off x="1722120" y="4287516"/>
              <a:ext cx="475488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Straight Connector 1185"/>
            <p:cNvCxnSpPr/>
            <p:nvPr/>
          </p:nvCxnSpPr>
          <p:spPr>
            <a:xfrm>
              <a:off x="1722120" y="4015374"/>
              <a:ext cx="475488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Straight Connector 1186"/>
            <p:cNvCxnSpPr/>
            <p:nvPr/>
          </p:nvCxnSpPr>
          <p:spPr>
            <a:xfrm>
              <a:off x="1664064" y="3472542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8" name="Straight Connector 1187"/>
            <p:cNvCxnSpPr/>
            <p:nvPr/>
          </p:nvCxnSpPr>
          <p:spPr>
            <a:xfrm>
              <a:off x="1678578" y="3743232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Straight Connector 1188"/>
            <p:cNvCxnSpPr/>
            <p:nvPr/>
          </p:nvCxnSpPr>
          <p:spPr>
            <a:xfrm>
              <a:off x="1691640" y="5071290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0" name="Group 277"/>
            <p:cNvGrpSpPr/>
            <p:nvPr/>
          </p:nvGrpSpPr>
          <p:grpSpPr>
            <a:xfrm>
              <a:off x="1694538" y="4898568"/>
              <a:ext cx="770075" cy="274320"/>
              <a:chOff x="6007023" y="4114800"/>
              <a:chExt cx="770075" cy="91671"/>
            </a:xfrm>
          </p:grpSpPr>
          <p:grpSp>
            <p:nvGrpSpPr>
              <p:cNvPr id="1387" name="Group 278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392" name="Straight Connector 139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3" name="Straight Connector 139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4" name="Straight Connector 139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8" name="Group 279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389" name="Straight Connector 138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0" name="Straight Connector 138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1" name="Straight Connector 139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91" name="Group 270"/>
            <p:cNvGrpSpPr/>
            <p:nvPr/>
          </p:nvGrpSpPr>
          <p:grpSpPr>
            <a:xfrm flipH="1">
              <a:off x="2473861" y="4643059"/>
              <a:ext cx="361119" cy="273629"/>
              <a:chOff x="6263579" y="3962400"/>
              <a:chExt cx="361119" cy="91440"/>
            </a:xfrm>
          </p:grpSpPr>
          <p:cxnSp>
            <p:nvCxnSpPr>
              <p:cNvPr id="1384" name="Straight Connector 138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5" name="Straight Connector 138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6" name="Straight Connector 138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2" name="Group 185"/>
            <p:cNvGrpSpPr/>
            <p:nvPr/>
          </p:nvGrpSpPr>
          <p:grpSpPr>
            <a:xfrm>
              <a:off x="6192896" y="4622046"/>
              <a:ext cx="361119" cy="273629"/>
              <a:chOff x="6263579" y="3962400"/>
              <a:chExt cx="361119" cy="91440"/>
            </a:xfrm>
          </p:grpSpPr>
          <p:cxnSp>
            <p:nvCxnSpPr>
              <p:cNvPr id="1381" name="Straight Connector 138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2" name="Straight Connector 138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3" name="Straight Connector 138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3" name="Group 297"/>
            <p:cNvGrpSpPr/>
            <p:nvPr/>
          </p:nvGrpSpPr>
          <p:grpSpPr>
            <a:xfrm>
              <a:off x="6163784" y="4088646"/>
              <a:ext cx="361119" cy="273629"/>
              <a:chOff x="6263579" y="3962400"/>
              <a:chExt cx="361119" cy="91440"/>
            </a:xfrm>
          </p:grpSpPr>
          <p:cxnSp>
            <p:nvCxnSpPr>
              <p:cNvPr id="1378" name="Straight Connector 137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9" name="Straight Connector 137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0" name="Straight Connector 137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4" name="Group 286"/>
            <p:cNvGrpSpPr/>
            <p:nvPr/>
          </p:nvGrpSpPr>
          <p:grpSpPr>
            <a:xfrm>
              <a:off x="1718216" y="4373850"/>
              <a:ext cx="770075" cy="274320"/>
              <a:chOff x="6007023" y="4114800"/>
              <a:chExt cx="770075" cy="91671"/>
            </a:xfrm>
          </p:grpSpPr>
          <p:grpSp>
            <p:nvGrpSpPr>
              <p:cNvPr id="1370" name="Group 287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375" name="Straight Connector 137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6" name="Straight Connector 137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7" name="Straight Connector 137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1" name="Group 288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372" name="Straight Connector 137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3" name="Straight Connector 137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4" name="Straight Connector 137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95" name="Group 316"/>
            <p:cNvGrpSpPr/>
            <p:nvPr/>
          </p:nvGrpSpPr>
          <p:grpSpPr>
            <a:xfrm flipH="1">
              <a:off x="2488291" y="4102399"/>
              <a:ext cx="361119" cy="273629"/>
              <a:chOff x="6263579" y="3962400"/>
              <a:chExt cx="361119" cy="91440"/>
            </a:xfrm>
          </p:grpSpPr>
          <p:cxnSp>
            <p:nvCxnSpPr>
              <p:cNvPr id="1367" name="Straight Connector 136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8" name="Straight Connector 136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9" name="Straight Connector 136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6" name="Group 453"/>
            <p:cNvGrpSpPr/>
            <p:nvPr/>
          </p:nvGrpSpPr>
          <p:grpSpPr>
            <a:xfrm>
              <a:off x="1722751" y="3828138"/>
              <a:ext cx="770075" cy="283464"/>
              <a:chOff x="6007023" y="4114800"/>
              <a:chExt cx="770075" cy="91671"/>
            </a:xfrm>
          </p:grpSpPr>
          <p:grpSp>
            <p:nvGrpSpPr>
              <p:cNvPr id="1359" name="Group 454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364" name="Straight Connector 136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5" name="Straight Connector 136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6" name="Straight Connector 136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0" name="Group 455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361" name="Straight Connector 136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2" name="Straight Connector 136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3" name="Straight Connector 136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97" name="Group 463"/>
            <p:cNvGrpSpPr/>
            <p:nvPr/>
          </p:nvGrpSpPr>
          <p:grpSpPr>
            <a:xfrm>
              <a:off x="6157429" y="3545112"/>
              <a:ext cx="361119" cy="273629"/>
              <a:chOff x="6263579" y="3962400"/>
              <a:chExt cx="361119" cy="91440"/>
            </a:xfrm>
          </p:grpSpPr>
          <p:cxnSp>
            <p:nvCxnSpPr>
              <p:cNvPr id="1356" name="Straight Connector 135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7" name="Straight Connector 135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8" name="Straight Connector 135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8" name="Group 482"/>
            <p:cNvGrpSpPr/>
            <p:nvPr/>
          </p:nvGrpSpPr>
          <p:grpSpPr>
            <a:xfrm flipH="1">
              <a:off x="2481936" y="3562495"/>
              <a:ext cx="361119" cy="273629"/>
              <a:chOff x="6263579" y="3962400"/>
              <a:chExt cx="361119" cy="91440"/>
            </a:xfrm>
          </p:grpSpPr>
          <p:cxnSp>
            <p:nvCxnSpPr>
              <p:cNvPr id="1353" name="Straight Connector 135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4" name="Straight Connector 135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5" name="Straight Connector 135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9" name="Group 216"/>
            <p:cNvGrpSpPr/>
            <p:nvPr/>
          </p:nvGrpSpPr>
          <p:grpSpPr>
            <a:xfrm>
              <a:off x="1745340" y="3301998"/>
              <a:ext cx="770075" cy="274320"/>
              <a:chOff x="6007023" y="4114800"/>
              <a:chExt cx="770075" cy="91671"/>
            </a:xfrm>
          </p:grpSpPr>
          <p:grpSp>
            <p:nvGrpSpPr>
              <p:cNvPr id="1345" name="Group 511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350" name="Straight Connector 134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1" name="Straight Connector 135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2" name="Straight Connector 135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6" name="Group 512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347" name="Straight Connector 134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8" name="Straight Connector 134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9" name="Straight Connector 134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00" name="Group 539"/>
            <p:cNvGrpSpPr/>
            <p:nvPr/>
          </p:nvGrpSpPr>
          <p:grpSpPr>
            <a:xfrm flipH="1">
              <a:off x="2483370" y="5163945"/>
              <a:ext cx="361119" cy="273629"/>
              <a:chOff x="6263579" y="3962400"/>
              <a:chExt cx="361119" cy="91440"/>
            </a:xfrm>
          </p:grpSpPr>
          <p:cxnSp>
            <p:nvCxnSpPr>
              <p:cNvPr id="1342" name="Straight Connector 134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3" name="Straight Connector 134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4" name="Straight Connector 134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01" name="Straight Connector 1200"/>
            <p:cNvCxnSpPr/>
            <p:nvPr/>
          </p:nvCxnSpPr>
          <p:spPr>
            <a:xfrm>
              <a:off x="1676400" y="5345634"/>
              <a:ext cx="484632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2" name="Group 225"/>
            <p:cNvGrpSpPr/>
            <p:nvPr/>
          </p:nvGrpSpPr>
          <p:grpSpPr>
            <a:xfrm flipH="1">
              <a:off x="4125678" y="4624915"/>
              <a:ext cx="361119" cy="273629"/>
              <a:chOff x="6263579" y="3962400"/>
              <a:chExt cx="361119" cy="91440"/>
            </a:xfrm>
          </p:grpSpPr>
          <p:cxnSp>
            <p:nvCxnSpPr>
              <p:cNvPr id="1339" name="Straight Connector 133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0" name="Straight Connector 133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1" name="Straight Connector 134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3" name="Group 269"/>
            <p:cNvGrpSpPr/>
            <p:nvPr/>
          </p:nvGrpSpPr>
          <p:grpSpPr>
            <a:xfrm>
              <a:off x="2882817" y="4627854"/>
              <a:ext cx="361119" cy="273629"/>
              <a:chOff x="6263579" y="3962400"/>
              <a:chExt cx="361119" cy="91440"/>
            </a:xfrm>
          </p:grpSpPr>
          <p:cxnSp>
            <p:nvCxnSpPr>
              <p:cNvPr id="1336" name="Straight Connector 133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7" name="Straight Connector 133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8" name="Straight Connector 133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4" name="Group 241"/>
            <p:cNvGrpSpPr/>
            <p:nvPr/>
          </p:nvGrpSpPr>
          <p:grpSpPr>
            <a:xfrm>
              <a:off x="3250290" y="4366596"/>
              <a:ext cx="914400" cy="274320"/>
              <a:chOff x="6007023" y="4114800"/>
              <a:chExt cx="770075" cy="91671"/>
            </a:xfrm>
          </p:grpSpPr>
          <p:grpSp>
            <p:nvGrpSpPr>
              <p:cNvPr id="1328" name="Group 24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333" name="Straight Connector 133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4" name="Straight Connector 133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5" name="Straight Connector 133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9" name="Group 24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330" name="Straight Connector 132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1" name="Straight Connector 133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2" name="Straight Connector 133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05" name="Group 307"/>
            <p:cNvGrpSpPr/>
            <p:nvPr/>
          </p:nvGrpSpPr>
          <p:grpSpPr>
            <a:xfrm flipH="1">
              <a:off x="4125594" y="4098769"/>
              <a:ext cx="361119" cy="273629"/>
              <a:chOff x="6263579" y="3962400"/>
              <a:chExt cx="361119" cy="91440"/>
            </a:xfrm>
          </p:grpSpPr>
          <p:cxnSp>
            <p:nvCxnSpPr>
              <p:cNvPr id="1325" name="Straight Connector 132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6" name="Straight Connector 132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7" name="Straight Connector 132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6" name="Group 315"/>
            <p:cNvGrpSpPr/>
            <p:nvPr/>
          </p:nvGrpSpPr>
          <p:grpSpPr>
            <a:xfrm>
              <a:off x="2897247" y="4101708"/>
              <a:ext cx="361119" cy="273629"/>
              <a:chOff x="6263579" y="3962400"/>
              <a:chExt cx="361119" cy="91440"/>
            </a:xfrm>
          </p:grpSpPr>
          <p:cxnSp>
            <p:nvCxnSpPr>
              <p:cNvPr id="1322" name="Straight Connector 132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3" name="Straight Connector 132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4" name="Straight Connector 132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7" name="Group 444"/>
            <p:cNvGrpSpPr/>
            <p:nvPr/>
          </p:nvGrpSpPr>
          <p:grpSpPr>
            <a:xfrm>
              <a:off x="3254825" y="3835398"/>
              <a:ext cx="914400" cy="274320"/>
              <a:chOff x="6007023" y="4114800"/>
              <a:chExt cx="770075" cy="91671"/>
            </a:xfrm>
          </p:grpSpPr>
          <p:grpSp>
            <p:nvGrpSpPr>
              <p:cNvPr id="1314" name="Group 445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319" name="Straight Connector 131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0" name="Straight Connector 131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1" name="Straight Connector 132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5" name="Group 446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316" name="Straight Connector 131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7" name="Straight Connector 131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8" name="Straight Connector 131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08" name="Group 473"/>
            <p:cNvGrpSpPr/>
            <p:nvPr/>
          </p:nvGrpSpPr>
          <p:grpSpPr>
            <a:xfrm flipH="1">
              <a:off x="4119239" y="3562495"/>
              <a:ext cx="361119" cy="273629"/>
              <a:chOff x="6263579" y="3962400"/>
              <a:chExt cx="361119" cy="91440"/>
            </a:xfrm>
          </p:grpSpPr>
          <p:cxnSp>
            <p:nvCxnSpPr>
              <p:cNvPr id="1311" name="Straight Connector 131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2" name="Straight Connector 131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3" name="Straight Connector 131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9" name="Group 481"/>
            <p:cNvGrpSpPr/>
            <p:nvPr/>
          </p:nvGrpSpPr>
          <p:grpSpPr>
            <a:xfrm>
              <a:off x="2890892" y="3561804"/>
              <a:ext cx="361119" cy="273629"/>
              <a:chOff x="6263579" y="3962400"/>
              <a:chExt cx="361119" cy="91440"/>
            </a:xfrm>
          </p:grpSpPr>
          <p:cxnSp>
            <p:nvCxnSpPr>
              <p:cNvPr id="1308" name="Straight Connector 130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9" name="Straight Connector 130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0" name="Straight Connector 130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0" name="Group 207"/>
            <p:cNvGrpSpPr/>
            <p:nvPr/>
          </p:nvGrpSpPr>
          <p:grpSpPr>
            <a:xfrm>
              <a:off x="3248386" y="3305628"/>
              <a:ext cx="914400" cy="274320"/>
              <a:chOff x="6007023" y="4114800"/>
              <a:chExt cx="770075" cy="91671"/>
            </a:xfrm>
          </p:grpSpPr>
          <p:grpSp>
            <p:nvGrpSpPr>
              <p:cNvPr id="1300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305" name="Straight Connector 130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6" name="Straight Connector 130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7" name="Straight Connector 130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1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302" name="Straight Connector 130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3" name="Straight Connector 130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4" name="Straight Connector 130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11" name="Group 530"/>
            <p:cNvGrpSpPr/>
            <p:nvPr/>
          </p:nvGrpSpPr>
          <p:grpSpPr>
            <a:xfrm flipH="1">
              <a:off x="4132123" y="5163945"/>
              <a:ext cx="361119" cy="273629"/>
              <a:chOff x="6263579" y="3962400"/>
              <a:chExt cx="361119" cy="91440"/>
            </a:xfrm>
          </p:grpSpPr>
          <p:cxnSp>
            <p:nvCxnSpPr>
              <p:cNvPr id="1297" name="Straight Connector 129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8" name="Straight Connector 129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9" name="Straight Connector 129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2" name="Group 538"/>
            <p:cNvGrpSpPr/>
            <p:nvPr/>
          </p:nvGrpSpPr>
          <p:grpSpPr>
            <a:xfrm>
              <a:off x="2892326" y="5163254"/>
              <a:ext cx="361119" cy="273629"/>
              <a:chOff x="6263579" y="3962400"/>
              <a:chExt cx="361119" cy="91440"/>
            </a:xfrm>
          </p:grpSpPr>
          <p:cxnSp>
            <p:nvCxnSpPr>
              <p:cNvPr id="1294" name="Straight Connector 129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5" name="Straight Connector 129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6" name="Straight Connector 129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3" name="Group 271"/>
            <p:cNvGrpSpPr/>
            <p:nvPr/>
          </p:nvGrpSpPr>
          <p:grpSpPr>
            <a:xfrm>
              <a:off x="3200400" y="4894944"/>
              <a:ext cx="1005840" cy="274320"/>
              <a:chOff x="6007023" y="4114800"/>
              <a:chExt cx="770075" cy="91671"/>
            </a:xfrm>
          </p:grpSpPr>
          <p:grpSp>
            <p:nvGrpSpPr>
              <p:cNvPr id="1286" name="Group 49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291" name="Straight Connector 129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2" name="Straight Connector 129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3" name="Straight Connector 129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7" name="Group 49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288" name="Straight Connector 128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9" name="Straight Connector 128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0" name="Straight Connector 128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14" name="Group 225"/>
            <p:cNvGrpSpPr/>
            <p:nvPr/>
          </p:nvGrpSpPr>
          <p:grpSpPr>
            <a:xfrm flipH="1">
              <a:off x="5771978" y="4611853"/>
              <a:ext cx="361119" cy="273629"/>
              <a:chOff x="6263579" y="3962400"/>
              <a:chExt cx="361119" cy="91440"/>
            </a:xfrm>
          </p:grpSpPr>
          <p:cxnSp>
            <p:nvCxnSpPr>
              <p:cNvPr id="1283" name="Straight Connector 128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4" name="Straight Connector 128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5" name="Straight Connector 128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5" name="Group 269"/>
            <p:cNvGrpSpPr/>
            <p:nvPr/>
          </p:nvGrpSpPr>
          <p:grpSpPr>
            <a:xfrm>
              <a:off x="4529117" y="4614792"/>
              <a:ext cx="361119" cy="273629"/>
              <a:chOff x="6263579" y="3962400"/>
              <a:chExt cx="361119" cy="91440"/>
            </a:xfrm>
          </p:grpSpPr>
          <p:cxnSp>
            <p:nvCxnSpPr>
              <p:cNvPr id="1280" name="Straight Connector 127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1" name="Straight Connector 128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2" name="Straight Connector 128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6" name="Group 241"/>
            <p:cNvGrpSpPr/>
            <p:nvPr/>
          </p:nvGrpSpPr>
          <p:grpSpPr>
            <a:xfrm>
              <a:off x="4896590" y="4353534"/>
              <a:ext cx="914400" cy="274320"/>
              <a:chOff x="6007023" y="4114800"/>
              <a:chExt cx="770075" cy="91671"/>
            </a:xfrm>
          </p:grpSpPr>
          <p:grpSp>
            <p:nvGrpSpPr>
              <p:cNvPr id="1272" name="Group 24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277" name="Straight Connector 127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8" name="Straight Connector 127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9" name="Straight Connector 127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3" name="Group 24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274" name="Straight Connector 127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5" name="Straight Connector 127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6" name="Straight Connector 127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17" name="Group 1216"/>
            <p:cNvGrpSpPr/>
            <p:nvPr/>
          </p:nvGrpSpPr>
          <p:grpSpPr>
            <a:xfrm flipH="1">
              <a:off x="5771894" y="4085707"/>
              <a:ext cx="361119" cy="273629"/>
              <a:chOff x="6263579" y="3962400"/>
              <a:chExt cx="361119" cy="91440"/>
            </a:xfrm>
          </p:grpSpPr>
          <p:cxnSp>
            <p:nvCxnSpPr>
              <p:cNvPr id="1269" name="Straight Connector 126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0" name="Straight Connector 126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1" name="Straight Connector 127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8" name="Group 315"/>
            <p:cNvGrpSpPr/>
            <p:nvPr/>
          </p:nvGrpSpPr>
          <p:grpSpPr>
            <a:xfrm>
              <a:off x="4543547" y="4088646"/>
              <a:ext cx="361119" cy="273629"/>
              <a:chOff x="6263579" y="3962400"/>
              <a:chExt cx="361119" cy="91440"/>
            </a:xfrm>
          </p:grpSpPr>
          <p:cxnSp>
            <p:nvCxnSpPr>
              <p:cNvPr id="1266" name="Straight Connector 126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7" name="Straight Connector 126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8" name="Straight Connector 126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9" name="Group 473"/>
            <p:cNvGrpSpPr/>
            <p:nvPr/>
          </p:nvGrpSpPr>
          <p:grpSpPr>
            <a:xfrm flipH="1">
              <a:off x="5765539" y="3549433"/>
              <a:ext cx="361119" cy="265176"/>
              <a:chOff x="6263579" y="3962400"/>
              <a:chExt cx="361119" cy="91440"/>
            </a:xfrm>
          </p:grpSpPr>
          <p:cxnSp>
            <p:nvCxnSpPr>
              <p:cNvPr id="1263" name="Straight Connector 126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4" name="Straight Connector 126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5" name="Straight Connector 126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0" name="Group 481"/>
            <p:cNvGrpSpPr/>
            <p:nvPr/>
          </p:nvGrpSpPr>
          <p:grpSpPr>
            <a:xfrm>
              <a:off x="4537192" y="3548742"/>
              <a:ext cx="361119" cy="273629"/>
              <a:chOff x="6263579" y="3962400"/>
              <a:chExt cx="361119" cy="91440"/>
            </a:xfrm>
          </p:grpSpPr>
          <p:cxnSp>
            <p:nvCxnSpPr>
              <p:cNvPr id="1260" name="Straight Connector 125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1" name="Straight Connector 126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2" name="Straight Connector 126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1" name="Group 207"/>
            <p:cNvGrpSpPr/>
            <p:nvPr/>
          </p:nvGrpSpPr>
          <p:grpSpPr>
            <a:xfrm>
              <a:off x="4894686" y="3292566"/>
              <a:ext cx="914400" cy="274320"/>
              <a:chOff x="6007023" y="4114800"/>
              <a:chExt cx="770075" cy="91671"/>
            </a:xfrm>
          </p:grpSpPr>
          <p:grpSp>
            <p:nvGrpSpPr>
              <p:cNvPr id="1252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257" name="Straight Connector 125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8" name="Straight Connector 125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9" name="Straight Connector 125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3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254" name="Straight Connector 125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5" name="Straight Connector 125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6" name="Straight Connector 125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22" name="Group 530"/>
            <p:cNvGrpSpPr/>
            <p:nvPr/>
          </p:nvGrpSpPr>
          <p:grpSpPr>
            <a:xfrm flipH="1">
              <a:off x="5778423" y="5150883"/>
              <a:ext cx="361119" cy="273629"/>
              <a:chOff x="6263579" y="3962400"/>
              <a:chExt cx="361119" cy="91440"/>
            </a:xfrm>
          </p:grpSpPr>
          <p:cxnSp>
            <p:nvCxnSpPr>
              <p:cNvPr id="1249" name="Straight Connector 124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0" name="Straight Connector 124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1" name="Straight Connector 125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3" name="Group 538"/>
            <p:cNvGrpSpPr/>
            <p:nvPr/>
          </p:nvGrpSpPr>
          <p:grpSpPr>
            <a:xfrm>
              <a:off x="4538626" y="5150192"/>
              <a:ext cx="361119" cy="273629"/>
              <a:chOff x="6263579" y="3962400"/>
              <a:chExt cx="361119" cy="91440"/>
            </a:xfrm>
          </p:grpSpPr>
          <p:cxnSp>
            <p:nvCxnSpPr>
              <p:cNvPr id="1246" name="Straight Connector 124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7" name="Straight Connector 124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8" name="Straight Connector 124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4" name="Group 520"/>
            <p:cNvGrpSpPr/>
            <p:nvPr/>
          </p:nvGrpSpPr>
          <p:grpSpPr>
            <a:xfrm>
              <a:off x="6173937" y="5147014"/>
              <a:ext cx="361119" cy="273629"/>
              <a:chOff x="6263579" y="3962400"/>
              <a:chExt cx="361119" cy="91440"/>
            </a:xfrm>
          </p:grpSpPr>
          <p:cxnSp>
            <p:nvCxnSpPr>
              <p:cNvPr id="1243" name="Straight Connector 124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4" name="Straight Connector 124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5" name="Straight Connector 124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1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5" name="Group 207"/>
            <p:cNvGrpSpPr/>
            <p:nvPr/>
          </p:nvGrpSpPr>
          <p:grpSpPr>
            <a:xfrm>
              <a:off x="4887432" y="3807822"/>
              <a:ext cx="914400" cy="292608"/>
              <a:chOff x="6007023" y="4114800"/>
              <a:chExt cx="770075" cy="91671"/>
            </a:xfrm>
          </p:grpSpPr>
          <p:grpSp>
            <p:nvGrpSpPr>
              <p:cNvPr id="1235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240" name="Straight Connector 123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1" name="Straight Connector 124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2" name="Straight Connector 124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36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237" name="Straight Connector 123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8" name="Straight Connector 123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9" name="Straight Connector 123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26" name="Group 207"/>
            <p:cNvGrpSpPr/>
            <p:nvPr/>
          </p:nvGrpSpPr>
          <p:grpSpPr>
            <a:xfrm>
              <a:off x="4865664" y="4874622"/>
              <a:ext cx="914400" cy="283464"/>
              <a:chOff x="6007023" y="4114800"/>
              <a:chExt cx="770075" cy="91671"/>
            </a:xfrm>
          </p:grpSpPr>
          <p:grpSp>
            <p:nvGrpSpPr>
              <p:cNvPr id="1227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232" name="Straight Connector 123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3" name="Straight Connector 123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4" name="Straight Connector 123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8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1229" name="Straight Connector 122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0" name="Straight Connector 122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1" name="Straight Connector 123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1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95" name="TextBox 1394"/>
          <p:cNvSpPr txBox="1"/>
          <p:nvPr/>
        </p:nvSpPr>
        <p:spPr>
          <a:xfrm>
            <a:off x="914400" y="2286000"/>
            <a:ext cx="5896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Tx/>
              <a:buChar char="-"/>
            </a:pPr>
            <a:r>
              <a:rPr lang="en-US" sz="2400" dirty="0" smtClean="0"/>
              <a:t> No more </a:t>
            </a:r>
            <a:r>
              <a:rPr lang="en-US" sz="2400" b="1" dirty="0" smtClean="0">
                <a:solidFill>
                  <a:srgbClr val="FFC000"/>
                </a:solidFill>
              </a:rPr>
              <a:t>Design</a:t>
            </a:r>
            <a:r>
              <a:rPr lang="en-US" sz="2400" dirty="0" smtClean="0"/>
              <a:t> or </a:t>
            </a:r>
            <a:r>
              <a:rPr lang="en-US" sz="2400" b="1" dirty="0" smtClean="0">
                <a:solidFill>
                  <a:srgbClr val="FF0000"/>
                </a:solidFill>
              </a:rPr>
              <a:t>Synthesis</a:t>
            </a:r>
            <a:r>
              <a:rPr lang="en-US" sz="2400" b="1" dirty="0" smtClean="0"/>
              <a:t> </a:t>
            </a:r>
            <a:r>
              <a:rPr lang="en-US" sz="2400" dirty="0" smtClean="0"/>
              <a:t>after this point</a:t>
            </a:r>
          </a:p>
          <a:p>
            <a:pPr>
              <a:buFontTx/>
              <a:buChar char="-"/>
            </a:pPr>
            <a:r>
              <a:rPr lang="en-US" sz="2400" b="1" dirty="0" smtClean="0"/>
              <a:t> </a:t>
            </a:r>
            <a:r>
              <a:rPr lang="en-US" sz="2400" dirty="0" smtClean="0"/>
              <a:t>Now: </a:t>
            </a:r>
            <a:r>
              <a:rPr lang="en-US" sz="2400" b="1" dirty="0" smtClean="0">
                <a:solidFill>
                  <a:srgbClr val="0033CC"/>
                </a:solidFill>
              </a:rPr>
              <a:t>Programming</a:t>
            </a:r>
            <a:endParaRPr lang="en-US" sz="24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33400" y="1535668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Example</a:t>
            </a:r>
            <a:r>
              <a:rPr lang="en-US" b="1" dirty="0" smtClean="0"/>
              <a:t>: Six degrees of Separation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1950221"/>
            <a:ext cx="807720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So  </a:t>
            </a:r>
            <a:r>
              <a:rPr lang="en-US" sz="2000" b="1" dirty="0" smtClean="0"/>
              <a:t>you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are  a friend of  </a:t>
            </a:r>
            <a:r>
              <a:rPr lang="en-US" b="1" dirty="0" smtClean="0"/>
              <a:t>X</a:t>
            </a:r>
            <a:r>
              <a:rPr lang="en-US" b="1" baseline="-25000" dirty="0" smtClean="0"/>
              <a:t>1</a:t>
            </a:r>
            <a:r>
              <a:rPr lang="en-US" dirty="0" smtClean="0"/>
              <a:t> who is a friend of </a:t>
            </a:r>
            <a:r>
              <a:rPr lang="en-US" b="1" dirty="0" smtClean="0"/>
              <a:t>X</a:t>
            </a:r>
            <a:r>
              <a:rPr lang="en-US" b="1" baseline="-25000" dirty="0" smtClean="0"/>
              <a:t>2</a:t>
            </a:r>
            <a:r>
              <a:rPr lang="en-US" dirty="0" smtClean="0"/>
              <a:t> … who is a  friend of </a:t>
            </a:r>
            <a:r>
              <a:rPr lang="en-US" b="1" dirty="0" smtClean="0"/>
              <a:t>X</a:t>
            </a:r>
            <a:r>
              <a:rPr lang="en-US" b="1" baseline="-25000" dirty="0" smtClean="0"/>
              <a:t>6</a:t>
            </a:r>
            <a:r>
              <a:rPr lang="en-US" dirty="0" smtClean="0"/>
              <a:t> who is a  </a:t>
            </a:r>
            <a:br>
              <a:rPr lang="en-US" dirty="0" smtClean="0"/>
            </a:br>
            <a:r>
              <a:rPr lang="en-US" dirty="0" smtClean="0"/>
              <a:t>   friend of </a:t>
            </a:r>
            <a:r>
              <a:rPr lang="en-US" sz="2000" b="1" dirty="0" smtClean="0"/>
              <a:t>Nelson Mandela</a:t>
            </a:r>
            <a:r>
              <a:rPr lang="en-US" dirty="0" smtClean="0"/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600" y="3531513"/>
            <a:ext cx="15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1. Synthesis</a:t>
            </a:r>
            <a:endParaRPr lang="en-US" sz="2200" dirty="0"/>
          </a:p>
        </p:txBody>
      </p:sp>
      <p:sp>
        <p:nvSpPr>
          <p:cNvPr id="39" name="TextBox 38"/>
          <p:cNvSpPr txBox="1"/>
          <p:nvPr/>
        </p:nvSpPr>
        <p:spPr>
          <a:xfrm>
            <a:off x="228600" y="3836313"/>
            <a:ext cx="19690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2. Hybridization</a:t>
            </a:r>
            <a:endParaRPr lang="en-US" sz="2200" dirty="0"/>
          </a:p>
        </p:txBody>
      </p:sp>
      <p:sp>
        <p:nvSpPr>
          <p:cNvPr id="40" name="TextBox 39"/>
          <p:cNvSpPr txBox="1"/>
          <p:nvPr/>
        </p:nvSpPr>
        <p:spPr>
          <a:xfrm>
            <a:off x="228600" y="4141113"/>
            <a:ext cx="13597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3. Ligation</a:t>
            </a:r>
            <a:endParaRPr lang="en-US" sz="2200" dirty="0"/>
          </a:p>
        </p:txBody>
      </p:sp>
      <p:grpSp>
        <p:nvGrpSpPr>
          <p:cNvPr id="52" name="Group 51"/>
          <p:cNvGrpSpPr/>
          <p:nvPr/>
        </p:nvGrpSpPr>
        <p:grpSpPr>
          <a:xfrm>
            <a:off x="5120640" y="4800600"/>
            <a:ext cx="91440" cy="45719"/>
            <a:chOff x="4419600" y="3657600"/>
            <a:chExt cx="609600" cy="762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605867" y="3657600"/>
              <a:ext cx="2286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419600" y="3733800"/>
              <a:ext cx="60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8077200" y="3962400"/>
            <a:ext cx="457200" cy="45719"/>
            <a:chOff x="7010400" y="3276600"/>
            <a:chExt cx="1219200" cy="76200"/>
          </a:xfrm>
        </p:grpSpPr>
        <p:cxnSp>
          <p:nvCxnSpPr>
            <p:cNvPr id="62" name="Straight Connector 61"/>
            <p:cNvCxnSpPr/>
            <p:nvPr/>
          </p:nvCxnSpPr>
          <p:spPr>
            <a:xfrm>
              <a:off x="7010400" y="3352800"/>
              <a:ext cx="1219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205133" y="3276600"/>
              <a:ext cx="2286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772400" y="3276600"/>
              <a:ext cx="2286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6111240" y="4191000"/>
            <a:ext cx="822960" cy="45719"/>
            <a:chOff x="6477000" y="3886200"/>
            <a:chExt cx="1371600" cy="45719"/>
          </a:xfrm>
        </p:grpSpPr>
        <p:cxnSp>
          <p:nvCxnSpPr>
            <p:cNvPr id="78" name="Straight Connector 77"/>
            <p:cNvCxnSpPr/>
            <p:nvPr/>
          </p:nvCxnSpPr>
          <p:spPr>
            <a:xfrm>
              <a:off x="6477000" y="3931919"/>
              <a:ext cx="1371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645628" y="3886200"/>
              <a:ext cx="1714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071078" y="3886200"/>
              <a:ext cx="1714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7459134" y="3886200"/>
              <a:ext cx="1714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6553200" y="3276600"/>
            <a:ext cx="1188720" cy="54185"/>
            <a:chOff x="6510867" y="4289778"/>
            <a:chExt cx="1280160" cy="54185"/>
          </a:xfrm>
        </p:grpSpPr>
        <p:cxnSp>
          <p:nvCxnSpPr>
            <p:cNvPr id="95" name="Straight Connector 94"/>
            <p:cNvCxnSpPr/>
            <p:nvPr/>
          </p:nvCxnSpPr>
          <p:spPr>
            <a:xfrm>
              <a:off x="6510867" y="4343963"/>
              <a:ext cx="12801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634575" y="4298244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918208" y="4298244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7210779" y="4298244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7504290" y="4289778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7132320" y="4191000"/>
            <a:ext cx="1554480" cy="54185"/>
            <a:chOff x="6358467" y="4137378"/>
            <a:chExt cx="1645920" cy="54185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6358467" y="4191563"/>
              <a:ext cx="16459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482175" y="4145844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788386" y="4145844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7103535" y="4145844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7419624" y="4137378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7725834" y="4137378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400800" y="3810000"/>
            <a:ext cx="1920240" cy="54185"/>
            <a:chOff x="6172200" y="4724400"/>
            <a:chExt cx="2011680" cy="54185"/>
          </a:xfrm>
        </p:grpSpPr>
        <p:cxnSp>
          <p:nvCxnSpPr>
            <p:cNvPr id="104" name="Straight Connector 103"/>
            <p:cNvCxnSpPr/>
            <p:nvPr/>
          </p:nvCxnSpPr>
          <p:spPr>
            <a:xfrm>
              <a:off x="6172200" y="4778585"/>
              <a:ext cx="20116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295908" y="4732866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6602119" y="4732866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917268" y="4732866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7233357" y="4724400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7539567" y="4724400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7850013" y="4724400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/>
          <p:cNvGrpSpPr/>
          <p:nvPr/>
        </p:nvGrpSpPr>
        <p:grpSpPr>
          <a:xfrm>
            <a:off x="4648200" y="6096000"/>
            <a:ext cx="2286000" cy="54185"/>
            <a:chOff x="6096000" y="5051215"/>
            <a:chExt cx="2377440" cy="54185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6096000" y="5105400"/>
              <a:ext cx="237744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6219708" y="5059681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6525919" y="5059681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6841068" y="5059681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7157157" y="5051215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7463367" y="5051215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7773813" y="5051215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8115300" y="5051778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6324600" y="5410200"/>
            <a:ext cx="2651760" cy="54185"/>
            <a:chOff x="5638800" y="5410200"/>
            <a:chExt cx="2743200" cy="54185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5638800" y="5464385"/>
              <a:ext cx="2743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5762508" y="5418666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6068719" y="5418666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6383868" y="5418666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6699957" y="5410200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7006167" y="5410200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7316613" y="5410200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7658100" y="5410763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8054622" y="5410200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4998720" y="2819400"/>
            <a:ext cx="3108960" cy="54185"/>
            <a:chOff x="4724400" y="5867400"/>
            <a:chExt cx="3017520" cy="54185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4724400" y="5921585"/>
              <a:ext cx="30175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4848108" y="5875866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5154319" y="5875866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5469468" y="5875866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5785557" y="5867400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6091767" y="5867400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6402213" y="5867400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6743700" y="5867963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7140222" y="5867400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7471833" y="5867400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/>
          <p:cNvGrpSpPr/>
          <p:nvPr/>
        </p:nvGrpSpPr>
        <p:grpSpPr>
          <a:xfrm>
            <a:off x="3048000" y="5638800"/>
            <a:ext cx="3566160" cy="54185"/>
            <a:chOff x="4724400" y="6248400"/>
            <a:chExt cx="3383280" cy="54185"/>
          </a:xfrm>
        </p:grpSpPr>
        <p:cxnSp>
          <p:nvCxnSpPr>
            <p:cNvPr id="146" name="Straight Connector 145"/>
            <p:cNvCxnSpPr/>
            <p:nvPr/>
          </p:nvCxnSpPr>
          <p:spPr>
            <a:xfrm>
              <a:off x="4724400" y="6302585"/>
              <a:ext cx="33832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4848108" y="6256866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5154319" y="6256866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5469468" y="6256866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5785557" y="6248400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6091767" y="6248400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6402213" y="6248400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6743700" y="6248963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140222" y="6248400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7471833" y="6248400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7790745" y="6248400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7711440" y="5562600"/>
            <a:ext cx="91440" cy="45719"/>
            <a:chOff x="4419600" y="3657600"/>
            <a:chExt cx="609600" cy="76200"/>
          </a:xfrm>
        </p:grpSpPr>
        <p:cxnSp>
          <p:nvCxnSpPr>
            <p:cNvPr id="159" name="Straight Connector 158"/>
            <p:cNvCxnSpPr/>
            <p:nvPr/>
          </p:nvCxnSpPr>
          <p:spPr>
            <a:xfrm>
              <a:off x="4605867" y="3657600"/>
              <a:ext cx="2286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4419600" y="3733800"/>
              <a:ext cx="60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Group 160"/>
          <p:cNvGrpSpPr/>
          <p:nvPr/>
        </p:nvGrpSpPr>
        <p:grpSpPr>
          <a:xfrm>
            <a:off x="5334000" y="3886200"/>
            <a:ext cx="91440" cy="45719"/>
            <a:chOff x="4419600" y="3657600"/>
            <a:chExt cx="609600" cy="76200"/>
          </a:xfrm>
        </p:grpSpPr>
        <p:cxnSp>
          <p:nvCxnSpPr>
            <p:cNvPr id="162" name="Straight Connector 161"/>
            <p:cNvCxnSpPr/>
            <p:nvPr/>
          </p:nvCxnSpPr>
          <p:spPr>
            <a:xfrm>
              <a:off x="4605867" y="3657600"/>
              <a:ext cx="2286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4419600" y="3733800"/>
              <a:ext cx="60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Group 163"/>
          <p:cNvGrpSpPr/>
          <p:nvPr/>
        </p:nvGrpSpPr>
        <p:grpSpPr>
          <a:xfrm>
            <a:off x="8488680" y="5029200"/>
            <a:ext cx="91440" cy="45719"/>
            <a:chOff x="4419600" y="3657600"/>
            <a:chExt cx="609600" cy="76200"/>
          </a:xfrm>
        </p:grpSpPr>
        <p:cxnSp>
          <p:nvCxnSpPr>
            <p:cNvPr id="165" name="Straight Connector 164"/>
            <p:cNvCxnSpPr/>
            <p:nvPr/>
          </p:nvCxnSpPr>
          <p:spPr>
            <a:xfrm>
              <a:off x="4605867" y="3657600"/>
              <a:ext cx="2286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4419600" y="3733800"/>
              <a:ext cx="60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/>
          <p:cNvGrpSpPr/>
          <p:nvPr/>
        </p:nvGrpSpPr>
        <p:grpSpPr>
          <a:xfrm>
            <a:off x="5958840" y="5105400"/>
            <a:ext cx="91440" cy="45719"/>
            <a:chOff x="4419600" y="3657600"/>
            <a:chExt cx="609600" cy="76200"/>
          </a:xfrm>
        </p:grpSpPr>
        <p:cxnSp>
          <p:nvCxnSpPr>
            <p:cNvPr id="168" name="Straight Connector 167"/>
            <p:cNvCxnSpPr/>
            <p:nvPr/>
          </p:nvCxnSpPr>
          <p:spPr>
            <a:xfrm>
              <a:off x="4605867" y="3657600"/>
              <a:ext cx="2286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4419600" y="3733800"/>
              <a:ext cx="60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6111240" y="3886200"/>
            <a:ext cx="91440" cy="45719"/>
            <a:chOff x="4419600" y="3657600"/>
            <a:chExt cx="609600" cy="76200"/>
          </a:xfrm>
        </p:grpSpPr>
        <p:cxnSp>
          <p:nvCxnSpPr>
            <p:cNvPr id="171" name="Straight Connector 170"/>
            <p:cNvCxnSpPr/>
            <p:nvPr/>
          </p:nvCxnSpPr>
          <p:spPr>
            <a:xfrm>
              <a:off x="4605867" y="3657600"/>
              <a:ext cx="2286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4419600" y="3733800"/>
              <a:ext cx="60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Group 172"/>
          <p:cNvGrpSpPr/>
          <p:nvPr/>
        </p:nvGrpSpPr>
        <p:grpSpPr>
          <a:xfrm>
            <a:off x="8077200" y="3124200"/>
            <a:ext cx="91440" cy="45719"/>
            <a:chOff x="4419600" y="3657600"/>
            <a:chExt cx="609600" cy="76200"/>
          </a:xfrm>
        </p:grpSpPr>
        <p:cxnSp>
          <p:nvCxnSpPr>
            <p:cNvPr id="174" name="Straight Connector 173"/>
            <p:cNvCxnSpPr/>
            <p:nvPr/>
          </p:nvCxnSpPr>
          <p:spPr>
            <a:xfrm>
              <a:off x="4605867" y="3657600"/>
              <a:ext cx="2286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4419600" y="3733800"/>
              <a:ext cx="60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/>
          <p:cNvGrpSpPr/>
          <p:nvPr/>
        </p:nvGrpSpPr>
        <p:grpSpPr>
          <a:xfrm>
            <a:off x="5806440" y="4114800"/>
            <a:ext cx="91440" cy="45719"/>
            <a:chOff x="4419600" y="3657600"/>
            <a:chExt cx="609600" cy="76200"/>
          </a:xfrm>
        </p:grpSpPr>
        <p:cxnSp>
          <p:nvCxnSpPr>
            <p:cNvPr id="177" name="Straight Connector 176"/>
            <p:cNvCxnSpPr/>
            <p:nvPr/>
          </p:nvCxnSpPr>
          <p:spPr>
            <a:xfrm>
              <a:off x="4605867" y="3657600"/>
              <a:ext cx="2286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4419600" y="3733800"/>
              <a:ext cx="60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/>
          <p:cNvGrpSpPr/>
          <p:nvPr/>
        </p:nvGrpSpPr>
        <p:grpSpPr>
          <a:xfrm>
            <a:off x="5547360" y="3048000"/>
            <a:ext cx="457200" cy="45719"/>
            <a:chOff x="7010400" y="3276600"/>
            <a:chExt cx="1219200" cy="76200"/>
          </a:xfrm>
        </p:grpSpPr>
        <p:cxnSp>
          <p:nvCxnSpPr>
            <p:cNvPr id="180" name="Straight Connector 179"/>
            <p:cNvCxnSpPr/>
            <p:nvPr/>
          </p:nvCxnSpPr>
          <p:spPr>
            <a:xfrm>
              <a:off x="7010400" y="3352800"/>
              <a:ext cx="1219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7205133" y="3276600"/>
              <a:ext cx="2286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7772400" y="3276600"/>
              <a:ext cx="2286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8382000" y="4648200"/>
            <a:ext cx="457200" cy="45719"/>
            <a:chOff x="7010400" y="3276600"/>
            <a:chExt cx="1219200" cy="76200"/>
          </a:xfrm>
        </p:grpSpPr>
        <p:cxnSp>
          <p:nvCxnSpPr>
            <p:cNvPr id="184" name="Straight Connector 183"/>
            <p:cNvCxnSpPr/>
            <p:nvPr/>
          </p:nvCxnSpPr>
          <p:spPr>
            <a:xfrm>
              <a:off x="7010400" y="3352800"/>
              <a:ext cx="1219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205133" y="3276600"/>
              <a:ext cx="2286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7772400" y="3276600"/>
              <a:ext cx="2286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>
            <a:off x="6263640" y="3581400"/>
            <a:ext cx="457200" cy="45719"/>
            <a:chOff x="7010400" y="3276600"/>
            <a:chExt cx="1219200" cy="76200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7010400" y="3352800"/>
              <a:ext cx="1219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205133" y="3276600"/>
              <a:ext cx="2286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7772400" y="3276600"/>
              <a:ext cx="2286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7559040" y="3429000"/>
            <a:ext cx="822960" cy="45719"/>
            <a:chOff x="6477000" y="3886200"/>
            <a:chExt cx="1371600" cy="45719"/>
          </a:xfrm>
        </p:grpSpPr>
        <p:cxnSp>
          <p:nvCxnSpPr>
            <p:cNvPr id="192" name="Straight Connector 191"/>
            <p:cNvCxnSpPr/>
            <p:nvPr/>
          </p:nvCxnSpPr>
          <p:spPr>
            <a:xfrm>
              <a:off x="6477000" y="3931919"/>
              <a:ext cx="1371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6645628" y="3886200"/>
              <a:ext cx="1714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7071078" y="3886200"/>
              <a:ext cx="1714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7459134" y="3886200"/>
              <a:ext cx="1714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/>
          <p:cNvGrpSpPr/>
          <p:nvPr/>
        </p:nvGrpSpPr>
        <p:grpSpPr>
          <a:xfrm>
            <a:off x="3962400" y="4648200"/>
            <a:ext cx="822960" cy="45719"/>
            <a:chOff x="6477000" y="3886200"/>
            <a:chExt cx="1371600" cy="45719"/>
          </a:xfrm>
        </p:grpSpPr>
        <p:cxnSp>
          <p:nvCxnSpPr>
            <p:cNvPr id="197" name="Straight Connector 196"/>
            <p:cNvCxnSpPr/>
            <p:nvPr/>
          </p:nvCxnSpPr>
          <p:spPr>
            <a:xfrm>
              <a:off x="6477000" y="3931919"/>
              <a:ext cx="1371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6645628" y="3886200"/>
              <a:ext cx="1714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7071078" y="3886200"/>
              <a:ext cx="1714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7459134" y="3886200"/>
              <a:ext cx="1714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4953000" y="5410200"/>
            <a:ext cx="1188720" cy="54185"/>
            <a:chOff x="6510867" y="4289778"/>
            <a:chExt cx="1280160" cy="54185"/>
          </a:xfrm>
        </p:grpSpPr>
        <p:cxnSp>
          <p:nvCxnSpPr>
            <p:cNvPr id="202" name="Straight Connector 201"/>
            <p:cNvCxnSpPr/>
            <p:nvPr/>
          </p:nvCxnSpPr>
          <p:spPr>
            <a:xfrm>
              <a:off x="6510867" y="4343963"/>
              <a:ext cx="12801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6634575" y="4298244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6918208" y="4298244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7210779" y="4298244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7504290" y="4289778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Group 206"/>
          <p:cNvGrpSpPr/>
          <p:nvPr/>
        </p:nvGrpSpPr>
        <p:grpSpPr>
          <a:xfrm>
            <a:off x="6675120" y="3048000"/>
            <a:ext cx="1188720" cy="54185"/>
            <a:chOff x="6510867" y="4289778"/>
            <a:chExt cx="1280160" cy="54185"/>
          </a:xfrm>
        </p:grpSpPr>
        <p:cxnSp>
          <p:nvCxnSpPr>
            <p:cNvPr id="208" name="Straight Connector 207"/>
            <p:cNvCxnSpPr/>
            <p:nvPr/>
          </p:nvCxnSpPr>
          <p:spPr>
            <a:xfrm>
              <a:off x="6510867" y="4343963"/>
              <a:ext cx="12801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6634575" y="4298244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6918208" y="4298244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7210779" y="4298244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7504290" y="4289778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oup 212"/>
          <p:cNvGrpSpPr/>
          <p:nvPr/>
        </p:nvGrpSpPr>
        <p:grpSpPr>
          <a:xfrm>
            <a:off x="5044440" y="3276600"/>
            <a:ext cx="1188720" cy="54185"/>
            <a:chOff x="6510867" y="4289778"/>
            <a:chExt cx="1280160" cy="54185"/>
          </a:xfrm>
        </p:grpSpPr>
        <p:cxnSp>
          <p:nvCxnSpPr>
            <p:cNvPr id="214" name="Straight Connector 213"/>
            <p:cNvCxnSpPr/>
            <p:nvPr/>
          </p:nvCxnSpPr>
          <p:spPr>
            <a:xfrm>
              <a:off x="6510867" y="4343963"/>
              <a:ext cx="12801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6634575" y="4298244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6918208" y="4298244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7210779" y="4298244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7504290" y="4289778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/>
          <p:cNvGrpSpPr/>
          <p:nvPr/>
        </p:nvGrpSpPr>
        <p:grpSpPr>
          <a:xfrm>
            <a:off x="6568440" y="4953000"/>
            <a:ext cx="1554480" cy="54185"/>
            <a:chOff x="6358467" y="4137378"/>
            <a:chExt cx="1645920" cy="54185"/>
          </a:xfrm>
        </p:grpSpPr>
        <p:cxnSp>
          <p:nvCxnSpPr>
            <p:cNvPr id="220" name="Straight Connector 219"/>
            <p:cNvCxnSpPr/>
            <p:nvPr/>
          </p:nvCxnSpPr>
          <p:spPr>
            <a:xfrm>
              <a:off x="6358467" y="4191563"/>
              <a:ext cx="16459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6482175" y="4145844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6788386" y="4145844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7103535" y="4145844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7419624" y="4137378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7725834" y="4137378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6" name="Group 225"/>
          <p:cNvGrpSpPr/>
          <p:nvPr/>
        </p:nvGrpSpPr>
        <p:grpSpPr>
          <a:xfrm>
            <a:off x="5867400" y="4495800"/>
            <a:ext cx="1554480" cy="54185"/>
            <a:chOff x="6358467" y="4137378"/>
            <a:chExt cx="1645920" cy="54185"/>
          </a:xfrm>
        </p:grpSpPr>
        <p:cxnSp>
          <p:nvCxnSpPr>
            <p:cNvPr id="227" name="Straight Connector 226"/>
            <p:cNvCxnSpPr/>
            <p:nvPr/>
          </p:nvCxnSpPr>
          <p:spPr>
            <a:xfrm>
              <a:off x="6358467" y="4191563"/>
              <a:ext cx="16459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6482175" y="4145844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6788386" y="4145844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7103535" y="4145844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7419624" y="4137378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7725834" y="4137378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Group 232"/>
          <p:cNvGrpSpPr/>
          <p:nvPr/>
        </p:nvGrpSpPr>
        <p:grpSpPr>
          <a:xfrm>
            <a:off x="7025640" y="5791200"/>
            <a:ext cx="1554480" cy="54185"/>
            <a:chOff x="6358467" y="4137378"/>
            <a:chExt cx="1645920" cy="54185"/>
          </a:xfrm>
        </p:grpSpPr>
        <p:cxnSp>
          <p:nvCxnSpPr>
            <p:cNvPr id="234" name="Straight Connector 233"/>
            <p:cNvCxnSpPr/>
            <p:nvPr/>
          </p:nvCxnSpPr>
          <p:spPr>
            <a:xfrm>
              <a:off x="6358467" y="4191563"/>
              <a:ext cx="16459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6482175" y="4145844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6788386" y="4145844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7103535" y="4145844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7419624" y="4137378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7725834" y="4137378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239"/>
          <p:cNvGrpSpPr/>
          <p:nvPr/>
        </p:nvGrpSpPr>
        <p:grpSpPr>
          <a:xfrm>
            <a:off x="4587240" y="3505200"/>
            <a:ext cx="1554480" cy="54185"/>
            <a:chOff x="6358467" y="4137378"/>
            <a:chExt cx="1645920" cy="54185"/>
          </a:xfrm>
        </p:grpSpPr>
        <p:cxnSp>
          <p:nvCxnSpPr>
            <p:cNvPr id="241" name="Straight Connector 240"/>
            <p:cNvCxnSpPr/>
            <p:nvPr/>
          </p:nvCxnSpPr>
          <p:spPr>
            <a:xfrm>
              <a:off x="6358467" y="4191563"/>
              <a:ext cx="164592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6482175" y="4145844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6788386" y="4145844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7103535" y="4145844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7419624" y="4137378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7725834" y="4137378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oup 246"/>
          <p:cNvGrpSpPr/>
          <p:nvPr/>
        </p:nvGrpSpPr>
        <p:grpSpPr>
          <a:xfrm>
            <a:off x="5958840" y="6400800"/>
            <a:ext cx="1920240" cy="54185"/>
            <a:chOff x="6172200" y="4724400"/>
            <a:chExt cx="2011680" cy="54185"/>
          </a:xfrm>
        </p:grpSpPr>
        <p:cxnSp>
          <p:nvCxnSpPr>
            <p:cNvPr id="248" name="Straight Connector 247"/>
            <p:cNvCxnSpPr/>
            <p:nvPr/>
          </p:nvCxnSpPr>
          <p:spPr>
            <a:xfrm>
              <a:off x="6172200" y="4778585"/>
              <a:ext cx="20116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6295908" y="4732866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6602119" y="4732866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6917268" y="4732866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7233357" y="4724400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7539567" y="4724400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7850013" y="4724400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3505200" y="4343400"/>
            <a:ext cx="1920240" cy="54185"/>
            <a:chOff x="6172200" y="4724400"/>
            <a:chExt cx="2011680" cy="54185"/>
          </a:xfrm>
        </p:grpSpPr>
        <p:cxnSp>
          <p:nvCxnSpPr>
            <p:cNvPr id="256" name="Straight Connector 255"/>
            <p:cNvCxnSpPr/>
            <p:nvPr/>
          </p:nvCxnSpPr>
          <p:spPr>
            <a:xfrm>
              <a:off x="6172200" y="4778585"/>
              <a:ext cx="20116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6295908" y="4732866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6602119" y="4732866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6917268" y="4732866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7233357" y="4724400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7539567" y="4724400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7850013" y="4724400"/>
              <a:ext cx="1143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7620000" y="4648200"/>
            <a:ext cx="457200" cy="45719"/>
            <a:chOff x="7010400" y="3276600"/>
            <a:chExt cx="1219200" cy="76200"/>
          </a:xfrm>
        </p:grpSpPr>
        <p:cxnSp>
          <p:nvCxnSpPr>
            <p:cNvPr id="264" name="Straight Connector 263"/>
            <p:cNvCxnSpPr/>
            <p:nvPr/>
          </p:nvCxnSpPr>
          <p:spPr>
            <a:xfrm>
              <a:off x="7010400" y="3352800"/>
              <a:ext cx="1219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205133" y="3276600"/>
              <a:ext cx="2286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7772400" y="3276600"/>
              <a:ext cx="2286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7" name="Group 266"/>
          <p:cNvGrpSpPr/>
          <p:nvPr/>
        </p:nvGrpSpPr>
        <p:grpSpPr>
          <a:xfrm>
            <a:off x="4419600" y="3810000"/>
            <a:ext cx="457200" cy="45719"/>
            <a:chOff x="7010400" y="3276600"/>
            <a:chExt cx="1219200" cy="76200"/>
          </a:xfrm>
        </p:grpSpPr>
        <p:cxnSp>
          <p:nvCxnSpPr>
            <p:cNvPr id="268" name="Straight Connector 267"/>
            <p:cNvCxnSpPr/>
            <p:nvPr/>
          </p:nvCxnSpPr>
          <p:spPr>
            <a:xfrm>
              <a:off x="7010400" y="3352800"/>
              <a:ext cx="1219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205133" y="3276600"/>
              <a:ext cx="2286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7772400" y="3276600"/>
              <a:ext cx="2286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1" name="Group 270"/>
          <p:cNvGrpSpPr/>
          <p:nvPr/>
        </p:nvGrpSpPr>
        <p:grpSpPr>
          <a:xfrm>
            <a:off x="4800600" y="5029200"/>
            <a:ext cx="457200" cy="45719"/>
            <a:chOff x="7010400" y="3276600"/>
            <a:chExt cx="1219200" cy="76200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7010400" y="3352800"/>
              <a:ext cx="1219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205133" y="3276600"/>
              <a:ext cx="2286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7772400" y="3276600"/>
              <a:ext cx="2286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Group 274"/>
          <p:cNvGrpSpPr/>
          <p:nvPr/>
        </p:nvGrpSpPr>
        <p:grpSpPr>
          <a:xfrm>
            <a:off x="6263640" y="5257800"/>
            <a:ext cx="457200" cy="45719"/>
            <a:chOff x="7010400" y="3276600"/>
            <a:chExt cx="1219200" cy="76200"/>
          </a:xfrm>
        </p:grpSpPr>
        <p:cxnSp>
          <p:nvCxnSpPr>
            <p:cNvPr id="276" name="Straight Connector 275"/>
            <p:cNvCxnSpPr/>
            <p:nvPr/>
          </p:nvCxnSpPr>
          <p:spPr>
            <a:xfrm>
              <a:off x="7010400" y="3352800"/>
              <a:ext cx="1219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7205133" y="3276600"/>
              <a:ext cx="2286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7772400" y="3276600"/>
              <a:ext cx="2286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6339840" y="5791200"/>
            <a:ext cx="91440" cy="45719"/>
            <a:chOff x="4419600" y="3657600"/>
            <a:chExt cx="609600" cy="76200"/>
          </a:xfrm>
        </p:grpSpPr>
        <p:cxnSp>
          <p:nvCxnSpPr>
            <p:cNvPr id="280" name="Straight Connector 279"/>
            <p:cNvCxnSpPr/>
            <p:nvPr/>
          </p:nvCxnSpPr>
          <p:spPr>
            <a:xfrm>
              <a:off x="4605867" y="3657600"/>
              <a:ext cx="2286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4419600" y="3733800"/>
              <a:ext cx="60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2" name="TextBox 281"/>
          <p:cNvSpPr txBox="1"/>
          <p:nvPr/>
        </p:nvSpPr>
        <p:spPr>
          <a:xfrm>
            <a:off x="5334000" y="4630579"/>
            <a:ext cx="2057400" cy="246221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Post-Ligation Product</a:t>
            </a:r>
            <a:endParaRPr lang="en-US" sz="1600" b="1" dirty="0">
              <a:solidFill>
                <a:srgbClr val="0070C0"/>
              </a:solidFill>
            </a:endParaRPr>
          </a:p>
        </p:txBody>
      </p:sp>
      <p:grpSp>
        <p:nvGrpSpPr>
          <p:cNvPr id="283" name="Group 282"/>
          <p:cNvGrpSpPr/>
          <p:nvPr/>
        </p:nvGrpSpPr>
        <p:grpSpPr>
          <a:xfrm>
            <a:off x="3962400" y="5029200"/>
            <a:ext cx="457200" cy="45719"/>
            <a:chOff x="7010400" y="3276600"/>
            <a:chExt cx="1219200" cy="76200"/>
          </a:xfrm>
        </p:grpSpPr>
        <p:cxnSp>
          <p:nvCxnSpPr>
            <p:cNvPr id="284" name="Straight Connector 283"/>
            <p:cNvCxnSpPr/>
            <p:nvPr/>
          </p:nvCxnSpPr>
          <p:spPr>
            <a:xfrm>
              <a:off x="7010400" y="3352800"/>
              <a:ext cx="1219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7205133" y="3276600"/>
              <a:ext cx="2286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7772400" y="3276600"/>
              <a:ext cx="2286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7" name="TextBox 286"/>
          <p:cNvSpPr txBox="1"/>
          <p:nvPr/>
        </p:nvSpPr>
        <p:spPr>
          <a:xfrm>
            <a:off x="217826" y="4504266"/>
            <a:ext cx="1918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B0F0"/>
                </a:solidFill>
              </a:rPr>
              <a:t>4. Replication: </a:t>
            </a:r>
            <a:endParaRPr lang="en-US" sz="2200" b="1" dirty="0">
              <a:solidFill>
                <a:srgbClr val="00B0F0"/>
              </a:solidFill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3886200" y="4352092"/>
            <a:ext cx="4572000" cy="677108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b="1" dirty="0" smtClean="0">
                <a:solidFill>
                  <a:schemeClr val="bg1"/>
                </a:solidFill>
              </a:rPr>
              <a:t>Replicate sequences that begin with “</a:t>
            </a:r>
            <a:r>
              <a:rPr lang="en-US" sz="2200" b="1" dirty="0" smtClean="0">
                <a:solidFill>
                  <a:srgbClr val="00B0F0"/>
                </a:solidFill>
              </a:rPr>
              <a:t>You</a:t>
            </a:r>
            <a:r>
              <a:rPr lang="en-US" sz="2200" b="1" dirty="0" smtClean="0">
                <a:solidFill>
                  <a:schemeClr val="bg1"/>
                </a:solidFill>
              </a:rPr>
              <a:t>” and end with “</a:t>
            </a:r>
            <a:r>
              <a:rPr lang="en-US" sz="2200" b="1" dirty="0" smtClean="0">
                <a:solidFill>
                  <a:srgbClr val="00B0F0"/>
                </a:solidFill>
              </a:rPr>
              <a:t>Nelson Mandela</a:t>
            </a:r>
            <a:r>
              <a:rPr lang="en-US" sz="2200" b="1" dirty="0" smtClean="0">
                <a:solidFill>
                  <a:schemeClr val="bg1"/>
                </a:solidFill>
              </a:rPr>
              <a:t>”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386929" y="555172"/>
            <a:ext cx="713232" cy="369332"/>
          </a:xfrm>
          <a:prstGeom prst="rect">
            <a:avLst/>
          </a:prstGeom>
          <a:noFill/>
          <a:ln w="28575" cap="sq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91" name="Rectangle 290"/>
          <p:cNvSpPr/>
          <p:nvPr/>
        </p:nvSpPr>
        <p:spPr>
          <a:xfrm>
            <a:off x="304800" y="316086"/>
            <a:ext cx="2743200" cy="9144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92" name="Title 1"/>
          <p:cNvSpPr txBox="1">
            <a:spLocks/>
          </p:cNvSpPr>
          <p:nvPr/>
        </p:nvSpPr>
        <p:spPr bwMode="auto">
          <a:xfrm>
            <a:off x="76200" y="0"/>
            <a:ext cx="88392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DNA Computation of Solutions to Edge-Matching Puzzles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2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2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2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2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2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2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2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2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2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2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2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2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2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2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2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2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2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282" grpId="1" animBg="1"/>
      <p:bldP spid="287" grpId="0"/>
      <p:bldP spid="288" grpId="0" animBg="1"/>
      <p:bldP spid="28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33400" y="1535668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Example</a:t>
            </a:r>
            <a:r>
              <a:rPr lang="en-US" b="1" dirty="0" smtClean="0"/>
              <a:t>: Six degrees of Separation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1943100"/>
            <a:ext cx="807720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So  </a:t>
            </a:r>
            <a:r>
              <a:rPr lang="en-US" sz="2000" b="1" dirty="0" smtClean="0"/>
              <a:t>you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are  a friend of  </a:t>
            </a:r>
            <a:r>
              <a:rPr lang="en-US" b="1" dirty="0" smtClean="0"/>
              <a:t>X</a:t>
            </a:r>
            <a:r>
              <a:rPr lang="en-US" b="1" baseline="-25000" dirty="0" smtClean="0"/>
              <a:t>1</a:t>
            </a:r>
            <a:r>
              <a:rPr lang="en-US" dirty="0" smtClean="0"/>
              <a:t> who is a friend of </a:t>
            </a:r>
            <a:r>
              <a:rPr lang="en-US" b="1" dirty="0" smtClean="0"/>
              <a:t>X</a:t>
            </a:r>
            <a:r>
              <a:rPr lang="en-US" b="1" baseline="-25000" dirty="0" smtClean="0"/>
              <a:t>2</a:t>
            </a:r>
            <a:r>
              <a:rPr lang="en-US" dirty="0" smtClean="0"/>
              <a:t> … who is a  friend of </a:t>
            </a:r>
            <a:r>
              <a:rPr lang="en-US" b="1" dirty="0" smtClean="0"/>
              <a:t>X</a:t>
            </a:r>
            <a:r>
              <a:rPr lang="en-US" b="1" baseline="-25000" dirty="0" smtClean="0"/>
              <a:t>6</a:t>
            </a:r>
            <a:r>
              <a:rPr lang="en-US" dirty="0" smtClean="0"/>
              <a:t> who is a  </a:t>
            </a:r>
            <a:br>
              <a:rPr lang="en-US" dirty="0" smtClean="0"/>
            </a:br>
            <a:r>
              <a:rPr lang="en-US" dirty="0" smtClean="0"/>
              <a:t>   friend of </a:t>
            </a:r>
            <a:r>
              <a:rPr lang="en-US" sz="2000" b="1" dirty="0" smtClean="0"/>
              <a:t>Nelson Mandela</a:t>
            </a:r>
            <a:r>
              <a:rPr lang="en-US" dirty="0" smtClean="0"/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600" y="3531513"/>
            <a:ext cx="15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1. Synthesis</a:t>
            </a:r>
            <a:endParaRPr lang="en-US" sz="2200" dirty="0"/>
          </a:p>
        </p:txBody>
      </p:sp>
      <p:sp>
        <p:nvSpPr>
          <p:cNvPr id="39" name="TextBox 38"/>
          <p:cNvSpPr txBox="1"/>
          <p:nvPr/>
        </p:nvSpPr>
        <p:spPr>
          <a:xfrm>
            <a:off x="228600" y="3836313"/>
            <a:ext cx="19690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2. Hybridization</a:t>
            </a:r>
            <a:endParaRPr lang="en-US" sz="2200" dirty="0"/>
          </a:p>
        </p:txBody>
      </p:sp>
      <p:sp>
        <p:nvSpPr>
          <p:cNvPr id="40" name="TextBox 39"/>
          <p:cNvSpPr txBox="1"/>
          <p:nvPr/>
        </p:nvSpPr>
        <p:spPr>
          <a:xfrm>
            <a:off x="228600" y="4141113"/>
            <a:ext cx="13597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3. Ligation</a:t>
            </a:r>
            <a:endParaRPr lang="en-US" sz="2200" dirty="0"/>
          </a:p>
        </p:txBody>
      </p:sp>
      <p:sp>
        <p:nvSpPr>
          <p:cNvPr id="287" name="TextBox 286"/>
          <p:cNvSpPr txBox="1"/>
          <p:nvPr/>
        </p:nvSpPr>
        <p:spPr>
          <a:xfrm>
            <a:off x="217826" y="4504266"/>
            <a:ext cx="18401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B0F0"/>
                </a:solidFill>
              </a:rPr>
              <a:t>4. Replication </a:t>
            </a:r>
            <a:endParaRPr lang="en-US" sz="2200" b="1" dirty="0">
              <a:solidFill>
                <a:srgbClr val="00B0F0"/>
              </a:solidFill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276600" y="2971800"/>
            <a:ext cx="4038600" cy="9233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Post-Replication product: </a:t>
            </a:r>
          </a:p>
          <a:p>
            <a:r>
              <a:rPr lang="en-US" dirty="0" err="1" smtClean="0"/>
              <a:t>dsDNA</a:t>
            </a:r>
            <a:r>
              <a:rPr lang="en-US" dirty="0" smtClean="0"/>
              <a:t> sequences of different lengths, all begin with </a:t>
            </a:r>
            <a:r>
              <a:rPr lang="en-US" b="1" dirty="0" smtClean="0">
                <a:solidFill>
                  <a:srgbClr val="00B0F0"/>
                </a:solidFill>
              </a:rPr>
              <a:t>you</a:t>
            </a:r>
            <a:r>
              <a:rPr lang="en-US" dirty="0" smtClean="0"/>
              <a:t> and end with </a:t>
            </a:r>
            <a:r>
              <a:rPr lang="en-US" b="1" dirty="0" smtClean="0">
                <a:solidFill>
                  <a:srgbClr val="00B050"/>
                </a:solidFill>
              </a:rPr>
              <a:t>Mandela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410" name="Group 409"/>
          <p:cNvGrpSpPr/>
          <p:nvPr/>
        </p:nvGrpSpPr>
        <p:grpSpPr>
          <a:xfrm>
            <a:off x="4114800" y="4191000"/>
            <a:ext cx="1981200" cy="1828800"/>
            <a:chOff x="1905000" y="4297681"/>
            <a:chExt cx="2286000" cy="1798319"/>
          </a:xfrm>
        </p:grpSpPr>
        <p:grpSp>
          <p:nvGrpSpPr>
            <p:cNvPr id="17" name="Group 463"/>
            <p:cNvGrpSpPr/>
            <p:nvPr/>
          </p:nvGrpSpPr>
          <p:grpSpPr>
            <a:xfrm>
              <a:off x="2908300" y="4297681"/>
              <a:ext cx="459864" cy="45719"/>
              <a:chOff x="5693761" y="3200400"/>
              <a:chExt cx="459864" cy="45719"/>
            </a:xfrm>
          </p:grpSpPr>
          <p:cxnSp>
            <p:nvCxnSpPr>
              <p:cNvPr id="465" name="Straight Connector 464"/>
              <p:cNvCxnSpPr/>
              <p:nvPr/>
            </p:nvCxnSpPr>
            <p:spPr>
              <a:xfrm>
                <a:off x="5694998" y="3246119"/>
                <a:ext cx="228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/>
            </p:nvCxnSpPr>
            <p:spPr>
              <a:xfrm>
                <a:off x="5693761" y="3200400"/>
                <a:ext cx="4572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/>
            </p:nvCxnSpPr>
            <p:spPr>
              <a:xfrm flipV="1">
                <a:off x="5925025" y="3245647"/>
                <a:ext cx="2286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7" name="Group 226"/>
            <p:cNvGrpSpPr/>
            <p:nvPr/>
          </p:nvGrpSpPr>
          <p:grpSpPr>
            <a:xfrm>
              <a:off x="2714625" y="4602481"/>
              <a:ext cx="916591" cy="45719"/>
              <a:chOff x="5943600" y="3276600"/>
              <a:chExt cx="916591" cy="45719"/>
            </a:xfrm>
          </p:grpSpPr>
          <p:cxnSp>
            <p:nvCxnSpPr>
              <p:cNvPr id="483" name="Straight Connector 482"/>
              <p:cNvCxnSpPr/>
              <p:nvPr/>
            </p:nvCxnSpPr>
            <p:spPr>
              <a:xfrm>
                <a:off x="5944837" y="3322319"/>
                <a:ext cx="228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Straight Connector 483"/>
              <p:cNvCxnSpPr/>
              <p:nvPr/>
            </p:nvCxnSpPr>
            <p:spPr>
              <a:xfrm>
                <a:off x="5943600" y="3276600"/>
                <a:ext cx="9144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/>
              <p:cNvCxnSpPr/>
              <p:nvPr/>
            </p:nvCxnSpPr>
            <p:spPr>
              <a:xfrm flipV="1">
                <a:off x="6631591" y="3321847"/>
                <a:ext cx="2286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/>
              <p:cNvCxnSpPr/>
              <p:nvPr/>
            </p:nvCxnSpPr>
            <p:spPr>
              <a:xfrm flipV="1">
                <a:off x="6174391" y="3321847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" name="Group 233"/>
            <p:cNvGrpSpPr/>
            <p:nvPr/>
          </p:nvGrpSpPr>
          <p:grpSpPr>
            <a:xfrm>
              <a:off x="2562225" y="4831081"/>
              <a:ext cx="1143000" cy="45719"/>
              <a:chOff x="6172200" y="4267200"/>
              <a:chExt cx="1143000" cy="45719"/>
            </a:xfrm>
          </p:grpSpPr>
          <p:cxnSp>
            <p:nvCxnSpPr>
              <p:cNvPr id="229" name="Straight Connector 228"/>
              <p:cNvCxnSpPr/>
              <p:nvPr/>
            </p:nvCxnSpPr>
            <p:spPr>
              <a:xfrm>
                <a:off x="6173437" y="4312919"/>
                <a:ext cx="228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/>
              <p:cNvCxnSpPr/>
              <p:nvPr/>
            </p:nvCxnSpPr>
            <p:spPr>
              <a:xfrm>
                <a:off x="6172200" y="4267200"/>
                <a:ext cx="1143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V="1">
                <a:off x="7086600" y="4312447"/>
                <a:ext cx="2286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flipV="1">
                <a:off x="6402991" y="4312447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" name="Group 244"/>
            <p:cNvGrpSpPr/>
            <p:nvPr/>
          </p:nvGrpSpPr>
          <p:grpSpPr>
            <a:xfrm>
              <a:off x="2333625" y="5288281"/>
              <a:ext cx="1600200" cy="45719"/>
              <a:chOff x="4572000" y="5257800"/>
              <a:chExt cx="1600200" cy="45719"/>
            </a:xfrm>
          </p:grpSpPr>
          <p:cxnSp>
            <p:nvCxnSpPr>
              <p:cNvPr id="236" name="Straight Connector 235"/>
              <p:cNvCxnSpPr/>
              <p:nvPr/>
            </p:nvCxnSpPr>
            <p:spPr>
              <a:xfrm>
                <a:off x="4573237" y="5303519"/>
                <a:ext cx="228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4572000" y="5257800"/>
                <a:ext cx="16002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/>
              <p:cNvCxnSpPr/>
              <p:nvPr/>
            </p:nvCxnSpPr>
            <p:spPr>
              <a:xfrm flipV="1">
                <a:off x="5940780" y="5303047"/>
                <a:ext cx="2286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/>
              <p:cNvCxnSpPr/>
              <p:nvPr/>
            </p:nvCxnSpPr>
            <p:spPr>
              <a:xfrm flipV="1">
                <a:off x="4802791" y="5303047"/>
                <a:ext cx="1143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4" name="Group 243"/>
            <p:cNvGrpSpPr/>
            <p:nvPr/>
          </p:nvGrpSpPr>
          <p:grpSpPr>
            <a:xfrm>
              <a:off x="2486025" y="5059681"/>
              <a:ext cx="1371600" cy="45719"/>
              <a:chOff x="4724400" y="5410200"/>
              <a:chExt cx="1371600" cy="45719"/>
            </a:xfrm>
          </p:grpSpPr>
          <p:cxnSp>
            <p:nvCxnSpPr>
              <p:cNvPr id="240" name="Straight Connector 239"/>
              <p:cNvCxnSpPr/>
              <p:nvPr/>
            </p:nvCxnSpPr>
            <p:spPr>
              <a:xfrm>
                <a:off x="4725637" y="5455919"/>
                <a:ext cx="228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4724400" y="5410200"/>
                <a:ext cx="13716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 flipV="1">
                <a:off x="5864580" y="5455447"/>
                <a:ext cx="2286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 flipV="1">
                <a:off x="4955191" y="5455447"/>
                <a:ext cx="91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3" name="Group 262"/>
            <p:cNvGrpSpPr/>
            <p:nvPr/>
          </p:nvGrpSpPr>
          <p:grpSpPr>
            <a:xfrm>
              <a:off x="1905000" y="6050281"/>
              <a:ext cx="2286000" cy="45719"/>
              <a:chOff x="5638800" y="5334000"/>
              <a:chExt cx="2286000" cy="45719"/>
            </a:xfrm>
          </p:grpSpPr>
          <p:cxnSp>
            <p:nvCxnSpPr>
              <p:cNvPr id="248" name="Straight Connector 247"/>
              <p:cNvCxnSpPr/>
              <p:nvPr/>
            </p:nvCxnSpPr>
            <p:spPr>
              <a:xfrm>
                <a:off x="5640037" y="5379719"/>
                <a:ext cx="228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/>
              <p:cNvCxnSpPr/>
              <p:nvPr/>
            </p:nvCxnSpPr>
            <p:spPr>
              <a:xfrm>
                <a:off x="5638800" y="5334000"/>
                <a:ext cx="2286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/>
              <p:cNvCxnSpPr/>
              <p:nvPr/>
            </p:nvCxnSpPr>
            <p:spPr>
              <a:xfrm flipV="1">
                <a:off x="7693380" y="5379247"/>
                <a:ext cx="2286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/>
              <p:cNvCxnSpPr/>
              <p:nvPr/>
            </p:nvCxnSpPr>
            <p:spPr>
              <a:xfrm flipV="1">
                <a:off x="5869591" y="5379247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" name="Group 255"/>
            <p:cNvGrpSpPr/>
            <p:nvPr/>
          </p:nvGrpSpPr>
          <p:grpSpPr>
            <a:xfrm>
              <a:off x="2209800" y="5516881"/>
              <a:ext cx="1828800" cy="58419"/>
              <a:chOff x="4191000" y="5486400"/>
              <a:chExt cx="1828800" cy="58419"/>
            </a:xfrm>
          </p:grpSpPr>
          <p:cxnSp>
            <p:nvCxnSpPr>
              <p:cNvPr id="252" name="Straight Connector 251"/>
              <p:cNvCxnSpPr/>
              <p:nvPr/>
            </p:nvCxnSpPr>
            <p:spPr>
              <a:xfrm>
                <a:off x="4192237" y="5544819"/>
                <a:ext cx="228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/>
              <p:cNvCxnSpPr/>
              <p:nvPr/>
            </p:nvCxnSpPr>
            <p:spPr>
              <a:xfrm>
                <a:off x="4191000" y="5486400"/>
                <a:ext cx="18288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/>
              <p:cNvCxnSpPr/>
              <p:nvPr/>
            </p:nvCxnSpPr>
            <p:spPr>
              <a:xfrm flipV="1">
                <a:off x="5788380" y="5544347"/>
                <a:ext cx="2286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/>
              <p:cNvCxnSpPr/>
              <p:nvPr/>
            </p:nvCxnSpPr>
            <p:spPr>
              <a:xfrm flipV="1">
                <a:off x="4421791" y="5544347"/>
                <a:ext cx="13716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1" name="Group 260"/>
            <p:cNvGrpSpPr/>
            <p:nvPr/>
          </p:nvGrpSpPr>
          <p:grpSpPr>
            <a:xfrm>
              <a:off x="2057400" y="5821681"/>
              <a:ext cx="2057400" cy="45719"/>
              <a:chOff x="4191000" y="5562600"/>
              <a:chExt cx="2057400" cy="45719"/>
            </a:xfrm>
          </p:grpSpPr>
          <p:cxnSp>
            <p:nvCxnSpPr>
              <p:cNvPr id="257" name="Straight Connector 256"/>
              <p:cNvCxnSpPr/>
              <p:nvPr/>
            </p:nvCxnSpPr>
            <p:spPr>
              <a:xfrm>
                <a:off x="4192237" y="5608319"/>
                <a:ext cx="228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191000" y="5562600"/>
                <a:ext cx="20574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flipV="1">
                <a:off x="6016980" y="5607847"/>
                <a:ext cx="2286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flipV="1">
                <a:off x="4421791" y="5607847"/>
                <a:ext cx="1600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4" name="Group 283"/>
            <p:cNvGrpSpPr/>
            <p:nvPr/>
          </p:nvGrpSpPr>
          <p:grpSpPr>
            <a:xfrm>
              <a:off x="2794000" y="4449849"/>
              <a:ext cx="685800" cy="45951"/>
              <a:chOff x="6172200" y="4267200"/>
              <a:chExt cx="685800" cy="45951"/>
            </a:xfrm>
          </p:grpSpPr>
          <p:cxnSp>
            <p:nvCxnSpPr>
              <p:cNvPr id="279" name="Straight Connector 278"/>
              <p:cNvCxnSpPr/>
              <p:nvPr/>
            </p:nvCxnSpPr>
            <p:spPr>
              <a:xfrm>
                <a:off x="6173437" y="4312919"/>
                <a:ext cx="228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6172200" y="4267200"/>
                <a:ext cx="6858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flipV="1">
                <a:off x="6625011" y="4312447"/>
                <a:ext cx="2286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 flipV="1">
                <a:off x="6386689" y="4313151"/>
                <a:ext cx="23774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9" name="Group 698"/>
          <p:cNvGrpSpPr/>
          <p:nvPr/>
        </p:nvGrpSpPr>
        <p:grpSpPr>
          <a:xfrm>
            <a:off x="2286000" y="4191000"/>
            <a:ext cx="5181600" cy="2286000"/>
            <a:chOff x="2286000" y="4191000"/>
            <a:chExt cx="5181600" cy="2286000"/>
          </a:xfrm>
        </p:grpSpPr>
        <p:cxnSp>
          <p:nvCxnSpPr>
            <p:cNvPr id="362" name="Straight Connector 361"/>
            <p:cNvCxnSpPr/>
            <p:nvPr/>
          </p:nvCxnSpPr>
          <p:spPr>
            <a:xfrm>
              <a:off x="5410200" y="44958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4419600" y="41910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3124200" y="44958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6019800" y="52578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4648200" y="52578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5029200" y="51816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4191000" y="59436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6096000" y="44958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4572000" y="57912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3962400" y="52578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4648200" y="49530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6553200" y="47244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6934200" y="48006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6248400" y="49530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5715000" y="51816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3886200" y="44958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4953000" y="48006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3352800" y="54864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>
              <a:off x="5410200" y="60960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6553200" y="52578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5334000" y="52578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3429000" y="59436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4267200" y="62484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7010400" y="57150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3124200" y="51054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>
              <a:off x="7010400" y="57150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6172200" y="42672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6400800" y="60960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4495800" y="54864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4800600" y="57150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3962400" y="56388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5715000" y="55626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6248400" y="57912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>
              <a:off x="4114800" y="46482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5638800" y="64008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>
              <a:off x="5105400" y="42672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4876800" y="44958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3733800" y="48006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5181600" y="48006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4191000" y="49530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3200400" y="53340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5638800" y="41910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>
              <a:off x="5867400" y="48006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4953000" y="61722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>
              <a:off x="6553200" y="55626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>
              <a:off x="4572000" y="45720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>
              <a:off x="3581400" y="42672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6934200" y="48768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>
              <a:off x="5181600" y="53340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3810000" y="53340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>
              <a:off x="4191000" y="52578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>
              <a:off x="3352800" y="60198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>
              <a:off x="5257800" y="45720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>
              <a:off x="3733800" y="58674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>
              <a:off x="3124200" y="53340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>
              <a:off x="3810000" y="50292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>
              <a:off x="5715000" y="48006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>
              <a:off x="6096000" y="48768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/>
            <p:nvPr/>
          </p:nvCxnSpPr>
          <p:spPr>
            <a:xfrm>
              <a:off x="5410200" y="50292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/>
            <p:nvPr/>
          </p:nvCxnSpPr>
          <p:spPr>
            <a:xfrm>
              <a:off x="4876800" y="51054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>
              <a:off x="3048000" y="45720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/>
            <p:nvPr/>
          </p:nvCxnSpPr>
          <p:spPr>
            <a:xfrm>
              <a:off x="4114800" y="48768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/>
            <p:cNvCxnSpPr/>
            <p:nvPr/>
          </p:nvCxnSpPr>
          <p:spPr>
            <a:xfrm>
              <a:off x="2514600" y="55626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/>
            <p:nvPr/>
          </p:nvCxnSpPr>
          <p:spPr>
            <a:xfrm>
              <a:off x="4572000" y="61722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/>
            <p:nvPr/>
          </p:nvCxnSpPr>
          <p:spPr>
            <a:xfrm>
              <a:off x="5715000" y="53340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>
              <a:off x="4495800" y="53340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/>
            <p:nvPr/>
          </p:nvCxnSpPr>
          <p:spPr>
            <a:xfrm>
              <a:off x="2590800" y="60198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/>
            <p:nvPr/>
          </p:nvCxnSpPr>
          <p:spPr>
            <a:xfrm>
              <a:off x="3429000" y="63246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>
              <a:off x="6172200" y="57912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/>
            <p:nvPr/>
          </p:nvCxnSpPr>
          <p:spPr>
            <a:xfrm>
              <a:off x="2286000" y="51816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>
              <a:off x="6172200" y="57912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/>
            <p:cNvCxnSpPr/>
            <p:nvPr/>
          </p:nvCxnSpPr>
          <p:spPr>
            <a:xfrm>
              <a:off x="5334000" y="43434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>
              <a:off x="5562600" y="61722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/>
            <p:cNvCxnSpPr/>
            <p:nvPr/>
          </p:nvCxnSpPr>
          <p:spPr>
            <a:xfrm>
              <a:off x="3657600" y="55626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/>
            <p:nvPr/>
          </p:nvCxnSpPr>
          <p:spPr>
            <a:xfrm>
              <a:off x="3962400" y="57912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3124200" y="57150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4876800" y="56388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5410200" y="58674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3276600" y="47244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>
            <a:xfrm>
              <a:off x="4800600" y="64770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/>
            <p:cNvCxnSpPr/>
            <p:nvPr/>
          </p:nvCxnSpPr>
          <p:spPr>
            <a:xfrm>
              <a:off x="4267200" y="43434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>
              <a:off x="4038600" y="45720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>
              <a:off x="2895600" y="48768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/>
            <p:cNvCxnSpPr/>
            <p:nvPr/>
          </p:nvCxnSpPr>
          <p:spPr>
            <a:xfrm>
              <a:off x="4343400" y="48768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/>
            <p:cNvCxnSpPr/>
            <p:nvPr/>
          </p:nvCxnSpPr>
          <p:spPr>
            <a:xfrm>
              <a:off x="3352800" y="50292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/>
            <p:cNvCxnSpPr/>
            <p:nvPr/>
          </p:nvCxnSpPr>
          <p:spPr>
            <a:xfrm>
              <a:off x="2362200" y="54102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/>
            <p:cNvCxnSpPr/>
            <p:nvPr/>
          </p:nvCxnSpPr>
          <p:spPr>
            <a:xfrm>
              <a:off x="4800600" y="42672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/>
            <p:cNvCxnSpPr/>
            <p:nvPr/>
          </p:nvCxnSpPr>
          <p:spPr>
            <a:xfrm>
              <a:off x="5029200" y="48768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/>
            <p:cNvCxnSpPr/>
            <p:nvPr/>
          </p:nvCxnSpPr>
          <p:spPr>
            <a:xfrm>
              <a:off x="4114800" y="62484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/>
            <p:cNvCxnSpPr/>
            <p:nvPr/>
          </p:nvCxnSpPr>
          <p:spPr>
            <a:xfrm>
              <a:off x="5715000" y="56388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/>
            <p:cNvCxnSpPr/>
            <p:nvPr/>
          </p:nvCxnSpPr>
          <p:spPr>
            <a:xfrm>
              <a:off x="5410200" y="47244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/>
            <p:cNvCxnSpPr/>
            <p:nvPr/>
          </p:nvCxnSpPr>
          <p:spPr>
            <a:xfrm>
              <a:off x="3276600" y="46482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3429000" y="48006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/>
            <p:cNvCxnSpPr/>
            <p:nvPr/>
          </p:nvCxnSpPr>
          <p:spPr>
            <a:xfrm>
              <a:off x="3276600" y="46482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Connector 666"/>
            <p:cNvCxnSpPr/>
            <p:nvPr/>
          </p:nvCxnSpPr>
          <p:spPr>
            <a:xfrm>
              <a:off x="3429000" y="48006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/>
            <p:cNvCxnSpPr/>
            <p:nvPr/>
          </p:nvCxnSpPr>
          <p:spPr>
            <a:xfrm>
              <a:off x="6019800" y="59436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Connector 668"/>
            <p:cNvCxnSpPr/>
            <p:nvPr/>
          </p:nvCxnSpPr>
          <p:spPr>
            <a:xfrm>
              <a:off x="3429000" y="48006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/>
            <p:cNvCxnSpPr/>
            <p:nvPr/>
          </p:nvCxnSpPr>
          <p:spPr>
            <a:xfrm>
              <a:off x="6019800" y="59436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/>
            <p:cNvCxnSpPr/>
            <p:nvPr/>
          </p:nvCxnSpPr>
          <p:spPr>
            <a:xfrm>
              <a:off x="6172200" y="60960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/>
            <p:cNvCxnSpPr/>
            <p:nvPr/>
          </p:nvCxnSpPr>
          <p:spPr>
            <a:xfrm>
              <a:off x="6172200" y="51054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/>
            <p:cNvCxnSpPr/>
            <p:nvPr/>
          </p:nvCxnSpPr>
          <p:spPr>
            <a:xfrm>
              <a:off x="6324600" y="52578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/>
            <p:cNvCxnSpPr/>
            <p:nvPr/>
          </p:nvCxnSpPr>
          <p:spPr>
            <a:xfrm>
              <a:off x="6477000" y="54102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/>
            <p:cNvCxnSpPr/>
            <p:nvPr/>
          </p:nvCxnSpPr>
          <p:spPr>
            <a:xfrm>
              <a:off x="6705600" y="57150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/>
            <p:cNvCxnSpPr/>
            <p:nvPr/>
          </p:nvCxnSpPr>
          <p:spPr>
            <a:xfrm>
              <a:off x="5334000" y="54864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Straight Connector 676"/>
            <p:cNvCxnSpPr/>
            <p:nvPr/>
          </p:nvCxnSpPr>
          <p:spPr>
            <a:xfrm>
              <a:off x="4800600" y="54102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/>
            <p:cNvCxnSpPr/>
            <p:nvPr/>
          </p:nvCxnSpPr>
          <p:spPr>
            <a:xfrm>
              <a:off x="3733800" y="44196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/>
            <p:cNvCxnSpPr/>
            <p:nvPr/>
          </p:nvCxnSpPr>
          <p:spPr>
            <a:xfrm>
              <a:off x="4572000" y="43434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Connector 679"/>
            <p:cNvCxnSpPr/>
            <p:nvPr/>
          </p:nvCxnSpPr>
          <p:spPr>
            <a:xfrm>
              <a:off x="4724400" y="44958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/>
            <p:cNvCxnSpPr/>
            <p:nvPr/>
          </p:nvCxnSpPr>
          <p:spPr>
            <a:xfrm>
              <a:off x="4953000" y="44196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>
            <a:xfrm>
              <a:off x="5791200" y="43434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/>
            <p:cNvCxnSpPr/>
            <p:nvPr/>
          </p:nvCxnSpPr>
          <p:spPr>
            <a:xfrm>
              <a:off x="5943600" y="44958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/>
            <p:cNvCxnSpPr/>
            <p:nvPr/>
          </p:nvCxnSpPr>
          <p:spPr>
            <a:xfrm>
              <a:off x="6248400" y="46482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Connector 684"/>
            <p:cNvCxnSpPr/>
            <p:nvPr/>
          </p:nvCxnSpPr>
          <p:spPr>
            <a:xfrm>
              <a:off x="6400800" y="48006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Connector 685"/>
            <p:cNvCxnSpPr/>
            <p:nvPr/>
          </p:nvCxnSpPr>
          <p:spPr>
            <a:xfrm>
              <a:off x="4114800" y="54102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Connector 686"/>
            <p:cNvCxnSpPr/>
            <p:nvPr/>
          </p:nvCxnSpPr>
          <p:spPr>
            <a:xfrm>
              <a:off x="4495800" y="50292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/>
            <p:cNvCxnSpPr/>
            <p:nvPr/>
          </p:nvCxnSpPr>
          <p:spPr>
            <a:xfrm>
              <a:off x="3505200" y="51816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/>
            <p:cNvCxnSpPr/>
            <p:nvPr/>
          </p:nvCxnSpPr>
          <p:spPr>
            <a:xfrm>
              <a:off x="3276600" y="52578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Connector 689"/>
            <p:cNvCxnSpPr/>
            <p:nvPr/>
          </p:nvCxnSpPr>
          <p:spPr>
            <a:xfrm>
              <a:off x="2438400" y="53340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/>
            <p:cNvCxnSpPr/>
            <p:nvPr/>
          </p:nvCxnSpPr>
          <p:spPr>
            <a:xfrm>
              <a:off x="2667000" y="57150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/>
          </p:nvCxnSpPr>
          <p:spPr>
            <a:xfrm>
              <a:off x="2743200" y="61722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/>
            <p:cNvCxnSpPr/>
            <p:nvPr/>
          </p:nvCxnSpPr>
          <p:spPr>
            <a:xfrm>
              <a:off x="3581400" y="64770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Connector 693"/>
            <p:cNvCxnSpPr/>
            <p:nvPr/>
          </p:nvCxnSpPr>
          <p:spPr>
            <a:xfrm>
              <a:off x="3733800" y="61722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Connector 694"/>
            <p:cNvCxnSpPr/>
            <p:nvPr/>
          </p:nvCxnSpPr>
          <p:spPr>
            <a:xfrm>
              <a:off x="5029200" y="59436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/>
            <p:cNvCxnSpPr/>
            <p:nvPr/>
          </p:nvCxnSpPr>
          <p:spPr>
            <a:xfrm>
              <a:off x="5181600" y="60960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/>
            <p:cNvCxnSpPr/>
            <p:nvPr/>
          </p:nvCxnSpPr>
          <p:spPr>
            <a:xfrm>
              <a:off x="4648200" y="59436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Connector 697"/>
            <p:cNvCxnSpPr/>
            <p:nvPr/>
          </p:nvCxnSpPr>
          <p:spPr>
            <a:xfrm>
              <a:off x="4800600" y="60960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86"/>
          <p:cNvSpPr txBox="1"/>
          <p:nvPr/>
        </p:nvSpPr>
        <p:spPr>
          <a:xfrm>
            <a:off x="386929" y="555172"/>
            <a:ext cx="713232" cy="369332"/>
          </a:xfrm>
          <a:prstGeom prst="rect">
            <a:avLst/>
          </a:prstGeom>
          <a:noFill/>
          <a:ln w="28575" cap="sq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304800" y="316086"/>
            <a:ext cx="2743200" cy="9144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9" name="Title 1"/>
          <p:cNvSpPr txBox="1">
            <a:spLocks/>
          </p:cNvSpPr>
          <p:nvPr/>
        </p:nvSpPr>
        <p:spPr bwMode="auto">
          <a:xfrm>
            <a:off x="76200" y="0"/>
            <a:ext cx="88392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DNA Computation of Solutions to Edge-Matching Puzzles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5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33400" y="1535668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Example</a:t>
            </a:r>
            <a:r>
              <a:rPr lang="en-US" b="1" dirty="0" smtClean="0"/>
              <a:t>: Six degrees of Separation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1943100"/>
            <a:ext cx="807720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So  </a:t>
            </a:r>
            <a:r>
              <a:rPr lang="en-US" sz="2000" b="1" dirty="0" smtClean="0"/>
              <a:t>you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are  a friend of  </a:t>
            </a:r>
            <a:r>
              <a:rPr lang="en-US" b="1" dirty="0" smtClean="0"/>
              <a:t>X</a:t>
            </a:r>
            <a:r>
              <a:rPr lang="en-US" b="1" baseline="-25000" dirty="0" smtClean="0"/>
              <a:t>1</a:t>
            </a:r>
            <a:r>
              <a:rPr lang="en-US" dirty="0" smtClean="0"/>
              <a:t> who is a friend of </a:t>
            </a:r>
            <a:r>
              <a:rPr lang="en-US" b="1" dirty="0" smtClean="0"/>
              <a:t>X</a:t>
            </a:r>
            <a:r>
              <a:rPr lang="en-US" b="1" baseline="-25000" dirty="0" smtClean="0"/>
              <a:t>2</a:t>
            </a:r>
            <a:r>
              <a:rPr lang="en-US" dirty="0" smtClean="0"/>
              <a:t> … who is a  friend of </a:t>
            </a:r>
            <a:r>
              <a:rPr lang="en-US" b="1" dirty="0" smtClean="0"/>
              <a:t>X</a:t>
            </a:r>
            <a:r>
              <a:rPr lang="en-US" b="1" baseline="-25000" dirty="0" smtClean="0"/>
              <a:t>6</a:t>
            </a:r>
            <a:r>
              <a:rPr lang="en-US" dirty="0" smtClean="0"/>
              <a:t> who is a  </a:t>
            </a:r>
            <a:br>
              <a:rPr lang="en-US" dirty="0" smtClean="0"/>
            </a:br>
            <a:r>
              <a:rPr lang="en-US" dirty="0" smtClean="0"/>
              <a:t>   friend of </a:t>
            </a:r>
            <a:r>
              <a:rPr lang="en-US" sz="2000" b="1" dirty="0" smtClean="0"/>
              <a:t>Nelson Mandela</a:t>
            </a:r>
            <a:r>
              <a:rPr lang="en-US" dirty="0" smtClean="0"/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600" y="3531513"/>
            <a:ext cx="15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1. Synthesis</a:t>
            </a:r>
            <a:endParaRPr lang="en-US" sz="2200" dirty="0"/>
          </a:p>
        </p:txBody>
      </p:sp>
      <p:sp>
        <p:nvSpPr>
          <p:cNvPr id="39" name="TextBox 38"/>
          <p:cNvSpPr txBox="1"/>
          <p:nvPr/>
        </p:nvSpPr>
        <p:spPr>
          <a:xfrm>
            <a:off x="228600" y="3836313"/>
            <a:ext cx="19690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2. Hybridization</a:t>
            </a:r>
            <a:endParaRPr lang="en-US" sz="2200" dirty="0"/>
          </a:p>
        </p:txBody>
      </p:sp>
      <p:sp>
        <p:nvSpPr>
          <p:cNvPr id="40" name="TextBox 39"/>
          <p:cNvSpPr txBox="1"/>
          <p:nvPr/>
        </p:nvSpPr>
        <p:spPr>
          <a:xfrm>
            <a:off x="228600" y="4141113"/>
            <a:ext cx="13597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3. Ligation</a:t>
            </a:r>
            <a:endParaRPr lang="en-US" sz="2200" dirty="0"/>
          </a:p>
        </p:txBody>
      </p:sp>
      <p:sp>
        <p:nvSpPr>
          <p:cNvPr id="287" name="TextBox 286"/>
          <p:cNvSpPr txBox="1"/>
          <p:nvPr/>
        </p:nvSpPr>
        <p:spPr>
          <a:xfrm>
            <a:off x="217826" y="4504266"/>
            <a:ext cx="18401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00B0F0"/>
                </a:solidFill>
              </a:rPr>
              <a:t>4. Replication </a:t>
            </a:r>
            <a:endParaRPr lang="en-US" sz="2200" b="1" dirty="0">
              <a:solidFill>
                <a:srgbClr val="00B0F0"/>
              </a:solidFill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3276600" y="2971800"/>
            <a:ext cx="4038600" cy="9233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Post-Replication product: </a:t>
            </a:r>
          </a:p>
          <a:p>
            <a:r>
              <a:rPr lang="en-US" dirty="0" err="1" smtClean="0"/>
              <a:t>dsDNA</a:t>
            </a:r>
            <a:r>
              <a:rPr lang="en-US" dirty="0" smtClean="0"/>
              <a:t> sequences of different lengths, all begin with </a:t>
            </a:r>
            <a:r>
              <a:rPr lang="en-US" b="1" dirty="0" smtClean="0">
                <a:solidFill>
                  <a:srgbClr val="00B0F0"/>
                </a:solidFill>
              </a:rPr>
              <a:t>you</a:t>
            </a:r>
            <a:r>
              <a:rPr lang="en-US" dirty="0" smtClean="0"/>
              <a:t> and end with </a:t>
            </a:r>
            <a:r>
              <a:rPr lang="en-US" b="1" dirty="0" smtClean="0">
                <a:solidFill>
                  <a:srgbClr val="00B050"/>
                </a:solidFill>
              </a:rPr>
              <a:t>Mandela</a:t>
            </a:r>
            <a:endParaRPr lang="en-US" b="1" dirty="0">
              <a:solidFill>
                <a:srgbClr val="00B050"/>
              </a:solidFill>
            </a:endParaRPr>
          </a:p>
        </p:txBody>
      </p:sp>
      <p:grpSp>
        <p:nvGrpSpPr>
          <p:cNvPr id="15" name="Group 698"/>
          <p:cNvGrpSpPr/>
          <p:nvPr/>
        </p:nvGrpSpPr>
        <p:grpSpPr>
          <a:xfrm>
            <a:off x="2286000" y="4191000"/>
            <a:ext cx="5181600" cy="2286000"/>
            <a:chOff x="2286000" y="4191000"/>
            <a:chExt cx="5181600" cy="2286000"/>
          </a:xfrm>
        </p:grpSpPr>
        <p:cxnSp>
          <p:nvCxnSpPr>
            <p:cNvPr id="362" name="Straight Connector 361"/>
            <p:cNvCxnSpPr/>
            <p:nvPr/>
          </p:nvCxnSpPr>
          <p:spPr>
            <a:xfrm>
              <a:off x="5410200" y="44958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4419600" y="41910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3124200" y="44958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6019800" y="52578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4648200" y="52578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5029200" y="51816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4191000" y="59436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6096000" y="44958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4572000" y="57912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3962400" y="52578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4648200" y="49530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6553200" y="47244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6934200" y="48006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6248400" y="49530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5715000" y="51816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3886200" y="44958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4953000" y="48006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3352800" y="54864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>
              <a:off x="5410200" y="60960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6553200" y="52578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5334000" y="52578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3429000" y="59436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4267200" y="62484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7010400" y="57150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3124200" y="51054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>
              <a:off x="7010400" y="57150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6172200" y="42672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6400800" y="60960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4495800" y="54864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4800600" y="57150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3962400" y="56388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5715000" y="55626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6248400" y="57912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>
              <a:off x="4114800" y="46482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5638800" y="64008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>
              <a:off x="5105400" y="42672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4876800" y="44958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3733800" y="48006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5181600" y="48006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4191000" y="49530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3200400" y="53340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5638800" y="41910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>
              <a:off x="5867400" y="48006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4953000" y="61722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>
              <a:off x="6553200" y="55626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>
              <a:off x="4572000" y="45720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>
              <a:off x="3581400" y="42672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6934200" y="48768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>
              <a:off x="5181600" y="53340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3810000" y="53340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>
              <a:off x="4191000" y="52578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>
              <a:off x="3352800" y="60198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>
              <a:off x="5257800" y="45720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/>
          </p:nvCxnSpPr>
          <p:spPr>
            <a:xfrm>
              <a:off x="3733800" y="58674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/>
            <p:cNvCxnSpPr/>
            <p:nvPr/>
          </p:nvCxnSpPr>
          <p:spPr>
            <a:xfrm>
              <a:off x="3124200" y="53340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/>
            <p:cNvCxnSpPr/>
            <p:nvPr/>
          </p:nvCxnSpPr>
          <p:spPr>
            <a:xfrm>
              <a:off x="3810000" y="50292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/>
            <p:cNvCxnSpPr/>
            <p:nvPr/>
          </p:nvCxnSpPr>
          <p:spPr>
            <a:xfrm>
              <a:off x="5715000" y="48006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/>
            <p:nvPr/>
          </p:nvCxnSpPr>
          <p:spPr>
            <a:xfrm>
              <a:off x="6096000" y="48768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/>
            <p:nvPr/>
          </p:nvCxnSpPr>
          <p:spPr>
            <a:xfrm>
              <a:off x="5410200" y="50292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/>
            <p:cNvCxnSpPr/>
            <p:nvPr/>
          </p:nvCxnSpPr>
          <p:spPr>
            <a:xfrm>
              <a:off x="4876800" y="51054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>
              <a:off x="3048000" y="45720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/>
            <p:cNvCxnSpPr/>
            <p:nvPr/>
          </p:nvCxnSpPr>
          <p:spPr>
            <a:xfrm>
              <a:off x="4114800" y="48768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/>
            <p:cNvCxnSpPr/>
            <p:nvPr/>
          </p:nvCxnSpPr>
          <p:spPr>
            <a:xfrm>
              <a:off x="2514600" y="55626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/>
            <p:nvPr/>
          </p:nvCxnSpPr>
          <p:spPr>
            <a:xfrm>
              <a:off x="4572000" y="61722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/>
            <p:nvPr/>
          </p:nvCxnSpPr>
          <p:spPr>
            <a:xfrm>
              <a:off x="5715000" y="53340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>
              <a:off x="4495800" y="53340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/>
            <p:nvPr/>
          </p:nvCxnSpPr>
          <p:spPr>
            <a:xfrm>
              <a:off x="2590800" y="60198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/>
            <p:nvPr/>
          </p:nvCxnSpPr>
          <p:spPr>
            <a:xfrm>
              <a:off x="3429000" y="63246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>
              <a:off x="6172200" y="57912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/>
            <p:cNvCxnSpPr/>
            <p:nvPr/>
          </p:nvCxnSpPr>
          <p:spPr>
            <a:xfrm>
              <a:off x="2286000" y="51816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/>
            <p:cNvCxnSpPr/>
            <p:nvPr/>
          </p:nvCxnSpPr>
          <p:spPr>
            <a:xfrm>
              <a:off x="6172200" y="57912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/>
            <p:cNvCxnSpPr/>
            <p:nvPr/>
          </p:nvCxnSpPr>
          <p:spPr>
            <a:xfrm>
              <a:off x="5334000" y="43434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/>
            <p:cNvCxnSpPr/>
            <p:nvPr/>
          </p:nvCxnSpPr>
          <p:spPr>
            <a:xfrm>
              <a:off x="5562600" y="61722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/>
            <p:cNvCxnSpPr/>
            <p:nvPr/>
          </p:nvCxnSpPr>
          <p:spPr>
            <a:xfrm>
              <a:off x="3657600" y="55626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/>
            <p:cNvCxnSpPr/>
            <p:nvPr/>
          </p:nvCxnSpPr>
          <p:spPr>
            <a:xfrm>
              <a:off x="3962400" y="57912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/>
            <p:cNvCxnSpPr/>
            <p:nvPr/>
          </p:nvCxnSpPr>
          <p:spPr>
            <a:xfrm>
              <a:off x="3124200" y="57150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/>
            <p:cNvCxnSpPr/>
            <p:nvPr/>
          </p:nvCxnSpPr>
          <p:spPr>
            <a:xfrm>
              <a:off x="4876800" y="56388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5410200" y="58674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3276600" y="47244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>
            <a:xfrm>
              <a:off x="4800600" y="64770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/>
            <p:cNvCxnSpPr/>
            <p:nvPr/>
          </p:nvCxnSpPr>
          <p:spPr>
            <a:xfrm>
              <a:off x="4267200" y="43434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>
              <a:off x="4038600" y="45720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/>
            <p:cNvCxnSpPr/>
            <p:nvPr/>
          </p:nvCxnSpPr>
          <p:spPr>
            <a:xfrm>
              <a:off x="2895600" y="48768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/>
            <p:cNvCxnSpPr/>
            <p:nvPr/>
          </p:nvCxnSpPr>
          <p:spPr>
            <a:xfrm>
              <a:off x="4343400" y="48768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/>
            <p:cNvCxnSpPr/>
            <p:nvPr/>
          </p:nvCxnSpPr>
          <p:spPr>
            <a:xfrm>
              <a:off x="3352800" y="50292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/>
            <p:cNvCxnSpPr/>
            <p:nvPr/>
          </p:nvCxnSpPr>
          <p:spPr>
            <a:xfrm>
              <a:off x="2362200" y="54102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/>
            <p:cNvCxnSpPr/>
            <p:nvPr/>
          </p:nvCxnSpPr>
          <p:spPr>
            <a:xfrm>
              <a:off x="4800600" y="42672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/>
            <p:cNvCxnSpPr/>
            <p:nvPr/>
          </p:nvCxnSpPr>
          <p:spPr>
            <a:xfrm>
              <a:off x="5029200" y="48768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/>
            <p:cNvCxnSpPr/>
            <p:nvPr/>
          </p:nvCxnSpPr>
          <p:spPr>
            <a:xfrm>
              <a:off x="4114800" y="62484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/>
            <p:cNvCxnSpPr/>
            <p:nvPr/>
          </p:nvCxnSpPr>
          <p:spPr>
            <a:xfrm>
              <a:off x="5715000" y="56388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/>
            <p:cNvCxnSpPr/>
            <p:nvPr/>
          </p:nvCxnSpPr>
          <p:spPr>
            <a:xfrm>
              <a:off x="5410200" y="47244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/>
            <p:cNvCxnSpPr/>
            <p:nvPr/>
          </p:nvCxnSpPr>
          <p:spPr>
            <a:xfrm>
              <a:off x="3276600" y="46482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/>
            <p:cNvCxnSpPr/>
            <p:nvPr/>
          </p:nvCxnSpPr>
          <p:spPr>
            <a:xfrm>
              <a:off x="3429000" y="48006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/>
            <p:cNvCxnSpPr/>
            <p:nvPr/>
          </p:nvCxnSpPr>
          <p:spPr>
            <a:xfrm>
              <a:off x="3276600" y="46482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Connector 666"/>
            <p:cNvCxnSpPr/>
            <p:nvPr/>
          </p:nvCxnSpPr>
          <p:spPr>
            <a:xfrm>
              <a:off x="3429000" y="48006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/>
            <p:cNvCxnSpPr/>
            <p:nvPr/>
          </p:nvCxnSpPr>
          <p:spPr>
            <a:xfrm>
              <a:off x="6019800" y="59436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Connector 668"/>
            <p:cNvCxnSpPr/>
            <p:nvPr/>
          </p:nvCxnSpPr>
          <p:spPr>
            <a:xfrm>
              <a:off x="3429000" y="48006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/>
            <p:cNvCxnSpPr/>
            <p:nvPr/>
          </p:nvCxnSpPr>
          <p:spPr>
            <a:xfrm>
              <a:off x="6019800" y="59436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/>
            <p:cNvCxnSpPr/>
            <p:nvPr/>
          </p:nvCxnSpPr>
          <p:spPr>
            <a:xfrm>
              <a:off x="6172200" y="60960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/>
            <p:cNvCxnSpPr/>
            <p:nvPr/>
          </p:nvCxnSpPr>
          <p:spPr>
            <a:xfrm>
              <a:off x="6172200" y="51054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Straight Connector 672"/>
            <p:cNvCxnSpPr/>
            <p:nvPr/>
          </p:nvCxnSpPr>
          <p:spPr>
            <a:xfrm>
              <a:off x="6324600" y="52578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4" name="Straight Connector 673"/>
            <p:cNvCxnSpPr/>
            <p:nvPr/>
          </p:nvCxnSpPr>
          <p:spPr>
            <a:xfrm>
              <a:off x="6477000" y="54102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5" name="Straight Connector 674"/>
            <p:cNvCxnSpPr/>
            <p:nvPr/>
          </p:nvCxnSpPr>
          <p:spPr>
            <a:xfrm>
              <a:off x="6705600" y="57150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/>
            <p:cNvCxnSpPr/>
            <p:nvPr/>
          </p:nvCxnSpPr>
          <p:spPr>
            <a:xfrm>
              <a:off x="5334000" y="54864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Straight Connector 676"/>
            <p:cNvCxnSpPr/>
            <p:nvPr/>
          </p:nvCxnSpPr>
          <p:spPr>
            <a:xfrm>
              <a:off x="4800600" y="54102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/>
            <p:cNvCxnSpPr/>
            <p:nvPr/>
          </p:nvCxnSpPr>
          <p:spPr>
            <a:xfrm>
              <a:off x="3733800" y="44196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/>
            <p:cNvCxnSpPr/>
            <p:nvPr/>
          </p:nvCxnSpPr>
          <p:spPr>
            <a:xfrm>
              <a:off x="4572000" y="43434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Connector 679"/>
            <p:cNvCxnSpPr/>
            <p:nvPr/>
          </p:nvCxnSpPr>
          <p:spPr>
            <a:xfrm>
              <a:off x="4724400" y="44958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/>
            <p:cNvCxnSpPr/>
            <p:nvPr/>
          </p:nvCxnSpPr>
          <p:spPr>
            <a:xfrm>
              <a:off x="4953000" y="44196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/>
            <p:cNvCxnSpPr/>
            <p:nvPr/>
          </p:nvCxnSpPr>
          <p:spPr>
            <a:xfrm>
              <a:off x="5791200" y="43434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/>
            <p:cNvCxnSpPr/>
            <p:nvPr/>
          </p:nvCxnSpPr>
          <p:spPr>
            <a:xfrm>
              <a:off x="5943600" y="44958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/>
            <p:cNvCxnSpPr/>
            <p:nvPr/>
          </p:nvCxnSpPr>
          <p:spPr>
            <a:xfrm>
              <a:off x="6248400" y="46482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Connector 684"/>
            <p:cNvCxnSpPr/>
            <p:nvPr/>
          </p:nvCxnSpPr>
          <p:spPr>
            <a:xfrm>
              <a:off x="6400800" y="48006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Connector 685"/>
            <p:cNvCxnSpPr/>
            <p:nvPr/>
          </p:nvCxnSpPr>
          <p:spPr>
            <a:xfrm>
              <a:off x="4114800" y="54102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Connector 686"/>
            <p:cNvCxnSpPr/>
            <p:nvPr/>
          </p:nvCxnSpPr>
          <p:spPr>
            <a:xfrm>
              <a:off x="4495800" y="50292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/>
            <p:cNvCxnSpPr/>
            <p:nvPr/>
          </p:nvCxnSpPr>
          <p:spPr>
            <a:xfrm>
              <a:off x="3505200" y="51816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/>
            <p:cNvCxnSpPr/>
            <p:nvPr/>
          </p:nvCxnSpPr>
          <p:spPr>
            <a:xfrm>
              <a:off x="3276600" y="52578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Straight Connector 689"/>
            <p:cNvCxnSpPr/>
            <p:nvPr/>
          </p:nvCxnSpPr>
          <p:spPr>
            <a:xfrm>
              <a:off x="2438400" y="53340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/>
            <p:cNvCxnSpPr/>
            <p:nvPr/>
          </p:nvCxnSpPr>
          <p:spPr>
            <a:xfrm>
              <a:off x="2667000" y="5715000"/>
              <a:ext cx="274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/>
            <p:cNvCxnSpPr/>
            <p:nvPr/>
          </p:nvCxnSpPr>
          <p:spPr>
            <a:xfrm>
              <a:off x="2743200" y="61722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/>
            <p:cNvCxnSpPr/>
            <p:nvPr/>
          </p:nvCxnSpPr>
          <p:spPr>
            <a:xfrm>
              <a:off x="3581400" y="6477000"/>
              <a:ext cx="45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Connector 693"/>
            <p:cNvCxnSpPr/>
            <p:nvPr/>
          </p:nvCxnSpPr>
          <p:spPr>
            <a:xfrm>
              <a:off x="3733800" y="61722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Connector 694"/>
            <p:cNvCxnSpPr/>
            <p:nvPr/>
          </p:nvCxnSpPr>
          <p:spPr>
            <a:xfrm>
              <a:off x="5029200" y="59436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/>
            <p:cNvCxnSpPr/>
            <p:nvPr/>
          </p:nvCxnSpPr>
          <p:spPr>
            <a:xfrm>
              <a:off x="5181600" y="60960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/>
            <p:cNvCxnSpPr/>
            <p:nvPr/>
          </p:nvCxnSpPr>
          <p:spPr>
            <a:xfrm>
              <a:off x="4648200" y="59436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Connector 697"/>
            <p:cNvCxnSpPr/>
            <p:nvPr/>
          </p:nvCxnSpPr>
          <p:spPr>
            <a:xfrm>
              <a:off x="4800600" y="6096000"/>
              <a:ext cx="7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/>
          <p:cNvGrpSpPr/>
          <p:nvPr/>
        </p:nvGrpSpPr>
        <p:grpSpPr>
          <a:xfrm>
            <a:off x="4114800" y="4191000"/>
            <a:ext cx="1981200" cy="1828800"/>
            <a:chOff x="1905000" y="4297681"/>
            <a:chExt cx="2286000" cy="1798319"/>
          </a:xfrm>
        </p:grpSpPr>
        <p:grpSp>
          <p:nvGrpSpPr>
            <p:cNvPr id="187" name="Group 463"/>
            <p:cNvGrpSpPr/>
            <p:nvPr/>
          </p:nvGrpSpPr>
          <p:grpSpPr>
            <a:xfrm>
              <a:off x="2908300" y="4297681"/>
              <a:ext cx="459864" cy="45719"/>
              <a:chOff x="5693761" y="3200400"/>
              <a:chExt cx="459864" cy="45719"/>
            </a:xfrm>
          </p:grpSpPr>
          <p:cxnSp>
            <p:nvCxnSpPr>
              <p:cNvPr id="228" name="Straight Connector 227"/>
              <p:cNvCxnSpPr/>
              <p:nvPr/>
            </p:nvCxnSpPr>
            <p:spPr>
              <a:xfrm>
                <a:off x="5694998" y="3246119"/>
                <a:ext cx="228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>
                <a:off x="5693761" y="3200400"/>
                <a:ext cx="4572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flipV="1">
                <a:off x="5925025" y="3245647"/>
                <a:ext cx="2286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226"/>
            <p:cNvGrpSpPr/>
            <p:nvPr/>
          </p:nvGrpSpPr>
          <p:grpSpPr>
            <a:xfrm>
              <a:off x="2714625" y="4602481"/>
              <a:ext cx="916591" cy="45719"/>
              <a:chOff x="5943600" y="3276600"/>
              <a:chExt cx="916591" cy="45719"/>
            </a:xfrm>
          </p:grpSpPr>
          <p:cxnSp>
            <p:nvCxnSpPr>
              <p:cNvPr id="224" name="Straight Connector 223"/>
              <p:cNvCxnSpPr/>
              <p:nvPr/>
            </p:nvCxnSpPr>
            <p:spPr>
              <a:xfrm>
                <a:off x="5944837" y="3322319"/>
                <a:ext cx="228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5943600" y="3276600"/>
                <a:ext cx="9144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V="1">
                <a:off x="6631591" y="3321847"/>
                <a:ext cx="2286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flipV="1">
                <a:off x="6174391" y="3321847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233"/>
            <p:cNvGrpSpPr/>
            <p:nvPr/>
          </p:nvGrpSpPr>
          <p:grpSpPr>
            <a:xfrm>
              <a:off x="2562225" y="4831081"/>
              <a:ext cx="1143000" cy="45719"/>
              <a:chOff x="6172200" y="4267200"/>
              <a:chExt cx="1143000" cy="45719"/>
            </a:xfrm>
          </p:grpSpPr>
          <p:cxnSp>
            <p:nvCxnSpPr>
              <p:cNvPr id="220" name="Straight Connector 219"/>
              <p:cNvCxnSpPr/>
              <p:nvPr/>
            </p:nvCxnSpPr>
            <p:spPr>
              <a:xfrm>
                <a:off x="6173437" y="4312919"/>
                <a:ext cx="228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>
                <a:off x="6172200" y="4267200"/>
                <a:ext cx="1143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flipV="1">
                <a:off x="7086600" y="4312447"/>
                <a:ext cx="2286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6402991" y="4312447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244"/>
            <p:cNvGrpSpPr/>
            <p:nvPr/>
          </p:nvGrpSpPr>
          <p:grpSpPr>
            <a:xfrm>
              <a:off x="2333625" y="5288281"/>
              <a:ext cx="1600200" cy="45719"/>
              <a:chOff x="4572000" y="5257800"/>
              <a:chExt cx="1600200" cy="45719"/>
            </a:xfrm>
          </p:grpSpPr>
          <p:cxnSp>
            <p:nvCxnSpPr>
              <p:cNvPr id="216" name="Straight Connector 215"/>
              <p:cNvCxnSpPr/>
              <p:nvPr/>
            </p:nvCxnSpPr>
            <p:spPr>
              <a:xfrm>
                <a:off x="4573237" y="5303519"/>
                <a:ext cx="228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4572000" y="5257800"/>
                <a:ext cx="16002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 flipV="1">
                <a:off x="5940780" y="5303047"/>
                <a:ext cx="2286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V="1">
                <a:off x="4802791" y="5303047"/>
                <a:ext cx="1143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243"/>
            <p:cNvGrpSpPr/>
            <p:nvPr/>
          </p:nvGrpSpPr>
          <p:grpSpPr>
            <a:xfrm>
              <a:off x="2486025" y="5059681"/>
              <a:ext cx="1371600" cy="45719"/>
              <a:chOff x="4724400" y="5410200"/>
              <a:chExt cx="1371600" cy="45719"/>
            </a:xfrm>
          </p:grpSpPr>
          <p:cxnSp>
            <p:nvCxnSpPr>
              <p:cNvPr id="212" name="Straight Connector 211"/>
              <p:cNvCxnSpPr/>
              <p:nvPr/>
            </p:nvCxnSpPr>
            <p:spPr>
              <a:xfrm>
                <a:off x="4725637" y="5455919"/>
                <a:ext cx="228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4724400" y="5410200"/>
                <a:ext cx="13716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 flipV="1">
                <a:off x="5864580" y="5455447"/>
                <a:ext cx="2286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V="1">
                <a:off x="4955191" y="5455447"/>
                <a:ext cx="91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262"/>
            <p:cNvGrpSpPr/>
            <p:nvPr/>
          </p:nvGrpSpPr>
          <p:grpSpPr>
            <a:xfrm>
              <a:off x="1905000" y="6050281"/>
              <a:ext cx="2286000" cy="45719"/>
              <a:chOff x="5638800" y="5334000"/>
              <a:chExt cx="2286000" cy="45719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>
                <a:off x="5640037" y="5379719"/>
                <a:ext cx="228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>
                <a:off x="5638800" y="5334000"/>
                <a:ext cx="2286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V="1">
                <a:off x="7693380" y="5379247"/>
                <a:ext cx="2286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V="1">
                <a:off x="5869591" y="5379247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255"/>
            <p:cNvGrpSpPr/>
            <p:nvPr/>
          </p:nvGrpSpPr>
          <p:grpSpPr>
            <a:xfrm>
              <a:off x="2209800" y="5516881"/>
              <a:ext cx="1828800" cy="58419"/>
              <a:chOff x="4191000" y="5486400"/>
              <a:chExt cx="1828800" cy="58419"/>
            </a:xfrm>
          </p:grpSpPr>
          <p:cxnSp>
            <p:nvCxnSpPr>
              <p:cNvPr id="204" name="Straight Connector 203"/>
              <p:cNvCxnSpPr/>
              <p:nvPr/>
            </p:nvCxnSpPr>
            <p:spPr>
              <a:xfrm>
                <a:off x="4192237" y="5544819"/>
                <a:ext cx="228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>
              <a:xfrm>
                <a:off x="4191000" y="5486400"/>
                <a:ext cx="18288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5788380" y="5544347"/>
                <a:ext cx="2286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flipV="1">
                <a:off x="4421791" y="5544347"/>
                <a:ext cx="13716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260"/>
            <p:cNvGrpSpPr/>
            <p:nvPr/>
          </p:nvGrpSpPr>
          <p:grpSpPr>
            <a:xfrm>
              <a:off x="2057400" y="5821681"/>
              <a:ext cx="2057400" cy="45719"/>
              <a:chOff x="4191000" y="5562600"/>
              <a:chExt cx="2057400" cy="45719"/>
            </a:xfrm>
          </p:grpSpPr>
          <p:cxnSp>
            <p:nvCxnSpPr>
              <p:cNvPr id="200" name="Straight Connector 199"/>
              <p:cNvCxnSpPr/>
              <p:nvPr/>
            </p:nvCxnSpPr>
            <p:spPr>
              <a:xfrm>
                <a:off x="4192237" y="5608319"/>
                <a:ext cx="228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4191000" y="5562600"/>
                <a:ext cx="20574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 flipV="1">
                <a:off x="6016980" y="5607847"/>
                <a:ext cx="2286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flipV="1">
                <a:off x="4421791" y="5607847"/>
                <a:ext cx="1600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283"/>
            <p:cNvGrpSpPr/>
            <p:nvPr/>
          </p:nvGrpSpPr>
          <p:grpSpPr>
            <a:xfrm>
              <a:off x="2794000" y="4449849"/>
              <a:ext cx="685800" cy="45951"/>
              <a:chOff x="6172200" y="4267200"/>
              <a:chExt cx="685800" cy="45951"/>
            </a:xfrm>
          </p:grpSpPr>
          <p:cxnSp>
            <p:nvCxnSpPr>
              <p:cNvPr id="196" name="Straight Connector 195"/>
              <p:cNvCxnSpPr/>
              <p:nvPr/>
            </p:nvCxnSpPr>
            <p:spPr>
              <a:xfrm>
                <a:off x="6173437" y="4312919"/>
                <a:ext cx="228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6172200" y="4267200"/>
                <a:ext cx="6858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flipV="1">
                <a:off x="6625011" y="4312447"/>
                <a:ext cx="2286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6386689" y="4313151"/>
                <a:ext cx="23774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0" name="TextBox 229"/>
          <p:cNvSpPr txBox="1"/>
          <p:nvPr/>
        </p:nvSpPr>
        <p:spPr>
          <a:xfrm>
            <a:off x="386929" y="555172"/>
            <a:ext cx="713232" cy="369332"/>
          </a:xfrm>
          <a:prstGeom prst="rect">
            <a:avLst/>
          </a:prstGeom>
          <a:noFill/>
          <a:ln w="28575" cap="sq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304800" y="316086"/>
            <a:ext cx="2743200" cy="9144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2" name="Title 1"/>
          <p:cNvSpPr txBox="1">
            <a:spLocks/>
          </p:cNvSpPr>
          <p:nvPr/>
        </p:nvSpPr>
        <p:spPr bwMode="auto">
          <a:xfrm>
            <a:off x="76200" y="0"/>
            <a:ext cx="88392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DNA Computation of Solutions to Edge-Matching Puzzles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0.29167 -0.1888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-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33400" y="1535668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Example</a:t>
            </a:r>
            <a:r>
              <a:rPr lang="en-US" b="1" dirty="0" smtClean="0"/>
              <a:t>: Six degrees of Separation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1943100"/>
            <a:ext cx="8077200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 So  </a:t>
            </a:r>
            <a:r>
              <a:rPr lang="en-US" sz="2000" b="1" dirty="0" smtClean="0"/>
              <a:t>you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 are  a friend of  </a:t>
            </a:r>
            <a:r>
              <a:rPr lang="en-US" b="1" dirty="0" smtClean="0"/>
              <a:t>X</a:t>
            </a:r>
            <a:r>
              <a:rPr lang="en-US" b="1" baseline="-25000" dirty="0" smtClean="0"/>
              <a:t>1</a:t>
            </a:r>
            <a:r>
              <a:rPr lang="en-US" dirty="0" smtClean="0"/>
              <a:t> who is a friend of </a:t>
            </a:r>
            <a:r>
              <a:rPr lang="en-US" b="1" dirty="0" smtClean="0"/>
              <a:t>X</a:t>
            </a:r>
            <a:r>
              <a:rPr lang="en-US" b="1" baseline="-25000" dirty="0" smtClean="0"/>
              <a:t>2</a:t>
            </a:r>
            <a:r>
              <a:rPr lang="en-US" dirty="0" smtClean="0"/>
              <a:t> … who is a  friend of </a:t>
            </a:r>
            <a:r>
              <a:rPr lang="en-US" b="1" dirty="0" smtClean="0"/>
              <a:t>X</a:t>
            </a:r>
            <a:r>
              <a:rPr lang="en-US" b="1" baseline="-25000" dirty="0" smtClean="0"/>
              <a:t>6</a:t>
            </a:r>
            <a:r>
              <a:rPr lang="en-US" dirty="0" smtClean="0"/>
              <a:t> who is a  </a:t>
            </a:r>
            <a:br>
              <a:rPr lang="en-US" dirty="0" smtClean="0"/>
            </a:br>
            <a:r>
              <a:rPr lang="en-US" dirty="0" smtClean="0"/>
              <a:t>   friend of </a:t>
            </a:r>
            <a:r>
              <a:rPr lang="en-US" sz="2000" b="1" dirty="0" smtClean="0"/>
              <a:t>Nelson Mandela</a:t>
            </a:r>
            <a:r>
              <a:rPr lang="en-US" dirty="0" smtClean="0"/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28600" y="3531513"/>
            <a:ext cx="15299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1. Synthesis</a:t>
            </a:r>
            <a:endParaRPr lang="en-US" sz="2200" dirty="0"/>
          </a:p>
        </p:txBody>
      </p:sp>
      <p:sp>
        <p:nvSpPr>
          <p:cNvPr id="39" name="TextBox 38"/>
          <p:cNvSpPr txBox="1"/>
          <p:nvPr/>
        </p:nvSpPr>
        <p:spPr>
          <a:xfrm>
            <a:off x="228600" y="3836313"/>
            <a:ext cx="19690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2. Hybridization</a:t>
            </a:r>
            <a:endParaRPr lang="en-US" sz="2200" dirty="0"/>
          </a:p>
        </p:txBody>
      </p:sp>
      <p:sp>
        <p:nvSpPr>
          <p:cNvPr id="40" name="TextBox 39"/>
          <p:cNvSpPr txBox="1"/>
          <p:nvPr/>
        </p:nvSpPr>
        <p:spPr>
          <a:xfrm>
            <a:off x="228600" y="4141113"/>
            <a:ext cx="13597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3. Ligation</a:t>
            </a:r>
            <a:endParaRPr lang="en-US" sz="2200" dirty="0"/>
          </a:p>
        </p:txBody>
      </p:sp>
      <p:sp>
        <p:nvSpPr>
          <p:cNvPr id="287" name="TextBox 286"/>
          <p:cNvSpPr txBox="1"/>
          <p:nvPr/>
        </p:nvSpPr>
        <p:spPr>
          <a:xfrm>
            <a:off x="217826" y="4504266"/>
            <a:ext cx="17953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4. Replication </a:t>
            </a:r>
            <a:endParaRPr lang="en-US" sz="2200" dirty="0"/>
          </a:p>
        </p:txBody>
      </p:sp>
      <p:sp>
        <p:nvSpPr>
          <p:cNvPr id="186" name="TextBox 185"/>
          <p:cNvSpPr txBox="1"/>
          <p:nvPr/>
        </p:nvSpPr>
        <p:spPr>
          <a:xfrm>
            <a:off x="214870" y="4826913"/>
            <a:ext cx="28117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solidFill>
                  <a:srgbClr val="7030A0"/>
                </a:solidFill>
              </a:rPr>
              <a:t>5. Gel Electrophoresis </a:t>
            </a:r>
            <a:endParaRPr lang="en-US" sz="2200" b="1" dirty="0">
              <a:solidFill>
                <a:srgbClr val="7030A0"/>
              </a:solidFill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6781800" y="2895600"/>
            <a:ext cx="1981200" cy="1828800"/>
            <a:chOff x="1905000" y="4297681"/>
            <a:chExt cx="2286000" cy="1798319"/>
          </a:xfrm>
        </p:grpSpPr>
        <p:grpSp>
          <p:nvGrpSpPr>
            <p:cNvPr id="188" name="Group 463"/>
            <p:cNvGrpSpPr/>
            <p:nvPr/>
          </p:nvGrpSpPr>
          <p:grpSpPr>
            <a:xfrm>
              <a:off x="2908300" y="4297681"/>
              <a:ext cx="459864" cy="45719"/>
              <a:chOff x="5693761" y="3200400"/>
              <a:chExt cx="459864" cy="45719"/>
            </a:xfrm>
          </p:grpSpPr>
          <p:cxnSp>
            <p:nvCxnSpPr>
              <p:cNvPr id="233" name="Straight Connector 232"/>
              <p:cNvCxnSpPr/>
              <p:nvPr/>
            </p:nvCxnSpPr>
            <p:spPr>
              <a:xfrm>
                <a:off x="5694998" y="3246119"/>
                <a:ext cx="228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>
                <a:off x="5693761" y="3200400"/>
                <a:ext cx="4572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/>
              <p:cNvCxnSpPr/>
              <p:nvPr/>
            </p:nvCxnSpPr>
            <p:spPr>
              <a:xfrm flipV="1">
                <a:off x="5925025" y="3245647"/>
                <a:ext cx="2286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Group 226"/>
            <p:cNvGrpSpPr/>
            <p:nvPr/>
          </p:nvGrpSpPr>
          <p:grpSpPr>
            <a:xfrm>
              <a:off x="2714625" y="4602481"/>
              <a:ext cx="916591" cy="45719"/>
              <a:chOff x="5943600" y="3276600"/>
              <a:chExt cx="916591" cy="45719"/>
            </a:xfrm>
          </p:grpSpPr>
          <p:cxnSp>
            <p:nvCxnSpPr>
              <p:cNvPr id="225" name="Straight Connector 224"/>
              <p:cNvCxnSpPr/>
              <p:nvPr/>
            </p:nvCxnSpPr>
            <p:spPr>
              <a:xfrm>
                <a:off x="5944837" y="3322319"/>
                <a:ext cx="228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5943600" y="3276600"/>
                <a:ext cx="9144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flipV="1">
                <a:off x="6631591" y="3321847"/>
                <a:ext cx="2286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 flipV="1">
                <a:off x="6174391" y="3321847"/>
                <a:ext cx="457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" name="Group 233"/>
            <p:cNvGrpSpPr/>
            <p:nvPr/>
          </p:nvGrpSpPr>
          <p:grpSpPr>
            <a:xfrm>
              <a:off x="2562225" y="4831081"/>
              <a:ext cx="1143000" cy="45719"/>
              <a:chOff x="6172200" y="4267200"/>
              <a:chExt cx="1143000" cy="45719"/>
            </a:xfrm>
          </p:grpSpPr>
          <p:cxnSp>
            <p:nvCxnSpPr>
              <p:cNvPr id="221" name="Straight Connector 220"/>
              <p:cNvCxnSpPr/>
              <p:nvPr/>
            </p:nvCxnSpPr>
            <p:spPr>
              <a:xfrm>
                <a:off x="6173437" y="4312919"/>
                <a:ext cx="228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6172200" y="4267200"/>
                <a:ext cx="1143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7086600" y="4312447"/>
                <a:ext cx="2286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flipV="1">
                <a:off x="6402991" y="4312447"/>
                <a:ext cx="685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1" name="Group 244"/>
            <p:cNvGrpSpPr/>
            <p:nvPr/>
          </p:nvGrpSpPr>
          <p:grpSpPr>
            <a:xfrm>
              <a:off x="2333625" y="5288281"/>
              <a:ext cx="1600200" cy="45719"/>
              <a:chOff x="4572000" y="5257800"/>
              <a:chExt cx="1600200" cy="45719"/>
            </a:xfrm>
          </p:grpSpPr>
          <p:cxnSp>
            <p:nvCxnSpPr>
              <p:cNvPr id="217" name="Straight Connector 216"/>
              <p:cNvCxnSpPr/>
              <p:nvPr/>
            </p:nvCxnSpPr>
            <p:spPr>
              <a:xfrm>
                <a:off x="4573237" y="5303519"/>
                <a:ext cx="228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4572000" y="5257800"/>
                <a:ext cx="16002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V="1">
                <a:off x="5940780" y="5303047"/>
                <a:ext cx="2286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flipV="1">
                <a:off x="4802791" y="5303047"/>
                <a:ext cx="1143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" name="Group 243"/>
            <p:cNvGrpSpPr/>
            <p:nvPr/>
          </p:nvGrpSpPr>
          <p:grpSpPr>
            <a:xfrm>
              <a:off x="2486025" y="5059681"/>
              <a:ext cx="1371600" cy="45719"/>
              <a:chOff x="4724400" y="5410200"/>
              <a:chExt cx="1371600" cy="45719"/>
            </a:xfrm>
          </p:grpSpPr>
          <p:cxnSp>
            <p:nvCxnSpPr>
              <p:cNvPr id="213" name="Straight Connector 212"/>
              <p:cNvCxnSpPr/>
              <p:nvPr/>
            </p:nvCxnSpPr>
            <p:spPr>
              <a:xfrm>
                <a:off x="4725637" y="5455919"/>
                <a:ext cx="228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4724400" y="5410200"/>
                <a:ext cx="13716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V="1">
                <a:off x="5864580" y="5455447"/>
                <a:ext cx="2286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 flipV="1">
                <a:off x="4955191" y="5455447"/>
                <a:ext cx="9144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262"/>
            <p:cNvGrpSpPr/>
            <p:nvPr/>
          </p:nvGrpSpPr>
          <p:grpSpPr>
            <a:xfrm>
              <a:off x="1905000" y="6050281"/>
              <a:ext cx="2286000" cy="45719"/>
              <a:chOff x="5638800" y="5334000"/>
              <a:chExt cx="2286000" cy="45719"/>
            </a:xfrm>
          </p:grpSpPr>
          <p:cxnSp>
            <p:nvCxnSpPr>
              <p:cNvPr id="209" name="Straight Connector 208"/>
              <p:cNvCxnSpPr/>
              <p:nvPr/>
            </p:nvCxnSpPr>
            <p:spPr>
              <a:xfrm>
                <a:off x="5640037" y="5379719"/>
                <a:ext cx="228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5638800" y="5334000"/>
                <a:ext cx="2286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V="1">
                <a:off x="7693380" y="5379247"/>
                <a:ext cx="2286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V="1">
                <a:off x="5869591" y="5379247"/>
                <a:ext cx="18288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4" name="Group 255"/>
            <p:cNvGrpSpPr/>
            <p:nvPr/>
          </p:nvGrpSpPr>
          <p:grpSpPr>
            <a:xfrm>
              <a:off x="2209800" y="5516881"/>
              <a:ext cx="1828800" cy="58419"/>
              <a:chOff x="4191000" y="5486400"/>
              <a:chExt cx="1828800" cy="58419"/>
            </a:xfrm>
          </p:grpSpPr>
          <p:cxnSp>
            <p:nvCxnSpPr>
              <p:cNvPr id="205" name="Straight Connector 204"/>
              <p:cNvCxnSpPr/>
              <p:nvPr/>
            </p:nvCxnSpPr>
            <p:spPr>
              <a:xfrm>
                <a:off x="4192237" y="5544819"/>
                <a:ext cx="228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>
                <a:off x="4191000" y="5486400"/>
                <a:ext cx="18288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 flipV="1">
                <a:off x="5788380" y="5544347"/>
                <a:ext cx="2286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/>
            </p:nvCxnSpPr>
            <p:spPr>
              <a:xfrm flipV="1">
                <a:off x="4421791" y="5544347"/>
                <a:ext cx="13716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260"/>
            <p:cNvGrpSpPr/>
            <p:nvPr/>
          </p:nvGrpSpPr>
          <p:grpSpPr>
            <a:xfrm>
              <a:off x="2057400" y="5821681"/>
              <a:ext cx="2057400" cy="45719"/>
              <a:chOff x="4191000" y="5562600"/>
              <a:chExt cx="2057400" cy="45719"/>
            </a:xfrm>
          </p:grpSpPr>
          <p:cxnSp>
            <p:nvCxnSpPr>
              <p:cNvPr id="201" name="Straight Connector 200"/>
              <p:cNvCxnSpPr/>
              <p:nvPr/>
            </p:nvCxnSpPr>
            <p:spPr>
              <a:xfrm>
                <a:off x="4192237" y="5608319"/>
                <a:ext cx="228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/>
            </p:nvCxnSpPr>
            <p:spPr>
              <a:xfrm>
                <a:off x="4191000" y="5562600"/>
                <a:ext cx="20574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flipV="1">
                <a:off x="6016980" y="5607847"/>
                <a:ext cx="2286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 flipV="1">
                <a:off x="4421791" y="5607847"/>
                <a:ext cx="16002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6" name="Group 283"/>
            <p:cNvGrpSpPr/>
            <p:nvPr/>
          </p:nvGrpSpPr>
          <p:grpSpPr>
            <a:xfrm>
              <a:off x="2794000" y="4449849"/>
              <a:ext cx="685800" cy="45951"/>
              <a:chOff x="6172200" y="4267200"/>
              <a:chExt cx="685800" cy="45951"/>
            </a:xfrm>
          </p:grpSpPr>
          <p:cxnSp>
            <p:nvCxnSpPr>
              <p:cNvPr id="197" name="Straight Connector 196"/>
              <p:cNvCxnSpPr/>
              <p:nvPr/>
            </p:nvCxnSpPr>
            <p:spPr>
              <a:xfrm>
                <a:off x="6173437" y="4312919"/>
                <a:ext cx="228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6172200" y="4267200"/>
                <a:ext cx="6858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V="1">
                <a:off x="6625011" y="4312447"/>
                <a:ext cx="228600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6386689" y="4313151"/>
                <a:ext cx="23774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44" name="Picture 243" descr="Agarosege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00400" y="3048000"/>
            <a:ext cx="3181350" cy="2609850"/>
          </a:xfrm>
          <a:prstGeom prst="rect">
            <a:avLst/>
          </a:prstGeom>
        </p:spPr>
      </p:pic>
      <p:grpSp>
        <p:nvGrpSpPr>
          <p:cNvPr id="289" name="Group 288"/>
          <p:cNvGrpSpPr/>
          <p:nvPr/>
        </p:nvGrpSpPr>
        <p:grpSpPr>
          <a:xfrm>
            <a:off x="5029200" y="2667000"/>
            <a:ext cx="3886200" cy="2438400"/>
            <a:chOff x="5029200" y="2743200"/>
            <a:chExt cx="3886200" cy="2438400"/>
          </a:xfrm>
        </p:grpSpPr>
        <p:sp>
          <p:nvSpPr>
            <p:cNvPr id="268" name="Oval 267"/>
            <p:cNvSpPr/>
            <p:nvPr/>
          </p:nvSpPr>
          <p:spPr>
            <a:xfrm>
              <a:off x="6629400" y="2743200"/>
              <a:ext cx="2286000" cy="2438400"/>
            </a:xfrm>
            <a:prstGeom prst="ellipse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70" name="Straight Arrow Connector 269"/>
            <p:cNvCxnSpPr/>
            <p:nvPr/>
          </p:nvCxnSpPr>
          <p:spPr>
            <a:xfrm rot="5400000">
              <a:off x="4709954" y="3176746"/>
              <a:ext cx="640080" cy="1588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flipV="1">
              <a:off x="5029200" y="2882900"/>
              <a:ext cx="2212340" cy="1270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7" name="Picture 3" descr="C:\Documents and Settings\mo_alsha\Desktop\Thesis\Writing\Z - misc\Presentation\img\gel\1475-2875-5-125-4-l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72000" y="3427951"/>
            <a:ext cx="1454150" cy="2974671"/>
          </a:xfrm>
          <a:prstGeom prst="rect">
            <a:avLst/>
          </a:prstGeom>
          <a:noFill/>
        </p:spPr>
      </p:pic>
      <p:sp>
        <p:nvSpPr>
          <p:cNvPr id="290" name="Oval 289"/>
          <p:cNvSpPr/>
          <p:nvPr/>
        </p:nvSpPr>
        <p:spPr>
          <a:xfrm>
            <a:off x="4648200" y="5702300"/>
            <a:ext cx="609600" cy="4572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4" name="TextBox 293"/>
          <p:cNvSpPr txBox="1"/>
          <p:nvPr/>
        </p:nvSpPr>
        <p:spPr>
          <a:xfrm>
            <a:off x="685800" y="5486400"/>
            <a:ext cx="335280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Your best chance of meeting Mandela</a:t>
            </a:r>
            <a:endParaRPr lang="en-US" sz="2800" b="1" dirty="0"/>
          </a:p>
        </p:txBody>
      </p:sp>
      <p:cxnSp>
        <p:nvCxnSpPr>
          <p:cNvPr id="292" name="Straight Arrow Connector 291"/>
          <p:cNvCxnSpPr/>
          <p:nvPr/>
        </p:nvCxnSpPr>
        <p:spPr>
          <a:xfrm rot="10800000" flipV="1">
            <a:off x="3810001" y="5930900"/>
            <a:ext cx="8382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5715000" y="6371304"/>
            <a:ext cx="609600" cy="381000"/>
            <a:chOff x="6070600" y="6371304"/>
            <a:chExt cx="609600" cy="381000"/>
          </a:xfrm>
        </p:grpSpPr>
        <p:cxnSp>
          <p:nvCxnSpPr>
            <p:cNvPr id="67" name="Straight Arrow Connector 66"/>
            <p:cNvCxnSpPr/>
            <p:nvPr/>
          </p:nvCxnSpPr>
          <p:spPr>
            <a:xfrm rot="5400000" flipH="1" flipV="1">
              <a:off x="5893594" y="6561010"/>
              <a:ext cx="381000" cy="1588"/>
            </a:xfrm>
            <a:prstGeom prst="straightConnector1">
              <a:avLst/>
            </a:prstGeom>
            <a:ln w="571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070600" y="6718300"/>
              <a:ext cx="60960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6400800" y="646326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Reference ladder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86929" y="555172"/>
            <a:ext cx="713232" cy="369332"/>
          </a:xfrm>
          <a:prstGeom prst="rect">
            <a:avLst/>
          </a:prstGeom>
          <a:noFill/>
          <a:ln w="28575" cap="sq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304800" y="316086"/>
            <a:ext cx="2743200" cy="9144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6" name="Title 1"/>
          <p:cNvSpPr txBox="1">
            <a:spLocks/>
          </p:cNvSpPr>
          <p:nvPr/>
        </p:nvSpPr>
        <p:spPr bwMode="auto">
          <a:xfrm>
            <a:off x="76200" y="0"/>
            <a:ext cx="88392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DNA Computation of Solutions to Edge-Matching Puzzles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943600" y="3352800"/>
            <a:ext cx="457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B0F0"/>
                </a:solidFill>
                <a:latin typeface="Adobe Myungjo Std M" pitchFamily="18" charset="-128"/>
                <a:ea typeface="Adobe Myungjo Std M" pitchFamily="18" charset="-128"/>
              </a:rPr>
              <a:t>-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00B0F0"/>
              </a:solidFill>
              <a:latin typeface="Adobe Myungjo Std M" pitchFamily="18" charset="-128"/>
              <a:ea typeface="Adobe Myungjo Std M" pitchFamily="18" charset="-128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943599" y="5943600"/>
            <a:ext cx="457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Adobe Myungjo Std M" pitchFamily="18" charset="-128"/>
                <a:ea typeface="Adobe Myungjo Std M" pitchFamily="18" charset="-128"/>
              </a:rPr>
              <a:t>+</a:t>
            </a:r>
            <a:endParaRPr lang="en-US" sz="2800" b="1" dirty="0">
              <a:solidFill>
                <a:srgbClr val="FF0000"/>
              </a:solidFill>
              <a:latin typeface="Adobe Myungjo Std M" pitchFamily="18" charset="-128"/>
              <a:ea typeface="Adobe Myungjo Std M" pitchFamily="18" charset="-128"/>
            </a:endParaRPr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290" grpId="0" animBg="1"/>
      <p:bldP spid="294" grpId="0" animBg="1"/>
      <p:bldP spid="74" grpId="0"/>
      <p:bldP spid="78" grpId="0"/>
      <p:bldP spid="7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5257800" y="317500"/>
            <a:ext cx="3352800" cy="9144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13716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Challenge</a:t>
            </a:r>
            <a:r>
              <a:rPr lang="en-US" sz="2400" dirty="0" smtClean="0"/>
              <a:t>: </a:t>
            </a:r>
            <a:r>
              <a:rPr lang="en-US" dirty="0" smtClean="0"/>
              <a:t>pack a collection of square tiles on a square board such that:</a:t>
            </a:r>
          </a:p>
          <a:p>
            <a:pPr marL="800100" lvl="1" indent="-342900">
              <a:buAutoNum type="arabicParenR"/>
            </a:pPr>
            <a:r>
              <a:rPr lang="en-US" dirty="0" smtClean="0"/>
              <a:t>All abutting edges match in color</a:t>
            </a:r>
          </a:p>
          <a:p>
            <a:pPr marL="800100" lvl="1" indent="-342900">
              <a:buAutoNum type="arabicParenR"/>
            </a:pPr>
            <a:r>
              <a:rPr lang="en-US" dirty="0" smtClean="0"/>
              <a:t>All boundary edges are grey</a:t>
            </a:r>
            <a:endParaRPr lang="en-US" dirty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749300" y="2781300"/>
          <a:ext cx="3962400" cy="3962400"/>
        </p:xfrm>
        <a:graphic>
          <a:graphicData uri="http://schemas.openxmlformats.org/presentationml/2006/ole">
            <p:oleObj spid="_x0000_s1027" name="Visio" r:id="rId3" imgW="3651098" imgH="3651098" progId="">
              <p:embed/>
            </p:oleObj>
          </a:graphicData>
        </a:graphic>
      </p:graphicFrame>
      <p:pic>
        <p:nvPicPr>
          <p:cNvPr id="10" name="Picture 9" descr="C:\Documents and Settings\mo_alsha\Desktop\Thesis\Writing\Chapter.02.Problem.Definition\Production\Dia\Figure.11\Puzzle-set.emf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2011680"/>
            <a:ext cx="3840480" cy="484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C:\Documents and Settings\mo_alsha\Desktop\Thesis\Writing\Chapter.02.Problem.Definition\Production\Dia\Figure.11\Solved.emf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348" y="2806700"/>
            <a:ext cx="395935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86929" y="555172"/>
            <a:ext cx="713232" cy="369332"/>
          </a:xfrm>
          <a:prstGeom prst="rect">
            <a:avLst/>
          </a:prstGeom>
          <a:noFill/>
          <a:ln w="28575" cap="sq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" y="316086"/>
            <a:ext cx="2743200" cy="914400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76200" y="0"/>
            <a:ext cx="88392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DNA Computation of Solutions to Edge-Matching Puzzles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0" y="1828800"/>
            <a:ext cx="2590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2. Formulate an algorithm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7400" y="1828800"/>
            <a:ext cx="3276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3. Implement a DNA lab protocol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3400" y="1856601"/>
            <a:ext cx="2209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1. Define the problem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009900" y="1828800"/>
            <a:ext cx="2540000" cy="304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829300" y="1828800"/>
            <a:ext cx="3200400" cy="304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10000" y="27432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Ultimately we seek to find the set of DNA lanes that encode the full solution to the Puzzle: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810000" y="37338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Phase I:  Enumerate DNA lanes (“stapling”)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10000" y="41910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Phase II:  Build DNA grid by stacking lanes (“bridging”)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35842" name="Picture 2" descr="C:\Documents and Settings\mo_alsha\Desktop\Thesis\Writing\Z - misc\Presentation\DNA.Imp\grid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" y="3352800"/>
            <a:ext cx="3445631" cy="3276600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914400" y="2895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DNA Grid</a:t>
            </a:r>
            <a:endParaRPr lang="en-US" b="1" dirty="0"/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76200" y="0"/>
            <a:ext cx="88392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DNA Computation of Solutions to Edge-Matching Puzzles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8600" y="114300"/>
            <a:ext cx="8458200" cy="11811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8BCB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16" grpId="0" animBg="1"/>
      <p:bldP spid="31" grpId="0" animBg="1"/>
      <p:bldP spid="35" grpId="0"/>
      <p:bldP spid="22" grpId="0"/>
      <p:bldP spid="2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752600"/>
            <a:ext cx="6134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Goal</a:t>
            </a:r>
            <a:r>
              <a:rPr lang="en-US" sz="2400" dirty="0" smtClean="0"/>
              <a:t>: building </a:t>
            </a:r>
            <a:r>
              <a:rPr lang="en-US" sz="2400" dirty="0" err="1" smtClean="0"/>
              <a:t>nano</a:t>
            </a:r>
            <a:r>
              <a:rPr lang="en-US" sz="2400" dirty="0" smtClean="0"/>
              <a:t>-scale shapes using DNA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2463225"/>
            <a:ext cx="6415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600" dirty="0" smtClean="0"/>
              <a:t>B</a:t>
            </a:r>
            <a:r>
              <a:rPr lang="en-US" sz="3600" dirty="0" smtClean="0"/>
              <a:t>asic Principal</a:t>
            </a:r>
            <a:r>
              <a:rPr lang="en-US" sz="2400" dirty="0" smtClean="0"/>
              <a:t>: Double-crossover units</a:t>
            </a:r>
            <a:endParaRPr lang="en-US" sz="2400" dirty="0"/>
          </a:p>
        </p:txBody>
      </p:sp>
      <p:pic>
        <p:nvPicPr>
          <p:cNvPr id="11" name="Picture 10" descr="Copy of Untitled2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3496734"/>
            <a:ext cx="3733800" cy="1659466"/>
          </a:xfrm>
          <a:prstGeom prst="rect">
            <a:avLst/>
          </a:prstGeom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4143822" y="3733800"/>
            <a:ext cx="6324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5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’ ………TGTATATGTGTGGGAACAGGTTTAAT………</a:t>
            </a:r>
            <a:r>
              <a:rPr kumimoji="0" lang="en-US" sz="140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3’</a:t>
            </a: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4122054" y="4478309"/>
            <a:ext cx="6400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latin typeface="Arial" pitchFamily="34" charset="0"/>
              </a:rPr>
              <a:t>3</a:t>
            </a:r>
            <a:r>
              <a:rPr lang="en-US" sz="1400" dirty="0" smtClean="0">
                <a:latin typeface="Arial" pitchFamily="34" charset="0"/>
              </a:rPr>
              <a:t>’-….........AAGAGTTATATG</a:t>
            </a:r>
            <a:r>
              <a:rPr lang="en-US" sz="1400" spc="240" dirty="0" smtClean="0">
                <a:latin typeface="Arial" pitchFamily="34" charset="0"/>
              </a:rPr>
              <a:t>A</a:t>
            </a:r>
            <a:r>
              <a:rPr lang="en-US" sz="1400" dirty="0" smtClean="0">
                <a:latin typeface="Arial" pitchFamily="34" charset="0"/>
              </a:rPr>
              <a:t>CTCCTGAAATGGA…....</a:t>
            </a:r>
            <a:r>
              <a:rPr lang="en-US" sz="1400" dirty="0" smtClean="0">
                <a:latin typeface="Arial" pitchFamily="34" charset="0"/>
              </a:rPr>
              <a:t>5’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5400000">
            <a:off x="6422784" y="4269006"/>
            <a:ext cx="2011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"/>
          <p:cNvSpPr>
            <a:spLocks noChangeArrowheads="1"/>
          </p:cNvSpPr>
          <p:nvPr/>
        </p:nvSpPr>
        <p:spPr bwMode="auto">
          <a:xfrm rot="10800000">
            <a:off x="4583292" y="3950863"/>
            <a:ext cx="1905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</a:rPr>
              <a:t>CCACACATATACA-3’</a:t>
            </a:r>
            <a:endParaRPr lang="en-US" sz="1400" dirty="0" smtClean="0">
              <a:latin typeface="Arial" pitchFamily="34" charset="0"/>
            </a:endParaRPr>
          </a:p>
        </p:txBody>
      </p:sp>
      <p:sp>
        <p:nvSpPr>
          <p:cNvPr id="17" name="Rectangle 1"/>
          <p:cNvSpPr>
            <a:spLocks noChangeArrowheads="1"/>
          </p:cNvSpPr>
          <p:nvPr/>
        </p:nvSpPr>
        <p:spPr bwMode="auto">
          <a:xfrm rot="10800000">
            <a:off x="6226632" y="3944256"/>
            <a:ext cx="2015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</a:rPr>
              <a:t>‘5-ATTAAACCTGTTC</a:t>
            </a:r>
            <a:endParaRPr lang="en-US" sz="1400" dirty="0" smtClean="0">
              <a:latin typeface="Arial" pitchFamily="34" charset="0"/>
            </a:endParaRPr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4724400" y="4314372"/>
            <a:ext cx="19050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</a:rPr>
              <a:t>5’-TTCTCAATATACT</a:t>
            </a:r>
            <a:endParaRPr lang="en-US" sz="1400" dirty="0" smtClean="0">
              <a:latin typeface="Arial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6393546" y="4310742"/>
            <a:ext cx="2057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</a:rPr>
              <a:t>GAGGACTTTACCT-3’</a:t>
            </a:r>
            <a:endParaRPr lang="en-US" sz="1400" dirty="0" smtClean="0">
              <a:latin typeface="Arial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6264609" y="4282440"/>
            <a:ext cx="1828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905000" y="3962400"/>
            <a:ext cx="533400" cy="53340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204858" y="4053114"/>
            <a:ext cx="457200" cy="457200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2" idx="5"/>
          </p:cNvCxnSpPr>
          <p:nvPr/>
        </p:nvCxnSpPr>
        <p:spPr>
          <a:xfrm>
            <a:off x="2360285" y="4417685"/>
            <a:ext cx="1906915" cy="137351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495800" y="4522693"/>
            <a:ext cx="1810662" cy="1268507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352800" y="5715000"/>
            <a:ext cx="2462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Crossover point</a:t>
            </a:r>
            <a:endParaRPr lang="en-US" sz="28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1447800" y="410028"/>
            <a:ext cx="6248400" cy="643710"/>
            <a:chOff x="1447800" y="410028"/>
            <a:chExt cx="6248400" cy="643710"/>
          </a:xfrm>
        </p:grpSpPr>
        <p:sp>
          <p:nvSpPr>
            <p:cNvPr id="41" name="TextBox 40"/>
            <p:cNvSpPr txBox="1"/>
            <p:nvPr/>
          </p:nvSpPr>
          <p:spPr>
            <a:xfrm>
              <a:off x="1447800" y="413658"/>
              <a:ext cx="2667000" cy="640080"/>
            </a:xfrm>
            <a:prstGeom prst="rect">
              <a:avLst/>
            </a:prstGeom>
            <a:noFill/>
            <a:ln w="28575" cap="sq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43400" y="410028"/>
              <a:ext cx="3352800" cy="640080"/>
            </a:xfrm>
            <a:prstGeom prst="rect">
              <a:avLst/>
            </a:prstGeom>
            <a:noFill/>
            <a:ln w="28575" cap="sq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43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DNA Nanotech.      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DNA/RNA Computing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2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750"/>
                            </p:stCondLst>
                            <p:childTnLst>
                              <p:par>
                                <p:cTn id="43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4" grpId="0"/>
      <p:bldP spid="16" grpId="0"/>
      <p:bldP spid="17" grpId="0"/>
      <p:bldP spid="18" grpId="0"/>
      <p:bldP spid="22" grpId="0" animBg="1"/>
      <p:bldP spid="23" grpId="0" animBg="1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0" y="1828800"/>
            <a:ext cx="2590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2. Formulate an algorithm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7400" y="1828800"/>
            <a:ext cx="3276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3. Implement a DNA lab protocol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3400" y="1856601"/>
            <a:ext cx="2209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1. Define the problem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29300" y="1828800"/>
            <a:ext cx="3200400" cy="304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7" name="TextBox 466"/>
          <p:cNvSpPr txBox="1"/>
          <p:nvPr/>
        </p:nvSpPr>
        <p:spPr>
          <a:xfrm>
            <a:off x="764719" y="2819400"/>
            <a:ext cx="217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5: Bridge lanes.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172200" y="5391383"/>
            <a:ext cx="731520" cy="0"/>
            <a:chOff x="609600" y="4267200"/>
            <a:chExt cx="895350" cy="0"/>
          </a:xfrm>
        </p:grpSpPr>
        <p:cxnSp>
          <p:nvCxnSpPr>
            <p:cNvPr id="567" name="Straight Connector 4"/>
            <p:cNvCxnSpPr/>
            <p:nvPr/>
          </p:nvCxnSpPr>
          <p:spPr>
            <a:xfrm>
              <a:off x="609600" y="4267200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"/>
            <p:cNvCxnSpPr/>
            <p:nvPr/>
          </p:nvCxnSpPr>
          <p:spPr>
            <a:xfrm>
              <a:off x="904875" y="4267200"/>
              <a:ext cx="304800" cy="0"/>
            </a:xfrm>
            <a:prstGeom prst="line">
              <a:avLst/>
            </a:prstGeom>
            <a:ln w="28575">
              <a:solidFill>
                <a:srgbClr val="1A962F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6"/>
            <p:cNvCxnSpPr/>
            <p:nvPr/>
          </p:nvCxnSpPr>
          <p:spPr>
            <a:xfrm>
              <a:off x="1200150" y="4267200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7"/>
          <p:cNvGrpSpPr/>
          <p:nvPr/>
        </p:nvGrpSpPr>
        <p:grpSpPr>
          <a:xfrm rot="10800000">
            <a:off x="3581401" y="4073855"/>
            <a:ext cx="895350" cy="0"/>
            <a:chOff x="3569969" y="4062127"/>
            <a:chExt cx="895350" cy="0"/>
          </a:xfrm>
        </p:grpSpPr>
        <p:cxnSp>
          <p:nvCxnSpPr>
            <p:cNvPr id="564" name="Straight Connector 8"/>
            <p:cNvCxnSpPr/>
            <p:nvPr/>
          </p:nvCxnSpPr>
          <p:spPr>
            <a:xfrm>
              <a:off x="3569969" y="4062127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9"/>
            <p:cNvCxnSpPr/>
            <p:nvPr/>
          </p:nvCxnSpPr>
          <p:spPr>
            <a:xfrm>
              <a:off x="3865244" y="4062127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10"/>
            <p:cNvCxnSpPr/>
            <p:nvPr/>
          </p:nvCxnSpPr>
          <p:spPr>
            <a:xfrm>
              <a:off x="4160519" y="4062127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1"/>
          <p:cNvGrpSpPr/>
          <p:nvPr/>
        </p:nvGrpSpPr>
        <p:grpSpPr>
          <a:xfrm>
            <a:off x="7086600" y="4211061"/>
            <a:ext cx="1371600" cy="0"/>
            <a:chOff x="5715000" y="4953000"/>
            <a:chExt cx="1371600" cy="0"/>
          </a:xfrm>
        </p:grpSpPr>
        <p:cxnSp>
          <p:nvCxnSpPr>
            <p:cNvPr id="559" name="Straight Connector 558"/>
            <p:cNvCxnSpPr/>
            <p:nvPr/>
          </p:nvCxnSpPr>
          <p:spPr>
            <a:xfrm>
              <a:off x="5715000" y="4953000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/>
            <p:cNvCxnSpPr/>
            <p:nvPr/>
          </p:nvCxnSpPr>
          <p:spPr>
            <a:xfrm>
              <a:off x="6010275" y="4953000"/>
              <a:ext cx="304800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/>
            <p:cNvCxnSpPr/>
            <p:nvPr/>
          </p:nvCxnSpPr>
          <p:spPr>
            <a:xfrm>
              <a:off x="6781800" y="4953000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/>
            <p:cNvCxnSpPr/>
            <p:nvPr/>
          </p:nvCxnSpPr>
          <p:spPr>
            <a:xfrm>
              <a:off x="6238875" y="4953000"/>
              <a:ext cx="304800" cy="0"/>
            </a:xfrm>
            <a:prstGeom prst="line">
              <a:avLst/>
            </a:prstGeom>
            <a:ln w="28575">
              <a:solidFill>
                <a:srgbClr val="1A962F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/>
            <p:cNvCxnSpPr/>
            <p:nvPr/>
          </p:nvCxnSpPr>
          <p:spPr>
            <a:xfrm>
              <a:off x="6534150" y="4953000"/>
              <a:ext cx="304800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7"/>
          <p:cNvGrpSpPr/>
          <p:nvPr/>
        </p:nvGrpSpPr>
        <p:grpSpPr>
          <a:xfrm>
            <a:off x="4800600" y="4808220"/>
            <a:ext cx="1371600" cy="0"/>
            <a:chOff x="228600" y="6096000"/>
            <a:chExt cx="1371600" cy="0"/>
          </a:xfrm>
        </p:grpSpPr>
        <p:cxnSp>
          <p:nvCxnSpPr>
            <p:cNvPr id="554" name="Straight Connector 553"/>
            <p:cNvCxnSpPr/>
            <p:nvPr/>
          </p:nvCxnSpPr>
          <p:spPr>
            <a:xfrm rot="10800000">
              <a:off x="1295400" y="6096000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/>
            <p:cNvCxnSpPr/>
            <p:nvPr/>
          </p:nvCxnSpPr>
          <p:spPr>
            <a:xfrm rot="10800000">
              <a:off x="1000125" y="6096000"/>
              <a:ext cx="304800" cy="0"/>
            </a:xfrm>
            <a:prstGeom prst="line">
              <a:avLst/>
            </a:prstGeom>
            <a:ln w="28575">
              <a:solidFill>
                <a:srgbClr val="FFFF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/>
            <p:cNvCxnSpPr/>
            <p:nvPr/>
          </p:nvCxnSpPr>
          <p:spPr>
            <a:xfrm rot="10800000">
              <a:off x="228600" y="6096000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/>
            <p:cNvCxnSpPr/>
            <p:nvPr/>
          </p:nvCxnSpPr>
          <p:spPr>
            <a:xfrm rot="10800000">
              <a:off x="771525" y="6096000"/>
              <a:ext cx="304800" cy="0"/>
            </a:xfrm>
            <a:prstGeom prst="line">
              <a:avLst/>
            </a:prstGeom>
            <a:ln w="28575">
              <a:solidFill>
                <a:srgbClr val="1A962F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/>
            <p:cNvCxnSpPr/>
            <p:nvPr/>
          </p:nvCxnSpPr>
          <p:spPr>
            <a:xfrm rot="10800000">
              <a:off x="476250" y="60960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23"/>
          <p:cNvGrpSpPr/>
          <p:nvPr/>
        </p:nvGrpSpPr>
        <p:grpSpPr>
          <a:xfrm>
            <a:off x="5410200" y="3817620"/>
            <a:ext cx="477628" cy="0"/>
            <a:chOff x="2057400" y="5181600"/>
            <a:chExt cx="477628" cy="0"/>
          </a:xfrm>
        </p:grpSpPr>
        <p:cxnSp>
          <p:nvCxnSpPr>
            <p:cNvPr id="552" name="Straight Connector 551"/>
            <p:cNvCxnSpPr/>
            <p:nvPr/>
          </p:nvCxnSpPr>
          <p:spPr>
            <a:xfrm>
              <a:off x="2057400" y="5181600"/>
              <a:ext cx="249028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/>
            <p:cNvCxnSpPr/>
            <p:nvPr/>
          </p:nvCxnSpPr>
          <p:spPr>
            <a:xfrm>
              <a:off x="2286000" y="5181600"/>
              <a:ext cx="249028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26"/>
          <p:cNvGrpSpPr/>
          <p:nvPr/>
        </p:nvGrpSpPr>
        <p:grpSpPr>
          <a:xfrm rot="10800000">
            <a:off x="3886200" y="5570220"/>
            <a:ext cx="477628" cy="0"/>
            <a:chOff x="2209800" y="5334000"/>
            <a:chExt cx="477628" cy="0"/>
          </a:xfrm>
        </p:grpSpPr>
        <p:cxnSp>
          <p:nvCxnSpPr>
            <p:cNvPr id="550" name="Straight Connector 549"/>
            <p:cNvCxnSpPr/>
            <p:nvPr/>
          </p:nvCxnSpPr>
          <p:spPr>
            <a:xfrm>
              <a:off x="2209800" y="5334000"/>
              <a:ext cx="249028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/>
            <p:cNvCxnSpPr/>
            <p:nvPr/>
          </p:nvCxnSpPr>
          <p:spPr>
            <a:xfrm>
              <a:off x="2438400" y="5334000"/>
              <a:ext cx="249028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7"/>
          <p:cNvGrpSpPr/>
          <p:nvPr/>
        </p:nvGrpSpPr>
        <p:grpSpPr>
          <a:xfrm>
            <a:off x="3124200" y="4497200"/>
            <a:ext cx="1895475" cy="0"/>
            <a:chOff x="1762125" y="4724400"/>
            <a:chExt cx="1895475" cy="0"/>
          </a:xfrm>
        </p:grpSpPr>
        <p:cxnSp>
          <p:nvCxnSpPr>
            <p:cNvPr id="536" name="Straight Connector 535"/>
            <p:cNvCxnSpPr/>
            <p:nvPr/>
          </p:nvCxnSpPr>
          <p:spPr>
            <a:xfrm rot="10800000">
              <a:off x="3352800" y="4724400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/>
            <p:cNvCxnSpPr/>
            <p:nvPr/>
          </p:nvCxnSpPr>
          <p:spPr>
            <a:xfrm rot="10800000">
              <a:off x="3057525" y="4724400"/>
              <a:ext cx="304800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/>
            <p:cNvCxnSpPr/>
            <p:nvPr/>
          </p:nvCxnSpPr>
          <p:spPr>
            <a:xfrm rot="10800000">
              <a:off x="1762125" y="4724400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/>
            <p:cNvCxnSpPr/>
            <p:nvPr/>
          </p:nvCxnSpPr>
          <p:spPr>
            <a:xfrm rot="10800000">
              <a:off x="2828925" y="4724400"/>
              <a:ext cx="304800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/>
            <p:cNvCxnSpPr/>
            <p:nvPr/>
          </p:nvCxnSpPr>
          <p:spPr>
            <a:xfrm rot="10800000">
              <a:off x="2524125" y="47244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/>
            <p:cNvCxnSpPr/>
            <p:nvPr/>
          </p:nvCxnSpPr>
          <p:spPr>
            <a:xfrm rot="10800000">
              <a:off x="2057400" y="4724400"/>
              <a:ext cx="304800" cy="0"/>
            </a:xfrm>
            <a:prstGeom prst="line">
              <a:avLst/>
            </a:prstGeom>
            <a:ln w="28575">
              <a:solidFill>
                <a:srgbClr val="00B0F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/>
            <p:cNvCxnSpPr/>
            <p:nvPr/>
          </p:nvCxnSpPr>
          <p:spPr>
            <a:xfrm rot="10800000">
              <a:off x="2286000" y="4724400"/>
              <a:ext cx="304800" cy="0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45"/>
          <p:cNvGrpSpPr/>
          <p:nvPr/>
        </p:nvGrpSpPr>
        <p:grpSpPr>
          <a:xfrm>
            <a:off x="2895600" y="4926408"/>
            <a:ext cx="1971675" cy="0"/>
            <a:chOff x="228600" y="5867400"/>
            <a:chExt cx="1971675" cy="0"/>
          </a:xfrm>
        </p:grpSpPr>
        <p:cxnSp>
          <p:nvCxnSpPr>
            <p:cNvPr id="529" name="Straight Connector 528"/>
            <p:cNvCxnSpPr/>
            <p:nvPr/>
          </p:nvCxnSpPr>
          <p:spPr>
            <a:xfrm>
              <a:off x="228600" y="5867400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/>
            <p:cNvCxnSpPr/>
            <p:nvPr/>
          </p:nvCxnSpPr>
          <p:spPr>
            <a:xfrm>
              <a:off x="523875" y="5867400"/>
              <a:ext cx="304800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/>
            <p:cNvCxnSpPr/>
            <p:nvPr/>
          </p:nvCxnSpPr>
          <p:spPr>
            <a:xfrm>
              <a:off x="1895475" y="5867400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none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/>
            <p:cNvCxnSpPr/>
            <p:nvPr/>
          </p:nvCxnSpPr>
          <p:spPr>
            <a:xfrm>
              <a:off x="752475" y="5867400"/>
              <a:ext cx="304800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/>
            <p:cNvCxnSpPr/>
            <p:nvPr/>
          </p:nvCxnSpPr>
          <p:spPr>
            <a:xfrm>
              <a:off x="1057275" y="5867400"/>
              <a:ext cx="30480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/>
            <p:cNvCxnSpPr/>
            <p:nvPr/>
          </p:nvCxnSpPr>
          <p:spPr>
            <a:xfrm>
              <a:off x="1600200" y="5867400"/>
              <a:ext cx="304800" cy="0"/>
            </a:xfrm>
            <a:prstGeom prst="line">
              <a:avLst/>
            </a:prstGeom>
            <a:ln w="28575">
              <a:solidFill>
                <a:srgbClr val="00B0F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/>
            <p:cNvCxnSpPr/>
            <p:nvPr/>
          </p:nvCxnSpPr>
          <p:spPr>
            <a:xfrm>
              <a:off x="1295400" y="5867400"/>
              <a:ext cx="304800" cy="0"/>
            </a:xfrm>
            <a:prstGeom prst="line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/>
          <p:cNvGrpSpPr/>
          <p:nvPr/>
        </p:nvGrpSpPr>
        <p:grpSpPr>
          <a:xfrm>
            <a:off x="5974080" y="3429000"/>
            <a:ext cx="182880" cy="91440"/>
            <a:chOff x="6958015" y="4953000"/>
            <a:chExt cx="357185" cy="152400"/>
          </a:xfrm>
        </p:grpSpPr>
        <p:cxnSp>
          <p:nvCxnSpPr>
            <p:cNvPr id="207" name="Straight Connector 206"/>
            <p:cNvCxnSpPr/>
            <p:nvPr/>
          </p:nvCxnSpPr>
          <p:spPr>
            <a:xfrm rot="5400000">
              <a:off x="7034215" y="50292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5400000">
              <a:off x="7086600" y="50292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0800000">
              <a:off x="7158037" y="51054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0800000">
              <a:off x="7162800" y="4957763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10800000">
              <a:off x="6962770" y="5100637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0800000">
              <a:off x="6958015" y="4957763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oup 226"/>
          <p:cNvGrpSpPr/>
          <p:nvPr/>
        </p:nvGrpSpPr>
        <p:grpSpPr>
          <a:xfrm>
            <a:off x="6408420" y="3886200"/>
            <a:ext cx="182880" cy="91440"/>
            <a:chOff x="6958015" y="4953000"/>
            <a:chExt cx="357185" cy="152400"/>
          </a:xfrm>
        </p:grpSpPr>
        <p:cxnSp>
          <p:nvCxnSpPr>
            <p:cNvPr id="228" name="Straight Connector 227"/>
            <p:cNvCxnSpPr/>
            <p:nvPr/>
          </p:nvCxnSpPr>
          <p:spPr>
            <a:xfrm rot="5400000">
              <a:off x="7034215" y="50292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5400000">
              <a:off x="7086600" y="50292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0800000">
              <a:off x="7158037" y="51054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rot="10800000">
              <a:off x="7162800" y="4957763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 rot="10800000">
              <a:off x="6962770" y="5100637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 rot="10800000">
              <a:off x="6958015" y="4957763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 240"/>
          <p:cNvGrpSpPr/>
          <p:nvPr/>
        </p:nvGrpSpPr>
        <p:grpSpPr>
          <a:xfrm>
            <a:off x="5806440" y="3665220"/>
            <a:ext cx="182880" cy="91440"/>
            <a:chOff x="6958015" y="4953000"/>
            <a:chExt cx="357185" cy="152400"/>
          </a:xfrm>
        </p:grpSpPr>
        <p:cxnSp>
          <p:nvCxnSpPr>
            <p:cNvPr id="242" name="Straight Connector 241"/>
            <p:cNvCxnSpPr/>
            <p:nvPr/>
          </p:nvCxnSpPr>
          <p:spPr>
            <a:xfrm rot="5400000">
              <a:off x="7034215" y="50292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7086600" y="50292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10800000">
              <a:off x="7158037" y="51054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10800000">
              <a:off x="7162800" y="4957763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10800000">
              <a:off x="6962770" y="5100637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0800000">
              <a:off x="6958015" y="4957763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8" name="Group 247"/>
          <p:cNvGrpSpPr/>
          <p:nvPr/>
        </p:nvGrpSpPr>
        <p:grpSpPr>
          <a:xfrm>
            <a:off x="5966460" y="3886200"/>
            <a:ext cx="182880" cy="91440"/>
            <a:chOff x="6958015" y="4953000"/>
            <a:chExt cx="357185" cy="152400"/>
          </a:xfrm>
        </p:grpSpPr>
        <p:cxnSp>
          <p:nvCxnSpPr>
            <p:cNvPr id="249" name="Straight Connector 248"/>
            <p:cNvCxnSpPr/>
            <p:nvPr/>
          </p:nvCxnSpPr>
          <p:spPr>
            <a:xfrm rot="5400000">
              <a:off x="7034215" y="50292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7086600" y="50292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0800000">
              <a:off x="7158037" y="51054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10800000">
              <a:off x="7162800" y="4957763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0800000">
              <a:off x="6962770" y="5100637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10800000">
              <a:off x="6958015" y="4957763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oup 254"/>
          <p:cNvGrpSpPr/>
          <p:nvPr/>
        </p:nvGrpSpPr>
        <p:grpSpPr>
          <a:xfrm>
            <a:off x="5387340" y="4122420"/>
            <a:ext cx="182880" cy="91440"/>
            <a:chOff x="6958015" y="4953000"/>
            <a:chExt cx="357185" cy="152400"/>
          </a:xfrm>
        </p:grpSpPr>
        <p:cxnSp>
          <p:nvCxnSpPr>
            <p:cNvPr id="256" name="Straight Connector 255"/>
            <p:cNvCxnSpPr/>
            <p:nvPr/>
          </p:nvCxnSpPr>
          <p:spPr>
            <a:xfrm rot="5400000">
              <a:off x="7034215" y="50292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5400000">
              <a:off x="7086600" y="50292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10800000">
              <a:off x="7158037" y="51054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0800000">
              <a:off x="7162800" y="4957763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0800000">
              <a:off x="6962770" y="5100637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0800000">
              <a:off x="6958015" y="4957763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6576060" y="4122420"/>
            <a:ext cx="182880" cy="91440"/>
            <a:chOff x="6958015" y="4953000"/>
            <a:chExt cx="357185" cy="152400"/>
          </a:xfrm>
        </p:grpSpPr>
        <p:cxnSp>
          <p:nvCxnSpPr>
            <p:cNvPr id="263" name="Straight Connector 262"/>
            <p:cNvCxnSpPr/>
            <p:nvPr/>
          </p:nvCxnSpPr>
          <p:spPr>
            <a:xfrm rot="5400000">
              <a:off x="7034215" y="50292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5400000">
              <a:off x="7086600" y="50292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0800000">
              <a:off x="7158037" y="51054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10800000">
              <a:off x="7162800" y="4957763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0800000">
              <a:off x="6962770" y="5100637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10800000">
              <a:off x="6958015" y="4957763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/>
          <p:cNvGrpSpPr/>
          <p:nvPr/>
        </p:nvGrpSpPr>
        <p:grpSpPr>
          <a:xfrm>
            <a:off x="6179820" y="4122420"/>
            <a:ext cx="182880" cy="91440"/>
            <a:chOff x="6958015" y="4953000"/>
            <a:chExt cx="357185" cy="152400"/>
          </a:xfrm>
        </p:grpSpPr>
        <p:cxnSp>
          <p:nvCxnSpPr>
            <p:cNvPr id="270" name="Straight Connector 269"/>
            <p:cNvCxnSpPr/>
            <p:nvPr/>
          </p:nvCxnSpPr>
          <p:spPr>
            <a:xfrm rot="5400000">
              <a:off x="7034215" y="50292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5400000">
              <a:off x="7086600" y="50292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rot="10800000">
              <a:off x="7158037" y="51054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 rot="10800000">
              <a:off x="7162800" y="4957763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 rot="10800000">
              <a:off x="6962770" y="5100637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 rot="10800000">
              <a:off x="6958015" y="4957763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oup 275"/>
          <p:cNvGrpSpPr/>
          <p:nvPr/>
        </p:nvGrpSpPr>
        <p:grpSpPr>
          <a:xfrm>
            <a:off x="6134100" y="3665220"/>
            <a:ext cx="182880" cy="91440"/>
            <a:chOff x="6958015" y="4953000"/>
            <a:chExt cx="357185" cy="152400"/>
          </a:xfrm>
        </p:grpSpPr>
        <p:cxnSp>
          <p:nvCxnSpPr>
            <p:cNvPr id="277" name="Straight Connector 276"/>
            <p:cNvCxnSpPr/>
            <p:nvPr/>
          </p:nvCxnSpPr>
          <p:spPr>
            <a:xfrm rot="5400000">
              <a:off x="7034215" y="50292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7086600" y="50292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 rot="10800000">
              <a:off x="7158037" y="51054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rot="10800000">
              <a:off x="7162800" y="4957763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 rot="10800000">
              <a:off x="6962770" y="5100637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rot="10800000">
              <a:off x="6958015" y="4957763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3" name="Group 282"/>
          <p:cNvGrpSpPr/>
          <p:nvPr/>
        </p:nvGrpSpPr>
        <p:grpSpPr>
          <a:xfrm>
            <a:off x="5593080" y="3886200"/>
            <a:ext cx="182880" cy="91440"/>
            <a:chOff x="6958015" y="4953000"/>
            <a:chExt cx="357185" cy="152400"/>
          </a:xfrm>
        </p:grpSpPr>
        <p:cxnSp>
          <p:nvCxnSpPr>
            <p:cNvPr id="284" name="Straight Connector 283"/>
            <p:cNvCxnSpPr/>
            <p:nvPr/>
          </p:nvCxnSpPr>
          <p:spPr>
            <a:xfrm rot="5400000">
              <a:off x="7034215" y="50292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 rot="5400000">
              <a:off x="7086600" y="50292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 rot="10800000">
              <a:off x="7158037" y="51054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 rot="10800000">
              <a:off x="7162800" y="4957763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 rot="10800000">
              <a:off x="6962770" y="5100637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0800000">
              <a:off x="6958015" y="4957763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0" name="Group 289"/>
          <p:cNvGrpSpPr/>
          <p:nvPr/>
        </p:nvGrpSpPr>
        <p:grpSpPr>
          <a:xfrm>
            <a:off x="5791200" y="4122420"/>
            <a:ext cx="182880" cy="91440"/>
            <a:chOff x="6958015" y="4953000"/>
            <a:chExt cx="357185" cy="152400"/>
          </a:xfrm>
        </p:grpSpPr>
        <p:cxnSp>
          <p:nvCxnSpPr>
            <p:cNvPr id="291" name="Straight Connector 290"/>
            <p:cNvCxnSpPr/>
            <p:nvPr/>
          </p:nvCxnSpPr>
          <p:spPr>
            <a:xfrm rot="5400000">
              <a:off x="7034215" y="50292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5400000">
              <a:off x="7086600" y="50292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 rot="10800000">
              <a:off x="7158037" y="51054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10800000">
              <a:off x="7162800" y="4957763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rot="10800000">
              <a:off x="6962770" y="5100637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rot="10800000">
              <a:off x="6958015" y="4957763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4" name="Group 303"/>
          <p:cNvGrpSpPr/>
          <p:nvPr/>
        </p:nvGrpSpPr>
        <p:grpSpPr>
          <a:xfrm rot="10800000">
            <a:off x="6080760" y="4808220"/>
            <a:ext cx="182880" cy="91440"/>
            <a:chOff x="6958015" y="4953000"/>
            <a:chExt cx="357185" cy="152400"/>
          </a:xfrm>
        </p:grpSpPr>
        <p:cxnSp>
          <p:nvCxnSpPr>
            <p:cNvPr id="305" name="Straight Connector 304"/>
            <p:cNvCxnSpPr/>
            <p:nvPr/>
          </p:nvCxnSpPr>
          <p:spPr>
            <a:xfrm rot="5400000">
              <a:off x="7034215" y="50292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 rot="5400000">
              <a:off x="7086600" y="50292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0800000">
              <a:off x="7158037" y="51054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 rot="10800000">
              <a:off x="7162800" y="4957763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rot="10800000">
              <a:off x="6962770" y="5100637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rot="10800000">
              <a:off x="6958015" y="4957763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1" name="Group 310"/>
          <p:cNvGrpSpPr/>
          <p:nvPr/>
        </p:nvGrpSpPr>
        <p:grpSpPr>
          <a:xfrm rot="10800000">
            <a:off x="5623560" y="4351020"/>
            <a:ext cx="182880" cy="91440"/>
            <a:chOff x="6958015" y="4953000"/>
            <a:chExt cx="357185" cy="152400"/>
          </a:xfrm>
        </p:grpSpPr>
        <p:cxnSp>
          <p:nvCxnSpPr>
            <p:cNvPr id="312" name="Straight Connector 311"/>
            <p:cNvCxnSpPr/>
            <p:nvPr/>
          </p:nvCxnSpPr>
          <p:spPr>
            <a:xfrm rot="5400000">
              <a:off x="7034215" y="50292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rot="5400000">
              <a:off x="7086600" y="50292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rot="10800000">
              <a:off x="7158037" y="51054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rot="10800000">
              <a:off x="7162800" y="4957763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rot="10800000">
              <a:off x="6962770" y="5100637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 rot="10800000">
              <a:off x="6958015" y="4957763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8" name="Group 317"/>
          <p:cNvGrpSpPr/>
          <p:nvPr/>
        </p:nvGrpSpPr>
        <p:grpSpPr>
          <a:xfrm rot="10800000">
            <a:off x="6233160" y="4572000"/>
            <a:ext cx="182880" cy="91440"/>
            <a:chOff x="6958015" y="4953000"/>
            <a:chExt cx="357185" cy="152400"/>
          </a:xfrm>
        </p:grpSpPr>
        <p:cxnSp>
          <p:nvCxnSpPr>
            <p:cNvPr id="319" name="Straight Connector 318"/>
            <p:cNvCxnSpPr/>
            <p:nvPr/>
          </p:nvCxnSpPr>
          <p:spPr>
            <a:xfrm rot="5400000">
              <a:off x="7034215" y="50292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 rot="5400000">
              <a:off x="7086600" y="50292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rot="10800000">
              <a:off x="7158037" y="51054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rot="10800000">
              <a:off x="7162800" y="4957763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 rot="10800000">
              <a:off x="6962770" y="5100637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 rot="10800000">
              <a:off x="6958015" y="4957763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6" name="Group 345"/>
          <p:cNvGrpSpPr/>
          <p:nvPr/>
        </p:nvGrpSpPr>
        <p:grpSpPr>
          <a:xfrm rot="10800000">
            <a:off x="5905500" y="4572000"/>
            <a:ext cx="182880" cy="91440"/>
            <a:chOff x="6958015" y="4953000"/>
            <a:chExt cx="357185" cy="152400"/>
          </a:xfrm>
        </p:grpSpPr>
        <p:cxnSp>
          <p:nvCxnSpPr>
            <p:cNvPr id="347" name="Straight Connector 346"/>
            <p:cNvCxnSpPr/>
            <p:nvPr/>
          </p:nvCxnSpPr>
          <p:spPr>
            <a:xfrm rot="5400000">
              <a:off x="7034215" y="50292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 rot="5400000">
              <a:off x="7086600" y="50292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 rot="10800000">
              <a:off x="7158037" y="51054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 rot="10800000">
              <a:off x="7162800" y="4957763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 rot="10800000">
              <a:off x="6962770" y="5100637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 rot="10800000">
              <a:off x="6958015" y="4957763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3" name="Group 352"/>
          <p:cNvGrpSpPr/>
          <p:nvPr/>
        </p:nvGrpSpPr>
        <p:grpSpPr>
          <a:xfrm rot="10800000">
            <a:off x="6454140" y="4351020"/>
            <a:ext cx="182880" cy="91440"/>
            <a:chOff x="6958015" y="4953000"/>
            <a:chExt cx="357185" cy="152400"/>
          </a:xfrm>
        </p:grpSpPr>
        <p:cxnSp>
          <p:nvCxnSpPr>
            <p:cNvPr id="354" name="Straight Connector 353"/>
            <p:cNvCxnSpPr/>
            <p:nvPr/>
          </p:nvCxnSpPr>
          <p:spPr>
            <a:xfrm rot="5400000">
              <a:off x="7034215" y="50292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 rot="5400000">
              <a:off x="7086600" y="50292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 rot="10800000">
              <a:off x="7158037" y="51054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 rot="10800000">
              <a:off x="7162800" y="4957763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 rot="10800000">
              <a:off x="6962770" y="5100637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 rot="10800000">
              <a:off x="6958015" y="4957763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8" name="Group 367"/>
          <p:cNvGrpSpPr/>
          <p:nvPr/>
        </p:nvGrpSpPr>
        <p:grpSpPr>
          <a:xfrm rot="10800000">
            <a:off x="6057900" y="4351020"/>
            <a:ext cx="182880" cy="91440"/>
            <a:chOff x="6958015" y="4953000"/>
            <a:chExt cx="357185" cy="152400"/>
          </a:xfrm>
        </p:grpSpPr>
        <p:cxnSp>
          <p:nvCxnSpPr>
            <p:cNvPr id="369" name="Straight Connector 368"/>
            <p:cNvCxnSpPr/>
            <p:nvPr/>
          </p:nvCxnSpPr>
          <p:spPr>
            <a:xfrm rot="5400000">
              <a:off x="7034215" y="50292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 rot="5400000">
              <a:off x="7086600" y="50292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 rot="10800000">
              <a:off x="7158037" y="5105400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 rot="10800000">
              <a:off x="7162800" y="4957763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 rot="10800000">
              <a:off x="6962770" y="5100637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 rot="10800000">
              <a:off x="6958015" y="4957763"/>
              <a:ext cx="152400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5" name="Oval 374"/>
          <p:cNvSpPr/>
          <p:nvPr/>
        </p:nvSpPr>
        <p:spPr>
          <a:xfrm>
            <a:off x="5901267" y="4621953"/>
            <a:ext cx="533400" cy="457200"/>
          </a:xfrm>
          <a:prstGeom prst="ellipse">
            <a:avLst/>
          </a:prstGeom>
          <a:noFill/>
          <a:ln w="571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" name="Rectangle 1"/>
          <p:cNvSpPr>
            <a:spLocks noChangeArrowheads="1"/>
          </p:cNvSpPr>
          <p:nvPr/>
        </p:nvSpPr>
        <p:spPr bwMode="auto">
          <a:xfrm>
            <a:off x="67734" y="5029200"/>
            <a:ext cx="6324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1A962F"/>
                </a:solidFill>
                <a:effectLst/>
                <a:latin typeface="Arial" pitchFamily="34" charset="0"/>
              </a:rPr>
              <a:t>5’………..XXXXXTGTATATGTGTGGGAACAGGTTTAATXXXXX………3’</a:t>
            </a:r>
          </a:p>
        </p:txBody>
      </p:sp>
      <p:sp>
        <p:nvSpPr>
          <p:cNvPr id="377" name="Rectangle 1"/>
          <p:cNvSpPr>
            <a:spLocks noChangeArrowheads="1"/>
          </p:cNvSpPr>
          <p:nvPr/>
        </p:nvSpPr>
        <p:spPr bwMode="auto">
          <a:xfrm>
            <a:off x="76200" y="5788377"/>
            <a:ext cx="6400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3’-.........XXXXXXAAGAGTTATATGA CTCCTGAAATGGAXXXXX…..5’</a:t>
            </a:r>
          </a:p>
        </p:txBody>
      </p:sp>
      <p:cxnSp>
        <p:nvCxnSpPr>
          <p:cNvPr id="378" name="Straight Connector 377"/>
          <p:cNvCxnSpPr/>
          <p:nvPr/>
        </p:nvCxnSpPr>
        <p:spPr>
          <a:xfrm rot="5400000">
            <a:off x="3139722" y="5578122"/>
            <a:ext cx="2286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angle 1"/>
          <p:cNvSpPr>
            <a:spLocks noChangeArrowheads="1"/>
          </p:cNvSpPr>
          <p:nvPr/>
        </p:nvSpPr>
        <p:spPr bwMode="auto">
          <a:xfrm rot="10800000">
            <a:off x="1255890" y="5260777"/>
            <a:ext cx="1905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</a:rPr>
              <a:t>CCACACATATACA-3’</a:t>
            </a:r>
            <a:endParaRPr lang="en-US" sz="1400" dirty="0" smtClean="0">
              <a:latin typeface="Arial" pitchFamily="34" charset="0"/>
            </a:endParaRPr>
          </a:p>
        </p:txBody>
      </p:sp>
      <p:sp>
        <p:nvSpPr>
          <p:cNvPr id="380" name="Rectangle 1"/>
          <p:cNvSpPr>
            <a:spLocks noChangeArrowheads="1"/>
          </p:cNvSpPr>
          <p:nvPr/>
        </p:nvSpPr>
        <p:spPr bwMode="auto">
          <a:xfrm rot="10800000">
            <a:off x="2991554" y="5249488"/>
            <a:ext cx="2015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</a:rPr>
              <a:t>‘5-ATTAAACCTGTTC</a:t>
            </a:r>
            <a:endParaRPr lang="en-US" sz="1400" dirty="0" smtClean="0">
              <a:latin typeface="Arial" pitchFamily="34" charset="0"/>
            </a:endParaRPr>
          </a:p>
        </p:txBody>
      </p:sp>
      <p:sp>
        <p:nvSpPr>
          <p:cNvPr id="381" name="Rectangle 1"/>
          <p:cNvSpPr>
            <a:spLocks noChangeArrowheads="1"/>
          </p:cNvSpPr>
          <p:nvPr/>
        </p:nvSpPr>
        <p:spPr bwMode="auto">
          <a:xfrm>
            <a:off x="1275645" y="5565577"/>
            <a:ext cx="1905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</a:rPr>
              <a:t>5’-TTCTCAATATACT</a:t>
            </a:r>
            <a:endParaRPr lang="en-US" sz="1400" dirty="0" smtClean="0">
              <a:latin typeface="Arial" pitchFamily="34" charset="0"/>
            </a:endParaRPr>
          </a:p>
        </p:txBody>
      </p:sp>
      <p:sp>
        <p:nvSpPr>
          <p:cNvPr id="382" name="Rectangle 1"/>
          <p:cNvSpPr>
            <a:spLocks noChangeArrowheads="1"/>
          </p:cNvSpPr>
          <p:nvPr/>
        </p:nvSpPr>
        <p:spPr bwMode="auto">
          <a:xfrm>
            <a:off x="3115734" y="5585332"/>
            <a:ext cx="2057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</a:rPr>
              <a:t>GAGGACTTTACCT-3’</a:t>
            </a:r>
            <a:endParaRPr lang="en-US" sz="1400" dirty="0" smtClean="0">
              <a:latin typeface="Arial" pitchFamily="34" charset="0"/>
            </a:endParaRPr>
          </a:p>
        </p:txBody>
      </p:sp>
      <p:cxnSp>
        <p:nvCxnSpPr>
          <p:cNvPr id="383" name="Straight Connector 382"/>
          <p:cNvCxnSpPr/>
          <p:nvPr/>
        </p:nvCxnSpPr>
        <p:spPr>
          <a:xfrm rot="5400000">
            <a:off x="2922693" y="5577840"/>
            <a:ext cx="1828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Oval 384"/>
          <p:cNvSpPr/>
          <p:nvPr/>
        </p:nvSpPr>
        <p:spPr>
          <a:xfrm>
            <a:off x="0" y="4701822"/>
            <a:ext cx="6096000" cy="17526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7" name="Straight Connector 386"/>
          <p:cNvCxnSpPr/>
          <p:nvPr/>
        </p:nvCxnSpPr>
        <p:spPr>
          <a:xfrm rot="5400000">
            <a:off x="5852160" y="5013960"/>
            <a:ext cx="152400" cy="18288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/>
          <p:cNvCxnSpPr/>
          <p:nvPr/>
        </p:nvCxnSpPr>
        <p:spPr>
          <a:xfrm rot="16200000" flipH="1">
            <a:off x="838200" y="4419600"/>
            <a:ext cx="17526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/>
          <p:cNvCxnSpPr/>
          <p:nvPr/>
        </p:nvCxnSpPr>
        <p:spPr>
          <a:xfrm>
            <a:off x="1371600" y="3886200"/>
            <a:ext cx="2590800" cy="1524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TextBox 397"/>
          <p:cNvSpPr txBox="1"/>
          <p:nvPr/>
        </p:nvSpPr>
        <p:spPr>
          <a:xfrm>
            <a:off x="533400" y="3505200"/>
            <a:ext cx="172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Bridging strands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9" name="Title 1"/>
          <p:cNvSpPr txBox="1">
            <a:spLocks/>
          </p:cNvSpPr>
          <p:nvPr/>
        </p:nvSpPr>
        <p:spPr bwMode="auto">
          <a:xfrm>
            <a:off x="76200" y="0"/>
            <a:ext cx="88392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DNA Computation of Solutions to Edge-Matching Puzzles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228600" y="114300"/>
            <a:ext cx="8458200" cy="11811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0.04896 -0.0666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-3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0.22396 -0.0888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" y="-44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48148E-6 L 0.21841 -0.0699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" y="-3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175 -0.0574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2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22135 -0.0657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" y="-3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59259E-6 L -0.03159 -0.0960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" y="-4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0.075 -0.0444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-2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25052 -0.09491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-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8"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9"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3" dur="5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4" dur="5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5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25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750"/>
                            </p:stCondLst>
                            <p:childTnLst>
                              <p:par>
                                <p:cTn id="11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6" dur="5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7" dur="5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5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1" dur="5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2" dur="5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5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" grpId="0"/>
      <p:bldP spid="375" grpId="1" animBg="1"/>
      <p:bldP spid="376" grpId="0"/>
      <p:bldP spid="377" grpId="0"/>
      <p:bldP spid="379" grpId="0"/>
      <p:bldP spid="380" grpId="0"/>
      <p:bldP spid="381" grpId="0"/>
      <p:bldP spid="385" grpId="0" animBg="1"/>
      <p:bldP spid="39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376" name="Rectangle 1"/>
          <p:cNvSpPr>
            <a:spLocks noChangeArrowheads="1"/>
          </p:cNvSpPr>
          <p:nvPr/>
        </p:nvSpPr>
        <p:spPr bwMode="auto">
          <a:xfrm>
            <a:off x="67734" y="5029200"/>
            <a:ext cx="6324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1A962F"/>
                </a:solidFill>
                <a:effectLst/>
                <a:latin typeface="Arial" pitchFamily="34" charset="0"/>
              </a:rPr>
              <a:t>5’………..XXXXXTGTATATGTGTGGGAACAGGTTTAATXXXXX………3’</a:t>
            </a:r>
          </a:p>
        </p:txBody>
      </p:sp>
      <p:sp>
        <p:nvSpPr>
          <p:cNvPr id="377" name="Rectangle 1"/>
          <p:cNvSpPr>
            <a:spLocks noChangeArrowheads="1"/>
          </p:cNvSpPr>
          <p:nvPr/>
        </p:nvSpPr>
        <p:spPr bwMode="auto">
          <a:xfrm>
            <a:off x="76200" y="5788377"/>
            <a:ext cx="6400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</a:rPr>
              <a:t>3’-.........XXXXXXAAGAGTTATATGA CTCCTGAAATGGAXXXXX…..5’</a:t>
            </a:r>
          </a:p>
        </p:txBody>
      </p:sp>
      <p:cxnSp>
        <p:nvCxnSpPr>
          <p:cNvPr id="378" name="Straight Connector 377"/>
          <p:cNvCxnSpPr/>
          <p:nvPr/>
        </p:nvCxnSpPr>
        <p:spPr>
          <a:xfrm rot="5400000">
            <a:off x="3086238" y="5588064"/>
            <a:ext cx="2194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angle 1"/>
          <p:cNvSpPr>
            <a:spLocks noChangeArrowheads="1"/>
          </p:cNvSpPr>
          <p:nvPr/>
        </p:nvSpPr>
        <p:spPr bwMode="auto">
          <a:xfrm rot="10800000">
            <a:off x="1255890" y="5260777"/>
            <a:ext cx="1905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</a:rPr>
              <a:t>CCACACATATACA-3’</a:t>
            </a:r>
            <a:endParaRPr lang="en-US" sz="1400" dirty="0" smtClean="0">
              <a:latin typeface="Arial" pitchFamily="34" charset="0"/>
            </a:endParaRPr>
          </a:p>
        </p:txBody>
      </p:sp>
      <p:sp>
        <p:nvSpPr>
          <p:cNvPr id="380" name="Rectangle 1"/>
          <p:cNvSpPr>
            <a:spLocks noChangeArrowheads="1"/>
          </p:cNvSpPr>
          <p:nvPr/>
        </p:nvSpPr>
        <p:spPr bwMode="auto">
          <a:xfrm rot="10800000">
            <a:off x="2928258" y="5239656"/>
            <a:ext cx="20150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</a:rPr>
              <a:t>‘5-ATTAAACCTGTTC</a:t>
            </a:r>
            <a:endParaRPr lang="en-US" sz="1400" dirty="0" smtClean="0">
              <a:latin typeface="Arial" pitchFamily="34" charset="0"/>
            </a:endParaRPr>
          </a:p>
        </p:txBody>
      </p:sp>
      <p:sp>
        <p:nvSpPr>
          <p:cNvPr id="381" name="Rectangle 1"/>
          <p:cNvSpPr>
            <a:spLocks noChangeArrowheads="1"/>
          </p:cNvSpPr>
          <p:nvPr/>
        </p:nvSpPr>
        <p:spPr bwMode="auto">
          <a:xfrm>
            <a:off x="914400" y="5565577"/>
            <a:ext cx="190500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</a:rPr>
              <a:t>5’-TTCTCAATATACT</a:t>
            </a:r>
            <a:endParaRPr lang="en-US" sz="1400" dirty="0" smtClean="0">
              <a:latin typeface="Arial" pitchFamily="34" charset="0"/>
            </a:endParaRPr>
          </a:p>
        </p:txBody>
      </p:sp>
      <p:sp>
        <p:nvSpPr>
          <p:cNvPr id="382" name="Rectangle 1"/>
          <p:cNvSpPr>
            <a:spLocks noChangeArrowheads="1"/>
          </p:cNvSpPr>
          <p:nvPr/>
        </p:nvSpPr>
        <p:spPr bwMode="auto">
          <a:xfrm>
            <a:off x="3109686" y="5577114"/>
            <a:ext cx="20574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FF0000"/>
                </a:solidFill>
                <a:latin typeface="Arial" pitchFamily="34" charset="0"/>
              </a:rPr>
              <a:t>GAGGACTTTACCT-3’</a:t>
            </a:r>
            <a:endParaRPr lang="en-US" sz="1400" dirty="0" smtClean="0">
              <a:latin typeface="Arial" pitchFamily="34" charset="0"/>
            </a:endParaRPr>
          </a:p>
        </p:txBody>
      </p:sp>
      <p:cxnSp>
        <p:nvCxnSpPr>
          <p:cNvPr id="383" name="Straight Connector 382"/>
          <p:cNvCxnSpPr/>
          <p:nvPr/>
        </p:nvCxnSpPr>
        <p:spPr>
          <a:xfrm rot="5400000">
            <a:off x="2922693" y="5577840"/>
            <a:ext cx="1828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5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5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5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750"/>
                            </p:stCondLst>
                            <p:childTnLst>
                              <p:par>
                                <p:cTn id="28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5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5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500"/>
                                        <p:tgtEl>
                                          <p:spTgt spid="3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5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5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5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" grpId="0"/>
      <p:bldP spid="379" grpId="0"/>
      <p:bldP spid="380" grpId="0"/>
      <p:bldP spid="38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048000" y="1828800"/>
            <a:ext cx="2590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</a:rPr>
              <a:t>2. Formulate an algorithm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67400" y="1828800"/>
            <a:ext cx="32766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3. Implement a DNA lab protocol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3400" y="1856601"/>
            <a:ext cx="22098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1. Define the problem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29300" y="1828800"/>
            <a:ext cx="3200400" cy="3048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7" name="TextBox 466"/>
          <p:cNvSpPr txBox="1"/>
          <p:nvPr/>
        </p:nvSpPr>
        <p:spPr>
          <a:xfrm>
            <a:off x="2895600" y="2514600"/>
            <a:ext cx="3094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/>
              <a:t>Puzzle Solution</a:t>
            </a:r>
          </a:p>
        </p:txBody>
      </p:sp>
      <p:pic>
        <p:nvPicPr>
          <p:cNvPr id="33794" name="Picture 2" descr="C:\Documents and Settings\mo_alsha\Desktop\Thesis\Writing\Z - misc\Presentation\Untitle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720336">
            <a:off x="381000" y="3076363"/>
            <a:ext cx="3660042" cy="3172037"/>
          </a:xfrm>
          <a:prstGeom prst="rect">
            <a:avLst/>
          </a:prstGeom>
          <a:noFill/>
        </p:spPr>
      </p:pic>
      <p:sp>
        <p:nvSpPr>
          <p:cNvPr id="179" name="TextBox 178"/>
          <p:cNvSpPr txBox="1"/>
          <p:nvPr/>
        </p:nvSpPr>
        <p:spPr>
          <a:xfrm>
            <a:off x="4343400" y="3997404"/>
            <a:ext cx="6062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smtClean="0"/>
              <a:t>=</a:t>
            </a:r>
            <a:endParaRPr lang="en-US" sz="6600" dirty="0"/>
          </a:p>
        </p:txBody>
      </p:sp>
      <p:pic>
        <p:nvPicPr>
          <p:cNvPr id="181" name="Picture 180" descr="C:\Documents and Settings\mo_alsha\Desktop\Thesis\Writing\Chapter.02.Problem.Definition\Production\Dia\Figure.11\Solved.emf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5529" y="3339539"/>
            <a:ext cx="2739646" cy="2541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"/>
          <p:cNvSpPr txBox="1">
            <a:spLocks/>
          </p:cNvSpPr>
          <p:nvPr/>
        </p:nvSpPr>
        <p:spPr bwMode="auto">
          <a:xfrm>
            <a:off x="76200" y="0"/>
            <a:ext cx="88392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DNA Computation of Solutions to Edge-Matching Puzzles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" y="114300"/>
            <a:ext cx="8458200" cy="11811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" grpId="0"/>
      <p:bldP spid="1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23622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Thank you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6200" y="0"/>
            <a:ext cx="88392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DNA Computation of Solutions to Edge-Matching Puzzles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752600"/>
            <a:ext cx="6111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Goal</a:t>
            </a:r>
            <a:r>
              <a:rPr lang="en-US" sz="2400" dirty="0" smtClean="0"/>
              <a:t>: </a:t>
            </a:r>
            <a:r>
              <a:rPr lang="en-US" sz="2400" dirty="0" smtClean="0"/>
              <a:t>building</a:t>
            </a:r>
            <a:r>
              <a:rPr lang="en-US" sz="2400" dirty="0" smtClean="0"/>
              <a:t> </a:t>
            </a:r>
            <a:r>
              <a:rPr lang="en-US" sz="2400" dirty="0" err="1" smtClean="0"/>
              <a:t>nano</a:t>
            </a:r>
            <a:r>
              <a:rPr lang="en-US" sz="2400" dirty="0" smtClean="0"/>
              <a:t>-scale shapes using DNA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2463225"/>
            <a:ext cx="6415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600" dirty="0" smtClean="0"/>
              <a:t>B</a:t>
            </a:r>
            <a:r>
              <a:rPr lang="en-US" sz="3600" dirty="0" smtClean="0"/>
              <a:t>asic Principal</a:t>
            </a:r>
            <a:r>
              <a:rPr lang="en-US" sz="2400" dirty="0" smtClean="0"/>
              <a:t>: Double-crossover units</a:t>
            </a:r>
            <a:endParaRPr lang="en-US" sz="24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7" name="Picture 26" descr="schematic-til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53000" y="3581400"/>
            <a:ext cx="3453515" cy="1389744"/>
          </a:xfrm>
          <a:prstGeom prst="rect">
            <a:avLst/>
          </a:prstGeom>
        </p:spPr>
      </p:pic>
      <p:pic>
        <p:nvPicPr>
          <p:cNvPr id="28" name="Picture 27" descr="Copy of Untitled2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3496734"/>
            <a:ext cx="3733800" cy="165946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180776" y="3581400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/>
              <a:t>=</a:t>
            </a:r>
            <a:endParaRPr lang="en-US" sz="8000" dirty="0"/>
          </a:p>
        </p:txBody>
      </p:sp>
      <p:grpSp>
        <p:nvGrpSpPr>
          <p:cNvPr id="31" name="Group 30"/>
          <p:cNvGrpSpPr/>
          <p:nvPr/>
        </p:nvGrpSpPr>
        <p:grpSpPr>
          <a:xfrm>
            <a:off x="1447800" y="410028"/>
            <a:ext cx="6248400" cy="643710"/>
            <a:chOff x="1447800" y="410028"/>
            <a:chExt cx="6248400" cy="643710"/>
          </a:xfrm>
        </p:grpSpPr>
        <p:sp>
          <p:nvSpPr>
            <p:cNvPr id="33" name="TextBox 32"/>
            <p:cNvSpPr txBox="1"/>
            <p:nvPr/>
          </p:nvSpPr>
          <p:spPr>
            <a:xfrm>
              <a:off x="1447800" y="413658"/>
              <a:ext cx="2667000" cy="640080"/>
            </a:xfrm>
            <a:prstGeom prst="rect">
              <a:avLst/>
            </a:prstGeom>
            <a:noFill/>
            <a:ln w="28575" cap="sq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43400" y="410028"/>
              <a:ext cx="3352800" cy="640080"/>
            </a:xfrm>
            <a:prstGeom prst="rect">
              <a:avLst/>
            </a:prstGeom>
            <a:noFill/>
            <a:ln w="28575" cap="sq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5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DNA Nanotech.      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DNA/RNA Computing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752600"/>
            <a:ext cx="6111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Goal</a:t>
            </a:r>
            <a:r>
              <a:rPr lang="en-US" sz="2400" dirty="0" smtClean="0"/>
              <a:t>: </a:t>
            </a:r>
            <a:r>
              <a:rPr lang="en-US" sz="2400" dirty="0" smtClean="0"/>
              <a:t>building</a:t>
            </a:r>
            <a:r>
              <a:rPr lang="en-US" sz="2400" dirty="0" smtClean="0"/>
              <a:t> </a:t>
            </a:r>
            <a:r>
              <a:rPr lang="en-US" sz="2400" dirty="0" err="1" smtClean="0"/>
              <a:t>nano</a:t>
            </a:r>
            <a:r>
              <a:rPr lang="en-US" sz="2400" dirty="0" smtClean="0"/>
              <a:t>-scale shapes using DNA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2463225"/>
            <a:ext cx="6345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600" dirty="0" smtClean="0"/>
              <a:t>B</a:t>
            </a:r>
            <a:r>
              <a:rPr lang="en-US" sz="3600" dirty="0" smtClean="0"/>
              <a:t>asic Principal</a:t>
            </a:r>
            <a:r>
              <a:rPr lang="en-US" sz="2400" dirty="0" smtClean="0"/>
              <a:t>: Double-crossover units</a:t>
            </a:r>
            <a:endParaRPr lang="en-US" sz="2400" b="1" dirty="0">
              <a:solidFill>
                <a:srgbClr val="0033CC"/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1052280" y="5261424"/>
            <a:ext cx="541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2" name="Group 551"/>
          <p:cNvGrpSpPr/>
          <p:nvPr/>
        </p:nvGrpSpPr>
        <p:grpSpPr>
          <a:xfrm>
            <a:off x="914400" y="4744716"/>
            <a:ext cx="5533566" cy="261258"/>
            <a:chOff x="1066800" y="4764312"/>
            <a:chExt cx="5533566" cy="261258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1190166" y="5025570"/>
              <a:ext cx="5410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1066800" y="4764312"/>
              <a:ext cx="5410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5" name="Straight Connector 434"/>
          <p:cNvCxnSpPr/>
          <p:nvPr/>
        </p:nvCxnSpPr>
        <p:spPr>
          <a:xfrm>
            <a:off x="1084944" y="4472574"/>
            <a:ext cx="541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1066800" y="3929742"/>
            <a:ext cx="541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>
            <a:off x="1193802" y="4200432"/>
            <a:ext cx="541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>
            <a:off x="1204686" y="5528490"/>
            <a:ext cx="541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5" name="Group 554"/>
          <p:cNvGrpSpPr/>
          <p:nvPr/>
        </p:nvGrpSpPr>
        <p:grpSpPr>
          <a:xfrm>
            <a:off x="1346196" y="5328918"/>
            <a:ext cx="4075703" cy="286656"/>
            <a:chOff x="1422396" y="5348514"/>
            <a:chExt cx="4075703" cy="286656"/>
          </a:xfrm>
        </p:grpSpPr>
        <p:grpSp>
          <p:nvGrpSpPr>
            <p:cNvPr id="251" name="Group 250"/>
            <p:cNvGrpSpPr/>
            <p:nvPr/>
          </p:nvGrpSpPr>
          <p:grpSpPr>
            <a:xfrm>
              <a:off x="4728024" y="5357232"/>
              <a:ext cx="770075" cy="274320"/>
              <a:chOff x="6007023" y="4114800"/>
              <a:chExt cx="770075" cy="91671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57" name="Straight Connector 25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60" name="Group 259"/>
            <p:cNvGrpSpPr/>
            <p:nvPr/>
          </p:nvGrpSpPr>
          <p:grpSpPr>
            <a:xfrm>
              <a:off x="3084282" y="5348514"/>
              <a:ext cx="770075" cy="274320"/>
              <a:chOff x="6007023" y="4114800"/>
              <a:chExt cx="770075" cy="91671"/>
            </a:xfrm>
          </p:grpSpPr>
          <p:grpSp>
            <p:nvGrpSpPr>
              <p:cNvPr id="261" name="Group 260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63" name="Straight Connector 26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8" name="Group 277"/>
            <p:cNvGrpSpPr/>
            <p:nvPr/>
          </p:nvGrpSpPr>
          <p:grpSpPr>
            <a:xfrm>
              <a:off x="1422396" y="5360850"/>
              <a:ext cx="770075" cy="274320"/>
              <a:chOff x="6007023" y="4114800"/>
              <a:chExt cx="770075" cy="91671"/>
            </a:xfrm>
          </p:grpSpPr>
          <p:grpSp>
            <p:nvGrpSpPr>
              <p:cNvPr id="279" name="Group 278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84" name="Straight Connector 28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0" name="Group 279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51" name="Group 550"/>
          <p:cNvGrpSpPr/>
          <p:nvPr/>
        </p:nvGrpSpPr>
        <p:grpSpPr>
          <a:xfrm>
            <a:off x="1355360" y="4545846"/>
            <a:ext cx="4893855" cy="813528"/>
            <a:chOff x="1431560" y="4555308"/>
            <a:chExt cx="4893855" cy="813528"/>
          </a:xfrm>
        </p:grpSpPr>
        <p:grpSp>
          <p:nvGrpSpPr>
            <p:cNvPr id="550" name="Group 549"/>
            <p:cNvGrpSpPr/>
            <p:nvPr/>
          </p:nvGrpSpPr>
          <p:grpSpPr>
            <a:xfrm>
              <a:off x="2245261" y="5088708"/>
              <a:ext cx="4080154" cy="280128"/>
              <a:chOff x="2245261" y="5088708"/>
              <a:chExt cx="4080154" cy="280128"/>
            </a:xfrm>
          </p:grpSpPr>
          <p:grpSp>
            <p:nvGrpSpPr>
              <p:cNvPr id="224" name="Group 223"/>
              <p:cNvGrpSpPr/>
              <p:nvPr/>
            </p:nvGrpSpPr>
            <p:grpSpPr>
              <a:xfrm>
                <a:off x="3897078" y="5090886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225" name="Group 224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30" name="Straight Connector 229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6" name="Group 225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27" name="Straight Connector 226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8" name="Straight Connector 227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9" name="Group 268"/>
              <p:cNvGrpSpPr/>
              <p:nvPr/>
            </p:nvGrpSpPr>
            <p:grpSpPr>
              <a:xfrm>
                <a:off x="2245261" y="5094516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270" name="Group 269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75" name="Straight Connector 274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Straight Connector 275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Straight Connector 276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1" name="Group 270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72" name="Straight Connector 271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Connector 272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Connector 273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7" name="Group 166"/>
              <p:cNvGrpSpPr/>
              <p:nvPr/>
            </p:nvGrpSpPr>
            <p:grpSpPr>
              <a:xfrm>
                <a:off x="5555340" y="5088708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186" name="Group 185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191" name="Straight Connector 190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Straight Connector 191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7" name="Group 186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188" name="Straight Connector 187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49" name="Group 548"/>
            <p:cNvGrpSpPr/>
            <p:nvPr/>
          </p:nvGrpSpPr>
          <p:grpSpPr>
            <a:xfrm>
              <a:off x="1431560" y="4555308"/>
              <a:ext cx="4864743" cy="552270"/>
              <a:chOff x="1443349" y="4555308"/>
              <a:chExt cx="4864743" cy="552270"/>
            </a:xfrm>
          </p:grpSpPr>
          <p:grpSp>
            <p:nvGrpSpPr>
              <p:cNvPr id="233" name="Group 232"/>
              <p:cNvGrpSpPr/>
              <p:nvPr/>
            </p:nvGrpSpPr>
            <p:grpSpPr>
              <a:xfrm>
                <a:off x="4724394" y="4825998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234" name="Group 233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39" name="Straight Connector 238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Straight Connector 239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Straight Connector 240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36" name="Straight Connector 235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Straight Connector 236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Straight Connector 237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2" name="Group 241"/>
              <p:cNvGrpSpPr/>
              <p:nvPr/>
            </p:nvGrpSpPr>
            <p:grpSpPr>
              <a:xfrm>
                <a:off x="3077022" y="4833258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243" name="Group 242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48" name="Straight Connector 247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" name="Straight Connector 248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Straight Connector 249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4" name="Group 243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45" name="Straight Connector 244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Connector 245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97" name="Group 296"/>
              <p:cNvGrpSpPr/>
              <p:nvPr/>
            </p:nvGrpSpPr>
            <p:grpSpPr>
              <a:xfrm>
                <a:off x="5538017" y="4555308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298" name="Group 297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303" name="Straight Connector 302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Straight Connector 303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Straight Connector 304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Group 298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300" name="Straight Connector 299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Straight Connector 300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Connector 301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87" name="Group 286"/>
              <p:cNvGrpSpPr/>
              <p:nvPr/>
            </p:nvGrpSpPr>
            <p:grpSpPr>
              <a:xfrm>
                <a:off x="1443349" y="4825998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288" name="Group 287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93" name="Straight Connector 292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9" name="Group 288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90" name="Straight Connector 289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06" name="Group 305"/>
              <p:cNvGrpSpPr/>
              <p:nvPr/>
            </p:nvGrpSpPr>
            <p:grpSpPr>
              <a:xfrm>
                <a:off x="3908783" y="4564740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307" name="Group 306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312" name="Straight Connector 311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Straight Connector 312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Straight Connector 313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8" name="Group 307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309" name="Straight Connector 308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Straight Connector 309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15" name="Group 314"/>
              <p:cNvGrpSpPr/>
              <p:nvPr/>
            </p:nvGrpSpPr>
            <p:grpSpPr>
              <a:xfrm>
                <a:off x="2271480" y="4568370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316" name="Group 315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321" name="Straight Connector 320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Straight Connector 321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7" name="Group 316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318" name="Straight Connector 317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Straight Connector 318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Straight Connector 319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553" name="Group 552"/>
          <p:cNvGrpSpPr/>
          <p:nvPr/>
        </p:nvGrpSpPr>
        <p:grpSpPr>
          <a:xfrm>
            <a:off x="1374409" y="4278084"/>
            <a:ext cx="4036606" cy="281574"/>
            <a:chOff x="1450609" y="4297680"/>
            <a:chExt cx="4036606" cy="281574"/>
          </a:xfrm>
        </p:grpSpPr>
        <p:grpSp>
          <p:nvGrpSpPr>
            <p:cNvPr id="445" name="Group 444"/>
            <p:cNvGrpSpPr/>
            <p:nvPr/>
          </p:nvGrpSpPr>
          <p:grpSpPr>
            <a:xfrm>
              <a:off x="3084282" y="4297680"/>
              <a:ext cx="770075" cy="274320"/>
              <a:chOff x="6007023" y="4114800"/>
              <a:chExt cx="770075" cy="91671"/>
            </a:xfrm>
          </p:grpSpPr>
          <p:grpSp>
            <p:nvGrpSpPr>
              <p:cNvPr id="446" name="Group 445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51" name="Straight Connector 45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7" name="Group 446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48" name="Straight Connector 44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6" name="Group 435"/>
            <p:cNvGrpSpPr/>
            <p:nvPr/>
          </p:nvGrpSpPr>
          <p:grpSpPr>
            <a:xfrm>
              <a:off x="4717140" y="4301304"/>
              <a:ext cx="770075" cy="274320"/>
              <a:chOff x="6007023" y="4114800"/>
              <a:chExt cx="770075" cy="91671"/>
            </a:xfrm>
          </p:grpSpPr>
          <p:grpSp>
            <p:nvGrpSpPr>
              <p:cNvPr id="437" name="Group 436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42" name="Straight Connector 44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8" name="Group 437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39" name="Straight Connector 43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Straight Connector 43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4" name="Group 453"/>
            <p:cNvGrpSpPr/>
            <p:nvPr/>
          </p:nvGrpSpPr>
          <p:grpSpPr>
            <a:xfrm>
              <a:off x="1450609" y="4304934"/>
              <a:ext cx="770075" cy="274320"/>
              <a:chOff x="6007023" y="4114800"/>
              <a:chExt cx="770075" cy="91671"/>
            </a:xfrm>
          </p:grpSpPr>
          <p:grpSp>
            <p:nvGrpSpPr>
              <p:cNvPr id="455" name="Group 454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60" name="Straight Connector 45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Connector 46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Connector 46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6" name="Group 455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57" name="Straight Connector 45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Straight Connector 45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Straight Connector 45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54" name="Group 553"/>
          <p:cNvGrpSpPr/>
          <p:nvPr/>
        </p:nvGrpSpPr>
        <p:grpSpPr>
          <a:xfrm>
            <a:off x="2177136" y="4002312"/>
            <a:ext cx="4036612" cy="291012"/>
            <a:chOff x="2253336" y="4021908"/>
            <a:chExt cx="4036612" cy="291012"/>
          </a:xfrm>
        </p:grpSpPr>
        <p:grpSp>
          <p:nvGrpSpPr>
            <p:cNvPr id="472" name="Group 471"/>
            <p:cNvGrpSpPr/>
            <p:nvPr/>
          </p:nvGrpSpPr>
          <p:grpSpPr>
            <a:xfrm>
              <a:off x="3890639" y="4038600"/>
              <a:ext cx="770075" cy="274320"/>
              <a:chOff x="6007023" y="4114800"/>
              <a:chExt cx="770075" cy="91671"/>
            </a:xfrm>
          </p:grpSpPr>
          <p:grpSp>
            <p:nvGrpSpPr>
              <p:cNvPr id="473" name="Group 47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78" name="Straight Connector 47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4" name="Group 47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75" name="Straight Connector 47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Straight Connector 47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3" name="Group 462"/>
            <p:cNvGrpSpPr/>
            <p:nvPr/>
          </p:nvGrpSpPr>
          <p:grpSpPr>
            <a:xfrm>
              <a:off x="5519873" y="4021908"/>
              <a:ext cx="770075" cy="274320"/>
              <a:chOff x="6007023" y="4114800"/>
              <a:chExt cx="770075" cy="91671"/>
            </a:xfrm>
          </p:grpSpPr>
          <p:grpSp>
            <p:nvGrpSpPr>
              <p:cNvPr id="464" name="Group 46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69" name="Straight Connector 46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Connector 46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5" name="Group 46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66" name="Straight Connector 46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Straight Connector 46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1" name="Group 480"/>
            <p:cNvGrpSpPr/>
            <p:nvPr/>
          </p:nvGrpSpPr>
          <p:grpSpPr>
            <a:xfrm>
              <a:off x="2253336" y="4038600"/>
              <a:ext cx="770075" cy="274320"/>
              <a:chOff x="6007023" y="4114800"/>
              <a:chExt cx="770075" cy="91671"/>
            </a:xfrm>
          </p:grpSpPr>
          <p:grpSp>
            <p:nvGrpSpPr>
              <p:cNvPr id="482" name="Group 481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87" name="Straight Connector 48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Straight Connector 48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9" name="Straight Connector 48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3" name="Group 482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84" name="Straight Connector 48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93" name="Group 492"/>
          <p:cNvGrpSpPr/>
          <p:nvPr/>
        </p:nvGrpSpPr>
        <p:grpSpPr>
          <a:xfrm>
            <a:off x="4619987" y="3741054"/>
            <a:ext cx="770075" cy="274320"/>
            <a:chOff x="6007023" y="4114800"/>
            <a:chExt cx="770075" cy="91671"/>
          </a:xfrm>
        </p:grpSpPr>
        <p:grpSp>
          <p:nvGrpSpPr>
            <p:cNvPr id="494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499" name="Straight Connector 498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5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496" name="Straight Connector 49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2" name="Group 501"/>
          <p:cNvGrpSpPr/>
          <p:nvPr/>
        </p:nvGrpSpPr>
        <p:grpSpPr>
          <a:xfrm>
            <a:off x="2972615" y="3733800"/>
            <a:ext cx="770075" cy="274320"/>
            <a:chOff x="6007023" y="4114800"/>
            <a:chExt cx="770075" cy="91671"/>
          </a:xfrm>
        </p:grpSpPr>
        <p:grpSp>
          <p:nvGrpSpPr>
            <p:cNvPr id="503" name="Group 50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508" name="Straight Connector 50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4" name="Group 50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505" name="Straight Connector 50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1" name="Group 510"/>
          <p:cNvGrpSpPr/>
          <p:nvPr/>
        </p:nvGrpSpPr>
        <p:grpSpPr>
          <a:xfrm>
            <a:off x="1338942" y="3744684"/>
            <a:ext cx="770075" cy="274320"/>
            <a:chOff x="6007023" y="4114800"/>
            <a:chExt cx="770075" cy="91671"/>
          </a:xfrm>
        </p:grpSpPr>
        <p:grpSp>
          <p:nvGrpSpPr>
            <p:cNvPr id="512" name="Group 511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517" name="Straight Connector 51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3" name="Group 512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514" name="Straight Connector 51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0" name="Group 519"/>
          <p:cNvGrpSpPr/>
          <p:nvPr/>
        </p:nvGrpSpPr>
        <p:grpSpPr>
          <a:xfrm>
            <a:off x="5460181" y="5604214"/>
            <a:ext cx="770075" cy="274320"/>
            <a:chOff x="6007023" y="4114800"/>
            <a:chExt cx="770075" cy="91671"/>
          </a:xfrm>
        </p:grpSpPr>
        <p:grpSp>
          <p:nvGrpSpPr>
            <p:cNvPr id="521" name="Group 520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526" name="Straight Connector 52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2" name="Group 521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523" name="Straight Connector 52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9" name="Group 528"/>
          <p:cNvGrpSpPr/>
          <p:nvPr/>
        </p:nvGrpSpPr>
        <p:grpSpPr>
          <a:xfrm>
            <a:off x="3827323" y="5620454"/>
            <a:ext cx="770075" cy="274320"/>
            <a:chOff x="6007023" y="4114800"/>
            <a:chExt cx="770075" cy="91671"/>
          </a:xfrm>
        </p:grpSpPr>
        <p:grpSp>
          <p:nvGrpSpPr>
            <p:cNvPr id="530" name="Group 529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535" name="Straight Connector 53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1" name="Group 530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532" name="Straight Connector 53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8" name="Group 537"/>
          <p:cNvGrpSpPr/>
          <p:nvPr/>
        </p:nvGrpSpPr>
        <p:grpSpPr>
          <a:xfrm>
            <a:off x="2178570" y="5620454"/>
            <a:ext cx="770075" cy="274320"/>
            <a:chOff x="6007023" y="4114800"/>
            <a:chExt cx="770075" cy="91671"/>
          </a:xfrm>
        </p:grpSpPr>
        <p:grpSp>
          <p:nvGrpSpPr>
            <p:cNvPr id="539" name="Group 538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544" name="Straight Connector 54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0" name="Group 539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541" name="Straight Connector 54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56" name="Straight Connector 555"/>
          <p:cNvCxnSpPr/>
          <p:nvPr/>
        </p:nvCxnSpPr>
        <p:spPr>
          <a:xfrm>
            <a:off x="1219200" y="5802834"/>
            <a:ext cx="541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TextBox 557"/>
          <p:cNvSpPr txBox="1"/>
          <p:nvPr/>
        </p:nvSpPr>
        <p:spPr>
          <a:xfrm>
            <a:off x="457200" y="292614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 .	      .           .	</a:t>
            </a:r>
            <a:endParaRPr lang="en-US" sz="4800" dirty="0"/>
          </a:p>
        </p:txBody>
      </p:sp>
      <p:sp>
        <p:nvSpPr>
          <p:cNvPr id="559" name="TextBox 558"/>
          <p:cNvSpPr txBox="1"/>
          <p:nvPr/>
        </p:nvSpPr>
        <p:spPr>
          <a:xfrm>
            <a:off x="460830" y="28194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 .	      .           .	</a:t>
            </a:r>
            <a:endParaRPr lang="en-US" sz="4800" dirty="0"/>
          </a:p>
        </p:txBody>
      </p:sp>
      <p:sp>
        <p:nvSpPr>
          <p:cNvPr id="560" name="TextBox 559"/>
          <p:cNvSpPr txBox="1"/>
          <p:nvPr/>
        </p:nvSpPr>
        <p:spPr>
          <a:xfrm>
            <a:off x="464460" y="271266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 </a:t>
            </a:r>
            <a:r>
              <a:rPr lang="en-US" sz="2400" dirty="0" smtClean="0"/>
              <a:t>^ </a:t>
            </a:r>
            <a:r>
              <a:rPr lang="en-US" sz="4800" dirty="0" smtClean="0"/>
              <a:t>	      </a:t>
            </a:r>
            <a:r>
              <a:rPr lang="en-US" sz="2400" dirty="0" smtClean="0"/>
              <a:t>^</a:t>
            </a:r>
            <a:r>
              <a:rPr lang="en-US" sz="4800" dirty="0" smtClean="0"/>
              <a:t>           </a:t>
            </a:r>
            <a:r>
              <a:rPr lang="en-US" sz="2400" dirty="0" smtClean="0"/>
              <a:t>^</a:t>
            </a:r>
            <a:r>
              <a:rPr lang="en-US" sz="4800" dirty="0" smtClean="0"/>
              <a:t> 	</a:t>
            </a:r>
            <a:endParaRPr lang="en-US" sz="4800" dirty="0"/>
          </a:p>
        </p:txBody>
      </p:sp>
      <p:sp>
        <p:nvSpPr>
          <p:cNvPr id="561" name="TextBox 560"/>
          <p:cNvSpPr txBox="1"/>
          <p:nvPr/>
        </p:nvSpPr>
        <p:spPr>
          <a:xfrm>
            <a:off x="620484" y="541383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 .	      .           .	</a:t>
            </a:r>
            <a:endParaRPr lang="en-US" sz="4800" dirty="0"/>
          </a:p>
        </p:txBody>
      </p:sp>
      <p:sp>
        <p:nvSpPr>
          <p:cNvPr id="562" name="TextBox 561"/>
          <p:cNvSpPr txBox="1"/>
          <p:nvPr/>
        </p:nvSpPr>
        <p:spPr>
          <a:xfrm>
            <a:off x="613230" y="5537202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 .	      .           .	</a:t>
            </a:r>
            <a:endParaRPr lang="en-US" sz="4800" dirty="0"/>
          </a:p>
        </p:txBody>
      </p:sp>
      <p:sp>
        <p:nvSpPr>
          <p:cNvPr id="563" name="TextBox 562"/>
          <p:cNvSpPr txBox="1"/>
          <p:nvPr/>
        </p:nvSpPr>
        <p:spPr>
          <a:xfrm>
            <a:off x="620490" y="5660574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	 .	      .           .	</a:t>
            </a:r>
            <a:endParaRPr lang="en-US" sz="4800" dirty="0"/>
          </a:p>
        </p:txBody>
      </p:sp>
      <p:sp>
        <p:nvSpPr>
          <p:cNvPr id="564" name="TextBox 563"/>
          <p:cNvSpPr txBox="1"/>
          <p:nvPr/>
        </p:nvSpPr>
        <p:spPr>
          <a:xfrm>
            <a:off x="6705600" y="4114800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.</a:t>
            </a:r>
            <a:endParaRPr lang="en-US" sz="4800" dirty="0"/>
          </a:p>
        </p:txBody>
      </p:sp>
      <p:sp>
        <p:nvSpPr>
          <p:cNvPr id="572" name="TextBox 571"/>
          <p:cNvSpPr txBox="1"/>
          <p:nvPr/>
        </p:nvSpPr>
        <p:spPr>
          <a:xfrm>
            <a:off x="410028" y="4165602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.</a:t>
            </a:r>
            <a:endParaRPr lang="en-US" sz="4800" dirty="0"/>
          </a:p>
        </p:txBody>
      </p:sp>
      <p:sp>
        <p:nvSpPr>
          <p:cNvPr id="573" name="TextBox 572"/>
          <p:cNvSpPr txBox="1"/>
          <p:nvPr/>
        </p:nvSpPr>
        <p:spPr>
          <a:xfrm>
            <a:off x="6872514" y="4122060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.</a:t>
            </a:r>
            <a:endParaRPr lang="en-US" sz="4800" dirty="0"/>
          </a:p>
        </p:txBody>
      </p:sp>
      <p:sp>
        <p:nvSpPr>
          <p:cNvPr id="574" name="TextBox 573"/>
          <p:cNvSpPr txBox="1"/>
          <p:nvPr/>
        </p:nvSpPr>
        <p:spPr>
          <a:xfrm>
            <a:off x="261258" y="4165602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.</a:t>
            </a:r>
            <a:endParaRPr lang="en-US" sz="4800" dirty="0"/>
          </a:p>
        </p:txBody>
      </p:sp>
      <p:sp>
        <p:nvSpPr>
          <p:cNvPr id="576" name="TextBox 575"/>
          <p:cNvSpPr txBox="1"/>
          <p:nvPr/>
        </p:nvSpPr>
        <p:spPr>
          <a:xfrm>
            <a:off x="7082970" y="4122003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.</a:t>
            </a:r>
            <a:endParaRPr lang="en-US" sz="4800" dirty="0"/>
          </a:p>
        </p:txBody>
      </p:sp>
      <p:sp>
        <p:nvSpPr>
          <p:cNvPr id="577" name="TextBox 576"/>
          <p:cNvSpPr txBox="1"/>
          <p:nvPr/>
        </p:nvSpPr>
        <p:spPr>
          <a:xfrm>
            <a:off x="108858" y="4165488"/>
            <a:ext cx="3401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.</a:t>
            </a:r>
            <a:endParaRPr lang="en-US" sz="4800" dirty="0"/>
          </a:p>
        </p:txBody>
      </p:sp>
      <p:grpSp>
        <p:nvGrpSpPr>
          <p:cNvPr id="579" name="Group 578"/>
          <p:cNvGrpSpPr/>
          <p:nvPr/>
        </p:nvGrpSpPr>
        <p:grpSpPr>
          <a:xfrm>
            <a:off x="1447800" y="410028"/>
            <a:ext cx="6248400" cy="643710"/>
            <a:chOff x="1447800" y="410028"/>
            <a:chExt cx="6248400" cy="643710"/>
          </a:xfrm>
        </p:grpSpPr>
        <p:sp>
          <p:nvSpPr>
            <p:cNvPr id="580" name="TextBox 579"/>
            <p:cNvSpPr txBox="1"/>
            <p:nvPr/>
          </p:nvSpPr>
          <p:spPr>
            <a:xfrm>
              <a:off x="1447800" y="413658"/>
              <a:ext cx="2667000" cy="640080"/>
            </a:xfrm>
            <a:prstGeom prst="rect">
              <a:avLst/>
            </a:prstGeom>
            <a:noFill/>
            <a:ln w="28575" cap="sq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81" name="TextBox 580"/>
            <p:cNvSpPr txBox="1"/>
            <p:nvPr/>
          </p:nvSpPr>
          <p:spPr>
            <a:xfrm>
              <a:off x="4343400" y="410028"/>
              <a:ext cx="3352800" cy="640080"/>
            </a:xfrm>
            <a:prstGeom prst="rect">
              <a:avLst/>
            </a:prstGeom>
            <a:noFill/>
            <a:ln w="28575" cap="sq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582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DNA Nanotech.      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DNA/RNA Computing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9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9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10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" grpId="0"/>
      <p:bldP spid="559" grpId="0"/>
      <p:bldP spid="560" grpId="0"/>
      <p:bldP spid="561" grpId="0"/>
      <p:bldP spid="562" grpId="0"/>
      <p:bldP spid="563" grpId="0"/>
      <p:bldP spid="564" grpId="0"/>
      <p:bldP spid="572" grpId="0"/>
      <p:bldP spid="573" grpId="0"/>
      <p:bldP spid="574" grpId="0"/>
      <p:bldP spid="576" grpId="0"/>
      <p:bldP spid="5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2" name="Group 551"/>
          <p:cNvGrpSpPr/>
          <p:nvPr/>
        </p:nvGrpSpPr>
        <p:grpSpPr>
          <a:xfrm>
            <a:off x="914400" y="4744716"/>
            <a:ext cx="5533566" cy="261258"/>
            <a:chOff x="1066800" y="4764312"/>
            <a:chExt cx="5533566" cy="261258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1190166" y="5025570"/>
              <a:ext cx="5410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1066800" y="4764312"/>
              <a:ext cx="5410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5" name="Straight Connector 434"/>
          <p:cNvCxnSpPr/>
          <p:nvPr/>
        </p:nvCxnSpPr>
        <p:spPr>
          <a:xfrm>
            <a:off x="1084944" y="4472574"/>
            <a:ext cx="541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548"/>
          <p:cNvGrpSpPr/>
          <p:nvPr/>
        </p:nvGrpSpPr>
        <p:grpSpPr>
          <a:xfrm>
            <a:off x="1355360" y="4545846"/>
            <a:ext cx="4864743" cy="552270"/>
            <a:chOff x="1443349" y="4555308"/>
            <a:chExt cx="4864743" cy="552270"/>
          </a:xfrm>
        </p:grpSpPr>
        <p:grpSp>
          <p:nvGrpSpPr>
            <p:cNvPr id="31" name="Group 232"/>
            <p:cNvGrpSpPr/>
            <p:nvPr/>
          </p:nvGrpSpPr>
          <p:grpSpPr>
            <a:xfrm>
              <a:off x="4724394" y="4825998"/>
              <a:ext cx="770075" cy="274320"/>
              <a:chOff x="6007023" y="4114800"/>
              <a:chExt cx="770075" cy="91671"/>
            </a:xfrm>
          </p:grpSpPr>
          <p:grpSp>
            <p:nvGrpSpPr>
              <p:cNvPr id="8192" name="Group 23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39" name="Straight Connector 23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93" name="Group 23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36" name="Straight Connector 23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195" name="Group 241"/>
            <p:cNvGrpSpPr/>
            <p:nvPr/>
          </p:nvGrpSpPr>
          <p:grpSpPr>
            <a:xfrm>
              <a:off x="3077022" y="4833258"/>
              <a:ext cx="770075" cy="274320"/>
              <a:chOff x="6007023" y="4114800"/>
              <a:chExt cx="770075" cy="91671"/>
            </a:xfrm>
          </p:grpSpPr>
          <p:grpSp>
            <p:nvGrpSpPr>
              <p:cNvPr id="8196" name="Group 24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97" name="Group 24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45" name="Straight Connector 24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198" name="Group 296"/>
            <p:cNvGrpSpPr/>
            <p:nvPr/>
          </p:nvGrpSpPr>
          <p:grpSpPr>
            <a:xfrm>
              <a:off x="5538017" y="4555308"/>
              <a:ext cx="770075" cy="274320"/>
              <a:chOff x="6007023" y="4114800"/>
              <a:chExt cx="770075" cy="91671"/>
            </a:xfrm>
          </p:grpSpPr>
          <p:grpSp>
            <p:nvGrpSpPr>
              <p:cNvPr id="8199" name="Group 297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03" name="Straight Connector 30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00" name="Group 298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00" name="Straight Connector 29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01" name="Group 286"/>
            <p:cNvGrpSpPr/>
            <p:nvPr/>
          </p:nvGrpSpPr>
          <p:grpSpPr>
            <a:xfrm>
              <a:off x="1443349" y="4825998"/>
              <a:ext cx="770075" cy="274320"/>
              <a:chOff x="6007023" y="4114800"/>
              <a:chExt cx="770075" cy="91671"/>
            </a:xfrm>
          </p:grpSpPr>
          <p:grpSp>
            <p:nvGrpSpPr>
              <p:cNvPr id="8202" name="Group 287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93" name="Straight Connector 29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Straight Connector 29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03" name="Group 288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290" name="Straight Connector 28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04" name="Group 305"/>
            <p:cNvGrpSpPr/>
            <p:nvPr/>
          </p:nvGrpSpPr>
          <p:grpSpPr>
            <a:xfrm>
              <a:off x="3908783" y="4564740"/>
              <a:ext cx="770075" cy="274320"/>
              <a:chOff x="6007023" y="4114800"/>
              <a:chExt cx="770075" cy="91671"/>
            </a:xfrm>
          </p:grpSpPr>
          <p:grpSp>
            <p:nvGrpSpPr>
              <p:cNvPr id="8205" name="Group 306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12" name="Straight Connector 31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3" name="Straight Connector 31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06" name="Group 307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09" name="Straight Connector 30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07" name="Group 314"/>
            <p:cNvGrpSpPr/>
            <p:nvPr/>
          </p:nvGrpSpPr>
          <p:grpSpPr>
            <a:xfrm>
              <a:off x="2271480" y="4568370"/>
              <a:ext cx="770075" cy="274320"/>
              <a:chOff x="6007023" y="4114800"/>
              <a:chExt cx="770075" cy="91671"/>
            </a:xfrm>
          </p:grpSpPr>
          <p:grpSp>
            <p:nvGrpSpPr>
              <p:cNvPr id="8208" name="Group 315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09" name="Group 316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318" name="Straight Connector 31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Straight Connector 31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8210" name="Group 552"/>
          <p:cNvGrpSpPr/>
          <p:nvPr/>
        </p:nvGrpSpPr>
        <p:grpSpPr>
          <a:xfrm>
            <a:off x="1374409" y="4278084"/>
            <a:ext cx="4036606" cy="281574"/>
            <a:chOff x="1450609" y="4297680"/>
            <a:chExt cx="4036606" cy="281574"/>
          </a:xfrm>
        </p:grpSpPr>
        <p:grpSp>
          <p:nvGrpSpPr>
            <p:cNvPr id="8211" name="Group 444"/>
            <p:cNvGrpSpPr/>
            <p:nvPr/>
          </p:nvGrpSpPr>
          <p:grpSpPr>
            <a:xfrm>
              <a:off x="3084282" y="4297680"/>
              <a:ext cx="770075" cy="274320"/>
              <a:chOff x="6007023" y="4114800"/>
              <a:chExt cx="770075" cy="91671"/>
            </a:xfrm>
          </p:grpSpPr>
          <p:grpSp>
            <p:nvGrpSpPr>
              <p:cNvPr id="8212" name="Group 445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51" name="Straight Connector 45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Straight Connector 45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13" name="Group 446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48" name="Straight Connector 44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14" name="Group 435"/>
            <p:cNvGrpSpPr/>
            <p:nvPr/>
          </p:nvGrpSpPr>
          <p:grpSpPr>
            <a:xfrm>
              <a:off x="4717140" y="4301304"/>
              <a:ext cx="770075" cy="274320"/>
              <a:chOff x="6007023" y="4114800"/>
              <a:chExt cx="770075" cy="91671"/>
            </a:xfrm>
          </p:grpSpPr>
          <p:grpSp>
            <p:nvGrpSpPr>
              <p:cNvPr id="8215" name="Group 436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42" name="Straight Connector 44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16" name="Group 437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39" name="Straight Connector 43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0" name="Straight Connector 43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217" name="Group 453"/>
            <p:cNvGrpSpPr/>
            <p:nvPr/>
          </p:nvGrpSpPr>
          <p:grpSpPr>
            <a:xfrm>
              <a:off x="1450609" y="4304934"/>
              <a:ext cx="770075" cy="274320"/>
              <a:chOff x="6007023" y="4114800"/>
              <a:chExt cx="770075" cy="91671"/>
            </a:xfrm>
          </p:grpSpPr>
          <p:grpSp>
            <p:nvGrpSpPr>
              <p:cNvPr id="8218" name="Group 454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60" name="Straight Connector 459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Straight Connector 460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Connector 461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19" name="Group 455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57" name="Straight Connector 45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Straight Connector 45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Straight Connector 45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260" name="Straight Connector 259"/>
          <p:cNvCxnSpPr/>
          <p:nvPr/>
        </p:nvCxnSpPr>
        <p:spPr>
          <a:xfrm>
            <a:off x="5019674" y="5100629"/>
            <a:ext cx="0" cy="13716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4205289" y="4852985"/>
            <a:ext cx="0" cy="100584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H="1">
            <a:off x="4836794" y="5786445"/>
            <a:ext cx="18288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H="1">
            <a:off x="4208142" y="5791208"/>
            <a:ext cx="18288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>
            <a:off x="3376615" y="5114918"/>
            <a:ext cx="0" cy="128016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H="1">
            <a:off x="4314372" y="6324600"/>
            <a:ext cx="73152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 flipH="1">
            <a:off x="3384231" y="6319837"/>
            <a:ext cx="36576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314372" y="5577114"/>
            <a:ext cx="579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o</a:t>
            </a:r>
            <a:r>
              <a:rPr lang="en-US" sz="2000" i="1" dirty="0" smtClean="0"/>
              <a:t>dd</a:t>
            </a:r>
            <a:endParaRPr lang="en-US" sz="2000" i="1" dirty="0"/>
          </a:p>
        </p:txBody>
      </p:sp>
      <p:sp>
        <p:nvSpPr>
          <p:cNvPr id="287" name="TextBox 286"/>
          <p:cNvSpPr txBox="1"/>
          <p:nvPr/>
        </p:nvSpPr>
        <p:spPr>
          <a:xfrm>
            <a:off x="3720024" y="6107668"/>
            <a:ext cx="625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e</a:t>
            </a:r>
            <a:r>
              <a:rPr lang="en-US" i="1" dirty="0" smtClean="0"/>
              <a:t>ven</a:t>
            </a:r>
            <a:endParaRPr lang="en-US" i="1" dirty="0"/>
          </a:p>
        </p:txBody>
      </p:sp>
      <p:sp>
        <p:nvSpPr>
          <p:cNvPr id="288" name="TextBox 287"/>
          <p:cNvSpPr txBox="1"/>
          <p:nvPr/>
        </p:nvSpPr>
        <p:spPr>
          <a:xfrm>
            <a:off x="1905000" y="3348335"/>
            <a:ext cx="6013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33CC"/>
                </a:solidFill>
              </a:rPr>
              <a:t>1 half-turn   =    5.3 bases    =     1.8 </a:t>
            </a:r>
            <a:r>
              <a:rPr lang="en-US" sz="2400" b="1" dirty="0" smtClean="0">
                <a:solidFill>
                  <a:srgbClr val="0033CC"/>
                </a:solidFill>
              </a:rPr>
              <a:t>nanometer</a:t>
            </a:r>
            <a:endParaRPr lang="en-US" sz="2400" b="1" dirty="0">
              <a:solidFill>
                <a:srgbClr val="0033CC"/>
              </a:solidFill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381000" y="1752600"/>
            <a:ext cx="89960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Constraint: </a:t>
            </a:r>
            <a:br>
              <a:rPr lang="en-US" sz="3200" dirty="0" smtClean="0"/>
            </a:br>
            <a:r>
              <a:rPr lang="en-US" sz="3200" dirty="0" smtClean="0"/>
              <a:t>   </a:t>
            </a:r>
            <a:r>
              <a:rPr lang="en-US" sz="2400" b="1" dirty="0" smtClean="0"/>
              <a:t>odd </a:t>
            </a:r>
            <a:r>
              <a:rPr lang="en-US" sz="2400" b="1" dirty="0" smtClean="0"/>
              <a:t>(even)</a:t>
            </a:r>
            <a:r>
              <a:rPr lang="en-US" sz="2400" dirty="0" smtClean="0"/>
              <a:t> half-turns between </a:t>
            </a:r>
            <a:r>
              <a:rPr lang="en-US" sz="2400" b="1" dirty="0" smtClean="0"/>
              <a:t>successive (every other)</a:t>
            </a:r>
            <a:r>
              <a:rPr lang="en-US" sz="2400" dirty="0" smtClean="0"/>
              <a:t> crossovers</a:t>
            </a:r>
            <a:endParaRPr lang="en-US" sz="2400" dirty="0"/>
          </a:p>
        </p:txBody>
      </p:sp>
      <p:grpSp>
        <p:nvGrpSpPr>
          <p:cNvPr id="299" name="Group 298"/>
          <p:cNvGrpSpPr/>
          <p:nvPr/>
        </p:nvGrpSpPr>
        <p:grpSpPr>
          <a:xfrm>
            <a:off x="1447800" y="410028"/>
            <a:ext cx="6248400" cy="643710"/>
            <a:chOff x="1447800" y="410028"/>
            <a:chExt cx="6248400" cy="643710"/>
          </a:xfrm>
        </p:grpSpPr>
        <p:sp>
          <p:nvSpPr>
            <p:cNvPr id="306" name="TextBox 305"/>
            <p:cNvSpPr txBox="1"/>
            <p:nvPr/>
          </p:nvSpPr>
          <p:spPr>
            <a:xfrm>
              <a:off x="1447800" y="413658"/>
              <a:ext cx="2667000" cy="640080"/>
            </a:xfrm>
            <a:prstGeom prst="rect">
              <a:avLst/>
            </a:prstGeom>
            <a:noFill/>
            <a:ln w="28575" cap="sq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4343400" y="410028"/>
              <a:ext cx="3352800" cy="640080"/>
            </a:xfrm>
            <a:prstGeom prst="rect">
              <a:avLst/>
            </a:prstGeom>
            <a:noFill/>
            <a:ln w="28575" cap="sq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08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DNA Nanotech.      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DNA/RNA Computing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752600"/>
            <a:ext cx="731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Method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0033CC"/>
                </a:solidFill>
              </a:rPr>
              <a:t>DNA Origami</a:t>
            </a:r>
            <a:r>
              <a:rPr lang="en-US" sz="2400" dirty="0" smtClean="0"/>
              <a:t> (state-of-the-art)</a:t>
            </a:r>
            <a:endParaRPr lang="en-US" sz="24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457200" y="5728804"/>
            <a:ext cx="55778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566277" y="5473354"/>
            <a:ext cx="541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457200" y="5212096"/>
            <a:ext cx="55778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627744" y="4939954"/>
            <a:ext cx="541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/>
          <p:cNvCxnSpPr/>
          <p:nvPr/>
        </p:nvCxnSpPr>
        <p:spPr>
          <a:xfrm>
            <a:off x="609600" y="4397122"/>
            <a:ext cx="5486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/>
          <p:cNvCxnSpPr/>
          <p:nvPr/>
        </p:nvCxnSpPr>
        <p:spPr>
          <a:xfrm>
            <a:off x="717550" y="4677338"/>
            <a:ext cx="5394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/>
          <p:cNvCxnSpPr/>
          <p:nvPr/>
        </p:nvCxnSpPr>
        <p:spPr>
          <a:xfrm>
            <a:off x="457200" y="5995870"/>
            <a:ext cx="56692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2" name="Group 251"/>
          <p:cNvGrpSpPr/>
          <p:nvPr/>
        </p:nvGrpSpPr>
        <p:grpSpPr>
          <a:xfrm>
            <a:off x="881742" y="4473322"/>
            <a:ext cx="4910273" cy="2160974"/>
            <a:chOff x="1338942" y="3733800"/>
            <a:chExt cx="4910273" cy="2160974"/>
          </a:xfrm>
        </p:grpSpPr>
        <p:grpSp>
          <p:nvGrpSpPr>
            <p:cNvPr id="3" name="Group 554"/>
            <p:cNvGrpSpPr/>
            <p:nvPr/>
          </p:nvGrpSpPr>
          <p:grpSpPr>
            <a:xfrm>
              <a:off x="1346196" y="5328918"/>
              <a:ext cx="4075703" cy="286656"/>
              <a:chOff x="1422396" y="5348514"/>
              <a:chExt cx="4075703" cy="286656"/>
            </a:xfrm>
          </p:grpSpPr>
          <p:grpSp>
            <p:nvGrpSpPr>
              <p:cNvPr id="4" name="Group 250"/>
              <p:cNvGrpSpPr/>
              <p:nvPr/>
            </p:nvGrpSpPr>
            <p:grpSpPr>
              <a:xfrm>
                <a:off x="4728024" y="5357232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5" name="Group 251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57" name="Straight Connector 256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Straight Connector 258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" name="Group 252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54" name="Straight Connector 253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Straight Connector 254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Connector 255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" name="Group 259"/>
              <p:cNvGrpSpPr/>
              <p:nvPr/>
            </p:nvGrpSpPr>
            <p:grpSpPr>
              <a:xfrm>
                <a:off x="3084282" y="5348514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13" name="Group 260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66" name="Straight Connector 265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Connector 267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 261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63" name="Straight Connector 262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Straight Connector 263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Connector 264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" name="Group 277"/>
              <p:cNvGrpSpPr/>
              <p:nvPr/>
            </p:nvGrpSpPr>
            <p:grpSpPr>
              <a:xfrm>
                <a:off x="1422396" y="5360850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16" name="Group 278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84" name="Straight Connector 283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Straight Connector 285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279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281" name="Straight Connector 280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8" name="Group 550"/>
            <p:cNvGrpSpPr/>
            <p:nvPr/>
          </p:nvGrpSpPr>
          <p:grpSpPr>
            <a:xfrm>
              <a:off x="1355360" y="4545846"/>
              <a:ext cx="4893855" cy="813528"/>
              <a:chOff x="1431560" y="4555308"/>
              <a:chExt cx="4893855" cy="813528"/>
            </a:xfrm>
          </p:grpSpPr>
          <p:grpSp>
            <p:nvGrpSpPr>
              <p:cNvPr id="19" name="Group 549"/>
              <p:cNvGrpSpPr/>
              <p:nvPr/>
            </p:nvGrpSpPr>
            <p:grpSpPr>
              <a:xfrm>
                <a:off x="2245261" y="5088708"/>
                <a:ext cx="4080154" cy="280128"/>
                <a:chOff x="2245261" y="5088708"/>
                <a:chExt cx="4080154" cy="280128"/>
              </a:xfrm>
            </p:grpSpPr>
            <p:grpSp>
              <p:nvGrpSpPr>
                <p:cNvPr id="21" name="Group 223"/>
                <p:cNvGrpSpPr/>
                <p:nvPr/>
              </p:nvGrpSpPr>
              <p:grpSpPr>
                <a:xfrm>
                  <a:off x="3897078" y="5090886"/>
                  <a:ext cx="770075" cy="274320"/>
                  <a:chOff x="6007023" y="4114800"/>
                  <a:chExt cx="770075" cy="91671"/>
                </a:xfrm>
              </p:grpSpPr>
              <p:grpSp>
                <p:nvGrpSpPr>
                  <p:cNvPr id="22" name="Group 224"/>
                  <p:cNvGrpSpPr/>
                  <p:nvPr/>
                </p:nvGrpSpPr>
                <p:grpSpPr>
                  <a:xfrm>
                    <a:off x="6415979" y="4114800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230" name="Straight Connector 229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Straight Connector 230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2" name="Straight Connector 231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" name="Group 225"/>
                  <p:cNvGrpSpPr/>
                  <p:nvPr/>
                </p:nvGrpSpPr>
                <p:grpSpPr>
                  <a:xfrm flipH="1">
                    <a:off x="6007023" y="4115031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227" name="Straight Connector 226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8" name="Straight Connector 227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9" name="Straight Connector 228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4" name="Group 268"/>
                <p:cNvGrpSpPr/>
                <p:nvPr/>
              </p:nvGrpSpPr>
              <p:grpSpPr>
                <a:xfrm>
                  <a:off x="2245261" y="5094516"/>
                  <a:ext cx="770075" cy="274320"/>
                  <a:chOff x="6007023" y="4114800"/>
                  <a:chExt cx="770075" cy="91671"/>
                </a:xfrm>
              </p:grpSpPr>
              <p:grpSp>
                <p:nvGrpSpPr>
                  <p:cNvPr id="25" name="Group 269"/>
                  <p:cNvGrpSpPr/>
                  <p:nvPr/>
                </p:nvGrpSpPr>
                <p:grpSpPr>
                  <a:xfrm>
                    <a:off x="6415979" y="4114800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275" name="Straight Connector 274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" name="Straight Connector 275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7" name="Straight Connector 276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6" name="Group 270"/>
                  <p:cNvGrpSpPr/>
                  <p:nvPr/>
                </p:nvGrpSpPr>
                <p:grpSpPr>
                  <a:xfrm flipH="1">
                    <a:off x="6007023" y="4115031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272" name="Straight Connector 271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3" name="Straight Connector 272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4" name="Straight Connector 273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7" name="Group 166"/>
                <p:cNvGrpSpPr/>
                <p:nvPr/>
              </p:nvGrpSpPr>
              <p:grpSpPr>
                <a:xfrm>
                  <a:off x="5555340" y="5088708"/>
                  <a:ext cx="770075" cy="274320"/>
                  <a:chOff x="6007023" y="4114800"/>
                  <a:chExt cx="770075" cy="91671"/>
                </a:xfrm>
              </p:grpSpPr>
              <p:grpSp>
                <p:nvGrpSpPr>
                  <p:cNvPr id="28" name="Group 185"/>
                  <p:cNvGrpSpPr/>
                  <p:nvPr/>
                </p:nvGrpSpPr>
                <p:grpSpPr>
                  <a:xfrm>
                    <a:off x="6415979" y="4114800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191" name="Straight Connector 190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Straight Connector 191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Straight Connector 192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9" name="Group 186"/>
                  <p:cNvGrpSpPr/>
                  <p:nvPr/>
                </p:nvGrpSpPr>
                <p:grpSpPr>
                  <a:xfrm flipH="1">
                    <a:off x="6007023" y="4115031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188" name="Straight Connector 187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Straight Connector 188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Straight Connector 189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30" name="Group 548"/>
              <p:cNvGrpSpPr/>
              <p:nvPr/>
            </p:nvGrpSpPr>
            <p:grpSpPr>
              <a:xfrm>
                <a:off x="1431560" y="4555308"/>
                <a:ext cx="4864743" cy="552270"/>
                <a:chOff x="1443349" y="4555308"/>
                <a:chExt cx="4864743" cy="552270"/>
              </a:xfrm>
            </p:grpSpPr>
            <p:grpSp>
              <p:nvGrpSpPr>
                <p:cNvPr id="31" name="Group 232"/>
                <p:cNvGrpSpPr/>
                <p:nvPr/>
              </p:nvGrpSpPr>
              <p:grpSpPr>
                <a:xfrm>
                  <a:off x="4724394" y="4825998"/>
                  <a:ext cx="770075" cy="274320"/>
                  <a:chOff x="6007023" y="4114800"/>
                  <a:chExt cx="770075" cy="91671"/>
                </a:xfrm>
              </p:grpSpPr>
              <p:grpSp>
                <p:nvGrpSpPr>
                  <p:cNvPr id="8192" name="Group 233"/>
                  <p:cNvGrpSpPr/>
                  <p:nvPr/>
                </p:nvGrpSpPr>
                <p:grpSpPr>
                  <a:xfrm>
                    <a:off x="6415979" y="4114800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239" name="Straight Connector 238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0" name="Straight Connector 239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1" name="Straight Connector 240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193" name="Group 234"/>
                  <p:cNvGrpSpPr/>
                  <p:nvPr/>
                </p:nvGrpSpPr>
                <p:grpSpPr>
                  <a:xfrm flipH="1">
                    <a:off x="6007023" y="4115031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236" name="Straight Connector 235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7" name="Straight Connector 236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8" name="Straight Connector 237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195" name="Group 241"/>
                <p:cNvGrpSpPr/>
                <p:nvPr/>
              </p:nvGrpSpPr>
              <p:grpSpPr>
                <a:xfrm>
                  <a:off x="3077022" y="4833258"/>
                  <a:ext cx="770075" cy="274320"/>
                  <a:chOff x="6007023" y="4114800"/>
                  <a:chExt cx="770075" cy="91671"/>
                </a:xfrm>
              </p:grpSpPr>
              <p:grpSp>
                <p:nvGrpSpPr>
                  <p:cNvPr id="8196" name="Group 242"/>
                  <p:cNvGrpSpPr/>
                  <p:nvPr/>
                </p:nvGrpSpPr>
                <p:grpSpPr>
                  <a:xfrm>
                    <a:off x="6415979" y="4114800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248" name="Straight Connector 247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9" name="Straight Connector 248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0" name="Straight Connector 249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197" name="Group 243"/>
                  <p:cNvGrpSpPr/>
                  <p:nvPr/>
                </p:nvGrpSpPr>
                <p:grpSpPr>
                  <a:xfrm flipH="1">
                    <a:off x="6007023" y="4115031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245" name="Straight Connector 244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6" name="Straight Connector 245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7" name="Straight Connector 246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198" name="Group 296"/>
                <p:cNvGrpSpPr/>
                <p:nvPr/>
              </p:nvGrpSpPr>
              <p:grpSpPr>
                <a:xfrm>
                  <a:off x="5538017" y="4555308"/>
                  <a:ext cx="770075" cy="274320"/>
                  <a:chOff x="6007023" y="4114800"/>
                  <a:chExt cx="770075" cy="91671"/>
                </a:xfrm>
              </p:grpSpPr>
              <p:grpSp>
                <p:nvGrpSpPr>
                  <p:cNvPr id="8199" name="Group 297"/>
                  <p:cNvGrpSpPr/>
                  <p:nvPr/>
                </p:nvGrpSpPr>
                <p:grpSpPr>
                  <a:xfrm>
                    <a:off x="6415979" y="4114800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303" name="Straight Connector 302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4" name="Straight Connector 303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5" name="Straight Connector 304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00" name="Group 298"/>
                  <p:cNvGrpSpPr/>
                  <p:nvPr/>
                </p:nvGrpSpPr>
                <p:grpSpPr>
                  <a:xfrm flipH="1">
                    <a:off x="6007023" y="4115031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300" name="Straight Connector 299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1" name="Straight Connector 300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2" name="Straight Connector 301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201" name="Group 286"/>
                <p:cNvGrpSpPr/>
                <p:nvPr/>
              </p:nvGrpSpPr>
              <p:grpSpPr>
                <a:xfrm>
                  <a:off x="1443349" y="4825998"/>
                  <a:ext cx="770075" cy="274320"/>
                  <a:chOff x="6007023" y="4114800"/>
                  <a:chExt cx="770075" cy="91671"/>
                </a:xfrm>
              </p:grpSpPr>
              <p:grpSp>
                <p:nvGrpSpPr>
                  <p:cNvPr id="8202" name="Group 287"/>
                  <p:cNvGrpSpPr/>
                  <p:nvPr/>
                </p:nvGrpSpPr>
                <p:grpSpPr>
                  <a:xfrm>
                    <a:off x="6415979" y="4114800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293" name="Straight Connector 292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4" name="Straight Connector 293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5" name="Straight Connector 294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03" name="Group 288"/>
                  <p:cNvGrpSpPr/>
                  <p:nvPr/>
                </p:nvGrpSpPr>
                <p:grpSpPr>
                  <a:xfrm flipH="1">
                    <a:off x="6007023" y="4115031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290" name="Straight Connector 289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1" name="Straight Connector 290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2" name="Straight Connector 291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204" name="Group 305"/>
                <p:cNvGrpSpPr/>
                <p:nvPr/>
              </p:nvGrpSpPr>
              <p:grpSpPr>
                <a:xfrm>
                  <a:off x="3908783" y="4564740"/>
                  <a:ext cx="770075" cy="274320"/>
                  <a:chOff x="6007023" y="4114800"/>
                  <a:chExt cx="770075" cy="91671"/>
                </a:xfrm>
              </p:grpSpPr>
              <p:grpSp>
                <p:nvGrpSpPr>
                  <p:cNvPr id="8205" name="Group 306"/>
                  <p:cNvGrpSpPr/>
                  <p:nvPr/>
                </p:nvGrpSpPr>
                <p:grpSpPr>
                  <a:xfrm>
                    <a:off x="6415979" y="4114800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312" name="Straight Connector 311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3" name="Straight Connector 312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4" name="Straight Connector 313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06" name="Group 307"/>
                  <p:cNvGrpSpPr/>
                  <p:nvPr/>
                </p:nvGrpSpPr>
                <p:grpSpPr>
                  <a:xfrm flipH="1">
                    <a:off x="6007023" y="4115031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309" name="Straight Connector 308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0" name="Straight Connector 309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1" name="Straight Connector 310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8207" name="Group 314"/>
                <p:cNvGrpSpPr/>
                <p:nvPr/>
              </p:nvGrpSpPr>
              <p:grpSpPr>
                <a:xfrm>
                  <a:off x="2271480" y="4568370"/>
                  <a:ext cx="770075" cy="274320"/>
                  <a:chOff x="6007023" y="4114800"/>
                  <a:chExt cx="770075" cy="91671"/>
                </a:xfrm>
              </p:grpSpPr>
              <p:grpSp>
                <p:nvGrpSpPr>
                  <p:cNvPr id="8208" name="Group 315"/>
                  <p:cNvGrpSpPr/>
                  <p:nvPr/>
                </p:nvGrpSpPr>
                <p:grpSpPr>
                  <a:xfrm>
                    <a:off x="6415979" y="4114800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321" name="Straight Connector 320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2" name="Straight Connector 321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3" name="Straight Connector 322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09" name="Group 316"/>
                  <p:cNvGrpSpPr/>
                  <p:nvPr/>
                </p:nvGrpSpPr>
                <p:grpSpPr>
                  <a:xfrm flipH="1">
                    <a:off x="6007023" y="4115031"/>
                    <a:ext cx="361119" cy="91440"/>
                    <a:chOff x="6263579" y="3962400"/>
                    <a:chExt cx="361119" cy="91440"/>
                  </a:xfrm>
                </p:grpSpPr>
                <p:cxnSp>
                  <p:nvCxnSpPr>
                    <p:cNvPr id="318" name="Straight Connector 317"/>
                    <p:cNvCxnSpPr/>
                    <p:nvPr/>
                  </p:nvCxnSpPr>
                  <p:spPr>
                    <a:xfrm flipH="1">
                      <a:off x="6263640" y="3963005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9" name="Straight Connector 318"/>
                    <p:cNvCxnSpPr/>
                    <p:nvPr/>
                  </p:nvCxnSpPr>
                  <p:spPr>
                    <a:xfrm flipH="1">
                      <a:off x="6263579" y="4051909"/>
                      <a:ext cx="361058" cy="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0" name="Straight Connector 319"/>
                    <p:cNvCxnSpPr/>
                    <p:nvPr/>
                  </p:nvCxnSpPr>
                  <p:spPr>
                    <a:xfrm>
                      <a:off x="6282853" y="3962400"/>
                      <a:ext cx="0" cy="91440"/>
                    </a:xfrm>
                    <a:prstGeom prst="line">
                      <a:avLst/>
                    </a:prstGeom>
                    <a:ln w="3810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8210" name="Group 552"/>
            <p:cNvGrpSpPr/>
            <p:nvPr/>
          </p:nvGrpSpPr>
          <p:grpSpPr>
            <a:xfrm>
              <a:off x="1374409" y="4278084"/>
              <a:ext cx="4036606" cy="281574"/>
              <a:chOff x="1450609" y="4297680"/>
              <a:chExt cx="4036606" cy="281574"/>
            </a:xfrm>
          </p:grpSpPr>
          <p:grpSp>
            <p:nvGrpSpPr>
              <p:cNvPr id="8211" name="Group 444"/>
              <p:cNvGrpSpPr/>
              <p:nvPr/>
            </p:nvGrpSpPr>
            <p:grpSpPr>
              <a:xfrm>
                <a:off x="3084282" y="4297680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8212" name="Group 445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51" name="Straight Connector 450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2" name="Straight Connector 451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3" name="Straight Connector 452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13" name="Group 446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48" name="Straight Connector 447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214" name="Group 435"/>
              <p:cNvGrpSpPr/>
              <p:nvPr/>
            </p:nvGrpSpPr>
            <p:grpSpPr>
              <a:xfrm>
                <a:off x="4717140" y="4301304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8215" name="Group 436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42" name="Straight Connector 441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3" name="Straight Connector 442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4" name="Straight Connector 443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16" name="Group 437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39" name="Straight Connector 438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0" name="Straight Connector 439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1" name="Straight Connector 440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217" name="Group 453"/>
              <p:cNvGrpSpPr/>
              <p:nvPr/>
            </p:nvGrpSpPr>
            <p:grpSpPr>
              <a:xfrm>
                <a:off x="1450609" y="4304934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8218" name="Group 454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60" name="Straight Connector 459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1" name="Straight Connector 460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2" name="Straight Connector 461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19" name="Group 455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57" name="Straight Connector 456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8" name="Straight Connector 457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9" name="Straight Connector 458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220" name="Group 553"/>
            <p:cNvGrpSpPr/>
            <p:nvPr/>
          </p:nvGrpSpPr>
          <p:grpSpPr>
            <a:xfrm>
              <a:off x="2177136" y="4002312"/>
              <a:ext cx="4036612" cy="291012"/>
              <a:chOff x="2253336" y="4021908"/>
              <a:chExt cx="4036612" cy="291012"/>
            </a:xfrm>
          </p:grpSpPr>
          <p:grpSp>
            <p:nvGrpSpPr>
              <p:cNvPr id="8221" name="Group 471"/>
              <p:cNvGrpSpPr/>
              <p:nvPr/>
            </p:nvGrpSpPr>
            <p:grpSpPr>
              <a:xfrm>
                <a:off x="3890639" y="4038600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8222" name="Group 472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78" name="Straight Connector 477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9" name="Straight Connector 478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0" name="Straight Connector 479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23" name="Group 473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75" name="Straight Connector 474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6" name="Straight Connector 475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0" name="Group 462"/>
              <p:cNvGrpSpPr/>
              <p:nvPr/>
            </p:nvGrpSpPr>
            <p:grpSpPr>
              <a:xfrm>
                <a:off x="5519873" y="4021908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161" name="Group 463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69" name="Straight Connector 468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Straight Connector 469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1" name="Straight Connector 470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2" name="Group 464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66" name="Straight Connector 465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7" name="Straight Connector 466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8" name="Straight Connector 467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3" name="Group 480"/>
              <p:cNvGrpSpPr/>
              <p:nvPr/>
            </p:nvGrpSpPr>
            <p:grpSpPr>
              <a:xfrm>
                <a:off x="2253336" y="4038600"/>
                <a:ext cx="770075" cy="274320"/>
                <a:chOff x="6007023" y="4114800"/>
                <a:chExt cx="770075" cy="91671"/>
              </a:xfrm>
            </p:grpSpPr>
            <p:grpSp>
              <p:nvGrpSpPr>
                <p:cNvPr id="164" name="Group 481"/>
                <p:cNvGrpSpPr/>
                <p:nvPr/>
              </p:nvGrpSpPr>
              <p:grpSpPr>
                <a:xfrm>
                  <a:off x="6415979" y="4114800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87" name="Straight Connector 486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Straight Connector 487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Straight Connector 488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5" name="Group 482"/>
                <p:cNvGrpSpPr/>
                <p:nvPr/>
              </p:nvGrpSpPr>
              <p:grpSpPr>
                <a:xfrm flipH="1">
                  <a:off x="6007023" y="4115031"/>
                  <a:ext cx="361119" cy="91440"/>
                  <a:chOff x="6263579" y="3962400"/>
                  <a:chExt cx="361119" cy="91440"/>
                </a:xfrm>
              </p:grpSpPr>
              <p:cxnSp>
                <p:nvCxnSpPr>
                  <p:cNvPr id="484" name="Straight Connector 483"/>
                  <p:cNvCxnSpPr/>
                  <p:nvPr/>
                </p:nvCxnSpPr>
                <p:spPr>
                  <a:xfrm flipH="1">
                    <a:off x="6263640" y="3963005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Straight Connector 484"/>
                  <p:cNvCxnSpPr/>
                  <p:nvPr/>
                </p:nvCxnSpPr>
                <p:spPr>
                  <a:xfrm flipH="1">
                    <a:off x="6263579" y="4051909"/>
                    <a:ext cx="361058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Straight Connector 485"/>
                  <p:cNvCxnSpPr/>
                  <p:nvPr/>
                </p:nvCxnSpPr>
                <p:spPr>
                  <a:xfrm>
                    <a:off x="6282853" y="3962400"/>
                    <a:ext cx="0" cy="9144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67" name="Group 492"/>
            <p:cNvGrpSpPr/>
            <p:nvPr/>
          </p:nvGrpSpPr>
          <p:grpSpPr>
            <a:xfrm>
              <a:off x="4619987" y="3741054"/>
              <a:ext cx="770075" cy="274320"/>
              <a:chOff x="6007023" y="4114800"/>
              <a:chExt cx="770075" cy="91671"/>
            </a:xfrm>
          </p:grpSpPr>
          <p:grpSp>
            <p:nvGrpSpPr>
              <p:cNvPr id="168" name="Group 493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99" name="Straight Connector 498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" name="Group 494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496" name="Straight Connector 49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Straight Connector 49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Straight Connector 49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0" name="Group 501"/>
            <p:cNvGrpSpPr/>
            <p:nvPr/>
          </p:nvGrpSpPr>
          <p:grpSpPr>
            <a:xfrm>
              <a:off x="2972615" y="3733800"/>
              <a:ext cx="770075" cy="274320"/>
              <a:chOff x="6007023" y="4114800"/>
              <a:chExt cx="770075" cy="91671"/>
            </a:xfrm>
          </p:grpSpPr>
          <p:grpSp>
            <p:nvGrpSpPr>
              <p:cNvPr id="171" name="Group 502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08" name="Straight Connector 507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Straight Connector 509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503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05" name="Straight Connector 50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Straight Connector 50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Straight Connector 50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3" name="Group 510"/>
            <p:cNvGrpSpPr/>
            <p:nvPr/>
          </p:nvGrpSpPr>
          <p:grpSpPr>
            <a:xfrm>
              <a:off x="1338942" y="3744684"/>
              <a:ext cx="770075" cy="274320"/>
              <a:chOff x="6007023" y="4114800"/>
              <a:chExt cx="770075" cy="91671"/>
            </a:xfrm>
          </p:grpSpPr>
          <p:grpSp>
            <p:nvGrpSpPr>
              <p:cNvPr id="174" name="Group 511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17" name="Straight Connector 516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" name="Group 512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14" name="Straight Connector 51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6" name="Straight Connector 51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6" name="Group 519"/>
            <p:cNvGrpSpPr/>
            <p:nvPr/>
          </p:nvGrpSpPr>
          <p:grpSpPr>
            <a:xfrm>
              <a:off x="5460181" y="5604214"/>
              <a:ext cx="770075" cy="274320"/>
              <a:chOff x="6007023" y="4114800"/>
              <a:chExt cx="770075" cy="91671"/>
            </a:xfrm>
          </p:grpSpPr>
          <p:grpSp>
            <p:nvGrpSpPr>
              <p:cNvPr id="177" name="Group 520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26" name="Straight Connector 525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7" name="Straight Connector 526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8" name="Straight Connector 527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521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23" name="Straight Connector 522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5" name="Straight Connector 524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9" name="Group 528"/>
            <p:cNvGrpSpPr/>
            <p:nvPr/>
          </p:nvGrpSpPr>
          <p:grpSpPr>
            <a:xfrm>
              <a:off x="3827323" y="5620454"/>
              <a:ext cx="770075" cy="274320"/>
              <a:chOff x="6007023" y="4114800"/>
              <a:chExt cx="770075" cy="91671"/>
            </a:xfrm>
          </p:grpSpPr>
          <p:grpSp>
            <p:nvGrpSpPr>
              <p:cNvPr id="180" name="Group 529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35" name="Straight Connector 534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6" name="Straight Connector 535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7" name="Straight Connector 536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530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32" name="Straight Connector 531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3" name="Straight Connector 532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4" name="Straight Connector 533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2" name="Group 537"/>
            <p:cNvGrpSpPr/>
            <p:nvPr/>
          </p:nvGrpSpPr>
          <p:grpSpPr>
            <a:xfrm>
              <a:off x="2178570" y="5620454"/>
              <a:ext cx="770075" cy="274320"/>
              <a:chOff x="6007023" y="4114800"/>
              <a:chExt cx="770075" cy="91671"/>
            </a:xfrm>
          </p:grpSpPr>
          <p:grpSp>
            <p:nvGrpSpPr>
              <p:cNvPr id="183" name="Group 538"/>
              <p:cNvGrpSpPr/>
              <p:nvPr/>
            </p:nvGrpSpPr>
            <p:grpSpPr>
              <a:xfrm>
                <a:off x="6415979" y="4114800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44" name="Straight Connector 543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5" name="Straight Connector 544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6" name="Straight Connector 545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539"/>
              <p:cNvGrpSpPr/>
              <p:nvPr/>
            </p:nvGrpSpPr>
            <p:grpSpPr>
              <a:xfrm flipH="1">
                <a:off x="6007023" y="4115031"/>
                <a:ext cx="361119" cy="91440"/>
                <a:chOff x="6263579" y="3962400"/>
                <a:chExt cx="361119" cy="91440"/>
              </a:xfrm>
            </p:grpSpPr>
            <p:cxnSp>
              <p:nvCxnSpPr>
                <p:cNvPr id="541" name="Straight Connector 540"/>
                <p:cNvCxnSpPr/>
                <p:nvPr/>
              </p:nvCxnSpPr>
              <p:spPr>
                <a:xfrm flipH="1">
                  <a:off x="6263640" y="3963005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2" name="Straight Connector 541"/>
                <p:cNvCxnSpPr/>
                <p:nvPr/>
              </p:nvCxnSpPr>
              <p:spPr>
                <a:xfrm flipH="1">
                  <a:off x="6263579" y="4051909"/>
                  <a:ext cx="361058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3" name="Straight Connector 542"/>
                <p:cNvCxnSpPr/>
                <p:nvPr/>
              </p:nvCxnSpPr>
              <p:spPr>
                <a:xfrm>
                  <a:off x="6282853" y="3962400"/>
                  <a:ext cx="0" cy="9144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556" name="Straight Connector 555"/>
          <p:cNvCxnSpPr/>
          <p:nvPr/>
        </p:nvCxnSpPr>
        <p:spPr>
          <a:xfrm>
            <a:off x="762000" y="6270214"/>
            <a:ext cx="541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Group 278"/>
          <p:cNvGrpSpPr/>
          <p:nvPr/>
        </p:nvGrpSpPr>
        <p:grpSpPr>
          <a:xfrm>
            <a:off x="381000" y="4397585"/>
            <a:ext cx="5829296" cy="1870521"/>
            <a:chOff x="838200" y="3930205"/>
            <a:chExt cx="5829296" cy="1870521"/>
          </a:xfrm>
        </p:grpSpPr>
        <p:sp>
          <p:nvSpPr>
            <p:cNvPr id="253" name="Arc 252"/>
            <p:cNvSpPr/>
            <p:nvPr/>
          </p:nvSpPr>
          <p:spPr>
            <a:xfrm>
              <a:off x="6515096" y="5526406"/>
              <a:ext cx="152400" cy="274320"/>
            </a:xfrm>
            <a:prstGeom prst="arc">
              <a:avLst>
                <a:gd name="adj1" fmla="val 15808811"/>
                <a:gd name="adj2" fmla="val 591186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Arc 259"/>
            <p:cNvSpPr/>
            <p:nvPr/>
          </p:nvSpPr>
          <p:spPr>
            <a:xfrm>
              <a:off x="6357933" y="5005393"/>
              <a:ext cx="152400" cy="256032"/>
            </a:xfrm>
            <a:prstGeom prst="arc">
              <a:avLst>
                <a:gd name="adj1" fmla="val 15808811"/>
                <a:gd name="adj2" fmla="val 591186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Arc 260"/>
            <p:cNvSpPr/>
            <p:nvPr/>
          </p:nvSpPr>
          <p:spPr>
            <a:xfrm>
              <a:off x="6400800" y="4476748"/>
              <a:ext cx="152400" cy="256032"/>
            </a:xfrm>
            <a:prstGeom prst="arc">
              <a:avLst>
                <a:gd name="adj1" fmla="val 15808811"/>
                <a:gd name="adj2" fmla="val 591186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Arc 261"/>
            <p:cNvSpPr/>
            <p:nvPr/>
          </p:nvSpPr>
          <p:spPr>
            <a:xfrm>
              <a:off x="6472237" y="3930205"/>
              <a:ext cx="152400" cy="274320"/>
            </a:xfrm>
            <a:prstGeom prst="arc">
              <a:avLst>
                <a:gd name="adj1" fmla="val 15808811"/>
                <a:gd name="adj2" fmla="val 591186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Arc 268"/>
            <p:cNvSpPr/>
            <p:nvPr/>
          </p:nvSpPr>
          <p:spPr>
            <a:xfrm flipH="1">
              <a:off x="838200" y="5257800"/>
              <a:ext cx="152400" cy="274320"/>
            </a:xfrm>
            <a:prstGeom prst="arc">
              <a:avLst>
                <a:gd name="adj1" fmla="val 15808811"/>
                <a:gd name="adj2" fmla="val 5911864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Arc 270"/>
            <p:cNvSpPr/>
            <p:nvPr/>
          </p:nvSpPr>
          <p:spPr>
            <a:xfrm flipH="1">
              <a:off x="866778" y="4738688"/>
              <a:ext cx="209548" cy="280985"/>
            </a:xfrm>
            <a:prstGeom prst="arc">
              <a:avLst>
                <a:gd name="adj1" fmla="val 15383509"/>
                <a:gd name="adj2" fmla="val 6982222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Arc 277"/>
            <p:cNvSpPr/>
            <p:nvPr/>
          </p:nvSpPr>
          <p:spPr>
            <a:xfrm flipH="1">
              <a:off x="1076326" y="4210052"/>
              <a:ext cx="185733" cy="304800"/>
            </a:xfrm>
            <a:prstGeom prst="arc">
              <a:avLst>
                <a:gd name="adj1" fmla="val 15808811"/>
                <a:gd name="adj2" fmla="val 395565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8" name="Group 297"/>
          <p:cNvGrpSpPr/>
          <p:nvPr/>
        </p:nvGrpSpPr>
        <p:grpSpPr>
          <a:xfrm>
            <a:off x="0" y="3820180"/>
            <a:ext cx="791028" cy="3037820"/>
            <a:chOff x="457200" y="3352800"/>
            <a:chExt cx="791028" cy="3037820"/>
          </a:xfrm>
        </p:grpSpPr>
        <p:sp>
          <p:nvSpPr>
            <p:cNvPr id="280" name="TextBox 279"/>
            <p:cNvSpPr txBox="1"/>
            <p:nvPr/>
          </p:nvSpPr>
          <p:spPr>
            <a:xfrm>
              <a:off x="457200" y="3352800"/>
              <a:ext cx="4571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5’</a:t>
              </a:r>
              <a:endParaRPr lang="en-US" sz="2800" dirty="0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685800" y="5867400"/>
              <a:ext cx="4571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3’</a:t>
              </a:r>
              <a:endParaRPr lang="en-US" sz="2800" dirty="0"/>
            </a:p>
          </p:txBody>
        </p:sp>
        <p:sp>
          <p:nvSpPr>
            <p:cNvPr id="289" name="Freeform 288"/>
            <p:cNvSpPr/>
            <p:nvPr/>
          </p:nvSpPr>
          <p:spPr>
            <a:xfrm>
              <a:off x="725714" y="3724780"/>
              <a:ext cx="377372" cy="208591"/>
            </a:xfrm>
            <a:custGeom>
              <a:avLst/>
              <a:gdLst>
                <a:gd name="connsiteX0" fmla="*/ 377372 w 377372"/>
                <a:gd name="connsiteY0" fmla="*/ 208591 h 208591"/>
                <a:gd name="connsiteX1" fmla="*/ 232229 w 377372"/>
                <a:gd name="connsiteY1" fmla="*/ 150534 h 208591"/>
                <a:gd name="connsiteX2" fmla="*/ 203200 w 377372"/>
                <a:gd name="connsiteY2" fmla="*/ 106991 h 208591"/>
                <a:gd name="connsiteX3" fmla="*/ 159657 w 377372"/>
                <a:gd name="connsiteY3" fmla="*/ 77963 h 208591"/>
                <a:gd name="connsiteX4" fmla="*/ 116115 w 377372"/>
                <a:gd name="connsiteY4" fmla="*/ 34420 h 208591"/>
                <a:gd name="connsiteX5" fmla="*/ 0 w 377372"/>
                <a:gd name="connsiteY5" fmla="*/ 5391 h 208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7372" h="208591">
                  <a:moveTo>
                    <a:pt x="377372" y="208591"/>
                  </a:moveTo>
                  <a:cubicBezTo>
                    <a:pt x="350296" y="199566"/>
                    <a:pt x="260706" y="174265"/>
                    <a:pt x="232229" y="150534"/>
                  </a:cubicBezTo>
                  <a:cubicBezTo>
                    <a:pt x="218828" y="139367"/>
                    <a:pt x="215535" y="119326"/>
                    <a:pt x="203200" y="106991"/>
                  </a:cubicBezTo>
                  <a:cubicBezTo>
                    <a:pt x="190865" y="94656"/>
                    <a:pt x="173058" y="89130"/>
                    <a:pt x="159657" y="77963"/>
                  </a:cubicBezTo>
                  <a:cubicBezTo>
                    <a:pt x="143888" y="64822"/>
                    <a:pt x="133521" y="45299"/>
                    <a:pt x="116115" y="34420"/>
                  </a:cubicBezTo>
                  <a:cubicBezTo>
                    <a:pt x="61044" y="0"/>
                    <a:pt x="52340" y="5391"/>
                    <a:pt x="0" y="5391"/>
                  </a:cubicBezTo>
                </a:path>
              </a:pathLst>
            </a:cu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Freeform 296"/>
            <p:cNvSpPr/>
            <p:nvPr/>
          </p:nvSpPr>
          <p:spPr>
            <a:xfrm>
              <a:off x="885371" y="5805715"/>
              <a:ext cx="362857" cy="145143"/>
            </a:xfrm>
            <a:custGeom>
              <a:avLst/>
              <a:gdLst>
                <a:gd name="connsiteX0" fmla="*/ 362857 w 362857"/>
                <a:gd name="connsiteY0" fmla="*/ 0 h 145143"/>
                <a:gd name="connsiteX1" fmla="*/ 188686 w 362857"/>
                <a:gd name="connsiteY1" fmla="*/ 14514 h 145143"/>
                <a:gd name="connsiteX2" fmla="*/ 29029 w 362857"/>
                <a:gd name="connsiteY2" fmla="*/ 101600 h 145143"/>
                <a:gd name="connsiteX3" fmla="*/ 0 w 362857"/>
                <a:gd name="connsiteY3" fmla="*/ 145143 h 145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857" h="145143">
                  <a:moveTo>
                    <a:pt x="362857" y="0"/>
                  </a:moveTo>
                  <a:cubicBezTo>
                    <a:pt x="304800" y="4838"/>
                    <a:pt x="245205" y="384"/>
                    <a:pt x="188686" y="14514"/>
                  </a:cubicBezTo>
                  <a:cubicBezTo>
                    <a:pt x="135998" y="27686"/>
                    <a:pt x="76720" y="69806"/>
                    <a:pt x="29029" y="101600"/>
                  </a:cubicBezTo>
                  <a:lnTo>
                    <a:pt x="0" y="145143"/>
                  </a:ln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9" name="Picture 11" descr="smily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413153"/>
            <a:ext cx="1676400" cy="1701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5" name="Picture 314" descr="smiley.schem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68600" y="2476500"/>
            <a:ext cx="1498600" cy="1638300"/>
          </a:xfrm>
          <a:prstGeom prst="rect">
            <a:avLst/>
          </a:prstGeom>
        </p:spPr>
      </p:pic>
      <p:pic>
        <p:nvPicPr>
          <p:cNvPr id="316" name="Picture 315" descr="sta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2380974"/>
            <a:ext cx="1905000" cy="1733826"/>
          </a:xfrm>
          <a:prstGeom prst="rect">
            <a:avLst/>
          </a:prstGeom>
        </p:spPr>
      </p:pic>
      <p:grpSp>
        <p:nvGrpSpPr>
          <p:cNvPr id="325" name="Group 324"/>
          <p:cNvGrpSpPr/>
          <p:nvPr/>
        </p:nvGrpSpPr>
        <p:grpSpPr>
          <a:xfrm>
            <a:off x="6621824" y="2391228"/>
            <a:ext cx="2217376" cy="3685196"/>
            <a:chOff x="6621824" y="2391228"/>
            <a:chExt cx="2217376" cy="3685196"/>
          </a:xfrm>
        </p:grpSpPr>
        <p:pic>
          <p:nvPicPr>
            <p:cNvPr id="317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629400" y="2391228"/>
              <a:ext cx="2209800" cy="2877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4" name="TextBox 323"/>
            <p:cNvSpPr txBox="1"/>
            <p:nvPr/>
          </p:nvSpPr>
          <p:spPr>
            <a:xfrm>
              <a:off x="6621824" y="5399316"/>
              <a:ext cx="2082943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/>
                <a:t>Rothemund</a:t>
              </a:r>
              <a:r>
                <a:rPr lang="en-US" sz="2000" b="1" dirty="0" smtClean="0"/>
                <a:t>, </a:t>
              </a:r>
              <a:r>
                <a:rPr lang="en-US" sz="2000" b="1" dirty="0" smtClean="0"/>
                <a:t>2006</a:t>
              </a:r>
              <a:endParaRPr lang="en-US" sz="2000" b="1" dirty="0" smtClean="0"/>
            </a:p>
            <a:p>
              <a:endParaRPr lang="en-US" dirty="0"/>
            </a:p>
          </p:txBody>
        </p:sp>
      </p:grpSp>
      <p:grpSp>
        <p:nvGrpSpPr>
          <p:cNvPr id="327" name="Group 326"/>
          <p:cNvGrpSpPr/>
          <p:nvPr/>
        </p:nvGrpSpPr>
        <p:grpSpPr>
          <a:xfrm>
            <a:off x="1447800" y="410028"/>
            <a:ext cx="6248400" cy="643710"/>
            <a:chOff x="1447800" y="410028"/>
            <a:chExt cx="6248400" cy="643710"/>
          </a:xfrm>
        </p:grpSpPr>
        <p:sp>
          <p:nvSpPr>
            <p:cNvPr id="328" name="TextBox 327"/>
            <p:cNvSpPr txBox="1"/>
            <p:nvPr/>
          </p:nvSpPr>
          <p:spPr>
            <a:xfrm>
              <a:off x="1447800" y="413658"/>
              <a:ext cx="2667000" cy="640080"/>
            </a:xfrm>
            <a:prstGeom prst="rect">
              <a:avLst/>
            </a:prstGeom>
            <a:noFill/>
            <a:ln w="28575" cap="sq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4343400" y="410028"/>
              <a:ext cx="3352800" cy="640080"/>
            </a:xfrm>
            <a:prstGeom prst="rect">
              <a:avLst/>
            </a:prstGeom>
            <a:noFill/>
            <a:ln w="28575" cap="sq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30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DNA Nanotech.      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DNA/RNA Computing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752600"/>
            <a:ext cx="3650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Method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0033CC"/>
                </a:solidFill>
              </a:rPr>
              <a:t>DNA </a:t>
            </a:r>
            <a:r>
              <a:rPr lang="en-US" sz="2400" b="1" dirty="0" smtClean="0">
                <a:solidFill>
                  <a:srgbClr val="0033CC"/>
                </a:solidFill>
              </a:rPr>
              <a:t>Origami</a:t>
            </a:r>
            <a:endParaRPr lang="en-US" sz="2400" b="1" dirty="0">
              <a:solidFill>
                <a:srgbClr val="0033CC"/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99" name="Picture 11" descr="smily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1592947"/>
            <a:ext cx="1143000" cy="1160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16"/>
          <p:cNvGrpSpPr/>
          <p:nvPr/>
        </p:nvGrpSpPr>
        <p:grpSpPr>
          <a:xfrm>
            <a:off x="152400" y="2788920"/>
            <a:ext cx="9601200" cy="944880"/>
            <a:chOff x="152400" y="2788920"/>
            <a:chExt cx="9601200" cy="944880"/>
          </a:xfrm>
        </p:grpSpPr>
        <p:sp>
          <p:nvSpPr>
            <p:cNvPr id="270" name="TextBox 269"/>
            <p:cNvSpPr txBox="1"/>
            <p:nvPr/>
          </p:nvSpPr>
          <p:spPr>
            <a:xfrm>
              <a:off x="838200" y="2902803"/>
              <a:ext cx="89154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sz="2400" b="1" dirty="0">
                  <a:solidFill>
                    <a:srgbClr val="00B050"/>
                  </a:solidFill>
                  <a:latin typeface="Calibri" pitchFamily="32" charset="0"/>
                  <a:ea typeface="+mn-ea"/>
                  <a:cs typeface="+mn-cs"/>
                </a:rPr>
                <a:t>The </a:t>
              </a:r>
              <a:r>
                <a:rPr lang="en-US" sz="2400" b="1" dirty="0" smtClean="0">
                  <a:solidFill>
                    <a:srgbClr val="00B050"/>
                  </a:solidFill>
                  <a:latin typeface="Calibri" pitchFamily="32" charset="0"/>
                  <a:ea typeface="+mn-ea"/>
                  <a:cs typeface="+mn-cs"/>
                </a:rPr>
                <a:t>Good</a:t>
              </a:r>
              <a:r>
                <a:rPr lang="en-US" sz="2400" b="1" dirty="0">
                  <a:solidFill>
                    <a:srgbClr val="00B050"/>
                  </a:solidFill>
                  <a:latin typeface="Calibri" pitchFamily="32" charset="0"/>
                  <a:ea typeface="+mn-ea"/>
                  <a:cs typeface="+mn-cs"/>
                </a:rPr>
                <a:t>:</a:t>
              </a:r>
              <a:r>
                <a:rPr lang="en-US" sz="2400" dirty="0">
                  <a:solidFill>
                    <a:schemeClr val="tx1"/>
                  </a:solidFill>
                  <a:latin typeface="Calibri" pitchFamily="32" charset="0"/>
                  <a:ea typeface="+mn-ea"/>
                  <a:cs typeface="+mn-cs"/>
                </a:rPr>
                <a:t> </a:t>
              </a:r>
              <a:r>
                <a:rPr lang="en-US" sz="2400" b="1" dirty="0" smtClean="0">
                  <a:solidFill>
                    <a:schemeClr val="tx1"/>
                  </a:solidFill>
                  <a:latin typeface="Calibri" pitchFamily="32" charset="0"/>
                  <a:ea typeface="+mn-ea"/>
                  <a:cs typeface="+mn-cs"/>
                </a:rPr>
                <a:t>Programmability, </a:t>
              </a:r>
              <a:r>
                <a:rPr lang="en-US" sz="2400" i="1" dirty="0" smtClean="0">
                  <a:latin typeface="Calibri" pitchFamily="32" charset="0"/>
                </a:rPr>
                <a:t>any desired shape, 6nm pixel size</a:t>
              </a:r>
              <a:r>
                <a:rPr lang="en-US" sz="2400" b="1" dirty="0">
                  <a:solidFill>
                    <a:schemeClr val="tx1"/>
                  </a:solidFill>
                  <a:latin typeface="Calibri" pitchFamily="32" charset="0"/>
                  <a:ea typeface="+mn-ea"/>
                  <a:cs typeface="+mn-cs"/>
                </a:rPr>
                <a:t/>
              </a:r>
              <a:br>
                <a:rPr lang="en-US" sz="2400" b="1" dirty="0">
                  <a:solidFill>
                    <a:schemeClr val="tx1"/>
                  </a:solidFill>
                  <a:latin typeface="Calibri" pitchFamily="32" charset="0"/>
                  <a:ea typeface="+mn-ea"/>
                  <a:cs typeface="+mn-cs"/>
                </a:rPr>
              </a:br>
              <a:r>
                <a:rPr lang="en-US" sz="2400" b="1" dirty="0">
                  <a:solidFill>
                    <a:schemeClr val="tx1"/>
                  </a:solidFill>
                  <a:latin typeface="Calibri" pitchFamily="32" charset="0"/>
                  <a:ea typeface="+mn-ea"/>
                  <a:cs typeface="+mn-cs"/>
                </a:rPr>
                <a:t>			</a:t>
              </a:r>
              <a:endParaRPr lang="en-US" sz="2400" dirty="0">
                <a:solidFill>
                  <a:srgbClr val="FF0000"/>
                </a:solidFill>
                <a:latin typeface="Calibri" pitchFamily="32" charset="0"/>
                <a:ea typeface="+mn-ea"/>
                <a:cs typeface="+mn-cs"/>
              </a:endParaRPr>
            </a:p>
          </p:txBody>
        </p:sp>
        <p:pic>
          <p:nvPicPr>
            <p:cNvPr id="298" name="Picture 297" descr="the-good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2788920"/>
              <a:ext cx="610781" cy="59436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152400" y="3722191"/>
            <a:ext cx="8991600" cy="1307009"/>
            <a:chOff x="152400" y="3722191"/>
            <a:chExt cx="8991600" cy="1307009"/>
          </a:xfrm>
        </p:grpSpPr>
        <p:sp>
          <p:nvSpPr>
            <p:cNvPr id="279" name="TextBox 278"/>
            <p:cNvSpPr txBox="1"/>
            <p:nvPr/>
          </p:nvSpPr>
          <p:spPr>
            <a:xfrm>
              <a:off x="838200" y="3828871"/>
              <a:ext cx="830580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sz="2400" b="1" dirty="0">
                  <a:solidFill>
                    <a:srgbClr val="FFC000"/>
                  </a:solidFill>
                  <a:latin typeface="Calibri" pitchFamily="32" charset="0"/>
                  <a:ea typeface="+mn-ea"/>
                  <a:cs typeface="+mn-cs"/>
                </a:rPr>
                <a:t>The </a:t>
              </a:r>
              <a:r>
                <a:rPr lang="en-US" sz="2400" b="1" dirty="0" smtClean="0">
                  <a:solidFill>
                    <a:srgbClr val="FFC000"/>
                  </a:solidFill>
                  <a:latin typeface="Calibri" pitchFamily="32" charset="0"/>
                  <a:ea typeface="+mn-ea"/>
                  <a:cs typeface="+mn-cs"/>
                </a:rPr>
                <a:t>Bad</a:t>
              </a:r>
              <a:r>
                <a:rPr lang="en-US" sz="2400" b="1" dirty="0">
                  <a:solidFill>
                    <a:srgbClr val="FFC000"/>
                  </a:solidFill>
                  <a:latin typeface="Calibri" pitchFamily="32" charset="0"/>
                  <a:ea typeface="+mn-ea"/>
                  <a:cs typeface="+mn-cs"/>
                </a:rPr>
                <a:t>:</a:t>
              </a:r>
              <a:r>
                <a:rPr lang="en-US" sz="2400" dirty="0">
                  <a:solidFill>
                    <a:schemeClr val="tx1"/>
                  </a:solidFill>
                  <a:latin typeface="Calibri" pitchFamily="32" charset="0"/>
                  <a:ea typeface="+mn-ea"/>
                  <a:cs typeface="+mn-cs"/>
                </a:rPr>
                <a:t> </a:t>
              </a:r>
              <a:r>
                <a:rPr lang="en-US" sz="2400" b="1" dirty="0" smtClean="0">
                  <a:solidFill>
                    <a:schemeClr val="tx1"/>
                  </a:solidFill>
                  <a:latin typeface="Calibri" pitchFamily="32" charset="0"/>
                  <a:ea typeface="+mn-ea"/>
                  <a:cs typeface="+mn-cs"/>
                </a:rPr>
                <a:t>Design, </a:t>
              </a:r>
              <a:r>
                <a:rPr lang="en-US" sz="2400" i="1" dirty="0" smtClean="0">
                  <a:latin typeface="Calibri" pitchFamily="32" charset="0"/>
                </a:rPr>
                <a:t>must use optimization software every time </a:t>
              </a:r>
              <a:br>
                <a:rPr lang="en-US" sz="2400" i="1" dirty="0" smtClean="0">
                  <a:latin typeface="Calibri" pitchFamily="32" charset="0"/>
                </a:rPr>
              </a:br>
              <a:r>
                <a:rPr lang="en-US" sz="2400" i="1" dirty="0" smtClean="0">
                  <a:latin typeface="Calibri" pitchFamily="32" charset="0"/>
                </a:rPr>
                <a:t>                               (a computationally-hard task)</a:t>
              </a:r>
              <a:r>
                <a:rPr lang="en-US" sz="2400" dirty="0">
                  <a:solidFill>
                    <a:srgbClr val="FF0000"/>
                  </a:solidFill>
                  <a:latin typeface="Calibri" pitchFamily="32" charset="0"/>
                  <a:ea typeface="+mn-ea"/>
                  <a:cs typeface="+mn-cs"/>
                </a:rPr>
                <a:t/>
              </a:r>
              <a:br>
                <a:rPr lang="en-US" sz="2400" dirty="0">
                  <a:solidFill>
                    <a:srgbClr val="FF0000"/>
                  </a:solidFill>
                  <a:latin typeface="Calibri" pitchFamily="32" charset="0"/>
                  <a:ea typeface="+mn-ea"/>
                  <a:cs typeface="+mn-cs"/>
                </a:rPr>
              </a:br>
              <a:endParaRPr lang="en-US" sz="2400" dirty="0">
                <a:solidFill>
                  <a:srgbClr val="FF0000"/>
                </a:solidFill>
                <a:latin typeface="Calibri" pitchFamily="32" charset="0"/>
                <a:ea typeface="+mn-ea"/>
                <a:cs typeface="+mn-cs"/>
              </a:endParaRPr>
            </a:p>
          </p:txBody>
        </p:sp>
        <p:pic>
          <p:nvPicPr>
            <p:cNvPr id="306" name="Picture 305" descr="the-bad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" y="3722191"/>
              <a:ext cx="604699" cy="64008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152400" y="4861560"/>
            <a:ext cx="8984340" cy="853440"/>
            <a:chOff x="152400" y="4404360"/>
            <a:chExt cx="8984340" cy="853440"/>
          </a:xfrm>
        </p:grpSpPr>
        <p:sp>
          <p:nvSpPr>
            <p:cNvPr id="288" name="TextBox 287"/>
            <p:cNvSpPr txBox="1"/>
            <p:nvPr/>
          </p:nvSpPr>
          <p:spPr>
            <a:xfrm>
              <a:off x="830940" y="4426803"/>
              <a:ext cx="830580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en-US" sz="2400" b="1" dirty="0">
                  <a:solidFill>
                    <a:srgbClr val="FF0000"/>
                  </a:solidFill>
                  <a:latin typeface="Calibri" pitchFamily="32" charset="0"/>
                  <a:ea typeface="+mn-ea"/>
                  <a:cs typeface="+mn-cs"/>
                </a:rPr>
                <a:t>The </a:t>
              </a:r>
              <a:r>
                <a:rPr lang="en-US" sz="2400" b="1" dirty="0" smtClean="0">
                  <a:solidFill>
                    <a:srgbClr val="FF0000"/>
                  </a:solidFill>
                  <a:latin typeface="Calibri" pitchFamily="32" charset="0"/>
                  <a:ea typeface="+mn-ea"/>
                  <a:cs typeface="+mn-cs"/>
                </a:rPr>
                <a:t>Ugly</a:t>
              </a:r>
              <a:r>
                <a:rPr lang="en-US" sz="2400" b="1" dirty="0">
                  <a:solidFill>
                    <a:srgbClr val="FF0000"/>
                  </a:solidFill>
                  <a:latin typeface="Calibri" pitchFamily="32" charset="0"/>
                  <a:ea typeface="+mn-ea"/>
                  <a:cs typeface="+mn-cs"/>
                </a:rPr>
                <a:t>: </a:t>
              </a:r>
              <a:r>
                <a:rPr lang="en-US" sz="2400" b="1" dirty="0" smtClean="0">
                  <a:solidFill>
                    <a:schemeClr val="tx1"/>
                  </a:solidFill>
                  <a:latin typeface="Calibri" pitchFamily="32" charset="0"/>
                  <a:ea typeface="+mn-ea"/>
                  <a:cs typeface="+mn-cs"/>
                </a:rPr>
                <a:t>Cost, </a:t>
              </a:r>
              <a:r>
                <a:rPr lang="en-US" sz="2400" i="1" dirty="0" smtClean="0">
                  <a:latin typeface="Calibri" pitchFamily="32" charset="0"/>
                </a:rPr>
                <a:t>synthesis of new stapler strands for each shape</a:t>
              </a:r>
              <a:br>
                <a:rPr lang="en-US" sz="2400" i="1" dirty="0" smtClean="0">
                  <a:latin typeface="Calibri" pitchFamily="32" charset="0"/>
                </a:rPr>
              </a:br>
              <a:r>
                <a:rPr lang="en-US" sz="2400" i="1" dirty="0" smtClean="0">
                  <a:latin typeface="Calibri" pitchFamily="32" charset="0"/>
                </a:rPr>
                <a:t>                            (&gt;200 strands for a 100x100 nm shape, ~1500$)</a:t>
              </a:r>
              <a:endParaRPr lang="en-US" sz="2400" dirty="0">
                <a:solidFill>
                  <a:srgbClr val="FF0000"/>
                </a:solidFill>
                <a:latin typeface="Calibri" pitchFamily="32" charset="0"/>
                <a:ea typeface="+mn-ea"/>
                <a:cs typeface="+mn-cs"/>
              </a:endParaRPr>
            </a:p>
          </p:txBody>
        </p:sp>
        <p:pic>
          <p:nvPicPr>
            <p:cNvPr id="307" name="Picture 306" descr="the-ugly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400" y="4404360"/>
              <a:ext cx="548893" cy="548640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447800" y="410028"/>
            <a:ext cx="6248400" cy="643710"/>
            <a:chOff x="1447800" y="410028"/>
            <a:chExt cx="6248400" cy="643710"/>
          </a:xfrm>
        </p:grpSpPr>
        <p:sp>
          <p:nvSpPr>
            <p:cNvPr id="22" name="TextBox 21"/>
            <p:cNvSpPr txBox="1"/>
            <p:nvPr/>
          </p:nvSpPr>
          <p:spPr>
            <a:xfrm>
              <a:off x="1447800" y="413658"/>
              <a:ext cx="2667000" cy="640080"/>
            </a:xfrm>
            <a:prstGeom prst="rect">
              <a:avLst/>
            </a:prstGeom>
            <a:noFill/>
            <a:ln w="28575" cap="sq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3400" y="410028"/>
              <a:ext cx="3352800" cy="640080"/>
            </a:xfrm>
            <a:prstGeom prst="rect">
              <a:avLst/>
            </a:prstGeom>
            <a:noFill/>
            <a:ln w="28575" cap="sq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DNA Nanotech.      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DNA/RNA Computing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5" name="Picture 24" descr="smiley.schema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943600" y="1524001"/>
            <a:ext cx="1219200" cy="1332855"/>
          </a:xfrm>
          <a:prstGeom prst="rect">
            <a:avLst/>
          </a:prstGeom>
        </p:spPr>
      </p:pic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752600"/>
            <a:ext cx="3088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An Alternative: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5" name="Group 20"/>
          <p:cNvGrpSpPr/>
          <p:nvPr/>
        </p:nvGrpSpPr>
        <p:grpSpPr>
          <a:xfrm>
            <a:off x="1447800" y="410028"/>
            <a:ext cx="6248400" cy="643710"/>
            <a:chOff x="1447800" y="410028"/>
            <a:chExt cx="6248400" cy="643710"/>
          </a:xfrm>
        </p:grpSpPr>
        <p:sp>
          <p:nvSpPr>
            <p:cNvPr id="22" name="TextBox 21"/>
            <p:cNvSpPr txBox="1"/>
            <p:nvPr/>
          </p:nvSpPr>
          <p:spPr>
            <a:xfrm>
              <a:off x="1447800" y="413658"/>
              <a:ext cx="2667000" cy="640080"/>
            </a:xfrm>
            <a:prstGeom prst="rect">
              <a:avLst/>
            </a:prstGeom>
            <a:noFill/>
            <a:ln w="28575" cap="sq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3400" y="410028"/>
              <a:ext cx="3352800" cy="640080"/>
            </a:xfrm>
            <a:prstGeom prst="rect">
              <a:avLst/>
            </a:prstGeom>
            <a:noFill/>
            <a:ln w="28575" cap="sq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DNA Nanotech.      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DNA/RNA Computing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057400" y="4804224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087880" y="4548774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64080" y="4287516"/>
            <a:ext cx="39319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28512" y="4015374"/>
            <a:ext cx="39319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057400" y="3472542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101668" y="3743232"/>
            <a:ext cx="40233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072640" y="5071290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250"/>
          <p:cNvGrpSpPr/>
          <p:nvPr/>
        </p:nvGrpSpPr>
        <p:grpSpPr>
          <a:xfrm>
            <a:off x="4956624" y="4880436"/>
            <a:ext cx="770075" cy="274320"/>
            <a:chOff x="6007023" y="4114800"/>
            <a:chExt cx="770075" cy="91671"/>
          </a:xfrm>
        </p:grpSpPr>
        <p:grpSp>
          <p:nvGrpSpPr>
            <p:cNvPr id="51" name="Group 251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252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259"/>
          <p:cNvGrpSpPr/>
          <p:nvPr/>
        </p:nvGrpSpPr>
        <p:grpSpPr>
          <a:xfrm>
            <a:off x="3312882" y="4871718"/>
            <a:ext cx="770075" cy="274320"/>
            <a:chOff x="6007023" y="4114800"/>
            <a:chExt cx="770075" cy="91671"/>
          </a:xfrm>
        </p:grpSpPr>
        <p:grpSp>
          <p:nvGrpSpPr>
            <p:cNvPr id="43" name="Group 260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261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Group 278"/>
          <p:cNvGrpSpPr/>
          <p:nvPr/>
        </p:nvGrpSpPr>
        <p:grpSpPr>
          <a:xfrm>
            <a:off x="2059952" y="4884054"/>
            <a:ext cx="361119" cy="273629"/>
            <a:chOff x="6263579" y="3962400"/>
            <a:chExt cx="361119" cy="91440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224"/>
          <p:cNvGrpSpPr/>
          <p:nvPr/>
        </p:nvGrpSpPr>
        <p:grpSpPr>
          <a:xfrm>
            <a:off x="4534634" y="4624224"/>
            <a:ext cx="361119" cy="273629"/>
            <a:chOff x="6263579" y="3962400"/>
            <a:chExt cx="361119" cy="91440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225"/>
          <p:cNvGrpSpPr/>
          <p:nvPr/>
        </p:nvGrpSpPr>
        <p:grpSpPr>
          <a:xfrm flipH="1">
            <a:off x="4125678" y="4624915"/>
            <a:ext cx="361119" cy="273629"/>
            <a:chOff x="6263579" y="3962400"/>
            <a:chExt cx="361119" cy="91440"/>
          </a:xfrm>
        </p:grpSpPr>
        <p:cxnSp>
          <p:nvCxnSpPr>
            <p:cNvPr id="137" name="Straight Connector 13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269"/>
          <p:cNvGrpSpPr/>
          <p:nvPr/>
        </p:nvGrpSpPr>
        <p:grpSpPr>
          <a:xfrm>
            <a:off x="2882817" y="4627854"/>
            <a:ext cx="361119" cy="273629"/>
            <a:chOff x="6263579" y="3962400"/>
            <a:chExt cx="361119" cy="91440"/>
          </a:xfrm>
        </p:grpSpPr>
        <p:cxnSp>
          <p:nvCxnSpPr>
            <p:cNvPr id="132" name="Straight Connector 131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270"/>
          <p:cNvGrpSpPr/>
          <p:nvPr/>
        </p:nvGrpSpPr>
        <p:grpSpPr>
          <a:xfrm flipH="1">
            <a:off x="2473861" y="4628545"/>
            <a:ext cx="361119" cy="273629"/>
            <a:chOff x="6263579" y="3962400"/>
            <a:chExt cx="361119" cy="91440"/>
          </a:xfrm>
        </p:grpSpPr>
        <p:cxnSp>
          <p:nvCxnSpPr>
            <p:cNvPr id="129" name="Straight Connector 12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86"/>
          <p:cNvGrpSpPr/>
          <p:nvPr/>
        </p:nvGrpSpPr>
        <p:grpSpPr>
          <a:xfrm flipH="1">
            <a:off x="5783940" y="4622737"/>
            <a:ext cx="361119" cy="273629"/>
            <a:chOff x="6263579" y="3962400"/>
            <a:chExt cx="361119" cy="91440"/>
          </a:xfrm>
        </p:grpSpPr>
        <p:cxnSp>
          <p:nvCxnSpPr>
            <p:cNvPr id="121" name="Straight Connector 12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232"/>
          <p:cNvGrpSpPr/>
          <p:nvPr/>
        </p:nvGrpSpPr>
        <p:grpSpPr>
          <a:xfrm>
            <a:off x="4941205" y="4359336"/>
            <a:ext cx="770075" cy="274320"/>
            <a:chOff x="6007023" y="4114800"/>
            <a:chExt cx="770075" cy="91671"/>
          </a:xfrm>
        </p:grpSpPr>
        <p:grpSp>
          <p:nvGrpSpPr>
            <p:cNvPr id="108" name="Group 23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23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241"/>
          <p:cNvGrpSpPr/>
          <p:nvPr/>
        </p:nvGrpSpPr>
        <p:grpSpPr>
          <a:xfrm>
            <a:off x="3293833" y="4366596"/>
            <a:ext cx="770075" cy="274320"/>
            <a:chOff x="6007023" y="4114800"/>
            <a:chExt cx="770075" cy="91671"/>
          </a:xfrm>
        </p:grpSpPr>
        <p:grpSp>
          <p:nvGrpSpPr>
            <p:cNvPr id="100" name="Group 24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24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3" name="Group 298"/>
          <p:cNvGrpSpPr/>
          <p:nvPr/>
        </p:nvGrpSpPr>
        <p:grpSpPr>
          <a:xfrm flipH="1">
            <a:off x="5754828" y="4089337"/>
            <a:ext cx="361119" cy="273629"/>
            <a:chOff x="6263579" y="3962400"/>
            <a:chExt cx="361119" cy="91440"/>
          </a:xfrm>
        </p:grpSpPr>
        <p:cxnSp>
          <p:nvCxnSpPr>
            <p:cNvPr id="94" name="Straight Connector 93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287"/>
          <p:cNvGrpSpPr/>
          <p:nvPr/>
        </p:nvGrpSpPr>
        <p:grpSpPr>
          <a:xfrm>
            <a:off x="2069116" y="4359336"/>
            <a:ext cx="361119" cy="273629"/>
            <a:chOff x="6263579" y="3962400"/>
            <a:chExt cx="361119" cy="91440"/>
          </a:xfrm>
        </p:grpSpPr>
        <p:cxnSp>
          <p:nvCxnSpPr>
            <p:cNvPr id="89" name="Straight Connector 8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306"/>
          <p:cNvGrpSpPr/>
          <p:nvPr/>
        </p:nvGrpSpPr>
        <p:grpSpPr>
          <a:xfrm>
            <a:off x="4534550" y="4098078"/>
            <a:ext cx="361119" cy="273629"/>
            <a:chOff x="6263579" y="3962400"/>
            <a:chExt cx="361119" cy="91440"/>
          </a:xfrm>
        </p:grpSpPr>
        <p:cxnSp>
          <p:nvCxnSpPr>
            <p:cNvPr id="81" name="Straight Connector 8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307"/>
          <p:cNvGrpSpPr/>
          <p:nvPr/>
        </p:nvGrpSpPr>
        <p:grpSpPr>
          <a:xfrm flipH="1">
            <a:off x="4125594" y="4098769"/>
            <a:ext cx="361119" cy="273629"/>
            <a:chOff x="6263579" y="3962400"/>
            <a:chExt cx="361119" cy="91440"/>
          </a:xfrm>
        </p:grpSpPr>
        <p:cxnSp>
          <p:nvCxnSpPr>
            <p:cNvPr id="78" name="Straight Connector 77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315"/>
          <p:cNvGrpSpPr/>
          <p:nvPr/>
        </p:nvGrpSpPr>
        <p:grpSpPr>
          <a:xfrm>
            <a:off x="2897247" y="4101708"/>
            <a:ext cx="361119" cy="273629"/>
            <a:chOff x="6263579" y="3962400"/>
            <a:chExt cx="361119" cy="91440"/>
          </a:xfrm>
        </p:grpSpPr>
        <p:cxnSp>
          <p:nvCxnSpPr>
            <p:cNvPr id="73" name="Straight Connector 7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316"/>
          <p:cNvGrpSpPr/>
          <p:nvPr/>
        </p:nvGrpSpPr>
        <p:grpSpPr>
          <a:xfrm flipH="1">
            <a:off x="2488291" y="4102399"/>
            <a:ext cx="361119" cy="273629"/>
            <a:chOff x="6263579" y="3962400"/>
            <a:chExt cx="361119" cy="91440"/>
          </a:xfrm>
        </p:grpSpPr>
        <p:cxnSp>
          <p:nvCxnSpPr>
            <p:cNvPr id="70" name="Straight Connector 6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444"/>
          <p:cNvGrpSpPr/>
          <p:nvPr/>
        </p:nvGrpSpPr>
        <p:grpSpPr>
          <a:xfrm>
            <a:off x="3312882" y="3820884"/>
            <a:ext cx="770075" cy="274320"/>
            <a:chOff x="6007023" y="4114800"/>
            <a:chExt cx="770075" cy="91671"/>
          </a:xfrm>
        </p:grpSpPr>
        <p:grpSp>
          <p:nvGrpSpPr>
            <p:cNvPr id="163" name="Group 445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4" name="Group 446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Group 435"/>
          <p:cNvGrpSpPr/>
          <p:nvPr/>
        </p:nvGrpSpPr>
        <p:grpSpPr>
          <a:xfrm>
            <a:off x="4945740" y="3824498"/>
            <a:ext cx="770075" cy="274332"/>
            <a:chOff x="6007023" y="4114796"/>
            <a:chExt cx="770075" cy="91675"/>
          </a:xfrm>
        </p:grpSpPr>
        <p:grpSp>
          <p:nvGrpSpPr>
            <p:cNvPr id="155" name="Group 436"/>
            <p:cNvGrpSpPr/>
            <p:nvPr/>
          </p:nvGrpSpPr>
          <p:grpSpPr>
            <a:xfrm>
              <a:off x="6415979" y="4114796"/>
              <a:ext cx="361119" cy="91440"/>
              <a:chOff x="6263579" y="3962400"/>
              <a:chExt cx="361119" cy="91440"/>
            </a:xfrm>
          </p:grpSpPr>
          <p:cxnSp>
            <p:nvCxnSpPr>
              <p:cNvPr id="160" name="Straight Connector 15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437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57" name="Straight Connector 15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7" name="Group 454"/>
          <p:cNvGrpSpPr/>
          <p:nvPr/>
        </p:nvGrpSpPr>
        <p:grpSpPr>
          <a:xfrm>
            <a:off x="2088165" y="3828138"/>
            <a:ext cx="361119" cy="273629"/>
            <a:chOff x="6263579" y="3962400"/>
            <a:chExt cx="361119" cy="91440"/>
          </a:xfrm>
        </p:grpSpPr>
        <p:cxnSp>
          <p:nvCxnSpPr>
            <p:cNvPr id="152" name="Straight Connector 151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472"/>
          <p:cNvGrpSpPr/>
          <p:nvPr/>
        </p:nvGrpSpPr>
        <p:grpSpPr>
          <a:xfrm>
            <a:off x="4528195" y="3561804"/>
            <a:ext cx="361119" cy="273629"/>
            <a:chOff x="6263579" y="3962400"/>
            <a:chExt cx="361119" cy="91440"/>
          </a:xfrm>
        </p:grpSpPr>
        <p:cxnSp>
          <p:nvCxnSpPr>
            <p:cNvPr id="196" name="Straight Connector 195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" name="Group 473"/>
          <p:cNvGrpSpPr/>
          <p:nvPr/>
        </p:nvGrpSpPr>
        <p:grpSpPr>
          <a:xfrm flipH="1">
            <a:off x="4119239" y="3562495"/>
            <a:ext cx="361119" cy="273629"/>
            <a:chOff x="6263579" y="3962400"/>
            <a:chExt cx="361119" cy="91440"/>
          </a:xfrm>
        </p:grpSpPr>
        <p:cxnSp>
          <p:nvCxnSpPr>
            <p:cNvPr id="193" name="Straight Connector 19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464"/>
          <p:cNvGrpSpPr/>
          <p:nvPr/>
        </p:nvGrpSpPr>
        <p:grpSpPr>
          <a:xfrm flipH="1">
            <a:off x="5748473" y="3545803"/>
            <a:ext cx="361119" cy="273629"/>
            <a:chOff x="6263579" y="3962400"/>
            <a:chExt cx="361119" cy="91440"/>
          </a:xfrm>
        </p:grpSpPr>
        <p:cxnSp>
          <p:nvCxnSpPr>
            <p:cNvPr id="185" name="Straight Connector 184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oup 481"/>
          <p:cNvGrpSpPr/>
          <p:nvPr/>
        </p:nvGrpSpPr>
        <p:grpSpPr>
          <a:xfrm>
            <a:off x="2890892" y="3561804"/>
            <a:ext cx="361119" cy="273629"/>
            <a:chOff x="6263579" y="3962400"/>
            <a:chExt cx="361119" cy="91440"/>
          </a:xfrm>
        </p:grpSpPr>
        <p:cxnSp>
          <p:nvCxnSpPr>
            <p:cNvPr id="180" name="Straight Connector 17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482"/>
          <p:cNvGrpSpPr/>
          <p:nvPr/>
        </p:nvGrpSpPr>
        <p:grpSpPr>
          <a:xfrm flipH="1">
            <a:off x="2481936" y="3562495"/>
            <a:ext cx="361119" cy="273629"/>
            <a:chOff x="6263579" y="3962400"/>
            <a:chExt cx="361119" cy="91440"/>
          </a:xfrm>
        </p:grpSpPr>
        <p:cxnSp>
          <p:nvCxnSpPr>
            <p:cNvPr id="177" name="Straight Connector 17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oup 198"/>
          <p:cNvGrpSpPr/>
          <p:nvPr/>
        </p:nvGrpSpPr>
        <p:grpSpPr>
          <a:xfrm>
            <a:off x="4924787" y="3283854"/>
            <a:ext cx="770075" cy="274320"/>
            <a:chOff x="6007023" y="4114800"/>
            <a:chExt cx="770075" cy="91671"/>
          </a:xfrm>
        </p:grpSpPr>
        <p:grpSp>
          <p:nvGrpSpPr>
            <p:cNvPr id="200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05" name="Straight Connector 20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02" name="Straight Connector 20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8" name="Group 207"/>
          <p:cNvGrpSpPr/>
          <p:nvPr/>
        </p:nvGrpSpPr>
        <p:grpSpPr>
          <a:xfrm>
            <a:off x="3291929" y="3305628"/>
            <a:ext cx="770075" cy="274320"/>
            <a:chOff x="6007023" y="4114800"/>
            <a:chExt cx="770075" cy="91671"/>
          </a:xfrm>
        </p:grpSpPr>
        <p:grpSp>
          <p:nvGrpSpPr>
            <p:cNvPr id="209" name="Group 50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0" name="Group 50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11" name="Straight Connector 21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8" name="Group 511"/>
          <p:cNvGrpSpPr/>
          <p:nvPr/>
        </p:nvGrpSpPr>
        <p:grpSpPr>
          <a:xfrm>
            <a:off x="2067212" y="3301998"/>
            <a:ext cx="361119" cy="273629"/>
            <a:chOff x="6263579" y="3962400"/>
            <a:chExt cx="361119" cy="91440"/>
          </a:xfrm>
        </p:grpSpPr>
        <p:cxnSp>
          <p:nvCxnSpPr>
            <p:cNvPr id="223" name="Straight Connector 22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521"/>
          <p:cNvGrpSpPr/>
          <p:nvPr/>
        </p:nvGrpSpPr>
        <p:grpSpPr>
          <a:xfrm flipH="1">
            <a:off x="5764981" y="5147705"/>
            <a:ext cx="361119" cy="273629"/>
            <a:chOff x="6263579" y="3962400"/>
            <a:chExt cx="361119" cy="91440"/>
          </a:xfrm>
        </p:grpSpPr>
        <p:cxnSp>
          <p:nvCxnSpPr>
            <p:cNvPr id="229" name="Straight Connector 22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529"/>
          <p:cNvGrpSpPr/>
          <p:nvPr/>
        </p:nvGrpSpPr>
        <p:grpSpPr>
          <a:xfrm>
            <a:off x="4541079" y="5163254"/>
            <a:ext cx="361119" cy="273629"/>
            <a:chOff x="6263579" y="3962400"/>
            <a:chExt cx="361119" cy="91440"/>
          </a:xfrm>
        </p:grpSpPr>
        <p:cxnSp>
          <p:nvCxnSpPr>
            <p:cNvPr id="241" name="Straight Connector 24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530"/>
          <p:cNvGrpSpPr/>
          <p:nvPr/>
        </p:nvGrpSpPr>
        <p:grpSpPr>
          <a:xfrm flipH="1">
            <a:off x="4132123" y="5163945"/>
            <a:ext cx="361119" cy="273629"/>
            <a:chOff x="6263579" y="3962400"/>
            <a:chExt cx="361119" cy="91440"/>
          </a:xfrm>
        </p:grpSpPr>
        <p:cxnSp>
          <p:nvCxnSpPr>
            <p:cNvPr id="238" name="Straight Connector 237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Group 538"/>
          <p:cNvGrpSpPr/>
          <p:nvPr/>
        </p:nvGrpSpPr>
        <p:grpSpPr>
          <a:xfrm>
            <a:off x="2892326" y="5163254"/>
            <a:ext cx="361119" cy="273629"/>
            <a:chOff x="6263579" y="3962400"/>
            <a:chExt cx="361119" cy="91440"/>
          </a:xfrm>
        </p:grpSpPr>
        <p:cxnSp>
          <p:nvCxnSpPr>
            <p:cNvPr id="250" name="Straight Connector 24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6" name="Group 539"/>
          <p:cNvGrpSpPr/>
          <p:nvPr/>
        </p:nvGrpSpPr>
        <p:grpSpPr>
          <a:xfrm flipH="1">
            <a:off x="2483370" y="5163945"/>
            <a:ext cx="361119" cy="273629"/>
            <a:chOff x="6263579" y="3962400"/>
            <a:chExt cx="361119" cy="91440"/>
          </a:xfrm>
        </p:grpSpPr>
        <p:cxnSp>
          <p:nvCxnSpPr>
            <p:cNvPr id="247" name="Straight Connector 24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>
            <a:off x="2057400" y="5345634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Group 261"/>
          <p:cNvGrpSpPr/>
          <p:nvPr/>
        </p:nvGrpSpPr>
        <p:grpSpPr>
          <a:xfrm>
            <a:off x="4953000" y="5426166"/>
            <a:ext cx="770075" cy="274320"/>
            <a:chOff x="6007023" y="4114800"/>
            <a:chExt cx="770075" cy="91671"/>
          </a:xfrm>
        </p:grpSpPr>
        <p:grpSp>
          <p:nvGrpSpPr>
            <p:cNvPr id="263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65" name="Straight Connector 26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2" name="Group 271"/>
          <p:cNvGrpSpPr/>
          <p:nvPr/>
        </p:nvGrpSpPr>
        <p:grpSpPr>
          <a:xfrm>
            <a:off x="3312067" y="5424714"/>
            <a:ext cx="770075" cy="274320"/>
            <a:chOff x="6007023" y="4114800"/>
            <a:chExt cx="770075" cy="91671"/>
          </a:xfrm>
        </p:grpSpPr>
        <p:grpSp>
          <p:nvGrpSpPr>
            <p:cNvPr id="273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4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75" name="Straight Connector 27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3" name="Group 493"/>
          <p:cNvGrpSpPr/>
          <p:nvPr/>
        </p:nvGrpSpPr>
        <p:grpSpPr>
          <a:xfrm>
            <a:off x="2085356" y="5428344"/>
            <a:ext cx="361119" cy="273629"/>
            <a:chOff x="6263579" y="3962400"/>
            <a:chExt cx="361119" cy="91440"/>
          </a:xfrm>
        </p:grpSpPr>
        <p:cxnSp>
          <p:nvCxnSpPr>
            <p:cNvPr id="289" name="Straight Connector 28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advTm="2015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1000" y="1752600"/>
            <a:ext cx="3088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3200" dirty="0" smtClean="0"/>
              <a:t>An Alternative: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29000" y="-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2" name="Group 20"/>
          <p:cNvGrpSpPr/>
          <p:nvPr/>
        </p:nvGrpSpPr>
        <p:grpSpPr>
          <a:xfrm>
            <a:off x="1447800" y="410028"/>
            <a:ext cx="6248400" cy="643710"/>
            <a:chOff x="1447800" y="410028"/>
            <a:chExt cx="6248400" cy="643710"/>
          </a:xfrm>
        </p:grpSpPr>
        <p:sp>
          <p:nvSpPr>
            <p:cNvPr id="22" name="TextBox 21"/>
            <p:cNvSpPr txBox="1"/>
            <p:nvPr/>
          </p:nvSpPr>
          <p:spPr>
            <a:xfrm>
              <a:off x="1447800" y="413658"/>
              <a:ext cx="2667000" cy="640080"/>
            </a:xfrm>
            <a:prstGeom prst="rect">
              <a:avLst/>
            </a:prstGeom>
            <a:noFill/>
            <a:ln w="28575" cap="sq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3400" y="410028"/>
              <a:ext cx="3352800" cy="640080"/>
            </a:xfrm>
            <a:prstGeom prst="rect">
              <a:avLst/>
            </a:prstGeom>
            <a:noFill/>
            <a:ln w="28575" cap="sq"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52400" y="0"/>
            <a:ext cx="8839200" cy="1470025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DNA Nanotech.       </a:t>
            </a: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</a:rPr>
              <a:t>DNA/RNA Computing</a:t>
            </a:r>
            <a:endParaRPr lang="en-US" sz="2800" dirty="0" smtClean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148840" y="4804224"/>
            <a:ext cx="40233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148840" y="4548774"/>
            <a:ext cx="40233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48840" y="4287516"/>
            <a:ext cx="40233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64080" y="4015374"/>
            <a:ext cx="3931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42306" y="3472542"/>
            <a:ext cx="393192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72640" y="3743232"/>
            <a:ext cx="40233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072640" y="5071290"/>
            <a:ext cx="40233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50"/>
          <p:cNvGrpSpPr/>
          <p:nvPr/>
        </p:nvGrpSpPr>
        <p:grpSpPr>
          <a:xfrm>
            <a:off x="4956624" y="4880436"/>
            <a:ext cx="770075" cy="274320"/>
            <a:chOff x="6007023" y="4114800"/>
            <a:chExt cx="770075" cy="91671"/>
          </a:xfrm>
        </p:grpSpPr>
        <p:grpSp>
          <p:nvGrpSpPr>
            <p:cNvPr id="4" name="Group 251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252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259"/>
          <p:cNvGrpSpPr/>
          <p:nvPr/>
        </p:nvGrpSpPr>
        <p:grpSpPr>
          <a:xfrm>
            <a:off x="3312882" y="4871718"/>
            <a:ext cx="770075" cy="274320"/>
            <a:chOff x="6007023" y="4114800"/>
            <a:chExt cx="770075" cy="91671"/>
          </a:xfrm>
        </p:grpSpPr>
        <p:grpSp>
          <p:nvGrpSpPr>
            <p:cNvPr id="7" name="Group 260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48" name="Straight Connector 4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261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Group 278"/>
          <p:cNvGrpSpPr/>
          <p:nvPr/>
        </p:nvGrpSpPr>
        <p:grpSpPr>
          <a:xfrm>
            <a:off x="2059952" y="4884054"/>
            <a:ext cx="361119" cy="273629"/>
            <a:chOff x="6263579" y="3962400"/>
            <a:chExt cx="361119" cy="91440"/>
          </a:xfrm>
        </p:grpSpPr>
        <p:cxnSp>
          <p:nvCxnSpPr>
            <p:cNvPr id="40" name="Straight Connector 3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224"/>
          <p:cNvGrpSpPr/>
          <p:nvPr/>
        </p:nvGrpSpPr>
        <p:grpSpPr>
          <a:xfrm>
            <a:off x="4534634" y="4624224"/>
            <a:ext cx="361119" cy="273629"/>
            <a:chOff x="6263579" y="3962400"/>
            <a:chExt cx="361119" cy="91440"/>
          </a:xfrm>
        </p:grpSpPr>
        <p:cxnSp>
          <p:nvCxnSpPr>
            <p:cNvPr id="140" name="Straight Connector 13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225"/>
          <p:cNvGrpSpPr/>
          <p:nvPr/>
        </p:nvGrpSpPr>
        <p:grpSpPr>
          <a:xfrm flipH="1">
            <a:off x="4125678" y="4624915"/>
            <a:ext cx="361119" cy="273629"/>
            <a:chOff x="6263579" y="3962400"/>
            <a:chExt cx="361119" cy="91440"/>
          </a:xfrm>
        </p:grpSpPr>
        <p:cxnSp>
          <p:nvCxnSpPr>
            <p:cNvPr id="137" name="Straight Connector 13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269"/>
          <p:cNvGrpSpPr/>
          <p:nvPr/>
        </p:nvGrpSpPr>
        <p:grpSpPr>
          <a:xfrm>
            <a:off x="2882817" y="4627854"/>
            <a:ext cx="361119" cy="273629"/>
            <a:chOff x="6263579" y="3962400"/>
            <a:chExt cx="361119" cy="91440"/>
          </a:xfrm>
        </p:grpSpPr>
        <p:cxnSp>
          <p:nvCxnSpPr>
            <p:cNvPr id="132" name="Straight Connector 131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70"/>
          <p:cNvGrpSpPr/>
          <p:nvPr/>
        </p:nvGrpSpPr>
        <p:grpSpPr>
          <a:xfrm flipH="1">
            <a:off x="2473861" y="4628545"/>
            <a:ext cx="361119" cy="273629"/>
            <a:chOff x="6263579" y="3962400"/>
            <a:chExt cx="361119" cy="91440"/>
          </a:xfrm>
        </p:grpSpPr>
        <p:cxnSp>
          <p:nvCxnSpPr>
            <p:cNvPr id="129" name="Straight Connector 12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186"/>
          <p:cNvGrpSpPr/>
          <p:nvPr/>
        </p:nvGrpSpPr>
        <p:grpSpPr>
          <a:xfrm flipH="1">
            <a:off x="5783940" y="4622737"/>
            <a:ext cx="361119" cy="273629"/>
            <a:chOff x="6263579" y="3962400"/>
            <a:chExt cx="361119" cy="91440"/>
          </a:xfrm>
        </p:grpSpPr>
        <p:cxnSp>
          <p:nvCxnSpPr>
            <p:cNvPr id="121" name="Straight Connector 12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232"/>
          <p:cNvGrpSpPr/>
          <p:nvPr/>
        </p:nvGrpSpPr>
        <p:grpSpPr>
          <a:xfrm>
            <a:off x="4941205" y="4359336"/>
            <a:ext cx="770075" cy="274320"/>
            <a:chOff x="6007023" y="4114800"/>
            <a:chExt cx="770075" cy="91671"/>
          </a:xfrm>
        </p:grpSpPr>
        <p:grpSp>
          <p:nvGrpSpPr>
            <p:cNvPr id="32" name="Group 23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113" name="Straight Connector 112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23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10" name="Straight Connector 10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241"/>
          <p:cNvGrpSpPr/>
          <p:nvPr/>
        </p:nvGrpSpPr>
        <p:grpSpPr>
          <a:xfrm>
            <a:off x="3293833" y="4366596"/>
            <a:ext cx="770075" cy="274320"/>
            <a:chOff x="6007023" y="4114800"/>
            <a:chExt cx="770075" cy="91671"/>
          </a:xfrm>
        </p:grpSpPr>
        <p:grpSp>
          <p:nvGrpSpPr>
            <p:cNvPr id="35" name="Group 24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105" name="Straight Connector 10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24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298"/>
          <p:cNvGrpSpPr/>
          <p:nvPr/>
        </p:nvGrpSpPr>
        <p:grpSpPr>
          <a:xfrm flipH="1">
            <a:off x="5754828" y="4089337"/>
            <a:ext cx="361119" cy="273629"/>
            <a:chOff x="6263579" y="3962400"/>
            <a:chExt cx="361119" cy="91440"/>
          </a:xfrm>
        </p:grpSpPr>
        <p:cxnSp>
          <p:nvCxnSpPr>
            <p:cNvPr id="94" name="Straight Connector 93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287"/>
          <p:cNvGrpSpPr/>
          <p:nvPr/>
        </p:nvGrpSpPr>
        <p:grpSpPr>
          <a:xfrm>
            <a:off x="2069116" y="4359336"/>
            <a:ext cx="361119" cy="273629"/>
            <a:chOff x="6263579" y="3962400"/>
            <a:chExt cx="361119" cy="91440"/>
          </a:xfrm>
        </p:grpSpPr>
        <p:cxnSp>
          <p:nvCxnSpPr>
            <p:cNvPr id="89" name="Straight Connector 8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306"/>
          <p:cNvGrpSpPr/>
          <p:nvPr/>
        </p:nvGrpSpPr>
        <p:grpSpPr>
          <a:xfrm>
            <a:off x="4534550" y="4098078"/>
            <a:ext cx="361119" cy="273629"/>
            <a:chOff x="6263579" y="3962400"/>
            <a:chExt cx="361119" cy="91440"/>
          </a:xfrm>
        </p:grpSpPr>
        <p:cxnSp>
          <p:nvCxnSpPr>
            <p:cNvPr id="81" name="Straight Connector 8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307"/>
          <p:cNvGrpSpPr/>
          <p:nvPr/>
        </p:nvGrpSpPr>
        <p:grpSpPr>
          <a:xfrm flipH="1">
            <a:off x="4125594" y="4098769"/>
            <a:ext cx="361119" cy="273629"/>
            <a:chOff x="6263579" y="3962400"/>
            <a:chExt cx="361119" cy="91440"/>
          </a:xfrm>
        </p:grpSpPr>
        <p:cxnSp>
          <p:nvCxnSpPr>
            <p:cNvPr id="78" name="Straight Connector 77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315"/>
          <p:cNvGrpSpPr/>
          <p:nvPr/>
        </p:nvGrpSpPr>
        <p:grpSpPr>
          <a:xfrm>
            <a:off x="2897247" y="4101708"/>
            <a:ext cx="361119" cy="273629"/>
            <a:chOff x="6263579" y="3962400"/>
            <a:chExt cx="361119" cy="91440"/>
          </a:xfrm>
        </p:grpSpPr>
        <p:cxnSp>
          <p:nvCxnSpPr>
            <p:cNvPr id="73" name="Straight Connector 7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316"/>
          <p:cNvGrpSpPr/>
          <p:nvPr/>
        </p:nvGrpSpPr>
        <p:grpSpPr>
          <a:xfrm flipH="1">
            <a:off x="2488291" y="4102399"/>
            <a:ext cx="361119" cy="273629"/>
            <a:chOff x="6263579" y="3962400"/>
            <a:chExt cx="361119" cy="91440"/>
          </a:xfrm>
        </p:grpSpPr>
        <p:cxnSp>
          <p:nvCxnSpPr>
            <p:cNvPr id="70" name="Straight Connector 6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444"/>
          <p:cNvGrpSpPr/>
          <p:nvPr/>
        </p:nvGrpSpPr>
        <p:grpSpPr>
          <a:xfrm>
            <a:off x="3312882" y="3820884"/>
            <a:ext cx="770075" cy="274320"/>
            <a:chOff x="6007023" y="4114800"/>
            <a:chExt cx="770075" cy="91671"/>
          </a:xfrm>
        </p:grpSpPr>
        <p:grpSp>
          <p:nvGrpSpPr>
            <p:cNvPr id="66" name="Group 445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446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435"/>
          <p:cNvGrpSpPr/>
          <p:nvPr/>
        </p:nvGrpSpPr>
        <p:grpSpPr>
          <a:xfrm>
            <a:off x="4945740" y="3824498"/>
            <a:ext cx="770075" cy="274332"/>
            <a:chOff x="6007023" y="4114796"/>
            <a:chExt cx="770075" cy="91675"/>
          </a:xfrm>
        </p:grpSpPr>
        <p:grpSp>
          <p:nvGrpSpPr>
            <p:cNvPr id="69" name="Group 436"/>
            <p:cNvGrpSpPr/>
            <p:nvPr/>
          </p:nvGrpSpPr>
          <p:grpSpPr>
            <a:xfrm>
              <a:off x="6415979" y="4114796"/>
              <a:ext cx="361119" cy="91440"/>
              <a:chOff x="6263579" y="3962400"/>
              <a:chExt cx="361119" cy="91440"/>
            </a:xfrm>
          </p:grpSpPr>
          <p:cxnSp>
            <p:nvCxnSpPr>
              <p:cNvPr id="160" name="Straight Connector 159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437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157" name="Straight Connector 156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Group 454"/>
          <p:cNvGrpSpPr/>
          <p:nvPr/>
        </p:nvGrpSpPr>
        <p:grpSpPr>
          <a:xfrm>
            <a:off x="2088165" y="3828138"/>
            <a:ext cx="361119" cy="273629"/>
            <a:chOff x="6263579" y="3962400"/>
            <a:chExt cx="361119" cy="91440"/>
          </a:xfrm>
        </p:grpSpPr>
        <p:cxnSp>
          <p:nvCxnSpPr>
            <p:cNvPr id="152" name="Straight Connector 151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472"/>
          <p:cNvGrpSpPr/>
          <p:nvPr/>
        </p:nvGrpSpPr>
        <p:grpSpPr>
          <a:xfrm>
            <a:off x="4528195" y="3561804"/>
            <a:ext cx="361119" cy="273629"/>
            <a:chOff x="6263579" y="3962400"/>
            <a:chExt cx="361119" cy="91440"/>
          </a:xfrm>
        </p:grpSpPr>
        <p:cxnSp>
          <p:nvCxnSpPr>
            <p:cNvPr id="196" name="Straight Connector 195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473"/>
          <p:cNvGrpSpPr/>
          <p:nvPr/>
        </p:nvGrpSpPr>
        <p:grpSpPr>
          <a:xfrm flipH="1">
            <a:off x="4119239" y="3562495"/>
            <a:ext cx="361119" cy="273629"/>
            <a:chOff x="6263579" y="3962400"/>
            <a:chExt cx="361119" cy="91440"/>
          </a:xfrm>
        </p:grpSpPr>
        <p:cxnSp>
          <p:nvCxnSpPr>
            <p:cNvPr id="193" name="Straight Connector 19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464"/>
          <p:cNvGrpSpPr/>
          <p:nvPr/>
        </p:nvGrpSpPr>
        <p:grpSpPr>
          <a:xfrm flipH="1">
            <a:off x="5748473" y="3545803"/>
            <a:ext cx="361119" cy="273629"/>
            <a:chOff x="6263579" y="3962400"/>
            <a:chExt cx="361119" cy="91440"/>
          </a:xfrm>
        </p:grpSpPr>
        <p:cxnSp>
          <p:nvCxnSpPr>
            <p:cNvPr id="185" name="Straight Connector 184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481"/>
          <p:cNvGrpSpPr/>
          <p:nvPr/>
        </p:nvGrpSpPr>
        <p:grpSpPr>
          <a:xfrm>
            <a:off x="2890892" y="3561804"/>
            <a:ext cx="361119" cy="273629"/>
            <a:chOff x="6263579" y="3962400"/>
            <a:chExt cx="361119" cy="91440"/>
          </a:xfrm>
        </p:grpSpPr>
        <p:cxnSp>
          <p:nvCxnSpPr>
            <p:cNvPr id="180" name="Straight Connector 17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482"/>
          <p:cNvGrpSpPr/>
          <p:nvPr/>
        </p:nvGrpSpPr>
        <p:grpSpPr>
          <a:xfrm flipH="1">
            <a:off x="2481936" y="3562495"/>
            <a:ext cx="361119" cy="273629"/>
            <a:chOff x="6263579" y="3962400"/>
            <a:chExt cx="361119" cy="91440"/>
          </a:xfrm>
        </p:grpSpPr>
        <p:cxnSp>
          <p:nvCxnSpPr>
            <p:cNvPr id="177" name="Straight Connector 17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98"/>
          <p:cNvGrpSpPr/>
          <p:nvPr/>
        </p:nvGrpSpPr>
        <p:grpSpPr>
          <a:xfrm>
            <a:off x="4924787" y="3283854"/>
            <a:ext cx="770075" cy="274320"/>
            <a:chOff x="6007023" y="4114800"/>
            <a:chExt cx="770075" cy="91671"/>
          </a:xfrm>
        </p:grpSpPr>
        <p:grpSp>
          <p:nvGrpSpPr>
            <p:cNvPr id="118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05" name="Straight Connector 20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02" name="Straight Connector 201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0" name="Group 207"/>
          <p:cNvGrpSpPr/>
          <p:nvPr/>
        </p:nvGrpSpPr>
        <p:grpSpPr>
          <a:xfrm>
            <a:off x="3291929" y="3305628"/>
            <a:ext cx="770075" cy="274320"/>
            <a:chOff x="6007023" y="4114800"/>
            <a:chExt cx="770075" cy="91671"/>
          </a:xfrm>
        </p:grpSpPr>
        <p:grpSp>
          <p:nvGrpSpPr>
            <p:cNvPr id="127" name="Group 502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14" name="Straight Connector 213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503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11" name="Straight Connector 210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6" name="Group 511"/>
          <p:cNvGrpSpPr/>
          <p:nvPr/>
        </p:nvGrpSpPr>
        <p:grpSpPr>
          <a:xfrm>
            <a:off x="2067212" y="3301998"/>
            <a:ext cx="361119" cy="273629"/>
            <a:chOff x="6263579" y="3962400"/>
            <a:chExt cx="361119" cy="91440"/>
          </a:xfrm>
        </p:grpSpPr>
        <p:cxnSp>
          <p:nvCxnSpPr>
            <p:cNvPr id="223" name="Straight Connector 222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521"/>
          <p:cNvGrpSpPr/>
          <p:nvPr/>
        </p:nvGrpSpPr>
        <p:grpSpPr>
          <a:xfrm flipH="1">
            <a:off x="5764981" y="5147705"/>
            <a:ext cx="361119" cy="273629"/>
            <a:chOff x="6263579" y="3962400"/>
            <a:chExt cx="361119" cy="91440"/>
          </a:xfrm>
        </p:grpSpPr>
        <p:cxnSp>
          <p:nvCxnSpPr>
            <p:cNvPr id="229" name="Straight Connector 22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529"/>
          <p:cNvGrpSpPr/>
          <p:nvPr/>
        </p:nvGrpSpPr>
        <p:grpSpPr>
          <a:xfrm>
            <a:off x="4541079" y="5163254"/>
            <a:ext cx="361119" cy="273629"/>
            <a:chOff x="6263579" y="3962400"/>
            <a:chExt cx="361119" cy="91440"/>
          </a:xfrm>
        </p:grpSpPr>
        <p:cxnSp>
          <p:nvCxnSpPr>
            <p:cNvPr id="241" name="Straight Connector 240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539"/>
          <p:cNvGrpSpPr/>
          <p:nvPr/>
        </p:nvGrpSpPr>
        <p:grpSpPr>
          <a:xfrm flipH="1">
            <a:off x="2483370" y="5163945"/>
            <a:ext cx="361119" cy="273629"/>
            <a:chOff x="6263579" y="3962400"/>
            <a:chExt cx="361119" cy="91440"/>
          </a:xfrm>
        </p:grpSpPr>
        <p:cxnSp>
          <p:nvCxnSpPr>
            <p:cNvPr id="247" name="Straight Connector 246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3" name="Straight Connector 252"/>
          <p:cNvCxnSpPr/>
          <p:nvPr/>
        </p:nvCxnSpPr>
        <p:spPr>
          <a:xfrm>
            <a:off x="2057400" y="5345634"/>
            <a:ext cx="402336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261"/>
          <p:cNvGrpSpPr/>
          <p:nvPr/>
        </p:nvGrpSpPr>
        <p:grpSpPr>
          <a:xfrm>
            <a:off x="4953000" y="5426166"/>
            <a:ext cx="770075" cy="274320"/>
            <a:chOff x="6007023" y="4114800"/>
            <a:chExt cx="770075" cy="91671"/>
          </a:xfrm>
        </p:grpSpPr>
        <p:grpSp>
          <p:nvGrpSpPr>
            <p:cNvPr id="156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68" name="Straight Connector 26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3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65" name="Straight Connector 26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4" name="Group 271"/>
          <p:cNvGrpSpPr/>
          <p:nvPr/>
        </p:nvGrpSpPr>
        <p:grpSpPr>
          <a:xfrm>
            <a:off x="3312067" y="5424714"/>
            <a:ext cx="770075" cy="274320"/>
            <a:chOff x="6007023" y="4114800"/>
            <a:chExt cx="770075" cy="91671"/>
          </a:xfrm>
        </p:grpSpPr>
        <p:grpSp>
          <p:nvGrpSpPr>
            <p:cNvPr id="171" name="Group 493"/>
            <p:cNvGrpSpPr/>
            <p:nvPr/>
          </p:nvGrpSpPr>
          <p:grpSpPr>
            <a:xfrm>
              <a:off x="6415979" y="4114800"/>
              <a:ext cx="361119" cy="91440"/>
              <a:chOff x="6263579" y="3962400"/>
              <a:chExt cx="361119" cy="91440"/>
            </a:xfrm>
          </p:grpSpPr>
          <p:cxnSp>
            <p:nvCxnSpPr>
              <p:cNvPr id="278" name="Straight Connector 277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494"/>
            <p:cNvGrpSpPr/>
            <p:nvPr/>
          </p:nvGrpSpPr>
          <p:grpSpPr>
            <a:xfrm flipH="1">
              <a:off x="6007023" y="4115031"/>
              <a:ext cx="361119" cy="91440"/>
              <a:chOff x="6263579" y="3962400"/>
              <a:chExt cx="361119" cy="91440"/>
            </a:xfrm>
          </p:grpSpPr>
          <p:cxnSp>
            <p:nvCxnSpPr>
              <p:cNvPr id="275" name="Straight Connector 274"/>
              <p:cNvCxnSpPr/>
              <p:nvPr/>
            </p:nvCxnSpPr>
            <p:spPr>
              <a:xfrm flipH="1">
                <a:off x="6263640" y="3963005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 flipH="1">
                <a:off x="6263579" y="4051909"/>
                <a:ext cx="361058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6282853" y="3962400"/>
                <a:ext cx="0" cy="9144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4" name="Group 493"/>
          <p:cNvGrpSpPr/>
          <p:nvPr/>
        </p:nvGrpSpPr>
        <p:grpSpPr>
          <a:xfrm>
            <a:off x="2085356" y="5428344"/>
            <a:ext cx="361119" cy="273629"/>
            <a:chOff x="6263579" y="3962400"/>
            <a:chExt cx="361119" cy="91440"/>
          </a:xfrm>
        </p:grpSpPr>
        <p:cxnSp>
          <p:nvCxnSpPr>
            <p:cNvPr id="289" name="Straight Connector 288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5" name="Oval 304"/>
          <p:cNvSpPr/>
          <p:nvPr/>
        </p:nvSpPr>
        <p:spPr>
          <a:xfrm>
            <a:off x="6248400" y="1981200"/>
            <a:ext cx="1371600" cy="13716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530"/>
          <p:cNvGrpSpPr/>
          <p:nvPr/>
        </p:nvGrpSpPr>
        <p:grpSpPr>
          <a:xfrm flipH="1">
            <a:off x="4132123" y="5163945"/>
            <a:ext cx="361119" cy="273629"/>
            <a:chOff x="6263579" y="3962400"/>
            <a:chExt cx="361119" cy="91440"/>
          </a:xfrm>
        </p:grpSpPr>
        <p:cxnSp>
          <p:nvCxnSpPr>
            <p:cNvPr id="238" name="Straight Connector 237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538"/>
          <p:cNvGrpSpPr/>
          <p:nvPr/>
        </p:nvGrpSpPr>
        <p:grpSpPr>
          <a:xfrm>
            <a:off x="2892326" y="5163254"/>
            <a:ext cx="361119" cy="273629"/>
            <a:chOff x="6263579" y="3962400"/>
            <a:chExt cx="361119" cy="91440"/>
          </a:xfrm>
        </p:grpSpPr>
        <p:cxnSp>
          <p:nvCxnSpPr>
            <p:cNvPr id="250" name="Straight Connector 249"/>
            <p:cNvCxnSpPr/>
            <p:nvPr/>
          </p:nvCxnSpPr>
          <p:spPr>
            <a:xfrm flipH="1">
              <a:off x="6263640" y="3963005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flipH="1">
              <a:off x="6263579" y="4051909"/>
              <a:ext cx="3610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6282853" y="3962400"/>
              <a:ext cx="0" cy="914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321"/>
          <p:cNvGrpSpPr/>
          <p:nvPr/>
        </p:nvGrpSpPr>
        <p:grpSpPr>
          <a:xfrm>
            <a:off x="3198948" y="3505200"/>
            <a:ext cx="1010196" cy="2040714"/>
            <a:chOff x="3200400" y="3505200"/>
            <a:chExt cx="1010196" cy="2040714"/>
          </a:xfrm>
        </p:grpSpPr>
        <p:sp>
          <p:nvSpPr>
            <p:cNvPr id="306" name="Oval 305"/>
            <p:cNvSpPr/>
            <p:nvPr/>
          </p:nvSpPr>
          <p:spPr>
            <a:xfrm>
              <a:off x="3200400" y="3505200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Oval 306"/>
            <p:cNvSpPr/>
            <p:nvPr/>
          </p:nvSpPr>
          <p:spPr>
            <a:xfrm>
              <a:off x="3976914" y="3505200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Oval 307"/>
            <p:cNvSpPr/>
            <p:nvPr/>
          </p:nvSpPr>
          <p:spPr>
            <a:xfrm>
              <a:off x="3976914" y="3777342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3200400" y="3777342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Oval 309"/>
            <p:cNvSpPr/>
            <p:nvPr/>
          </p:nvSpPr>
          <p:spPr>
            <a:xfrm>
              <a:off x="4009572" y="4572000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Oval 310"/>
            <p:cNvSpPr/>
            <p:nvPr/>
          </p:nvSpPr>
          <p:spPr>
            <a:xfrm>
              <a:off x="4020456" y="4833258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4" name="Oval 313"/>
            <p:cNvSpPr/>
            <p:nvPr/>
          </p:nvSpPr>
          <p:spPr>
            <a:xfrm>
              <a:off x="3995058" y="4038600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5" name="Oval 314"/>
            <p:cNvSpPr/>
            <p:nvPr/>
          </p:nvSpPr>
          <p:spPr>
            <a:xfrm>
              <a:off x="3200400" y="4038600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3214914" y="4314372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7" name="Oval 316"/>
            <p:cNvSpPr/>
            <p:nvPr/>
          </p:nvSpPr>
          <p:spPr>
            <a:xfrm>
              <a:off x="3218544" y="4847772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Oval 317"/>
            <p:cNvSpPr/>
            <p:nvPr/>
          </p:nvSpPr>
          <p:spPr>
            <a:xfrm>
              <a:off x="3218544" y="4590144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3236688" y="5363034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Oval 319"/>
            <p:cNvSpPr/>
            <p:nvPr/>
          </p:nvSpPr>
          <p:spPr>
            <a:xfrm>
              <a:off x="4005942" y="4299858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Oval 320"/>
            <p:cNvSpPr/>
            <p:nvPr/>
          </p:nvSpPr>
          <p:spPr>
            <a:xfrm>
              <a:off x="3233058" y="5101776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Oval 311"/>
            <p:cNvSpPr/>
            <p:nvPr/>
          </p:nvSpPr>
          <p:spPr>
            <a:xfrm>
              <a:off x="4024086" y="5090886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3" name="Oval 312"/>
            <p:cNvSpPr/>
            <p:nvPr/>
          </p:nvSpPr>
          <p:spPr>
            <a:xfrm>
              <a:off x="4027716" y="5355774"/>
              <a:ext cx="182880" cy="18288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3" name="TextBox 322"/>
          <p:cNvSpPr txBox="1"/>
          <p:nvPr/>
        </p:nvSpPr>
        <p:spPr>
          <a:xfrm>
            <a:off x="6397170" y="23622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Ligase</a:t>
            </a:r>
            <a:endParaRPr lang="en-US" sz="3200" dirty="0"/>
          </a:p>
        </p:txBody>
      </p:sp>
    </p:spTree>
  </p:cSld>
  <p:clrMapOvr>
    <a:masterClrMapping/>
  </p:clrMapOvr>
  <p:transition advTm="20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" grpId="0" animBg="1"/>
      <p:bldP spid="323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3517</TotalTime>
  <Words>735</Words>
  <Application>Microsoft Office PowerPoint</Application>
  <PresentationFormat>On-screen Show (4:3)</PresentationFormat>
  <Paragraphs>145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1_Office Theme</vt:lpstr>
      <vt:lpstr>Visio</vt:lpstr>
      <vt:lpstr>DNA Nanotech.       DNA/RNA Computing</vt:lpstr>
      <vt:lpstr>DNA Nanotech.       DNA/RNA Computing</vt:lpstr>
      <vt:lpstr>DNA Nanotech.       DNA/RNA Computing</vt:lpstr>
      <vt:lpstr>DNA Nanotech.       DNA/RNA Computing</vt:lpstr>
      <vt:lpstr>DNA Nanotech.       DNA/RNA Computing</vt:lpstr>
      <vt:lpstr>DNA Nanotech.       DNA/RNA Computing</vt:lpstr>
      <vt:lpstr>DNA Nanotech.       DNA/RNA Computing</vt:lpstr>
      <vt:lpstr>DNA Nanotech.       DNA/RNA Computing</vt:lpstr>
      <vt:lpstr>DNA Nanotech.       DNA/RNA Computing</vt:lpstr>
      <vt:lpstr>DNA Nanotech.       DNA/RNA Computing</vt:lpstr>
      <vt:lpstr>DNA Nanotech.       DNA/RNA Computing</vt:lpstr>
      <vt:lpstr>DNA Nanotech.       DNA/RNA Computing</vt:lpstr>
      <vt:lpstr>DNA Nanotech.       DNA/RNA Computing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ENCS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ENCS</dc:creator>
  <cp:lastModifiedBy>Mosha</cp:lastModifiedBy>
  <cp:revision>2197</cp:revision>
  <dcterms:created xsi:type="dcterms:W3CDTF">2011-01-24T03:20:28Z</dcterms:created>
  <dcterms:modified xsi:type="dcterms:W3CDTF">2011-12-21T08:33:28Z</dcterms:modified>
</cp:coreProperties>
</file>