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396" r:id="rId3"/>
    <p:sldId id="395" r:id="rId4"/>
    <p:sldId id="338" r:id="rId5"/>
    <p:sldId id="267" r:id="rId6"/>
    <p:sldId id="268" r:id="rId7"/>
    <p:sldId id="270" r:id="rId8"/>
    <p:sldId id="271" r:id="rId9"/>
    <p:sldId id="272" r:id="rId10"/>
    <p:sldId id="274" r:id="rId11"/>
    <p:sldId id="276" r:id="rId12"/>
    <p:sldId id="277" r:id="rId13"/>
    <p:sldId id="280" r:id="rId14"/>
    <p:sldId id="281" r:id="rId15"/>
    <p:sldId id="289" r:id="rId16"/>
    <p:sldId id="284" r:id="rId17"/>
    <p:sldId id="286" r:id="rId18"/>
    <p:sldId id="386" r:id="rId19"/>
    <p:sldId id="287" r:id="rId20"/>
    <p:sldId id="288" r:id="rId21"/>
    <p:sldId id="290" r:id="rId22"/>
    <p:sldId id="291" r:id="rId23"/>
    <p:sldId id="293" r:id="rId24"/>
    <p:sldId id="294" r:id="rId25"/>
    <p:sldId id="295" r:id="rId26"/>
    <p:sldId id="361" r:id="rId27"/>
    <p:sldId id="363" r:id="rId28"/>
    <p:sldId id="367" r:id="rId29"/>
    <p:sldId id="364" r:id="rId30"/>
    <p:sldId id="365" r:id="rId31"/>
    <p:sldId id="366" r:id="rId32"/>
    <p:sldId id="368" r:id="rId33"/>
    <p:sldId id="369" r:id="rId34"/>
    <p:sldId id="373" r:id="rId35"/>
    <p:sldId id="374" r:id="rId36"/>
    <p:sldId id="370" r:id="rId37"/>
    <p:sldId id="371" r:id="rId38"/>
    <p:sldId id="387" r:id="rId39"/>
    <p:sldId id="372" r:id="rId40"/>
    <p:sldId id="360" r:id="rId41"/>
    <p:sldId id="300" r:id="rId42"/>
    <p:sldId id="298" r:id="rId43"/>
    <p:sldId id="301" r:id="rId44"/>
    <p:sldId id="303" r:id="rId45"/>
    <p:sldId id="304" r:id="rId46"/>
    <p:sldId id="306" r:id="rId47"/>
    <p:sldId id="307" r:id="rId48"/>
    <p:sldId id="309" r:id="rId49"/>
    <p:sldId id="311" r:id="rId50"/>
    <p:sldId id="310" r:id="rId51"/>
    <p:sldId id="313" r:id="rId52"/>
    <p:sldId id="314" r:id="rId53"/>
    <p:sldId id="315" r:id="rId54"/>
    <p:sldId id="317" r:id="rId55"/>
    <p:sldId id="382" r:id="rId56"/>
    <p:sldId id="383" r:id="rId57"/>
    <p:sldId id="381" r:id="rId58"/>
    <p:sldId id="318" r:id="rId59"/>
    <p:sldId id="319" r:id="rId60"/>
    <p:sldId id="323" r:id="rId61"/>
    <p:sldId id="343" r:id="rId62"/>
    <p:sldId id="384" r:id="rId63"/>
    <p:sldId id="342" r:id="rId64"/>
    <p:sldId id="321" r:id="rId65"/>
    <p:sldId id="339" r:id="rId66"/>
    <p:sldId id="385" r:id="rId67"/>
    <p:sldId id="340" r:id="rId68"/>
    <p:sldId id="327" r:id="rId69"/>
    <p:sldId id="330" r:id="rId70"/>
    <p:sldId id="375" r:id="rId71"/>
    <p:sldId id="331" r:id="rId72"/>
    <p:sldId id="391" r:id="rId73"/>
    <p:sldId id="392" r:id="rId74"/>
    <p:sldId id="332" r:id="rId75"/>
    <p:sldId id="393" r:id="rId76"/>
    <p:sldId id="341" r:id="rId77"/>
    <p:sldId id="378" r:id="rId78"/>
    <p:sldId id="379" r:id="rId79"/>
    <p:sldId id="380" r:id="rId80"/>
    <p:sldId id="377" r:id="rId81"/>
    <p:sldId id="350" r:id="rId82"/>
    <p:sldId id="353" r:id="rId83"/>
    <p:sldId id="354" r:id="rId84"/>
    <p:sldId id="388" r:id="rId85"/>
    <p:sldId id="394" r:id="rId86"/>
    <p:sldId id="336" r:id="rId87"/>
    <p:sldId id="337" r:id="rId88"/>
    <p:sldId id="390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82A04-6E4C-EC48-A835-1AD97FD08A36}" type="datetimeFigureOut">
              <a:rPr lang="en-US" smtClean="0"/>
              <a:t>14-05-22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514F-A2A3-2C4A-81CB-618DB9E32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7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890D-8FE0-9045-95BC-E61C69D73263}" type="datetimeFigureOut">
              <a:rPr lang="en-US" smtClean="0"/>
              <a:t>14-05-22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55D2-04DF-084D-844E-A2F62AD0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3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55D2-04DF-084D-844E-A2F62AD0F9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55D2-04DF-084D-844E-A2F62AD0F9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55D2-04DF-084D-844E-A2F62AD0F9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55D2-04DF-084D-844E-A2F62AD0F9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55D2-04DF-084D-844E-A2F62AD0F9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55D2-04DF-084D-844E-A2F62AD0F9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55D2-04DF-084D-844E-A2F62AD0F9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55D2-04DF-084D-844E-A2F62AD0F9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50C3-23B9-024C-9EFE-A28EAFC3A824}" type="datetime1">
              <a:rPr lang="en-CA" smtClean="0"/>
              <a:t>14-05-22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4A04-F15E-AB4F-8159-20127ACA1CC4}" type="datetime1">
              <a:rPr lang="en-CA" smtClean="0"/>
              <a:t>14-05-22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D6A6-768C-9944-B607-C10EEFEAD123}" type="datetime1">
              <a:rPr lang="en-CA" smtClean="0"/>
              <a:t>14-05-22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468-FA02-5E4A-B245-1B704AAC8584}" type="datetime1">
              <a:rPr lang="en-CA" smtClean="0"/>
              <a:t>14-05-22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1260-4202-F543-92A8-431D87D543A0}" type="datetime1">
              <a:rPr lang="en-CA" smtClean="0"/>
              <a:t>14-05-22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B1E8-43A9-7D4E-8A4D-00422A811DE9}" type="datetime1">
              <a:rPr lang="en-CA" smtClean="0"/>
              <a:t>14-05-22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1D2F-4B96-B446-AE14-5278F9B21746}" type="datetime1">
              <a:rPr lang="en-CA" smtClean="0"/>
              <a:t>14-05-22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A66-4B1F-5942-A460-88A7970B912C}" type="datetime1">
              <a:rPr lang="en-CA" smtClean="0"/>
              <a:t>14-05-22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E79F-6603-3441-B24E-9C5A0DCD2F19}" type="datetime1">
              <a:rPr lang="en-CA" smtClean="0"/>
              <a:t>14-05-22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36DE-58B0-9B4F-97CF-AE8F136C71D0}" type="datetime1">
              <a:rPr lang="en-CA" smtClean="0"/>
              <a:t>14-05-22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3EC-4257-3B42-81AA-BBB277734C6A}" type="datetime1">
              <a:rPr lang="en-CA" smtClean="0"/>
              <a:t>14-05-22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27DE-86D7-4F4A-8106-102647F1EA90}" type="datetime1">
              <a:rPr lang="en-CA" smtClean="0"/>
              <a:t>14-05-22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E698A-8C2D-8C42-9B2B-0F51B585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4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tx1"/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tx1"/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33547" y="4236540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-P-E--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507450" y="5645943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--P-E---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17781" y="4429283"/>
            <a:ext cx="1915766" cy="354384"/>
          </a:xfrm>
          <a:prstGeom prst="straightConnector1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8222" y="4329732"/>
            <a:ext cx="194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Examples: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self-evident Truths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28160" y="4947841"/>
            <a:ext cx="1557284" cy="669880"/>
          </a:xfrm>
          <a:prstGeom prst="straightConnector1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tx1"/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tx1"/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33547" y="4236540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-P-E--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507450" y="5645943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--P-E---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4361282" y="4794064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E46C0A"/>
                </a:solidFill>
                <a:latin typeface="Courier"/>
                <a:cs typeface="Courier"/>
              </a:rPr>
              <a:t>-P--E---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776909" y="6129609"/>
            <a:ext cx="2036959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E46C0A"/>
                </a:solidFill>
                <a:latin typeface="Courier"/>
                <a:cs typeface="Courier"/>
              </a:rPr>
              <a:t>--P--E----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02800" y="4994976"/>
            <a:ext cx="1001498" cy="329478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93942" y="5439213"/>
            <a:ext cx="1210356" cy="765884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9360" y="5026900"/>
            <a:ext cx="233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Examples: </a:t>
            </a:r>
            <a:br>
              <a:rPr lang="en-US" dirty="0" smtClean="0">
                <a:solidFill>
                  <a:srgbClr val="E46C0A"/>
                </a:solidFill>
              </a:rPr>
            </a:br>
            <a:r>
              <a:rPr lang="en-US" dirty="0" smtClean="0">
                <a:solidFill>
                  <a:srgbClr val="E46C0A"/>
                </a:solidFill>
              </a:rPr>
              <a:t>Truths by virtue of rule</a:t>
            </a:r>
            <a:endParaRPr lang="en-US" dirty="0">
              <a:solidFill>
                <a:srgbClr val="E46C0A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4823978" y="4440828"/>
            <a:ext cx="160053" cy="326225"/>
          </a:xfrm>
          <a:prstGeom prst="line">
            <a:avLst/>
          </a:prstGeom>
          <a:ln>
            <a:solidFill>
              <a:srgbClr val="F79646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536837" y="5807838"/>
            <a:ext cx="200292" cy="311252"/>
          </a:xfrm>
          <a:prstGeom prst="line">
            <a:avLst/>
          </a:prstGeom>
          <a:ln>
            <a:solidFill>
              <a:srgbClr val="F79646"/>
            </a:solidFill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28222" y="4329732"/>
            <a:ext cx="1946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Examples: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self-evident Truths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17781" y="4429283"/>
            <a:ext cx="1915766" cy="354384"/>
          </a:xfrm>
          <a:prstGeom prst="straightConnector1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28160" y="4947841"/>
            <a:ext cx="1557284" cy="669880"/>
          </a:xfrm>
          <a:prstGeom prst="straightConnector1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2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tx1"/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tx1"/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2834996" y="3391261"/>
            <a:ext cx="3733440" cy="3092226"/>
            <a:chOff x="2282563" y="3656538"/>
            <a:chExt cx="3733440" cy="3092226"/>
          </a:xfrm>
        </p:grpSpPr>
        <p:sp>
          <p:nvSpPr>
            <p:cNvPr id="320" name="Oval 319"/>
            <p:cNvSpPr/>
            <p:nvPr/>
          </p:nvSpPr>
          <p:spPr>
            <a:xfrm>
              <a:off x="4772743" y="41280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5151935" y="42804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4952807" y="45408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4700743" y="44688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4125004" y="44278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5099991" y="404347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4959163" y="48247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5338355" y="49771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5139227" y="52375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4887163" y="51655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4538224" y="49771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5286411" y="474019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4526855" y="47553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4066907" y="51631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3814843" y="50911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3850843" y="4480931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4474911" y="451837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4947823" y="52896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5292995" y="54420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5093867" y="57024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4841803" y="56304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4526884" y="54420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5275071" y="520513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5066203" y="59864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5445395" y="61388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5246267" y="63992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4994203" y="63272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4679284" y="61388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5393451" y="590185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4027903" y="59120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4667915" y="59169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4468787" y="61773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3955903" y="62528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3991903" y="5642591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4615971" y="568003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360223" y="54257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3739415" y="55781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3540287" y="5838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3288223" y="5766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2973304" y="55781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3687471" y="534121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3512623" y="61224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3891815" y="62748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3692687" y="65352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3440623" y="64632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3125704" y="62748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3839871" y="603793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631003" y="43924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3114335" y="60530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2915207" y="63134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3559003" y="47332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5432083" y="4667351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3062391" y="581611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3501283" y="65874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3828531" y="650287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3530323" y="40763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3909515" y="42287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3710387" y="44891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3458323" y="44171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3143404" y="42287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3857571" y="399175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3682723" y="47730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4061915" y="49254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3862787" y="51858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3610723" y="51138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295804" y="49254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4009971" y="468847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2905243" y="45512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3284435" y="47036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3085307" y="49640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2833243" y="48920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2869243" y="4281791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3232491" y="446665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3671383" y="52379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4050575" y="53903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3851447" y="56507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3599383" y="55787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3284464" y="53903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3823783" y="59346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4463795" y="59396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4003847" y="63474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3751783" y="62754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3436864" y="60870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4151031" y="585013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3046303" y="57128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3425495" y="58652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3226367" y="61256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2974303" y="60536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3010303" y="5443451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3373551" y="562831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5485783" y="52833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5864975" y="54357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5665847" y="56961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5413783" y="56241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5813031" y="519877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5474443" y="57482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5801691" y="566371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2745124" y="538400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2733755" y="51621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2534627" y="54225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2282563" y="53505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2733784" y="58489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2459623" y="5902031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2615404" y="45625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2377243" y="48850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2756435" y="50374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2341243" y="4615631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2704491" y="480049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3682723" y="37410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4061915" y="38934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4009971" y="365653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3211423" y="38594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3590615" y="40118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3538671" y="377491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4244743" y="38154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4623935" y="39678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4424807" y="42282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4172743" y="41562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4571991" y="373093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4623943" y="48297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4804007" y="52425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1" name="Oval 440"/>
            <p:cNvSpPr/>
            <p:nvPr/>
          </p:nvSpPr>
          <p:spPr>
            <a:xfrm>
              <a:off x="4551943" y="51705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4237024" y="49821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4776343" y="55264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4" name="Oval 443"/>
            <p:cNvSpPr/>
            <p:nvPr/>
          </p:nvSpPr>
          <p:spPr>
            <a:xfrm>
              <a:off x="5659487" y="47031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4704343" y="58672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4389424" y="56788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7" name="Oval 446"/>
            <p:cNvSpPr/>
            <p:nvPr/>
          </p:nvSpPr>
          <p:spPr>
            <a:xfrm>
              <a:off x="3998863" y="53046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8" name="Oval 447"/>
            <p:cNvSpPr/>
            <p:nvPr/>
          </p:nvSpPr>
          <p:spPr>
            <a:xfrm>
              <a:off x="4378055" y="54570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4178927" y="57174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3926863" y="56454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1" name="Oval 450"/>
            <p:cNvSpPr/>
            <p:nvPr/>
          </p:nvSpPr>
          <p:spPr>
            <a:xfrm>
              <a:off x="3962863" y="5035211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4326111" y="522007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3" name="Oval 452"/>
            <p:cNvSpPr/>
            <p:nvPr/>
          </p:nvSpPr>
          <p:spPr>
            <a:xfrm>
              <a:off x="4765003" y="59913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2711683" y="61437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4693003" y="63321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6" name="Oval 455"/>
            <p:cNvSpPr/>
            <p:nvPr/>
          </p:nvSpPr>
          <p:spPr>
            <a:xfrm>
              <a:off x="4378084" y="61437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7" name="Oval 456"/>
            <p:cNvSpPr/>
            <p:nvPr/>
          </p:nvSpPr>
          <p:spPr>
            <a:xfrm>
              <a:off x="3783403" y="49077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3711403" y="52485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59" name="Oval 458"/>
            <p:cNvSpPr/>
            <p:nvPr/>
          </p:nvSpPr>
          <p:spPr>
            <a:xfrm>
              <a:off x="3396484" y="50601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4139923" y="64662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4519115" y="66186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3185987" y="50987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3" name="Oval 462"/>
            <p:cNvSpPr/>
            <p:nvPr/>
          </p:nvSpPr>
          <p:spPr>
            <a:xfrm>
              <a:off x="4103923" y="6196871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4467171" y="638173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5" name="Oval 464"/>
            <p:cNvSpPr/>
            <p:nvPr/>
          </p:nvSpPr>
          <p:spPr>
            <a:xfrm>
              <a:off x="3153343" y="49807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6" name="Oval 465"/>
            <p:cNvSpPr/>
            <p:nvPr/>
          </p:nvSpPr>
          <p:spPr>
            <a:xfrm>
              <a:off x="3532535" y="51331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3333407" y="53935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8" name="Oval 467"/>
            <p:cNvSpPr/>
            <p:nvPr/>
          </p:nvSpPr>
          <p:spPr>
            <a:xfrm>
              <a:off x="3081343" y="53215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2766424" y="51331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3480591" y="489619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1" name="Oval 470"/>
            <p:cNvSpPr/>
            <p:nvPr/>
          </p:nvSpPr>
          <p:spPr>
            <a:xfrm>
              <a:off x="2523283" y="50537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2" name="Oval 471"/>
            <p:cNvSpPr/>
            <p:nvPr/>
          </p:nvSpPr>
          <p:spPr>
            <a:xfrm>
              <a:off x="2902475" y="52061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2703347" y="5466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4" name="Oval 473"/>
            <p:cNvSpPr/>
            <p:nvPr/>
          </p:nvSpPr>
          <p:spPr>
            <a:xfrm>
              <a:off x="2451283" y="5394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2850531" y="496921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3548884" y="55640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7" name="Oval 476"/>
            <p:cNvSpPr/>
            <p:nvPr/>
          </p:nvSpPr>
          <p:spPr>
            <a:xfrm>
              <a:off x="3338387" y="56026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8" name="Oval 477"/>
            <p:cNvSpPr/>
            <p:nvPr/>
          </p:nvSpPr>
          <p:spPr>
            <a:xfrm>
              <a:off x="3305743" y="54846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2675683" y="55577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0" name="Oval 479"/>
            <p:cNvSpPr/>
            <p:nvPr/>
          </p:nvSpPr>
          <p:spPr>
            <a:xfrm>
              <a:off x="3002931" y="547315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4928743" y="38417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2" name="Oval 481"/>
            <p:cNvSpPr/>
            <p:nvPr/>
          </p:nvSpPr>
          <p:spPr>
            <a:xfrm>
              <a:off x="4856743" y="4182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3" name="Oval 482"/>
            <p:cNvSpPr/>
            <p:nvPr/>
          </p:nvSpPr>
          <p:spPr>
            <a:xfrm>
              <a:off x="3530323" y="42752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4" name="Oval 483"/>
            <p:cNvSpPr/>
            <p:nvPr/>
          </p:nvSpPr>
          <p:spPr>
            <a:xfrm>
              <a:off x="3186335" y="40842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3458323" y="47529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6" name="Oval 485"/>
            <p:cNvSpPr/>
            <p:nvPr/>
          </p:nvSpPr>
          <p:spPr>
            <a:xfrm>
              <a:off x="5108807" y="40731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7" name="Oval 486"/>
            <p:cNvSpPr/>
            <p:nvPr/>
          </p:nvSpPr>
          <p:spPr>
            <a:xfrm>
              <a:off x="3026391" y="461965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5081143" y="43570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9" name="Oval 488"/>
            <p:cNvSpPr/>
            <p:nvPr/>
          </p:nvSpPr>
          <p:spPr>
            <a:xfrm>
              <a:off x="5460335" y="45094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0" name="Oval 489"/>
            <p:cNvSpPr/>
            <p:nvPr/>
          </p:nvSpPr>
          <p:spPr>
            <a:xfrm>
              <a:off x="5261207" y="47698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1" name="Oval 490"/>
            <p:cNvSpPr/>
            <p:nvPr/>
          </p:nvSpPr>
          <p:spPr>
            <a:xfrm>
              <a:off x="5009143" y="46978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2" name="Oval 491"/>
            <p:cNvSpPr/>
            <p:nvPr/>
          </p:nvSpPr>
          <p:spPr>
            <a:xfrm>
              <a:off x="4694224" y="45094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5408391" y="427249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4483727" y="45480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5" name="Oval 494"/>
            <p:cNvSpPr/>
            <p:nvPr/>
          </p:nvSpPr>
          <p:spPr>
            <a:xfrm>
              <a:off x="4451083" y="44300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6" name="Oval 495"/>
            <p:cNvSpPr/>
            <p:nvPr/>
          </p:nvSpPr>
          <p:spPr>
            <a:xfrm>
              <a:off x="4830275" y="45824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2794067" y="42985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8" name="Oval 497"/>
            <p:cNvSpPr/>
            <p:nvPr/>
          </p:nvSpPr>
          <p:spPr>
            <a:xfrm>
              <a:off x="4379083" y="47708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9" name="Oval 498"/>
            <p:cNvSpPr/>
            <p:nvPr/>
          </p:nvSpPr>
          <p:spPr>
            <a:xfrm>
              <a:off x="4177564" y="38680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4778331" y="434551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1" name="Oval 500"/>
            <p:cNvSpPr/>
            <p:nvPr/>
          </p:nvSpPr>
          <p:spPr>
            <a:xfrm>
              <a:off x="3934423" y="37886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2" name="Oval 501"/>
            <p:cNvSpPr/>
            <p:nvPr/>
          </p:nvSpPr>
          <p:spPr>
            <a:xfrm>
              <a:off x="4313615" y="39410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4114487" y="42014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4" name="Oval 503"/>
            <p:cNvSpPr/>
            <p:nvPr/>
          </p:nvSpPr>
          <p:spPr>
            <a:xfrm>
              <a:off x="3862423" y="41294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5" name="Oval 504"/>
            <p:cNvSpPr/>
            <p:nvPr/>
          </p:nvSpPr>
          <p:spPr>
            <a:xfrm>
              <a:off x="3547504" y="39410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4261671" y="370411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7" name="Oval 506"/>
            <p:cNvSpPr/>
            <p:nvPr/>
          </p:nvSpPr>
          <p:spPr>
            <a:xfrm>
              <a:off x="2495623" y="6078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8" name="Oval 507"/>
            <p:cNvSpPr/>
            <p:nvPr/>
          </p:nvSpPr>
          <p:spPr>
            <a:xfrm>
              <a:off x="3576527" y="47294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3324463" y="46574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0" name="Oval 509"/>
            <p:cNvSpPr/>
            <p:nvPr/>
          </p:nvSpPr>
          <p:spPr>
            <a:xfrm>
              <a:off x="3009544" y="44690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1" name="Oval 510"/>
            <p:cNvSpPr/>
            <p:nvPr/>
          </p:nvSpPr>
          <p:spPr>
            <a:xfrm>
              <a:off x="2799047" y="45076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2766403" y="43896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3" name="Oval 512"/>
            <p:cNvSpPr/>
            <p:nvPr/>
          </p:nvSpPr>
          <p:spPr>
            <a:xfrm>
              <a:off x="3145595" y="45420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4" name="Oval 513"/>
            <p:cNvSpPr/>
            <p:nvPr/>
          </p:nvSpPr>
          <p:spPr>
            <a:xfrm>
              <a:off x="2694403" y="47304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>
              <a:off x="4329964" y="43719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6" name="Oval 515"/>
            <p:cNvSpPr/>
            <p:nvPr/>
          </p:nvSpPr>
          <p:spPr>
            <a:xfrm>
              <a:off x="4086823" y="42926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7" name="Oval 516"/>
            <p:cNvSpPr/>
            <p:nvPr/>
          </p:nvSpPr>
          <p:spPr>
            <a:xfrm>
              <a:off x="2515535" y="46151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8" name="Oval 517"/>
            <p:cNvSpPr/>
            <p:nvPr/>
          </p:nvSpPr>
          <p:spPr>
            <a:xfrm>
              <a:off x="2769784" y="41051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9" name="Oval 518"/>
            <p:cNvSpPr/>
            <p:nvPr/>
          </p:nvSpPr>
          <p:spPr>
            <a:xfrm>
              <a:off x="2463591" y="437815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0" name="Oval 519"/>
            <p:cNvSpPr/>
            <p:nvPr/>
          </p:nvSpPr>
          <p:spPr>
            <a:xfrm>
              <a:off x="4361383" y="45490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1" name="Oval 520"/>
            <p:cNvSpPr/>
            <p:nvPr/>
          </p:nvSpPr>
          <p:spPr>
            <a:xfrm>
              <a:off x="4046464" y="43606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2" name="Oval 521"/>
            <p:cNvSpPr/>
            <p:nvPr/>
          </p:nvSpPr>
          <p:spPr>
            <a:xfrm>
              <a:off x="3803323" y="42812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3" name="Oval 522"/>
            <p:cNvSpPr/>
            <p:nvPr/>
          </p:nvSpPr>
          <p:spPr>
            <a:xfrm>
              <a:off x="4182515" y="44336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4" name="Oval 523"/>
            <p:cNvSpPr/>
            <p:nvPr/>
          </p:nvSpPr>
          <p:spPr>
            <a:xfrm>
              <a:off x="3983387" y="46940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5" name="Oval 524"/>
            <p:cNvSpPr/>
            <p:nvPr/>
          </p:nvSpPr>
          <p:spPr>
            <a:xfrm>
              <a:off x="3731323" y="46220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6" name="Oval 525"/>
            <p:cNvSpPr/>
            <p:nvPr/>
          </p:nvSpPr>
          <p:spPr>
            <a:xfrm>
              <a:off x="4130571" y="419671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7" name="Oval 526"/>
            <p:cNvSpPr/>
            <p:nvPr/>
          </p:nvSpPr>
          <p:spPr>
            <a:xfrm>
              <a:off x="2384435" y="51077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8" name="Oval 527"/>
            <p:cNvSpPr/>
            <p:nvPr/>
          </p:nvSpPr>
          <p:spPr>
            <a:xfrm>
              <a:off x="4282971" y="470065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9" name="Oval 528"/>
            <p:cNvSpPr/>
            <p:nvPr/>
          </p:nvSpPr>
          <p:spPr>
            <a:xfrm>
              <a:off x="3522583" y="43747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3450583" y="47155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1" name="Oval 530"/>
            <p:cNvSpPr/>
            <p:nvPr/>
          </p:nvSpPr>
          <p:spPr>
            <a:xfrm>
              <a:off x="3486583" y="4105331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2" name="Oval 531"/>
            <p:cNvSpPr/>
            <p:nvPr/>
          </p:nvSpPr>
          <p:spPr>
            <a:xfrm>
              <a:off x="3713987" y="41411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3" name="Oval 532"/>
            <p:cNvSpPr/>
            <p:nvPr/>
          </p:nvSpPr>
          <p:spPr>
            <a:xfrm>
              <a:off x="3702647" y="46061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4" name="Oval 533"/>
            <p:cNvSpPr/>
            <p:nvPr/>
          </p:nvSpPr>
          <p:spPr>
            <a:xfrm>
              <a:off x="4246971" y="6606460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5" name="Oval 534"/>
            <p:cNvSpPr/>
            <p:nvPr/>
          </p:nvSpPr>
          <p:spPr>
            <a:xfrm>
              <a:off x="5538364" y="60680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5295223" y="59886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7" name="Oval 536"/>
            <p:cNvSpPr/>
            <p:nvPr/>
          </p:nvSpPr>
          <p:spPr>
            <a:xfrm>
              <a:off x="5674415" y="61410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8" name="Oval 537"/>
            <p:cNvSpPr/>
            <p:nvPr/>
          </p:nvSpPr>
          <p:spPr>
            <a:xfrm>
              <a:off x="5323475" y="62157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5223223" y="63294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0" name="Oval 539"/>
            <p:cNvSpPr/>
            <p:nvPr/>
          </p:nvSpPr>
          <p:spPr>
            <a:xfrm>
              <a:off x="4908304" y="61410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1" name="Oval 540"/>
            <p:cNvSpPr/>
            <p:nvPr/>
          </p:nvSpPr>
          <p:spPr>
            <a:xfrm>
              <a:off x="5622471" y="590407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4729003" y="6564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5791603" y="45731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4" name="Oval 543"/>
            <p:cNvSpPr/>
            <p:nvPr/>
          </p:nvSpPr>
          <p:spPr>
            <a:xfrm>
              <a:off x="3514835" y="39474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5944003" y="50883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6" name="Oval 545"/>
            <p:cNvSpPr/>
            <p:nvPr/>
          </p:nvSpPr>
          <p:spPr>
            <a:xfrm>
              <a:off x="5629084" y="489998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7" name="Oval 546"/>
            <p:cNvSpPr/>
            <p:nvPr/>
          </p:nvSpPr>
          <p:spPr>
            <a:xfrm>
              <a:off x="3462891" y="371047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5418587" y="4938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9" name="Oval 548"/>
            <p:cNvSpPr/>
            <p:nvPr/>
          </p:nvSpPr>
          <p:spPr>
            <a:xfrm>
              <a:off x="5385943" y="48206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0" name="Oval 549"/>
            <p:cNvSpPr/>
            <p:nvPr/>
          </p:nvSpPr>
          <p:spPr>
            <a:xfrm>
              <a:off x="5765135" y="49730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1" name="Oval 550"/>
            <p:cNvSpPr/>
            <p:nvPr/>
          </p:nvSpPr>
          <p:spPr>
            <a:xfrm>
              <a:off x="5566007" y="52334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2" name="Oval 551"/>
            <p:cNvSpPr/>
            <p:nvPr/>
          </p:nvSpPr>
          <p:spPr>
            <a:xfrm>
              <a:off x="5313943" y="51614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3" name="Oval 552"/>
            <p:cNvSpPr/>
            <p:nvPr/>
          </p:nvSpPr>
          <p:spPr>
            <a:xfrm>
              <a:off x="4999024" y="49730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5713191" y="473605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5" name="Oval 554"/>
            <p:cNvSpPr/>
            <p:nvPr/>
          </p:nvSpPr>
          <p:spPr>
            <a:xfrm>
              <a:off x="4755883" y="48936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6" name="Oval 555"/>
            <p:cNvSpPr/>
            <p:nvPr/>
          </p:nvSpPr>
          <p:spPr>
            <a:xfrm>
              <a:off x="5135075" y="50460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4935947" y="53064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8" name="Oval 557"/>
            <p:cNvSpPr/>
            <p:nvPr/>
          </p:nvSpPr>
          <p:spPr>
            <a:xfrm>
              <a:off x="4683883" y="52344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9" name="Oval 558"/>
            <p:cNvSpPr/>
            <p:nvPr/>
          </p:nvSpPr>
          <p:spPr>
            <a:xfrm>
              <a:off x="4368964" y="50460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5083131" y="480907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1" name="Oval 560"/>
            <p:cNvSpPr/>
            <p:nvPr/>
          </p:nvSpPr>
          <p:spPr>
            <a:xfrm>
              <a:off x="2987207" y="4009280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2" name="Oval 561"/>
            <p:cNvSpPr/>
            <p:nvPr/>
          </p:nvSpPr>
          <p:spPr>
            <a:xfrm>
              <a:off x="3468107" y="47117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3" name="Oval 562"/>
            <p:cNvSpPr/>
            <p:nvPr/>
          </p:nvSpPr>
          <p:spPr>
            <a:xfrm>
              <a:off x="5781484" y="54039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4" name="Oval 563"/>
            <p:cNvSpPr/>
            <p:nvPr/>
          </p:nvSpPr>
          <p:spPr>
            <a:xfrm>
              <a:off x="5570987" y="54425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5" name="Oval 564"/>
            <p:cNvSpPr/>
            <p:nvPr/>
          </p:nvSpPr>
          <p:spPr>
            <a:xfrm>
              <a:off x="5538343" y="53245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6" name="Oval 565"/>
            <p:cNvSpPr/>
            <p:nvPr/>
          </p:nvSpPr>
          <p:spPr>
            <a:xfrm>
              <a:off x="5917535" y="54769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5466343" y="56653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5151424" y="54769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4908283" y="5397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0" name="Oval 569"/>
            <p:cNvSpPr/>
            <p:nvPr/>
          </p:nvSpPr>
          <p:spPr>
            <a:xfrm>
              <a:off x="5287475" y="55499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1" name="Oval 570"/>
            <p:cNvSpPr/>
            <p:nvPr/>
          </p:nvSpPr>
          <p:spPr>
            <a:xfrm>
              <a:off x="4521364" y="55499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5235531" y="531301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5182843" y="56540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4867924" y="546560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4624783" y="53862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6" name="Oval 575"/>
            <p:cNvSpPr/>
            <p:nvPr/>
          </p:nvSpPr>
          <p:spPr>
            <a:xfrm>
              <a:off x="5003975" y="55386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7" name="Oval 576"/>
            <p:cNvSpPr/>
            <p:nvPr/>
          </p:nvSpPr>
          <p:spPr>
            <a:xfrm>
              <a:off x="4804847" y="57990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8" name="Oval 577"/>
            <p:cNvSpPr/>
            <p:nvPr/>
          </p:nvSpPr>
          <p:spPr>
            <a:xfrm>
              <a:off x="4552783" y="572702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9" name="Oval 578"/>
            <p:cNvSpPr/>
            <p:nvPr/>
          </p:nvSpPr>
          <p:spPr>
            <a:xfrm>
              <a:off x="4952031" y="530167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0" name="Oval 579"/>
            <p:cNvSpPr/>
            <p:nvPr/>
          </p:nvSpPr>
          <p:spPr>
            <a:xfrm>
              <a:off x="5020324" y="596954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4777183" y="58901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2" name="Oval 581"/>
            <p:cNvSpPr/>
            <p:nvPr/>
          </p:nvSpPr>
          <p:spPr>
            <a:xfrm>
              <a:off x="5156375" y="6042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3" name="Oval 582"/>
            <p:cNvSpPr/>
            <p:nvPr/>
          </p:nvSpPr>
          <p:spPr>
            <a:xfrm>
              <a:off x="4390264" y="604256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4" name="Oval 583"/>
            <p:cNvSpPr/>
            <p:nvPr/>
          </p:nvSpPr>
          <p:spPr>
            <a:xfrm>
              <a:off x="5104431" y="5805618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5" name="Oval 584"/>
            <p:cNvSpPr/>
            <p:nvPr/>
          </p:nvSpPr>
          <p:spPr>
            <a:xfrm>
              <a:off x="4584943" y="60494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4964135" y="62018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4958203" y="654284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4512943" y="63902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3937204" y="634928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4912191" y="596491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4339055" y="667676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3663043" y="6402371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4287111" y="643981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3342523" y="59977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3721715" y="61501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3522587" y="64105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3270523" y="63385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2955604" y="61501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3822171" y="660991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3232491" y="662504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3044691" y="6388098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4237007" y="61497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3984943" y="6077724"/>
              <a:ext cx="72000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2585111" y="3272406"/>
            <a:ext cx="4088161" cy="34363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Subtitle 2"/>
          <p:cNvSpPr txBox="1">
            <a:spLocks/>
          </p:cNvSpPr>
          <p:nvPr/>
        </p:nvSpPr>
        <p:spPr>
          <a:xfrm>
            <a:off x="3833547" y="4236540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-P-E--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05" name="Subtitle 2"/>
          <p:cNvSpPr txBox="1">
            <a:spLocks/>
          </p:cNvSpPr>
          <p:nvPr/>
        </p:nvSpPr>
        <p:spPr>
          <a:xfrm>
            <a:off x="4361282" y="4794064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E46C0A"/>
                </a:solidFill>
                <a:latin typeface="Courier"/>
                <a:cs typeface="Courier"/>
              </a:rPr>
              <a:t>-P--E---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  <p:sp>
        <p:nvSpPr>
          <p:cNvPr id="606" name="Subtitle 2"/>
          <p:cNvSpPr txBox="1">
            <a:spLocks/>
          </p:cNvSpPr>
          <p:nvPr/>
        </p:nvSpPr>
        <p:spPr>
          <a:xfrm>
            <a:off x="3507450" y="5645943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--P-E---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07" name="Subtitle 2"/>
          <p:cNvSpPr txBox="1">
            <a:spLocks/>
          </p:cNvSpPr>
          <p:nvPr/>
        </p:nvSpPr>
        <p:spPr>
          <a:xfrm>
            <a:off x="3776909" y="6129609"/>
            <a:ext cx="2036959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E46C0A"/>
                </a:solidFill>
                <a:latin typeface="Courier"/>
                <a:cs typeface="Courier"/>
              </a:rPr>
              <a:t>--P--E----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  <p:sp>
        <p:nvSpPr>
          <p:cNvPr id="609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11" name="TextBox 610"/>
          <p:cNvSpPr txBox="1"/>
          <p:nvPr/>
        </p:nvSpPr>
        <p:spPr>
          <a:xfrm>
            <a:off x="2709212" y="4657389"/>
            <a:ext cx="3835706" cy="58477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Infinitely many Truths</a:t>
            </a:r>
            <a:endParaRPr 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7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04" grpId="0"/>
      <p:bldP spid="605" grpId="0"/>
      <p:bldP spid="606" grpId="0"/>
      <p:bldP spid="607" grpId="0"/>
      <p:bldP spid="6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tx1"/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tx1"/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85111" y="3272406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09212" y="4659537"/>
            <a:ext cx="3835706" cy="58477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Infinitely many Truths</a:t>
            </a:r>
            <a:endParaRPr 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4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5642 -0.023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Take the following </a:t>
            </a:r>
            <a:r>
              <a:rPr lang="en-US" sz="2600" dirty="0" smtClean="0">
                <a:solidFill>
                  <a:srgbClr val="FF0000"/>
                </a:solidFill>
                <a:latin typeface="Verdana"/>
                <a:cs typeface="Verdana"/>
              </a:rPr>
              <a:t>meaningless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bg1">
                  <a:lumMod val="8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2622306" y="694848"/>
            <a:ext cx="41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8177" y="3315362"/>
            <a:ext cx="3528117" cy="162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What if </a:t>
            </a:r>
            <a:r>
              <a:rPr lang="en-US" sz="3000" b="1" i="1" dirty="0" smtClean="0"/>
              <a:t>we</a:t>
            </a:r>
            <a:r>
              <a:rPr lang="en-US" sz="2600" i="1" dirty="0" smtClean="0"/>
              <a:t> </a:t>
            </a:r>
            <a:r>
              <a:rPr lang="en-US" sz="2600" dirty="0" smtClean="0"/>
              <a:t>interpreted 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	</a:t>
            </a:r>
            <a:r>
              <a:rPr lang="en-US" sz="4000" dirty="0" smtClean="0">
                <a:latin typeface="Courier"/>
                <a:cs typeface="Courier"/>
              </a:rPr>
              <a:t>P</a:t>
            </a:r>
            <a:r>
              <a:rPr lang="en-US" sz="2600" dirty="0" smtClean="0"/>
              <a:t> as ‘plus’</a:t>
            </a:r>
            <a:r>
              <a:rPr lang="en-US" sz="2600" dirty="0"/>
              <a:t> </a:t>
            </a:r>
            <a:r>
              <a:rPr lang="en-US" sz="2600" dirty="0" smtClean="0"/>
              <a:t>   and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    </a:t>
            </a:r>
            <a:r>
              <a:rPr lang="en-US" sz="4000" dirty="0" smtClean="0">
                <a:latin typeface="Courier"/>
                <a:cs typeface="Courier"/>
              </a:rPr>
              <a:t>E</a:t>
            </a:r>
            <a:r>
              <a:rPr lang="en-US" sz="2600" dirty="0" smtClean="0"/>
              <a:t> as ‘equals’   </a:t>
            </a:r>
            <a:r>
              <a:rPr lang="en-US" sz="3400" b="1" dirty="0" smtClean="0"/>
              <a:t>?</a:t>
            </a:r>
            <a:endParaRPr lang="en-US" sz="3400" b="1" dirty="0"/>
          </a:p>
        </p:txBody>
      </p:sp>
      <p:sp>
        <p:nvSpPr>
          <p:cNvPr id="308" name="Subtitle 2"/>
          <p:cNvSpPr txBox="1">
            <a:spLocks/>
          </p:cNvSpPr>
          <p:nvPr/>
        </p:nvSpPr>
        <p:spPr>
          <a:xfrm>
            <a:off x="4517766" y="5218368"/>
            <a:ext cx="2294052" cy="22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 P – E 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2" name="Subtitle 2"/>
          <p:cNvSpPr txBox="1">
            <a:spLocks/>
          </p:cNvSpPr>
          <p:nvPr/>
        </p:nvSpPr>
        <p:spPr>
          <a:xfrm>
            <a:off x="4828177" y="6098932"/>
            <a:ext cx="2083925" cy="18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1   +   1 </a:t>
            </a:r>
            <a:r>
              <a:rPr lang="en-US" sz="1000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alibri"/>
                <a:cs typeface="Calibri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2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604" name="Straight Connector 603"/>
          <p:cNvCxnSpPr/>
          <p:nvPr/>
        </p:nvCxnSpPr>
        <p:spPr>
          <a:xfrm>
            <a:off x="4976091" y="5485738"/>
            <a:ext cx="0" cy="5400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5278582" y="5500341"/>
            <a:ext cx="0" cy="49356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>
            <a:off x="5581073" y="5457219"/>
            <a:ext cx="0" cy="5400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5904345" y="5490892"/>
            <a:ext cx="0" cy="5400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>
            <a:off x="6264563" y="5469808"/>
            <a:ext cx="0" cy="5400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Take the following </a:t>
            </a:r>
            <a:r>
              <a:rPr lang="en-US" sz="2600" dirty="0" smtClean="0">
                <a:solidFill>
                  <a:srgbClr val="FF0000"/>
                </a:solidFill>
                <a:latin typeface="Verdana"/>
                <a:cs typeface="Verdana"/>
              </a:rPr>
              <a:t>meaningless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bg1">
                  <a:lumMod val="8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2622306" y="694848"/>
            <a:ext cx="41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8177" y="3315362"/>
            <a:ext cx="3528117" cy="162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What if </a:t>
            </a:r>
            <a:r>
              <a:rPr lang="en-US" sz="3000" b="1" i="1" dirty="0" smtClean="0"/>
              <a:t>we</a:t>
            </a:r>
            <a:r>
              <a:rPr lang="en-US" sz="2600" i="1" dirty="0" smtClean="0"/>
              <a:t> </a:t>
            </a:r>
            <a:r>
              <a:rPr lang="en-US" sz="2600" dirty="0" smtClean="0"/>
              <a:t>interpreted 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	</a:t>
            </a:r>
            <a:r>
              <a:rPr lang="en-US" sz="4000" dirty="0" smtClean="0">
                <a:latin typeface="Courier"/>
                <a:cs typeface="Courier"/>
              </a:rPr>
              <a:t>P</a:t>
            </a:r>
            <a:r>
              <a:rPr lang="en-US" sz="2600" dirty="0" smtClean="0"/>
              <a:t> as ‘plus’</a:t>
            </a:r>
            <a:r>
              <a:rPr lang="en-US" sz="2600" dirty="0"/>
              <a:t> </a:t>
            </a:r>
            <a:r>
              <a:rPr lang="en-US" sz="2600" dirty="0" smtClean="0"/>
              <a:t>   and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    </a:t>
            </a:r>
            <a:r>
              <a:rPr lang="en-US" sz="4000" dirty="0" smtClean="0">
                <a:latin typeface="Courier"/>
                <a:cs typeface="Courier"/>
              </a:rPr>
              <a:t>E</a:t>
            </a:r>
            <a:r>
              <a:rPr lang="en-US" sz="2600" dirty="0" smtClean="0"/>
              <a:t> as ‘equals’   </a:t>
            </a:r>
            <a:r>
              <a:rPr lang="en-US" sz="3400" b="1" dirty="0" smtClean="0"/>
              <a:t>?</a:t>
            </a:r>
            <a:endParaRPr lang="en-US" sz="3400" b="1" dirty="0"/>
          </a:p>
        </p:txBody>
      </p:sp>
      <p:sp>
        <p:nvSpPr>
          <p:cNvPr id="308" name="Subtitle 2"/>
          <p:cNvSpPr txBox="1">
            <a:spLocks/>
          </p:cNvSpPr>
          <p:nvPr/>
        </p:nvSpPr>
        <p:spPr>
          <a:xfrm>
            <a:off x="4517766" y="5218368"/>
            <a:ext cx="2294052" cy="22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 P – E 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10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04" name="Subtitle 2"/>
          <p:cNvSpPr txBox="1">
            <a:spLocks/>
          </p:cNvSpPr>
          <p:nvPr/>
        </p:nvSpPr>
        <p:spPr>
          <a:xfrm>
            <a:off x="6879713" y="5045698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E46C0A"/>
                </a:solidFill>
                <a:latin typeface="Courier"/>
                <a:cs typeface="Courier"/>
              </a:rPr>
              <a:t>-P--E---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  <p:sp>
        <p:nvSpPr>
          <p:cNvPr id="305" name="Subtitle 2"/>
          <p:cNvSpPr txBox="1">
            <a:spLocks/>
          </p:cNvSpPr>
          <p:nvPr/>
        </p:nvSpPr>
        <p:spPr>
          <a:xfrm>
            <a:off x="6468090" y="5255614"/>
            <a:ext cx="2083925" cy="18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       1 + 2  = 3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06" name="Subtitle 2"/>
          <p:cNvSpPr txBox="1">
            <a:spLocks/>
          </p:cNvSpPr>
          <p:nvPr/>
        </p:nvSpPr>
        <p:spPr>
          <a:xfrm>
            <a:off x="6359855" y="6356350"/>
            <a:ext cx="1476581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--P-E---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07" name="Subtitle 2"/>
          <p:cNvSpPr txBox="1">
            <a:spLocks/>
          </p:cNvSpPr>
          <p:nvPr/>
        </p:nvSpPr>
        <p:spPr>
          <a:xfrm>
            <a:off x="6378200" y="6617448"/>
            <a:ext cx="2083925" cy="18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 2  +1 =  3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09" name="Subtitle 2"/>
          <p:cNvSpPr txBox="1">
            <a:spLocks/>
          </p:cNvSpPr>
          <p:nvPr/>
        </p:nvSpPr>
        <p:spPr>
          <a:xfrm>
            <a:off x="7187877" y="5764110"/>
            <a:ext cx="2036959" cy="19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E46C0A"/>
                </a:solidFill>
                <a:latin typeface="Courier"/>
                <a:cs typeface="Courier"/>
              </a:rPr>
              <a:t>--P--E----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dirty="0">
              <a:solidFill>
                <a:srgbClr val="E46C0A"/>
              </a:solidFill>
              <a:latin typeface="Courier"/>
              <a:cs typeface="Courier"/>
            </a:endParaRPr>
          </a:p>
        </p:txBody>
      </p:sp>
      <p:sp>
        <p:nvSpPr>
          <p:cNvPr id="313" name="Subtitle 2"/>
          <p:cNvSpPr txBox="1">
            <a:spLocks/>
          </p:cNvSpPr>
          <p:nvPr/>
        </p:nvSpPr>
        <p:spPr>
          <a:xfrm>
            <a:off x="7314331" y="5937807"/>
            <a:ext cx="2083925" cy="18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 2  +  2  =   4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15</a:t>
            </a:fld>
            <a:endParaRPr lang="en-US"/>
          </a:p>
        </p:txBody>
      </p:sp>
      <p:sp>
        <p:nvSpPr>
          <p:cNvPr id="310" name="Subtitle 2"/>
          <p:cNvSpPr txBox="1">
            <a:spLocks/>
          </p:cNvSpPr>
          <p:nvPr/>
        </p:nvSpPr>
        <p:spPr>
          <a:xfrm>
            <a:off x="4828177" y="6098932"/>
            <a:ext cx="2083925" cy="18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1   +   1 </a:t>
            </a:r>
            <a:r>
              <a:rPr lang="en-US" sz="1000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alibri"/>
                <a:cs typeface="Calibri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2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76091" y="5485738"/>
            <a:ext cx="0" cy="5400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5278582" y="5500341"/>
            <a:ext cx="0" cy="49356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581073" y="5457219"/>
            <a:ext cx="0" cy="5400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5904345" y="5490892"/>
            <a:ext cx="0" cy="5400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264563" y="5469808"/>
            <a:ext cx="0" cy="54000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4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Take the following </a:t>
            </a:r>
            <a:r>
              <a:rPr lang="en-US" sz="2600" strike="sngStrike" dirty="0" smtClean="0">
                <a:solidFill>
                  <a:srgbClr val="FF0000"/>
                </a:solidFill>
                <a:latin typeface="Verdana"/>
                <a:cs typeface="Verdana"/>
              </a:rPr>
              <a:t>meaningless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bg1">
                  <a:lumMod val="8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6420" y="3552210"/>
            <a:ext cx="42618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/>
              <a:t>This is the (</a:t>
            </a:r>
            <a:r>
              <a:rPr lang="en-US" sz="3100" b="1" dirty="0" smtClean="0"/>
              <a:t>meaningful</a:t>
            </a:r>
            <a:r>
              <a:rPr lang="en-US" sz="3100" dirty="0" smtClean="0"/>
              <a:t>) set of all legal arithmetic additions over the set of natural numbers </a:t>
            </a:r>
            <a:endParaRPr lang="en-US" sz="31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27254" y="3869038"/>
            <a:ext cx="734994" cy="149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Take the following </a:t>
            </a:r>
            <a:r>
              <a:rPr lang="en-US" sz="2600" strike="sngStrike" dirty="0" smtClean="0">
                <a:solidFill>
                  <a:srgbClr val="FF0000"/>
                </a:solidFill>
                <a:latin typeface="Verdana"/>
                <a:cs typeface="Verdana"/>
              </a:rPr>
              <a:t>meaningless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bg1">
                  <a:lumMod val="8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4400741" y="3351245"/>
            <a:ext cx="454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we encode letters with numbers: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4895272" y="3859096"/>
            <a:ext cx="2304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P	= 101</a:t>
            </a:r>
          </a:p>
          <a:p>
            <a:r>
              <a:rPr lang="en-US" sz="2400" dirty="0">
                <a:latin typeface="Courier"/>
                <a:cs typeface="Courier"/>
              </a:rPr>
              <a:t>E 	= 110</a:t>
            </a:r>
          </a:p>
          <a:p>
            <a:r>
              <a:rPr lang="en-US" sz="2400" dirty="0">
                <a:latin typeface="Courier"/>
                <a:cs typeface="Courier"/>
              </a:rPr>
              <a:t>-	= 111 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9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Take the following </a:t>
            </a:r>
            <a:r>
              <a:rPr lang="en-US" sz="2600" strike="sngStrike" dirty="0" smtClean="0">
                <a:solidFill>
                  <a:srgbClr val="FF0000"/>
                </a:solidFill>
                <a:latin typeface="Verdana"/>
                <a:cs typeface="Verdana"/>
              </a:rPr>
              <a:t>meaningless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bg1">
                  <a:lumMod val="8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4400741" y="3351245"/>
            <a:ext cx="454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we encode letters with numbers: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4895272" y="3859096"/>
            <a:ext cx="2304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P	= 101</a:t>
            </a:r>
          </a:p>
          <a:p>
            <a:r>
              <a:rPr lang="en-US" sz="2400" dirty="0">
                <a:latin typeface="Courier"/>
                <a:cs typeface="Courier"/>
              </a:rPr>
              <a:t>E 	= 110</a:t>
            </a:r>
          </a:p>
          <a:p>
            <a:r>
              <a:rPr lang="en-US" sz="2400" dirty="0">
                <a:latin typeface="Courier"/>
                <a:cs typeface="Courier"/>
              </a:rPr>
              <a:t>-	= 111 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18</a:t>
            </a:fld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4006914" y="4955125"/>
            <a:ext cx="52512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      we can treat strings as numbers, 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      example: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-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P-E--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111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101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111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110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111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111</a:t>
            </a:r>
          </a:p>
          <a:p>
            <a:r>
              <a:rPr lang="en-US" sz="500" dirty="0" smtClean="0">
                <a:latin typeface="Courier"/>
                <a:cs typeface="Courier"/>
              </a:rPr>
              <a:t>                                     </a:t>
            </a:r>
            <a:r>
              <a:rPr lang="en-US" dirty="0" smtClean="0">
                <a:latin typeface="Courier"/>
                <a:cs typeface="Courier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253887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(in decimal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5573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Take the following </a:t>
            </a:r>
            <a:r>
              <a:rPr lang="en-US" sz="2600" strike="sngStrike" dirty="0" smtClean="0">
                <a:solidFill>
                  <a:srgbClr val="FF0000"/>
                </a:solidFill>
                <a:latin typeface="Verdana"/>
                <a:cs typeface="Verdana"/>
              </a:rPr>
              <a:t>meaningless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bg1">
                  <a:lumMod val="8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1069" y="3748692"/>
            <a:ext cx="38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dot here is a number which, once decoded back to P’s, E’s and hyphens,  corresponds to a a </a:t>
            </a:r>
            <a:r>
              <a:rPr lang="en-US" dirty="0" smtClean="0">
                <a:solidFill>
                  <a:srgbClr val="0000FF"/>
                </a:solidFill>
              </a:rPr>
              <a:t>self-evident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derived</a:t>
            </a:r>
            <a:r>
              <a:rPr lang="en-US" dirty="0" smtClean="0"/>
              <a:t> Truth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332091" y="4348857"/>
            <a:ext cx="608978" cy="18911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19</a:t>
            </a:fld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006914" y="4955125"/>
            <a:ext cx="52512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      we can treat strings as numbers, 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      example: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-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P-E--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111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101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111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110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111</a:t>
            </a:r>
            <a:r>
              <a:rPr lang="en-US" sz="1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111</a:t>
            </a:r>
          </a:p>
          <a:p>
            <a:r>
              <a:rPr lang="en-US" sz="500" dirty="0" smtClean="0">
                <a:latin typeface="Courier"/>
                <a:cs typeface="Courier"/>
              </a:rPr>
              <a:t>                                     </a:t>
            </a:r>
            <a:r>
              <a:rPr lang="en-US" dirty="0" smtClean="0">
                <a:latin typeface="Courier"/>
                <a:cs typeface="Courier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253887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(in decimal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354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  <p:bldP spid="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69575" y="3315699"/>
            <a:ext cx="9652241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“I write in order to justify my existence”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7935" y="4170420"/>
            <a:ext cx="7608953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-Jean-Paul Sartre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2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2" y="700176"/>
            <a:ext cx="3443111" cy="23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5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38945" y="1860840"/>
            <a:ext cx="4824000" cy="50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20</a:t>
            </a:fld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1309641" y="4545630"/>
            <a:ext cx="20674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subset of </a:t>
            </a:r>
            <a:r>
              <a:rPr lang="en-US" sz="2400" b="1" dirty="0" smtClean="0">
                <a:solidFill>
                  <a:schemeClr val="bg1"/>
                </a:solidFill>
                <a:latin typeface="Apple Chancery"/>
                <a:cs typeface="Apple Chancery"/>
              </a:rPr>
              <a:t>N</a:t>
            </a:r>
            <a:endParaRPr lang="en-US" sz="2400" b="1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06905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" grpId="0" animBg="1"/>
      <p:bldP spid="7" grpId="0"/>
      <p:bldP spid="2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38943" y="1860842"/>
            <a:ext cx="4824000" cy="50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1441" name="TextBox 1440"/>
          <p:cNvSpPr txBox="1"/>
          <p:nvPr/>
        </p:nvSpPr>
        <p:spPr>
          <a:xfrm>
            <a:off x="1309641" y="4545630"/>
            <a:ext cx="20674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subset of </a:t>
            </a:r>
            <a:r>
              <a:rPr lang="en-US" sz="2400" b="1" dirty="0" smtClean="0">
                <a:solidFill>
                  <a:schemeClr val="bg1"/>
                </a:solidFill>
                <a:latin typeface="Apple Chancery"/>
                <a:cs typeface="Apple Chancery"/>
              </a:rPr>
              <a:t>N</a:t>
            </a:r>
            <a:endParaRPr lang="en-US" sz="2400" b="1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538433" y="966658"/>
            <a:ext cx="3148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employ a ‘bouncer’ </a:t>
            </a:r>
            <a:r>
              <a:rPr lang="en-US" sz="2400" dirty="0"/>
              <a:t>to </a:t>
            </a:r>
            <a:r>
              <a:rPr lang="en-US" sz="2400" b="1" dirty="0"/>
              <a:t>decide</a:t>
            </a:r>
            <a:r>
              <a:rPr lang="en-US" sz="2400" dirty="0" smtClean="0"/>
              <a:t> which numbers are  </a:t>
            </a:r>
            <a:r>
              <a:rPr lang="en-US" sz="2400" b="1" dirty="0">
                <a:solidFill>
                  <a:srgbClr val="0000FF"/>
                </a:solidFill>
              </a:rPr>
              <a:t>I</a:t>
            </a:r>
            <a:r>
              <a:rPr lang="en-US" sz="2400" b="1" dirty="0">
                <a:solidFill>
                  <a:srgbClr val="FF6600"/>
                </a:solidFill>
              </a:rPr>
              <a:t>N</a:t>
            </a:r>
            <a:r>
              <a:rPr lang="en-US" sz="2400" dirty="0" smtClean="0"/>
              <a:t> and which are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OUT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29653" y="1865178"/>
            <a:ext cx="4820627" cy="5008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1441" name="TextBox 1440"/>
          <p:cNvSpPr txBox="1"/>
          <p:nvPr/>
        </p:nvSpPr>
        <p:spPr>
          <a:xfrm>
            <a:off x="1309641" y="4545630"/>
            <a:ext cx="20674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subset of </a:t>
            </a:r>
            <a:r>
              <a:rPr lang="en-US" sz="2400" b="1" dirty="0" smtClean="0">
                <a:solidFill>
                  <a:schemeClr val="bg1"/>
                </a:solidFill>
                <a:latin typeface="Apple Chancery"/>
                <a:cs typeface="Apple Chancery"/>
              </a:rPr>
              <a:t>N</a:t>
            </a:r>
            <a:endParaRPr lang="en-US" sz="2400" b="1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538431" y="4662642"/>
            <a:ext cx="370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machine capable of </a:t>
            </a:r>
            <a:r>
              <a:rPr lang="en-US" sz="2400" b="1" dirty="0" smtClean="0"/>
              <a:t>mechanically</a:t>
            </a:r>
            <a:r>
              <a:rPr lang="en-US" sz="2400" dirty="0" smtClean="0"/>
              <a:t> following simple unambiguous instructions would suffice, no ‘intelligence’ required </a:t>
            </a:r>
            <a:endParaRPr lang="en-US" sz="2400" dirty="0"/>
          </a:p>
        </p:txBody>
      </p:sp>
      <p:pic>
        <p:nvPicPr>
          <p:cNvPr id="298" name="Picture 297" descr="angryk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16" y="2950775"/>
            <a:ext cx="1552172" cy="160017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73" y="2971648"/>
            <a:ext cx="1752336" cy="146028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6708980" y="3411344"/>
            <a:ext cx="54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 </a:t>
            </a:r>
            <a:endParaRPr lang="en-US" sz="2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786505" y="2809041"/>
            <a:ext cx="4851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1. Take a number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 as input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2. </a:t>
            </a:r>
            <a:r>
              <a:rPr lang="en-US" sz="1500" b="1" dirty="0">
                <a:solidFill>
                  <a:prstClr val="black"/>
                </a:solidFill>
                <a:latin typeface="Calibri"/>
                <a:cs typeface="Calibri"/>
              </a:rPr>
              <a:t>k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 =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 in binary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3. Generate every </a:t>
            </a:r>
            <a:r>
              <a:rPr lang="en-US" sz="1500" dirty="0">
                <a:solidFill>
                  <a:srgbClr val="0000FF"/>
                </a:solidFill>
                <a:latin typeface="Calibri"/>
                <a:cs typeface="Calibri"/>
              </a:rPr>
              <a:t>TRUTH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/</a:t>
            </a:r>
            <a:r>
              <a:rPr lang="en-US" sz="1500" dirty="0" smtClean="0">
                <a:solidFill>
                  <a:srgbClr val="FF6600"/>
                </a:solidFill>
                <a:latin typeface="Calibri"/>
                <a:cs typeface="Calibri"/>
              </a:rPr>
              <a:t>TRUTH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1500" b="1" i="1" dirty="0" smtClean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cs typeface="Calibri"/>
              </a:rPr>
              <a:t>, #digit(</a:t>
            </a:r>
            <a:r>
              <a:rPr lang="en-US" sz="1500" b="1" i="1" dirty="0" smtClean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cs typeface="Calibri"/>
              </a:rPr>
              <a:t>) = #digits(</a:t>
            </a:r>
            <a:r>
              <a:rPr lang="en-US" sz="1500" b="1" i="1" dirty="0" smtClean="0">
                <a:solidFill>
                  <a:prstClr val="black"/>
                </a:solidFill>
                <a:latin typeface="Calibri"/>
                <a:cs typeface="Calibri"/>
              </a:rPr>
              <a:t>k)</a:t>
            </a:r>
            <a:br>
              <a:rPr lang="en-US" sz="1500" b="1" i="1" dirty="0" smtClean="0">
                <a:solidFill>
                  <a:prstClr val="black"/>
                </a:solidFill>
                <a:latin typeface="Calibri"/>
                <a:cs typeface="Calibri"/>
              </a:rPr>
            </a:br>
            <a:r>
              <a:rPr lang="en-US" sz="1500" b="1" i="1" dirty="0" smtClean="0">
                <a:solidFill>
                  <a:prstClr val="black"/>
                </a:solidFill>
                <a:latin typeface="Calibri"/>
                <a:cs typeface="Calibri"/>
              </a:rPr>
              <a:t>       </a:t>
            </a:r>
            <a:r>
              <a:rPr lang="en-US" sz="1500" dirty="0" smtClean="0">
                <a:solidFill>
                  <a:prstClr val="black"/>
                </a:solidFill>
                <a:latin typeface="Calibri"/>
                <a:cs typeface="Calibri"/>
              </a:rPr>
              <a:t>put 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it in container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4. Examine every element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 in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	if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 =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k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, accept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 and halt.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latin typeface="Calibri"/>
                <a:cs typeface="Calibri"/>
              </a:rPr>
              <a:t>5. Reject </a:t>
            </a:r>
            <a:r>
              <a:rPr lang="en-US" sz="1500" b="1" i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</a:p>
          <a:p>
            <a:pPr lvl="0"/>
            <a:endParaRPr lang="en-US" sz="1500" dirty="0">
              <a:solidFill>
                <a:prstClr val="black"/>
              </a:solidFill>
              <a:latin typeface="Calibri"/>
              <a:cs typeface="Calibri"/>
            </a:endParaRPr>
          </a:p>
          <a:p>
            <a:pPr lvl="0"/>
            <a:endParaRPr lang="en-US" sz="1500" dirty="0">
              <a:solidFill>
                <a:prstClr val="black"/>
              </a:solidFill>
              <a:latin typeface="Calibri"/>
              <a:cs typeface="Calibri"/>
            </a:endParaRPr>
          </a:p>
          <a:p>
            <a:endParaRPr lang="en-US" sz="1500" dirty="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2279" y="1375716"/>
            <a:ext cx="936000" cy="44681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5580090" y="5068111"/>
            <a:ext cx="1728000" cy="44681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/>
          <p:cNvSpPr txBox="1"/>
          <p:nvPr/>
        </p:nvSpPr>
        <p:spPr>
          <a:xfrm>
            <a:off x="5538433" y="966658"/>
            <a:ext cx="3148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employ a ‘bouncer’ </a:t>
            </a:r>
            <a:r>
              <a:rPr lang="en-US" sz="2400" dirty="0"/>
              <a:t>to </a:t>
            </a:r>
            <a:r>
              <a:rPr lang="en-US" sz="2400" b="1" dirty="0"/>
              <a:t>decide</a:t>
            </a:r>
            <a:r>
              <a:rPr lang="en-US" sz="2400" dirty="0" smtClean="0"/>
              <a:t> which numbers are  </a:t>
            </a:r>
            <a:r>
              <a:rPr lang="en-US" sz="2400" b="1" dirty="0">
                <a:solidFill>
                  <a:srgbClr val="0000FF"/>
                </a:solidFill>
              </a:rPr>
              <a:t>I</a:t>
            </a:r>
            <a:r>
              <a:rPr lang="en-US" sz="2400" b="1" dirty="0">
                <a:solidFill>
                  <a:srgbClr val="FF6600"/>
                </a:solidFill>
              </a:rPr>
              <a:t>N</a:t>
            </a:r>
            <a:r>
              <a:rPr lang="en-US" sz="2400" dirty="0" smtClean="0"/>
              <a:t> and which are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OUT</a:t>
            </a:r>
            <a:r>
              <a:rPr lang="en-US" sz="2400" dirty="0" smtClean="0"/>
              <a:t>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59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296" grpId="1"/>
      <p:bldP spid="300" grpId="0"/>
      <p:bldP spid="301" grpId="0"/>
      <p:bldP spid="11" grpId="0" animBg="1"/>
      <p:bldP spid="11" grpId="1" animBg="1"/>
      <p:bldP spid="305" grpId="0" animBg="1"/>
      <p:bldP spid="305" grpId="1" animBg="1"/>
      <p:bldP spid="3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90026" y="966658"/>
            <a:ext cx="16672" cy="797080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7122560" y="966658"/>
            <a:ext cx="16672" cy="1569660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309641" y="4545630"/>
            <a:ext cx="20674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subset of </a:t>
            </a:r>
            <a:r>
              <a:rPr lang="en-US" sz="2400" b="1" dirty="0" smtClean="0">
                <a:solidFill>
                  <a:schemeClr val="bg1"/>
                </a:solidFill>
                <a:latin typeface="Apple Chancery"/>
                <a:cs typeface="Apple Chancery"/>
              </a:rPr>
              <a:t>N</a:t>
            </a:r>
            <a:endParaRPr lang="en-US" sz="2400" b="1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23</a:t>
            </a:fld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4786505" y="2809041"/>
            <a:ext cx="4851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1. Take a number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as input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2. </a:t>
            </a:r>
            <a:r>
              <a:rPr lang="en-US" sz="1500" b="1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=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in binary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3. Generate every </a:t>
            </a:r>
            <a:r>
              <a:rPr lang="en-US" sz="1500" dirty="0">
                <a:solidFill>
                  <a:srgbClr val="0000FF"/>
                </a:solidFill>
                <a:cs typeface="Calibri"/>
              </a:rPr>
              <a:t>TRUTH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/</a:t>
            </a:r>
            <a:r>
              <a:rPr lang="en-US" sz="1500" dirty="0">
                <a:solidFill>
                  <a:srgbClr val="FF6600"/>
                </a:solidFill>
                <a:cs typeface="Calibri"/>
              </a:rPr>
              <a:t>TRUTH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, #digit(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) = #digits(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k)</a:t>
            </a:r>
            <a:br>
              <a:rPr lang="en-US" sz="1500" b="1" i="1" dirty="0">
                <a:solidFill>
                  <a:prstClr val="black"/>
                </a:solidFill>
                <a:cs typeface="Calibri"/>
              </a:rPr>
            </a:br>
            <a:r>
              <a:rPr lang="en-US" sz="1500" b="1" i="1" dirty="0">
                <a:solidFill>
                  <a:prstClr val="black"/>
                </a:solidFill>
                <a:cs typeface="Calibri"/>
              </a:rPr>
              <a:t>       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put it in container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C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4. Examine every element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in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C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	if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=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, accept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and halt.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5. Reject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n</a:t>
            </a:r>
          </a:p>
          <a:p>
            <a:pPr lvl="0"/>
            <a:endParaRPr lang="en-US" sz="1500" dirty="0">
              <a:solidFill>
                <a:prstClr val="black"/>
              </a:solidFill>
              <a:cs typeface="Calibri"/>
            </a:endParaRPr>
          </a:p>
          <a:p>
            <a:pPr lvl="0"/>
            <a:endParaRPr lang="en-US" sz="1500" dirty="0">
              <a:solidFill>
                <a:prstClr val="black"/>
              </a:solidFill>
              <a:cs typeface="Calibri"/>
            </a:endParaRPr>
          </a:p>
          <a:p>
            <a:endParaRPr lang="en-US" sz="1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26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90026" y="966658"/>
            <a:ext cx="16672" cy="797080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7122560" y="966658"/>
            <a:ext cx="16672" cy="1569660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309641" y="4545630"/>
            <a:ext cx="20674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subset of </a:t>
            </a:r>
            <a:r>
              <a:rPr lang="en-US" sz="2400" b="1" dirty="0" smtClean="0">
                <a:solidFill>
                  <a:schemeClr val="bg1"/>
                </a:solidFill>
                <a:latin typeface="Apple Chancery"/>
                <a:cs typeface="Apple Chancery"/>
              </a:rPr>
              <a:t>N</a:t>
            </a:r>
            <a:endParaRPr lang="en-US" sz="2400" b="1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24</a:t>
            </a:fld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786505" y="2809041"/>
            <a:ext cx="4851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1. Take a number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as input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2. </a:t>
            </a:r>
            <a:r>
              <a:rPr lang="en-US" sz="1500" b="1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=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in binary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3. Generate every </a:t>
            </a:r>
            <a:r>
              <a:rPr lang="en-US" sz="1500" dirty="0">
                <a:solidFill>
                  <a:srgbClr val="0000FF"/>
                </a:solidFill>
                <a:cs typeface="Calibri"/>
              </a:rPr>
              <a:t>TRUTH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/</a:t>
            </a:r>
            <a:r>
              <a:rPr lang="en-US" sz="1500" dirty="0">
                <a:solidFill>
                  <a:srgbClr val="FF6600"/>
                </a:solidFill>
                <a:cs typeface="Calibri"/>
              </a:rPr>
              <a:t>TRUTH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, #digit(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) = #digits(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k)</a:t>
            </a:r>
            <a:br>
              <a:rPr lang="en-US" sz="1500" b="1" i="1" dirty="0">
                <a:solidFill>
                  <a:prstClr val="black"/>
                </a:solidFill>
                <a:cs typeface="Calibri"/>
              </a:rPr>
            </a:br>
            <a:r>
              <a:rPr lang="en-US" sz="1500" b="1" i="1" dirty="0">
                <a:solidFill>
                  <a:prstClr val="black"/>
                </a:solidFill>
                <a:cs typeface="Calibri"/>
              </a:rPr>
              <a:t>       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put it in container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C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4. Examine every element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in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C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	if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=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, accept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1500" dirty="0">
                <a:solidFill>
                  <a:prstClr val="black"/>
                </a:solidFill>
                <a:cs typeface="Calibri"/>
              </a:rPr>
              <a:t> and halt.</a:t>
            </a:r>
          </a:p>
          <a:p>
            <a:pPr lvl="0"/>
            <a:r>
              <a:rPr lang="en-US" sz="1500" dirty="0">
                <a:solidFill>
                  <a:prstClr val="black"/>
                </a:solidFill>
                <a:cs typeface="Calibri"/>
              </a:rPr>
              <a:t>5. Reject </a:t>
            </a:r>
            <a:r>
              <a:rPr lang="en-US" sz="1500" b="1" i="1" dirty="0">
                <a:solidFill>
                  <a:prstClr val="black"/>
                </a:solidFill>
                <a:cs typeface="Calibri"/>
              </a:rPr>
              <a:t>n</a:t>
            </a:r>
          </a:p>
          <a:p>
            <a:pPr lvl="0"/>
            <a:endParaRPr lang="en-US" sz="1500" dirty="0">
              <a:solidFill>
                <a:prstClr val="black"/>
              </a:solidFill>
              <a:cs typeface="Calibri"/>
            </a:endParaRPr>
          </a:p>
          <a:p>
            <a:pPr lvl="0"/>
            <a:endParaRPr lang="en-US" sz="1500" dirty="0">
              <a:solidFill>
                <a:prstClr val="black"/>
              </a:solidFill>
              <a:cs typeface="Calibri"/>
            </a:endParaRPr>
          </a:p>
          <a:p>
            <a:endParaRPr lang="en-US" sz="1500" dirty="0">
              <a:cs typeface="Calibri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5129570" y="4532839"/>
            <a:ext cx="3713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machine instructions are themselves written using some kind of </a:t>
            </a:r>
            <a:r>
              <a:rPr lang="en-US" dirty="0"/>
              <a:t>alphabet </a:t>
            </a:r>
            <a:r>
              <a:rPr lang="en-US" dirty="0" smtClean="0"/>
              <a:t>(</a:t>
            </a:r>
            <a:r>
              <a:rPr lang="en-US" dirty="0"/>
              <a:t>English-</a:t>
            </a:r>
            <a:r>
              <a:rPr lang="en-US" dirty="0" err="1"/>
              <a:t>ish</a:t>
            </a:r>
            <a:r>
              <a:rPr lang="en-US" dirty="0"/>
              <a:t>, Java, Python, assembly … doesn’t matter)</a:t>
            </a:r>
          </a:p>
          <a:p>
            <a:endParaRPr lang="en-US" dirty="0" smtClean="0"/>
          </a:p>
          <a:p>
            <a:r>
              <a:rPr lang="en-US" dirty="0" smtClean="0"/>
              <a:t>If we encode that alphabet with numbers, then the above </a:t>
            </a:r>
            <a:r>
              <a:rPr lang="en-US" dirty="0" smtClean="0">
                <a:solidFill>
                  <a:srgbClr val="FF0000"/>
                </a:solidFill>
              </a:rPr>
              <a:t>machine is a number itself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4411" y="2809041"/>
            <a:ext cx="4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dirty="0">
                <a:solidFill>
                  <a:prstClr val="black"/>
                </a:solidFill>
                <a:cs typeface="Calibri"/>
              </a:rPr>
              <a:t>1. Take a number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 as input</a:t>
            </a:r>
          </a:p>
          <a:p>
            <a:pPr lvl="0"/>
            <a:r>
              <a:rPr lang="en-US" sz="800" dirty="0">
                <a:solidFill>
                  <a:prstClr val="black"/>
                </a:solidFill>
                <a:cs typeface="Calibri"/>
              </a:rPr>
              <a:t>2. </a:t>
            </a:r>
            <a:r>
              <a:rPr lang="en-US" sz="800" b="1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 =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 in binary</a:t>
            </a:r>
          </a:p>
          <a:p>
            <a:pPr lvl="0"/>
            <a:r>
              <a:rPr lang="en-US" sz="800" dirty="0">
                <a:solidFill>
                  <a:prstClr val="black"/>
                </a:solidFill>
                <a:cs typeface="Calibri"/>
              </a:rPr>
              <a:t>3. Generate every </a:t>
            </a:r>
            <a:r>
              <a:rPr lang="en-US" sz="800" dirty="0">
                <a:solidFill>
                  <a:srgbClr val="0000FF"/>
                </a:solidFill>
                <a:cs typeface="Calibri"/>
              </a:rPr>
              <a:t>TRUTH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/</a:t>
            </a:r>
            <a:r>
              <a:rPr lang="en-US" sz="800" dirty="0">
                <a:solidFill>
                  <a:srgbClr val="FF6600"/>
                </a:solidFill>
                <a:cs typeface="Calibri"/>
              </a:rPr>
              <a:t>TRUTH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, #digit(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) = #digits(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k)</a:t>
            </a:r>
            <a:br>
              <a:rPr lang="en-US" sz="800" b="1" i="1" dirty="0">
                <a:solidFill>
                  <a:prstClr val="black"/>
                </a:solidFill>
                <a:cs typeface="Calibri"/>
              </a:rPr>
            </a:br>
            <a:r>
              <a:rPr lang="en-US" sz="800" b="1" i="1" dirty="0">
                <a:solidFill>
                  <a:prstClr val="black"/>
                </a:solidFill>
                <a:cs typeface="Calibri"/>
              </a:rPr>
              <a:t>       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put it in container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C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 </a:t>
            </a:r>
          </a:p>
          <a:p>
            <a:pPr lvl="0"/>
            <a:r>
              <a:rPr lang="en-US" sz="800" dirty="0">
                <a:solidFill>
                  <a:prstClr val="black"/>
                </a:solidFill>
                <a:cs typeface="Calibri"/>
              </a:rPr>
              <a:t>4. Examine every element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 in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C</a:t>
            </a:r>
          </a:p>
          <a:p>
            <a:pPr lvl="0"/>
            <a:r>
              <a:rPr lang="en-US" sz="800" dirty="0">
                <a:solidFill>
                  <a:prstClr val="black"/>
                </a:solidFill>
                <a:cs typeface="Calibri"/>
              </a:rPr>
              <a:t>	if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 =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, accept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sz="800" dirty="0">
                <a:solidFill>
                  <a:prstClr val="black"/>
                </a:solidFill>
                <a:cs typeface="Calibri"/>
              </a:rPr>
              <a:t> and halt.</a:t>
            </a:r>
          </a:p>
          <a:p>
            <a:pPr lvl="0"/>
            <a:r>
              <a:rPr lang="en-US" sz="800" dirty="0">
                <a:solidFill>
                  <a:prstClr val="black"/>
                </a:solidFill>
                <a:cs typeface="Calibri"/>
              </a:rPr>
              <a:t>5. Reject </a:t>
            </a:r>
            <a:r>
              <a:rPr lang="en-US" sz="800" b="1" i="1" dirty="0">
                <a:solidFill>
                  <a:prstClr val="black"/>
                </a:solidFill>
                <a:cs typeface="Calibri"/>
              </a:rPr>
              <a:t>n</a:t>
            </a:r>
          </a:p>
          <a:p>
            <a:pPr lvl="0"/>
            <a:endParaRPr lang="en-US" sz="800" dirty="0">
              <a:solidFill>
                <a:prstClr val="black"/>
              </a:solidFill>
              <a:cs typeface="Calibri"/>
            </a:endParaRPr>
          </a:p>
          <a:p>
            <a:pPr lvl="0"/>
            <a:endParaRPr lang="en-US" sz="800" dirty="0">
              <a:solidFill>
                <a:prstClr val="black"/>
              </a:solidFill>
              <a:cs typeface="Calibri"/>
            </a:endParaRPr>
          </a:p>
          <a:p>
            <a:endParaRPr lang="en-US" sz="800" dirty="0"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90026" y="966658"/>
            <a:ext cx="16672" cy="797080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7122560" y="966658"/>
            <a:ext cx="16672" cy="1569660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309641" y="4545630"/>
            <a:ext cx="20674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subset of </a:t>
            </a:r>
            <a:r>
              <a:rPr lang="en-US" sz="2400" b="1" dirty="0" smtClean="0">
                <a:solidFill>
                  <a:schemeClr val="bg1"/>
                </a:solidFill>
                <a:latin typeface="Apple Chancery"/>
                <a:cs typeface="Apple Chancery"/>
              </a:rPr>
              <a:t>N</a:t>
            </a:r>
            <a:endParaRPr lang="en-US" sz="2400" b="1" dirty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2484" y="2682294"/>
            <a:ext cx="3158914" cy="1083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490171" y="3448985"/>
            <a:ext cx="836602" cy="33762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25</a:t>
            </a:fld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5129570" y="4532839"/>
            <a:ext cx="3713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machine instructions are themselves written using some kind of </a:t>
            </a:r>
            <a:r>
              <a:rPr lang="en-US" dirty="0"/>
              <a:t>alphabet </a:t>
            </a:r>
            <a:r>
              <a:rPr lang="en-US" dirty="0" smtClean="0"/>
              <a:t>(</a:t>
            </a:r>
            <a:r>
              <a:rPr lang="en-US" dirty="0"/>
              <a:t>English-</a:t>
            </a:r>
            <a:r>
              <a:rPr lang="en-US" dirty="0" err="1"/>
              <a:t>ish</a:t>
            </a:r>
            <a:r>
              <a:rPr lang="en-US" dirty="0"/>
              <a:t>, Java, Python, assembly … doesn’t matter)</a:t>
            </a:r>
          </a:p>
          <a:p>
            <a:endParaRPr lang="en-US" dirty="0" smtClean="0"/>
          </a:p>
          <a:p>
            <a:r>
              <a:rPr lang="en-US" dirty="0" smtClean="0"/>
              <a:t>If we encode that alphabet with numbers, then the above </a:t>
            </a:r>
            <a:r>
              <a:rPr lang="en-US" dirty="0" smtClean="0">
                <a:solidFill>
                  <a:srgbClr val="FF0000"/>
                </a:solidFill>
              </a:rPr>
              <a:t>machine is a number itself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7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929" y="3106437"/>
            <a:ext cx="4088161" cy="3436350"/>
            <a:chOff x="2585111" y="3272406"/>
            <a:chExt cx="4088161" cy="3436350"/>
          </a:xfrm>
        </p:grpSpPr>
        <p:grpSp>
          <p:nvGrpSpPr>
            <p:cNvPr id="319" name="Group 318"/>
            <p:cNvGrpSpPr/>
            <p:nvPr/>
          </p:nvGrpSpPr>
          <p:grpSpPr>
            <a:xfrm>
              <a:off x="2834996" y="3391261"/>
              <a:ext cx="3733440" cy="3092226"/>
              <a:chOff x="2282563" y="3656538"/>
              <a:chExt cx="3733440" cy="3092226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4772743" y="4128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5151935" y="4280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952807" y="4540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00743" y="4468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125004" y="44278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099991" y="4043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4959163" y="4824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5338355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5139227" y="5237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4887163" y="5165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4538224" y="4977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5286411" y="47401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4526855" y="4755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066907" y="5163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814843" y="5091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850843" y="44809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474911" y="45183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947823" y="5289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5292995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5093867" y="5702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841803" y="5630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526884" y="5442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275071" y="5205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5066203" y="59864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5445395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5246267" y="6399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994203" y="6327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679284" y="6138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3451" y="59018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27903" y="591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667915" y="59169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4468787" y="61773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955903" y="62528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991903" y="56425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4615971" y="56800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360223" y="5425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415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540287" y="58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288223" y="57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2973304" y="5578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687471" y="5341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512623" y="6122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891815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92687" y="6535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440623" y="6463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125704" y="62748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839871" y="60379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3631003" y="4392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114335" y="6053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915207" y="6313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3559003" y="4733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1" name="Oval 370"/>
              <p:cNvSpPr/>
              <p:nvPr/>
            </p:nvSpPr>
            <p:spPr>
              <a:xfrm>
                <a:off x="5432083" y="466735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3062391" y="5816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3501283" y="658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3828531" y="65028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3530323" y="40763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3909515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3710387" y="4489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458323" y="44171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143404" y="42287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3857571" y="39917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682723" y="47730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4061915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3862787" y="5185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3610723" y="51138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295804" y="49254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4009971" y="46884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2905243" y="45512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3284435" y="47036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3085307" y="496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2833243" y="4892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2869243" y="428179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3232491" y="446665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/>
              <p:cNvSpPr/>
              <p:nvPr/>
            </p:nvSpPr>
            <p:spPr>
              <a:xfrm>
                <a:off x="3671383" y="52379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4050575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3851447" y="5650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3599383" y="5578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3284464" y="53903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823783" y="59346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4463795" y="5939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4003847" y="6347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3751783" y="627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436864" y="6087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4151031" y="58501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6303" y="5712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425495" y="5865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226367" y="6125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974303" y="60536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10303" y="544345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373551" y="56283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5485783" y="52833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5864975" y="5435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5665847" y="5696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5413783" y="56241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5813031" y="519877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5474443" y="5748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801691" y="56637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745124" y="538400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733755" y="51621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534627" y="5422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2282563" y="53505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733784" y="58489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2459623" y="59020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615404" y="4562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2377243" y="488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756435" y="50374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2341243" y="461563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704491" y="48004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3682723" y="37410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4061915" y="3893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>
                <a:off x="4009971" y="36565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3211423" y="385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3590615" y="401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/>
              <p:cNvSpPr/>
              <p:nvPr/>
            </p:nvSpPr>
            <p:spPr>
              <a:xfrm>
                <a:off x="3538671" y="377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4244743" y="38154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4623935" y="39678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4424807" y="4228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4172743" y="4156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571991" y="373093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623943" y="4829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804007" y="5242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4551943" y="5170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4237024" y="4982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4776343" y="5526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659487" y="4703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704343" y="58672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89424" y="5678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3998863" y="5304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4378055" y="545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178927" y="571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926863" y="5645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962863" y="503521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4326111" y="5220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4765003" y="5991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711683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4693003" y="63321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4378084" y="6143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783403" y="49077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711403" y="52485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396484" y="5060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139923" y="6466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4519115" y="6618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3185987" y="5098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03923" y="619687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467171" y="638173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3153343" y="4980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532535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33407" y="5393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081343" y="5321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766424" y="51331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480591" y="48961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523283" y="5053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2902475" y="5206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703347" y="5466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451283" y="539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2850531" y="49692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548884" y="556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338387" y="5602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305743" y="5484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2675683" y="555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02931" y="5473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4928743" y="384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4856743" y="418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530323" y="4275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186335" y="40842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458323" y="4752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5108807" y="40731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026391" y="4619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5081143" y="4357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5460335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5261207" y="4769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5009143" y="46978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694224" y="45094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5408391" y="427249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83727" y="4548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451083" y="4430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4830275" y="4582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067" y="4298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379083" y="47708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177564" y="3868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4778331" y="43455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3934423" y="3788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313615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114487" y="4201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3862423" y="41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3547504" y="3941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4261671" y="37041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2495623" y="607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3576527" y="4729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3324463" y="46574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3009544" y="4469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2799047" y="4507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766403" y="43896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3145595" y="45420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2694403" y="47304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329964" y="4371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086823" y="4292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2515535" y="4615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2769784" y="4105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2463591" y="43781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4361383" y="45490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046464" y="43606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3803323" y="42812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182515" y="44336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3983387" y="4694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3731323" y="46220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4130571" y="41967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384435" y="51077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282971" y="47006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22583" y="43747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3450583" y="4715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3486583" y="4105331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3713987" y="4141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3702647" y="4606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246971" y="660646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5538364" y="6068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5295223" y="598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5674415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5323475" y="62157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5223223" y="6329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4908304" y="6141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5622471" y="5904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729003" y="6564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5791603" y="45731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514835" y="3947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5944003" y="50883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5629084" y="489998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462891" y="37104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5418587" y="4938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5385943" y="4820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5765135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5566007" y="5233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5313943" y="51614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4999024" y="4973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5713191" y="473605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755883" y="4893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5135075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935947" y="5306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4683883" y="52344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4368964" y="5046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5083131" y="48090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2987207" y="4009280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3468107" y="47117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5781484" y="54039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5570987" y="54425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5538343" y="5324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5917535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5466343" y="56653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5151424" y="54769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4908283" y="5397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5287475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4521364" y="55499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5235531" y="53130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5182843" y="56540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867924" y="546560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624783" y="53862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5003975" y="55386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4804847" y="5799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4552783" y="572702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4952031" y="530167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5020324" y="596954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777183" y="58901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5156375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390264" y="6042564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5104431" y="5805618"/>
                <a:ext cx="72000" cy="7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4584943" y="60494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964135" y="62018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958203" y="654284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512943" y="63902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3937204" y="634928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4912191" y="5964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339055" y="667676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3663043" y="6402371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87111" y="64398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3342523" y="59977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3721715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3522587" y="6410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3270523" y="63385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955604" y="61501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3822171" y="660991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3232491" y="662504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3044691" y="6388098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4237007" y="6149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3984943" y="607772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585111" y="3272406"/>
              <a:ext cx="4088161" cy="34363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04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0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872915" y="5678552"/>
            <a:ext cx="540000" cy="467999"/>
            <a:chOff x="5766240" y="3563923"/>
            <a:chExt cx="2124032" cy="1648362"/>
          </a:xfrm>
        </p:grpSpPr>
        <p:sp>
          <p:nvSpPr>
            <p:cNvPr id="315" name="Oval 314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Chord 315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3544297" y="5883501"/>
            <a:ext cx="1502332" cy="14599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6629" y="5358052"/>
            <a:ext cx="40973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English language </a:t>
            </a:r>
            <a:r>
              <a:rPr lang="en-US" dirty="0" smtClean="0"/>
              <a:t>(i.e. an infinite set of numbers each encoding one of the infinitely-many syntactically-correct English sentences)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5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29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872915" y="5678552"/>
            <a:ext cx="540000" cy="467999"/>
            <a:chOff x="5766240" y="3563923"/>
            <a:chExt cx="2124032" cy="1648362"/>
          </a:xfrm>
        </p:grpSpPr>
        <p:sp>
          <p:nvSpPr>
            <p:cNvPr id="315" name="Oval 314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Chord 315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Rectangle 316"/>
          <p:cNvSpPr/>
          <p:nvPr/>
        </p:nvSpPr>
        <p:spPr>
          <a:xfrm>
            <a:off x="4011495" y="4962401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354523" y="5126128"/>
            <a:ext cx="598580" cy="53942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46629" y="5343453"/>
            <a:ext cx="40973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English language </a:t>
            </a:r>
            <a:r>
              <a:rPr lang="en-US" dirty="0" smtClean="0"/>
              <a:t>(i.e. an infinite set of numbers each encoding one of the infinitely-many syntactically-correct English sentences)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44297" y="5883501"/>
            <a:ext cx="1502332" cy="14599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H="1">
            <a:off x="4213143" y="4204585"/>
            <a:ext cx="1631020" cy="772415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5887961" y="3767751"/>
            <a:ext cx="32213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sz="2400" b="1" dirty="0" smtClean="0"/>
              <a:t>parser</a:t>
            </a:r>
            <a:r>
              <a:rPr lang="en-US" sz="3200" dirty="0" smtClean="0"/>
              <a:t> </a:t>
            </a:r>
            <a:r>
              <a:rPr lang="en-US" dirty="0" smtClean="0"/>
              <a:t>written in Java (more precisely, the number encoding for that parser’s code)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4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7745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872915" y="5678552"/>
            <a:ext cx="540000" cy="467999"/>
            <a:chOff x="5766240" y="3563923"/>
            <a:chExt cx="2124032" cy="1648362"/>
          </a:xfrm>
        </p:grpSpPr>
        <p:sp>
          <p:nvSpPr>
            <p:cNvPr id="315" name="Oval 314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Chord 315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Rectangle 316"/>
          <p:cNvSpPr/>
          <p:nvPr/>
        </p:nvSpPr>
        <p:spPr>
          <a:xfrm>
            <a:off x="4011495" y="4962401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354523" y="5126128"/>
            <a:ext cx="598580" cy="53942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97539" y="3438215"/>
            <a:ext cx="540000" cy="467999"/>
            <a:chOff x="5766240" y="3563923"/>
            <a:chExt cx="2124032" cy="1648362"/>
          </a:xfrm>
        </p:grpSpPr>
        <p:sp>
          <p:nvSpPr>
            <p:cNvPr id="22" name="Oval 21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2845635" y="3806242"/>
            <a:ext cx="2847696" cy="772020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42734" y="4313056"/>
            <a:ext cx="2748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sz="2400" b="1" dirty="0" smtClean="0"/>
              <a:t>DNA sequences</a:t>
            </a:r>
            <a:r>
              <a:rPr lang="en-US" sz="2400" dirty="0" smtClean="0"/>
              <a:t> </a:t>
            </a:r>
            <a:r>
              <a:rPr lang="en-US" dirty="0" smtClean="0"/>
              <a:t>encoding for valid Panda genomes</a:t>
            </a:r>
            <a:endParaRPr lang="en-US" dirty="0"/>
          </a:p>
        </p:txBody>
      </p:sp>
      <p:pic>
        <p:nvPicPr>
          <p:cNvPr id="12" name="Picture 11" descr="56520a1fed9db8fc6e8e2df62da528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29" y="5082331"/>
            <a:ext cx="1565647" cy="14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872915" y="5678552"/>
            <a:ext cx="540000" cy="467999"/>
            <a:chOff x="5766240" y="3563923"/>
            <a:chExt cx="2124032" cy="1648362"/>
          </a:xfrm>
        </p:grpSpPr>
        <p:sp>
          <p:nvSpPr>
            <p:cNvPr id="315" name="Oval 314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Chord 315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Rectangle 316"/>
          <p:cNvSpPr/>
          <p:nvPr/>
        </p:nvSpPr>
        <p:spPr>
          <a:xfrm>
            <a:off x="4011495" y="4962401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354523" y="5126128"/>
            <a:ext cx="598580" cy="53942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97539" y="3438215"/>
            <a:ext cx="540000" cy="467999"/>
            <a:chOff x="5766240" y="3563923"/>
            <a:chExt cx="2124032" cy="1648362"/>
          </a:xfrm>
        </p:grpSpPr>
        <p:sp>
          <p:nvSpPr>
            <p:cNvPr id="22" name="Oval 21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90364" y="3117290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845635" y="3806242"/>
            <a:ext cx="2847696" cy="772020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32768" y="3299475"/>
            <a:ext cx="299290" cy="269713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42734" y="4313056"/>
            <a:ext cx="2748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sz="2400" b="1" dirty="0" smtClean="0"/>
              <a:t>DNA sequences</a:t>
            </a:r>
            <a:r>
              <a:rPr lang="en-US" sz="2400" dirty="0" smtClean="0"/>
              <a:t> </a:t>
            </a:r>
            <a:r>
              <a:rPr lang="en-US" dirty="0" smtClean="0"/>
              <a:t>encoding for valid Panda genomes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383266" y="3165656"/>
            <a:ext cx="2491832" cy="97276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6011" y="2682558"/>
            <a:ext cx="31279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number encoding bio-specs of female Panda </a:t>
            </a:r>
            <a:r>
              <a:rPr lang="en-US" sz="2400" b="1" dirty="0" smtClean="0"/>
              <a:t>womb</a:t>
            </a:r>
            <a:r>
              <a:rPr lang="en-US" dirty="0" smtClean="0"/>
              <a:t> (or encoding the software program simulating it)  </a:t>
            </a:r>
            <a:endParaRPr lang="en-US" dirty="0"/>
          </a:p>
        </p:txBody>
      </p:sp>
      <p:pic>
        <p:nvPicPr>
          <p:cNvPr id="12" name="Picture 11" descr="56520a1fed9db8fc6e8e2df62da528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29" y="5082331"/>
            <a:ext cx="1565647" cy="14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6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872915" y="5678552"/>
            <a:ext cx="540000" cy="467999"/>
            <a:chOff x="5766240" y="3563923"/>
            <a:chExt cx="2124032" cy="1648362"/>
          </a:xfrm>
        </p:grpSpPr>
        <p:sp>
          <p:nvSpPr>
            <p:cNvPr id="315" name="Oval 314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Chord 315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Rectangle 316"/>
          <p:cNvSpPr/>
          <p:nvPr/>
        </p:nvSpPr>
        <p:spPr>
          <a:xfrm>
            <a:off x="4011495" y="4962401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354523" y="5126128"/>
            <a:ext cx="598580" cy="53942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97539" y="3438215"/>
            <a:ext cx="540000" cy="467999"/>
            <a:chOff x="5766240" y="3563923"/>
            <a:chExt cx="2124032" cy="1648362"/>
          </a:xfrm>
        </p:grpSpPr>
        <p:sp>
          <p:nvSpPr>
            <p:cNvPr id="22" name="Oval 21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90364" y="3117290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002507" y="4452774"/>
            <a:ext cx="4690824" cy="832156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32768" y="3299475"/>
            <a:ext cx="299290" cy="269713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2506" y="4169145"/>
            <a:ext cx="540000" cy="467999"/>
            <a:chOff x="5766240" y="3563923"/>
            <a:chExt cx="2124032" cy="1648362"/>
          </a:xfrm>
        </p:grpSpPr>
        <p:sp>
          <p:nvSpPr>
            <p:cNvPr id="29" name="Oval 28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ord 29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944922" y="5096930"/>
            <a:ext cx="295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Prime numbers </a:t>
            </a:r>
            <a:r>
              <a:rPr lang="en-US" dirty="0" smtClean="0"/>
              <a:t>(or the numbers encoding those numbers!)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872915" y="5678552"/>
            <a:ext cx="540000" cy="467999"/>
            <a:chOff x="5766240" y="3563923"/>
            <a:chExt cx="2124032" cy="1648362"/>
          </a:xfrm>
        </p:grpSpPr>
        <p:sp>
          <p:nvSpPr>
            <p:cNvPr id="315" name="Oval 314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Chord 315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Rectangle 316"/>
          <p:cNvSpPr/>
          <p:nvPr/>
        </p:nvSpPr>
        <p:spPr>
          <a:xfrm>
            <a:off x="4011495" y="4962401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354523" y="5126128"/>
            <a:ext cx="598580" cy="53942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97539" y="3438215"/>
            <a:ext cx="540000" cy="467999"/>
            <a:chOff x="5766240" y="3563923"/>
            <a:chExt cx="2124032" cy="1648362"/>
          </a:xfrm>
        </p:grpSpPr>
        <p:sp>
          <p:nvSpPr>
            <p:cNvPr id="22" name="Oval 21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90364" y="3117290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002507" y="4452774"/>
            <a:ext cx="4690824" cy="832156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32768" y="3299475"/>
            <a:ext cx="299290" cy="269713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2506" y="4169145"/>
            <a:ext cx="540000" cy="467999"/>
            <a:chOff x="5766240" y="3563923"/>
            <a:chExt cx="2124032" cy="1648362"/>
          </a:xfrm>
        </p:grpSpPr>
        <p:sp>
          <p:nvSpPr>
            <p:cNvPr id="29" name="Oval 28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ord 29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82218" y="356918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52861" y="3751878"/>
            <a:ext cx="299290" cy="347079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32971" y="3233690"/>
            <a:ext cx="4360360" cy="386928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4162" y="2645858"/>
            <a:ext cx="32998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Primality</a:t>
            </a:r>
            <a:r>
              <a:rPr lang="en-US" sz="2400" b="1" dirty="0" smtClean="0"/>
              <a:t>-testing algorithm </a:t>
            </a:r>
            <a:r>
              <a:rPr lang="en-US" sz="1600" b="1" dirty="0" smtClean="0"/>
              <a:t>(</a:t>
            </a:r>
            <a:r>
              <a:rPr lang="en-US" sz="1600" dirty="0" smtClean="0"/>
              <a:t>or the software implementation of that algorithm </a:t>
            </a:r>
            <a:r>
              <a:rPr lang="en-US" sz="1400" dirty="0" smtClean="0"/>
              <a:t>(more precisely: the number encoding that implementation … </a:t>
            </a:r>
            <a:r>
              <a:rPr lang="en-US" sz="1400" dirty="0" err="1" smtClean="0"/>
              <a:t>yadda</a:t>
            </a:r>
            <a:r>
              <a:rPr lang="en-US" sz="1400" dirty="0" smtClean="0"/>
              <a:t> .. </a:t>
            </a:r>
            <a:r>
              <a:rPr lang="en-US" sz="1400" dirty="0" err="1"/>
              <a:t>y</a:t>
            </a:r>
            <a:r>
              <a:rPr lang="en-US" sz="1400" dirty="0" err="1" smtClean="0"/>
              <a:t>adda</a:t>
            </a:r>
            <a:r>
              <a:rPr lang="en-US" sz="1400" dirty="0" smtClean="0"/>
              <a:t>)</a:t>
            </a:r>
            <a:r>
              <a:rPr lang="en-US" sz="1600" b="1" dirty="0" smtClean="0"/>
              <a:t>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944922" y="5096930"/>
            <a:ext cx="295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Prime numbers </a:t>
            </a:r>
            <a:r>
              <a:rPr lang="en-US" dirty="0" smtClean="0"/>
              <a:t>(or the numbers encoding those numbers!)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2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872915" y="5678552"/>
            <a:ext cx="540000" cy="467999"/>
            <a:chOff x="5766240" y="3563923"/>
            <a:chExt cx="2124032" cy="1648362"/>
          </a:xfrm>
        </p:grpSpPr>
        <p:sp>
          <p:nvSpPr>
            <p:cNvPr id="315" name="Oval 314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Chord 315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Rectangle 316"/>
          <p:cNvSpPr/>
          <p:nvPr/>
        </p:nvSpPr>
        <p:spPr>
          <a:xfrm>
            <a:off x="4011495" y="4962401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354523" y="5126128"/>
            <a:ext cx="598580" cy="53942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97539" y="3438215"/>
            <a:ext cx="540000" cy="467999"/>
            <a:chOff x="5766240" y="3563923"/>
            <a:chExt cx="2124032" cy="1648362"/>
          </a:xfrm>
        </p:grpSpPr>
        <p:sp>
          <p:nvSpPr>
            <p:cNvPr id="22" name="Oval 21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90364" y="3117290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32768" y="3299475"/>
            <a:ext cx="299290" cy="269713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2506" y="4169145"/>
            <a:ext cx="540000" cy="467999"/>
            <a:chOff x="5766240" y="3563923"/>
            <a:chExt cx="2124032" cy="1648362"/>
          </a:xfrm>
        </p:grpSpPr>
        <p:sp>
          <p:nvSpPr>
            <p:cNvPr id="29" name="Oval 28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ord 29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82218" y="356918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52861" y="3751878"/>
            <a:ext cx="299290" cy="347079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6403" y="5185004"/>
            <a:ext cx="3907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infinite set of numbers each encoding a </a:t>
            </a:r>
            <a:r>
              <a:rPr lang="en-US" sz="2000" b="1" dirty="0" smtClean="0"/>
              <a:t>triplet (</a:t>
            </a:r>
            <a:r>
              <a:rPr lang="en-US" sz="2000" b="1" i="1" dirty="0" smtClean="0">
                <a:latin typeface="Courier"/>
                <a:cs typeface="Courier"/>
              </a:rPr>
              <a:t>a, b, c</a:t>
            </a:r>
            <a:r>
              <a:rPr lang="en-US" sz="2000" b="1" dirty="0" smtClean="0"/>
              <a:t>) </a:t>
            </a:r>
            <a:r>
              <a:rPr lang="en-US" sz="2000" dirty="0" smtClean="0"/>
              <a:t>where </a:t>
            </a:r>
            <a:r>
              <a:rPr lang="en-US" sz="2000" b="1" i="1" dirty="0" smtClean="0">
                <a:latin typeface="Courier"/>
                <a:cs typeface="Courier"/>
              </a:rPr>
              <a:t>c</a:t>
            </a:r>
            <a:r>
              <a:rPr lang="en-US" sz="2000" i="1" dirty="0" smtClean="0"/>
              <a:t> </a:t>
            </a:r>
            <a:r>
              <a:rPr lang="en-US" sz="2000" dirty="0" smtClean="0"/>
              <a:t>is the </a:t>
            </a:r>
            <a:r>
              <a:rPr lang="en-US" sz="2800" b="1" dirty="0"/>
              <a:t>G</a:t>
            </a:r>
            <a:r>
              <a:rPr lang="en-US" sz="2800" b="1" dirty="0" smtClean="0"/>
              <a:t>reatest </a:t>
            </a:r>
            <a:r>
              <a:rPr lang="en-US" sz="2800" b="1" dirty="0"/>
              <a:t>C</a:t>
            </a:r>
            <a:r>
              <a:rPr lang="en-US" sz="2800" b="1" dirty="0" smtClean="0"/>
              <a:t>ommon </a:t>
            </a:r>
            <a:r>
              <a:rPr lang="en-US" sz="2800" b="1" dirty="0"/>
              <a:t>D</a:t>
            </a:r>
            <a:r>
              <a:rPr lang="en-US" sz="2800" b="1" dirty="0" smtClean="0"/>
              <a:t>ivisor</a:t>
            </a:r>
            <a:r>
              <a:rPr lang="en-US" sz="2000" dirty="0" smtClean="0"/>
              <a:t> of </a:t>
            </a:r>
            <a:r>
              <a:rPr lang="en-US" sz="2000" b="1" i="1" dirty="0" smtClean="0">
                <a:latin typeface="Courier"/>
                <a:cs typeface="Courier"/>
              </a:rPr>
              <a:t>a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latin typeface="Courier"/>
                <a:cs typeface="Courier"/>
              </a:rPr>
              <a:t>b</a:t>
            </a:r>
            <a:endParaRPr lang="en-US" sz="2000" b="1" i="1" dirty="0">
              <a:latin typeface="Courier"/>
              <a:cs typeface="Courier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242620" y="5942034"/>
            <a:ext cx="540000" cy="467999"/>
            <a:chOff x="5766240" y="3563923"/>
            <a:chExt cx="2124032" cy="1648362"/>
          </a:xfrm>
        </p:grpSpPr>
        <p:sp>
          <p:nvSpPr>
            <p:cNvPr id="37" name="Oval 36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/>
          <p:cNvCxnSpPr>
            <a:endCxn id="37" idx="6"/>
          </p:cNvCxnSpPr>
          <p:nvPr/>
        </p:nvCxnSpPr>
        <p:spPr>
          <a:xfrm flipH="1">
            <a:off x="1782620" y="5678552"/>
            <a:ext cx="3297583" cy="494419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3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18429" y="1873415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006" y="2469229"/>
            <a:ext cx="309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natural numbers </a:t>
            </a:r>
            <a:r>
              <a:rPr lang="en-US" sz="2400" b="1" dirty="0" smtClean="0">
                <a:latin typeface="Apple Chancery"/>
                <a:cs typeface="Apple Chancery"/>
              </a:rPr>
              <a:t>N</a:t>
            </a:r>
            <a:endParaRPr lang="en-US" sz="2400" b="1" dirty="0">
              <a:latin typeface="Apple Chancery"/>
              <a:cs typeface="Apple Chance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6" y="197217"/>
            <a:ext cx="7858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language  … and the machine  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4339017" y="375187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027539" y="4635057"/>
            <a:ext cx="540000" cy="467999"/>
            <a:chOff x="5766240" y="3563923"/>
            <a:chExt cx="2124032" cy="1648362"/>
          </a:xfrm>
        </p:grpSpPr>
        <p:sp>
          <p:nvSpPr>
            <p:cNvPr id="16" name="Oval 15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ord 13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36403" y="1278819"/>
            <a:ext cx="35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More languages and machines … 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3947" y="3908434"/>
            <a:ext cx="1519196" cy="866287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872915" y="5678552"/>
            <a:ext cx="540000" cy="467999"/>
            <a:chOff x="5766240" y="3563923"/>
            <a:chExt cx="2124032" cy="1648362"/>
          </a:xfrm>
        </p:grpSpPr>
        <p:sp>
          <p:nvSpPr>
            <p:cNvPr id="315" name="Oval 314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Chord 315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Rectangle 316"/>
          <p:cNvSpPr/>
          <p:nvPr/>
        </p:nvSpPr>
        <p:spPr>
          <a:xfrm>
            <a:off x="4011495" y="4962401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354523" y="5126128"/>
            <a:ext cx="598580" cy="53942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97539" y="3438215"/>
            <a:ext cx="540000" cy="467999"/>
            <a:chOff x="5766240" y="3563923"/>
            <a:chExt cx="2124032" cy="1648362"/>
          </a:xfrm>
        </p:grpSpPr>
        <p:sp>
          <p:nvSpPr>
            <p:cNvPr id="22" name="Oval 21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90364" y="3117290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32768" y="3299475"/>
            <a:ext cx="299290" cy="269713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2506" y="4169145"/>
            <a:ext cx="540000" cy="467999"/>
            <a:chOff x="5766240" y="3563923"/>
            <a:chExt cx="2124032" cy="1648362"/>
          </a:xfrm>
        </p:grpSpPr>
        <p:sp>
          <p:nvSpPr>
            <p:cNvPr id="29" name="Oval 28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ord 29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82218" y="356918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52861" y="3751878"/>
            <a:ext cx="299290" cy="347079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71172" y="3525809"/>
            <a:ext cx="3299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Euclid’s method </a:t>
            </a:r>
            <a:r>
              <a:rPr lang="en-US" sz="2000" dirty="0" smtClean="0"/>
              <a:t>for finding greatest common divisor </a:t>
            </a:r>
            <a:endParaRPr lang="en-US" sz="1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242620" y="5942034"/>
            <a:ext cx="540000" cy="467999"/>
            <a:chOff x="5766240" y="3563923"/>
            <a:chExt cx="2124032" cy="1648362"/>
          </a:xfrm>
        </p:grpSpPr>
        <p:sp>
          <p:nvSpPr>
            <p:cNvPr id="37" name="Oval 36"/>
            <p:cNvSpPr/>
            <p:nvPr/>
          </p:nvSpPr>
          <p:spPr>
            <a:xfrm>
              <a:off x="6196938" y="3563923"/>
              <a:ext cx="1693334" cy="16267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/>
            <p:cNvSpPr/>
            <p:nvPr/>
          </p:nvSpPr>
          <p:spPr>
            <a:xfrm rot="1261882">
              <a:off x="5766240" y="3567770"/>
              <a:ext cx="1609802" cy="1644515"/>
            </a:xfrm>
            <a:prstGeom prst="chor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079116" y="5473468"/>
            <a:ext cx="92361" cy="11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735161" y="5626960"/>
            <a:ext cx="299290" cy="347079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6"/>
          </p:cNvCxnSpPr>
          <p:nvPr/>
        </p:nvCxnSpPr>
        <p:spPr>
          <a:xfrm flipH="1">
            <a:off x="1782620" y="5678552"/>
            <a:ext cx="3297583" cy="494419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12792" y="3900088"/>
            <a:ext cx="3407547" cy="1606609"/>
          </a:xfrm>
          <a:prstGeom prst="straightConnector1">
            <a:avLst/>
          </a:prstGeom>
          <a:ln w="238125" cmpd="sng">
            <a:solidFill>
              <a:srgbClr val="0D0D0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36403" y="5185004"/>
            <a:ext cx="3907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infinite set of numbers each encoding a </a:t>
            </a:r>
            <a:r>
              <a:rPr lang="en-US" sz="2000" b="1" dirty="0" smtClean="0"/>
              <a:t>triplet (</a:t>
            </a:r>
            <a:r>
              <a:rPr lang="en-US" sz="2000" b="1" i="1" dirty="0" smtClean="0">
                <a:latin typeface="Courier"/>
                <a:cs typeface="Courier"/>
              </a:rPr>
              <a:t>a, b, c</a:t>
            </a:r>
            <a:r>
              <a:rPr lang="en-US" sz="2000" b="1" dirty="0" smtClean="0"/>
              <a:t>) </a:t>
            </a:r>
            <a:r>
              <a:rPr lang="en-US" sz="2000" dirty="0" smtClean="0"/>
              <a:t>where </a:t>
            </a:r>
            <a:r>
              <a:rPr lang="en-US" sz="2000" b="1" i="1" dirty="0" smtClean="0">
                <a:latin typeface="Courier"/>
                <a:cs typeface="Courier"/>
              </a:rPr>
              <a:t>c</a:t>
            </a:r>
            <a:r>
              <a:rPr lang="en-US" sz="2000" i="1" dirty="0" smtClean="0"/>
              <a:t> </a:t>
            </a:r>
            <a:r>
              <a:rPr lang="en-US" sz="2000" dirty="0" smtClean="0"/>
              <a:t>is the </a:t>
            </a:r>
            <a:r>
              <a:rPr lang="en-US" sz="2800" b="1" dirty="0"/>
              <a:t>G</a:t>
            </a:r>
            <a:r>
              <a:rPr lang="en-US" sz="2800" b="1" dirty="0" smtClean="0"/>
              <a:t>reatest </a:t>
            </a:r>
            <a:r>
              <a:rPr lang="en-US" sz="2800" b="1" dirty="0"/>
              <a:t>C</a:t>
            </a:r>
            <a:r>
              <a:rPr lang="en-US" sz="2800" b="1" dirty="0" smtClean="0"/>
              <a:t>ommon </a:t>
            </a:r>
            <a:r>
              <a:rPr lang="en-US" sz="2800" b="1" dirty="0"/>
              <a:t>D</a:t>
            </a:r>
            <a:r>
              <a:rPr lang="en-US" sz="2800" b="1" dirty="0" smtClean="0"/>
              <a:t>ivisor</a:t>
            </a:r>
            <a:r>
              <a:rPr lang="en-US" sz="2000" dirty="0" smtClean="0"/>
              <a:t> of </a:t>
            </a:r>
            <a:r>
              <a:rPr lang="en-US" sz="2000" b="1" i="1" dirty="0" smtClean="0">
                <a:latin typeface="Courier"/>
                <a:cs typeface="Courier"/>
              </a:rPr>
              <a:t>a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latin typeface="Courier"/>
                <a:cs typeface="Courier"/>
              </a:rPr>
              <a:t>b</a:t>
            </a:r>
            <a:endParaRPr lang="en-US" sz="2000" b="1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131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2105943" y="1829618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5270" y="255613"/>
            <a:ext cx="2587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Languages</a:t>
            </a:r>
            <a:endParaRPr lang="en-US" sz="4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36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22614" y="247676"/>
            <a:ext cx="2399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Machines </a:t>
            </a:r>
            <a:endParaRPr lang="en-US" sz="4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65154" y="3288929"/>
            <a:ext cx="1527280" cy="1552144"/>
            <a:chOff x="5886884" y="2707270"/>
            <a:chExt cx="1527280" cy="1552144"/>
          </a:xfrm>
        </p:grpSpPr>
        <p:sp>
          <p:nvSpPr>
            <p:cNvPr id="5" name="Oval 4"/>
            <p:cNvSpPr/>
            <p:nvPr/>
          </p:nvSpPr>
          <p:spPr>
            <a:xfrm>
              <a:off x="5886884" y="2707272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253583" y="2707270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93002" y="4069624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998109" y="3435448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15341" y="3398061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13736" y="4888967"/>
            <a:ext cx="2271797" cy="1070368"/>
            <a:chOff x="1426222" y="4932764"/>
            <a:chExt cx="2271797" cy="1070368"/>
          </a:xfrm>
        </p:grpSpPr>
        <p:sp>
          <p:nvSpPr>
            <p:cNvPr id="42" name="Oval 41"/>
            <p:cNvSpPr/>
            <p:nvPr/>
          </p:nvSpPr>
          <p:spPr>
            <a:xfrm>
              <a:off x="1426222" y="5064157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544755" y="4932764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37438" y="5813342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625045" y="5471152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06513" y="5813342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45976" y="4217401"/>
            <a:ext cx="1279114" cy="1552144"/>
            <a:chOff x="6135050" y="2707270"/>
            <a:chExt cx="1279114" cy="1552144"/>
          </a:xfrm>
        </p:grpSpPr>
        <p:sp>
          <p:nvSpPr>
            <p:cNvPr id="49" name="Oval 48"/>
            <p:cNvSpPr/>
            <p:nvPr/>
          </p:nvSpPr>
          <p:spPr>
            <a:xfrm>
              <a:off x="6135050" y="2838663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253583" y="2707270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93002" y="4069624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22933" y="3172666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215341" y="3587848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1853" y="5617145"/>
            <a:ext cx="1279114" cy="1070368"/>
            <a:chOff x="5291118" y="5189670"/>
            <a:chExt cx="1279114" cy="1070368"/>
          </a:xfrm>
        </p:grpSpPr>
        <p:sp>
          <p:nvSpPr>
            <p:cNvPr id="55" name="Oval 54"/>
            <p:cNvSpPr/>
            <p:nvPr/>
          </p:nvSpPr>
          <p:spPr>
            <a:xfrm>
              <a:off x="5291118" y="5321063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409651" y="5189670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329360" y="5702366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30835" y="5582071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71409" y="6070248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01311" y="2968196"/>
            <a:ext cx="1461587" cy="1245556"/>
            <a:chOff x="5094047" y="5014482"/>
            <a:chExt cx="1461587" cy="1245556"/>
          </a:xfrm>
        </p:grpSpPr>
        <p:sp>
          <p:nvSpPr>
            <p:cNvPr id="63" name="Oval 62"/>
            <p:cNvSpPr/>
            <p:nvPr/>
          </p:nvSpPr>
          <p:spPr>
            <a:xfrm>
              <a:off x="5291118" y="5321063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395053" y="5014482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329360" y="5702366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730835" y="5582071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094047" y="6070248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90938" y="2269213"/>
            <a:ext cx="2052808" cy="1070368"/>
            <a:chOff x="4984560" y="5189670"/>
            <a:chExt cx="2052808" cy="1070368"/>
          </a:xfrm>
        </p:grpSpPr>
        <p:sp>
          <p:nvSpPr>
            <p:cNvPr id="69" name="Oval 68"/>
            <p:cNvSpPr/>
            <p:nvPr/>
          </p:nvSpPr>
          <p:spPr>
            <a:xfrm>
              <a:off x="4984560" y="5379459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76787" y="5189670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9360" y="5702366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30835" y="5421482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371409" y="6070248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00899" y="4282074"/>
            <a:ext cx="1038242" cy="1428931"/>
            <a:chOff x="5291118" y="5321063"/>
            <a:chExt cx="1038242" cy="1428931"/>
          </a:xfrm>
        </p:grpSpPr>
        <p:sp>
          <p:nvSpPr>
            <p:cNvPr id="75" name="Oval 74"/>
            <p:cNvSpPr/>
            <p:nvPr/>
          </p:nvSpPr>
          <p:spPr>
            <a:xfrm>
              <a:off x="5291118" y="5321063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825656" y="5591435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168779" y="6200142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730835" y="6560204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371409" y="6070248"/>
              <a:ext cx="160581" cy="1897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45680" y="4380832"/>
            <a:ext cx="889200" cy="1164377"/>
            <a:chOff x="6279244" y="2459002"/>
            <a:chExt cx="889200" cy="1164377"/>
          </a:xfrm>
        </p:grpSpPr>
        <p:sp>
          <p:nvSpPr>
            <p:cNvPr id="12" name="Rectangle 11"/>
            <p:cNvSpPr/>
            <p:nvPr/>
          </p:nvSpPr>
          <p:spPr>
            <a:xfrm>
              <a:off x="6291862" y="2459002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76634" y="3074887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024444" y="25027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53434" y="3441766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279244" y="347937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12112" y="3935821"/>
            <a:ext cx="1035180" cy="1485555"/>
            <a:chOff x="6133264" y="2502799"/>
            <a:chExt cx="1035180" cy="1485555"/>
          </a:xfrm>
        </p:grpSpPr>
        <p:sp>
          <p:nvSpPr>
            <p:cNvPr id="87" name="Rectangle 86"/>
            <p:cNvSpPr/>
            <p:nvPr/>
          </p:nvSpPr>
          <p:spPr>
            <a:xfrm>
              <a:off x="6423244" y="25027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70076" y="2943496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24444" y="25027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80444" y="3500162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33264" y="3844354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96333" y="2756050"/>
            <a:ext cx="889200" cy="1120580"/>
            <a:chOff x="6279244" y="2502799"/>
            <a:chExt cx="889200" cy="1120580"/>
          </a:xfrm>
        </p:grpSpPr>
        <p:sp>
          <p:nvSpPr>
            <p:cNvPr id="93" name="Rectangle 92"/>
            <p:cNvSpPr/>
            <p:nvPr/>
          </p:nvSpPr>
          <p:spPr>
            <a:xfrm>
              <a:off x="6423244" y="25027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03644" y="2943496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024444" y="25027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80444" y="29599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79244" y="347937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696398" y="2016605"/>
            <a:ext cx="920376" cy="1178976"/>
            <a:chOff x="5970706" y="2444403"/>
            <a:chExt cx="920376" cy="1178976"/>
          </a:xfrm>
        </p:grpSpPr>
        <p:sp>
          <p:nvSpPr>
            <p:cNvPr id="99" name="Rectangle 98"/>
            <p:cNvSpPr/>
            <p:nvPr/>
          </p:nvSpPr>
          <p:spPr>
            <a:xfrm>
              <a:off x="5970706" y="2604992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503644" y="2943496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47082" y="2444403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79244" y="347937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48931" y="2859140"/>
            <a:ext cx="889200" cy="1120580"/>
            <a:chOff x="6279244" y="2502799"/>
            <a:chExt cx="889200" cy="1120580"/>
          </a:xfrm>
        </p:grpSpPr>
        <p:sp>
          <p:nvSpPr>
            <p:cNvPr id="105" name="Rectangle 104"/>
            <p:cNvSpPr/>
            <p:nvPr/>
          </p:nvSpPr>
          <p:spPr>
            <a:xfrm>
              <a:off x="6423244" y="25027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03644" y="2943496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24444" y="25027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80444" y="295999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279244" y="347937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/>
          <p:cNvSpPr/>
          <p:nvPr/>
        </p:nvSpPr>
        <p:spPr>
          <a:xfrm>
            <a:off x="500435" y="445753"/>
            <a:ext cx="464142" cy="4608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401630" y="489550"/>
            <a:ext cx="415159" cy="3566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110" grpId="0" animBg="1"/>
      <p:bldP spid="1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2105943" y="1829618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5270" y="255613"/>
            <a:ext cx="2587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A6A6A6"/>
                </a:solidFill>
              </a:rPr>
              <a:t>Languages</a:t>
            </a:r>
            <a:endParaRPr lang="en-US" sz="4400" dirty="0">
              <a:solidFill>
                <a:srgbClr val="A6A6A6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37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22614" y="247676"/>
            <a:ext cx="2399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Machines 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00899" y="2016605"/>
            <a:ext cx="4446393" cy="4670908"/>
            <a:chOff x="2300899" y="2016605"/>
            <a:chExt cx="4446393" cy="4670908"/>
          </a:xfrm>
        </p:grpSpPr>
        <p:grpSp>
          <p:nvGrpSpPr>
            <p:cNvPr id="10" name="Group 9"/>
            <p:cNvGrpSpPr/>
            <p:nvPr/>
          </p:nvGrpSpPr>
          <p:grpSpPr>
            <a:xfrm>
              <a:off x="2665154" y="3288929"/>
              <a:ext cx="1527280" cy="1552144"/>
              <a:chOff x="5886884" y="2707270"/>
              <a:chExt cx="1527280" cy="155214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886884" y="270727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98109" y="34354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15341" y="339806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13736" y="4888967"/>
              <a:ext cx="2271797" cy="1070368"/>
              <a:chOff x="1426222" y="4932764"/>
              <a:chExt cx="2271797" cy="1070368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426222" y="5064157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544755" y="493276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537438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25045" y="547115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506513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145976" y="4217401"/>
              <a:ext cx="1279114" cy="1552144"/>
              <a:chOff x="6135050" y="2707270"/>
              <a:chExt cx="1279114" cy="155214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135050" y="28386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822933" y="31726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15341" y="35878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31853" y="5617145"/>
              <a:ext cx="1279114" cy="1070368"/>
              <a:chOff x="5291118" y="5189670"/>
              <a:chExt cx="1279114" cy="107036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409651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601311" y="2968196"/>
              <a:ext cx="1461587" cy="1245556"/>
              <a:chOff x="5094047" y="5014482"/>
              <a:chExt cx="1461587" cy="124555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395053" y="5014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094047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190938" y="2269213"/>
              <a:ext cx="2052808" cy="1070368"/>
              <a:chOff x="4984560" y="5189670"/>
              <a:chExt cx="2052808" cy="1070368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984560" y="5379459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876787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730835" y="5421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300899" y="4282074"/>
              <a:ext cx="1038242" cy="1428931"/>
              <a:chOff x="5291118" y="5321063"/>
              <a:chExt cx="1038242" cy="142893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825656" y="5591435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68779" y="62001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730835" y="656020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45680" y="4380832"/>
              <a:ext cx="889200" cy="1164377"/>
              <a:chOff x="6279244" y="2459002"/>
              <a:chExt cx="889200" cy="116437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291862" y="245900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76634" y="3074887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53434" y="344176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2112" y="3935821"/>
              <a:ext cx="1035180" cy="1485555"/>
              <a:chOff x="6133264" y="2502799"/>
              <a:chExt cx="1035180" cy="148555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270076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880444" y="350016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133264" y="3844354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896333" y="2756050"/>
              <a:ext cx="889200" cy="1120580"/>
              <a:chOff x="6279244" y="2502799"/>
              <a:chExt cx="889200" cy="11205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96398" y="2016605"/>
              <a:ext cx="920376" cy="1178976"/>
              <a:chOff x="5970706" y="2444403"/>
              <a:chExt cx="920376" cy="117897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970706" y="260499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747082" y="2444403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748931" y="2859140"/>
              <a:ext cx="889200" cy="1120580"/>
              <a:chOff x="6279244" y="2502799"/>
              <a:chExt cx="889200" cy="112058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Oval 109"/>
          <p:cNvSpPr/>
          <p:nvPr/>
        </p:nvSpPr>
        <p:spPr>
          <a:xfrm>
            <a:off x="500435" y="445753"/>
            <a:ext cx="464142" cy="4608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401630" y="489550"/>
            <a:ext cx="415159" cy="3566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95270" y="750562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"/>
                <a:cs typeface="Courier"/>
              </a:rPr>
              <a:t>TRUTHS</a:t>
            </a:r>
            <a:endParaRPr lang="en-US" sz="5400" b="1" dirty="0">
              <a:latin typeface="Courier"/>
              <a:cs typeface="Courier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84958" y="742904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"/>
                <a:cs typeface="Courier"/>
              </a:rPr>
              <a:t>PROOFS</a:t>
            </a:r>
            <a:endParaRPr lang="en-US" sz="5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709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Oval 1439"/>
          <p:cNvSpPr/>
          <p:nvPr/>
        </p:nvSpPr>
        <p:spPr>
          <a:xfrm rot="19331525">
            <a:off x="2105943" y="1829618"/>
            <a:ext cx="4807798" cy="49675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5270" y="255613"/>
            <a:ext cx="2587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A6A6A6"/>
                </a:solidFill>
              </a:rPr>
              <a:t>Languages</a:t>
            </a:r>
            <a:endParaRPr lang="en-US" sz="4400" dirty="0">
              <a:solidFill>
                <a:srgbClr val="A6A6A6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38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22614" y="247676"/>
            <a:ext cx="2399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Machines 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00899" y="2016605"/>
            <a:ext cx="4446393" cy="4670908"/>
            <a:chOff x="2300899" y="2016605"/>
            <a:chExt cx="4446393" cy="4670908"/>
          </a:xfrm>
        </p:grpSpPr>
        <p:grpSp>
          <p:nvGrpSpPr>
            <p:cNvPr id="10" name="Group 9"/>
            <p:cNvGrpSpPr/>
            <p:nvPr/>
          </p:nvGrpSpPr>
          <p:grpSpPr>
            <a:xfrm>
              <a:off x="2665154" y="3288929"/>
              <a:ext cx="1527280" cy="1552144"/>
              <a:chOff x="5886884" y="2707270"/>
              <a:chExt cx="1527280" cy="155214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886884" y="270727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98109" y="34354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15341" y="339806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13736" y="4888967"/>
              <a:ext cx="2271797" cy="1070368"/>
              <a:chOff x="1426222" y="4932764"/>
              <a:chExt cx="2271797" cy="1070368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426222" y="5064157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544755" y="493276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537438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25045" y="547115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506513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145976" y="4217401"/>
              <a:ext cx="1279114" cy="1552144"/>
              <a:chOff x="6135050" y="2707270"/>
              <a:chExt cx="1279114" cy="155214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135050" y="28386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822933" y="31726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15341" y="35878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031853" y="5617145"/>
              <a:ext cx="1279114" cy="1070368"/>
              <a:chOff x="5291118" y="5189670"/>
              <a:chExt cx="1279114" cy="107036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409651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601311" y="2968196"/>
              <a:ext cx="1461587" cy="1245556"/>
              <a:chOff x="5094047" y="5014482"/>
              <a:chExt cx="1461587" cy="124555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395053" y="5014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094047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190938" y="2269213"/>
              <a:ext cx="2052808" cy="1070368"/>
              <a:chOff x="4984560" y="5189670"/>
              <a:chExt cx="2052808" cy="1070368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984560" y="5379459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876787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730835" y="5421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300899" y="4282074"/>
              <a:ext cx="1038242" cy="1428931"/>
              <a:chOff x="5291118" y="5321063"/>
              <a:chExt cx="1038242" cy="142893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825656" y="5591435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68779" y="62001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730835" y="656020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45680" y="4380832"/>
              <a:ext cx="889200" cy="1164377"/>
              <a:chOff x="6279244" y="2459002"/>
              <a:chExt cx="889200" cy="116437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291862" y="245900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76634" y="3074887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53434" y="344176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2112" y="3935821"/>
              <a:ext cx="1035180" cy="1485555"/>
              <a:chOff x="6133264" y="2502799"/>
              <a:chExt cx="1035180" cy="148555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270076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880444" y="350016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133264" y="3844354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896333" y="2756050"/>
              <a:ext cx="889200" cy="1120580"/>
              <a:chOff x="6279244" y="2502799"/>
              <a:chExt cx="889200" cy="11205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96398" y="2016605"/>
              <a:ext cx="920376" cy="1178976"/>
              <a:chOff x="5970706" y="2444403"/>
              <a:chExt cx="920376" cy="117897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5970706" y="260499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747082" y="2444403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748931" y="2859140"/>
              <a:ext cx="889200" cy="1120580"/>
              <a:chOff x="6279244" y="2502799"/>
              <a:chExt cx="889200" cy="112058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Oval 109"/>
          <p:cNvSpPr/>
          <p:nvPr/>
        </p:nvSpPr>
        <p:spPr>
          <a:xfrm>
            <a:off x="500435" y="445753"/>
            <a:ext cx="464142" cy="4608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401630" y="489550"/>
            <a:ext cx="415159" cy="3566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95270" y="750562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"/>
                <a:cs typeface="Courier"/>
              </a:rPr>
              <a:t>TRUTHS</a:t>
            </a:r>
            <a:endParaRPr lang="en-US" sz="5400" b="1" dirty="0">
              <a:latin typeface="Courier"/>
              <a:cs typeface="Courier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84958" y="742904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urier"/>
                <a:cs typeface="Courier"/>
              </a:rPr>
              <a:t>PROOFS</a:t>
            </a:r>
            <a:endParaRPr lang="en-US" sz="5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195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39</a:t>
            </a:fld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12" name="TextBox 111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99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2766" y="535461"/>
            <a:ext cx="3241338" cy="164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419" y="6334973"/>
            <a:ext cx="7597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Hofstadter</a:t>
            </a:r>
            <a:r>
              <a:rPr lang="de-DE" sz="1100" dirty="0"/>
              <a:t>, D.R. </a:t>
            </a:r>
            <a:r>
              <a:rPr lang="de-DE" sz="1100" i="1" dirty="0" err="1"/>
              <a:t>Gödel</a:t>
            </a:r>
            <a:r>
              <a:rPr lang="de-DE" sz="1100" i="1" dirty="0"/>
              <a:t>, Escher, Bach: An </a:t>
            </a:r>
            <a:r>
              <a:rPr lang="de-DE" sz="1100" i="1" dirty="0" err="1"/>
              <a:t>Eternal</a:t>
            </a:r>
            <a:r>
              <a:rPr lang="de-DE" sz="1100" i="1" dirty="0"/>
              <a:t> Golden </a:t>
            </a:r>
            <a:r>
              <a:rPr lang="de-DE" sz="1100" i="1" dirty="0" err="1"/>
              <a:t>Braid</a:t>
            </a:r>
            <a:r>
              <a:rPr lang="de-DE" sz="1100" dirty="0"/>
              <a:t>. London: </a:t>
            </a:r>
            <a:r>
              <a:rPr lang="de-DE" sz="1100" dirty="0" err="1"/>
              <a:t>Penguin</a:t>
            </a:r>
            <a:r>
              <a:rPr lang="de-DE" sz="1100" dirty="0"/>
              <a:t>, </a:t>
            </a:r>
            <a:r>
              <a:rPr lang="de-DE" sz="1100" dirty="0" smtClean="0"/>
              <a:t>2000. </a:t>
            </a:r>
            <a:r>
              <a:rPr lang="de-DE" sz="1100" dirty="0"/>
              <a:t>(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modification</a:t>
            </a:r>
            <a:r>
              <a:rPr lang="de-DE" sz="1100" dirty="0"/>
              <a:t>) 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187" y="1657914"/>
            <a:ext cx="850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A language of all languages ?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7" name="TextBox 16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11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187" y="1657914"/>
            <a:ext cx="850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A language of all languages ?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187" y="2598117"/>
            <a:ext cx="86628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other words … 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If we started off with a more sophisticated set of alphabet like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652" y="3810203"/>
            <a:ext cx="866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latin typeface="Courier"/>
                <a:cs typeface="Courier"/>
              </a:rPr>
              <a:t>∀ ∃ ∄ { } | ∩ ∪ ⊆ ⊂ ⊄ ⊇ ⊃ ⊅ \ ∈ ∉ × Ø % ⇒ ¬       </a:t>
            </a:r>
          </a:p>
          <a:p>
            <a:pPr algn="ctr"/>
            <a:r>
              <a:rPr lang="da-DK" dirty="0">
                <a:latin typeface="Courier"/>
                <a:cs typeface="Courier"/>
              </a:rPr>
              <a:t>plus the Greek </a:t>
            </a:r>
            <a:r>
              <a:rPr lang="da-DK" dirty="0" err="1">
                <a:latin typeface="Courier"/>
                <a:cs typeface="Courier"/>
              </a:rPr>
              <a:t>alphabet</a:t>
            </a:r>
            <a:r>
              <a:rPr lang="da-DK" dirty="0">
                <a:latin typeface="Courier"/>
                <a:cs typeface="Courier"/>
              </a:rPr>
              <a:t> as placeholders of </a:t>
            </a:r>
            <a:r>
              <a:rPr lang="da-DK" dirty="0" err="1">
                <a:latin typeface="Courier"/>
                <a:cs typeface="Courier"/>
              </a:rPr>
              <a:t>objects</a:t>
            </a:r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etc</a:t>
            </a: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7" name="TextBox 16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24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187" y="1657914"/>
            <a:ext cx="850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A language of all languages ?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371" y="4367290"/>
            <a:ext cx="866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da-DK" sz="2400" dirty="0" err="1" smtClean="0"/>
              <a:t>nd</a:t>
            </a:r>
            <a:r>
              <a:rPr lang="da-DK" sz="2400" dirty="0" smtClean="0"/>
              <a:t> </a:t>
            </a:r>
            <a:r>
              <a:rPr lang="da-DK" sz="2400" dirty="0" err="1" smtClean="0"/>
              <a:t>accepted</a:t>
            </a:r>
            <a:r>
              <a:rPr lang="da-DK" sz="2400" dirty="0" smtClean="0"/>
              <a:t> </a:t>
            </a:r>
            <a:r>
              <a:rPr lang="da-DK" sz="2400" dirty="0" err="1"/>
              <a:t>few</a:t>
            </a:r>
            <a:r>
              <a:rPr lang="da-DK" sz="2400" dirty="0"/>
              <a:t> </a:t>
            </a:r>
            <a:r>
              <a:rPr lang="da-DK" sz="2400" dirty="0" err="1"/>
              <a:t>self</a:t>
            </a:r>
            <a:r>
              <a:rPr lang="da-DK" sz="2400" dirty="0"/>
              <a:t>-evident </a:t>
            </a:r>
            <a:r>
              <a:rPr lang="da-DK" sz="2400" dirty="0" err="1" smtClean="0"/>
              <a:t>Truths</a:t>
            </a:r>
            <a:r>
              <a:rPr lang="da-DK" sz="2400" dirty="0" smtClean="0"/>
              <a:t> (</a:t>
            </a:r>
            <a:r>
              <a:rPr lang="da-DK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axioms</a:t>
            </a:r>
            <a:r>
              <a:rPr lang="da-DK" sz="2400" dirty="0" smtClean="0"/>
              <a:t>)</a:t>
            </a:r>
            <a:endParaRPr lang="da-DK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9187" y="2598117"/>
            <a:ext cx="86628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other words … 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If we started off with a more sophisticated set of alphabet like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652" y="3810203"/>
            <a:ext cx="866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latin typeface="Courier"/>
                <a:cs typeface="Courier"/>
              </a:rPr>
              <a:t>∀ ∃ ∄ { } | ∩ ∪ ⊆ ⊂ ⊄ ⊇ ⊃ ⊅ \ ∈ ∉ × Ø % ⇒ ¬       </a:t>
            </a:r>
          </a:p>
          <a:p>
            <a:pPr algn="ctr"/>
            <a:r>
              <a:rPr lang="da-DK" dirty="0" smtClean="0">
                <a:latin typeface="Courier"/>
                <a:cs typeface="Courier"/>
              </a:rPr>
              <a:t>plus the Greek </a:t>
            </a:r>
            <a:r>
              <a:rPr lang="da-DK" dirty="0" err="1" smtClean="0">
                <a:latin typeface="Courier"/>
                <a:cs typeface="Courier"/>
              </a:rPr>
              <a:t>alphabet</a:t>
            </a:r>
            <a:r>
              <a:rPr lang="da-DK" dirty="0" smtClean="0">
                <a:latin typeface="Courier"/>
                <a:cs typeface="Courier"/>
              </a:rPr>
              <a:t> as placeholders of </a:t>
            </a:r>
            <a:r>
              <a:rPr lang="da-DK" dirty="0" err="1" smtClean="0">
                <a:latin typeface="Courier"/>
                <a:cs typeface="Courier"/>
              </a:rPr>
              <a:t>objects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 err="1" smtClean="0">
                <a:latin typeface="Courier"/>
                <a:cs typeface="Courier"/>
              </a:rPr>
              <a:t>etc</a:t>
            </a: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0" name="TextBox 19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52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187" y="1657914"/>
            <a:ext cx="850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A language of all languages ?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874" y="5124897"/>
            <a:ext cx="8662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 smtClean="0">
                <a:solidFill>
                  <a:srgbClr val="0000FF"/>
                </a:solidFill>
              </a:rPr>
              <a:t>Is </a:t>
            </a:r>
            <a:r>
              <a:rPr lang="da-DK" sz="2800" b="1" dirty="0" err="1" smtClean="0">
                <a:solidFill>
                  <a:srgbClr val="0000FF"/>
                </a:solidFill>
              </a:rPr>
              <a:t>there</a:t>
            </a:r>
            <a:r>
              <a:rPr lang="da-DK" sz="2800" b="1" dirty="0" smtClean="0">
                <a:solidFill>
                  <a:srgbClr val="0000FF"/>
                </a:solidFill>
              </a:rPr>
              <a:t> a </a:t>
            </a:r>
            <a:r>
              <a:rPr lang="da-DK" sz="2800" b="1" dirty="0" err="1" smtClean="0">
                <a:solidFill>
                  <a:srgbClr val="0000FF"/>
                </a:solidFill>
              </a:rPr>
              <a:t>guarantee</a:t>
            </a:r>
            <a:r>
              <a:rPr lang="da-DK" sz="2800" b="1" dirty="0" smtClean="0">
                <a:solidFill>
                  <a:srgbClr val="0000FF"/>
                </a:solidFill>
              </a:rPr>
              <a:t> </a:t>
            </a:r>
            <a:r>
              <a:rPr lang="da-DK" sz="2800" b="1" dirty="0" err="1" smtClean="0">
                <a:solidFill>
                  <a:srgbClr val="0000FF"/>
                </a:solidFill>
              </a:rPr>
              <a:t>that</a:t>
            </a:r>
            <a:r>
              <a:rPr lang="da-DK" sz="2800" b="1" dirty="0" smtClean="0">
                <a:solidFill>
                  <a:srgbClr val="0000FF"/>
                </a:solidFill>
              </a:rPr>
              <a:t> </a:t>
            </a:r>
            <a:r>
              <a:rPr lang="da-DK" sz="2800" b="1" dirty="0" err="1" smtClean="0">
                <a:solidFill>
                  <a:srgbClr val="0000FF"/>
                </a:solidFill>
              </a:rPr>
              <a:t>every</a:t>
            </a:r>
            <a:r>
              <a:rPr lang="da-DK" sz="2800" b="1" dirty="0" smtClean="0">
                <a:solidFill>
                  <a:srgbClr val="0000FF"/>
                </a:solidFill>
              </a:rPr>
              <a:t> </a:t>
            </a:r>
            <a:r>
              <a:rPr lang="da-DK" sz="2800" b="1" dirty="0" err="1" smtClean="0">
                <a:solidFill>
                  <a:srgbClr val="0000FF"/>
                </a:solidFill>
              </a:rPr>
              <a:t>conceivable</a:t>
            </a:r>
            <a:r>
              <a:rPr lang="da-DK" sz="2800" b="1" dirty="0" smtClean="0">
                <a:solidFill>
                  <a:srgbClr val="0000FF"/>
                </a:solidFill>
              </a:rPr>
              <a:t> </a:t>
            </a:r>
            <a:r>
              <a:rPr lang="da-DK" sz="2800" b="1" dirty="0" err="1" smtClean="0">
                <a:solidFill>
                  <a:srgbClr val="0000FF"/>
                </a:solidFill>
              </a:rPr>
              <a:t>language</a:t>
            </a:r>
            <a:r>
              <a:rPr lang="da-DK" sz="2800" b="1" dirty="0" smtClean="0">
                <a:solidFill>
                  <a:srgbClr val="0000FF"/>
                </a:solidFill>
              </a:rPr>
              <a:t> (</a:t>
            </a:r>
            <a:r>
              <a:rPr lang="da-DK" sz="2800" b="1" dirty="0" err="1" smtClean="0">
                <a:solidFill>
                  <a:srgbClr val="0000FF"/>
                </a:solidFill>
              </a:rPr>
              <a:t>hence</a:t>
            </a:r>
            <a:r>
              <a:rPr lang="da-DK" sz="2800" b="1" dirty="0" smtClean="0">
                <a:solidFill>
                  <a:srgbClr val="0000FF"/>
                </a:solidFill>
              </a:rPr>
              <a:t> </a:t>
            </a:r>
            <a:r>
              <a:rPr lang="da-DK" sz="2800" b="1" dirty="0" err="1" smtClean="0">
                <a:solidFill>
                  <a:srgbClr val="0000FF"/>
                </a:solidFill>
              </a:rPr>
              <a:t>every</a:t>
            </a:r>
            <a:r>
              <a:rPr lang="da-DK" sz="2800" b="1" dirty="0" smtClean="0">
                <a:solidFill>
                  <a:srgbClr val="0000FF"/>
                </a:solidFill>
              </a:rPr>
              <a:t> </a:t>
            </a:r>
            <a:r>
              <a:rPr lang="da-DK" sz="2800" b="1" dirty="0" err="1" smtClean="0">
                <a:solidFill>
                  <a:srgbClr val="0000FF"/>
                </a:solidFill>
              </a:rPr>
              <a:t>Truth</a:t>
            </a:r>
            <a:r>
              <a:rPr lang="da-DK" sz="2800" b="1" dirty="0" smtClean="0">
                <a:solidFill>
                  <a:srgbClr val="0000FF"/>
                </a:solidFill>
              </a:rPr>
              <a:t>) is </a:t>
            </a:r>
            <a:r>
              <a:rPr lang="da-DK" sz="2800" b="1" dirty="0" err="1" smtClean="0">
                <a:solidFill>
                  <a:srgbClr val="0000FF"/>
                </a:solidFill>
              </a:rPr>
              <a:t>inside</a:t>
            </a:r>
            <a:r>
              <a:rPr lang="da-DK" sz="2800" b="1" dirty="0" smtClean="0">
                <a:solidFill>
                  <a:srgbClr val="0000FF"/>
                </a:solidFill>
              </a:rPr>
              <a:t> </a:t>
            </a:r>
            <a:r>
              <a:rPr lang="da-DK" sz="2800" b="1" dirty="0" err="1" smtClean="0">
                <a:solidFill>
                  <a:srgbClr val="0000FF"/>
                </a:solidFill>
              </a:rPr>
              <a:t>this</a:t>
            </a:r>
            <a:r>
              <a:rPr lang="da-DK" sz="2800" b="1" dirty="0" smtClean="0">
                <a:solidFill>
                  <a:srgbClr val="0000FF"/>
                </a:solidFill>
              </a:rPr>
              <a:t> SUPER-</a:t>
            </a:r>
            <a:r>
              <a:rPr lang="da-DK" sz="2800" b="1" dirty="0" err="1" smtClean="0">
                <a:solidFill>
                  <a:srgbClr val="0000FF"/>
                </a:solidFill>
              </a:rPr>
              <a:t>language</a:t>
            </a:r>
            <a:r>
              <a:rPr lang="da-DK" sz="2800" b="1" dirty="0" smtClean="0">
                <a:solidFill>
                  <a:srgbClr val="0000FF"/>
                </a:solidFill>
              </a:rPr>
              <a:t> ?</a:t>
            </a:r>
            <a:endParaRPr lang="da-DK" sz="28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187" y="2598117"/>
            <a:ext cx="86628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other words … 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If we started off with a more sophisticated set of alphabet like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371" y="4367290"/>
            <a:ext cx="866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da-DK" sz="2400" dirty="0" err="1" smtClean="0"/>
              <a:t>nd</a:t>
            </a:r>
            <a:r>
              <a:rPr lang="da-DK" sz="2400" dirty="0" smtClean="0"/>
              <a:t> </a:t>
            </a:r>
            <a:r>
              <a:rPr lang="da-DK" sz="2400" dirty="0" err="1" smtClean="0"/>
              <a:t>accepted</a:t>
            </a:r>
            <a:r>
              <a:rPr lang="da-DK" sz="2400" dirty="0" smtClean="0"/>
              <a:t> </a:t>
            </a:r>
            <a:r>
              <a:rPr lang="da-DK" sz="2400" dirty="0" err="1"/>
              <a:t>few</a:t>
            </a:r>
            <a:r>
              <a:rPr lang="da-DK" sz="2400" dirty="0"/>
              <a:t> </a:t>
            </a:r>
            <a:r>
              <a:rPr lang="da-DK" sz="2400" dirty="0" err="1"/>
              <a:t>self</a:t>
            </a:r>
            <a:r>
              <a:rPr lang="da-DK" sz="2400" dirty="0"/>
              <a:t>-evident </a:t>
            </a:r>
            <a:r>
              <a:rPr lang="da-DK" sz="2400" dirty="0" err="1" smtClean="0"/>
              <a:t>Truths</a:t>
            </a:r>
            <a:r>
              <a:rPr lang="da-DK" sz="2400" dirty="0" smtClean="0"/>
              <a:t> (</a:t>
            </a:r>
            <a:r>
              <a:rPr lang="da-DK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axioms</a:t>
            </a:r>
            <a:r>
              <a:rPr lang="da-DK" sz="2400" dirty="0" smtClean="0"/>
              <a:t>)</a:t>
            </a:r>
            <a:endParaRPr lang="da-DK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652" y="3810203"/>
            <a:ext cx="866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latin typeface="Courier"/>
                <a:cs typeface="Courier"/>
              </a:rPr>
              <a:t>∀ ∃ ∄ { } | ∩ ∪ ⊆ ⊂ ⊄ ⊇ ⊃ ⊅ \ ∈ ∉ × Ø % ⇒ ¬       </a:t>
            </a:r>
          </a:p>
          <a:p>
            <a:pPr algn="ctr"/>
            <a:r>
              <a:rPr lang="da-DK" dirty="0">
                <a:latin typeface="Courier"/>
                <a:cs typeface="Courier"/>
              </a:rPr>
              <a:t>plus the Greek </a:t>
            </a:r>
            <a:r>
              <a:rPr lang="da-DK" dirty="0" err="1">
                <a:latin typeface="Courier"/>
                <a:cs typeface="Courier"/>
              </a:rPr>
              <a:t>alphabet</a:t>
            </a:r>
            <a:r>
              <a:rPr lang="da-DK" dirty="0">
                <a:latin typeface="Courier"/>
                <a:cs typeface="Courier"/>
              </a:rPr>
              <a:t> as placeholders of </a:t>
            </a:r>
            <a:r>
              <a:rPr lang="da-DK" dirty="0" err="1">
                <a:latin typeface="Courier"/>
                <a:cs typeface="Courier"/>
              </a:rPr>
              <a:t>objects</a:t>
            </a:r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etc</a:t>
            </a:r>
            <a:endParaRPr lang="da-DK" dirty="0"/>
          </a:p>
          <a:p>
            <a:pPr algn="ctr"/>
            <a:r>
              <a:rPr lang="da-DK" dirty="0" smtClean="0">
                <a:latin typeface="Courier"/>
                <a:cs typeface="Courier"/>
              </a:rPr>
              <a:t> </a:t>
            </a: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8" name="TextBox 27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59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187" y="1657914"/>
            <a:ext cx="850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A language of all languages ?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5" name="TextBox 14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187" y="1657914"/>
            <a:ext cx="850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Is there a SUPER-language ? A language of all languages ?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79" y="2239469"/>
            <a:ext cx="866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bouncer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machine for SUPER-language ?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6" name="TextBox 15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2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187" y="1657914"/>
            <a:ext cx="850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Is there a SUPER-language ? A language of all languages ?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79" y="2239469"/>
            <a:ext cx="866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bouncer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machine for SUPER-language ?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5051" y="3374616"/>
            <a:ext cx="743199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SUPER-machine = aware </a:t>
            </a:r>
            <a:r>
              <a:rPr lang="en-US" sz="2400" dirty="0" smtClean="0"/>
              <a:t>of </a:t>
            </a:r>
            <a:r>
              <a:rPr lang="en-US" sz="2400" dirty="0"/>
              <a:t>the </a:t>
            </a:r>
            <a:r>
              <a:rPr lang="en-US" sz="2400" dirty="0" smtClean="0"/>
              <a:t>axioms of SUPER-language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faithful to the rules   of SUPER-language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3" name="TextBox 22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58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187" y="1657914"/>
            <a:ext cx="850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Is there a SUPER-language ? A language of all languages ?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79" y="2239469"/>
            <a:ext cx="866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bouncer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machine for SUPER-language ?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186" y="4349193"/>
            <a:ext cx="86726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Nothing SUPER about this machine really, when consulted about whether a number is IN our OUT, it consults the axioms and applies the rules </a:t>
            </a:r>
            <a:r>
              <a:rPr lang="en-US" sz="2200" b="1" dirty="0" smtClean="0"/>
              <a:t>mechanically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e.g. recall the machine sketched above for the </a:t>
            </a:r>
            <a:r>
              <a:rPr lang="en-US" sz="2200" b="1" dirty="0" smtClean="0">
                <a:latin typeface="Courier"/>
                <a:cs typeface="Courier"/>
              </a:rPr>
              <a:t>P-E</a:t>
            </a:r>
            <a:r>
              <a:rPr lang="en-US" sz="2200" dirty="0" smtClean="0"/>
              <a:t> language has no conception of “addition”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051" y="3374616"/>
            <a:ext cx="743199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SUPER-machine = aware </a:t>
            </a:r>
            <a:r>
              <a:rPr lang="en-US" sz="2400" dirty="0" smtClean="0"/>
              <a:t>of </a:t>
            </a:r>
            <a:r>
              <a:rPr lang="en-US" sz="2400" dirty="0"/>
              <a:t>the </a:t>
            </a:r>
            <a:r>
              <a:rPr lang="en-US" sz="2400" dirty="0" smtClean="0"/>
              <a:t>axioms of SUPER-language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faithful to the rules   of SUPER-language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5" name="TextBox 24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9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SUPER-machine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635" y="2038672"/>
            <a:ext cx="8513365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600" dirty="0" smtClean="0"/>
              <a:t>Suppose someone clever constructed a SUPER-language </a:t>
            </a:r>
            <a:r>
              <a:rPr lang="en-US" sz="32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60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(s/he chose an alphabet, declared some axioms, and defined the rules of derivation)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4" name="TextBox 13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99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1913" y="3320847"/>
            <a:ext cx="652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Supposedly   </a:t>
            </a:r>
            <a:r>
              <a:rPr lang="en-US" sz="2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400" dirty="0" smtClean="0"/>
              <a:t>   contains all Truths about anything: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0416" y="3921518"/>
            <a:ext cx="3580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Numbers ………………………...….arithmetic </a:t>
            </a:r>
            <a:r>
              <a:rPr lang="en-US" sz="1400" dirty="0" err="1"/>
              <a:t>etc</a:t>
            </a:r>
            <a:r>
              <a:rPr lang="en-US" sz="1400" dirty="0"/>
              <a:t> </a:t>
            </a:r>
          </a:p>
          <a:p>
            <a:r>
              <a:rPr lang="en-US" sz="1400" dirty="0"/>
              <a:t>Cities, People ………………………….. graphs </a:t>
            </a:r>
            <a:r>
              <a:rPr lang="en-US" sz="1400" dirty="0" err="1"/>
              <a:t>etc</a:t>
            </a:r>
            <a:endParaRPr lang="en-US" sz="1400" dirty="0"/>
          </a:p>
          <a:p>
            <a:r>
              <a:rPr lang="en-US" sz="1400" dirty="0"/>
              <a:t>DNA Sequences ……………….. alignments </a:t>
            </a:r>
            <a:r>
              <a:rPr lang="en-US" sz="1400" dirty="0" err="1"/>
              <a:t>etc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P-E</a:t>
            </a:r>
            <a:r>
              <a:rPr lang="en-US" sz="1400" dirty="0"/>
              <a:t> system …………………….........……addition</a:t>
            </a:r>
          </a:p>
          <a:p>
            <a:r>
              <a:rPr lang="en-US" sz="1400" dirty="0"/>
              <a:t>			</a:t>
            </a:r>
            <a:r>
              <a:rPr lang="en-US" sz="2800" dirty="0"/>
              <a:t>.</a:t>
            </a:r>
          </a:p>
          <a:p>
            <a:r>
              <a:rPr lang="en-US" sz="2800" dirty="0"/>
              <a:t>			.</a:t>
            </a:r>
          </a:p>
          <a:p>
            <a:r>
              <a:rPr lang="en-US" sz="1400" b="1" dirty="0"/>
              <a:t>objects …………………………….………….relations</a:t>
            </a:r>
          </a:p>
          <a:p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49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SUPER-machine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635" y="2038672"/>
            <a:ext cx="8513365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600" dirty="0" smtClean="0"/>
              <a:t>Suppose someone clever constructed a SUPER-language </a:t>
            </a:r>
            <a:r>
              <a:rPr lang="en-US" sz="32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60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(s/he chose an alphabet, declared some axioms, and defined the rules of derivation)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6" name="TextBox 15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71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52766" y="535462"/>
            <a:ext cx="3241338" cy="1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  <a:endParaRPr lang="en-US" sz="260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680183" y="2250058"/>
            <a:ext cx="6032653" cy="195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composed of three letters</a:t>
            </a:r>
            <a:r>
              <a:rPr lang="en-US" sz="2000" dirty="0" smtClean="0">
                <a:solidFill>
                  <a:srgbClr val="000000"/>
                </a:solidFill>
              </a:rPr>
              <a:t>:   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,     </a:t>
            </a:r>
            <a:r>
              <a:rPr lang="en-US" sz="3000" dirty="0" smtClean="0">
                <a:solidFill>
                  <a:srgbClr val="00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rgbClr val="000000"/>
                </a:solidFill>
              </a:rPr>
              <a:t>,   and    </a:t>
            </a:r>
            <a:r>
              <a:rPr lang="en-US" sz="3000" dirty="0" smtClean="0">
                <a:solidFill>
                  <a:srgbClr val="000000"/>
                </a:solidFill>
                <a:latin typeface="Courier"/>
                <a:cs typeface="Courier"/>
              </a:rPr>
              <a:t>Hyphen (-)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1913" y="3320847"/>
            <a:ext cx="652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Supposedly   </a:t>
            </a:r>
            <a:r>
              <a:rPr lang="en-US" sz="2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400" dirty="0" smtClean="0"/>
              <a:t>   </a:t>
            </a:r>
            <a:r>
              <a:rPr lang="en-US" sz="2400" dirty="0"/>
              <a:t>contains all </a:t>
            </a:r>
            <a:r>
              <a:rPr lang="en-US" sz="2400" dirty="0" smtClean="0"/>
              <a:t>Truths </a:t>
            </a:r>
            <a:r>
              <a:rPr lang="en-US" sz="2400" dirty="0"/>
              <a:t>about anything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0416" y="3921518"/>
            <a:ext cx="3580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Numbers ………………………...….arithmetic </a:t>
            </a:r>
            <a:r>
              <a:rPr lang="en-US" sz="1400" dirty="0" err="1"/>
              <a:t>etc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Cities, People ………………………….. </a:t>
            </a:r>
            <a:r>
              <a:rPr lang="en-US" sz="1400" dirty="0"/>
              <a:t>graphs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400" dirty="0" smtClean="0"/>
              <a:t>DNA Sequences ……………….. alignments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P-E</a:t>
            </a:r>
            <a:r>
              <a:rPr lang="en-US" sz="1400" dirty="0" smtClean="0"/>
              <a:t> system</a:t>
            </a:r>
            <a:r>
              <a:rPr lang="en-US" sz="1400" dirty="0"/>
              <a:t> …………………….........……</a:t>
            </a:r>
            <a:r>
              <a:rPr lang="en-US" sz="1400" dirty="0" smtClean="0"/>
              <a:t>addition</a:t>
            </a:r>
          </a:p>
          <a:p>
            <a:r>
              <a:rPr lang="en-US" sz="1400" dirty="0" smtClean="0"/>
              <a:t>			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		</a:t>
            </a:r>
            <a:r>
              <a:rPr lang="en-US" sz="2800" dirty="0" smtClean="0"/>
              <a:t>.</a:t>
            </a:r>
          </a:p>
          <a:p>
            <a:r>
              <a:rPr lang="en-US" sz="1400" b="1" dirty="0" smtClean="0"/>
              <a:t>objects …………………………….………….relations</a:t>
            </a:r>
            <a:endParaRPr lang="en-US" sz="1400" b="1" dirty="0"/>
          </a:p>
          <a:p>
            <a:endParaRPr lang="en-US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69342" y="5607845"/>
            <a:ext cx="235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this to your wildest most abstract imagination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5933532" y="5813809"/>
            <a:ext cx="623221" cy="6559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SUPER-machine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635" y="2038672"/>
            <a:ext cx="8513365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600" dirty="0" smtClean="0"/>
              <a:t>Suppose someone clever constructed a SUPER-language </a:t>
            </a:r>
            <a:r>
              <a:rPr lang="en-US" sz="32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60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(s/he chose an alphabet, declared some axioms, and defined the rules of derivation)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8" name="TextBox 17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97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1913" y="3320847"/>
            <a:ext cx="652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Supposedly   </a:t>
            </a:r>
            <a:r>
              <a:rPr lang="en-US" sz="2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400" dirty="0" smtClean="0"/>
              <a:t>   </a:t>
            </a:r>
            <a:r>
              <a:rPr lang="en-US" sz="2400" dirty="0"/>
              <a:t>contains all </a:t>
            </a:r>
            <a:r>
              <a:rPr lang="en-US" sz="2400" dirty="0" smtClean="0"/>
              <a:t>Truths </a:t>
            </a:r>
            <a:r>
              <a:rPr lang="en-US" sz="2400" dirty="0"/>
              <a:t>about anything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0416" y="3921518"/>
            <a:ext cx="3580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Numbers ………………………...….arithmetic </a:t>
            </a:r>
            <a:r>
              <a:rPr lang="en-US" sz="1400" dirty="0" err="1"/>
              <a:t>etc</a:t>
            </a:r>
            <a:r>
              <a:rPr lang="en-US" sz="1400" dirty="0"/>
              <a:t> </a:t>
            </a:r>
          </a:p>
          <a:p>
            <a:r>
              <a:rPr lang="en-US" sz="1400" dirty="0"/>
              <a:t>Cities, People ………………………….. graphs </a:t>
            </a:r>
            <a:r>
              <a:rPr lang="en-US" sz="1400" dirty="0" err="1"/>
              <a:t>etc</a:t>
            </a:r>
            <a:endParaRPr lang="en-US" sz="1400" dirty="0"/>
          </a:p>
          <a:p>
            <a:r>
              <a:rPr lang="en-US" sz="1400" dirty="0"/>
              <a:t>DNA Sequences ……………….. alignments </a:t>
            </a:r>
            <a:r>
              <a:rPr lang="en-US" sz="1400" dirty="0" err="1"/>
              <a:t>etc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P-E</a:t>
            </a:r>
            <a:r>
              <a:rPr lang="en-US" sz="1400" dirty="0"/>
              <a:t> system …………………….........……addition</a:t>
            </a:r>
          </a:p>
          <a:p>
            <a:r>
              <a:rPr lang="en-US" sz="1400" dirty="0"/>
              <a:t>			</a:t>
            </a:r>
            <a:r>
              <a:rPr lang="en-US" sz="2800" dirty="0"/>
              <a:t>.</a:t>
            </a:r>
          </a:p>
          <a:p>
            <a:r>
              <a:rPr lang="en-US" sz="2800" dirty="0"/>
              <a:t>			.</a:t>
            </a:r>
          </a:p>
          <a:p>
            <a:r>
              <a:rPr lang="en-US" sz="1400" b="1" dirty="0"/>
              <a:t>objects …………………………….………….relations</a:t>
            </a:r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569342" y="5607845"/>
            <a:ext cx="235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this to your wildest most abstract imagination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933532" y="5813809"/>
            <a:ext cx="623221" cy="6559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SUPER-machine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635" y="2038672"/>
            <a:ext cx="8513365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600" dirty="0" smtClean="0"/>
              <a:t>Suppose someone clever constructed a SUPER-language </a:t>
            </a:r>
            <a:r>
              <a:rPr lang="en-US" sz="32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60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(s/he chose an alphabet, declared some axioms, and defined the rules of derivation)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9" name="TextBox 18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3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0034 -0.1458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8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0154" y="2288640"/>
            <a:ext cx="652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Supposedly   </a:t>
            </a:r>
            <a:r>
              <a:rPr lang="en-US" sz="2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400" dirty="0" smtClean="0"/>
              <a:t>   </a:t>
            </a:r>
            <a:r>
              <a:rPr lang="en-US" sz="2400" dirty="0"/>
              <a:t>contains all truths about anything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27221" y="2897651"/>
            <a:ext cx="5919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So consider this statement which should be in 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200" dirty="0" smtClean="0"/>
              <a:t> 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8983" y="338938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 = </a:t>
            </a:r>
            <a:r>
              <a:rPr lang="en-US" dirty="0" smtClean="0">
                <a:solidFill>
                  <a:srgbClr val="FF0000"/>
                </a:solidFill>
              </a:rPr>
              <a:t>“G is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a Truth </a:t>
            </a:r>
            <a:r>
              <a:rPr lang="en-US" dirty="0">
                <a:solidFill>
                  <a:srgbClr val="FF0000"/>
                </a:solidFill>
              </a:rPr>
              <a:t>in  </a:t>
            </a:r>
            <a:r>
              <a:rPr lang="en-US" b="1" dirty="0">
                <a:solidFill>
                  <a:srgbClr val="FF0000"/>
                </a:solidFill>
                <a:latin typeface="Apple Chancery"/>
                <a:cs typeface="Apple Chancery"/>
              </a:rPr>
              <a:t>L”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11192" y="3758719"/>
            <a:ext cx="4562122" cy="644396"/>
            <a:chOff x="1811192" y="3758719"/>
            <a:chExt cx="6445163" cy="644396"/>
          </a:xfrm>
        </p:grpSpPr>
        <p:sp>
          <p:nvSpPr>
            <p:cNvPr id="10" name="Right Brace 9"/>
            <p:cNvSpPr/>
            <p:nvPr/>
          </p:nvSpPr>
          <p:spPr>
            <a:xfrm rot="5400000">
              <a:off x="3986260" y="2006646"/>
              <a:ext cx="329249" cy="38333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11192" y="4095338"/>
              <a:ext cx="6445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(cleverly constructed using </a:t>
              </a:r>
              <a:r>
                <a:rPr lang="en-US" sz="1400" b="1" dirty="0" smtClean="0">
                  <a:latin typeface="Apple Chancery"/>
                  <a:cs typeface="Apple Chancery"/>
                </a:rPr>
                <a:t>L</a:t>
              </a:r>
              <a:r>
                <a:rPr lang="en-US" sz="1400" dirty="0" smtClean="0"/>
                <a:t>’s own alphabet/rules/axioms)  </a:t>
              </a:r>
              <a:r>
                <a:rPr lang="en-US" sz="1400" b="1" dirty="0" smtClean="0">
                  <a:latin typeface="Apple Chancery"/>
                  <a:cs typeface="Apple Chancery"/>
                </a:rPr>
                <a:t> </a:t>
              </a:r>
              <a:r>
                <a:rPr lang="en-US" sz="1400" dirty="0" smtClean="0"/>
                <a:t>  </a:t>
              </a:r>
              <a:endParaRPr lang="en-US" sz="1400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SUPER-machine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1" name="TextBox 20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8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28983" y="338938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 = </a:t>
            </a:r>
            <a:r>
              <a:rPr lang="en-US" dirty="0" smtClean="0">
                <a:solidFill>
                  <a:srgbClr val="FF0000"/>
                </a:solidFill>
              </a:rPr>
              <a:t>“G is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a Truth in  </a:t>
            </a:r>
            <a:r>
              <a:rPr lang="en-US" b="1" dirty="0">
                <a:solidFill>
                  <a:srgbClr val="FF0000"/>
                </a:solidFill>
                <a:latin typeface="Apple Chancery"/>
                <a:cs typeface="Apple Chancery"/>
              </a:rPr>
              <a:t>L”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11193" y="3758719"/>
            <a:ext cx="4480667" cy="644396"/>
            <a:chOff x="1811193" y="3758719"/>
            <a:chExt cx="6209363" cy="644396"/>
          </a:xfrm>
        </p:grpSpPr>
        <p:sp>
          <p:nvSpPr>
            <p:cNvPr id="10" name="Right Brace 9"/>
            <p:cNvSpPr/>
            <p:nvPr/>
          </p:nvSpPr>
          <p:spPr>
            <a:xfrm rot="5400000">
              <a:off x="3986260" y="2006646"/>
              <a:ext cx="329249" cy="38333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11193" y="4095338"/>
              <a:ext cx="6209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(cleverly </a:t>
              </a:r>
              <a:r>
                <a:rPr lang="en-US" sz="1400" dirty="0"/>
                <a:t>constructed using </a:t>
              </a:r>
              <a:r>
                <a:rPr lang="en-US" sz="1400" b="1" dirty="0">
                  <a:latin typeface="Apple Chancery"/>
                  <a:cs typeface="Apple Chancery"/>
                </a:rPr>
                <a:t>L</a:t>
              </a:r>
              <a:r>
                <a:rPr lang="en-US" sz="1400" dirty="0"/>
                <a:t>’s own alphabet/rules/axioms) 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15406" y="4516278"/>
            <a:ext cx="78588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sz="2400" b="1" dirty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b="1" dirty="0" smtClean="0">
                <a:latin typeface="Apple Chancery"/>
                <a:cs typeface="Apple Chancery"/>
              </a:rPr>
              <a:t> </a:t>
            </a:r>
            <a:r>
              <a:rPr lang="en-US" dirty="0" smtClean="0"/>
              <a:t>said </a:t>
            </a:r>
            <a:r>
              <a:rPr lang="en-US" sz="2400" b="1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is True, it would have effectively shot itself in the foot and proven its own inconsistency ! </a:t>
            </a:r>
          </a:p>
          <a:p>
            <a:endParaRPr lang="en-US" dirty="0"/>
          </a:p>
          <a:p>
            <a:r>
              <a:rPr lang="en-US" dirty="0" smtClean="0"/>
              <a:t>Why 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SUPER-machine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154" y="2288640"/>
            <a:ext cx="652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Supposedly   </a:t>
            </a:r>
            <a:r>
              <a:rPr lang="en-US" sz="2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400" dirty="0" smtClean="0"/>
              <a:t>   </a:t>
            </a:r>
            <a:r>
              <a:rPr lang="en-US" sz="2400" dirty="0"/>
              <a:t>contains all truths about anything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27221" y="2897651"/>
            <a:ext cx="5919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So consider this statement which should be in 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200" dirty="0" smtClean="0"/>
              <a:t> 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1" name="TextBox 20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5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28983" y="338938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 =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G </a:t>
            </a:r>
            <a:r>
              <a:rPr lang="en-US" dirty="0">
                <a:solidFill>
                  <a:srgbClr val="FF0000"/>
                </a:solidFill>
              </a:rPr>
              <a:t>is not </a:t>
            </a:r>
            <a:r>
              <a:rPr lang="en-US" dirty="0" smtClean="0">
                <a:solidFill>
                  <a:srgbClr val="FF0000"/>
                </a:solidFill>
              </a:rPr>
              <a:t>a Truth in  </a:t>
            </a:r>
            <a:r>
              <a:rPr lang="en-US" b="1" dirty="0">
                <a:solidFill>
                  <a:srgbClr val="FF0000"/>
                </a:solidFill>
                <a:latin typeface="Apple Chancery"/>
                <a:cs typeface="Apple Chancery"/>
              </a:rPr>
              <a:t>L”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406" y="4516278"/>
            <a:ext cx="7858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sz="2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b="1" dirty="0" smtClean="0">
                <a:latin typeface="Apple Chancery"/>
                <a:cs typeface="Apple Chancery"/>
              </a:rPr>
              <a:t> </a:t>
            </a:r>
            <a:r>
              <a:rPr lang="en-US" dirty="0" smtClean="0"/>
              <a:t>said </a:t>
            </a:r>
            <a:r>
              <a:rPr lang="en-US" sz="2400" b="1" dirty="0">
                <a:solidFill>
                  <a:srgbClr val="FF0000"/>
                </a:solidFill>
              </a:rPr>
              <a:t>G</a:t>
            </a:r>
            <a:r>
              <a:rPr lang="en-US" dirty="0" smtClean="0"/>
              <a:t> is True, it would have effectively shot itself in the foot and proven its own inconsistency ! </a:t>
            </a:r>
          </a:p>
          <a:p>
            <a:endParaRPr lang="en-US" dirty="0"/>
          </a:p>
          <a:p>
            <a:r>
              <a:rPr lang="en-US" dirty="0" smtClean="0"/>
              <a:t>Why ? </a:t>
            </a:r>
            <a:r>
              <a:rPr lang="en-US" dirty="0"/>
              <a:t>Because both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NOT(G)</a:t>
            </a:r>
            <a:r>
              <a:rPr lang="en-US" dirty="0"/>
              <a:t> would be </a:t>
            </a:r>
            <a:r>
              <a:rPr lang="en-US" dirty="0" smtClean="0"/>
              <a:t>True … d’oh!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SUPER-machine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154" y="2288640"/>
            <a:ext cx="652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Supposedly   </a:t>
            </a:r>
            <a:r>
              <a:rPr lang="en-US" sz="2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400" dirty="0" smtClean="0"/>
              <a:t>   </a:t>
            </a:r>
            <a:r>
              <a:rPr lang="en-US" sz="2400" dirty="0"/>
              <a:t>contains all truths about anything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127221" y="2897651"/>
            <a:ext cx="5919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So consider this statement which should be in 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r>
              <a:rPr lang="en-US" sz="2200" dirty="0" smtClean="0"/>
              <a:t> 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8" name="TextBox 17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04651" y="5406531"/>
            <a:ext cx="2555906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Logical </a:t>
            </a:r>
            <a:r>
              <a:rPr lang="en-US" sz="2000" b="1" dirty="0" err="1" smtClean="0"/>
              <a:t>blackhole</a:t>
            </a:r>
            <a:r>
              <a:rPr lang="en-US" sz="2000" b="1" dirty="0" smtClean="0"/>
              <a:t> (!)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520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40556" y="3344574"/>
            <a:ext cx="65100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Socrates: “All Greeks are liars”</a:t>
            </a:r>
            <a:endParaRPr lang="en-US" sz="3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4947" y="2294140"/>
            <a:ext cx="82342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/>
              <a:t> is basically the </a:t>
            </a:r>
            <a:r>
              <a:rPr lang="en-US" sz="2400" b="1" dirty="0"/>
              <a:t>L</a:t>
            </a:r>
            <a:r>
              <a:rPr lang="en-US" sz="2400" b="1" dirty="0" smtClean="0"/>
              <a:t>iar’s </a:t>
            </a:r>
            <a:r>
              <a:rPr lang="en-US" sz="2400" b="1" dirty="0"/>
              <a:t>P</a:t>
            </a:r>
            <a:r>
              <a:rPr lang="en-US" sz="2400" b="1" dirty="0" smtClean="0"/>
              <a:t>aradox </a:t>
            </a:r>
            <a:r>
              <a:rPr lang="en-US" sz="2400" dirty="0" smtClean="0"/>
              <a:t>stated mathematically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15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40556" y="3344574"/>
            <a:ext cx="65100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Socrates: “All Greeks are liars”</a:t>
            </a:r>
            <a:endParaRPr lang="en-US" sz="32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05111" y="4562340"/>
            <a:ext cx="0" cy="98131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798" y="5487213"/>
            <a:ext cx="740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Neither True nor False … but something weird in between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3935772" y="1628013"/>
            <a:ext cx="522111" cy="50965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4947" y="2294140"/>
            <a:ext cx="82342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/>
              <a:t> is basically the </a:t>
            </a:r>
            <a:r>
              <a:rPr lang="en-US" sz="2400" b="1" dirty="0"/>
              <a:t>L</a:t>
            </a:r>
            <a:r>
              <a:rPr lang="en-US" sz="2400" b="1" dirty="0" smtClean="0"/>
              <a:t>iar’s </a:t>
            </a:r>
            <a:r>
              <a:rPr lang="en-US" sz="2400" b="1" dirty="0"/>
              <a:t>P</a:t>
            </a:r>
            <a:r>
              <a:rPr lang="en-US" sz="2400" b="1" dirty="0" smtClean="0"/>
              <a:t>aradox </a:t>
            </a:r>
            <a:r>
              <a:rPr lang="en-US" sz="2400" dirty="0" smtClean="0"/>
              <a:t>stated mathematically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27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7863" y="1760038"/>
            <a:ext cx="86180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“For any universal record player, realized or yet to be, there exists a record which, if played, will result in the player’s indirect self-destruction.”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102642" y="6503963"/>
            <a:ext cx="7597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Hofstadter</a:t>
            </a:r>
            <a:r>
              <a:rPr lang="de-DE" sz="1100" dirty="0"/>
              <a:t>, D.R. </a:t>
            </a:r>
            <a:r>
              <a:rPr lang="de-DE" sz="1100" i="1" dirty="0" err="1"/>
              <a:t>Gödel</a:t>
            </a:r>
            <a:r>
              <a:rPr lang="de-DE" sz="1100" i="1" dirty="0"/>
              <a:t>, Escher, Bach: An </a:t>
            </a:r>
            <a:r>
              <a:rPr lang="de-DE" sz="1100" i="1" dirty="0" err="1"/>
              <a:t>Eternal</a:t>
            </a:r>
            <a:r>
              <a:rPr lang="de-DE" sz="1100" i="1" dirty="0"/>
              <a:t> Golden </a:t>
            </a:r>
            <a:r>
              <a:rPr lang="de-DE" sz="1100" i="1" dirty="0" err="1"/>
              <a:t>Braid</a:t>
            </a:r>
            <a:r>
              <a:rPr lang="de-DE" sz="1100" dirty="0"/>
              <a:t>. London: </a:t>
            </a:r>
            <a:r>
              <a:rPr lang="de-DE" sz="1100" dirty="0" err="1"/>
              <a:t>Penguin</a:t>
            </a:r>
            <a:r>
              <a:rPr lang="de-DE" sz="1100" dirty="0"/>
              <a:t>, </a:t>
            </a:r>
            <a:r>
              <a:rPr lang="de-DE" sz="1100" dirty="0" smtClean="0"/>
              <a:t>2000. (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modification</a:t>
            </a:r>
            <a:r>
              <a:rPr lang="de-DE" sz="1100" dirty="0"/>
              <a:t>) </a:t>
            </a:r>
            <a:endParaRPr lang="en-US" sz="1100" dirty="0"/>
          </a:p>
        </p:txBody>
      </p:sp>
      <p:pic>
        <p:nvPicPr>
          <p:cNvPr id="19" name="Picture 18" descr="Screen shot 2014-03-20 at 8.35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7" y="3138840"/>
            <a:ext cx="8598269" cy="3308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350" y="668005"/>
            <a:ext cx="3043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metaphor ..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254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186413" y="2154125"/>
            <a:ext cx="4380" cy="50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1927122" y="2556737"/>
            <a:ext cx="69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026911" y="3088480"/>
            <a:ext cx="2795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Some Truths are beyond provability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SUPER-machine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16" name="TextBox 15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65000"/>
                    </a:schemeClr>
                  </a:solidFill>
                </a:rPr>
                <a:t>Machines </a:t>
              </a:r>
              <a:endParaRPr lang="en-US" sz="4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TRUTHS</a:t>
              </a:r>
              <a:endParaRPr lang="en-US" sz="5400" b="1" dirty="0">
                <a:latin typeface="Courier"/>
                <a:cs typeface="Couri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PROOFS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59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8" name="TextBox 27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39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52766" y="535462"/>
            <a:ext cx="3241338" cy="1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  <a:endParaRPr lang="en-US" sz="260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680183" y="2250058"/>
            <a:ext cx="6032653" cy="195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composed of three letters</a:t>
            </a:r>
            <a:r>
              <a:rPr lang="en-US" sz="2000" dirty="0" smtClean="0">
                <a:solidFill>
                  <a:srgbClr val="000000"/>
                </a:solidFill>
              </a:rPr>
              <a:t>:   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,     </a:t>
            </a:r>
            <a:r>
              <a:rPr lang="en-US" sz="3000" dirty="0" smtClean="0">
                <a:solidFill>
                  <a:srgbClr val="00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rgbClr val="000000"/>
                </a:solidFill>
              </a:rPr>
              <a:t>,   and    </a:t>
            </a:r>
            <a:r>
              <a:rPr lang="en-US" sz="3000" dirty="0" smtClean="0">
                <a:solidFill>
                  <a:srgbClr val="000000"/>
                </a:solidFill>
                <a:latin typeface="Courier"/>
                <a:cs typeface="Courier"/>
              </a:rPr>
              <a:t>Hyphen (-)</a:t>
            </a:r>
          </a:p>
          <a:p>
            <a:pPr algn="l"/>
            <a:r>
              <a:rPr lang="en-US" sz="3600" i="1" dirty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not a letter, it is just a placeholder for one or more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Hyphens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988" y="2936717"/>
            <a:ext cx="650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settle for a </a:t>
            </a:r>
            <a:r>
              <a:rPr lang="en-US" sz="2400" i="1" dirty="0" smtClean="0"/>
              <a:t>super-language </a:t>
            </a:r>
            <a:r>
              <a:rPr lang="en-US" sz="2400" dirty="0" smtClean="0"/>
              <a:t>(in small letters) ..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247" y="3282318"/>
            <a:ext cx="804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(ignore those logical </a:t>
            </a:r>
            <a:r>
              <a:rPr lang="en-US" dirty="0" err="1" smtClean="0"/>
              <a:t>blackholes</a:t>
            </a:r>
            <a:r>
              <a:rPr lang="en-US" dirty="0" smtClean="0"/>
              <a:t>, when was the last time someone bumped into one anyway, practically speaking ? 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5" name="TextBox 24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69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5488" y="4118429"/>
            <a:ext cx="932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uper-language = all Truths (</a:t>
            </a:r>
            <a:r>
              <a:rPr lang="en-US" dirty="0" smtClean="0"/>
              <a:t>disclaimer: minus some weird “problematic Truths”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988" y="2936717"/>
            <a:ext cx="650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settle for a </a:t>
            </a:r>
            <a:r>
              <a:rPr lang="en-US" sz="2400" i="1" dirty="0" smtClean="0"/>
              <a:t>super-language </a:t>
            </a:r>
            <a:r>
              <a:rPr lang="en-US" sz="2400" dirty="0" smtClean="0"/>
              <a:t>(in small letters) ..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7" name="TextBox 26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40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5488" y="4118429"/>
            <a:ext cx="93283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uper-language = all Truths (</a:t>
            </a:r>
            <a:r>
              <a:rPr lang="en-US" dirty="0" smtClean="0"/>
              <a:t>disclaimer: minus some weird “problematic Truths”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super-language can describe everything, including machines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988" y="2936717"/>
            <a:ext cx="650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settle for a </a:t>
            </a:r>
            <a:r>
              <a:rPr lang="en-US" sz="2400" i="1" dirty="0" smtClean="0"/>
              <a:t>super-language </a:t>
            </a:r>
            <a:r>
              <a:rPr lang="en-US" sz="2400" dirty="0" smtClean="0"/>
              <a:t>(in small letters) ..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7" name="TextBox 26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89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95387" y="2277194"/>
            <a:ext cx="4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Every conceivable sentence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71913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86983" y="4065227"/>
            <a:ext cx="34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Every conceivable machine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63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9" name="TextBox 28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77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07210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6983" y="4065227"/>
            <a:ext cx="34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Every conceivable machine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515412" y="3315827"/>
            <a:ext cx="364525" cy="38492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10274" y="3013207"/>
            <a:ext cx="1505138" cy="408444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8423" y="2471338"/>
            <a:ext cx="2419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result returned by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machine number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when supplied with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as input</a:t>
            </a:r>
            <a:endParaRPr lang="en-US" b="1" i="1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64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5387" y="2277194"/>
            <a:ext cx="4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Every conceivable sentence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9" name="TextBox 28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04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50875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33" y="2585271"/>
            <a:ext cx="3434804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Consider machine </a:t>
            </a:r>
            <a:r>
              <a:rPr lang="en-US" dirty="0" smtClean="0"/>
              <a:t>number </a:t>
            </a:r>
            <a:r>
              <a:rPr lang="en-US" b="1" i="1" dirty="0"/>
              <a:t>k </a:t>
            </a:r>
            <a:r>
              <a:rPr lang="en-US" dirty="0"/>
              <a:t>which 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operates as follows</a:t>
            </a:r>
            <a:r>
              <a:rPr lang="en-US" dirty="0" smtClean="0"/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5" name="TextBox 24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6796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66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33" y="2585271"/>
            <a:ext cx="3434804" cy="115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Consider machine </a:t>
            </a:r>
            <a:r>
              <a:rPr lang="en-US" dirty="0" smtClean="0"/>
              <a:t>number </a:t>
            </a:r>
            <a:r>
              <a:rPr lang="en-US" b="1" i="1" dirty="0"/>
              <a:t>k </a:t>
            </a:r>
            <a:r>
              <a:rPr lang="en-US" dirty="0"/>
              <a:t>which 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operates as follows: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smtClean="0"/>
              <a:t>    1. It receives sentence </a:t>
            </a:r>
            <a:r>
              <a:rPr lang="en-US" b="1" i="1" dirty="0" smtClean="0"/>
              <a:t>n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5" name="TextBox 24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2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85906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33" y="2585271"/>
            <a:ext cx="3688564" cy="151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Consider machine </a:t>
            </a:r>
            <a:r>
              <a:rPr lang="en-US" dirty="0" smtClean="0"/>
              <a:t>number </a:t>
            </a:r>
            <a:r>
              <a:rPr lang="en-US" b="1" i="1" dirty="0"/>
              <a:t>k </a:t>
            </a:r>
            <a:r>
              <a:rPr lang="en-US" dirty="0"/>
              <a:t>which 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operates as follows: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smtClean="0"/>
              <a:t>    1. It receives sentence </a:t>
            </a:r>
            <a:r>
              <a:rPr lang="en-US" b="1" i="1" dirty="0" smtClean="0"/>
              <a:t>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i="1" baseline="-25000" dirty="0" smtClean="0">
                <a:solidFill>
                  <a:srgbClr val="0000FF"/>
                </a:solidFill>
              </a:rPr>
              <a:t>      </a:t>
            </a:r>
            <a:r>
              <a:rPr lang="en-US" dirty="0" smtClean="0"/>
              <a:t>2. </a:t>
            </a:r>
            <a:r>
              <a:rPr lang="en-US" dirty="0"/>
              <a:t>It feeds sentence </a:t>
            </a:r>
            <a:r>
              <a:rPr lang="en-US" b="1" i="1" dirty="0"/>
              <a:t>n</a:t>
            </a:r>
            <a:r>
              <a:rPr lang="en-US" dirty="0"/>
              <a:t> to machine </a:t>
            </a:r>
            <a:r>
              <a:rPr lang="en-US" b="1" i="1" dirty="0" smtClean="0"/>
              <a:t>n</a:t>
            </a:r>
            <a:endParaRPr lang="en-US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5" name="TextBox 24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15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39405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33" y="2585271"/>
            <a:ext cx="3861125" cy="187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Consider machine number </a:t>
            </a:r>
            <a:r>
              <a:rPr lang="en-US" b="1" i="1" dirty="0" smtClean="0"/>
              <a:t>k </a:t>
            </a:r>
            <a:r>
              <a:rPr lang="en-US" dirty="0"/>
              <a:t>which 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operates as follows: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smtClean="0"/>
              <a:t>    1. It receives sentence </a:t>
            </a:r>
            <a:r>
              <a:rPr lang="en-US" b="1" i="1" dirty="0" smtClean="0"/>
              <a:t>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i="1" baseline="-25000" dirty="0" smtClean="0">
                <a:solidFill>
                  <a:srgbClr val="0000FF"/>
                </a:solidFill>
              </a:rPr>
              <a:t>      </a:t>
            </a:r>
            <a:r>
              <a:rPr lang="en-US" dirty="0" smtClean="0"/>
              <a:t>2. </a:t>
            </a:r>
            <a:r>
              <a:rPr lang="en-US" dirty="0"/>
              <a:t>It feeds sentence </a:t>
            </a:r>
            <a:r>
              <a:rPr lang="en-US" b="1" i="1" dirty="0"/>
              <a:t>n</a:t>
            </a:r>
            <a:r>
              <a:rPr lang="en-US" dirty="0"/>
              <a:t> to machine </a:t>
            </a:r>
            <a:r>
              <a:rPr lang="en-US" b="1" i="1" dirty="0"/>
              <a:t>n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smtClean="0"/>
              <a:t>   3. It adds 1 to the result (</a:t>
            </a:r>
            <a:r>
              <a:rPr lang="en-US" dirty="0" smtClean="0">
                <a:solidFill>
                  <a:srgbClr val="FF0000"/>
                </a:solidFill>
              </a:rPr>
              <a:t>diagonal+1</a:t>
            </a:r>
            <a:r>
              <a:rPr lang="en-US" dirty="0" smtClean="0"/>
              <a:t>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5" name="TextBox 24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39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05558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69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33" y="2585271"/>
            <a:ext cx="3861125" cy="2239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Consider machine number </a:t>
            </a:r>
            <a:r>
              <a:rPr lang="en-US" b="1" i="1" dirty="0" smtClean="0"/>
              <a:t>k </a:t>
            </a:r>
            <a:r>
              <a:rPr lang="en-US" dirty="0"/>
              <a:t>which 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operates as follows: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smtClean="0"/>
              <a:t>    1. It receives sentence </a:t>
            </a:r>
            <a:r>
              <a:rPr lang="en-US" b="1" i="1" dirty="0" smtClean="0"/>
              <a:t>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i="1" baseline="-25000" dirty="0" smtClean="0">
                <a:solidFill>
                  <a:srgbClr val="0000FF"/>
                </a:solidFill>
              </a:rPr>
              <a:t>      </a:t>
            </a:r>
            <a:r>
              <a:rPr lang="en-US" dirty="0" smtClean="0"/>
              <a:t>2. </a:t>
            </a:r>
            <a:r>
              <a:rPr lang="en-US" dirty="0"/>
              <a:t>It feeds sentence </a:t>
            </a:r>
            <a:r>
              <a:rPr lang="en-US" b="1" i="1" dirty="0"/>
              <a:t>n</a:t>
            </a:r>
            <a:r>
              <a:rPr lang="en-US" dirty="0"/>
              <a:t> to machine </a:t>
            </a:r>
            <a:r>
              <a:rPr lang="en-US" b="1" i="1" dirty="0"/>
              <a:t>n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smtClean="0"/>
              <a:t>   3. It adds 1 to the result (</a:t>
            </a:r>
            <a:r>
              <a:rPr lang="en-US" dirty="0" smtClean="0">
                <a:solidFill>
                  <a:srgbClr val="FF0000"/>
                </a:solidFill>
              </a:rPr>
              <a:t>diagonal+1</a:t>
            </a:r>
            <a:r>
              <a:rPr lang="en-US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smtClean="0"/>
              <a:t>   4. It terminates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6" name="TextBox 25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68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3680183" y="2250058"/>
            <a:ext cx="6032653" cy="195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composed of three letters</a:t>
            </a:r>
            <a:r>
              <a:rPr lang="en-US" sz="2000" dirty="0" smtClean="0">
                <a:solidFill>
                  <a:srgbClr val="000000"/>
                </a:solidFill>
              </a:rPr>
              <a:t>:   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,     </a:t>
            </a:r>
            <a:r>
              <a:rPr lang="en-US" sz="3000" dirty="0" smtClean="0">
                <a:solidFill>
                  <a:srgbClr val="00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rgbClr val="000000"/>
                </a:solidFill>
              </a:rPr>
              <a:t>,   and    </a:t>
            </a:r>
            <a:r>
              <a:rPr lang="en-US" sz="3000" dirty="0" smtClean="0">
                <a:solidFill>
                  <a:srgbClr val="000000"/>
                </a:solidFill>
                <a:latin typeface="Courier"/>
                <a:cs typeface="Courier"/>
              </a:rPr>
              <a:t>Hyphen (-)</a:t>
            </a:r>
          </a:p>
          <a:p>
            <a:pPr algn="l"/>
            <a:r>
              <a:rPr lang="en-US" sz="3600" i="1" dirty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not a letter, it is just a placeholder for one or more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Hyphens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2766" y="4209454"/>
            <a:ext cx="4601983" cy="1628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0000FF"/>
                </a:solidFill>
              </a:rPr>
              <a:t>This sentence is True …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self-evidently so …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no questions asked.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52766" y="535462"/>
            <a:ext cx="3241338" cy="1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  <a:endParaRPr lang="en-US" sz="260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64313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213" y="5521230"/>
            <a:ext cx="2635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i="1" dirty="0" err="1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(n) = </a:t>
            </a:r>
            <a:r>
              <a:rPr lang="en-US" sz="2400" i="1" dirty="0" err="1" smtClean="0">
                <a:solidFill>
                  <a:srgbClr val="FF0000"/>
                </a:solidFill>
              </a:rPr>
              <a:t>m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(n)</a:t>
            </a:r>
            <a:r>
              <a:rPr lang="en-US" sz="2400" dirty="0" smtClean="0">
                <a:solidFill>
                  <a:srgbClr val="0000FF"/>
                </a:solidFill>
              </a:rPr>
              <a:t>  +   1 </a:t>
            </a:r>
            <a:endParaRPr lang="en-US" sz="2400" i="1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346" y="5146982"/>
            <a:ext cx="389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other words, in shorthand notation :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70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33" y="2585271"/>
            <a:ext cx="3861125" cy="2239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Consider machine number </a:t>
            </a:r>
            <a:r>
              <a:rPr lang="en-US" b="1" i="1" dirty="0" smtClean="0"/>
              <a:t>k </a:t>
            </a:r>
            <a:r>
              <a:rPr lang="en-US" dirty="0"/>
              <a:t>which </a:t>
            </a:r>
            <a:r>
              <a:rPr lang="en-US" b="1" i="1" dirty="0"/>
              <a:t> </a:t>
            </a:r>
            <a:br>
              <a:rPr lang="en-US" b="1" i="1" dirty="0"/>
            </a:br>
            <a:r>
              <a:rPr lang="en-US" dirty="0"/>
              <a:t>operates as follows: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smtClean="0"/>
              <a:t>    1. It receives sentence </a:t>
            </a:r>
            <a:r>
              <a:rPr lang="en-US" b="1" i="1" dirty="0" smtClean="0"/>
              <a:t>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i="1" baseline="-25000" dirty="0" smtClean="0">
                <a:solidFill>
                  <a:srgbClr val="0000FF"/>
                </a:solidFill>
              </a:rPr>
              <a:t>      </a:t>
            </a:r>
            <a:r>
              <a:rPr lang="en-US" dirty="0" smtClean="0"/>
              <a:t>2. </a:t>
            </a:r>
            <a:r>
              <a:rPr lang="en-US" dirty="0"/>
              <a:t>It feeds sentence </a:t>
            </a:r>
            <a:r>
              <a:rPr lang="en-US" b="1" i="1" dirty="0"/>
              <a:t>n</a:t>
            </a:r>
            <a:r>
              <a:rPr lang="en-US" dirty="0"/>
              <a:t> to machine </a:t>
            </a:r>
            <a:r>
              <a:rPr lang="en-US" b="1" i="1" dirty="0"/>
              <a:t>n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smtClean="0"/>
              <a:t>   3. It adds 1 to the result (</a:t>
            </a:r>
            <a:r>
              <a:rPr lang="en-US" dirty="0" smtClean="0">
                <a:solidFill>
                  <a:srgbClr val="FF0000"/>
                </a:solidFill>
              </a:rPr>
              <a:t>diagonal+1</a:t>
            </a:r>
            <a:r>
              <a:rPr lang="en-US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smtClean="0"/>
              <a:t>   4. It terminates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5" name="TextBox 24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36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38619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524" y="2554362"/>
            <a:ext cx="3351281" cy="181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900" i="1" dirty="0" smtClean="0"/>
              <a:t>What happens if we supply sentence </a:t>
            </a:r>
            <a:r>
              <a:rPr lang="en-US" sz="2900" b="1" i="1" dirty="0" smtClean="0"/>
              <a:t>k</a:t>
            </a:r>
            <a:r>
              <a:rPr lang="en-US" sz="2900" i="1" dirty="0" smtClean="0"/>
              <a:t> to </a:t>
            </a:r>
            <a:r>
              <a:rPr lang="en-US" sz="2900" i="1" dirty="0" err="1"/>
              <a:t>m</a:t>
            </a:r>
            <a:r>
              <a:rPr lang="en-US" sz="2900" i="1" baseline="-25000" dirty="0" err="1"/>
              <a:t>k</a:t>
            </a:r>
            <a:r>
              <a:rPr lang="en-US" sz="2900" i="1" dirty="0" smtClean="0"/>
              <a:t> ?</a:t>
            </a:r>
            <a:endParaRPr lang="en-US" sz="2900" i="1" baseline="-25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71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9" name="TextBox 28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60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5567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213" y="4821840"/>
            <a:ext cx="2591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i="1" dirty="0" err="1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(k) = </a:t>
            </a:r>
            <a:r>
              <a:rPr lang="en-US" sz="2400" i="1" dirty="0" err="1" smtClean="0">
                <a:solidFill>
                  <a:srgbClr val="FF0000"/>
                </a:solidFill>
              </a:rPr>
              <a:t>m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(k)</a:t>
            </a:r>
            <a:r>
              <a:rPr lang="en-US" sz="2400" dirty="0" smtClean="0">
                <a:solidFill>
                  <a:srgbClr val="0000FF"/>
                </a:solidFill>
              </a:rPr>
              <a:t>  +   1 </a:t>
            </a:r>
            <a:endParaRPr lang="en-US" sz="2400" i="1" baseline="-250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524" y="2554362"/>
            <a:ext cx="3351281" cy="181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900" i="1" dirty="0" smtClean="0"/>
              <a:t>What happens if we supply sentence </a:t>
            </a:r>
            <a:r>
              <a:rPr lang="en-US" sz="2900" b="1" i="1" dirty="0" smtClean="0"/>
              <a:t>k</a:t>
            </a:r>
            <a:r>
              <a:rPr lang="en-US" sz="2900" i="1" dirty="0" smtClean="0"/>
              <a:t> to </a:t>
            </a:r>
            <a:r>
              <a:rPr lang="en-US" sz="2900" i="1" dirty="0" err="1"/>
              <a:t>m</a:t>
            </a:r>
            <a:r>
              <a:rPr lang="en-US" sz="2900" i="1" baseline="-25000" dirty="0" err="1"/>
              <a:t>k</a:t>
            </a:r>
            <a:r>
              <a:rPr lang="en-US" sz="2900" i="1" dirty="0" smtClean="0"/>
              <a:t> ?</a:t>
            </a:r>
            <a:endParaRPr lang="en-US" sz="2900" i="1" baseline="-25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72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9" name="TextBox 28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72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97624"/>
              </p:ext>
            </p:extLst>
          </p:nvPr>
        </p:nvGraphicFramePr>
        <p:xfrm>
          <a:off x="4117162" y="2690408"/>
          <a:ext cx="4196379" cy="332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  <a:gridCol w="381489"/>
              </a:tblGrid>
              <a:tr h="295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  .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b="1" i="1" baseline="-25000" dirty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89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4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56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6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3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9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2 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rgbClr val="FF6600"/>
                          </a:solidFill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latin typeface="Arial"/>
                          <a:cs typeface="Arial"/>
                        </a:rPr>
                        <a:t>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latin typeface="Arial"/>
                          <a:cs typeface="Arial"/>
                        </a:rPr>
                        <a:t> .</a:t>
                      </a:r>
                      <a:endParaRPr lang="en-US" sz="1200" b="1" i="1" baseline="-25000" dirty="0" smtClean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13541" y="2551542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∞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900" y="6042717"/>
            <a:ext cx="6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∞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213" y="4821840"/>
            <a:ext cx="2591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i="1" dirty="0" err="1" smtClean="0">
                <a:solidFill>
                  <a:srgbClr val="0000FF"/>
                </a:solidFill>
              </a:rPr>
              <a:t>m</a:t>
            </a:r>
            <a:r>
              <a:rPr lang="en-US" sz="2400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(k) = </a:t>
            </a:r>
            <a:r>
              <a:rPr lang="en-US" sz="2400" i="1" dirty="0" err="1" smtClean="0">
                <a:solidFill>
                  <a:srgbClr val="FF0000"/>
                </a:solidFill>
              </a:rPr>
              <a:t>m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(k)</a:t>
            </a:r>
            <a:r>
              <a:rPr lang="en-US" sz="2400" dirty="0" smtClean="0">
                <a:solidFill>
                  <a:srgbClr val="0000FF"/>
                </a:solidFill>
              </a:rPr>
              <a:t>  +   1 </a:t>
            </a:r>
            <a:endParaRPr lang="en-US" sz="2400" i="1" baseline="-250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524" y="2554362"/>
            <a:ext cx="3351281" cy="181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900" i="1" dirty="0" smtClean="0"/>
              <a:t>What happens if we supply sentence </a:t>
            </a:r>
            <a:r>
              <a:rPr lang="en-US" sz="2900" b="1" i="1" dirty="0" smtClean="0"/>
              <a:t>k</a:t>
            </a:r>
            <a:r>
              <a:rPr lang="en-US" sz="2900" i="1" dirty="0" smtClean="0"/>
              <a:t> to </a:t>
            </a:r>
            <a:r>
              <a:rPr lang="en-US" sz="2900" i="1" dirty="0" err="1"/>
              <a:t>m</a:t>
            </a:r>
            <a:r>
              <a:rPr lang="en-US" sz="2900" i="1" baseline="-25000" dirty="0" err="1"/>
              <a:t>k</a:t>
            </a:r>
            <a:r>
              <a:rPr lang="en-US" sz="2900" i="1" dirty="0" smtClean="0"/>
              <a:t> ?</a:t>
            </a:r>
            <a:endParaRPr lang="en-US" sz="2900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3763" y="4821840"/>
            <a:ext cx="662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(!)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364524" y="5643392"/>
            <a:ext cx="2595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Logical </a:t>
            </a:r>
            <a:r>
              <a:rPr lang="en-US" sz="2000" dirty="0" err="1" smtClean="0"/>
              <a:t>blackhole</a:t>
            </a:r>
            <a:r>
              <a:rPr lang="en-US" sz="2000" dirty="0" smtClean="0"/>
              <a:t>, so </a:t>
            </a:r>
            <a:r>
              <a:rPr lang="en-US" sz="2000" b="1" i="1" dirty="0" err="1" smtClean="0">
                <a:solidFill>
                  <a:srgbClr val="0000FF"/>
                </a:solidFill>
              </a:rPr>
              <a:t>m</a:t>
            </a:r>
            <a:r>
              <a:rPr lang="en-US" sz="2000" b="1" i="1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does not, could not, exist!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73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29" name="TextBox 28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 rot="5400000">
            <a:off x="1375977" y="4330104"/>
            <a:ext cx="345220" cy="25092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flipH="1">
            <a:off x="6857594" y="2554324"/>
            <a:ext cx="69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004675" y="3118019"/>
            <a:ext cx="2795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Some Truths are beyond provability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146284" y="2167277"/>
            <a:ext cx="4380" cy="50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921780" y="2598115"/>
            <a:ext cx="69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No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64955" y="2136932"/>
            <a:ext cx="4380" cy="504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5922614" y="2942181"/>
            <a:ext cx="328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more languages than there are machines to decide them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74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</a:rPr>
              <a:t>Is there a SUPER-language ? </a:t>
            </a:r>
            <a:endParaRPr lang="en-US" sz="2000" dirty="0">
              <a:solidFill>
                <a:srgbClr val="BFBFB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31" name="TextBox 30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A6A6A6"/>
                  </a:solidFill>
                </a:rPr>
                <a:t>Languages</a:t>
              </a:r>
              <a:endParaRPr lang="en-US" sz="4400" dirty="0">
                <a:solidFill>
                  <a:srgbClr val="A6A6A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>
                      <a:lumMod val="65000"/>
                    </a:schemeClr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52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flipH="1">
            <a:off x="6857594" y="2554324"/>
            <a:ext cx="69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46284" y="2167277"/>
            <a:ext cx="4380" cy="50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5922614" y="2942181"/>
            <a:ext cx="328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more languages than there are machines to decide them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75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79142" y="1648634"/>
            <a:ext cx="3038637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SUPER-machine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0435" y="247676"/>
            <a:ext cx="8062585" cy="1426216"/>
            <a:chOff x="500435" y="247676"/>
            <a:chExt cx="8062585" cy="1426216"/>
          </a:xfrm>
        </p:grpSpPr>
        <p:sp>
          <p:nvSpPr>
            <p:cNvPr id="31" name="TextBox 30"/>
            <p:cNvSpPr txBox="1"/>
            <p:nvPr/>
          </p:nvSpPr>
          <p:spPr>
            <a:xfrm>
              <a:off x="995270" y="255613"/>
              <a:ext cx="25879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Languages</a:t>
              </a:r>
              <a:endParaRPr lang="en-US" sz="4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22614" y="247676"/>
              <a:ext cx="23998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Machines </a:t>
              </a:r>
              <a:endParaRPr lang="en-US" sz="4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00435" y="445753"/>
              <a:ext cx="464142" cy="46084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01630" y="489550"/>
              <a:ext cx="415159" cy="35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5270" y="750562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TRUTHS</a:t>
              </a:r>
              <a:endParaRPr lang="en-US" sz="5400" b="1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84958" y="742904"/>
              <a:ext cx="26780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latin typeface="Courier"/>
                  <a:cs typeface="Courier"/>
                </a:rPr>
                <a:t>PROOFS</a:t>
              </a:r>
              <a:endParaRPr lang="en-US" sz="5400" b="1" dirty="0">
                <a:latin typeface="Courier"/>
                <a:cs typeface="Courier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flipH="1">
            <a:off x="511111" y="4844358"/>
            <a:ext cx="8209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These are questions about the the foundation of mathematics itself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Computer Science was born out of answers to these questions in the 1930’s   (Kurt </a:t>
            </a:r>
            <a:r>
              <a:rPr lang="sv-SE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Gödel, Alain Turing, and Alonso Church) 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86413" y="2154125"/>
            <a:ext cx="4380" cy="50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1927122" y="2556737"/>
            <a:ext cx="69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1026911" y="3088480"/>
            <a:ext cx="2795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Some Truths are beyond provability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63888" y="1663233"/>
            <a:ext cx="308960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there a SUPER-language ?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6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18" grpId="0"/>
      <p:bldP spid="25" grpId="0"/>
      <p:bldP spid="2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/>
          <p:cNvSpPr/>
          <p:nvPr/>
        </p:nvSpPr>
        <p:spPr>
          <a:xfrm>
            <a:off x="476968" y="409222"/>
            <a:ext cx="5136444" cy="657106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57634" y="6340092"/>
            <a:ext cx="2133600" cy="365125"/>
          </a:xfrm>
        </p:spPr>
        <p:txBody>
          <a:bodyPr/>
          <a:lstStyle/>
          <a:p>
            <a:fld id="{9F9E698A-8C2D-8C42-9B2B-0F51B585C8D6}" type="slidenum">
              <a:rPr lang="en-US" smtClean="0"/>
              <a:t>76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3355" y="2016605"/>
            <a:ext cx="4446393" cy="4670908"/>
            <a:chOff x="2300899" y="2016605"/>
            <a:chExt cx="4446393" cy="4670908"/>
          </a:xfrm>
        </p:grpSpPr>
        <p:grpSp>
          <p:nvGrpSpPr>
            <p:cNvPr id="5" name="Group 4"/>
            <p:cNvGrpSpPr/>
            <p:nvPr/>
          </p:nvGrpSpPr>
          <p:grpSpPr>
            <a:xfrm>
              <a:off x="2665154" y="3288929"/>
              <a:ext cx="1527280" cy="1552144"/>
              <a:chOff x="5886884" y="2707270"/>
              <a:chExt cx="1527280" cy="1552144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886884" y="270727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998109" y="34354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215341" y="339806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513736" y="4888967"/>
              <a:ext cx="2271797" cy="1070368"/>
              <a:chOff x="1426222" y="4932764"/>
              <a:chExt cx="2271797" cy="107036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426222" y="5064157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44755" y="493276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7438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625045" y="547115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06513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45976" y="4217401"/>
              <a:ext cx="1279114" cy="1552144"/>
              <a:chOff x="6135050" y="2707270"/>
              <a:chExt cx="1279114" cy="155214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135050" y="28386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822933" y="31726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5341" y="35878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31853" y="5617145"/>
              <a:ext cx="1279114" cy="1070368"/>
              <a:chOff x="5291118" y="5189670"/>
              <a:chExt cx="1279114" cy="107036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409651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311" y="2968196"/>
              <a:ext cx="1461587" cy="1245556"/>
              <a:chOff x="5094047" y="5014482"/>
              <a:chExt cx="1461587" cy="124555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95053" y="5014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094047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90938" y="2269213"/>
              <a:ext cx="2052808" cy="1070368"/>
              <a:chOff x="4984560" y="5189670"/>
              <a:chExt cx="2052808" cy="107036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984560" y="5379459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876787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30835" y="5421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00899" y="4282074"/>
              <a:ext cx="1038242" cy="1428931"/>
              <a:chOff x="5291118" y="5321063"/>
              <a:chExt cx="1038242" cy="142893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25656" y="5591435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68779" y="62001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30835" y="656020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45680" y="4380832"/>
              <a:ext cx="889200" cy="1164377"/>
              <a:chOff x="6279244" y="2459002"/>
              <a:chExt cx="889200" cy="11643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291862" y="245900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6634" y="3074887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53434" y="344176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712112" y="3935821"/>
              <a:ext cx="1035180" cy="1485555"/>
              <a:chOff x="6133264" y="2502799"/>
              <a:chExt cx="1035180" cy="14855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270076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80444" y="350016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33264" y="3844354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96333" y="2756050"/>
              <a:ext cx="889200" cy="1120580"/>
              <a:chOff x="6279244" y="2502799"/>
              <a:chExt cx="889200" cy="11205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96398" y="2016605"/>
              <a:ext cx="920376" cy="1178976"/>
              <a:chOff x="5970706" y="2444403"/>
              <a:chExt cx="920376" cy="117897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970706" y="260499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47082" y="2444403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48931" y="2859140"/>
              <a:ext cx="889200" cy="1120580"/>
              <a:chOff x="6279244" y="2502799"/>
              <a:chExt cx="889200" cy="11205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733788" y="1552223"/>
            <a:ext cx="4545959" cy="5169252"/>
          </a:xfrm>
          <a:prstGeom prst="ellipse">
            <a:avLst/>
          </a:prstGeom>
          <a:noFill/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67893" y="2160606"/>
            <a:ext cx="3310656" cy="4195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18744" y="3051581"/>
            <a:ext cx="2372971" cy="2513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70587" y="3740644"/>
            <a:ext cx="1787579" cy="1684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564309" y="4225074"/>
            <a:ext cx="949123" cy="936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158698" y="678745"/>
            <a:ext cx="1672168" cy="790222"/>
            <a:chOff x="6872110" y="1213556"/>
            <a:chExt cx="1672168" cy="790222"/>
          </a:xfrm>
        </p:grpSpPr>
        <p:sp>
          <p:nvSpPr>
            <p:cNvPr id="83" name="Rectangle 82"/>
            <p:cNvSpPr/>
            <p:nvPr/>
          </p:nvSpPr>
          <p:spPr>
            <a:xfrm>
              <a:off x="7080956" y="1693334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01844" y="12389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9055" y="1313745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01844" y="1848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72110" y="1213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311444" y="1848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384104" y="667414"/>
            <a:ext cx="281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</a:t>
            </a:r>
            <a:r>
              <a:rPr lang="en-US" dirty="0" err="1" smtClean="0"/>
              <a:t>blackholes</a:t>
            </a:r>
            <a:r>
              <a:rPr lang="en-US" dirty="0" smtClean="0"/>
              <a:t> (</a:t>
            </a:r>
            <a:r>
              <a:rPr lang="en-US" dirty="0" err="1" smtClean="0"/>
              <a:t>unprovable</a:t>
            </a:r>
            <a:r>
              <a:rPr lang="en-US" dirty="0" smtClean="0"/>
              <a:t> Truths)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H="1" flipV="1">
            <a:off x="3885756" y="859367"/>
            <a:ext cx="1540681" cy="131213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857534" y="1214967"/>
            <a:ext cx="1540682" cy="155222"/>
          </a:xfrm>
          <a:prstGeom prst="line">
            <a:avLst/>
          </a:prstGeom>
          <a:ln w="3175" cmpd="sng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72055" y="2545332"/>
            <a:ext cx="1294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66567" y="1992637"/>
            <a:ext cx="2441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 of the provable </a:t>
            </a:r>
            <a:r>
              <a:rPr lang="en-US" sz="1400" dirty="0" smtClean="0"/>
              <a:t>(what’s inside is decidable/solvable/provable… in principle)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136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/>
          <p:cNvSpPr/>
          <p:nvPr/>
        </p:nvSpPr>
        <p:spPr>
          <a:xfrm>
            <a:off x="476968" y="409222"/>
            <a:ext cx="5136444" cy="657106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57634" y="6340092"/>
            <a:ext cx="2133600" cy="365125"/>
          </a:xfrm>
        </p:spPr>
        <p:txBody>
          <a:bodyPr/>
          <a:lstStyle/>
          <a:p>
            <a:fld id="{9F9E698A-8C2D-8C42-9B2B-0F51B585C8D6}" type="slidenum">
              <a:rPr lang="en-US" smtClean="0"/>
              <a:t>77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3355" y="2016605"/>
            <a:ext cx="4446393" cy="4670908"/>
            <a:chOff x="2300899" y="2016605"/>
            <a:chExt cx="4446393" cy="4670908"/>
          </a:xfrm>
        </p:grpSpPr>
        <p:grpSp>
          <p:nvGrpSpPr>
            <p:cNvPr id="5" name="Group 4"/>
            <p:cNvGrpSpPr/>
            <p:nvPr/>
          </p:nvGrpSpPr>
          <p:grpSpPr>
            <a:xfrm>
              <a:off x="2665154" y="3288929"/>
              <a:ext cx="1527280" cy="1552144"/>
              <a:chOff x="5886884" y="2707270"/>
              <a:chExt cx="1527280" cy="1552144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886884" y="270727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998109" y="34354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215341" y="339806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513736" y="4888967"/>
              <a:ext cx="2271797" cy="1070368"/>
              <a:chOff x="1426222" y="4932764"/>
              <a:chExt cx="2271797" cy="107036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426222" y="5064157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44755" y="493276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7438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625045" y="547115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06513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45976" y="4217401"/>
              <a:ext cx="1279114" cy="1552144"/>
              <a:chOff x="6135050" y="2707270"/>
              <a:chExt cx="1279114" cy="155214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135050" y="28386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822933" y="31726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5341" y="35878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31853" y="5617145"/>
              <a:ext cx="1279114" cy="1070368"/>
              <a:chOff x="5291118" y="5189670"/>
              <a:chExt cx="1279114" cy="107036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409651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311" y="2968196"/>
              <a:ext cx="1461587" cy="1245556"/>
              <a:chOff x="5094047" y="5014482"/>
              <a:chExt cx="1461587" cy="124555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95053" y="5014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094047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90938" y="2269213"/>
              <a:ext cx="2052808" cy="1070368"/>
              <a:chOff x="4984560" y="5189670"/>
              <a:chExt cx="2052808" cy="107036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984560" y="5379459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876787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30835" y="5421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00899" y="4282074"/>
              <a:ext cx="1038242" cy="1428931"/>
              <a:chOff x="5291118" y="5321063"/>
              <a:chExt cx="1038242" cy="142893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25656" y="5591435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68779" y="62001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30835" y="656020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45680" y="4380832"/>
              <a:ext cx="889200" cy="1164377"/>
              <a:chOff x="6279244" y="2459002"/>
              <a:chExt cx="889200" cy="11643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291862" y="245900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6634" y="3074887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53434" y="344176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712112" y="3935821"/>
              <a:ext cx="1035180" cy="1485555"/>
              <a:chOff x="6133264" y="2502799"/>
              <a:chExt cx="1035180" cy="14855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270076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80444" y="350016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33264" y="3844354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96333" y="2756050"/>
              <a:ext cx="889200" cy="1120580"/>
              <a:chOff x="6279244" y="2502799"/>
              <a:chExt cx="889200" cy="11205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96398" y="2016605"/>
              <a:ext cx="920376" cy="1178976"/>
              <a:chOff x="5970706" y="2444403"/>
              <a:chExt cx="920376" cy="117897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970706" y="260499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47082" y="2444403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48931" y="2859140"/>
              <a:ext cx="889200" cy="1120580"/>
              <a:chOff x="6279244" y="2502799"/>
              <a:chExt cx="889200" cy="11205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733788" y="1552223"/>
            <a:ext cx="4545959" cy="5169252"/>
          </a:xfrm>
          <a:prstGeom prst="ellipse">
            <a:avLst/>
          </a:prstGeom>
          <a:noFill/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67893" y="2160606"/>
            <a:ext cx="3310656" cy="4195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18744" y="3051581"/>
            <a:ext cx="2372971" cy="2513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70587" y="3740644"/>
            <a:ext cx="1787579" cy="1684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564309" y="4225074"/>
            <a:ext cx="949123" cy="936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158698" y="678745"/>
            <a:ext cx="1672168" cy="790222"/>
            <a:chOff x="6872110" y="1213556"/>
            <a:chExt cx="1672168" cy="790222"/>
          </a:xfrm>
        </p:grpSpPr>
        <p:sp>
          <p:nvSpPr>
            <p:cNvPr id="83" name="Rectangle 82"/>
            <p:cNvSpPr/>
            <p:nvPr/>
          </p:nvSpPr>
          <p:spPr>
            <a:xfrm>
              <a:off x="7080956" y="1693334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01844" y="12389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9055" y="1313745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01844" y="1848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72110" y="1213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311444" y="1848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H="1">
            <a:off x="3080659" y="2545332"/>
            <a:ext cx="2761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856125" y="2332699"/>
            <a:ext cx="244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3513432" y="3552406"/>
            <a:ext cx="2761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08913" y="3315615"/>
            <a:ext cx="244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 folding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307702" y="3923377"/>
            <a:ext cx="244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3567067" y="4148983"/>
            <a:ext cx="2761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255713" y="4745560"/>
            <a:ext cx="2761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063108" y="4524473"/>
            <a:ext cx="14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1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/>
          <p:cNvSpPr/>
          <p:nvPr/>
        </p:nvSpPr>
        <p:spPr>
          <a:xfrm>
            <a:off x="476968" y="409222"/>
            <a:ext cx="5136444" cy="657106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57634" y="6340092"/>
            <a:ext cx="2133600" cy="365125"/>
          </a:xfrm>
        </p:spPr>
        <p:txBody>
          <a:bodyPr/>
          <a:lstStyle/>
          <a:p>
            <a:fld id="{9F9E698A-8C2D-8C42-9B2B-0F51B585C8D6}" type="slidenum">
              <a:rPr lang="en-US" smtClean="0"/>
              <a:t>78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3355" y="2016605"/>
            <a:ext cx="4446393" cy="4670908"/>
            <a:chOff x="2300899" y="2016605"/>
            <a:chExt cx="4446393" cy="4670908"/>
          </a:xfrm>
        </p:grpSpPr>
        <p:grpSp>
          <p:nvGrpSpPr>
            <p:cNvPr id="5" name="Group 4"/>
            <p:cNvGrpSpPr/>
            <p:nvPr/>
          </p:nvGrpSpPr>
          <p:grpSpPr>
            <a:xfrm>
              <a:off x="2665154" y="3288929"/>
              <a:ext cx="1527280" cy="1552144"/>
              <a:chOff x="5886884" y="2707270"/>
              <a:chExt cx="1527280" cy="1552144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886884" y="270727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998109" y="34354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215341" y="339806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513736" y="4888967"/>
              <a:ext cx="2271797" cy="1070368"/>
              <a:chOff x="1426222" y="4932764"/>
              <a:chExt cx="2271797" cy="107036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426222" y="5064157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44755" y="493276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7438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625045" y="547115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06513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45976" y="4217401"/>
              <a:ext cx="1279114" cy="1552144"/>
              <a:chOff x="6135050" y="2707270"/>
              <a:chExt cx="1279114" cy="155214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135050" y="28386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822933" y="31726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5341" y="35878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31853" y="5617145"/>
              <a:ext cx="1279114" cy="1070368"/>
              <a:chOff x="5291118" y="5189670"/>
              <a:chExt cx="1279114" cy="107036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409651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311" y="2968196"/>
              <a:ext cx="1461587" cy="1245556"/>
              <a:chOff x="5094047" y="5014482"/>
              <a:chExt cx="1461587" cy="124555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95053" y="5014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094047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90938" y="2269213"/>
              <a:ext cx="2052808" cy="1070368"/>
              <a:chOff x="4984560" y="5189670"/>
              <a:chExt cx="2052808" cy="107036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984560" y="5379459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876787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30835" y="5421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00899" y="4282074"/>
              <a:ext cx="1038242" cy="1428931"/>
              <a:chOff x="5291118" y="5321063"/>
              <a:chExt cx="1038242" cy="142893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25656" y="5591435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68779" y="62001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30835" y="656020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45680" y="4380832"/>
              <a:ext cx="889200" cy="1164377"/>
              <a:chOff x="6279244" y="2459002"/>
              <a:chExt cx="889200" cy="11643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291862" y="245900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6634" y="3074887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53434" y="344176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712112" y="3935821"/>
              <a:ext cx="1035180" cy="1485555"/>
              <a:chOff x="6133264" y="2502799"/>
              <a:chExt cx="1035180" cy="14855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270076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80444" y="350016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33264" y="3844354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96333" y="2756050"/>
              <a:ext cx="889200" cy="1120580"/>
              <a:chOff x="6279244" y="2502799"/>
              <a:chExt cx="889200" cy="11205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96398" y="2016605"/>
              <a:ext cx="920376" cy="1178976"/>
              <a:chOff x="5970706" y="2444403"/>
              <a:chExt cx="920376" cy="117897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970706" y="260499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47082" y="2444403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48931" y="2859140"/>
              <a:ext cx="889200" cy="1120580"/>
              <a:chOff x="6279244" y="2502799"/>
              <a:chExt cx="889200" cy="11205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733788" y="1552223"/>
            <a:ext cx="4545959" cy="5169252"/>
          </a:xfrm>
          <a:prstGeom prst="ellipse">
            <a:avLst/>
          </a:prstGeom>
          <a:noFill/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67893" y="2160606"/>
            <a:ext cx="3310656" cy="4195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18744" y="3051581"/>
            <a:ext cx="2372971" cy="2513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70587" y="3740644"/>
            <a:ext cx="1787579" cy="1684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564309" y="4225074"/>
            <a:ext cx="949123" cy="936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158698" y="678745"/>
            <a:ext cx="1672168" cy="790222"/>
            <a:chOff x="6872110" y="1213556"/>
            <a:chExt cx="1672168" cy="790222"/>
          </a:xfrm>
        </p:grpSpPr>
        <p:sp>
          <p:nvSpPr>
            <p:cNvPr id="83" name="Rectangle 82"/>
            <p:cNvSpPr/>
            <p:nvPr/>
          </p:nvSpPr>
          <p:spPr>
            <a:xfrm>
              <a:off x="7080956" y="1693334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01844" y="12389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9055" y="1313745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01844" y="1848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72110" y="1213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311444" y="1848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/>
          <p:nvPr/>
        </p:nvCxnSpPr>
        <p:spPr>
          <a:xfrm flipH="1">
            <a:off x="3080659" y="2545332"/>
            <a:ext cx="27613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856125" y="2332699"/>
            <a:ext cx="24412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Chess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3513432" y="3552406"/>
            <a:ext cx="27613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08913" y="3315615"/>
            <a:ext cx="244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Protein folding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7702" y="3923377"/>
            <a:ext cx="244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Sequence alignment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3567067" y="4148983"/>
            <a:ext cx="27613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255713" y="4745560"/>
            <a:ext cx="27613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063108" y="4524473"/>
            <a:ext cx="14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Arithmetic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4388570" y="1158523"/>
            <a:ext cx="1224842" cy="858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15000" y="404695"/>
            <a:ext cx="3330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closer the language is to this boundary, the harder (more computationally expensive) it is for a decider to tell who is IN and who is OUT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0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/>
          <p:cNvSpPr/>
          <p:nvPr/>
        </p:nvSpPr>
        <p:spPr>
          <a:xfrm>
            <a:off x="476968" y="409222"/>
            <a:ext cx="5136444" cy="657106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57634" y="6340092"/>
            <a:ext cx="2133600" cy="365125"/>
          </a:xfrm>
        </p:spPr>
        <p:txBody>
          <a:bodyPr/>
          <a:lstStyle/>
          <a:p>
            <a:fld id="{9F9E698A-8C2D-8C42-9B2B-0F51B585C8D6}" type="slidenum">
              <a:rPr lang="en-US" smtClean="0"/>
              <a:t>79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3355" y="2016605"/>
            <a:ext cx="4446393" cy="4670908"/>
            <a:chOff x="2300899" y="2016605"/>
            <a:chExt cx="4446393" cy="4670908"/>
          </a:xfrm>
        </p:grpSpPr>
        <p:grpSp>
          <p:nvGrpSpPr>
            <p:cNvPr id="5" name="Group 4"/>
            <p:cNvGrpSpPr/>
            <p:nvPr/>
          </p:nvGrpSpPr>
          <p:grpSpPr>
            <a:xfrm>
              <a:off x="2665154" y="3288929"/>
              <a:ext cx="1527280" cy="1552144"/>
              <a:chOff x="5886884" y="2707270"/>
              <a:chExt cx="1527280" cy="1552144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886884" y="270727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998109" y="34354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215341" y="339806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513736" y="4888967"/>
              <a:ext cx="2271797" cy="1070368"/>
              <a:chOff x="1426222" y="4932764"/>
              <a:chExt cx="2271797" cy="107036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426222" y="5064157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44755" y="493276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7438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625045" y="547115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06513" y="58133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45976" y="4217401"/>
              <a:ext cx="1279114" cy="1552144"/>
              <a:chOff x="6135050" y="2707270"/>
              <a:chExt cx="1279114" cy="155214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135050" y="28386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253583" y="27072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093002" y="406962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822933" y="31726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5341" y="35878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31853" y="5617145"/>
              <a:ext cx="1279114" cy="1070368"/>
              <a:chOff x="5291118" y="5189670"/>
              <a:chExt cx="1279114" cy="107036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409651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01311" y="2968196"/>
              <a:ext cx="1461587" cy="1245556"/>
              <a:chOff x="5094047" y="5014482"/>
              <a:chExt cx="1461587" cy="124555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95053" y="5014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30835" y="5582071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094047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90938" y="2269213"/>
              <a:ext cx="2052808" cy="1070368"/>
              <a:chOff x="4984560" y="5189670"/>
              <a:chExt cx="2052808" cy="107036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984560" y="5379459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876787" y="5189670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329360" y="5702366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30835" y="542148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00899" y="4282074"/>
              <a:ext cx="1038242" cy="1428931"/>
              <a:chOff x="5291118" y="5321063"/>
              <a:chExt cx="1038242" cy="142893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291118" y="5321063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25656" y="5591435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68779" y="6200142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30835" y="6560204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71409" y="6070248"/>
                <a:ext cx="160581" cy="18979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45680" y="4380832"/>
              <a:ext cx="889200" cy="1164377"/>
              <a:chOff x="6279244" y="2459002"/>
              <a:chExt cx="889200" cy="11643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291862" y="245900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6634" y="3074887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53434" y="344176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712112" y="3935821"/>
              <a:ext cx="1035180" cy="1485555"/>
              <a:chOff x="6133264" y="2502799"/>
              <a:chExt cx="1035180" cy="14855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270076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80444" y="350016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33264" y="3844354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96333" y="2756050"/>
              <a:ext cx="889200" cy="1120580"/>
              <a:chOff x="6279244" y="2502799"/>
              <a:chExt cx="889200" cy="11205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96398" y="2016605"/>
              <a:ext cx="920376" cy="1178976"/>
              <a:chOff x="5970706" y="2444403"/>
              <a:chExt cx="920376" cy="117897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970706" y="2604992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47082" y="2444403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48931" y="2859140"/>
              <a:ext cx="889200" cy="1120580"/>
              <a:chOff x="6279244" y="2502799"/>
              <a:chExt cx="889200" cy="11205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4232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03644" y="2943496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24444" y="25027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80444" y="295999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79244" y="3479379"/>
                <a:ext cx="144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733788" y="1552223"/>
            <a:ext cx="4545959" cy="5169252"/>
          </a:xfrm>
          <a:prstGeom prst="ellipse">
            <a:avLst/>
          </a:prstGeom>
          <a:noFill/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67893" y="2160606"/>
            <a:ext cx="3310656" cy="4195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18744" y="3051581"/>
            <a:ext cx="2372971" cy="2513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70587" y="3740644"/>
            <a:ext cx="1787579" cy="1684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564309" y="4225074"/>
            <a:ext cx="949123" cy="9360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158698" y="678745"/>
            <a:ext cx="1672168" cy="790222"/>
            <a:chOff x="6872110" y="1213556"/>
            <a:chExt cx="1672168" cy="790222"/>
          </a:xfrm>
        </p:grpSpPr>
        <p:sp>
          <p:nvSpPr>
            <p:cNvPr id="83" name="Rectangle 82"/>
            <p:cNvSpPr/>
            <p:nvPr/>
          </p:nvSpPr>
          <p:spPr>
            <a:xfrm>
              <a:off x="7080956" y="1693334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01844" y="12389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9055" y="1313745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01844" y="1848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72110" y="1213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311444" y="1848556"/>
              <a:ext cx="155223" cy="15522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237111" y="2232896"/>
            <a:ext cx="2819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This, for  computer scientists, is what the Periodic Table is to physicists 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319893" y="296333"/>
            <a:ext cx="815634" cy="65475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52766" y="535462"/>
            <a:ext cx="3241338" cy="1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  <a:endParaRPr lang="en-US" sz="2600" dirty="0" smtClean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tx1"/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tx1"/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0157" y="1448374"/>
            <a:ext cx="744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conclude with one final language, call it  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10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0157" y="1448374"/>
            <a:ext cx="744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conclude with one final language, call it  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H</a:t>
            </a: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16995" y="1958641"/>
            <a:ext cx="66202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“H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dirty="0" smtClean="0">
                <a:solidFill>
                  <a:srgbClr val="0000FF"/>
                </a:solidFill>
              </a:rPr>
              <a:t> all </a:t>
            </a:r>
            <a:r>
              <a:rPr lang="en-US" dirty="0">
                <a:solidFill>
                  <a:srgbClr val="0000FF"/>
                </a:solidFill>
              </a:rPr>
              <a:t>numbers encoding graphs </a:t>
            </a:r>
            <a:r>
              <a:rPr lang="en-US" dirty="0" smtClean="0">
                <a:solidFill>
                  <a:srgbClr val="0000FF"/>
                </a:solidFill>
              </a:rPr>
              <a:t>that have at least one path that begins at some node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b="1" i="1" dirty="0" smtClean="0">
                <a:solidFill>
                  <a:srgbClr val="0000FF"/>
                </a:solidFill>
                <a:latin typeface="Apple Chancery"/>
                <a:cs typeface="Apple Chancery"/>
              </a:rPr>
              <a:t>a</a:t>
            </a:r>
            <a:r>
              <a:rPr lang="en-US" sz="2200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and ends at some node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b="1" i="1" dirty="0" smtClean="0">
                <a:solidFill>
                  <a:srgbClr val="0000FF"/>
                </a:solidFill>
                <a:latin typeface="Apple Chancery"/>
                <a:cs typeface="Apple Chancery"/>
              </a:rPr>
              <a:t>b</a:t>
            </a:r>
            <a:r>
              <a:rPr lang="en-US" sz="2200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while in the process visiting every other node in the graph exactly once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3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0157" y="1448374"/>
            <a:ext cx="744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conclude with one final language, call it  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H</a:t>
            </a:r>
          </a:p>
          <a:p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 rot="19331525">
            <a:off x="560285" y="3521984"/>
            <a:ext cx="3819018" cy="31357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50" y="4129161"/>
            <a:ext cx="309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set of natural numbers </a:t>
            </a:r>
            <a:r>
              <a:rPr lang="en-US" b="1" dirty="0" smtClean="0">
                <a:latin typeface="Apple Chancery"/>
                <a:cs typeface="Apple Chancery"/>
              </a:rPr>
              <a:t>N</a:t>
            </a:r>
            <a:endParaRPr lang="en-US" b="1" dirty="0">
              <a:latin typeface="Apple Chancery"/>
              <a:cs typeface="Apple Chancery"/>
            </a:endParaRPr>
          </a:p>
        </p:txBody>
      </p:sp>
      <p:sp>
        <p:nvSpPr>
          <p:cNvPr id="16" name="Oval 15"/>
          <p:cNvSpPr/>
          <p:nvPr/>
        </p:nvSpPr>
        <p:spPr>
          <a:xfrm rot="19331525">
            <a:off x="1548511" y="5641659"/>
            <a:ext cx="1142710" cy="83974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5492" y="57497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/>
                <a:cs typeface="Courier"/>
              </a:rPr>
              <a:t>H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16995" y="1958641"/>
            <a:ext cx="66202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“H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all numbers encoding graphs that have at least one path that begins at some node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b="1" i="1" dirty="0" smtClean="0">
                <a:solidFill>
                  <a:srgbClr val="0000FF"/>
                </a:solidFill>
                <a:latin typeface="Apple Chancery"/>
                <a:cs typeface="Apple Chancery"/>
              </a:rPr>
              <a:t>a</a:t>
            </a:r>
            <a:r>
              <a:rPr lang="en-US" sz="2200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and ends at some node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b="1" i="1" dirty="0" smtClean="0">
                <a:solidFill>
                  <a:srgbClr val="0000FF"/>
                </a:solidFill>
                <a:latin typeface="Apple Chancery"/>
                <a:cs typeface="Apple Chancery"/>
              </a:rPr>
              <a:t>b</a:t>
            </a:r>
            <a:r>
              <a:rPr lang="en-US" sz="2200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while in the process visiting every other node in the graph exactly once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0157" y="1448374"/>
            <a:ext cx="7443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conclude with one final language, call it  </a:t>
            </a:r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H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16995" y="1958641"/>
            <a:ext cx="66202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Courier"/>
                <a:cs typeface="Courier"/>
              </a:rPr>
              <a:t>“H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all </a:t>
            </a:r>
            <a:r>
              <a:rPr lang="en-US" dirty="0">
                <a:solidFill>
                  <a:srgbClr val="0000FF"/>
                </a:solidFill>
              </a:rPr>
              <a:t>numbers encoding graphs </a:t>
            </a:r>
            <a:r>
              <a:rPr lang="en-US" dirty="0" smtClean="0">
                <a:solidFill>
                  <a:srgbClr val="0000FF"/>
                </a:solidFill>
              </a:rPr>
              <a:t>that have at least one path that begins at some node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b="1" i="1" dirty="0" smtClean="0">
                <a:solidFill>
                  <a:srgbClr val="0000FF"/>
                </a:solidFill>
                <a:latin typeface="Apple Chancery"/>
                <a:cs typeface="Apple Chancery"/>
              </a:rPr>
              <a:t>a</a:t>
            </a:r>
            <a:r>
              <a:rPr lang="en-US" sz="2200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and ends at some node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b="1" i="1" dirty="0" smtClean="0">
                <a:solidFill>
                  <a:srgbClr val="0000FF"/>
                </a:solidFill>
                <a:latin typeface="Apple Chancery"/>
                <a:cs typeface="Apple Chancery"/>
              </a:rPr>
              <a:t>b</a:t>
            </a:r>
            <a:r>
              <a:rPr lang="en-US" sz="2200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while in the process visiting every other node in the graph exactly once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9331525">
            <a:off x="560285" y="3521984"/>
            <a:ext cx="3819018" cy="31357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50" y="4129161"/>
            <a:ext cx="309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set of natural numbers </a:t>
            </a:r>
            <a:r>
              <a:rPr lang="en-US" b="1" dirty="0" smtClean="0">
                <a:latin typeface="Apple Chancery"/>
                <a:cs typeface="Apple Chancery"/>
              </a:rPr>
              <a:t>N</a:t>
            </a:r>
            <a:endParaRPr lang="en-US" b="1" dirty="0">
              <a:latin typeface="Apple Chancery"/>
              <a:cs typeface="Apple Chancery"/>
            </a:endParaRPr>
          </a:p>
        </p:txBody>
      </p:sp>
      <p:sp>
        <p:nvSpPr>
          <p:cNvPr id="16" name="Oval 15"/>
          <p:cNvSpPr/>
          <p:nvPr/>
        </p:nvSpPr>
        <p:spPr>
          <a:xfrm rot="19331525">
            <a:off x="1548511" y="5641659"/>
            <a:ext cx="1142710" cy="83974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5492" y="57497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"/>
                <a:cs typeface="Courier"/>
              </a:rPr>
              <a:t>H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89" y="3432580"/>
            <a:ext cx="2762927" cy="1664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5930221" y="4701661"/>
            <a:ext cx="923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Courier"/>
                <a:cs typeface="Courier"/>
              </a:rPr>
              <a:t>?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4023663" y="5728342"/>
            <a:ext cx="512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 this graph (i.e. its number) </a:t>
            </a:r>
            <a:r>
              <a:rPr lang="en-US" sz="2800" b="1" dirty="0" smtClean="0">
                <a:solidFill>
                  <a:srgbClr val="0000FF"/>
                </a:solidFill>
              </a:rPr>
              <a:t>IN</a:t>
            </a:r>
            <a:r>
              <a:rPr lang="en-US" sz="2200" dirty="0" smtClean="0"/>
              <a:t> or </a:t>
            </a:r>
            <a:r>
              <a:rPr lang="en-US" sz="2800" b="1" dirty="0" smtClean="0">
                <a:solidFill>
                  <a:srgbClr val="FF0000"/>
                </a:solidFill>
              </a:rPr>
              <a:t>OUT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49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84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 rot="19331525">
            <a:off x="560285" y="3521984"/>
            <a:ext cx="3819018" cy="31357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50" y="4129161"/>
            <a:ext cx="309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 set of natural numbers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pple Chancery"/>
                <a:cs typeface="Apple Chancery"/>
              </a:rPr>
              <a:t>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pple Chancery"/>
              <a:cs typeface="Apple Chancery"/>
            </a:endParaRPr>
          </a:p>
        </p:txBody>
      </p:sp>
      <p:sp>
        <p:nvSpPr>
          <p:cNvPr id="16" name="Oval 15"/>
          <p:cNvSpPr/>
          <p:nvPr/>
        </p:nvSpPr>
        <p:spPr>
          <a:xfrm rot="19331525">
            <a:off x="1548511" y="5641659"/>
            <a:ext cx="1142710" cy="8397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5492" y="57497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H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4939589" y="3432580"/>
            <a:ext cx="2762927" cy="1664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5930221" y="4701661"/>
            <a:ext cx="923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?</a:t>
            </a:r>
            <a:endParaRPr lang="en-US" sz="9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663" y="5728342"/>
            <a:ext cx="512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Is this graph (i.e. its number)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 or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OUT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448" y="493888"/>
            <a:ext cx="6533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We can build a bouncer (decider/proofer/machine/solver etc. ) for </a:t>
            </a:r>
            <a:r>
              <a:rPr lang="en-US" sz="3600" b="1" i="1" dirty="0" smtClean="0"/>
              <a:t>H</a:t>
            </a:r>
            <a:r>
              <a:rPr lang="en-US" sz="3200" i="1" dirty="0" smtClean="0"/>
              <a:t> using DNA .. RNA .. and Protein</a:t>
            </a:r>
            <a:endParaRPr lang="en-US" sz="5400" i="1" dirty="0"/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12159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85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 rot="19331525">
            <a:off x="560285" y="3521984"/>
            <a:ext cx="3819018" cy="31357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50" y="4129161"/>
            <a:ext cx="309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 set of natural numbers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pple Chancery"/>
                <a:cs typeface="Apple Chancery"/>
              </a:rPr>
              <a:t>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pple Chancery"/>
              <a:cs typeface="Apple Chancery"/>
            </a:endParaRPr>
          </a:p>
        </p:txBody>
      </p:sp>
      <p:sp>
        <p:nvSpPr>
          <p:cNvPr id="16" name="Oval 15"/>
          <p:cNvSpPr/>
          <p:nvPr/>
        </p:nvSpPr>
        <p:spPr>
          <a:xfrm rot="19331525">
            <a:off x="1548511" y="5641659"/>
            <a:ext cx="1142710" cy="8397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5492" y="57497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H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4939589" y="3432580"/>
            <a:ext cx="2762927" cy="1664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5930221" y="4701661"/>
            <a:ext cx="923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?</a:t>
            </a:r>
            <a:endParaRPr lang="en-US" sz="9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663" y="5728342"/>
            <a:ext cx="512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Is this graph (i.e. its number)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 or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OUT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448" y="493888"/>
            <a:ext cx="65334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We can build a bouncer (decider/proofer/machine/solver etc. ) for </a:t>
            </a:r>
            <a:r>
              <a:rPr lang="en-US" sz="3600" b="1" i="1" dirty="0" smtClean="0"/>
              <a:t>H</a:t>
            </a:r>
            <a:r>
              <a:rPr lang="en-US" sz="3200" i="1" dirty="0" smtClean="0"/>
              <a:t> using DNA .. RNA .. and Protein</a:t>
            </a:r>
            <a:endParaRPr lang="en-US" sz="5400" i="1" dirty="0"/>
          </a:p>
          <a:p>
            <a:endParaRPr lang="en-US" sz="3200" i="1" dirty="0"/>
          </a:p>
        </p:txBody>
      </p:sp>
      <p:sp>
        <p:nvSpPr>
          <p:cNvPr id="15" name="Rectangle 14"/>
          <p:cNvSpPr/>
          <p:nvPr/>
        </p:nvSpPr>
        <p:spPr>
          <a:xfrm>
            <a:off x="183448" y="1579906"/>
            <a:ext cx="5404556" cy="6140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435694" y="2268153"/>
            <a:ext cx="487195" cy="698786"/>
          </a:xfrm>
          <a:prstGeom prst="straightConnector1">
            <a:avLst/>
          </a:prstGeom>
          <a:ln w="123825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28666" y="3022009"/>
            <a:ext cx="5466737" cy="20005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“But why would you do that anyway!?”, </a:t>
            </a:r>
            <a:r>
              <a:rPr lang="en-US" sz="3600" b="1" dirty="0" smtClean="0">
                <a:solidFill>
                  <a:srgbClr val="FF0000"/>
                </a:solidFill>
              </a:rPr>
              <a:t>asks the taxpayer.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2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98146" y="5961369"/>
            <a:ext cx="415159" cy="3566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91244" y="5227534"/>
            <a:ext cx="464142" cy="4608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58" y="157723"/>
            <a:ext cx="4706932" cy="4000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8872" y="4230693"/>
            <a:ext cx="2976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The cell …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104" y="5169138"/>
            <a:ext cx="4312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What is the language ..  ?</a:t>
            </a:r>
          </a:p>
          <a:p>
            <a:r>
              <a:rPr lang="en-US" sz="2800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6926" y="5861635"/>
            <a:ext cx="470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		</a:t>
            </a:r>
            <a:r>
              <a:rPr lang="en-US" sz="2800" dirty="0" smtClean="0"/>
              <a:t>What is the machine .. 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36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/>
      <p:bldP spid="13" grpId="0"/>
      <p:bldP spid="1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596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88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 rot="19331525">
            <a:off x="560285" y="3521984"/>
            <a:ext cx="3819018" cy="31357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50" y="4129161"/>
            <a:ext cx="309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 set of natural numbers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pple Chancery"/>
                <a:cs typeface="Apple Chancery"/>
              </a:rPr>
              <a:t>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pple Chancery"/>
              <a:cs typeface="Apple Chancery"/>
            </a:endParaRPr>
          </a:p>
        </p:txBody>
      </p:sp>
      <p:sp>
        <p:nvSpPr>
          <p:cNvPr id="16" name="Oval 15"/>
          <p:cNvSpPr/>
          <p:nvPr/>
        </p:nvSpPr>
        <p:spPr>
          <a:xfrm rot="19331525">
            <a:off x="1548511" y="5641659"/>
            <a:ext cx="1142710" cy="8397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5492" y="57497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H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4939589" y="3432580"/>
            <a:ext cx="2762927" cy="1664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0800000" flipV="1">
            <a:off x="5930221" y="4701661"/>
            <a:ext cx="923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?</a:t>
            </a:r>
            <a:endParaRPr lang="en-US" sz="9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663" y="5728342"/>
            <a:ext cx="512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Is this graph (i.e. its number)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 or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OUT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3" y="493888"/>
            <a:ext cx="82422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/>
              <a:t>[</a:t>
            </a:r>
            <a:r>
              <a:rPr lang="en-US" sz="3200" i="1" dirty="0" smtClean="0"/>
              <a:t>Demonstrate on the white board how a bouncer (decider/proofer/machine/solver etc. ) for </a:t>
            </a:r>
            <a:r>
              <a:rPr lang="en-US" sz="3600" b="1" i="1" dirty="0" smtClean="0"/>
              <a:t>H</a:t>
            </a:r>
            <a:r>
              <a:rPr lang="en-US" sz="3200" i="1" dirty="0" smtClean="0"/>
              <a:t> can be constructed </a:t>
            </a:r>
            <a:br>
              <a:rPr lang="en-US" sz="3200" i="1" dirty="0" smtClean="0"/>
            </a:br>
            <a:r>
              <a:rPr lang="en-US" sz="3200" i="1" dirty="0" smtClean="0"/>
              <a:t>using: DNA .. RNA .. and Protein</a:t>
            </a:r>
            <a:r>
              <a:rPr lang="en-US" sz="5400" i="1" dirty="0" smtClean="0"/>
              <a:t>]</a:t>
            </a:r>
            <a:r>
              <a:rPr lang="en-US" sz="3200" i="1" dirty="0" smtClean="0"/>
              <a:t>  </a:t>
            </a:r>
            <a:endParaRPr lang="en-US" sz="3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932220"/>
            <a:ext cx="9144000" cy="19389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Discussion: Computer Science vs. Physics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6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766" y="535462"/>
            <a:ext cx="3241338" cy="1285750"/>
          </a:xfrm>
        </p:spPr>
        <p:txBody>
          <a:bodyPr>
            <a:no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Take the following meaningless sentence as absolute Truth :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37129" y="951802"/>
            <a:ext cx="4394796" cy="781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Obey the following rule mechanically </a:t>
            </a:r>
            <a:r>
              <a:rPr lang="da-DK" sz="2600" dirty="0" smtClean="0">
                <a:solidFill>
                  <a:schemeClr val="tx1"/>
                </a:solidFill>
                <a:latin typeface="Verdana"/>
                <a:cs typeface="Verdana"/>
              </a:rPr>
              <a:t>&amp; </a:t>
            </a:r>
            <a:r>
              <a:rPr lang="da-DK" sz="2600" dirty="0" err="1" smtClean="0">
                <a:solidFill>
                  <a:schemeClr val="tx1"/>
                </a:solidFill>
                <a:latin typeface="Verdana"/>
                <a:cs typeface="Verdana"/>
              </a:rPr>
              <a:t>blindly</a:t>
            </a:r>
            <a:r>
              <a:rPr lang="en-US" sz="2600" dirty="0" smtClean="0">
                <a:solidFill>
                  <a:schemeClr val="tx1"/>
                </a:solidFill>
                <a:latin typeface="Verdana"/>
                <a:cs typeface="Verdana"/>
              </a:rPr>
              <a:t> : </a:t>
            </a:r>
            <a:endParaRPr lang="en-US" sz="26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395352" y="2590363"/>
            <a:ext cx="4768179" cy="72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2160"/>
              </a:spcBef>
            </a:pPr>
            <a:r>
              <a:rPr lang="en-US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-E</a:t>
            </a:r>
            <a:r>
              <a:rPr lang="en-US" i="1" dirty="0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-</a:t>
            </a:r>
          </a:p>
          <a:p>
            <a:pPr>
              <a:lnSpc>
                <a:spcPct val="50000"/>
              </a:lnSpc>
              <a:spcBef>
                <a:spcPts val="2160"/>
              </a:spcBef>
            </a:pPr>
            <a:endParaRPr lang="en-US" sz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5516" y="3674834"/>
            <a:ext cx="3676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7F7F7F"/>
                </a:solidFill>
                <a:latin typeface="Courier"/>
                <a:cs typeface="Courier"/>
              </a:rPr>
              <a:t>x,y,z</a:t>
            </a:r>
            <a:r>
              <a:rPr lang="en-US" sz="1600" b="1" i="1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stand for one or more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cs typeface="Courier"/>
              </a:rPr>
              <a:t>hyphens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009432" y="2230324"/>
            <a:ext cx="5215404" cy="124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2800" i="1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is True, </a:t>
            </a:r>
            <a:endParaRPr lang="en-US" sz="240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Then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P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-E</a:t>
            </a:r>
            <a:r>
              <a:rPr lang="en-US" sz="2800" i="1" dirty="0" err="1" smtClean="0">
                <a:solidFill>
                  <a:srgbClr val="7F7F7F"/>
                </a:solidFill>
                <a:latin typeface="Courier"/>
                <a:cs typeface="Courier"/>
              </a:rPr>
              <a:t>z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is True too</a:t>
            </a:r>
          </a:p>
          <a:p>
            <a:pPr algn="l">
              <a:lnSpc>
                <a:spcPct val="50000"/>
              </a:lnSpc>
              <a:spcBef>
                <a:spcPts val="2160"/>
              </a:spcBef>
            </a:pPr>
            <a:endParaRPr lang="en-US" sz="18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698A-8C2D-8C42-9B2B-0F51B585C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5890</Words>
  <Application>Microsoft Macintosh PowerPoint</Application>
  <PresentationFormat>On-screen Show (4:3)</PresentationFormat>
  <Paragraphs>1958</Paragraphs>
  <Slides>88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</dc:creator>
  <cp:lastModifiedBy>M A</cp:lastModifiedBy>
  <cp:revision>395</cp:revision>
  <dcterms:created xsi:type="dcterms:W3CDTF">2014-03-22T17:05:47Z</dcterms:created>
  <dcterms:modified xsi:type="dcterms:W3CDTF">2014-05-22T15:40:55Z</dcterms:modified>
</cp:coreProperties>
</file>