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50" r:id="rId3"/>
  </p:sldMasterIdLst>
  <p:notesMasterIdLst>
    <p:notesMasterId r:id="rId5"/>
  </p:notesMasterIdLst>
  <p:sldIdLst>
    <p:sldId id="256" r:id="rId4"/>
    <p:sldId id="257" r:id="rId6"/>
    <p:sldId id="258" r:id="rId7"/>
    <p:sldId id="280" r:id="rId8"/>
    <p:sldId id="282" r:id="rId9"/>
    <p:sldId id="263" r:id="rId10"/>
    <p:sldId id="264" r:id="rId11"/>
    <p:sldId id="262" r:id="rId12"/>
    <p:sldId id="283" r:id="rId13"/>
    <p:sldId id="284" r:id="rId14"/>
    <p:sldId id="285" r:id="rId15"/>
    <p:sldId id="269" r:id="rId16"/>
    <p:sldId id="270" r:id="rId17"/>
    <p:sldId id="286" r:id="rId18"/>
    <p:sldId id="271" r:id="rId19"/>
    <p:sldId id="287" r:id="rId20"/>
    <p:sldId id="288" r:id="rId21"/>
    <p:sldId id="276" r:id="rId22"/>
    <p:sldId id="289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EF0C23B-E757-4805-85BB-30E26BED65F0}" styleName="Table_0">
    <a:wholeTbl>
      <a:tcTxStyle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F81BD"/>
          </a:solidFill>
        </a:fill>
      </a:tcStyle>
    </a:lastCol>
    <a:firstCol>
      <a:tcTxStyle b="on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F81BD"/>
          </a:solidFill>
        </a:fill>
      </a:tcStyle>
    </a:firstCol>
    <a:lastRow>
      <a:tcTxStyle b="on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F81BD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F81BD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349f434b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349f434b4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ga349f434b4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349f434b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349f434b4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ga349f434b4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349f434b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349f434b4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7" name="Google Shape;147;ga349f434b4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62" name="Google Shape;1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62" name="Google Shape;1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62" name="Google Shape;1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3075fe84d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3075fe84d_1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5" name="Google Shape;205;ga3075fe84d_1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62" name="Google Shape;1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a349f434b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a349f434b4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" name="Google Shape;45;ga349f434b4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54" name="Google Shape;5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54" name="Google Shape;5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21" name="Google Shape;12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349f434b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349f434b4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ga349f434b4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349f434b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349f434b4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ga349f434b4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349f434b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349f434b4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ga349f434b4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349f434b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349f434b4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ga349f434b4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3" name="Google Shape;13;p1"/>
          <p:cNvSpPr/>
          <p:nvPr/>
        </p:nvSpPr>
        <p:spPr>
          <a:xfrm>
            <a:off x="0" y="639157"/>
            <a:ext cx="9144000" cy="6210670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0" y="-26713"/>
            <a:ext cx="9144000" cy="6463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1" i="0" u="none" strike="noStrike" cap="none">
                <a:solidFill>
                  <a:srgbClr val="FF0000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BMS</a:t>
            </a:r>
            <a:r>
              <a:rPr lang="en-US" sz="2700" b="1" i="0" u="none" strike="noStrike" cap="none">
                <a:solidFill>
                  <a:srgbClr val="FF0000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 </a:t>
            </a:r>
            <a:r>
              <a:rPr lang="en-US" sz="2000" b="1" i="0" u="none" strike="noStrike" cap="none">
                <a:solidFill>
                  <a:srgbClr val="002060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INSTITUTE OF TECHNOLOGY AND MANAGEMENT</a:t>
            </a:r>
            <a:endParaRPr sz="1800" b="1" i="0" u="none" strike="noStrike" cap="none">
              <a:solidFill>
                <a:srgbClr val="002060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  <p:pic>
        <p:nvPicPr>
          <p:cNvPr id="15" name="Google Shape;15;p1" descr="C:\Users\Placement\Downloads\Logos\BMSIT LOGO Sept 2015.jp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39148" y="17783"/>
            <a:ext cx="628128" cy="579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 descr="Image result for india"/>
          <p:cNvPicPr preferRelativeResize="0"/>
          <p:nvPr/>
        </p:nvPicPr>
        <p:blipFill rotWithShape="1">
          <a:blip r:embed="rId4"/>
          <a:srcRect l="19692" r="16350" b="17178"/>
          <a:stretch>
            <a:fillRect/>
          </a:stretch>
        </p:blipFill>
        <p:spPr>
          <a:xfrm>
            <a:off x="8503509" y="103921"/>
            <a:ext cx="461587" cy="48929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5" name="Google Shape;25;p3"/>
          <p:cNvSpPr/>
          <p:nvPr/>
        </p:nvSpPr>
        <p:spPr>
          <a:xfrm>
            <a:off x="0" y="639157"/>
            <a:ext cx="9144000" cy="6210670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" name="Google Shape;26;p3"/>
          <p:cNvSpPr txBox="1"/>
          <p:nvPr/>
        </p:nvSpPr>
        <p:spPr>
          <a:xfrm>
            <a:off x="0" y="-26713"/>
            <a:ext cx="9144000" cy="6463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1" i="0" u="none" strike="noStrike" cap="none">
                <a:solidFill>
                  <a:srgbClr val="FF0000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BMS</a:t>
            </a:r>
            <a:r>
              <a:rPr lang="en-US" sz="2700" b="1" i="0" u="none" strike="noStrike" cap="none">
                <a:solidFill>
                  <a:srgbClr val="FF0000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 </a:t>
            </a:r>
            <a:r>
              <a:rPr lang="en-US" sz="2000" b="1" i="0" u="none" strike="noStrike" cap="none">
                <a:solidFill>
                  <a:srgbClr val="002060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INSTITUTE OF TECHNOLOGY AND MANAGEMENT</a:t>
            </a:r>
            <a:endParaRPr sz="1800" b="1" i="0" u="none" strike="noStrike" cap="none">
              <a:solidFill>
                <a:srgbClr val="002060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  <p:pic>
        <p:nvPicPr>
          <p:cNvPr id="27" name="Google Shape;27;p3" descr="C:\Users\Placement\Downloads\Logos\BMSIT LOGO Sept 2015.jp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39148" y="17783"/>
            <a:ext cx="628128" cy="579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 descr="Image result for india"/>
          <p:cNvPicPr preferRelativeResize="0"/>
          <p:nvPr/>
        </p:nvPicPr>
        <p:blipFill rotWithShape="1">
          <a:blip r:embed="rId4"/>
          <a:srcRect l="19692" r="16350" b="17178"/>
          <a:stretch>
            <a:fillRect/>
          </a:stretch>
        </p:blipFill>
        <p:spPr>
          <a:xfrm>
            <a:off x="8503509" y="103921"/>
            <a:ext cx="461587" cy="48929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30-10-2019</a:t>
            </a:r>
            <a:endParaRPr>
              <a:solidFill>
                <a:srgbClr val="888888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>
              <a:solidFill>
                <a:srgbClr val="888888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81775" y="2297799"/>
            <a:ext cx="8345100" cy="19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Presented By</a:t>
            </a:r>
            <a:endParaRPr sz="140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900"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9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</a:t>
            </a:r>
            <a:endParaRPr sz="19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900"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US" sz="29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29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endParaRPr sz="29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US" sz="29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90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Und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er the guidance of</a:t>
            </a:r>
            <a:endParaRPr sz="280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US" sz="2800" b="1" i="0" u="none" strike="noStrike" cap="none" dirty="0">
                <a:solidFill>
                  <a:srgbClr val="C55A1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----------------------</a:t>
            </a:r>
            <a:endParaRPr lang="en-IN" sz="140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US" sz="28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</a:t>
            </a:r>
            <a:r>
              <a:rPr lang="en-IN" sz="28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Prof</a:t>
            </a:r>
            <a:r>
              <a:rPr lang="en-IN" sz="280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IN" sz="2800" i="0" u="none" strike="noStrike" cap="none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Swetha M S </a:t>
            </a:r>
            <a:endParaRPr lang="en-IN" sz="280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Asst  Professor/ Dept of ISE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US" sz="280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BMSIT&amp;M</a:t>
            </a:r>
            <a:endParaRPr sz="280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endParaRPr sz="280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endParaRPr sz="280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endParaRPr sz="280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endParaRPr sz="280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0" name="Google Shape;40;p5"/>
          <p:cNvSpPr txBox="1"/>
          <p:nvPr/>
        </p:nvSpPr>
        <p:spPr>
          <a:xfrm>
            <a:off x="740450" y="878975"/>
            <a:ext cx="7459200" cy="17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i="0" u="none" strike="noStrike" cap="none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PBL Presentation</a:t>
            </a:r>
            <a:endParaRPr sz="140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i="0" u="none" strike="noStrike" cap="none" dirty="0">
                <a:solidFill>
                  <a:srgbClr val="38562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Title</a:t>
            </a:r>
            <a:endParaRPr sz="140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1" name="Google Shape;41;p5"/>
          <p:cNvSpPr txBox="1"/>
          <p:nvPr/>
        </p:nvSpPr>
        <p:spPr>
          <a:xfrm>
            <a:off x="2269000" y="2779975"/>
            <a:ext cx="4783200" cy="16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Mr. XXX	           USN:1BY1xISXXX </a:t>
            </a:r>
            <a:r>
              <a:rPr lang="en-US" sz="19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</a:t>
            </a:r>
            <a:endParaRPr sz="1900"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Ms. XXX	           USN:1BY1xISXXX </a:t>
            </a:r>
            <a:endParaRPr sz="1900"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Mr. XXX	           USN:1BY1xISXXX Mr. XXX	           USN:1BY1xISXXX 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sldNum" idx="12"/>
          </p:nvPr>
        </p:nvSpPr>
        <p:spPr>
          <a:xfrm>
            <a:off x="6376175" y="6376776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94" name="Google Shape;94;p11"/>
          <p:cNvSpPr txBox="1"/>
          <p:nvPr/>
        </p:nvSpPr>
        <p:spPr>
          <a:xfrm>
            <a:off x="1045029" y="623450"/>
            <a:ext cx="7294796" cy="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" algn="ctr">
              <a:buSzPts val="3200"/>
            </a:pPr>
            <a:r>
              <a:rPr lang="en-US" sz="26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SCHEDULE</a:t>
            </a:r>
            <a:endParaRPr lang="en-US" sz="2600" b="1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5" name="Google Shape;95;p11"/>
          <p:cNvSpPr txBox="1"/>
          <p:nvPr/>
        </p:nvSpPr>
        <p:spPr>
          <a:xfrm>
            <a:off x="167951" y="2238447"/>
            <a:ext cx="8498082" cy="3144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 panose="02020603050405020304"/>
              <a:buChar char="●"/>
            </a:pPr>
            <a:r>
              <a:rPr lang="en-US" sz="19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bullets</a:t>
            </a:r>
            <a:endParaRPr sz="19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026" name="Picture 2" descr="Project Timeline Template for Excel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71" y="1310150"/>
            <a:ext cx="8315325" cy="593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sldNum" idx="12"/>
          </p:nvPr>
        </p:nvSpPr>
        <p:spPr>
          <a:xfrm>
            <a:off x="6376175" y="6376776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94" name="Google Shape;94;p11"/>
          <p:cNvSpPr txBox="1"/>
          <p:nvPr/>
        </p:nvSpPr>
        <p:spPr>
          <a:xfrm>
            <a:off x="1045029" y="623450"/>
            <a:ext cx="7294796" cy="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" algn="ctr">
              <a:buSzPts val="3200"/>
            </a:pPr>
            <a:r>
              <a:rPr lang="en-US" sz="2600" b="1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COST ESTIMATION</a:t>
            </a:r>
            <a:endParaRPr lang="en-US" sz="2600" b="1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050" name="Picture 2" descr="Project Management C8 -cost_estimation_and_budgeti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81" y="1408922"/>
            <a:ext cx="4966544" cy="418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Agencies Estimate Project Cost &amp; Time to Maximize Reven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425" y="1310150"/>
            <a:ext cx="55038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50" name="Google Shape;150;p18"/>
          <p:cNvSpPr txBox="1"/>
          <p:nvPr/>
        </p:nvSpPr>
        <p:spPr>
          <a:xfrm>
            <a:off x="1628550" y="746100"/>
            <a:ext cx="5886900" cy="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TOOLS USED</a:t>
            </a:r>
            <a:endParaRPr sz="23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265725" y="1432800"/>
            <a:ext cx="9055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3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HARDWARE</a:t>
            </a:r>
            <a:endParaRPr sz="2430" dirty="0">
              <a:solidFill>
                <a:schemeClr val="dk1"/>
              </a:solidFill>
            </a:endParaRPr>
          </a:p>
          <a:p>
            <a:pPr marL="365760" lvl="0" indent="-254635" algn="l" rtl="0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395"/>
              <a:buFont typeface="Noto Sans Symbols"/>
              <a:buChar char=""/>
            </a:pPr>
            <a:r>
              <a:rPr lang="en-US" sz="205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System 	: Pentium IV 2.4 GHz.</a:t>
            </a:r>
            <a:endParaRPr sz="2050" dirty="0">
              <a:solidFill>
                <a:schemeClr val="dk1"/>
              </a:solidFill>
            </a:endParaRPr>
          </a:p>
          <a:p>
            <a:pPr marL="365760" lvl="0" indent="-254635" algn="l" rtl="0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395"/>
              <a:buFont typeface="Noto Sans Symbols"/>
              <a:buChar char=""/>
            </a:pPr>
            <a:r>
              <a:rPr lang="en-US" sz="205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Hard Disk	: 40 GB.</a:t>
            </a:r>
            <a:endParaRPr sz="2050" dirty="0">
              <a:solidFill>
                <a:schemeClr val="dk1"/>
              </a:solidFill>
            </a:endParaRPr>
          </a:p>
          <a:p>
            <a:pPr marL="365760" lvl="0" indent="-254635" algn="l" rtl="0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395"/>
              <a:buFont typeface="Noto Sans Symbols"/>
              <a:buChar char=""/>
            </a:pPr>
            <a:r>
              <a:rPr lang="en-US" sz="205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Monitor	: 15 VGA </a:t>
            </a:r>
            <a:r>
              <a:rPr lang="en-US" sz="2050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Colour</a:t>
            </a:r>
            <a:r>
              <a:rPr lang="en-US" sz="205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2050" dirty="0">
              <a:solidFill>
                <a:schemeClr val="dk1"/>
              </a:solidFill>
            </a:endParaRPr>
          </a:p>
          <a:p>
            <a:pPr marL="365760" lvl="0" indent="-254635" algn="l" rtl="0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395"/>
              <a:buFont typeface="Noto Sans Symbols"/>
              <a:buChar char=""/>
            </a:pPr>
            <a:r>
              <a:rPr lang="en-US" sz="205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Mouse 	: In-built</a:t>
            </a:r>
            <a:endParaRPr sz="2050" dirty="0">
              <a:solidFill>
                <a:schemeClr val="dk1"/>
              </a:solidFill>
            </a:endParaRPr>
          </a:p>
          <a:p>
            <a:pPr marL="365760" lvl="0" indent="-254635" algn="l" rtl="0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395"/>
              <a:buFont typeface="Noto Sans Symbols"/>
              <a:buChar char=""/>
            </a:pPr>
            <a:r>
              <a:rPr lang="en-US" sz="205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Ram	: 512 Mb Minimum</a:t>
            </a:r>
            <a:endParaRPr sz="205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05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43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SOFTWARE</a:t>
            </a:r>
            <a:endParaRPr sz="2430" dirty="0">
              <a:solidFill>
                <a:schemeClr val="dk1"/>
              </a:solidFill>
            </a:endParaRPr>
          </a:p>
          <a:p>
            <a:pPr marL="365760" lvl="0" indent="-254635" algn="l" rtl="0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395"/>
              <a:buFont typeface="Noto Sans Symbols"/>
              <a:buChar char=""/>
            </a:pPr>
            <a:r>
              <a:rPr lang="en-US" sz="205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Operating system     : Windows XP/ Windows 7 or More</a:t>
            </a:r>
            <a:endParaRPr sz="2050" dirty="0">
              <a:solidFill>
                <a:schemeClr val="dk1"/>
              </a:solidFill>
            </a:endParaRPr>
          </a:p>
          <a:p>
            <a:pPr marL="365760" lvl="0" indent="-254635" algn="l" rtl="0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395"/>
              <a:buFont typeface="Noto Sans Symbols"/>
              <a:buChar char=""/>
            </a:pPr>
            <a:r>
              <a:rPr lang="en-US" sz="205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Software Tool           :  </a:t>
            </a:r>
            <a:r>
              <a:rPr lang="en-US" sz="2050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Tensorflow</a:t>
            </a:r>
            <a:r>
              <a:rPr lang="en-US" sz="205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1.14 , Open </a:t>
            </a:r>
            <a:r>
              <a:rPr lang="en-US" sz="2050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Cv</a:t>
            </a:r>
            <a:r>
              <a:rPr lang="en-US" sz="205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2050" dirty="0">
              <a:solidFill>
                <a:schemeClr val="dk1"/>
              </a:solidFill>
            </a:endParaRPr>
          </a:p>
          <a:p>
            <a:pPr marL="365760" lvl="0" indent="-254635" algn="l" rtl="0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395"/>
              <a:buFont typeface="Noto Sans Symbols"/>
              <a:buChar char=""/>
            </a:pPr>
            <a:r>
              <a:rPr lang="en-US" sz="205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Coding Language    : Python.</a:t>
            </a:r>
            <a:endParaRPr sz="2050" dirty="0">
              <a:solidFill>
                <a:schemeClr val="dk1"/>
              </a:solidFill>
            </a:endParaRPr>
          </a:p>
          <a:p>
            <a:pPr marL="365760" lvl="0" indent="-254635" algn="l" rtl="0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395"/>
              <a:buFont typeface="Noto Sans Symbols"/>
              <a:buChar char=""/>
            </a:pPr>
            <a:r>
              <a:rPr lang="en-US" sz="205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Toolbox 	          : Image processing toolbox.</a:t>
            </a:r>
            <a:endParaRPr lang="en-US" sz="205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5760" lvl="0" indent="-254635" algn="l" rtl="0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395"/>
              <a:buFont typeface="Noto Sans Symbols"/>
              <a:buChar char=""/>
            </a:pPr>
            <a:r>
              <a:rPr lang="en-US" sz="2050" dirty="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Data Base	           :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30-10-2019</a:t>
            </a:r>
            <a:endParaRPr>
              <a:solidFill>
                <a:srgbClr val="888888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7" name="Google Shape;157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>
              <a:solidFill>
                <a:srgbClr val="888888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1072552" y="2142685"/>
            <a:ext cx="6629401" cy="2669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endParaRPr sz="180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2016350" y="805175"/>
            <a:ext cx="4741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23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METHODOLOGY</a:t>
            </a:r>
            <a:r>
              <a:rPr lang="en-US" sz="450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450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076" name="Picture 4" descr="PLOS ONE: Design and Implementation of a Cloud Computing Adoption Decision  Tool: Generating a Cloud Roa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1728575"/>
            <a:ext cx="3333750" cy="276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30-10-2019</a:t>
            </a:r>
            <a:endParaRPr>
              <a:solidFill>
                <a:srgbClr val="888888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7" name="Google Shape;157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>
              <a:solidFill>
                <a:srgbClr val="888888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1072552" y="2142685"/>
            <a:ext cx="6629401" cy="2669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endParaRPr sz="180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2016349" y="805175"/>
            <a:ext cx="5685603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2300" b="1" dirty="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I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MPLEMENTATION</a:t>
            </a:r>
            <a:r>
              <a:rPr lang="en-US" sz="45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45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9796" y="2142685"/>
            <a:ext cx="7884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CODE/ LINK TO CODE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30-10-2019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65" name="Google Shape;165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481878" y="2150417"/>
            <a:ext cx="8421832" cy="1913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endParaRPr sz="2000" b="0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2286000" y="2797417"/>
            <a:ext cx="4572000" cy="37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1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628650" y="2150417"/>
            <a:ext cx="8421900" cy="22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Screen shots of your implementation</a:t>
            </a:r>
            <a:endParaRPr lang="en-US" sz="2000" b="0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2870797" y="900903"/>
            <a:ext cx="3402406" cy="480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2300" b="1" dirty="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Calibri" panose="020F0502020204030204"/>
              </a:rPr>
              <a:t>RESULTS</a:t>
            </a:r>
            <a:endParaRPr lang="en-US" sz="2300" b="1" dirty="0">
              <a:solidFill>
                <a:schemeClr val="dk1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30-10-2019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65" name="Google Shape;165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481878" y="2150417"/>
            <a:ext cx="8421832" cy="1913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endParaRPr sz="2000" b="0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2286000" y="2797417"/>
            <a:ext cx="4572000" cy="37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1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628650" y="2150417"/>
            <a:ext cx="8421900" cy="22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BULLET POINTS</a:t>
            </a:r>
            <a:endParaRPr lang="en-US" sz="2000" b="0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2870797" y="900903"/>
            <a:ext cx="443507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2300" b="1" dirty="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Calibri" panose="020F0502020204030204"/>
              </a:rPr>
              <a:t>CONCLUSION</a:t>
            </a:r>
            <a:endParaRPr sz="2300" b="1" dirty="0">
              <a:solidFill>
                <a:schemeClr val="dk1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30-10-2019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65" name="Google Shape;165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481878" y="2150417"/>
            <a:ext cx="8421832" cy="1913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endParaRPr sz="2000" b="0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2286000" y="2797417"/>
            <a:ext cx="4572000" cy="37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1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628650" y="2150417"/>
            <a:ext cx="8421900" cy="22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BULLET POINTS</a:t>
            </a:r>
            <a:endParaRPr lang="en-US" sz="2000" b="0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1035698" y="900903"/>
            <a:ext cx="756712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2300" b="1" dirty="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Calibri" panose="020F0502020204030204"/>
              </a:rPr>
              <a:t>FUTURE</a:t>
            </a:r>
            <a:r>
              <a:rPr lang="en-US" sz="5400" b="0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2300" b="1" dirty="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Calibri" panose="020F0502020204030204"/>
              </a:rPr>
              <a:t>ENHANCEMENT</a:t>
            </a:r>
            <a:endParaRPr sz="2300" b="1" dirty="0">
              <a:solidFill>
                <a:schemeClr val="dk1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8" name="Google Shape;208;p25"/>
          <p:cNvSpPr txBox="1"/>
          <p:nvPr/>
        </p:nvSpPr>
        <p:spPr>
          <a:xfrm>
            <a:off x="245300" y="1315615"/>
            <a:ext cx="7890300" cy="242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Any Certified course completed showcase the certificate</a:t>
            </a:r>
            <a:endParaRPr sz="2000"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888888"/>
                </a:solidFill>
              </a:rPr>
              <a:t>30-10-2019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65" name="Google Shape;165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481878" y="2150417"/>
            <a:ext cx="8421832" cy="1913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endParaRPr sz="2000" b="0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2286000" y="2797417"/>
            <a:ext cx="4572000" cy="37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1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628650" y="2150417"/>
            <a:ext cx="8421900" cy="22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Times New Roman" panose="02020603050405020304"/>
              <a:buChar char="●"/>
            </a:pPr>
            <a:r>
              <a:rPr lang="en-US" sz="2000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Dzmitry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Bahdanau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Kyunghyun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Cho, and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Yoshua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Bengio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“Neural machine translation by jointly learning to align and translate” arXiv:1409. 0287g9 ICLR 19th may 2016.</a:t>
            </a:r>
            <a:endParaRPr lang="en-US" sz="20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1035698" y="900903"/>
            <a:ext cx="756712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REFERENCES</a:t>
            </a:r>
            <a:endParaRPr sz="23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8" name="Google Shape;48;p6"/>
          <p:cNvSpPr/>
          <p:nvPr/>
        </p:nvSpPr>
        <p:spPr>
          <a:xfrm>
            <a:off x="976060" y="6274770"/>
            <a:ext cx="20562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" name="Google Shape;49;p6"/>
          <p:cNvSpPr/>
          <p:nvPr/>
        </p:nvSpPr>
        <p:spPr>
          <a:xfrm>
            <a:off x="2742940" y="601170"/>
            <a:ext cx="37983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CONTENTS</a:t>
            </a:r>
            <a:endParaRPr sz="4300" i="0" u="none" strike="noStrike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628650" y="1248450"/>
            <a:ext cx="8207440" cy="56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4565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❖"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  <a:endParaRPr sz="2600" b="0" i="0" u="none" strike="noStrike" cap="none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65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❖"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Motivation</a:t>
            </a:r>
            <a:endParaRPr lang="en-US" sz="26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indent="-456565">
              <a:buSzPts val="3200"/>
              <a:buFont typeface="Noto Sans Symbols"/>
              <a:buChar char="❖"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Survey (if any)</a:t>
            </a:r>
            <a:endParaRPr lang="en-US" sz="2600" b="0" i="0" u="none" strike="noStrike" cap="none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65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❖"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Existing System</a:t>
            </a:r>
            <a:endParaRPr sz="2600" b="0" i="0" u="none" strike="noStrike" cap="none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65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❖"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Proposed System</a:t>
            </a:r>
            <a:endParaRPr sz="2600" b="0" i="0" u="none" strike="noStrike" cap="none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65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❖"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</a:t>
            </a:r>
            <a:endParaRPr lang="en-US" sz="26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indent="-456565">
              <a:buSzPts val="3200"/>
              <a:buFont typeface="Noto Sans Symbols"/>
              <a:buChar char="❖"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Relevance to Society/Industry</a:t>
            </a:r>
            <a:endParaRPr lang="en-US" sz="26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indent="-456565">
              <a:buSzPts val="3200"/>
              <a:buFont typeface="Noto Sans Symbols"/>
              <a:buChar char="❖"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Schedule and Budget</a:t>
            </a:r>
            <a:endParaRPr lang="en-US" sz="26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565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❖"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Tools Used (Software/Hardware)</a:t>
            </a:r>
            <a:endParaRPr sz="2600" b="0" i="0" u="none" strike="noStrike" cap="none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65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❖"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Methodology (Use case/DFD/Flow Diagram)</a:t>
            </a:r>
            <a:endParaRPr lang="en-US" sz="26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565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❖"/>
            </a:pPr>
            <a:r>
              <a:rPr lang="en-US" sz="2600" dirty="0"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Results(Screenshots)</a:t>
            </a:r>
            <a:endParaRPr sz="2600" b="0" i="0" u="none" strike="noStrike" cap="none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65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❖"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  <a:endParaRPr lang="en-US" sz="26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indent="-456565">
              <a:buSzPts val="3200"/>
              <a:buFont typeface="Noto Sans Symbols"/>
              <a:buChar char="❖"/>
            </a:pPr>
            <a:r>
              <a:rPr lang="en-US" sz="2600" dirty="0"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Any certified course done provide certificate</a:t>
            </a:r>
            <a:endParaRPr lang="en-US" sz="2600" b="0" i="0" u="none" strike="noStrike" cap="none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65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❖"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References</a:t>
            </a:r>
            <a:endParaRPr sz="3200" b="0" i="0" u="none" strike="noStrike" cap="none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57" name="Google Shape;57;p7"/>
          <p:cNvSpPr txBox="1"/>
          <p:nvPr/>
        </p:nvSpPr>
        <p:spPr>
          <a:xfrm>
            <a:off x="252875" y="1051975"/>
            <a:ext cx="8375100" cy="48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            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US" sz="26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  <a:endParaRPr sz="26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endParaRPr sz="20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Only bullet points</a:t>
            </a:r>
            <a:endParaRPr lang="en-US" sz="200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R="0" lvl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200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endParaRPr sz="300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57" name="Google Shape;57;p7"/>
          <p:cNvSpPr txBox="1"/>
          <p:nvPr/>
        </p:nvSpPr>
        <p:spPr>
          <a:xfrm>
            <a:off x="252875" y="1051975"/>
            <a:ext cx="8375100" cy="48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            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US" sz="26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MOTIVATION</a:t>
            </a:r>
            <a:endParaRPr sz="26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endParaRPr sz="20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Only bullet points</a:t>
            </a:r>
            <a:endParaRPr lang="en-US" sz="200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R="0" lvl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200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endParaRPr sz="300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sldNum" idx="12"/>
          </p:nvPr>
        </p:nvSpPr>
        <p:spPr>
          <a:xfrm>
            <a:off x="6457950" y="64074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24" name="Google Shape;124;p15"/>
          <p:cNvSpPr/>
          <p:nvPr/>
        </p:nvSpPr>
        <p:spPr>
          <a:xfrm>
            <a:off x="0" y="623450"/>
            <a:ext cx="9144000" cy="408900"/>
          </a:xfrm>
          <a:prstGeom prst="roundRect">
            <a:avLst>
              <a:gd name="adj" fmla="val 16667"/>
            </a:avLst>
          </a:prstGeom>
          <a:solidFill>
            <a:srgbClr val="FABF8E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29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Survey</a:t>
            </a:r>
            <a:endParaRPr sz="70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25" name="Google Shape;125;p15"/>
          <p:cNvCxnSpPr/>
          <p:nvPr/>
        </p:nvCxnSpPr>
        <p:spPr>
          <a:xfrm rot="10800000">
            <a:off x="-275573" y="4254305"/>
            <a:ext cx="0" cy="720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26" name="Google Shape;126;p15"/>
          <p:cNvGraphicFramePr/>
          <p:nvPr/>
        </p:nvGraphicFramePr>
        <p:xfrm>
          <a:off x="0" y="1062261"/>
          <a:ext cx="9144000" cy="6180792"/>
        </p:xfrm>
        <a:graphic>
          <a:graphicData uri="http://schemas.openxmlformats.org/drawingml/2006/table">
            <a:tbl>
              <a:tblPr firstRow="1" bandRow="1">
                <a:noFill/>
                <a:tableStyleId>{CEF0C23B-E757-4805-85BB-30E26BED65F0}</a:tableStyleId>
              </a:tblPr>
              <a:tblGrid>
                <a:gridCol w="450925"/>
                <a:gridCol w="2116900"/>
                <a:gridCol w="1678475"/>
                <a:gridCol w="1766175"/>
                <a:gridCol w="1453025"/>
                <a:gridCol w="1678500"/>
              </a:tblGrid>
              <a:tr h="10697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SL no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PAPER TITLE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6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PUBLICATIONS (Journal name, Vol, </a:t>
                      </a:r>
                      <a:r>
                        <a:rPr lang="en-US" sz="1600" dirty="0" err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Issue,year</a:t>
                      </a:r>
                      <a:r>
                        <a:rPr lang="en-US" sz="16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)</a:t>
                      </a:r>
                      <a:endParaRPr sz="16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METHODOLOGY</a:t>
                      </a:r>
                      <a:endParaRPr lang="en-US" sz="18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LIMITATIONS</a:t>
                      </a:r>
                      <a:endParaRPr sz="18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GAPS IDENTIFIED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</a:tr>
              <a:tr h="23373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/>
                        <a:buNone/>
                      </a:pPr>
                      <a:endParaRPr sz="14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/>
                        <a:buNone/>
                      </a:pPr>
                      <a:endParaRPr sz="16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 panose="020B0604020202020204"/>
                        <a:buNone/>
                      </a:pPr>
                      <a:endParaRPr sz="15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 panose="020B0604020202020204"/>
                        <a:buNone/>
                      </a:pPr>
                      <a:endParaRPr sz="15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/>
                        <a:buNone/>
                      </a:pP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</a:tr>
              <a:tr h="170554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/>
                        <a:buNone/>
                      </a:pPr>
                      <a:endParaRPr lang="en-US" sz="16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/>
                        <a:buNone/>
                      </a:pPr>
                      <a:endParaRPr lang="en-IN" sz="16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/>
                        <a:buNone/>
                      </a:pPr>
                      <a:endParaRPr lang="en-IN" sz="16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/>
                        <a:buNone/>
                      </a:pPr>
                      <a:endParaRPr lang="en-IN" sz="16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/>
                        <a:buNone/>
                      </a:pPr>
                      <a:endParaRPr lang="en-IN" sz="16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/>
                        <a:buNone/>
                      </a:pPr>
                      <a:endParaRPr lang="en-IN" sz="16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/>
                        <a:buNone/>
                      </a:pPr>
                      <a:endParaRPr lang="en-IN" sz="16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/>
                        <a:buNone/>
                      </a:pPr>
                      <a:endParaRPr lang="en-IN" sz="16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/>
                        <a:buNone/>
                      </a:pPr>
                      <a:endParaRPr lang="en-IN" sz="16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/>
                        <a:buNone/>
                      </a:pPr>
                      <a:endParaRPr lang="en-IN" sz="16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/>
                        <a:buNone/>
                      </a:pPr>
                      <a:endParaRPr sz="16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/>
                        <a:buNone/>
                      </a:pP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 panose="020B0604020202020204"/>
                        <a:buNone/>
                      </a:pPr>
                      <a:endParaRPr sz="19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endParaRPr sz="18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/>
                        <a:buNone/>
                      </a:pPr>
                      <a:endParaRPr sz="16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cxnSp>
        <p:nvCxnSpPr>
          <p:cNvPr id="127" name="Google Shape;127;p15"/>
          <p:cNvCxnSpPr/>
          <p:nvPr/>
        </p:nvCxnSpPr>
        <p:spPr>
          <a:xfrm>
            <a:off x="-47150" y="8399276"/>
            <a:ext cx="9112500" cy="62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US" sz="2000"/>
            </a:fld>
            <a:endParaRPr sz="2000"/>
          </a:p>
        </p:txBody>
      </p:sp>
      <p:sp>
        <p:nvSpPr>
          <p:cNvPr id="102" name="Google Shape;102;p12"/>
          <p:cNvSpPr txBox="1"/>
          <p:nvPr/>
        </p:nvSpPr>
        <p:spPr>
          <a:xfrm>
            <a:off x="2228100" y="725675"/>
            <a:ext cx="5886900" cy="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EXISTING SYSTEMS</a:t>
            </a:r>
            <a:endParaRPr sz="24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3" name="Google Shape;103;p12"/>
          <p:cNvSpPr txBox="1"/>
          <p:nvPr/>
        </p:nvSpPr>
        <p:spPr>
          <a:xfrm>
            <a:off x="-81775" y="1175375"/>
            <a:ext cx="8820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US" sz="1800" dirty="0">
                <a:solidFill>
                  <a:srgbClr val="292929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Bulletin points</a:t>
            </a:r>
            <a:endParaRPr lang="en-US" sz="1800" dirty="0">
              <a:solidFill>
                <a:srgbClr val="292929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endParaRPr lang="en-US" sz="1800" dirty="0">
              <a:solidFill>
                <a:srgbClr val="292929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US" sz="1800" dirty="0">
                <a:solidFill>
                  <a:srgbClr val="292929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XX</a:t>
            </a:r>
            <a:endParaRPr lang="en-US" sz="1800" dirty="0">
              <a:solidFill>
                <a:srgbClr val="292929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endParaRPr lang="en-US" sz="1800" dirty="0">
              <a:solidFill>
                <a:srgbClr val="292929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US" sz="1800" dirty="0">
                <a:solidFill>
                  <a:srgbClr val="292929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XX</a:t>
            </a:r>
            <a:endParaRPr lang="en-US" sz="1800" dirty="0">
              <a:solidFill>
                <a:srgbClr val="292929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endParaRPr lang="en-US" sz="1800" dirty="0">
              <a:solidFill>
                <a:srgbClr val="292929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endParaRPr sz="1800" dirty="0">
              <a:solidFill>
                <a:srgbClr val="292929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10" name="Google Shape;110;p13"/>
          <p:cNvSpPr txBox="1"/>
          <p:nvPr/>
        </p:nvSpPr>
        <p:spPr>
          <a:xfrm>
            <a:off x="173850" y="735875"/>
            <a:ext cx="8891700" cy="60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PROPOSED SYSTEM</a:t>
            </a:r>
            <a:endParaRPr sz="2300"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lvl="0" indent="-285750" algn="l" rtl="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Points</a:t>
            </a:r>
            <a:endParaRPr sz="1800" dirty="0">
              <a:solidFill>
                <a:srgbClr val="333333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None/>
            </a:pPr>
            <a:endParaRPr sz="1800" dirty="0">
              <a:solidFill>
                <a:srgbClr val="333333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23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sldNum" idx="12"/>
          </p:nvPr>
        </p:nvSpPr>
        <p:spPr>
          <a:xfrm>
            <a:off x="6376175" y="6376776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94" name="Google Shape;94;p11"/>
          <p:cNvSpPr txBox="1"/>
          <p:nvPr/>
        </p:nvSpPr>
        <p:spPr>
          <a:xfrm>
            <a:off x="2452925" y="623450"/>
            <a:ext cx="5886900" cy="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DESCRIPTION</a:t>
            </a:r>
            <a:endParaRPr sz="26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5" name="Google Shape;95;p11"/>
          <p:cNvSpPr txBox="1"/>
          <p:nvPr/>
        </p:nvSpPr>
        <p:spPr>
          <a:xfrm>
            <a:off x="0" y="1032250"/>
            <a:ext cx="8778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 panose="02020603050405020304"/>
              <a:buChar char="●"/>
            </a:pPr>
            <a:r>
              <a:rPr lang="en-US" sz="19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bullets</a:t>
            </a:r>
            <a:endParaRPr sz="19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sldNum" idx="12"/>
          </p:nvPr>
        </p:nvSpPr>
        <p:spPr>
          <a:xfrm>
            <a:off x="6376175" y="6376776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94" name="Google Shape;94;p11"/>
          <p:cNvSpPr txBox="1"/>
          <p:nvPr/>
        </p:nvSpPr>
        <p:spPr>
          <a:xfrm>
            <a:off x="2052735" y="623450"/>
            <a:ext cx="6287090" cy="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">
              <a:buSzPts val="3200"/>
            </a:pPr>
            <a:r>
              <a:rPr lang="en-US" sz="2600" b="1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RELEVANCE TO SOCIETY/INDUSTRY</a:t>
            </a:r>
            <a:endParaRPr lang="en-US" sz="2600" b="1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5" name="Google Shape;95;p11"/>
          <p:cNvSpPr txBox="1"/>
          <p:nvPr/>
        </p:nvSpPr>
        <p:spPr>
          <a:xfrm>
            <a:off x="279918" y="1390260"/>
            <a:ext cx="8498082" cy="3144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 panose="02020603050405020304"/>
              <a:buChar char="●"/>
            </a:pPr>
            <a:r>
              <a:rPr lang="en-US" sz="19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bullets</a:t>
            </a:r>
            <a:endParaRPr sz="19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1859</Words>
  <Application>WPS Presentation</Application>
  <PresentationFormat>On-screen Show (4:3)</PresentationFormat>
  <Paragraphs>234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SimSun</vt:lpstr>
      <vt:lpstr>Wingdings</vt:lpstr>
      <vt:lpstr>Arial</vt:lpstr>
      <vt:lpstr>Calibri</vt:lpstr>
      <vt:lpstr>Lucida Sans</vt:lpstr>
      <vt:lpstr>Times New Roman</vt:lpstr>
      <vt:lpstr>Noto Sans Symbols</vt:lpstr>
      <vt:lpstr>Segoe Print</vt:lpstr>
      <vt:lpstr>Times New Roman</vt:lpstr>
      <vt:lpstr>Microsoft YaHei</vt:lpstr>
      <vt:lpstr>Arial Unicode MS</vt:lpstr>
      <vt:lpstr>1_Office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maha</dc:creator>
  <cp:lastModifiedBy>HP</cp:lastModifiedBy>
  <cp:revision>8</cp:revision>
  <dcterms:created xsi:type="dcterms:W3CDTF">2021-07-08T10:24:54Z</dcterms:created>
  <dcterms:modified xsi:type="dcterms:W3CDTF">2021-07-08T10:33:07Z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1033-11.2.0.10176</vt:lpwstr>
  </property>
</Properties>
</file>