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0EC-B805-4199-A83C-662F50C351F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739B-F804-429D-A11C-C46252B98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36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0EC-B805-4199-A83C-662F50C351F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739B-F804-429D-A11C-C46252B98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73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0EC-B805-4199-A83C-662F50C351F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739B-F804-429D-A11C-C46252B98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9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0EC-B805-4199-A83C-662F50C351F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739B-F804-429D-A11C-C46252B98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99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0EC-B805-4199-A83C-662F50C351F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739B-F804-429D-A11C-C46252B98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0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0EC-B805-4199-A83C-662F50C351F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739B-F804-429D-A11C-C46252B98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3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0EC-B805-4199-A83C-662F50C351F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739B-F804-429D-A11C-C46252B98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47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0EC-B805-4199-A83C-662F50C351F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739B-F804-429D-A11C-C46252B98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0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0EC-B805-4199-A83C-662F50C351F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739B-F804-429D-A11C-C46252B98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62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0EC-B805-4199-A83C-662F50C351F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739B-F804-429D-A11C-C46252B98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96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0EC-B805-4199-A83C-662F50C351F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739B-F804-429D-A11C-C46252B98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09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B0EC-B805-4199-A83C-662F50C351F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2739B-F804-429D-A11C-C46252B98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28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Array: collections of data of the same type, </a:t>
            </a:r>
            <a:r>
              <a:rPr lang="en-IN" dirty="0" smtClean="0"/>
              <a:t>that is</a:t>
            </a:r>
            <a:r>
              <a:rPr lang="en-IN" dirty="0"/>
              <a:t>, a set of index and </a:t>
            </a:r>
            <a:r>
              <a:rPr lang="en-IN" dirty="0" smtClean="0"/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34960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heavy" dirty="0"/>
              <a:t>ARRAY </a:t>
            </a:r>
            <a:r>
              <a:rPr lang="en-US" b="1" u="heavy" dirty="0" smtClean="0"/>
              <a:t>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Creating</a:t>
            </a:r>
          </a:p>
          <a:p>
            <a:pPr lvl="0"/>
            <a:r>
              <a:rPr lang="en-US" dirty="0" smtClean="0"/>
              <a:t>Traversing</a:t>
            </a:r>
            <a:endParaRPr lang="en-IN" dirty="0"/>
          </a:p>
          <a:p>
            <a:pPr lvl="0"/>
            <a:r>
              <a:rPr lang="en-US" dirty="0"/>
              <a:t>Inserting</a:t>
            </a:r>
            <a:endParaRPr lang="en-IN" dirty="0"/>
          </a:p>
          <a:p>
            <a:pPr lvl="0"/>
            <a:r>
              <a:rPr lang="en-US" dirty="0"/>
              <a:t>Deleting</a:t>
            </a:r>
            <a:endParaRPr lang="en-IN" dirty="0"/>
          </a:p>
          <a:p>
            <a:r>
              <a:rPr lang="en-US" dirty="0"/>
              <a:t>Sorting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Searching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9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3800" dirty="0"/>
              <a:t>void create_ </a:t>
            </a:r>
            <a:r>
              <a:rPr lang="en-IN" sz="3800" dirty="0" smtClean="0"/>
              <a:t>array</a:t>
            </a:r>
            <a:r>
              <a:rPr lang="en-IN" sz="3800" dirty="0"/>
              <a:t>()</a:t>
            </a:r>
          </a:p>
          <a:p>
            <a:pPr marL="0" indent="0">
              <a:buNone/>
            </a:pPr>
            <a:r>
              <a:rPr lang="en-IN" sz="3800" dirty="0"/>
              <a:t>{</a:t>
            </a:r>
          </a:p>
          <a:p>
            <a:pPr marL="0" indent="0">
              <a:buNone/>
            </a:pPr>
            <a:r>
              <a:rPr lang="en-IN" sz="3800" dirty="0" err="1" smtClean="0"/>
              <a:t>int</a:t>
            </a:r>
            <a:r>
              <a:rPr lang="en-IN" sz="3800" dirty="0" smtClean="0"/>
              <a:t> </a:t>
            </a:r>
            <a:r>
              <a:rPr lang="en-IN" sz="3800" dirty="0" err="1"/>
              <a:t>i</a:t>
            </a:r>
            <a:r>
              <a:rPr lang="en-IN" sz="3800" dirty="0"/>
              <a:t> ; </a:t>
            </a:r>
          </a:p>
          <a:p>
            <a:pPr marL="0" indent="0">
              <a:buNone/>
            </a:pPr>
            <a:r>
              <a:rPr lang="en-IN" sz="3800" dirty="0"/>
              <a:t>a= </a:t>
            </a:r>
            <a:r>
              <a:rPr lang="en-IN" sz="3800" dirty="0">
                <a:solidFill>
                  <a:srgbClr val="FF33CC"/>
                </a:solidFill>
              </a:rPr>
              <a:t>(</a:t>
            </a:r>
            <a:r>
              <a:rPr lang="en-IN" sz="3800" dirty="0" err="1">
                <a:solidFill>
                  <a:srgbClr val="FF33CC"/>
                </a:solidFill>
              </a:rPr>
              <a:t>int</a:t>
            </a:r>
            <a:r>
              <a:rPr lang="en-IN" sz="3800" dirty="0">
                <a:solidFill>
                  <a:srgbClr val="FF33CC"/>
                </a:solidFill>
              </a:rPr>
              <a:t>*)</a:t>
            </a:r>
            <a:r>
              <a:rPr lang="en-IN" sz="3800" dirty="0" err="1">
                <a:solidFill>
                  <a:srgbClr val="FF33CC"/>
                </a:solidFill>
              </a:rPr>
              <a:t>malloc</a:t>
            </a:r>
            <a:r>
              <a:rPr lang="en-IN" sz="3800" dirty="0">
                <a:solidFill>
                  <a:srgbClr val="FF33CC"/>
                </a:solidFill>
              </a:rPr>
              <a:t>(</a:t>
            </a:r>
            <a:r>
              <a:rPr lang="en-IN" sz="3800" dirty="0" err="1">
                <a:solidFill>
                  <a:srgbClr val="FF33CC"/>
                </a:solidFill>
              </a:rPr>
              <a:t>arraysize</a:t>
            </a:r>
            <a:r>
              <a:rPr lang="en-IN" sz="3800" dirty="0">
                <a:solidFill>
                  <a:srgbClr val="FF33CC"/>
                </a:solidFill>
              </a:rPr>
              <a:t>*</a:t>
            </a:r>
            <a:r>
              <a:rPr lang="en-IN" sz="3800" dirty="0" err="1">
                <a:solidFill>
                  <a:srgbClr val="FF33CC"/>
                </a:solidFill>
              </a:rPr>
              <a:t>sizeof</a:t>
            </a:r>
            <a:r>
              <a:rPr lang="en-IN" sz="3800" dirty="0">
                <a:solidFill>
                  <a:srgbClr val="FF33CC"/>
                </a:solidFill>
              </a:rPr>
              <a:t>(</a:t>
            </a:r>
            <a:r>
              <a:rPr lang="en-IN" sz="3800" dirty="0" err="1">
                <a:solidFill>
                  <a:srgbClr val="FF33CC"/>
                </a:solidFill>
              </a:rPr>
              <a:t>int</a:t>
            </a:r>
            <a:r>
              <a:rPr lang="en-IN" sz="3800" dirty="0">
                <a:solidFill>
                  <a:srgbClr val="FF33CC"/>
                </a:solidFill>
              </a:rPr>
              <a:t>));</a:t>
            </a:r>
          </a:p>
          <a:p>
            <a:pPr marL="0" indent="0">
              <a:buNone/>
            </a:pPr>
            <a:r>
              <a:rPr lang="en-IN" sz="3800" dirty="0" smtClean="0"/>
              <a:t>if(a </a:t>
            </a:r>
            <a:r>
              <a:rPr lang="en-IN" sz="3800" dirty="0"/>
              <a:t>==NULL)</a:t>
            </a:r>
          </a:p>
          <a:p>
            <a:pPr marL="0" indent="0">
              <a:buNone/>
            </a:pPr>
            <a:r>
              <a:rPr lang="en-IN" sz="3800" dirty="0"/>
              <a:t>{</a:t>
            </a:r>
          </a:p>
          <a:p>
            <a:pPr marL="0" indent="0">
              <a:buNone/>
            </a:pPr>
            <a:r>
              <a:rPr lang="en-IN" sz="3800" dirty="0" err="1" smtClean="0"/>
              <a:t>printf</a:t>
            </a:r>
            <a:r>
              <a:rPr lang="en-IN" sz="3800" dirty="0" smtClean="0"/>
              <a:t>(“ array </a:t>
            </a:r>
            <a:r>
              <a:rPr lang="en-IN" sz="3800" dirty="0"/>
              <a:t>creation failed\n");</a:t>
            </a:r>
          </a:p>
          <a:p>
            <a:pPr marL="0" indent="0">
              <a:buNone/>
            </a:pPr>
            <a:r>
              <a:rPr lang="en-IN" sz="3800" dirty="0" smtClean="0"/>
              <a:t>exit(0);</a:t>
            </a:r>
            <a:endParaRPr lang="en-IN" sz="3800" dirty="0"/>
          </a:p>
          <a:p>
            <a:pPr marL="0" indent="0">
              <a:buNone/>
            </a:pPr>
            <a:r>
              <a:rPr lang="en-IN" sz="3800" dirty="0"/>
              <a:t>} </a:t>
            </a:r>
          </a:p>
          <a:p>
            <a:pPr marL="0" indent="0">
              <a:buNone/>
            </a:pPr>
            <a:r>
              <a:rPr lang="en-IN" sz="3800" dirty="0" err="1" smtClean="0"/>
              <a:t>printf</a:t>
            </a:r>
            <a:r>
              <a:rPr lang="en-IN" sz="3800" dirty="0" smtClean="0"/>
              <a:t>(("</a:t>
            </a:r>
            <a:r>
              <a:rPr lang="en-IN" sz="3800" dirty="0"/>
              <a:t>array created successfully\n."); - - - - - - -</a:t>
            </a:r>
          </a:p>
          <a:p>
            <a:pPr marL="0" indent="0">
              <a:buNone/>
            </a:pPr>
            <a:r>
              <a:rPr lang="en-IN" sz="3800" dirty="0" err="1" smtClean="0"/>
              <a:t>printf</a:t>
            </a:r>
            <a:r>
              <a:rPr lang="en-IN" sz="3800" dirty="0"/>
              <a:t>("Enter %</a:t>
            </a:r>
            <a:r>
              <a:rPr lang="en-IN" sz="3800" dirty="0" smtClean="0"/>
              <a:t>d e1ements\n</a:t>
            </a:r>
            <a:r>
              <a:rPr lang="en-IN" sz="3800" dirty="0"/>
              <a:t>", </a:t>
            </a:r>
            <a:r>
              <a:rPr lang="en-IN" sz="3800" dirty="0" smtClean="0"/>
              <a:t>n)   //n </a:t>
            </a:r>
            <a:r>
              <a:rPr lang="en-IN" sz="3800" dirty="0"/>
              <a:t>is the </a:t>
            </a:r>
            <a:r>
              <a:rPr lang="en-IN" sz="3800" dirty="0" smtClean="0"/>
              <a:t> no of elements</a:t>
            </a:r>
          </a:p>
          <a:p>
            <a:pPr marL="0" indent="0">
              <a:buNone/>
            </a:pPr>
            <a:r>
              <a:rPr lang="nn-NO" sz="3800" dirty="0"/>
              <a:t>for(i = 0; i &lt; n; i++)</a:t>
            </a:r>
          </a:p>
          <a:p>
            <a:pPr marL="0" indent="0">
              <a:buNone/>
            </a:pPr>
            <a:r>
              <a:rPr lang="en-IN" sz="3800" dirty="0"/>
              <a:t>      { </a:t>
            </a:r>
          </a:p>
          <a:p>
            <a:pPr marL="0" indent="0">
              <a:buNone/>
            </a:pPr>
            <a:r>
              <a:rPr lang="en-IN" sz="3800" dirty="0"/>
              <a:t>           </a:t>
            </a:r>
            <a:r>
              <a:rPr lang="en-IN" sz="3800" dirty="0" err="1"/>
              <a:t>scanf</a:t>
            </a:r>
            <a:r>
              <a:rPr lang="en-IN" sz="3800" dirty="0"/>
              <a:t>("%d\t", &amp;a[</a:t>
            </a:r>
            <a:r>
              <a:rPr lang="en-IN" sz="3800" dirty="0" err="1"/>
              <a:t>i</a:t>
            </a:r>
            <a:r>
              <a:rPr lang="en-IN" sz="3800" dirty="0"/>
              <a:t>]);</a:t>
            </a:r>
          </a:p>
          <a:p>
            <a:pPr marL="0" indent="0">
              <a:buNone/>
            </a:pPr>
            <a:r>
              <a:rPr lang="en-IN" sz="3800" dirty="0"/>
              <a:t>      }</a:t>
            </a:r>
          </a:p>
          <a:p>
            <a:pPr marL="0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92778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Traversing/ Displaying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217443"/>
          </a:xfrm>
        </p:spPr>
        <p:txBody>
          <a:bodyPr>
            <a:normAutofit fontScale="77500" lnSpcReduction="20000"/>
          </a:bodyPr>
          <a:lstStyle/>
          <a:p>
            <a:pPr marL="463550" lvl="1" indent="-457200">
              <a:buFont typeface="Arial" panose="020B0604020202020204" pitchFamily="34" charset="0"/>
              <a:buChar char="•"/>
            </a:pPr>
            <a:r>
              <a:rPr lang="en-US" sz="5900" dirty="0" smtClean="0"/>
              <a:t>Traversing </a:t>
            </a:r>
            <a:r>
              <a:rPr lang="en-US" sz="5900" dirty="0"/>
              <a:t>is a accessing and processing each element in the array exactly once</a:t>
            </a:r>
            <a:r>
              <a:rPr lang="en-US" sz="4400" dirty="0" smtClean="0"/>
              <a:t>.</a:t>
            </a:r>
          </a:p>
          <a:p>
            <a:pPr marL="6350" lvl="1" indent="0">
              <a:buNone/>
            </a:pPr>
            <a:r>
              <a:rPr lang="en-US" sz="3200" dirty="0" smtClean="0"/>
              <a:t>   </a:t>
            </a:r>
            <a:r>
              <a:rPr lang="en-US" sz="3200" b="1" u="sng" dirty="0" err="1" smtClean="0"/>
              <a:t>Alg</a:t>
            </a:r>
            <a:endParaRPr lang="en-IN" sz="2900" b="1" u="sng" dirty="0"/>
          </a:p>
          <a:p>
            <a:pPr marL="742950" lvl="0" indent="-742950">
              <a:buFont typeface="+mj-lt"/>
              <a:buAutoNum type="arabicPeriod"/>
            </a:pPr>
            <a:r>
              <a:rPr lang="en-US" sz="4000" dirty="0"/>
              <a:t>[Initialize  Counter]	</a:t>
            </a:r>
            <a:r>
              <a:rPr lang="en-US" sz="4000" dirty="0" smtClean="0">
                <a:solidFill>
                  <a:schemeClr val="accent1"/>
                </a:solidFill>
              </a:rPr>
              <a:t>set </a:t>
            </a:r>
            <a:r>
              <a:rPr lang="en-US" sz="4000" dirty="0">
                <a:solidFill>
                  <a:schemeClr val="accent1"/>
                </a:solidFill>
              </a:rPr>
              <a:t>K:= LB</a:t>
            </a:r>
            <a:endParaRPr lang="en-IN" sz="4000" dirty="0">
              <a:solidFill>
                <a:schemeClr val="accent1"/>
              </a:solidFill>
            </a:endParaRPr>
          </a:p>
          <a:p>
            <a:pPr marL="742950" lvl="0" indent="-742950">
              <a:buFont typeface="+mj-lt"/>
              <a:buAutoNum type="arabicPeriod"/>
            </a:pPr>
            <a:r>
              <a:rPr lang="en-US" sz="4000" dirty="0"/>
              <a:t>Repeat  step 3 and 4	</a:t>
            </a:r>
            <a:r>
              <a:rPr lang="en-US" sz="4000" dirty="0" smtClean="0">
                <a:solidFill>
                  <a:schemeClr val="accent1"/>
                </a:solidFill>
              </a:rPr>
              <a:t>while </a:t>
            </a:r>
            <a:r>
              <a:rPr lang="en-US" sz="4000" dirty="0">
                <a:solidFill>
                  <a:schemeClr val="accent1"/>
                </a:solidFill>
              </a:rPr>
              <a:t>K ≤ UB</a:t>
            </a:r>
            <a:endParaRPr lang="en-IN" sz="4000" dirty="0">
              <a:solidFill>
                <a:schemeClr val="accent1"/>
              </a:solidFill>
            </a:endParaRPr>
          </a:p>
          <a:p>
            <a:pPr marL="742950" lvl="0" indent="-742950">
              <a:buFont typeface="+mj-lt"/>
              <a:buAutoNum type="arabicPeriod"/>
            </a:pPr>
            <a:r>
              <a:rPr lang="en-US" sz="4000" dirty="0"/>
              <a:t>[Visit  element]	</a:t>
            </a:r>
            <a:r>
              <a:rPr lang="en-US" sz="4000" dirty="0" smtClean="0"/>
              <a:t>	     </a:t>
            </a:r>
            <a:r>
              <a:rPr lang="en-US" sz="3100" dirty="0" smtClean="0">
                <a:solidFill>
                  <a:schemeClr val="accent1"/>
                </a:solidFill>
              </a:rPr>
              <a:t>Apply </a:t>
            </a:r>
            <a:r>
              <a:rPr lang="en-US" sz="3100" dirty="0">
                <a:solidFill>
                  <a:schemeClr val="accent1"/>
                </a:solidFill>
              </a:rPr>
              <a:t>PROCESS to LA [K]</a:t>
            </a:r>
            <a:endParaRPr lang="en-IN" sz="3100" dirty="0">
              <a:solidFill>
                <a:schemeClr val="accent1"/>
              </a:solidFill>
            </a:endParaRPr>
          </a:p>
          <a:p>
            <a:pPr marL="742950" lvl="0" indent="-742950">
              <a:buFont typeface="+mj-lt"/>
              <a:buAutoNum type="arabicPeriod"/>
            </a:pPr>
            <a:r>
              <a:rPr lang="en-US" sz="4000" dirty="0"/>
              <a:t>[Increase counter]	</a:t>
            </a:r>
            <a:r>
              <a:rPr lang="en-US" sz="4000" dirty="0" smtClean="0"/>
              <a:t>	</a:t>
            </a:r>
            <a:r>
              <a:rPr lang="en-US" sz="4000" dirty="0" smtClean="0">
                <a:solidFill>
                  <a:schemeClr val="accent1"/>
                </a:solidFill>
              </a:rPr>
              <a:t>Set </a:t>
            </a:r>
            <a:r>
              <a:rPr lang="en-US" sz="4000" dirty="0">
                <a:solidFill>
                  <a:schemeClr val="accent1"/>
                </a:solidFill>
              </a:rPr>
              <a:t>K:= K + 1 </a:t>
            </a:r>
            <a:endParaRPr lang="en-US" sz="4000" dirty="0" smtClean="0">
              <a:solidFill>
                <a:schemeClr val="accent1"/>
              </a:solidFill>
            </a:endParaRPr>
          </a:p>
          <a:p>
            <a:pPr marL="0" lvl="0" indent="0">
              <a:buNone/>
            </a:pPr>
            <a:r>
              <a:rPr lang="en-US" sz="4000" dirty="0" smtClean="0"/>
              <a:t>       [</a:t>
            </a:r>
            <a:r>
              <a:rPr lang="en-US" sz="4000" dirty="0"/>
              <a:t>End of step 2 loop]</a:t>
            </a:r>
            <a:endParaRPr lang="en-IN" sz="4000" dirty="0"/>
          </a:p>
          <a:p>
            <a:pPr marL="0" lvl="0" indent="0">
              <a:buNone/>
            </a:pPr>
            <a:r>
              <a:rPr lang="en-US" sz="4000" dirty="0" smtClean="0"/>
              <a:t>5.    Exit</a:t>
            </a:r>
            <a:endParaRPr lang="en-IN" sz="4000" dirty="0" smtClean="0"/>
          </a:p>
          <a:p>
            <a:pPr marL="0" indent="0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3608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void display_ array( )</a:t>
            </a:r>
          </a:p>
          <a:p>
            <a:pPr marL="0" indent="0">
              <a:buNone/>
            </a:pPr>
            <a:r>
              <a:rPr lang="en-US" i="1" dirty="0" smtClean="0"/>
              <a:t>{</a:t>
            </a:r>
            <a:endParaRPr lang="en-IN" i="1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if(n == 0)</a:t>
            </a:r>
          </a:p>
          <a:p>
            <a:pPr marL="457200" lvl="1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/>
              <a:t>("No elements in the </a:t>
            </a:r>
            <a:r>
              <a:rPr lang="en-IN" dirty="0" smtClean="0"/>
              <a:t>array\n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 smtClean="0"/>
              <a:t>	return;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}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smtClean="0"/>
              <a:t>The array </a:t>
            </a:r>
            <a:r>
              <a:rPr lang="en-IN" dirty="0"/>
              <a:t>elements are\n");</a:t>
            </a:r>
          </a:p>
          <a:p>
            <a:pPr marL="0" indent="0">
              <a:buNone/>
            </a:pPr>
            <a:r>
              <a:rPr lang="nn-NO" dirty="0" smtClean="0"/>
              <a:t>	for(i </a:t>
            </a:r>
            <a:r>
              <a:rPr lang="nn-NO" dirty="0"/>
              <a:t>= 0; i &lt; n; i++)</a:t>
            </a:r>
          </a:p>
          <a:p>
            <a:pPr marL="0" indent="0">
              <a:buNone/>
            </a:pPr>
            <a:r>
              <a:rPr lang="en-IN" dirty="0" smtClean="0"/>
              <a:t>      {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dirty="0" err="1" smtClean="0"/>
              <a:t>printf</a:t>
            </a:r>
            <a:r>
              <a:rPr lang="en-IN" dirty="0"/>
              <a:t>("%d\t", </a:t>
            </a:r>
            <a:r>
              <a:rPr lang="en-IN" dirty="0" smtClean="0"/>
              <a:t>a[</a:t>
            </a:r>
            <a:r>
              <a:rPr lang="en-IN" dirty="0" err="1" smtClean="0"/>
              <a:t>i</a:t>
            </a:r>
            <a:r>
              <a:rPr lang="en-IN" dirty="0" smtClean="0"/>
              <a:t>]);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65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u="heavy" dirty="0" smtClean="0"/>
              <a:t>Inserting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Inserting refers to the operation of adding another element to the collection </a:t>
            </a:r>
            <a:r>
              <a:rPr lang="en-US" dirty="0" smtClean="0"/>
              <a:t>Array.</a:t>
            </a:r>
            <a:endParaRPr lang="en-IN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Inserting an element at the “end</a:t>
            </a:r>
            <a:r>
              <a:rPr lang="en-US" dirty="0"/>
              <a:t>”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can be easily done</a:t>
            </a:r>
            <a:r>
              <a:rPr lang="en-US" dirty="0"/>
              <a:t> provided the memory space allocated for the array is large enough to accommodate the additional element.</a:t>
            </a:r>
            <a:endParaRPr lang="en-IN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Inserting an element in the middle of the </a:t>
            </a:r>
            <a:r>
              <a:rPr lang="en-US" dirty="0" smtClean="0">
                <a:solidFill>
                  <a:srgbClr val="FF0000"/>
                </a:solidFill>
              </a:rPr>
              <a:t>array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then on average,  </a:t>
            </a:r>
            <a:r>
              <a:rPr lang="en-US" dirty="0">
                <a:solidFill>
                  <a:srgbClr val="0070C0"/>
                </a:solidFill>
              </a:rPr>
              <a:t>half  of  the  elements must be moved downwards </a:t>
            </a:r>
            <a:r>
              <a:rPr lang="en-US" dirty="0"/>
              <a:t>to new locations to accommodate the new element and keep  the order of the other elements.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74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heavy" dirty="0" smtClean="0"/>
              <a:t>Algorithm:</a:t>
            </a:r>
            <a:r>
              <a:rPr lang="en-IN" b="1" u="sng" dirty="0" smtClean="0"/>
              <a:t/>
            </a:r>
            <a:br>
              <a:rPr lang="en-IN" b="1" u="sng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INSERT </a:t>
            </a:r>
            <a:r>
              <a:rPr lang="en-US" dirty="0">
                <a:solidFill>
                  <a:srgbClr val="0070C0"/>
                </a:solidFill>
              </a:rPr>
              <a:t>(LA, N, K, ITEM)</a:t>
            </a: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i="1" dirty="0"/>
              <a:t>Here LA is a linear array with N elements and K is a positive integer such that K ≤ N. This algorithm inserts an element ITEM into the Kth position in LA.</a:t>
            </a:r>
            <a:endParaRPr lang="en-IN" i="1" dirty="0"/>
          </a:p>
          <a:p>
            <a:pPr marL="0" indent="0">
              <a:buNone/>
            </a:pPr>
            <a:r>
              <a:rPr lang="en-US" i="1" dirty="0"/>
              <a:t> </a:t>
            </a:r>
            <a:endParaRPr lang="en-IN" i="1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[Initialize  counter]</a:t>
            </a:r>
            <a:r>
              <a:rPr lang="en-US" sz="2800" dirty="0"/>
              <a:t>	</a:t>
            </a:r>
            <a:r>
              <a:rPr lang="en-US" sz="2800" dirty="0" smtClean="0"/>
              <a:t>	      </a:t>
            </a:r>
            <a:r>
              <a:rPr lang="en-US" sz="2800" dirty="0" smtClean="0">
                <a:solidFill>
                  <a:srgbClr val="FF0000"/>
                </a:solidFill>
              </a:rPr>
              <a:t>set </a:t>
            </a:r>
            <a:r>
              <a:rPr lang="en-US" sz="2800" dirty="0">
                <a:solidFill>
                  <a:srgbClr val="FF0000"/>
                </a:solidFill>
              </a:rPr>
              <a:t>J:= N</a:t>
            </a:r>
            <a:endParaRPr lang="en-IN" sz="2800" dirty="0">
              <a:solidFill>
                <a:srgbClr val="FF000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Repeat  step 3 and 4	</a:t>
            </a:r>
            <a:r>
              <a:rPr lang="en-US" sz="2800" dirty="0" smtClean="0"/>
              <a:t>	       </a:t>
            </a:r>
            <a:r>
              <a:rPr lang="en-US" sz="2800" dirty="0" smtClean="0">
                <a:solidFill>
                  <a:srgbClr val="FF0000"/>
                </a:solidFill>
              </a:rPr>
              <a:t>while </a:t>
            </a:r>
            <a:r>
              <a:rPr lang="en-US" sz="2800" dirty="0">
                <a:solidFill>
                  <a:srgbClr val="FF0000"/>
                </a:solidFill>
              </a:rPr>
              <a:t>J ≥ K</a:t>
            </a:r>
            <a:endParaRPr lang="en-IN" sz="2800" dirty="0">
              <a:solidFill>
                <a:srgbClr val="FF000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[</a:t>
            </a:r>
            <a:r>
              <a:rPr lang="en-US" sz="2800" dirty="0">
                <a:solidFill>
                  <a:srgbClr val="0070C0"/>
                </a:solidFill>
              </a:rPr>
              <a:t>Move  </a:t>
            </a:r>
            <a:r>
              <a:rPr lang="en-US" sz="2800" dirty="0" err="1">
                <a:solidFill>
                  <a:srgbClr val="0070C0"/>
                </a:solidFill>
              </a:rPr>
              <a:t>Jth</a:t>
            </a:r>
            <a:r>
              <a:rPr lang="en-US" sz="2800" dirty="0">
                <a:solidFill>
                  <a:srgbClr val="0070C0"/>
                </a:solidFill>
              </a:rPr>
              <a:t> element downward</a:t>
            </a:r>
            <a:r>
              <a:rPr lang="en-US" sz="2800" dirty="0"/>
              <a:t>]	</a:t>
            </a:r>
            <a:r>
              <a:rPr lang="en-US" sz="2800" dirty="0">
                <a:solidFill>
                  <a:srgbClr val="FF0000"/>
                </a:solidFill>
              </a:rPr>
              <a:t>Set LA [J+1] := LA[J]</a:t>
            </a:r>
            <a:endParaRPr lang="en-IN" sz="2800" dirty="0">
              <a:solidFill>
                <a:srgbClr val="FF000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70C0"/>
                </a:solidFill>
              </a:rPr>
              <a:t>[</a:t>
            </a:r>
            <a:r>
              <a:rPr lang="en-US" sz="2800" dirty="0">
                <a:solidFill>
                  <a:srgbClr val="0070C0"/>
                </a:solidFill>
              </a:rPr>
              <a:t>Decrease counter]</a:t>
            </a:r>
            <a:r>
              <a:rPr lang="en-US" sz="2800" dirty="0"/>
              <a:t>	</a:t>
            </a: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FF0000"/>
                </a:solidFill>
              </a:rPr>
              <a:t>set </a:t>
            </a:r>
            <a:r>
              <a:rPr lang="en-US" sz="2800" dirty="0">
                <a:solidFill>
                  <a:srgbClr val="FF0000"/>
                </a:solidFill>
              </a:rPr>
              <a:t>J:= J –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/>
              <a:t>[</a:t>
            </a:r>
            <a:r>
              <a:rPr lang="en-US" sz="2800" dirty="0">
                <a:solidFill>
                  <a:srgbClr val="0070C0"/>
                </a:solidFill>
              </a:rPr>
              <a:t>End of step 2 loop]</a:t>
            </a:r>
            <a:endParaRPr lang="en-IN" sz="2800" dirty="0">
              <a:solidFill>
                <a:srgbClr val="0070C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[Insert element]</a:t>
            </a:r>
            <a:r>
              <a:rPr lang="en-US" sz="2800" dirty="0"/>
              <a:t>	</a:t>
            </a: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FF0000"/>
                </a:solidFill>
              </a:rPr>
              <a:t>set </a:t>
            </a:r>
            <a:r>
              <a:rPr lang="en-US" sz="2800" dirty="0">
                <a:solidFill>
                  <a:srgbClr val="FF0000"/>
                </a:solidFill>
              </a:rPr>
              <a:t>LA[K]:= ITEM</a:t>
            </a:r>
            <a:endParaRPr lang="en-IN" sz="2800" dirty="0">
              <a:solidFill>
                <a:srgbClr val="FF000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[Reset N]</a:t>
            </a:r>
            <a:r>
              <a:rPr lang="en-US" sz="2800" dirty="0"/>
              <a:t>	</a:t>
            </a:r>
            <a:r>
              <a:rPr lang="en-US" sz="2800" dirty="0" smtClean="0"/>
              <a:t>			</a:t>
            </a:r>
            <a:r>
              <a:rPr lang="en-US" sz="2800" dirty="0" smtClean="0">
                <a:solidFill>
                  <a:srgbClr val="FF0000"/>
                </a:solidFill>
              </a:rPr>
              <a:t>set </a:t>
            </a:r>
            <a:r>
              <a:rPr lang="en-US" sz="2800" dirty="0">
                <a:solidFill>
                  <a:srgbClr val="FF0000"/>
                </a:solidFill>
              </a:rPr>
              <a:t>N:= N+1</a:t>
            </a:r>
            <a:endParaRPr lang="en-IN" sz="2800" dirty="0">
              <a:solidFill>
                <a:srgbClr val="FF000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Exit</a:t>
            </a:r>
            <a:endParaRPr lang="en-IN" sz="2800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58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u="heavy" dirty="0" smtClean="0"/>
              <a:t>Deleting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Deleting refers to the operation </a:t>
            </a:r>
            <a:r>
              <a:rPr lang="en-US" dirty="0">
                <a:solidFill>
                  <a:srgbClr val="0070C0"/>
                </a:solidFill>
              </a:rPr>
              <a:t>of removing one element to the collection A.</a:t>
            </a:r>
            <a:endParaRPr lang="en-IN" sz="2000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Deleting an element at the “end</a:t>
            </a:r>
            <a:r>
              <a:rPr lang="en-US" dirty="0"/>
              <a:t>” of the linear array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can </a:t>
            </a:r>
            <a:r>
              <a:rPr lang="en-US" dirty="0"/>
              <a:t>be easily done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element at the middle of the array </a:t>
            </a:r>
            <a:r>
              <a:rPr lang="en-US" dirty="0"/>
              <a:t>needs to be deleted, then each </a:t>
            </a:r>
            <a:r>
              <a:rPr lang="en-US" dirty="0" smtClean="0">
                <a:solidFill>
                  <a:srgbClr val="FF33CC"/>
                </a:solidFill>
              </a:rPr>
              <a:t>subsequent </a:t>
            </a:r>
            <a:r>
              <a:rPr lang="en-US" dirty="0">
                <a:solidFill>
                  <a:srgbClr val="FF33CC"/>
                </a:solidFill>
              </a:rPr>
              <a:t>elements be moved one location upward </a:t>
            </a:r>
            <a:r>
              <a:rPr lang="en-US" dirty="0"/>
              <a:t>to fill up the array.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48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33CC"/>
                </a:solidFill>
              </a:rPr>
              <a:t>DELETE (LA, N, K, ITEM)</a:t>
            </a:r>
            <a:endParaRPr lang="en-IN" dirty="0">
              <a:solidFill>
                <a:srgbClr val="FF33CC"/>
              </a:solidFill>
            </a:endParaRPr>
          </a:p>
          <a:p>
            <a:pPr marL="0" indent="0">
              <a:buNone/>
            </a:pPr>
            <a:r>
              <a:rPr lang="en-US" i="1" dirty="0"/>
              <a:t>Here LA is a linear array with N elements and K is a positive integer such that K ≤ N. this algorithm deletes the Kth element from LA</a:t>
            </a:r>
            <a:endParaRPr lang="en-IN" i="1" dirty="0"/>
          </a:p>
          <a:p>
            <a:pPr marL="0" indent="0">
              <a:buNone/>
            </a:pP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Set ITEM:= LA[K]</a:t>
            </a:r>
            <a:endParaRPr lang="en-IN" sz="2800" dirty="0">
              <a:solidFill>
                <a:srgbClr val="0070C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Repeat for J = K to N – 1</a:t>
            </a:r>
            <a:endParaRPr lang="en-IN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  [</a:t>
            </a:r>
            <a:r>
              <a:rPr lang="en-US" sz="2800" dirty="0">
                <a:solidFill>
                  <a:srgbClr val="0070C0"/>
                </a:solidFill>
              </a:rPr>
              <a:t>Move  J + 1 element upward]</a:t>
            </a:r>
            <a:r>
              <a:rPr lang="en-US" sz="2800" dirty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  set </a:t>
            </a:r>
            <a:r>
              <a:rPr lang="en-US" sz="2800" dirty="0">
                <a:solidFill>
                  <a:srgbClr val="FF0000"/>
                </a:solidFill>
              </a:rPr>
              <a:t>LA[J]:= LA[J+1</a:t>
            </a:r>
            <a:r>
              <a:rPr lang="en-US" sz="2800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         [</a:t>
            </a:r>
            <a:r>
              <a:rPr lang="en-US" sz="2800" dirty="0">
                <a:solidFill>
                  <a:srgbClr val="0070C0"/>
                </a:solidFill>
              </a:rPr>
              <a:t>End of loop]</a:t>
            </a:r>
            <a:endParaRPr lang="en-IN" sz="2800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r>
              <a:rPr lang="en-US" sz="2800" dirty="0" smtClean="0"/>
              <a:t>3. </a:t>
            </a:r>
            <a:r>
              <a:rPr lang="en-US" sz="2800" dirty="0" smtClean="0">
                <a:solidFill>
                  <a:srgbClr val="0070C0"/>
                </a:solidFill>
              </a:rPr>
              <a:t>[Reset the number N of elements in LA]  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set N:= N – 1</a:t>
            </a:r>
            <a:endParaRPr lang="en-IN" sz="2800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sz="2800" dirty="0" smtClean="0"/>
              <a:t>4. </a:t>
            </a:r>
            <a:r>
              <a:rPr lang="en-US" sz="2800" dirty="0" smtClean="0">
                <a:solidFill>
                  <a:srgbClr val="0070C0"/>
                </a:solidFill>
              </a:rPr>
              <a:t>Exit</a:t>
            </a:r>
            <a:endParaRPr lang="en-IN" sz="2800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21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u="heavy" dirty="0" smtClean="0"/>
              <a:t>Sorting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Sorting refers to the </a:t>
            </a:r>
            <a:r>
              <a:rPr lang="en-US" dirty="0">
                <a:solidFill>
                  <a:srgbClr val="0070C0"/>
                </a:solidFill>
              </a:rPr>
              <a:t>operation of rearranging the elements of a list</a:t>
            </a:r>
            <a:r>
              <a:rPr lang="en-US" dirty="0"/>
              <a:t>. Here list be a set of n elements. The elements are arranged in </a:t>
            </a:r>
            <a:r>
              <a:rPr lang="en-US" dirty="0">
                <a:solidFill>
                  <a:srgbClr val="0070C0"/>
                </a:solidFill>
              </a:rPr>
              <a:t>increasing or decreasing order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 smtClean="0"/>
              <a:t>Suppose </a:t>
            </a:r>
            <a:r>
              <a:rPr lang="en-US" dirty="0"/>
              <a:t>A is the list of n numbers</a:t>
            </a:r>
            <a:endParaRPr lang="en-IN" dirty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&gt;    A[I</a:t>
            </a:r>
            <a:r>
              <a:rPr lang="en-US" dirty="0"/>
              <a:t>]  &lt; A[2]  &lt; A[3]  &lt; ... &lt; A[N]</a:t>
            </a:r>
            <a:endParaRPr lang="en-IN" dirty="0"/>
          </a:p>
          <a:p>
            <a:r>
              <a:rPr lang="en-US" dirty="0"/>
              <a:t>For example, suppose A </a:t>
            </a:r>
            <a:r>
              <a:rPr lang="en-US" dirty="0">
                <a:solidFill>
                  <a:srgbClr val="FF0000"/>
                </a:solidFill>
              </a:rPr>
              <a:t>originall</a:t>
            </a:r>
            <a:r>
              <a:rPr lang="en-US" dirty="0"/>
              <a:t>y is the list</a:t>
            </a:r>
            <a:endParaRPr lang="en-IN" dirty="0"/>
          </a:p>
          <a:p>
            <a:pPr lvl="1"/>
            <a:r>
              <a:rPr lang="en-US" dirty="0"/>
              <a:t>8, 4, 19, 2, 7, 13, 5, 16</a:t>
            </a:r>
            <a:endParaRPr lang="en-IN" dirty="0"/>
          </a:p>
          <a:p>
            <a:r>
              <a:rPr lang="en-US" dirty="0">
                <a:solidFill>
                  <a:srgbClr val="FF0000"/>
                </a:solidFill>
              </a:rPr>
              <a:t>After sorting</a:t>
            </a:r>
            <a:r>
              <a:rPr lang="en-US" dirty="0"/>
              <a:t>, A is the list</a:t>
            </a:r>
            <a:endParaRPr lang="en-IN" dirty="0"/>
          </a:p>
          <a:p>
            <a:pPr lvl="1"/>
            <a:r>
              <a:rPr lang="en-US" dirty="0"/>
              <a:t>2, 4, 5, 7, 8, 13, 16, 19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170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heavy" dirty="0"/>
              <a:t>Algorithm: </a:t>
            </a:r>
            <a:r>
              <a:rPr lang="en-US" b="1" u="heavy" dirty="0" smtClean="0"/>
              <a:t>Bubble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BUBBLE </a:t>
            </a:r>
            <a:r>
              <a:rPr lang="en-US" dirty="0">
                <a:solidFill>
                  <a:srgbClr val="FF0000"/>
                </a:solidFill>
              </a:rPr>
              <a:t>(DATA, N)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i="1" dirty="0"/>
              <a:t>Here DATA is an array with N elements. This algorithm sorts the elements in DATA.</a:t>
            </a:r>
            <a:endParaRPr lang="en-IN" sz="2400" i="1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Repeat </a:t>
            </a:r>
            <a:r>
              <a:rPr lang="en-US" dirty="0"/>
              <a:t>Steps 2 and 3 for K = 1 to N - 1.</a:t>
            </a:r>
            <a:endParaRPr lang="en-IN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 PTR: = 1.	</a:t>
            </a:r>
            <a:r>
              <a:rPr lang="en-US" dirty="0" smtClean="0"/>
              <a:t>	            [</a:t>
            </a:r>
            <a:r>
              <a:rPr lang="en-US" dirty="0">
                <a:solidFill>
                  <a:srgbClr val="FF33CC"/>
                </a:solidFill>
              </a:rPr>
              <a:t>Initializes pass pointer PTR.]</a:t>
            </a:r>
            <a:endParaRPr lang="en-IN" sz="2000" dirty="0">
              <a:solidFill>
                <a:srgbClr val="FF33CC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Repea</a:t>
            </a:r>
            <a:r>
              <a:rPr lang="en-US" dirty="0"/>
              <a:t>t  while PTR  ≤ N - K:	[</a:t>
            </a:r>
            <a:r>
              <a:rPr lang="en-US" dirty="0">
                <a:solidFill>
                  <a:srgbClr val="FF33CC"/>
                </a:solidFill>
              </a:rPr>
              <a:t>Executes pass.]</a:t>
            </a:r>
            <a:endParaRPr lang="en-IN" sz="2000" dirty="0">
              <a:solidFill>
                <a:srgbClr val="FF33CC"/>
              </a:solidFill>
            </a:endParaRPr>
          </a:p>
          <a:p>
            <a:pPr marL="914400" lvl="2" indent="0">
              <a:buNone/>
            </a:pPr>
            <a:r>
              <a:rPr lang="en-US" dirty="0" smtClean="0"/>
              <a:t>a) If </a:t>
            </a:r>
            <a:r>
              <a:rPr lang="en-US" dirty="0"/>
              <a:t>DATA[P TR] &gt; DATA[P TR + 1], then:</a:t>
            </a:r>
            <a:endParaRPr lang="en-IN" sz="1800" dirty="0"/>
          </a:p>
          <a:p>
            <a:pPr marL="914400" lvl="2" indent="0">
              <a:buNone/>
            </a:pPr>
            <a:r>
              <a:rPr lang="en-US" dirty="0" smtClean="0"/>
              <a:t>    Interchange </a:t>
            </a:r>
            <a:r>
              <a:rPr lang="en-US" dirty="0"/>
              <a:t>DATA [PTR] and DATA [PTR + 1].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[</a:t>
            </a:r>
            <a:r>
              <a:rPr lang="en-US" dirty="0"/>
              <a:t>End of If structure.]</a:t>
            </a:r>
            <a:endParaRPr lang="en-IN" dirty="0"/>
          </a:p>
          <a:p>
            <a:pPr marL="914400" lvl="2" indent="0">
              <a:buNone/>
            </a:pPr>
            <a:r>
              <a:rPr lang="en-US" dirty="0" smtClean="0"/>
              <a:t>b) Set </a:t>
            </a:r>
            <a:r>
              <a:rPr lang="en-US" dirty="0"/>
              <a:t>PTR: = PTR + 1.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[</a:t>
            </a:r>
            <a:r>
              <a:rPr lang="en-US" dirty="0">
                <a:solidFill>
                  <a:srgbClr val="FF0000"/>
                </a:solidFill>
              </a:rPr>
              <a:t>End </a:t>
            </a:r>
            <a:r>
              <a:rPr lang="en-US" sz="2800" dirty="0">
                <a:solidFill>
                  <a:srgbClr val="FF0000"/>
                </a:solidFill>
              </a:rPr>
              <a:t>of inner </a:t>
            </a:r>
            <a:r>
              <a:rPr lang="en-US" dirty="0">
                <a:solidFill>
                  <a:srgbClr val="FF0000"/>
                </a:solidFill>
              </a:rPr>
              <a:t>loop</a:t>
            </a:r>
            <a:r>
              <a:rPr lang="en-US" dirty="0"/>
              <a:t>.]</a:t>
            </a:r>
            <a:endParaRPr lang="en-IN" sz="1800" dirty="0"/>
          </a:p>
          <a:p>
            <a:pPr marL="0" indent="0">
              <a:buNone/>
            </a:pPr>
            <a:r>
              <a:rPr lang="en-US" sz="2800" dirty="0" smtClean="0"/>
              <a:t>          </a:t>
            </a:r>
            <a:r>
              <a:rPr lang="en-US" sz="2800" dirty="0" smtClean="0">
                <a:solidFill>
                  <a:srgbClr val="0070C0"/>
                </a:solidFill>
              </a:rPr>
              <a:t>[End </a:t>
            </a:r>
            <a:r>
              <a:rPr lang="en-US" sz="2800" dirty="0">
                <a:solidFill>
                  <a:srgbClr val="0070C0"/>
                </a:solidFill>
              </a:rPr>
              <a:t>of Step 1 outer loop</a:t>
            </a:r>
            <a:r>
              <a:rPr lang="en-US" sz="2800" dirty="0"/>
              <a:t>.]</a:t>
            </a:r>
            <a:endParaRPr lang="en-IN" sz="2800" dirty="0"/>
          </a:p>
          <a:p>
            <a:pPr marL="449263" indent="0">
              <a:buNone/>
            </a:pPr>
            <a:r>
              <a:rPr lang="en-US" sz="2800" dirty="0"/>
              <a:t>4. Exit.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5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Abstract Data Type (ADT) Array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6093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objects</a:t>
            </a:r>
            <a:r>
              <a:rPr lang="en-IN" sz="2000" b="1" dirty="0"/>
              <a:t>: </a:t>
            </a:r>
            <a:r>
              <a:rPr lang="en-IN" sz="2000" i="1" dirty="0">
                <a:solidFill>
                  <a:srgbClr val="0070C0"/>
                </a:solidFill>
              </a:rPr>
              <a:t>A set of pairs &lt;index, value&gt; </a:t>
            </a:r>
            <a:r>
              <a:rPr lang="en-IN" sz="2000" i="1" dirty="0"/>
              <a:t>where for each value of </a:t>
            </a:r>
            <a:r>
              <a:rPr lang="en-IN" sz="2000" i="1" dirty="0" smtClean="0"/>
              <a:t>index there </a:t>
            </a:r>
            <a:r>
              <a:rPr lang="en-IN" sz="2000" i="1" dirty="0"/>
              <a:t>is a value from the set item. Index is a finite ordered set of one </a:t>
            </a:r>
            <a:r>
              <a:rPr lang="en-IN" sz="2000" i="1" dirty="0" smtClean="0"/>
              <a:t>or more  dimensions</a:t>
            </a:r>
            <a:r>
              <a:rPr lang="en-IN" sz="2000" i="1" dirty="0"/>
              <a:t>, for example, {0, … , n-1} for one dimension, {(0,0</a:t>
            </a:r>
            <a:r>
              <a:rPr lang="en-IN" sz="2000" i="1" dirty="0" smtClean="0"/>
              <a:t>), (</a:t>
            </a:r>
            <a:r>
              <a:rPr lang="en-IN" sz="2000" i="1" dirty="0"/>
              <a:t>0,1),(0,2),(1,0),(1,1</a:t>
            </a:r>
            <a:r>
              <a:rPr lang="en-IN" sz="2000" i="1" dirty="0" smtClean="0"/>
              <a:t>),(1,2), (</a:t>
            </a:r>
            <a:r>
              <a:rPr lang="en-IN" sz="2000" i="1" dirty="0"/>
              <a:t>2,0</a:t>
            </a:r>
            <a:r>
              <a:rPr lang="en-IN" sz="2000" i="1" dirty="0" smtClean="0"/>
              <a:t>), (</a:t>
            </a:r>
            <a:r>
              <a:rPr lang="en-IN" sz="2000" i="1" dirty="0"/>
              <a:t>2,1),(2,2)} for two dimensions, etc.</a:t>
            </a:r>
          </a:p>
          <a:p>
            <a:pPr marL="0" indent="0">
              <a:buNone/>
            </a:pPr>
            <a:r>
              <a:rPr lang="en-IN" sz="2000" b="1" dirty="0"/>
              <a:t>Functions:</a:t>
            </a:r>
          </a:p>
          <a:p>
            <a:pPr marL="0" indent="0">
              <a:buNone/>
            </a:pPr>
            <a:r>
              <a:rPr lang="en-IN" sz="2000" dirty="0" smtClean="0"/>
              <a:t>       For </a:t>
            </a:r>
            <a:r>
              <a:rPr lang="en-IN" sz="2000" dirty="0"/>
              <a:t>all A ∈ Array, </a:t>
            </a:r>
            <a:r>
              <a:rPr lang="en-IN" sz="2000" dirty="0" err="1"/>
              <a:t>i</a:t>
            </a:r>
            <a:r>
              <a:rPr lang="en-IN" sz="2000" dirty="0"/>
              <a:t> ∈ index, x ∈ item, j, size ∈ integer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b="1" dirty="0" smtClean="0">
                <a:solidFill>
                  <a:srgbClr val="FF0000"/>
                </a:solidFill>
              </a:rPr>
              <a:t>Array </a:t>
            </a:r>
            <a:r>
              <a:rPr lang="en-IN" sz="2000" b="1" dirty="0">
                <a:solidFill>
                  <a:srgbClr val="FF0000"/>
                </a:solidFill>
              </a:rPr>
              <a:t>Create(j, list) </a:t>
            </a:r>
            <a:r>
              <a:rPr lang="en-IN" sz="2000" dirty="0"/>
              <a:t>::= </a:t>
            </a:r>
            <a:r>
              <a:rPr lang="en-IN" sz="2000" b="1" dirty="0"/>
              <a:t>return </a:t>
            </a:r>
            <a:r>
              <a:rPr lang="en-IN" sz="2000" dirty="0"/>
              <a:t>an array of j dimensions where list is a</a:t>
            </a:r>
          </a:p>
          <a:p>
            <a:pPr marL="0" indent="0">
              <a:buNone/>
            </a:pPr>
            <a:r>
              <a:rPr lang="en-IN" sz="2000" dirty="0" smtClean="0"/>
              <a:t>                                                         j-tuple </a:t>
            </a:r>
            <a:r>
              <a:rPr lang="en-IN" sz="2000" dirty="0"/>
              <a:t>whose </a:t>
            </a:r>
            <a:r>
              <a:rPr lang="en-IN" sz="2000" dirty="0" err="1"/>
              <a:t>ith</a:t>
            </a:r>
            <a:r>
              <a:rPr lang="en-IN" sz="2000" dirty="0"/>
              <a:t> element is the size of the</a:t>
            </a:r>
          </a:p>
          <a:p>
            <a:pPr marL="0" indent="0">
              <a:buNone/>
            </a:pPr>
            <a:r>
              <a:rPr lang="en-IN" sz="2000" dirty="0" smtClean="0"/>
              <a:t>                                                          </a:t>
            </a:r>
            <a:r>
              <a:rPr lang="en-IN" sz="2000" dirty="0" err="1" smtClean="0"/>
              <a:t>ith</a:t>
            </a:r>
            <a:r>
              <a:rPr lang="en-IN" sz="2000" dirty="0" smtClean="0"/>
              <a:t> </a:t>
            </a:r>
            <a:r>
              <a:rPr lang="en-IN" sz="2000" dirty="0"/>
              <a:t>dimension. Items are undefined.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b="1" dirty="0" smtClean="0">
                <a:solidFill>
                  <a:srgbClr val="FF0000"/>
                </a:solidFill>
              </a:rPr>
              <a:t>Item </a:t>
            </a:r>
            <a:r>
              <a:rPr lang="en-IN" sz="2000" b="1" dirty="0">
                <a:solidFill>
                  <a:srgbClr val="FF0000"/>
                </a:solidFill>
              </a:rPr>
              <a:t>Retrieve(A, </a:t>
            </a:r>
            <a:r>
              <a:rPr lang="en-IN" sz="2000" b="1" dirty="0" err="1">
                <a:solidFill>
                  <a:srgbClr val="FF0000"/>
                </a:solidFill>
              </a:rPr>
              <a:t>i</a:t>
            </a:r>
            <a:r>
              <a:rPr lang="en-IN" sz="2000" b="1" dirty="0">
                <a:solidFill>
                  <a:srgbClr val="FF0000"/>
                </a:solidFill>
              </a:rPr>
              <a:t>) </a:t>
            </a:r>
            <a:r>
              <a:rPr lang="en-IN" sz="2000" dirty="0"/>
              <a:t>::= </a:t>
            </a:r>
            <a:r>
              <a:rPr lang="en-IN" sz="2000" b="1" dirty="0"/>
              <a:t>if </a:t>
            </a:r>
            <a:r>
              <a:rPr lang="en-IN" sz="2000" dirty="0"/>
              <a:t>(</a:t>
            </a:r>
            <a:r>
              <a:rPr lang="en-IN" sz="2000" dirty="0" err="1"/>
              <a:t>i</a:t>
            </a:r>
            <a:r>
              <a:rPr lang="en-IN" sz="2000" dirty="0"/>
              <a:t> ∈ index) </a:t>
            </a:r>
            <a:r>
              <a:rPr lang="en-IN" sz="2000" b="1" dirty="0"/>
              <a:t>return </a:t>
            </a:r>
            <a:r>
              <a:rPr lang="en-IN" sz="2000" dirty="0"/>
              <a:t>the item associated with</a:t>
            </a:r>
          </a:p>
          <a:p>
            <a:pPr marL="0" indent="0">
              <a:buNone/>
            </a:pPr>
            <a:r>
              <a:rPr lang="en-IN" sz="2000" dirty="0" smtClean="0"/>
              <a:t>                                                       index </a:t>
            </a:r>
            <a:r>
              <a:rPr lang="en-IN" sz="2000" dirty="0"/>
              <a:t>value </a:t>
            </a:r>
            <a:r>
              <a:rPr lang="en-IN" sz="2000" dirty="0" err="1"/>
              <a:t>i</a:t>
            </a:r>
            <a:r>
              <a:rPr lang="en-IN" sz="2000" dirty="0"/>
              <a:t> in array A</a:t>
            </a:r>
          </a:p>
          <a:p>
            <a:pPr marL="0" indent="0">
              <a:buNone/>
            </a:pPr>
            <a:r>
              <a:rPr lang="en-IN" sz="2000" b="1" dirty="0" smtClean="0"/>
              <a:t>                                                       else </a:t>
            </a:r>
            <a:r>
              <a:rPr lang="en-IN" sz="2000" b="1" dirty="0"/>
              <a:t>return </a:t>
            </a:r>
            <a:r>
              <a:rPr lang="en-IN" sz="2000" dirty="0"/>
              <a:t>error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b="1" dirty="0" smtClean="0">
                <a:solidFill>
                  <a:srgbClr val="FF0000"/>
                </a:solidFill>
              </a:rPr>
              <a:t>Array </a:t>
            </a:r>
            <a:r>
              <a:rPr lang="en-IN" sz="2000" b="1" dirty="0">
                <a:solidFill>
                  <a:srgbClr val="FF0000"/>
                </a:solidFill>
              </a:rPr>
              <a:t>Store(A, </a:t>
            </a:r>
            <a:r>
              <a:rPr lang="en-IN" sz="2000" b="1" dirty="0" err="1">
                <a:solidFill>
                  <a:srgbClr val="FF0000"/>
                </a:solidFill>
              </a:rPr>
              <a:t>i</a:t>
            </a:r>
            <a:r>
              <a:rPr lang="en-IN" sz="2000" b="1" dirty="0">
                <a:solidFill>
                  <a:srgbClr val="FF0000"/>
                </a:solidFill>
              </a:rPr>
              <a:t>, x) </a:t>
            </a:r>
            <a:r>
              <a:rPr lang="en-IN" sz="2000" dirty="0"/>
              <a:t>::= </a:t>
            </a:r>
            <a:r>
              <a:rPr lang="en-IN" sz="2000" b="1" dirty="0"/>
              <a:t>if (</a:t>
            </a:r>
            <a:r>
              <a:rPr lang="en-IN" sz="2000" dirty="0" err="1"/>
              <a:t>i</a:t>
            </a:r>
            <a:r>
              <a:rPr lang="en-IN" sz="2000" dirty="0"/>
              <a:t> in index)</a:t>
            </a:r>
          </a:p>
          <a:p>
            <a:pPr marL="0" indent="0">
              <a:buNone/>
            </a:pPr>
            <a:r>
              <a:rPr lang="en-IN" sz="2000" b="1" dirty="0" smtClean="0"/>
              <a:t>			      return </a:t>
            </a:r>
            <a:r>
              <a:rPr lang="en-IN" sz="2000" dirty="0"/>
              <a:t>an array that is identical to </a:t>
            </a:r>
            <a:r>
              <a:rPr lang="en-IN" sz="2000" dirty="0" smtClean="0"/>
              <a:t>array A </a:t>
            </a:r>
            <a:r>
              <a:rPr lang="en-IN" sz="2000" dirty="0"/>
              <a:t>except </a:t>
            </a:r>
            <a:r>
              <a:rPr lang="en-IN" sz="2000" dirty="0" smtClean="0"/>
              <a:t> 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                                       the </a:t>
            </a:r>
            <a:r>
              <a:rPr lang="en-IN" sz="2000" dirty="0"/>
              <a:t>new pair &lt;</a:t>
            </a:r>
            <a:r>
              <a:rPr lang="en-IN" sz="2000" dirty="0" err="1"/>
              <a:t>i</a:t>
            </a:r>
            <a:r>
              <a:rPr lang="en-IN" sz="2000" dirty="0"/>
              <a:t>, x&gt; has </a:t>
            </a:r>
            <a:r>
              <a:rPr lang="en-IN" sz="2000" dirty="0" smtClean="0"/>
              <a:t>been inserted </a:t>
            </a:r>
          </a:p>
          <a:p>
            <a:pPr marL="0" indent="0">
              <a:buNone/>
            </a:pPr>
            <a:r>
              <a:rPr lang="en-IN" sz="2000" b="1" dirty="0"/>
              <a:t>	</a:t>
            </a:r>
            <a:r>
              <a:rPr lang="en-IN" sz="2000" b="1" dirty="0" smtClean="0"/>
              <a:t>		     else </a:t>
            </a:r>
            <a:r>
              <a:rPr lang="en-IN" sz="2000" b="1" dirty="0"/>
              <a:t>return </a:t>
            </a:r>
            <a:r>
              <a:rPr lang="en-IN" sz="2000" dirty="0"/>
              <a:t>error</a:t>
            </a:r>
          </a:p>
          <a:p>
            <a:pPr marL="0" indent="0">
              <a:buNone/>
            </a:pPr>
            <a:r>
              <a:rPr lang="en-IN" sz="2000" b="1" dirty="0" smtClean="0"/>
              <a:t>        end </a:t>
            </a:r>
            <a:r>
              <a:rPr lang="en-IN" sz="2000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9377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heavy" dirty="0"/>
              <a:t>Complexity of the Bubble Sort </a:t>
            </a:r>
            <a:r>
              <a:rPr lang="en-US" u="heavy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time for a sorting algorithm is measured in terms of the number of comparisons f(n).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i="1" dirty="0"/>
              <a:t>n – </a:t>
            </a:r>
            <a:r>
              <a:rPr lang="en-US" dirty="0"/>
              <a:t>1 comparisons during the first pass, which places the largest element in the last position;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i="1" dirty="0"/>
              <a:t>n - </a:t>
            </a:r>
            <a:r>
              <a:rPr lang="en-US" dirty="0"/>
              <a:t>2 comparisons in the second step, which places the second largest element in the next-to-last position; and so on. Thus</a:t>
            </a:r>
            <a:endParaRPr lang="en-IN" dirty="0"/>
          </a:p>
          <a:p>
            <a:endParaRPr lang="en-US" dirty="0"/>
          </a:p>
          <a:p>
            <a:r>
              <a:rPr lang="en-US" sz="2600" b="1" i="1" dirty="0"/>
              <a:t>f(n) </a:t>
            </a:r>
            <a:r>
              <a:rPr lang="en-US" sz="2600" b="1" dirty="0"/>
              <a:t>=  </a:t>
            </a:r>
            <a:r>
              <a:rPr lang="en-US" sz="2600" b="1" i="1" dirty="0"/>
              <a:t>(n - </a:t>
            </a:r>
            <a:r>
              <a:rPr lang="en-US" sz="2600" b="1" dirty="0"/>
              <a:t>1) + </a:t>
            </a:r>
            <a:r>
              <a:rPr lang="en-US" sz="2600" b="1" i="1" dirty="0"/>
              <a:t>(n - </a:t>
            </a:r>
            <a:r>
              <a:rPr lang="en-US" sz="2600" b="1" dirty="0"/>
              <a:t>2) + ...  + 2 + 1=  n(n-1)  = n</a:t>
            </a:r>
            <a:r>
              <a:rPr lang="en-US" sz="2600" b="1" baseline="30000" dirty="0"/>
              <a:t>2</a:t>
            </a:r>
            <a:r>
              <a:rPr lang="en-US" sz="2600" b="1" dirty="0"/>
              <a:t>  + O(n)=  O(n</a:t>
            </a:r>
            <a:r>
              <a:rPr lang="en-US" sz="2600" b="1" baseline="30000" dirty="0"/>
              <a:t>2</a:t>
            </a:r>
            <a:r>
              <a:rPr lang="en-US" sz="2600" b="1" dirty="0"/>
              <a:t>)</a:t>
            </a:r>
            <a:endParaRPr lang="en-IN" sz="2600" dirty="0"/>
          </a:p>
          <a:p>
            <a:pPr marL="0" indent="0">
              <a:buNone/>
            </a:pPr>
            <a:r>
              <a:rPr lang="en-US" b="1" i="1" dirty="0"/>
              <a:t>					</a:t>
            </a:r>
            <a:r>
              <a:rPr lang="en-US" b="1" i="1" dirty="0" smtClean="0"/>
              <a:t>    </a:t>
            </a:r>
            <a:r>
              <a:rPr lang="en-US" sz="2600" b="1" i="1" dirty="0" smtClean="0"/>
              <a:t>2            </a:t>
            </a:r>
            <a:r>
              <a:rPr lang="en-US" sz="2600" b="1" i="1" dirty="0"/>
              <a:t>2</a:t>
            </a:r>
            <a:endParaRPr lang="en-IN" sz="2600" dirty="0"/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292080" y="5373216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00192" y="5354375"/>
            <a:ext cx="3240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721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heavy" dirty="0" smtClean="0"/>
              <a:t>Searching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i="1" dirty="0">
                <a:solidFill>
                  <a:srgbClr val="FF33CC"/>
                </a:solidFill>
              </a:rPr>
              <a:t>Searching</a:t>
            </a:r>
            <a:r>
              <a:rPr lang="en-US" b="1" i="1" dirty="0"/>
              <a:t> </a:t>
            </a:r>
            <a:r>
              <a:rPr lang="en-US" dirty="0"/>
              <a:t>refers to the operation of finding the location LOC of ITEM in DATA, or printing some message that ITEM does not appear there.</a:t>
            </a:r>
            <a:endParaRPr lang="en-IN" dirty="0"/>
          </a:p>
          <a:p>
            <a:pPr lvl="0"/>
            <a:r>
              <a:rPr lang="en-US" dirty="0"/>
              <a:t>The search is said to be successful if ITEM does appear in DATA and unsuccessful otherwise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Linear /Sequential search</a:t>
            </a:r>
          </a:p>
          <a:p>
            <a:pPr lvl="1"/>
            <a:r>
              <a:rPr lang="en-US" smtClean="0"/>
              <a:t>Binary Search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18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23528" y="1268760"/>
            <a:ext cx="4464496" cy="4857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/>
              <a:t> </a:t>
            </a:r>
            <a:r>
              <a:rPr lang="en-IN" sz="1800" dirty="0" err="1"/>
              <a:t>int</a:t>
            </a:r>
            <a:r>
              <a:rPr lang="en-IN" sz="1800" dirty="0"/>
              <a:t> 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  </a:t>
            </a:r>
            <a:r>
              <a:rPr lang="en-IN" sz="1800" dirty="0" err="1"/>
              <a:t>int</a:t>
            </a:r>
            <a:r>
              <a:rPr lang="en-IN" sz="1800" dirty="0"/>
              <a:t> array[100], search, c, n;</a:t>
            </a:r>
          </a:p>
          <a:p>
            <a:pPr marL="0" indent="0">
              <a:buNone/>
            </a:pPr>
            <a:r>
              <a:rPr lang="en-IN" sz="1800" dirty="0"/>
              <a:t>  </a:t>
            </a:r>
            <a:r>
              <a:rPr lang="en-IN" sz="1700" dirty="0" err="1" smtClean="0"/>
              <a:t>printf</a:t>
            </a:r>
            <a:r>
              <a:rPr lang="en-IN" sz="1700" dirty="0"/>
              <a:t>("Enter number of elements in </a:t>
            </a:r>
            <a:r>
              <a:rPr lang="en-IN" sz="1700" dirty="0" smtClean="0"/>
              <a:t>array  </a:t>
            </a:r>
            <a:r>
              <a:rPr lang="en-IN" sz="1700" b="1" dirty="0" smtClean="0"/>
              <a:t>\n</a:t>
            </a:r>
            <a:r>
              <a:rPr lang="en-IN" sz="1700" dirty="0"/>
              <a:t>");</a:t>
            </a:r>
          </a:p>
          <a:p>
            <a:pPr marL="0" indent="0">
              <a:buNone/>
            </a:pPr>
            <a:r>
              <a:rPr lang="en-IN" sz="1800" dirty="0"/>
              <a:t>  </a:t>
            </a:r>
            <a:r>
              <a:rPr lang="en-IN" sz="1800" dirty="0" err="1"/>
              <a:t>scanf</a:t>
            </a:r>
            <a:r>
              <a:rPr lang="en-IN" sz="1800" dirty="0"/>
              <a:t>("%d", &amp;n);</a:t>
            </a:r>
          </a:p>
          <a:p>
            <a:pPr marL="0" indent="0">
              <a:buNone/>
            </a:pPr>
            <a:r>
              <a:rPr lang="en-IN" sz="1800" dirty="0"/>
              <a:t>   </a:t>
            </a:r>
            <a:r>
              <a:rPr lang="en-IN" sz="1800" dirty="0" err="1"/>
              <a:t>printf</a:t>
            </a:r>
            <a:r>
              <a:rPr lang="en-IN" sz="1800" dirty="0"/>
              <a:t>("Enter %d integer(s)</a:t>
            </a:r>
            <a:r>
              <a:rPr lang="en-IN" sz="1800" b="1" dirty="0"/>
              <a:t>\n</a:t>
            </a:r>
            <a:r>
              <a:rPr lang="en-IN" sz="1800" dirty="0"/>
              <a:t>", n);</a:t>
            </a:r>
          </a:p>
          <a:p>
            <a:pPr marL="0" indent="0">
              <a:buNone/>
            </a:pPr>
            <a:r>
              <a:rPr lang="en-IN" sz="1800" dirty="0"/>
              <a:t>   for (c = 0; c &lt; n; </a:t>
            </a:r>
            <a:r>
              <a:rPr lang="en-IN" sz="1800" dirty="0" err="1"/>
              <a:t>c++</a:t>
            </a:r>
            <a:r>
              <a:rPr lang="en-IN" sz="1800" dirty="0"/>
              <a:t>)</a:t>
            </a:r>
          </a:p>
          <a:p>
            <a:pPr marL="0" indent="0">
              <a:buNone/>
            </a:pPr>
            <a:r>
              <a:rPr lang="en-IN" sz="1800" dirty="0"/>
              <a:t>    </a:t>
            </a:r>
            <a:r>
              <a:rPr lang="en-IN" sz="1800" dirty="0" err="1"/>
              <a:t>scanf</a:t>
            </a:r>
            <a:r>
              <a:rPr lang="en-IN" sz="1800" dirty="0"/>
              <a:t>("%d", &amp;array[c]);</a:t>
            </a:r>
          </a:p>
          <a:p>
            <a:pPr marL="0" indent="0">
              <a:buNone/>
            </a:pPr>
            <a:r>
              <a:rPr lang="en-IN" sz="1800" dirty="0"/>
              <a:t> </a:t>
            </a:r>
          </a:p>
          <a:p>
            <a:pPr marL="0" indent="0">
              <a:buNone/>
            </a:pPr>
            <a:r>
              <a:rPr lang="en-IN" sz="1800" dirty="0"/>
              <a:t>  </a:t>
            </a:r>
            <a:r>
              <a:rPr lang="en-IN" sz="1800" dirty="0" err="1"/>
              <a:t>printf</a:t>
            </a:r>
            <a:r>
              <a:rPr lang="en-IN" sz="1800" dirty="0"/>
              <a:t>("Enter a number to search</a:t>
            </a:r>
            <a:r>
              <a:rPr lang="en-IN" sz="1800" b="1" dirty="0"/>
              <a:t>\n</a:t>
            </a:r>
            <a:r>
              <a:rPr lang="en-IN" sz="1800" dirty="0"/>
              <a:t>");</a:t>
            </a:r>
          </a:p>
          <a:p>
            <a:pPr marL="0" indent="0">
              <a:buNone/>
            </a:pPr>
            <a:r>
              <a:rPr lang="en-IN" sz="1800" dirty="0"/>
              <a:t>  </a:t>
            </a:r>
            <a:r>
              <a:rPr lang="en-IN" sz="1800" dirty="0" err="1"/>
              <a:t>scanf</a:t>
            </a:r>
            <a:r>
              <a:rPr lang="en-IN" sz="1800" dirty="0"/>
              <a:t>("%d", &amp;search);</a:t>
            </a:r>
          </a:p>
          <a:p>
            <a:pPr marL="0" indent="0">
              <a:buNone/>
            </a:pPr>
            <a:r>
              <a:rPr lang="en-IN" sz="1800" dirty="0"/>
              <a:t> 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60032" y="1052736"/>
            <a:ext cx="4104456" cy="50734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 for (c = 0; c &lt; n; </a:t>
            </a:r>
            <a:r>
              <a:rPr lang="en-IN" dirty="0" err="1"/>
              <a:t>c++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  {</a:t>
            </a:r>
          </a:p>
          <a:p>
            <a:pPr marL="0" indent="0">
              <a:buNone/>
            </a:pPr>
            <a:r>
              <a:rPr lang="en-IN" dirty="0"/>
              <a:t>    if (array[c] == search)    </a:t>
            </a:r>
            <a:endParaRPr lang="en-IN" dirty="0" smtClean="0"/>
          </a:p>
          <a:p>
            <a:pPr marL="0" indent="0">
              <a:buNone/>
            </a:pPr>
            <a:r>
              <a:rPr lang="en-IN" i="1" dirty="0" smtClean="0"/>
              <a:t>/* </a:t>
            </a:r>
            <a:r>
              <a:rPr lang="en-IN" i="1" dirty="0"/>
              <a:t>If required element is found */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   {</a:t>
            </a:r>
          </a:p>
          <a:p>
            <a:pPr marL="0" indent="0">
              <a:buNone/>
            </a:pPr>
            <a:r>
              <a:rPr lang="en-IN" dirty="0"/>
              <a:t>      </a:t>
            </a:r>
            <a:r>
              <a:rPr lang="en-IN" sz="2300" dirty="0" err="1"/>
              <a:t>printf</a:t>
            </a:r>
            <a:r>
              <a:rPr lang="en-IN" sz="2300" dirty="0"/>
              <a:t>("%d is present at </a:t>
            </a:r>
            <a:r>
              <a:rPr lang="en-IN" sz="2300" dirty="0" smtClean="0"/>
              <a:t>location %d </a:t>
            </a:r>
            <a:r>
              <a:rPr lang="en-IN" sz="2300" b="1" dirty="0" smtClean="0"/>
              <a:t>\n”,  </a:t>
            </a:r>
            <a:r>
              <a:rPr lang="en-IN" sz="2300" dirty="0" smtClean="0"/>
              <a:t>search</a:t>
            </a:r>
            <a:r>
              <a:rPr lang="en-IN" sz="2300" dirty="0"/>
              <a:t>, c+1);</a:t>
            </a:r>
          </a:p>
          <a:p>
            <a:pPr marL="0" indent="0">
              <a:buNone/>
            </a:pPr>
            <a:r>
              <a:rPr lang="en-IN" dirty="0"/>
              <a:t>      </a:t>
            </a:r>
            <a:r>
              <a:rPr lang="en-IN" b="1" dirty="0"/>
              <a:t>break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    }</a:t>
            </a:r>
          </a:p>
          <a:p>
            <a:pPr marL="0" indent="0">
              <a:buNone/>
            </a:pPr>
            <a:r>
              <a:rPr lang="en-IN" dirty="0"/>
              <a:t>  }</a:t>
            </a:r>
          </a:p>
          <a:p>
            <a:pPr marL="0" indent="0">
              <a:buNone/>
            </a:pPr>
            <a:r>
              <a:rPr lang="en-IN" dirty="0"/>
              <a:t>  if (c == n)</a:t>
            </a:r>
          </a:p>
          <a:p>
            <a:pPr marL="0" indent="0">
              <a:buNone/>
            </a:pPr>
            <a:r>
              <a:rPr lang="en-IN" dirty="0"/>
              <a:t>    </a:t>
            </a:r>
            <a:r>
              <a:rPr lang="en-IN" dirty="0" err="1"/>
              <a:t>printf</a:t>
            </a:r>
            <a:r>
              <a:rPr lang="en-IN" dirty="0"/>
              <a:t>("%d isn't present in the array.</a:t>
            </a:r>
            <a:r>
              <a:rPr lang="en-IN" b="1" dirty="0"/>
              <a:t>\n</a:t>
            </a:r>
            <a:r>
              <a:rPr lang="en-IN" dirty="0"/>
              <a:t>", search);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  return 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6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404664"/>
            <a:ext cx="4388296" cy="57214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600" dirty="0"/>
              <a:t>#include &lt;</a:t>
            </a:r>
            <a:r>
              <a:rPr lang="en-IN" sz="2600" dirty="0" err="1"/>
              <a:t>stdio.h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/>
              <a:t> </a:t>
            </a:r>
            <a:r>
              <a:rPr lang="en-IN" sz="2600" dirty="0" err="1"/>
              <a:t>int</a:t>
            </a:r>
            <a:r>
              <a:rPr lang="en-IN" sz="2600" dirty="0"/>
              <a:t> main()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/>
              <a:t>  </a:t>
            </a:r>
            <a:r>
              <a:rPr lang="en-IN" sz="2600" dirty="0" err="1" smtClean="0"/>
              <a:t>int</a:t>
            </a:r>
            <a:r>
              <a:rPr lang="en-IN" sz="2600" dirty="0"/>
              <a:t> c, first, last, middle, n, search, array[100];</a:t>
            </a:r>
          </a:p>
          <a:p>
            <a:pPr marL="0" indent="0">
              <a:buNone/>
            </a:pPr>
            <a:r>
              <a:rPr lang="en-IN" sz="2600" dirty="0"/>
              <a:t>  </a:t>
            </a:r>
            <a:r>
              <a:rPr lang="en-IN" sz="2900" dirty="0" err="1" smtClean="0"/>
              <a:t>printf</a:t>
            </a:r>
            <a:r>
              <a:rPr lang="en-IN" sz="2900" dirty="0"/>
              <a:t>("Enter number of </a:t>
            </a:r>
            <a:r>
              <a:rPr lang="en-IN" sz="2900" dirty="0" smtClean="0"/>
              <a:t>elements </a:t>
            </a:r>
            <a:r>
              <a:rPr lang="en-IN" sz="2900" b="1" dirty="0" smtClean="0"/>
              <a:t>\</a:t>
            </a:r>
            <a:r>
              <a:rPr lang="en-IN" sz="2900" b="1" dirty="0"/>
              <a:t>n</a:t>
            </a:r>
            <a:r>
              <a:rPr lang="en-IN" sz="2900" dirty="0"/>
              <a:t>");</a:t>
            </a:r>
          </a:p>
          <a:p>
            <a:pPr marL="0" indent="0">
              <a:buNone/>
            </a:pPr>
            <a:r>
              <a:rPr lang="en-IN" sz="2900" dirty="0"/>
              <a:t>   </a:t>
            </a:r>
            <a:r>
              <a:rPr lang="en-IN" sz="2900" dirty="0" err="1"/>
              <a:t>scanf</a:t>
            </a:r>
            <a:r>
              <a:rPr lang="en-IN" sz="2900" dirty="0"/>
              <a:t>("%</a:t>
            </a:r>
            <a:r>
              <a:rPr lang="en-IN" sz="2900" dirty="0" err="1"/>
              <a:t>d",&amp;n</a:t>
            </a:r>
            <a:r>
              <a:rPr lang="en-IN" sz="2900" dirty="0"/>
              <a:t>);</a:t>
            </a:r>
          </a:p>
          <a:p>
            <a:pPr marL="0" indent="0">
              <a:buNone/>
            </a:pPr>
            <a:r>
              <a:rPr lang="en-IN" sz="2900" dirty="0"/>
              <a:t>   </a:t>
            </a:r>
            <a:r>
              <a:rPr lang="en-IN" sz="2900" dirty="0" err="1" smtClean="0"/>
              <a:t>printf</a:t>
            </a:r>
            <a:r>
              <a:rPr lang="en-IN" sz="2900" dirty="0"/>
              <a:t>("Enter %d integers</a:t>
            </a:r>
            <a:r>
              <a:rPr lang="en-IN" sz="2900" b="1" dirty="0"/>
              <a:t>\n</a:t>
            </a:r>
            <a:r>
              <a:rPr lang="en-IN" sz="2900" dirty="0"/>
              <a:t>", n);</a:t>
            </a:r>
          </a:p>
          <a:p>
            <a:pPr marL="0" indent="0">
              <a:buNone/>
            </a:pPr>
            <a:r>
              <a:rPr lang="en-IN" sz="2900" dirty="0"/>
              <a:t>    for (c = 0; c &lt; n; </a:t>
            </a:r>
            <a:r>
              <a:rPr lang="en-IN" sz="2900" dirty="0" err="1"/>
              <a:t>c++</a:t>
            </a:r>
            <a:r>
              <a:rPr lang="en-IN" sz="2900" dirty="0"/>
              <a:t>)</a:t>
            </a:r>
          </a:p>
          <a:p>
            <a:pPr marL="0" indent="0">
              <a:buNone/>
            </a:pPr>
            <a:r>
              <a:rPr lang="en-IN" sz="2900" dirty="0"/>
              <a:t>      </a:t>
            </a:r>
            <a:r>
              <a:rPr lang="en-IN" sz="2900" dirty="0" err="1"/>
              <a:t>scanf</a:t>
            </a:r>
            <a:r>
              <a:rPr lang="en-IN" sz="2900" dirty="0"/>
              <a:t>("%</a:t>
            </a:r>
            <a:r>
              <a:rPr lang="en-IN" sz="2900" dirty="0" err="1"/>
              <a:t>d",&amp;array</a:t>
            </a:r>
            <a:r>
              <a:rPr lang="en-IN" sz="2900" dirty="0"/>
              <a:t>[c]);</a:t>
            </a:r>
          </a:p>
          <a:p>
            <a:pPr marL="0" indent="0">
              <a:buNone/>
            </a:pPr>
            <a:r>
              <a:rPr lang="en-IN" sz="2900" dirty="0"/>
              <a:t>    </a:t>
            </a:r>
            <a:r>
              <a:rPr lang="en-IN" sz="2900" dirty="0" err="1"/>
              <a:t>printf</a:t>
            </a:r>
            <a:r>
              <a:rPr lang="en-IN" sz="2900" dirty="0"/>
              <a:t>("Enter value to find</a:t>
            </a:r>
            <a:r>
              <a:rPr lang="en-IN" sz="2900" b="1" dirty="0"/>
              <a:t>\n</a:t>
            </a:r>
            <a:r>
              <a:rPr lang="en-IN" sz="2900" dirty="0"/>
              <a:t>");</a:t>
            </a:r>
          </a:p>
          <a:p>
            <a:pPr marL="0" indent="0">
              <a:buNone/>
            </a:pPr>
            <a:r>
              <a:rPr lang="en-IN" sz="2900" dirty="0"/>
              <a:t>   </a:t>
            </a:r>
            <a:r>
              <a:rPr lang="en-IN" sz="2900" dirty="0" err="1"/>
              <a:t>scanf</a:t>
            </a:r>
            <a:r>
              <a:rPr lang="en-IN" sz="2900" dirty="0"/>
              <a:t>("%d", &amp;search</a:t>
            </a:r>
            <a:r>
              <a:rPr lang="en-IN" sz="2900" dirty="0" smtClean="0"/>
              <a:t>);</a:t>
            </a:r>
          </a:p>
          <a:p>
            <a:pPr marL="0" indent="0">
              <a:buNone/>
            </a:pPr>
            <a:r>
              <a:rPr lang="en-IN" sz="2900" dirty="0" smtClean="0"/>
              <a:t>   first</a:t>
            </a:r>
            <a:r>
              <a:rPr lang="en-IN" sz="2900" dirty="0"/>
              <a:t> = 0;</a:t>
            </a:r>
          </a:p>
          <a:p>
            <a:pPr marL="0" indent="0">
              <a:buNone/>
            </a:pPr>
            <a:r>
              <a:rPr lang="en-IN" sz="2900" dirty="0"/>
              <a:t>   last = n - 1;</a:t>
            </a:r>
          </a:p>
          <a:p>
            <a:pPr marL="0" indent="0">
              <a:buNone/>
            </a:pPr>
            <a:r>
              <a:rPr lang="en-IN" sz="2900" dirty="0"/>
              <a:t>   middle = (</a:t>
            </a:r>
            <a:r>
              <a:rPr lang="en-IN" sz="2900" dirty="0" err="1"/>
              <a:t>first+last</a:t>
            </a:r>
            <a:r>
              <a:rPr lang="en-IN" sz="2900" dirty="0"/>
              <a:t>)/2;</a:t>
            </a:r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76672"/>
            <a:ext cx="4038600" cy="56494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    while</a:t>
            </a:r>
            <a:r>
              <a:rPr lang="en-IN" dirty="0"/>
              <a:t> (first &lt;= last</a:t>
            </a:r>
            <a:r>
              <a:rPr lang="en-IN" dirty="0" smtClean="0"/>
              <a:t>)</a:t>
            </a:r>
            <a:r>
              <a:rPr lang="en-IN" dirty="0"/>
              <a:t> {</a:t>
            </a:r>
          </a:p>
          <a:p>
            <a:pPr marL="0" indent="0">
              <a:buNone/>
            </a:pPr>
            <a:r>
              <a:rPr lang="en-IN" dirty="0"/>
              <a:t>      if (array[middle] &lt; search)</a:t>
            </a:r>
          </a:p>
          <a:p>
            <a:pPr marL="0" indent="0">
              <a:buNone/>
            </a:pPr>
            <a:r>
              <a:rPr lang="en-IN" dirty="0"/>
              <a:t>         first = middle + 1;    </a:t>
            </a:r>
          </a:p>
          <a:p>
            <a:pPr marL="0" indent="0">
              <a:buNone/>
            </a:pPr>
            <a:r>
              <a:rPr lang="en-IN" dirty="0"/>
              <a:t>      </a:t>
            </a:r>
            <a:r>
              <a:rPr lang="en-IN" sz="2400" dirty="0"/>
              <a:t>else if (array[middle] == search) 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{</a:t>
            </a:r>
            <a:endParaRPr lang="en-IN" sz="2400" dirty="0"/>
          </a:p>
          <a:p>
            <a:pPr marL="0" indent="0">
              <a:buNone/>
            </a:pPr>
            <a:r>
              <a:rPr lang="en-IN" dirty="0"/>
              <a:t>     </a:t>
            </a:r>
            <a:r>
              <a:rPr lang="en-IN" dirty="0" err="1" smtClean="0"/>
              <a:t>printf</a:t>
            </a:r>
            <a:r>
              <a:rPr lang="en-IN" dirty="0"/>
              <a:t>("%d found at location %d.</a:t>
            </a:r>
            <a:r>
              <a:rPr lang="en-IN" b="1" dirty="0"/>
              <a:t>\n</a:t>
            </a:r>
            <a:r>
              <a:rPr lang="en-IN" dirty="0"/>
              <a:t>", search, middle+1);</a:t>
            </a:r>
          </a:p>
          <a:p>
            <a:pPr marL="0" indent="0">
              <a:buNone/>
            </a:pPr>
            <a:r>
              <a:rPr lang="en-IN" dirty="0"/>
              <a:t>         </a:t>
            </a:r>
            <a:r>
              <a:rPr lang="en-IN" b="1" dirty="0"/>
              <a:t>break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      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/>
              <a:t>     </a:t>
            </a:r>
            <a:r>
              <a:rPr lang="en-IN" dirty="0" smtClean="0"/>
              <a:t>else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        last = middle - 1;</a:t>
            </a:r>
          </a:p>
          <a:p>
            <a:pPr marL="0" indent="0">
              <a:buNone/>
            </a:pPr>
            <a:r>
              <a:rPr lang="en-IN" dirty="0"/>
              <a:t>       middle = (first + last)/2;</a:t>
            </a:r>
          </a:p>
          <a:p>
            <a:pPr marL="0" indent="0">
              <a:buNone/>
            </a:pPr>
            <a:r>
              <a:rPr lang="en-IN" dirty="0"/>
              <a:t>   }</a:t>
            </a:r>
          </a:p>
          <a:p>
            <a:pPr marL="0" indent="0">
              <a:buNone/>
            </a:pPr>
            <a:r>
              <a:rPr lang="en-IN" dirty="0"/>
              <a:t>   if (first &gt; last)</a:t>
            </a:r>
          </a:p>
          <a:p>
            <a:pPr marL="0" indent="0">
              <a:buNone/>
            </a:pPr>
            <a:r>
              <a:rPr lang="en-IN" dirty="0"/>
              <a:t>      </a:t>
            </a:r>
            <a:r>
              <a:rPr lang="en-IN" dirty="0" err="1"/>
              <a:t>printf</a:t>
            </a:r>
            <a:r>
              <a:rPr lang="en-IN" dirty="0"/>
              <a:t>("Not found! %d isn't present in the list.</a:t>
            </a:r>
            <a:r>
              <a:rPr lang="en-IN" b="1" dirty="0"/>
              <a:t>\n</a:t>
            </a:r>
            <a:r>
              <a:rPr lang="en-IN" dirty="0"/>
              <a:t>", search);</a:t>
            </a:r>
          </a:p>
          <a:p>
            <a:pPr marL="0" indent="0">
              <a:buNone/>
            </a:pPr>
            <a:r>
              <a:rPr lang="en-IN" dirty="0"/>
              <a:t>    return 0;  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2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64</a:t>
            </a: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14</a:t>
            </a: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13</a:t>
            </a:r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25</a:t>
            </a: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33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51</a:t>
            </a: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43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53</a:t>
            </a:r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84</a:t>
            </a:r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72</a:t>
            </a:r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93</a:t>
            </a:r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95</a:t>
            </a:r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97</a:t>
            </a:r>
          </a:p>
        </p:txBody>
      </p:sp>
      <p:sp>
        <p:nvSpPr>
          <p:cNvPr id="4128" name="Rectangle 32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96</a:t>
            </a:r>
          </a:p>
        </p:txBody>
      </p:sp>
      <p:sp>
        <p:nvSpPr>
          <p:cNvPr id="4129" name="Rectangle 33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 dirty="0"/>
              <a:t>6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4131" name="Rectangle 35"/>
          <p:cNvSpPr>
            <a:spLocks noChangeArrowheads="1"/>
          </p:cNvSpPr>
          <p:nvPr/>
        </p:nvSpPr>
        <p:spPr bwMode="auto">
          <a:xfrm>
            <a:off x="1171575" y="5102225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b="1"/>
              <a:t>lo</a:t>
            </a:r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35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kumimoji="0" lang="en-US" altLang="en-US" sz="2400" dirty="0"/>
              <a:t>Binary search.   </a:t>
            </a:r>
            <a:r>
              <a:rPr kumimoji="0" lang="en-US" altLang="en-US" sz="2400" dirty="0">
                <a:solidFill>
                  <a:schemeClr val="tx1"/>
                </a:solidFill>
              </a:rPr>
              <a:t>Given </a:t>
            </a:r>
            <a:r>
              <a:rPr kumimoji="0" lang="en-US" altLang="en-US" sz="24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altLang="en-US" sz="2400" dirty="0">
                <a:solidFill>
                  <a:schemeClr val="tx1"/>
                </a:solidFill>
              </a:rPr>
              <a:t> and sorted array </a:t>
            </a:r>
            <a:r>
              <a:rPr kumimoji="0" lang="en-US" altLang="en-US" sz="2400" dirty="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 altLang="en-US" sz="2400" dirty="0">
                <a:solidFill>
                  <a:schemeClr val="tx1"/>
                </a:solidFill>
              </a:rPr>
              <a:t>, find index </a:t>
            </a:r>
            <a:r>
              <a:rPr kumimoji="0" lang="en-US" altLang="en-US" sz="24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altLang="en-US" sz="24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kumimoji="0" lang="en-US" altLang="en-US" sz="24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 altLang="en-US" sz="2400" dirty="0">
                <a:solidFill>
                  <a:schemeClr val="tx1"/>
                </a:solidFill>
              </a:rPr>
              <a:t>such that </a:t>
            </a:r>
            <a:r>
              <a:rPr kumimoji="0" lang="en-US" altLang="en-US" sz="2400" dirty="0">
                <a:solidFill>
                  <a:schemeClr val="tx1"/>
                </a:solidFill>
                <a:latin typeface="Courier New" pitchFamily="49" charset="0"/>
              </a:rPr>
              <a:t>a[</a:t>
            </a:r>
            <a:r>
              <a:rPr kumimoji="0" lang="en-US" altLang="en-US" sz="24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altLang="en-US" sz="2400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r>
              <a:rPr kumimoji="0" lang="en-US" altLang="en-US" sz="2400" dirty="0">
                <a:solidFill>
                  <a:schemeClr val="tx1"/>
                </a:solidFill>
              </a:rPr>
              <a:t> = </a:t>
            </a:r>
            <a:r>
              <a:rPr kumimoji="0" lang="en-US" altLang="en-US" sz="24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altLang="en-US" sz="2400" dirty="0">
                <a:solidFill>
                  <a:schemeClr val="tx1"/>
                </a:solidFill>
              </a:rPr>
              <a:t>, or report that no such index exists.</a:t>
            </a:r>
          </a:p>
          <a:p>
            <a:r>
              <a:rPr kumimoji="0" lang="en-US" altLang="en-US" sz="2400" dirty="0" smtClean="0"/>
              <a:t>Invariant</a:t>
            </a:r>
            <a:r>
              <a:rPr kumimoji="0" lang="en-US" altLang="en-US" sz="2400" dirty="0"/>
              <a:t>.  </a:t>
            </a:r>
            <a:r>
              <a:rPr kumimoji="0" lang="en-US" altLang="en-US" sz="2400" dirty="0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1600" dirty="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 altLang="en-US" dirty="0">
                <a:solidFill>
                  <a:schemeClr val="tx1"/>
                </a:solidFill>
              </a:rPr>
              <a:t> </a:t>
            </a:r>
            <a:r>
              <a:rPr kumimoji="0" lang="en-US" altLang="en-US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 altLang="en-US" dirty="0">
                <a:solidFill>
                  <a:schemeClr val="tx1"/>
                </a:solidFill>
              </a:rPr>
              <a:t> </a:t>
            </a:r>
            <a:r>
              <a:rPr kumimoji="0" lang="en-US" altLang="en-US" sz="1600" dirty="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 altLang="en-US" dirty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 altLang="en-US" dirty="0">
                <a:solidFill>
                  <a:schemeClr val="tx1"/>
                </a:solidFill>
              </a:rPr>
              <a:t> </a:t>
            </a:r>
            <a:r>
              <a:rPr kumimoji="0" lang="en-US" altLang="en-US" sz="1600" dirty="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alt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 altLang="en-US" dirty="0"/>
              <a:t>Ex.  </a:t>
            </a:r>
            <a:r>
              <a:rPr kumimoji="0" lang="en-US" altLang="en-US" dirty="0">
                <a:solidFill>
                  <a:schemeClr val="tx1"/>
                </a:solidFill>
              </a:rPr>
              <a:t>Binary search for 33.</a:t>
            </a:r>
          </a:p>
          <a:p>
            <a:endParaRPr kumimoji="0" lang="en-US" alt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7591425" y="5105400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b="1"/>
              <a:t>hi</a:t>
            </a:r>
          </a:p>
        </p:txBody>
      </p:sp>
      <p:sp>
        <p:nvSpPr>
          <p:cNvPr id="4141" name="Line 45"/>
          <p:cNvSpPr>
            <a:spLocks noChangeShapeType="1"/>
          </p:cNvSpPr>
          <p:nvPr/>
        </p:nvSpPr>
        <p:spPr bwMode="auto">
          <a:xfrm flipV="1">
            <a:off x="7773988" y="4841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1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kumimoji="0" lang="en-US" altLang="en-US" sz="2400" dirty="0"/>
              <a:t>Binary search.   </a:t>
            </a:r>
            <a:r>
              <a:rPr kumimoji="0" lang="en-US" altLang="en-US" sz="2400" dirty="0">
                <a:solidFill>
                  <a:schemeClr val="tx1"/>
                </a:solidFill>
              </a:rPr>
              <a:t>Given </a:t>
            </a:r>
            <a:r>
              <a:rPr kumimoji="0" lang="en-US" altLang="en-US" sz="24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altLang="en-US" sz="2400" dirty="0">
                <a:solidFill>
                  <a:schemeClr val="tx1"/>
                </a:solidFill>
              </a:rPr>
              <a:t> and sorted array </a:t>
            </a:r>
            <a:r>
              <a:rPr kumimoji="0" lang="en-US" altLang="en-US" sz="2400" dirty="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 altLang="en-US" sz="2400" dirty="0">
                <a:solidFill>
                  <a:schemeClr val="tx1"/>
                </a:solidFill>
              </a:rPr>
              <a:t>, find index </a:t>
            </a:r>
            <a:r>
              <a:rPr kumimoji="0" lang="en-US" altLang="en-US" sz="24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altLang="en-US" sz="24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kumimoji="0" lang="en-US" altLang="en-US" sz="24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 altLang="en-US" sz="2400" dirty="0">
                <a:solidFill>
                  <a:schemeClr val="tx1"/>
                </a:solidFill>
              </a:rPr>
              <a:t>such that </a:t>
            </a:r>
            <a:r>
              <a:rPr kumimoji="0" lang="en-US" altLang="en-US" sz="2400" dirty="0">
                <a:solidFill>
                  <a:schemeClr val="tx1"/>
                </a:solidFill>
                <a:latin typeface="Courier New" pitchFamily="49" charset="0"/>
              </a:rPr>
              <a:t>a[</a:t>
            </a:r>
            <a:r>
              <a:rPr kumimoji="0" lang="en-US" altLang="en-US" sz="24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altLang="en-US" sz="2400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r>
              <a:rPr kumimoji="0" lang="en-US" altLang="en-US" sz="2400" dirty="0">
                <a:solidFill>
                  <a:schemeClr val="tx1"/>
                </a:solidFill>
              </a:rPr>
              <a:t> = </a:t>
            </a:r>
            <a:r>
              <a:rPr kumimoji="0" lang="en-US" altLang="en-US" sz="24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altLang="en-US" sz="2400" dirty="0">
                <a:solidFill>
                  <a:schemeClr val="tx1"/>
                </a:solidFill>
              </a:rPr>
              <a:t>, or report that no such index exists.</a:t>
            </a:r>
          </a:p>
          <a:p>
            <a:r>
              <a:rPr kumimoji="0" lang="en-US" altLang="en-US" sz="2400" dirty="0" smtClean="0"/>
              <a:t>Invariant</a:t>
            </a:r>
            <a:r>
              <a:rPr kumimoji="0" lang="en-US" altLang="en-US" sz="2400" dirty="0"/>
              <a:t>.  </a:t>
            </a:r>
            <a:r>
              <a:rPr kumimoji="0" lang="en-US" altLang="en-US" sz="2400" dirty="0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2400" dirty="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 altLang="en-US" sz="2400" dirty="0">
                <a:solidFill>
                  <a:schemeClr val="tx1"/>
                </a:solidFill>
              </a:rPr>
              <a:t> </a:t>
            </a:r>
            <a:r>
              <a:rPr kumimoji="0" lang="en-US" altLang="en-US" sz="2400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 altLang="en-US" sz="2400" dirty="0">
                <a:solidFill>
                  <a:schemeClr val="tx1"/>
                </a:solidFill>
              </a:rPr>
              <a:t> </a:t>
            </a:r>
            <a:r>
              <a:rPr kumimoji="0" lang="en-US" altLang="en-US" sz="2400" dirty="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 altLang="en-US" sz="2400" dirty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 altLang="en-US" sz="2400" dirty="0">
                <a:solidFill>
                  <a:schemeClr val="tx1"/>
                </a:solidFill>
              </a:rPr>
              <a:t> </a:t>
            </a:r>
            <a:r>
              <a:rPr kumimoji="0" lang="en-US" altLang="en-US" sz="2400" dirty="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altLang="en-US" sz="24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 altLang="en-US" sz="2400" dirty="0"/>
              <a:t>Ex.  </a:t>
            </a:r>
            <a:r>
              <a:rPr kumimoji="0" lang="en-US" altLang="en-US" sz="2400" dirty="0">
                <a:solidFill>
                  <a:schemeClr val="tx1"/>
                </a:solidFill>
              </a:rPr>
              <a:t>Binary search for 33.</a:t>
            </a:r>
            <a:endParaRPr kumimoji="0" lang="en-US" altLang="en-US" sz="24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081" name="Rectangle 5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 dirty="0"/>
              <a:t>64</a:t>
            </a: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 dirty="0"/>
              <a:t>14</a:t>
            </a: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 dirty="0"/>
              <a:t>13</a:t>
            </a:r>
          </a:p>
        </p:txBody>
      </p:sp>
      <p:sp>
        <p:nvSpPr>
          <p:cNvPr id="1086" name="Rectangle 62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25</a:t>
            </a: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33</a:t>
            </a:r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 dirty="0"/>
              <a:t>51</a:t>
            </a: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 dirty="0"/>
              <a:t>43</a:t>
            </a: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53</a:t>
            </a: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84</a:t>
            </a: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 dirty="0"/>
              <a:t>72</a:t>
            </a:r>
          </a:p>
        </p:txBody>
      </p:sp>
      <p:sp>
        <p:nvSpPr>
          <p:cNvPr id="1093" name="Rectangle 69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93</a:t>
            </a:r>
          </a:p>
        </p:txBody>
      </p:sp>
      <p:sp>
        <p:nvSpPr>
          <p:cNvPr id="1094" name="Rectangle 70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 dirty="0"/>
              <a:t>95</a:t>
            </a:r>
          </a:p>
        </p:txBody>
      </p:sp>
      <p:sp>
        <p:nvSpPr>
          <p:cNvPr id="1095" name="Rectangle 71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 dirty="0"/>
              <a:t>97</a:t>
            </a:r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 dirty="0"/>
              <a:t>96</a:t>
            </a: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 dirty="0"/>
              <a:t>6</a:t>
            </a: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1171575" y="5102225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b="1"/>
              <a:t>lo</a:t>
            </a:r>
          </a:p>
        </p:txBody>
      </p:sp>
      <p:sp>
        <p:nvSpPr>
          <p:cNvPr id="1099" name="Line 75"/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7591425" y="5105400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b="1"/>
              <a:t>hi</a:t>
            </a:r>
          </a:p>
        </p:txBody>
      </p:sp>
      <p:sp>
        <p:nvSpPr>
          <p:cNvPr id="1102" name="Line 78"/>
          <p:cNvSpPr>
            <a:spLocks noChangeShapeType="1"/>
          </p:cNvSpPr>
          <p:nvPr/>
        </p:nvSpPr>
        <p:spPr bwMode="auto">
          <a:xfrm flipV="1">
            <a:off x="7773988" y="4841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4319588" y="5103813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b="1"/>
              <a:t>mid</a:t>
            </a:r>
          </a:p>
        </p:txBody>
      </p:sp>
      <p:sp>
        <p:nvSpPr>
          <p:cNvPr id="1104" name="Line 80"/>
          <p:cNvSpPr>
            <a:spLocks noChangeShapeType="1"/>
          </p:cNvSpPr>
          <p:nvPr/>
        </p:nvSpPr>
        <p:spPr bwMode="auto">
          <a:xfrm flipV="1">
            <a:off x="455612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05" name="Oval 81"/>
          <p:cNvSpPr>
            <a:spLocks noChangeArrowheads="1"/>
          </p:cNvSpPr>
          <p:nvPr/>
        </p:nvSpPr>
        <p:spPr bwMode="auto">
          <a:xfrm>
            <a:off x="4398963" y="4138613"/>
            <a:ext cx="357187" cy="357187"/>
          </a:xfrm>
          <a:prstGeom prst="ellipse">
            <a:avLst/>
          </a:prstGeom>
          <a:solidFill>
            <a:schemeClr val="folHlink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5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kumimoji="0" lang="en-US" altLang="en-US" sz="2000" dirty="0"/>
              <a:t>Binary search.   </a:t>
            </a:r>
            <a:r>
              <a:rPr kumimoji="0" lang="en-US" altLang="en-US" sz="2000" dirty="0">
                <a:solidFill>
                  <a:schemeClr val="tx1"/>
                </a:solidFill>
              </a:rPr>
              <a:t>Given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altLang="en-US" sz="2000" dirty="0">
                <a:solidFill>
                  <a:schemeClr val="tx1"/>
                </a:solidFill>
              </a:rPr>
              <a:t> and sorted array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 altLang="en-US" sz="2000" dirty="0">
                <a:solidFill>
                  <a:schemeClr val="tx1"/>
                </a:solidFill>
              </a:rPr>
              <a:t>, find index </a:t>
            </a:r>
            <a:r>
              <a:rPr kumimoji="0" lang="en-US" altLang="en-US" sz="20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 altLang="en-US" sz="2000" dirty="0">
                <a:solidFill>
                  <a:schemeClr val="tx1"/>
                </a:solidFill>
              </a:rPr>
              <a:t>such that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</a:t>
            </a:r>
            <a:r>
              <a:rPr kumimoji="0" lang="en-US" altLang="en-US" sz="20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r>
              <a:rPr kumimoji="0" lang="en-US" altLang="en-US" sz="2000" dirty="0">
                <a:solidFill>
                  <a:schemeClr val="tx1"/>
                </a:solidFill>
              </a:rPr>
              <a:t> =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altLang="en-US" sz="2000" dirty="0">
                <a:solidFill>
                  <a:schemeClr val="tx1"/>
                </a:solidFill>
              </a:rPr>
              <a:t>, or report that no such index exists.</a:t>
            </a:r>
          </a:p>
          <a:p>
            <a:r>
              <a:rPr kumimoji="0" lang="en-US" altLang="en-US" sz="2000" dirty="0" smtClean="0"/>
              <a:t>Invariant</a:t>
            </a:r>
            <a:r>
              <a:rPr kumimoji="0" lang="en-US" altLang="en-US" sz="2000" dirty="0"/>
              <a:t>.  </a:t>
            </a:r>
            <a:r>
              <a:rPr kumimoji="0" lang="en-US" altLang="en-US" sz="2000" dirty="0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 altLang="en-US" sz="2000" dirty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alt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alt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 altLang="en-US" sz="2000" dirty="0"/>
              <a:t>Ex.  </a:t>
            </a:r>
            <a:r>
              <a:rPr kumimoji="0" lang="en-US" altLang="en-US" sz="2000" dirty="0">
                <a:solidFill>
                  <a:schemeClr val="tx1"/>
                </a:solidFill>
              </a:rPr>
              <a:t>Binary search for 33</a:t>
            </a:r>
            <a:r>
              <a:rPr kumimoji="0" lang="en-US" altLang="en-US" dirty="0">
                <a:solidFill>
                  <a:schemeClr val="tx1"/>
                </a:solidFill>
              </a:rPr>
              <a:t>.</a:t>
            </a:r>
            <a:endParaRPr kumimoji="0" lang="en-US" alt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8451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14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13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25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33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51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43</a:t>
            </a:r>
          </a:p>
        </p:txBody>
      </p:sp>
      <p:sp>
        <p:nvSpPr>
          <p:cNvPr id="18458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18459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18460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18461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18462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18463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18464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6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1171575" y="5102225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b="1"/>
              <a:t>lo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3914775" y="510381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b="1"/>
              <a:t>hi</a:t>
            </a:r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 flipV="1">
            <a:off x="4095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kumimoji="0" lang="en-US" altLang="en-US" sz="2000" dirty="0"/>
              <a:t>Binary search.   </a:t>
            </a:r>
            <a:r>
              <a:rPr kumimoji="0" lang="en-US" altLang="en-US" sz="2000" dirty="0">
                <a:solidFill>
                  <a:schemeClr val="tx1"/>
                </a:solidFill>
              </a:rPr>
              <a:t>Given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altLang="en-US" sz="2000" dirty="0">
                <a:solidFill>
                  <a:schemeClr val="tx1"/>
                </a:solidFill>
              </a:rPr>
              <a:t> and sorted array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 altLang="en-US" sz="2000" dirty="0">
                <a:solidFill>
                  <a:schemeClr val="tx1"/>
                </a:solidFill>
              </a:rPr>
              <a:t>, find index </a:t>
            </a:r>
            <a:r>
              <a:rPr kumimoji="0" lang="en-US" altLang="en-US" sz="20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 altLang="en-US" sz="2000" dirty="0">
                <a:solidFill>
                  <a:schemeClr val="tx1"/>
                </a:solidFill>
              </a:rPr>
              <a:t>such that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</a:t>
            </a:r>
            <a:r>
              <a:rPr kumimoji="0" lang="en-US" altLang="en-US" sz="20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r>
              <a:rPr kumimoji="0" lang="en-US" altLang="en-US" sz="2000" dirty="0">
                <a:solidFill>
                  <a:schemeClr val="tx1"/>
                </a:solidFill>
              </a:rPr>
              <a:t> =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altLang="en-US" sz="2000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altLang="en-US" sz="2000" dirty="0"/>
          </a:p>
          <a:p>
            <a:r>
              <a:rPr kumimoji="0" lang="en-US" altLang="en-US" sz="2000" dirty="0"/>
              <a:t>Invariant.  </a:t>
            </a:r>
            <a:r>
              <a:rPr kumimoji="0" lang="en-US" altLang="en-US" sz="2000" dirty="0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 altLang="en-US" sz="2000" dirty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alt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alt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 altLang="en-US" sz="2000" dirty="0"/>
              <a:t>Ex.  </a:t>
            </a:r>
            <a:r>
              <a:rPr kumimoji="0" lang="en-US" altLang="en-US" sz="2000" dirty="0">
                <a:solidFill>
                  <a:schemeClr val="tx1"/>
                </a:solidFill>
              </a:rPr>
              <a:t>Binary search for 33.</a:t>
            </a:r>
            <a:endParaRPr kumimoji="0" lang="en-US" altLang="en-US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9475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14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13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25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33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51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43</a:t>
            </a:r>
          </a:p>
        </p:txBody>
      </p:sp>
      <p:sp>
        <p:nvSpPr>
          <p:cNvPr id="19482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19483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19484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19485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19486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19487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19488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6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1171575" y="5102225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b="1"/>
              <a:t>lo</a:t>
            </a:r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2486025" y="5103813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b="1"/>
              <a:t>mid</a:t>
            </a:r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 flipV="1">
            <a:off x="2722563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97" name="Oval 41"/>
          <p:cNvSpPr>
            <a:spLocks noChangeArrowheads="1"/>
          </p:cNvSpPr>
          <p:nvPr/>
        </p:nvSpPr>
        <p:spPr bwMode="auto">
          <a:xfrm>
            <a:off x="2562225" y="4137025"/>
            <a:ext cx="357188" cy="357188"/>
          </a:xfrm>
          <a:prstGeom prst="ellipse">
            <a:avLst/>
          </a:prstGeom>
          <a:solidFill>
            <a:schemeClr val="folHlink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3914775" y="510381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b="1"/>
              <a:t>hi</a:t>
            </a:r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 flipV="1">
            <a:off x="4095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altLang="en-US" sz="2000" dirty="0"/>
              <a:t>Binary search.   </a:t>
            </a:r>
            <a:r>
              <a:rPr kumimoji="0" lang="en-US" altLang="en-US" sz="2000" dirty="0">
                <a:solidFill>
                  <a:schemeClr val="tx1"/>
                </a:solidFill>
              </a:rPr>
              <a:t>Given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altLang="en-US" sz="2000" dirty="0">
                <a:solidFill>
                  <a:schemeClr val="tx1"/>
                </a:solidFill>
              </a:rPr>
              <a:t> and sorted array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 altLang="en-US" sz="2000" dirty="0">
                <a:solidFill>
                  <a:schemeClr val="tx1"/>
                </a:solidFill>
              </a:rPr>
              <a:t>, find index </a:t>
            </a:r>
            <a:r>
              <a:rPr kumimoji="0" lang="en-US" altLang="en-US" sz="20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 altLang="en-US" sz="2000" dirty="0">
                <a:solidFill>
                  <a:schemeClr val="tx1"/>
                </a:solidFill>
              </a:rPr>
              <a:t>such that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</a:t>
            </a:r>
            <a:r>
              <a:rPr kumimoji="0" lang="en-US" altLang="en-US" sz="20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r>
              <a:rPr kumimoji="0" lang="en-US" altLang="en-US" sz="2000" dirty="0">
                <a:solidFill>
                  <a:schemeClr val="tx1"/>
                </a:solidFill>
              </a:rPr>
              <a:t> =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altLang="en-US" sz="2000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altLang="en-US" sz="2000" dirty="0"/>
          </a:p>
          <a:p>
            <a:r>
              <a:rPr kumimoji="0" lang="en-US" altLang="en-US" sz="2000" dirty="0"/>
              <a:t>Invariant.  </a:t>
            </a:r>
            <a:r>
              <a:rPr kumimoji="0" lang="en-US" altLang="en-US" sz="2000" dirty="0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 altLang="en-US" sz="2000" dirty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alt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alt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 altLang="en-US" sz="2000" dirty="0"/>
              <a:t>Ex.  </a:t>
            </a:r>
            <a:r>
              <a:rPr kumimoji="0" lang="en-US" altLang="en-US" sz="2000" dirty="0">
                <a:solidFill>
                  <a:schemeClr val="tx1"/>
                </a:solidFill>
              </a:rPr>
              <a:t>Binary search for 33.</a:t>
            </a:r>
            <a:endParaRPr kumimoji="0" lang="en-US" altLang="en-US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0499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20500" name="Rectangle 20" descr="Outlined diamond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0501" name="Rectangle 21" descr="Outlined diamond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0502" name="Rectangle 22" descr="Outlined diamond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33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51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43</a:t>
            </a:r>
          </a:p>
        </p:txBody>
      </p:sp>
      <p:sp>
        <p:nvSpPr>
          <p:cNvPr id="20506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20507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20508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20509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20510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20511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20512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20513" name="Rectangle 33" descr="Outlined diamond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3009900" y="510381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b="1"/>
              <a:t>lo</a:t>
            </a:r>
          </a:p>
        </p:txBody>
      </p:sp>
      <p:sp>
        <p:nvSpPr>
          <p:cNvPr id="20520" name="Line 40"/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3914775" y="510381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b="1"/>
              <a:t>hi</a:t>
            </a:r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 flipV="1">
            <a:off x="4095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1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altLang="en-US" sz="2000" dirty="0"/>
              <a:t>Binary search.   </a:t>
            </a:r>
            <a:r>
              <a:rPr kumimoji="0" lang="en-US" altLang="en-US" sz="2000" dirty="0">
                <a:solidFill>
                  <a:schemeClr val="tx1"/>
                </a:solidFill>
              </a:rPr>
              <a:t>Given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altLang="en-US" sz="2000" dirty="0">
                <a:solidFill>
                  <a:schemeClr val="tx1"/>
                </a:solidFill>
              </a:rPr>
              <a:t> and sorted array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 altLang="en-US" sz="2000" dirty="0">
                <a:solidFill>
                  <a:schemeClr val="tx1"/>
                </a:solidFill>
              </a:rPr>
              <a:t>, find index </a:t>
            </a:r>
            <a:r>
              <a:rPr kumimoji="0" lang="en-US" altLang="en-US" sz="20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 altLang="en-US" sz="2000" dirty="0">
                <a:solidFill>
                  <a:schemeClr val="tx1"/>
                </a:solidFill>
              </a:rPr>
              <a:t>such that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</a:t>
            </a:r>
            <a:r>
              <a:rPr kumimoji="0" lang="en-US" altLang="en-US" sz="20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r>
              <a:rPr kumimoji="0" lang="en-US" altLang="en-US" sz="2000" dirty="0">
                <a:solidFill>
                  <a:schemeClr val="tx1"/>
                </a:solidFill>
              </a:rPr>
              <a:t> =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altLang="en-US" sz="2000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altLang="en-US" sz="2000" dirty="0"/>
          </a:p>
          <a:p>
            <a:r>
              <a:rPr kumimoji="0" lang="en-US" altLang="en-US" sz="2000" dirty="0"/>
              <a:t>Invariant.  </a:t>
            </a:r>
            <a:r>
              <a:rPr kumimoji="0" lang="en-US" altLang="en-US" sz="2000" dirty="0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 altLang="en-US" sz="2000" dirty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alt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alt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 altLang="en-US" sz="2000" dirty="0"/>
              <a:t>Ex.  </a:t>
            </a:r>
            <a:r>
              <a:rPr kumimoji="0" lang="en-US" altLang="en-US" sz="2000" dirty="0">
                <a:solidFill>
                  <a:schemeClr val="tx1"/>
                </a:solidFill>
              </a:rPr>
              <a:t>Binary search for 33.</a:t>
            </a:r>
            <a:endParaRPr kumimoji="0" lang="en-US" altLang="en-US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1523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21524" name="Rectangle 20" descr="Outlined diamond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1525" name="Rectangle 21" descr="Outlined diamond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1526" name="Rectangle 22" descr="Outlined diamond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33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51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43</a:t>
            </a:r>
          </a:p>
        </p:txBody>
      </p:sp>
      <p:sp>
        <p:nvSpPr>
          <p:cNvPr id="21530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21531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21532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21533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21534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21535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21536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21537" name="Rectangle 33" descr="Outlined diamond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3009900" y="510381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b="1"/>
              <a:t>lo</a:t>
            </a:r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3914775" y="510381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b="1"/>
              <a:t>hi</a:t>
            </a:r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 flipV="1">
            <a:off x="4095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3406775" y="5103813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b="1" dirty="0"/>
              <a:t>mid</a:t>
            </a:r>
          </a:p>
        </p:txBody>
      </p:sp>
      <p:sp>
        <p:nvSpPr>
          <p:cNvPr id="21543" name="Line 39"/>
          <p:cNvSpPr>
            <a:spLocks noChangeShapeType="1"/>
          </p:cNvSpPr>
          <p:nvPr/>
        </p:nvSpPr>
        <p:spPr bwMode="auto">
          <a:xfrm flipV="1">
            <a:off x="3643313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44" name="Oval 40"/>
          <p:cNvSpPr>
            <a:spLocks noChangeArrowheads="1"/>
          </p:cNvSpPr>
          <p:nvPr/>
        </p:nvSpPr>
        <p:spPr bwMode="auto">
          <a:xfrm>
            <a:off x="3482975" y="4137025"/>
            <a:ext cx="357188" cy="357188"/>
          </a:xfrm>
          <a:prstGeom prst="ellipse">
            <a:avLst/>
          </a:prstGeom>
          <a:solidFill>
            <a:schemeClr val="folHlink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4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#define MAX_SIZE 100</a:t>
            </a:r>
          </a:p>
          <a:p>
            <a:pPr marL="0" indent="0">
              <a:buNone/>
            </a:pPr>
            <a:r>
              <a:rPr lang="en-IN" sz="1800" dirty="0"/>
              <a:t>float sum(float [], </a:t>
            </a:r>
            <a:r>
              <a:rPr lang="en-IN" sz="1800" dirty="0" err="1"/>
              <a:t>int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float input[MAX_SIZE], answer;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void main (void)</a:t>
            </a:r>
          </a:p>
          <a:p>
            <a:pPr marL="0" indent="0">
              <a:buNone/>
            </a:pPr>
            <a:r>
              <a:rPr lang="nn-NO" sz="1800" dirty="0"/>
              <a:t>{ for (i = 0; i &lt; MAX_SIZE; i++)</a:t>
            </a:r>
          </a:p>
          <a:p>
            <a:pPr marL="0" indent="0">
              <a:buNone/>
            </a:pPr>
            <a:r>
              <a:rPr lang="en-IN" sz="1800" dirty="0"/>
              <a:t>input[</a:t>
            </a:r>
            <a:r>
              <a:rPr lang="en-IN" sz="1800" dirty="0" err="1"/>
              <a:t>i</a:t>
            </a:r>
            <a:r>
              <a:rPr lang="en-IN" sz="1800" dirty="0"/>
              <a:t>] = </a:t>
            </a:r>
            <a:r>
              <a:rPr lang="en-IN" sz="1800" dirty="0" err="1"/>
              <a:t>i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answer = sum(input, MAX_SIZE);</a:t>
            </a:r>
          </a:p>
          <a:p>
            <a:pPr marL="0" indent="0">
              <a:buNone/>
            </a:pPr>
            <a:r>
              <a:rPr lang="en-IN" sz="1800" dirty="0" err="1"/>
              <a:t>printf</a:t>
            </a:r>
            <a:r>
              <a:rPr lang="en-IN" sz="1800" dirty="0"/>
              <a:t>("The sum is: %f\n", answer);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bg1"/>
                </a:solidFill>
              </a:rPr>
              <a:t>float </a:t>
            </a:r>
            <a:r>
              <a:rPr lang="en-IN" sz="1800" dirty="0" smtClean="0"/>
              <a:t>sum(</a:t>
            </a:r>
            <a:r>
              <a:rPr lang="en-IN" sz="1800" dirty="0" smtClean="0">
                <a:solidFill>
                  <a:schemeClr val="bg1"/>
                </a:solidFill>
              </a:rPr>
              <a:t>float list[], </a:t>
            </a:r>
            <a:r>
              <a:rPr lang="en-IN" sz="1800" dirty="0" err="1"/>
              <a:t>int</a:t>
            </a:r>
            <a:r>
              <a:rPr lang="en-IN" sz="1800" dirty="0"/>
              <a:t> n)</a:t>
            </a:r>
          </a:p>
          <a:p>
            <a:pPr marL="0" indent="0">
              <a:buNone/>
            </a:pPr>
            <a:r>
              <a:rPr lang="en-IN" sz="1800" dirty="0"/>
              <a:t>{ 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float </a:t>
            </a:r>
            <a:r>
              <a:rPr lang="en-IN" sz="1800" dirty="0" err="1"/>
              <a:t>tempsum</a:t>
            </a:r>
            <a:r>
              <a:rPr lang="en-IN" sz="1800" dirty="0"/>
              <a:t> = 0;</a:t>
            </a:r>
          </a:p>
          <a:p>
            <a:pPr marL="0" indent="0">
              <a:buNone/>
            </a:pPr>
            <a:r>
              <a:rPr lang="nn-NO" sz="1800" dirty="0"/>
              <a:t>for (i = 0; i &lt; n; i++)</a:t>
            </a:r>
          </a:p>
          <a:p>
            <a:pPr marL="0" indent="0">
              <a:buNone/>
            </a:pPr>
            <a:r>
              <a:rPr lang="en-IN" sz="1800" dirty="0" err="1"/>
              <a:t>tempsum</a:t>
            </a:r>
            <a:r>
              <a:rPr lang="en-IN" sz="1800" dirty="0"/>
              <a:t> += list[</a:t>
            </a:r>
            <a:r>
              <a:rPr lang="en-IN" sz="1800" dirty="0" err="1"/>
              <a:t>i</a:t>
            </a:r>
            <a:r>
              <a:rPr lang="en-IN" sz="1800" dirty="0"/>
              <a:t>];</a:t>
            </a:r>
          </a:p>
          <a:p>
            <a:pPr marL="0" indent="0">
              <a:buNone/>
            </a:pPr>
            <a:r>
              <a:rPr lang="en-IN" sz="1800" dirty="0"/>
              <a:t>return </a:t>
            </a:r>
            <a:r>
              <a:rPr lang="en-IN" sz="1800" dirty="0" err="1">
                <a:solidFill>
                  <a:schemeClr val="bg1"/>
                </a:solidFill>
              </a:rPr>
              <a:t>tempsum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01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altLang="en-US" sz="2000" dirty="0"/>
              <a:t>Binary search.   </a:t>
            </a:r>
            <a:r>
              <a:rPr kumimoji="0" lang="en-US" altLang="en-US" sz="2000" dirty="0">
                <a:solidFill>
                  <a:schemeClr val="tx1"/>
                </a:solidFill>
              </a:rPr>
              <a:t>Given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altLang="en-US" sz="2000" dirty="0">
                <a:solidFill>
                  <a:schemeClr val="tx1"/>
                </a:solidFill>
              </a:rPr>
              <a:t> and sorted array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 altLang="en-US" sz="2000" dirty="0">
                <a:solidFill>
                  <a:schemeClr val="tx1"/>
                </a:solidFill>
              </a:rPr>
              <a:t>, find index </a:t>
            </a:r>
            <a:r>
              <a:rPr kumimoji="0" lang="en-US" altLang="en-US" sz="20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 altLang="en-US" sz="2000" dirty="0">
                <a:solidFill>
                  <a:schemeClr val="tx1"/>
                </a:solidFill>
              </a:rPr>
              <a:t>such that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</a:t>
            </a:r>
            <a:r>
              <a:rPr kumimoji="0" lang="en-US" altLang="en-US" sz="20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r>
              <a:rPr kumimoji="0" lang="en-US" altLang="en-US" sz="2000" dirty="0">
                <a:solidFill>
                  <a:schemeClr val="tx1"/>
                </a:solidFill>
              </a:rPr>
              <a:t> =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altLang="en-US" sz="2000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altLang="en-US" sz="2000" dirty="0"/>
          </a:p>
          <a:p>
            <a:r>
              <a:rPr kumimoji="0" lang="en-US" altLang="en-US" sz="2000" dirty="0"/>
              <a:t>Invariant.  </a:t>
            </a:r>
            <a:r>
              <a:rPr kumimoji="0" lang="en-US" altLang="en-US" sz="2000" dirty="0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 altLang="en-US" sz="2000" dirty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alt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alt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 altLang="en-US" sz="2000" dirty="0"/>
              <a:t>Ex.  </a:t>
            </a:r>
            <a:r>
              <a:rPr kumimoji="0" lang="en-US" altLang="en-US" sz="2000" dirty="0">
                <a:solidFill>
                  <a:schemeClr val="tx1"/>
                </a:solidFill>
              </a:rPr>
              <a:t>Binary search for 33.</a:t>
            </a:r>
            <a:endParaRPr kumimoji="0" lang="en-US" altLang="en-US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3571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23572" name="Rectangle 20" descr="Outlined diamond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3573" name="Rectangle 21" descr="Outlined diamond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3574" name="Rectangle 22" descr="Outlined diamond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33</a:t>
            </a:r>
          </a:p>
        </p:txBody>
      </p:sp>
      <p:sp>
        <p:nvSpPr>
          <p:cNvPr id="23576" name="Rectangle 24" descr="Outlined diamond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51</a:t>
            </a:r>
          </a:p>
        </p:txBody>
      </p:sp>
      <p:sp>
        <p:nvSpPr>
          <p:cNvPr id="23577" name="Rectangle 25" descr="Outlined diamond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43</a:t>
            </a:r>
          </a:p>
        </p:txBody>
      </p:sp>
      <p:sp>
        <p:nvSpPr>
          <p:cNvPr id="23578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23579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23580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23581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23582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23583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23584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23585" name="Rectangle 33" descr="Outlined diamond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3009900" y="5103813"/>
            <a:ext cx="3968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b="1"/>
              <a:t>lo</a:t>
            </a:r>
            <a:br>
              <a:rPr kumimoji="1" lang="en-US" altLang="en-US" b="1"/>
            </a:br>
            <a:r>
              <a:rPr kumimoji="1" lang="en-US" altLang="en-US" b="1"/>
              <a:t>hi</a:t>
            </a: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1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altLang="en-US" sz="2000" dirty="0"/>
              <a:t>Binary search.   </a:t>
            </a:r>
            <a:r>
              <a:rPr kumimoji="0" lang="en-US" altLang="en-US" sz="2000" dirty="0">
                <a:solidFill>
                  <a:schemeClr val="tx1"/>
                </a:solidFill>
              </a:rPr>
              <a:t>Given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altLang="en-US" sz="2000" dirty="0">
                <a:solidFill>
                  <a:schemeClr val="tx1"/>
                </a:solidFill>
              </a:rPr>
              <a:t> and sorted array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 altLang="en-US" sz="2000" dirty="0">
                <a:solidFill>
                  <a:schemeClr val="tx1"/>
                </a:solidFill>
              </a:rPr>
              <a:t>, find index </a:t>
            </a:r>
            <a:r>
              <a:rPr kumimoji="0" lang="en-US" altLang="en-US" sz="20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 altLang="en-US" sz="2000" dirty="0">
                <a:solidFill>
                  <a:schemeClr val="tx1"/>
                </a:solidFill>
              </a:rPr>
              <a:t>such that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</a:t>
            </a:r>
            <a:r>
              <a:rPr kumimoji="0" lang="en-US" altLang="en-US" sz="20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r>
              <a:rPr kumimoji="0" lang="en-US" altLang="en-US" sz="2000" dirty="0">
                <a:solidFill>
                  <a:schemeClr val="tx1"/>
                </a:solidFill>
              </a:rPr>
              <a:t> =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altLang="en-US" sz="2000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altLang="en-US" sz="2000" dirty="0"/>
          </a:p>
          <a:p>
            <a:r>
              <a:rPr kumimoji="0" lang="en-US" altLang="en-US" sz="2000" dirty="0"/>
              <a:t>Invariant.  </a:t>
            </a:r>
            <a:r>
              <a:rPr kumimoji="0" lang="en-US" altLang="en-US" sz="2000" dirty="0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 altLang="en-US" sz="2000" dirty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alt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alt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 altLang="en-US" sz="2000" dirty="0"/>
              <a:t>Ex.  </a:t>
            </a:r>
            <a:r>
              <a:rPr kumimoji="0" lang="en-US" altLang="en-US" sz="2000" dirty="0">
                <a:solidFill>
                  <a:schemeClr val="tx1"/>
                </a:solidFill>
              </a:rPr>
              <a:t>Binary search for 33.</a:t>
            </a:r>
            <a:endParaRPr kumimoji="0" lang="en-US" altLang="en-US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4595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24596" name="Rectangle 20" descr="Outlined diamond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4597" name="Rectangle 21" descr="Outlined diamond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4598" name="Rectangle 22" descr="Outlined diamond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33</a:t>
            </a:r>
          </a:p>
        </p:txBody>
      </p:sp>
      <p:sp>
        <p:nvSpPr>
          <p:cNvPr id="24600" name="Rectangle 24" descr="Outlined diamond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51</a:t>
            </a:r>
          </a:p>
        </p:txBody>
      </p:sp>
      <p:sp>
        <p:nvSpPr>
          <p:cNvPr id="24601" name="Rectangle 25" descr="Outlined diamond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43</a:t>
            </a:r>
          </a:p>
        </p:txBody>
      </p:sp>
      <p:sp>
        <p:nvSpPr>
          <p:cNvPr id="24602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24603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24604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24605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24606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24607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24608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24609" name="Rectangle 33" descr="Outlined diamond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2955925" y="5103813"/>
            <a:ext cx="5048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b="1"/>
              <a:t>lo</a:t>
            </a:r>
            <a:br>
              <a:rPr kumimoji="1" lang="en-US" altLang="en-US" b="1"/>
            </a:br>
            <a:r>
              <a:rPr kumimoji="1" lang="en-US" altLang="en-US" b="1"/>
              <a:t>hi</a:t>
            </a:r>
            <a:br>
              <a:rPr kumimoji="1" lang="en-US" altLang="en-US" b="1"/>
            </a:br>
            <a:r>
              <a:rPr kumimoji="1" lang="en-US" altLang="en-US" b="1"/>
              <a:t>mid</a:t>
            </a: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2" name="Oval 36"/>
          <p:cNvSpPr>
            <a:spLocks noChangeArrowheads="1"/>
          </p:cNvSpPr>
          <p:nvPr/>
        </p:nvSpPr>
        <p:spPr bwMode="auto">
          <a:xfrm>
            <a:off x="3022600" y="4137025"/>
            <a:ext cx="357188" cy="357188"/>
          </a:xfrm>
          <a:prstGeom prst="ellipse">
            <a:avLst/>
          </a:prstGeom>
          <a:solidFill>
            <a:schemeClr val="folHlink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altLang="en-US" sz="2000" dirty="0"/>
              <a:t>Binary search.   </a:t>
            </a:r>
            <a:r>
              <a:rPr kumimoji="0" lang="en-US" altLang="en-US" sz="2000" dirty="0">
                <a:solidFill>
                  <a:schemeClr val="tx1"/>
                </a:solidFill>
              </a:rPr>
              <a:t>Given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altLang="en-US" sz="2000" dirty="0">
                <a:solidFill>
                  <a:schemeClr val="tx1"/>
                </a:solidFill>
              </a:rPr>
              <a:t> and sorted array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 altLang="en-US" sz="2000" dirty="0">
                <a:solidFill>
                  <a:schemeClr val="tx1"/>
                </a:solidFill>
              </a:rPr>
              <a:t>, find index </a:t>
            </a:r>
            <a:r>
              <a:rPr kumimoji="0" lang="en-US" altLang="en-US" sz="20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 altLang="en-US" sz="2000" dirty="0">
                <a:solidFill>
                  <a:schemeClr val="tx1"/>
                </a:solidFill>
              </a:rPr>
              <a:t>such that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</a:t>
            </a:r>
            <a:r>
              <a:rPr kumimoji="0" lang="en-US" altLang="en-US" sz="20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r>
              <a:rPr kumimoji="0" lang="en-US" altLang="en-US" sz="2000" dirty="0">
                <a:solidFill>
                  <a:schemeClr val="tx1"/>
                </a:solidFill>
              </a:rPr>
              <a:t> =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altLang="en-US" sz="2000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altLang="en-US" sz="2000" dirty="0"/>
          </a:p>
          <a:p>
            <a:r>
              <a:rPr kumimoji="0" lang="en-US" altLang="en-US" sz="2000" dirty="0"/>
              <a:t>Invariant.  </a:t>
            </a:r>
            <a:r>
              <a:rPr kumimoji="0" lang="en-US" altLang="en-US" sz="2000" dirty="0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 altLang="en-US" sz="2000" dirty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dirty="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alt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 altLang="en-US" sz="2000" dirty="0"/>
              <a:t>Ex.  </a:t>
            </a:r>
            <a:r>
              <a:rPr kumimoji="0" lang="en-US" altLang="en-US" sz="2000" dirty="0">
                <a:solidFill>
                  <a:schemeClr val="tx1"/>
                </a:solidFill>
              </a:rPr>
              <a:t>Binary search for 33</a:t>
            </a:r>
            <a:r>
              <a:rPr kumimoji="0" lang="en-US" altLang="en-US" dirty="0">
                <a:solidFill>
                  <a:schemeClr val="tx1"/>
                </a:solidFill>
              </a:rPr>
              <a:t>.</a:t>
            </a:r>
            <a:endParaRPr kumimoji="0" lang="en-US" alt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5619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25620" name="Rectangle 20" descr="Outlined diamond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5621" name="Rectangle 21" descr="Outlined diamond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5622" name="Rectangle 22" descr="Outlined diamond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25624" name="Rectangle 24" descr="Outlined diamond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51</a:t>
            </a:r>
          </a:p>
        </p:txBody>
      </p:sp>
      <p:sp>
        <p:nvSpPr>
          <p:cNvPr id="25625" name="Rectangle 25" descr="Outlined diamond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43</a:t>
            </a:r>
          </a:p>
        </p:txBody>
      </p:sp>
      <p:sp>
        <p:nvSpPr>
          <p:cNvPr id="25626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25627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25628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25629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25630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25631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25632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25633" name="Rectangle 33" descr="Outlined diamond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2955925" y="5103813"/>
            <a:ext cx="5048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b="1"/>
              <a:t>lo</a:t>
            </a:r>
            <a:br>
              <a:rPr kumimoji="1" lang="en-US" altLang="en-US" b="1"/>
            </a:br>
            <a:r>
              <a:rPr kumimoji="1" lang="en-US" altLang="en-US" b="1"/>
              <a:t>hi</a:t>
            </a:r>
            <a:br>
              <a:rPr kumimoji="1" lang="en-US" altLang="en-US" b="1"/>
            </a:br>
            <a:r>
              <a:rPr kumimoji="1" lang="en-US" altLang="en-US" b="1"/>
              <a:t>mid</a:t>
            </a:r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0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heavy" dirty="0"/>
              <a:t>MULTIDIMENSIONAL </a:t>
            </a:r>
            <a:r>
              <a:rPr lang="en-US" b="1" u="heavy" dirty="0" smtClean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heavy" dirty="0"/>
              <a:t>Two-Dimensional </a:t>
            </a:r>
            <a:r>
              <a:rPr lang="en-US" b="1" u="heavy" dirty="0" smtClean="0"/>
              <a:t>Arrays</a:t>
            </a:r>
          </a:p>
          <a:p>
            <a:pPr marL="0" indent="0">
              <a:buNone/>
            </a:pPr>
            <a:r>
              <a:rPr lang="en-US" dirty="0"/>
              <a:t>Two-dimensional arrays are called </a:t>
            </a:r>
            <a:r>
              <a:rPr lang="en-US" b="1" i="1" u="heavy" dirty="0"/>
              <a:t>matrices</a:t>
            </a:r>
            <a:r>
              <a:rPr lang="en-US" b="1" i="1" dirty="0"/>
              <a:t> </a:t>
            </a:r>
            <a:r>
              <a:rPr lang="en-US" dirty="0"/>
              <a:t>in mathematics and </a:t>
            </a:r>
            <a:r>
              <a:rPr lang="en-US" b="1" i="1" u="heavy" dirty="0"/>
              <a:t>tables</a:t>
            </a:r>
            <a:r>
              <a:rPr lang="en-US" b="1" i="1" dirty="0"/>
              <a:t> </a:t>
            </a:r>
            <a:r>
              <a:rPr lang="en-US" dirty="0"/>
              <a:t>in business applications.</a:t>
            </a:r>
            <a:endParaRPr lang="en-IN" dirty="0"/>
          </a:p>
          <a:p>
            <a:pPr marL="0" indent="0">
              <a:buNone/>
            </a:pPr>
            <a:endParaRPr lang="en-IN" b="1" u="sng" dirty="0"/>
          </a:p>
          <a:p>
            <a:endParaRPr lang="en-IN" dirty="0"/>
          </a:p>
        </p:txBody>
      </p:sp>
      <p:pic>
        <p:nvPicPr>
          <p:cNvPr id="4" name="image20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720" y="3717032"/>
            <a:ext cx="554461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78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heavy" dirty="0"/>
              <a:t>Representation of Two-Dimensional Arrays in </a:t>
            </a:r>
            <a:r>
              <a:rPr lang="en-US" b="1" u="heavy" dirty="0" smtClean="0"/>
              <a:t>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array  will  be represented in memory  by a block of </a:t>
            </a:r>
            <a:r>
              <a:rPr lang="en-US" sz="2400" i="1" dirty="0"/>
              <a:t>m . n </a:t>
            </a:r>
            <a:r>
              <a:rPr lang="en-US" sz="2400" dirty="0"/>
              <a:t>sequential memory locations.</a:t>
            </a:r>
            <a:endParaRPr lang="en-IN" sz="2400" dirty="0"/>
          </a:p>
          <a:p>
            <a:r>
              <a:rPr lang="en-US" sz="2400" dirty="0"/>
              <a:t>The programming language will store the array A </a:t>
            </a:r>
            <a:r>
              <a:rPr lang="en-US" sz="2400" dirty="0" smtClean="0"/>
              <a:t>in 2 ways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Column  Major Order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Row Major Order</a:t>
            </a:r>
          </a:p>
          <a:p>
            <a:r>
              <a:rPr lang="en-US" sz="2400" dirty="0"/>
              <a:t>The computer uses the formula to find the address of LA[K] in time independent of K.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B0F0"/>
                </a:solidFill>
              </a:rPr>
              <a:t>LOC </a:t>
            </a:r>
            <a:r>
              <a:rPr lang="en-US" sz="2400" dirty="0">
                <a:solidFill>
                  <a:srgbClr val="00B0F0"/>
                </a:solidFill>
              </a:rPr>
              <a:t>(LA[K]) = </a:t>
            </a:r>
            <a:r>
              <a:rPr lang="en-US" sz="2400" i="1" dirty="0">
                <a:solidFill>
                  <a:srgbClr val="00B0F0"/>
                </a:solidFill>
              </a:rPr>
              <a:t>Base(LA) </a:t>
            </a:r>
            <a:r>
              <a:rPr lang="en-US" sz="2400" dirty="0">
                <a:solidFill>
                  <a:srgbClr val="00B0F0"/>
                </a:solidFill>
              </a:rPr>
              <a:t>+ w(K - 1</a:t>
            </a:r>
            <a:r>
              <a:rPr lang="en-US" sz="2400" dirty="0" smtClean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endParaRPr lang="en-IN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Column-major order </a:t>
            </a:r>
            <a:r>
              <a:rPr lang="en-US" sz="2600" b="1" dirty="0" smtClean="0">
                <a:solidFill>
                  <a:srgbClr val="FF0000"/>
                </a:solidFill>
              </a:rPr>
              <a:t>= </a:t>
            </a:r>
            <a:r>
              <a:rPr lang="en-US" sz="2600" dirty="0" smtClean="0">
                <a:solidFill>
                  <a:srgbClr val="FF0000"/>
                </a:solidFill>
              </a:rPr>
              <a:t>LOC(A[J</a:t>
            </a:r>
            <a:r>
              <a:rPr lang="en-US" sz="2600" dirty="0">
                <a:solidFill>
                  <a:srgbClr val="FF0000"/>
                </a:solidFill>
              </a:rPr>
              <a:t>, K]) = </a:t>
            </a:r>
            <a:r>
              <a:rPr lang="en-US" sz="2600" i="1" dirty="0">
                <a:solidFill>
                  <a:srgbClr val="FF0000"/>
                </a:solidFill>
              </a:rPr>
              <a:t>Base(A) </a:t>
            </a:r>
            <a:r>
              <a:rPr lang="en-US" sz="2600" dirty="0">
                <a:solidFill>
                  <a:srgbClr val="FF0000"/>
                </a:solidFill>
              </a:rPr>
              <a:t>+ w[</a:t>
            </a:r>
            <a:r>
              <a:rPr lang="en-US" sz="2600" b="1" dirty="0">
                <a:solidFill>
                  <a:srgbClr val="0070C0"/>
                </a:solidFill>
              </a:rPr>
              <a:t>M(K</a:t>
            </a:r>
            <a:r>
              <a:rPr lang="en-US" sz="2600" dirty="0">
                <a:solidFill>
                  <a:srgbClr val="FF0000"/>
                </a:solidFill>
              </a:rPr>
              <a:t> - 1) + (J - 1)]</a:t>
            </a:r>
            <a:endParaRPr lang="en-IN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dirty="0"/>
              <a:t> </a:t>
            </a:r>
            <a:endParaRPr lang="en-IN" sz="1900" dirty="0"/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Row-major order   =</a:t>
            </a:r>
            <a:r>
              <a:rPr lang="en-US" sz="2600" dirty="0">
                <a:solidFill>
                  <a:srgbClr val="0070C0"/>
                </a:solidFill>
              </a:rPr>
              <a:t>	LOC(A[J, K]) = </a:t>
            </a:r>
            <a:r>
              <a:rPr lang="en-US" sz="2600" i="1" dirty="0">
                <a:solidFill>
                  <a:srgbClr val="0070C0"/>
                </a:solidFill>
              </a:rPr>
              <a:t>Base(A) </a:t>
            </a:r>
            <a:r>
              <a:rPr lang="en-US" sz="2600" dirty="0">
                <a:solidFill>
                  <a:srgbClr val="0070C0"/>
                </a:solidFill>
              </a:rPr>
              <a:t>+ w[</a:t>
            </a:r>
            <a:r>
              <a:rPr lang="en-US" sz="2600" b="1" dirty="0">
                <a:solidFill>
                  <a:srgbClr val="FF0000"/>
                </a:solidFill>
              </a:rPr>
              <a:t>N(J</a:t>
            </a:r>
            <a:r>
              <a:rPr lang="en-US" sz="2600" dirty="0">
                <a:solidFill>
                  <a:srgbClr val="0070C0"/>
                </a:solidFill>
              </a:rPr>
              <a:t> - 1) + (K - 1)]</a:t>
            </a:r>
            <a:endParaRPr lang="en-IN" sz="26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423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image2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600200"/>
            <a:ext cx="5794587" cy="47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3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heavy" dirty="0"/>
              <a:t>REPRESENTATION OF LINEAR ARRAYS IN </a:t>
            </a:r>
            <a:r>
              <a:rPr lang="en-US" b="1" u="heavy" dirty="0" smtClean="0"/>
              <a:t>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heavy" dirty="0"/>
              <a:t>Linear Array</a:t>
            </a:r>
            <a:endParaRPr lang="en-IN" b="1" u="sng" dirty="0"/>
          </a:p>
          <a:p>
            <a:r>
              <a:rPr lang="en-US" dirty="0"/>
              <a:t>A linear array is a list of a </a:t>
            </a:r>
            <a:r>
              <a:rPr lang="en-US" dirty="0">
                <a:solidFill>
                  <a:srgbClr val="0070C0"/>
                </a:solidFill>
              </a:rPr>
              <a:t>finite number </a:t>
            </a:r>
            <a:r>
              <a:rPr lang="en-US" i="1" dirty="0">
                <a:solidFill>
                  <a:srgbClr val="0070C0"/>
                </a:solidFill>
              </a:rPr>
              <a:t>‘n’ </a:t>
            </a:r>
            <a:r>
              <a:rPr lang="en-US" dirty="0">
                <a:solidFill>
                  <a:srgbClr val="0070C0"/>
                </a:solidFill>
              </a:rPr>
              <a:t>of homogeneous data element </a:t>
            </a:r>
            <a:r>
              <a:rPr lang="en-US" dirty="0"/>
              <a:t>such that</a:t>
            </a:r>
            <a:endParaRPr lang="en-IN" dirty="0"/>
          </a:p>
          <a:p>
            <a:pPr lvl="0"/>
            <a:r>
              <a:rPr lang="en-US" dirty="0"/>
              <a:t>The elements of the array are </a:t>
            </a:r>
            <a:r>
              <a:rPr lang="en-US" dirty="0">
                <a:solidFill>
                  <a:srgbClr val="FF0000"/>
                </a:solidFill>
              </a:rPr>
              <a:t>reference respectively by an index set </a:t>
            </a:r>
            <a:r>
              <a:rPr lang="en-US" dirty="0"/>
              <a:t>consisting of n consecutive numbers.</a:t>
            </a:r>
            <a:endParaRPr lang="en-IN" dirty="0"/>
          </a:p>
          <a:p>
            <a:pPr lvl="0"/>
            <a:r>
              <a:rPr lang="en-US" dirty="0"/>
              <a:t>The element of the array are respectively in </a:t>
            </a:r>
            <a:r>
              <a:rPr lang="en-US" dirty="0">
                <a:solidFill>
                  <a:srgbClr val="FF0000"/>
                </a:solidFill>
              </a:rPr>
              <a:t>successive memory locations.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heavy" dirty="0"/>
              <a:t>Representation of linear arrays in </a:t>
            </a:r>
            <a:r>
              <a:rPr lang="en-US" b="1" u="heavy" dirty="0" smtClean="0"/>
              <a:t>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LB = 0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b="1" dirty="0" smtClean="0"/>
              <a:t>Length = UB – LB + 1</a:t>
            </a:r>
            <a:endParaRPr lang="en-IN" dirty="0"/>
          </a:p>
          <a:p>
            <a:r>
              <a:rPr lang="en-US" dirty="0" smtClean="0"/>
              <a:t>When </a:t>
            </a:r>
            <a:r>
              <a:rPr lang="en-US" dirty="0"/>
              <a:t>LB = 1, Where,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		Length = UB</a:t>
            </a:r>
            <a:endParaRPr lang="en-IN" b="1" u="sng" dirty="0" smtClean="0"/>
          </a:p>
          <a:p>
            <a:pPr marL="0" indent="0">
              <a:buNone/>
            </a:pPr>
            <a:r>
              <a:rPr lang="en-US" dirty="0" smtClean="0"/>
              <a:t>UB </a:t>
            </a:r>
            <a:r>
              <a:rPr lang="en-US" dirty="0"/>
              <a:t>is the largest index called the  </a:t>
            </a:r>
            <a:r>
              <a:rPr lang="en-US" u="sng" dirty="0"/>
              <a:t>Upper  Bound</a:t>
            </a:r>
            <a:r>
              <a:rPr lang="en-US" dirty="0"/>
              <a:t> LB is the smallest index, called the </a:t>
            </a:r>
            <a:r>
              <a:rPr lang="en-US" u="sng" dirty="0"/>
              <a:t>Lower Bound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5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4664"/>
            <a:ext cx="2448272" cy="316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512" y="3356992"/>
            <a:ext cx="89644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LOC (LA [K]) = address of the element LA [K] of the </a:t>
            </a:r>
            <a:r>
              <a:rPr lang="en-US" sz="2800" dirty="0" smtClean="0"/>
              <a:t>array 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the base address of LA, the computer calculates the address of any element of LA  by the formula</a:t>
            </a:r>
            <a:endParaRPr lang="en-IN" sz="2800" dirty="0"/>
          </a:p>
          <a:p>
            <a:r>
              <a:rPr lang="en-US" sz="2800" dirty="0" smtClean="0"/>
              <a:t>          </a:t>
            </a:r>
            <a:r>
              <a:rPr lang="en-US" sz="2800" b="1" dirty="0" smtClean="0">
                <a:solidFill>
                  <a:srgbClr val="FF0000"/>
                </a:solidFill>
              </a:rPr>
              <a:t>LOC </a:t>
            </a:r>
            <a:r>
              <a:rPr lang="en-US" sz="2800" b="1" dirty="0">
                <a:solidFill>
                  <a:srgbClr val="FF0000"/>
                </a:solidFill>
              </a:rPr>
              <a:t>(LA[K]) = </a:t>
            </a:r>
            <a:r>
              <a:rPr lang="en-US" sz="2800" b="1" i="1" dirty="0">
                <a:solidFill>
                  <a:srgbClr val="FF0000"/>
                </a:solidFill>
              </a:rPr>
              <a:t>Base</a:t>
            </a:r>
            <a:r>
              <a:rPr lang="en-US" sz="2800" b="1" dirty="0">
                <a:solidFill>
                  <a:srgbClr val="FF0000"/>
                </a:solidFill>
              </a:rPr>
              <a:t>(LA) + w(K – lower bound)</a:t>
            </a:r>
            <a:endParaRPr lang="en-IN" sz="2800" b="1" u="sng" dirty="0">
              <a:solidFill>
                <a:srgbClr val="FF0000"/>
              </a:solidFill>
            </a:endParaRPr>
          </a:p>
          <a:p>
            <a:r>
              <a:rPr lang="en-US" sz="2800" b="1" dirty="0"/>
              <a:t> </a:t>
            </a:r>
            <a:r>
              <a:rPr lang="en-US" sz="2800" dirty="0" smtClean="0"/>
              <a:t>Where</a:t>
            </a:r>
            <a:r>
              <a:rPr lang="en-US" sz="2800" dirty="0"/>
              <a:t>, w is the number of words per memory cell for the array LA</a:t>
            </a:r>
            <a:r>
              <a:rPr lang="en-US" sz="2800" dirty="0" smtClean="0"/>
              <a:t>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162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heavy" dirty="0"/>
              <a:t>DYNAMICALLY ALLOCATED </a:t>
            </a:r>
            <a:r>
              <a:rPr lang="en-US" b="1" u="heavy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77500" lnSpcReduction="20000"/>
          </a:bodyPr>
          <a:lstStyle/>
          <a:p>
            <a:r>
              <a:rPr lang="en-US" b="1" u="heavy" dirty="0"/>
              <a:t>One Dimensional Array</a:t>
            </a:r>
            <a:endParaRPr lang="en-IN" b="1" u="sng" dirty="0"/>
          </a:p>
          <a:p>
            <a:r>
              <a:rPr lang="en-US" dirty="0" smtClean="0"/>
              <a:t>There will be a </a:t>
            </a:r>
            <a:r>
              <a:rPr lang="en-US" dirty="0"/>
              <a:t>situation where we cannot determine how large an array to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good </a:t>
            </a:r>
            <a:r>
              <a:rPr lang="en-US" dirty="0"/>
              <a:t>solution to this problem is to defer this decision to run time and </a:t>
            </a:r>
            <a:r>
              <a:rPr lang="en-US" dirty="0" smtClean="0"/>
              <a:t>dynamically allocate </a:t>
            </a:r>
            <a:r>
              <a:rPr lang="en-US" dirty="0"/>
              <a:t>the </a:t>
            </a:r>
            <a:r>
              <a:rPr lang="en-US" dirty="0" smtClean="0"/>
              <a:t>array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Example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n, *list;</a:t>
            </a:r>
            <a:endParaRPr lang="en-IN" dirty="0"/>
          </a:p>
          <a:p>
            <a:pPr marL="400050" lvl="1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number of numbers to generate:”);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scanf</a:t>
            </a:r>
            <a:r>
              <a:rPr lang="en-US" dirty="0"/>
              <a:t>(“%d”, &amp;n);</a:t>
            </a:r>
            <a:endParaRPr lang="en-IN" dirty="0"/>
          </a:p>
          <a:p>
            <a:pPr marL="400050" lvl="1" indent="0">
              <a:buNone/>
            </a:pPr>
            <a:r>
              <a:rPr lang="en-US" dirty="0"/>
              <a:t>if(n&lt;1)</a:t>
            </a:r>
            <a:endParaRPr lang="en-IN" dirty="0"/>
          </a:p>
          <a:p>
            <a:pPr marL="400050" lvl="1" indent="0">
              <a:buNone/>
            </a:pPr>
            <a:r>
              <a:rPr lang="en-US" dirty="0" smtClean="0"/>
              <a:t>  {</a:t>
            </a:r>
            <a:endParaRPr lang="en-IN" dirty="0"/>
          </a:p>
          <a:p>
            <a:pPr marL="400050" lvl="1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fprintf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stderr</a:t>
            </a:r>
            <a:r>
              <a:rPr lang="en-US" dirty="0"/>
              <a:t>, “Improper value of n \n”); exit(EXIT_FAILURE);</a:t>
            </a:r>
            <a:endParaRPr lang="en-IN" dirty="0"/>
          </a:p>
          <a:p>
            <a:pPr marL="400050" lvl="1" indent="0">
              <a:buNone/>
            </a:pPr>
            <a:r>
              <a:rPr lang="en-US" dirty="0" smtClean="0"/>
              <a:t> }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     MALLOC </a:t>
            </a:r>
            <a:r>
              <a:rPr lang="en-US" b="1" dirty="0"/>
              <a:t>(list, n*</a:t>
            </a:r>
            <a:r>
              <a:rPr lang="en-US" b="1" dirty="0" err="1"/>
              <a:t>sizeof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));</a:t>
            </a:r>
            <a:endParaRPr lang="en-IN" b="1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0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heavy" dirty="0"/>
              <a:t>Creation of Two-Dimensional Array </a:t>
            </a:r>
            <a:r>
              <a:rPr lang="en-US" b="1" u="heavy" dirty="0" smtClean="0"/>
              <a:t>Dynamically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**</a:t>
            </a:r>
            <a:r>
              <a:rPr lang="en-US" dirty="0" err="1"/>
              <a:t>myArray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myArray</a:t>
            </a:r>
            <a:r>
              <a:rPr lang="en-US" dirty="0"/>
              <a:t> = make2dArray(5,10);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myArray</a:t>
            </a:r>
            <a:r>
              <a:rPr lang="en-US" dirty="0" smtClean="0"/>
              <a:t>[2</a:t>
            </a:r>
            <a:r>
              <a:rPr lang="en-US" dirty="0"/>
              <a:t>][4]=6;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** make2dArray(</a:t>
            </a:r>
            <a:r>
              <a:rPr lang="en-US" dirty="0" err="1"/>
              <a:t>int</a:t>
            </a:r>
            <a:r>
              <a:rPr lang="en-US" dirty="0"/>
              <a:t> rows, </a:t>
            </a:r>
            <a:r>
              <a:rPr lang="en-US" dirty="0" err="1"/>
              <a:t>int</a:t>
            </a:r>
            <a:r>
              <a:rPr lang="en-US" dirty="0"/>
              <a:t> cols)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smtClean="0"/>
              <a:t>   </a:t>
            </a:r>
            <a:r>
              <a:rPr lang="en-US" sz="1900" dirty="0" smtClean="0">
                <a:solidFill>
                  <a:srgbClr val="0070C0"/>
                </a:solidFill>
              </a:rPr>
              <a:t>/* </a:t>
            </a:r>
            <a:r>
              <a:rPr lang="en-US" sz="1900" dirty="0">
                <a:solidFill>
                  <a:srgbClr val="0070C0"/>
                </a:solidFill>
              </a:rPr>
              <a:t>create a two dimensional rows X cols array */ </a:t>
            </a:r>
            <a:endParaRPr lang="en-US" sz="19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**x, 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MALLOC(x, rows * </a:t>
            </a:r>
            <a:r>
              <a:rPr lang="en-US" dirty="0" err="1">
                <a:solidFill>
                  <a:srgbClr val="FF0000"/>
                </a:solidFill>
              </a:rPr>
              <a:t>sizeof</a:t>
            </a:r>
            <a:r>
              <a:rPr lang="en-US" dirty="0">
                <a:solidFill>
                  <a:srgbClr val="FF0000"/>
                </a:solidFill>
              </a:rPr>
              <a:t> (*x)); </a:t>
            </a:r>
            <a:r>
              <a:rPr lang="en-US" sz="2100" dirty="0">
                <a:solidFill>
                  <a:srgbClr val="0070C0"/>
                </a:solidFill>
              </a:rPr>
              <a:t>/*get memory for row pointers*/ 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 0;i&lt;rows; </a:t>
            </a:r>
            <a:r>
              <a:rPr lang="en-US" dirty="0" err="1"/>
              <a:t>i</a:t>
            </a:r>
            <a:r>
              <a:rPr lang="en-US" dirty="0"/>
              <a:t>++)	</a:t>
            </a:r>
            <a:r>
              <a:rPr lang="en-US" dirty="0" smtClean="0"/>
              <a:t>            </a:t>
            </a:r>
            <a:r>
              <a:rPr lang="en-US" sz="2100" dirty="0" smtClean="0">
                <a:solidFill>
                  <a:srgbClr val="0070C0"/>
                </a:solidFill>
              </a:rPr>
              <a:t>/* </a:t>
            </a:r>
            <a:r>
              <a:rPr lang="en-US" sz="2100" dirty="0">
                <a:solidFill>
                  <a:srgbClr val="0070C0"/>
                </a:solidFill>
              </a:rPr>
              <a:t>get memory for each row */ </a:t>
            </a:r>
            <a:endParaRPr lang="en-US" sz="21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33CC"/>
                </a:solidFill>
              </a:rPr>
              <a:t>MALLOC(x[</a:t>
            </a:r>
            <a:r>
              <a:rPr lang="en-US" dirty="0" err="1" smtClean="0">
                <a:solidFill>
                  <a:srgbClr val="FF33CC"/>
                </a:solidFill>
              </a:rPr>
              <a:t>i</a:t>
            </a:r>
            <a:r>
              <a:rPr lang="en-US" dirty="0">
                <a:solidFill>
                  <a:srgbClr val="FF33CC"/>
                </a:solidFill>
              </a:rPr>
              <a:t>], cols * </a:t>
            </a:r>
            <a:r>
              <a:rPr lang="en-US" dirty="0" err="1">
                <a:solidFill>
                  <a:srgbClr val="FF33CC"/>
                </a:solidFill>
              </a:rPr>
              <a:t>sizeof</a:t>
            </a:r>
            <a:r>
              <a:rPr lang="en-US" dirty="0">
                <a:solidFill>
                  <a:srgbClr val="FF33CC"/>
                </a:solidFill>
              </a:rPr>
              <a:t>(**x));</a:t>
            </a:r>
            <a:endParaRPr lang="en-IN" dirty="0">
              <a:solidFill>
                <a:srgbClr val="FF33CC"/>
              </a:solidFill>
            </a:endParaRPr>
          </a:p>
          <a:p>
            <a:pPr marL="0" indent="0">
              <a:buNone/>
            </a:pPr>
            <a:r>
              <a:rPr lang="en-US" dirty="0"/>
              <a:t>return 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0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u="heavy" dirty="0"/>
              <a:t>Two Dimensional </a:t>
            </a:r>
            <a:r>
              <a:rPr lang="en-US" b="1" u="heavy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 uses array-of-arrays representation to </a:t>
            </a:r>
            <a:r>
              <a:rPr lang="en-US" dirty="0" smtClean="0"/>
              <a:t>represent </a:t>
            </a:r>
            <a:r>
              <a:rPr lang="en-US" dirty="0"/>
              <a:t>a multidimensional </a:t>
            </a:r>
            <a:r>
              <a:rPr lang="en-US" dirty="0" smtClean="0"/>
              <a:t>array.</a:t>
            </a:r>
          </a:p>
          <a:p>
            <a:r>
              <a:rPr lang="en-US" b="1" dirty="0">
                <a:solidFill>
                  <a:srgbClr val="FF0000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x[3][5</a:t>
            </a:r>
            <a:r>
              <a:rPr lang="en-US" dirty="0" smtClean="0"/>
              <a:t>];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/>
              <a:t>find element x[</a:t>
            </a:r>
            <a:r>
              <a:rPr lang="en-US" dirty="0" err="1"/>
              <a:t>i</a:t>
            </a:r>
            <a:r>
              <a:rPr lang="en-US" dirty="0"/>
              <a:t>][j] by first accessing the pointer in x[</a:t>
            </a:r>
            <a:r>
              <a:rPr lang="en-US" dirty="0" err="1"/>
              <a:t>i</a:t>
            </a:r>
            <a:r>
              <a:rPr lang="en-US" dirty="0"/>
              <a:t>].</a:t>
            </a:r>
            <a:endParaRPr lang="en-IN" dirty="0"/>
          </a:p>
          <a:p>
            <a:r>
              <a:rPr lang="en-US" dirty="0"/>
              <a:t>Where </a:t>
            </a:r>
            <a:r>
              <a:rPr lang="en-US" b="1" dirty="0"/>
              <a:t>x[</a:t>
            </a:r>
            <a:r>
              <a:rPr lang="en-US" b="1" dirty="0" err="1"/>
              <a:t>i</a:t>
            </a:r>
            <a:r>
              <a:rPr lang="en-US" b="1" dirty="0"/>
              <a:t>] = α+ </a:t>
            </a:r>
            <a:r>
              <a:rPr lang="en-US" b="1" dirty="0" err="1"/>
              <a:t>i</a:t>
            </a:r>
            <a:r>
              <a:rPr lang="en-US" b="1" dirty="0"/>
              <a:t>* </a:t>
            </a:r>
            <a:r>
              <a:rPr lang="en-US" b="1" dirty="0" err="1"/>
              <a:t>sizeof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)</a:t>
            </a:r>
            <a:r>
              <a:rPr lang="en-US" dirty="0"/>
              <a:t>, which give the address of the zeroth element of row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dirty="0"/>
              <a:t>of the array.</a:t>
            </a:r>
            <a:endParaRPr lang="en-IN" dirty="0"/>
          </a:p>
          <a:p>
            <a:r>
              <a:rPr lang="en-US" dirty="0"/>
              <a:t>Then adding </a:t>
            </a:r>
            <a:r>
              <a:rPr lang="en-US" b="1" dirty="0"/>
              <a:t>j*</a:t>
            </a:r>
            <a:r>
              <a:rPr lang="en-US" b="1" dirty="0" err="1"/>
              <a:t>sizeof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) </a:t>
            </a:r>
            <a:r>
              <a:rPr lang="en-US" dirty="0"/>
              <a:t>to this pointer ( </a:t>
            </a:r>
            <a:r>
              <a:rPr lang="en-US" b="1" dirty="0"/>
              <a:t>x[</a:t>
            </a:r>
            <a:r>
              <a:rPr lang="en-US" b="1" dirty="0" err="1"/>
              <a:t>i</a:t>
            </a:r>
            <a:r>
              <a:rPr lang="en-US" b="1" dirty="0"/>
              <a:t>] </a:t>
            </a:r>
            <a:r>
              <a:rPr lang="en-US" dirty="0"/>
              <a:t>) </a:t>
            </a:r>
            <a:r>
              <a:rPr lang="en-US" b="1" dirty="0"/>
              <a:t>, </a:t>
            </a:r>
            <a:r>
              <a:rPr lang="en-US" dirty="0"/>
              <a:t>the address of the [j]</a:t>
            </a:r>
            <a:r>
              <a:rPr lang="en-US" dirty="0" err="1"/>
              <a:t>th</a:t>
            </a:r>
            <a:r>
              <a:rPr lang="en-US" dirty="0"/>
              <a:t> element of row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dirty="0" smtClean="0"/>
              <a:t>is determined</a:t>
            </a:r>
            <a:r>
              <a:rPr lang="en-US" b="1" dirty="0"/>
              <a:t>.</a:t>
            </a:r>
            <a:endParaRPr lang="en-IN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x[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] = α+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* </a:t>
            </a:r>
            <a:r>
              <a:rPr lang="en-US" b="1" dirty="0" err="1">
                <a:solidFill>
                  <a:srgbClr val="0070C0"/>
                </a:solidFill>
              </a:rPr>
              <a:t>sizeof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) 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x[j</a:t>
            </a:r>
            <a:r>
              <a:rPr lang="en-US" b="1" dirty="0">
                <a:solidFill>
                  <a:srgbClr val="0070C0"/>
                </a:solidFill>
              </a:rPr>
              <a:t>] = α+ j* </a:t>
            </a:r>
            <a:r>
              <a:rPr lang="en-US" b="1" dirty="0" err="1">
                <a:solidFill>
                  <a:srgbClr val="0070C0"/>
                </a:solidFill>
              </a:rPr>
              <a:t>sizeof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/>
              <a:t>)</a:t>
            </a:r>
            <a:endParaRPr lang="en-IN" b="1" u="sng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image16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9792" y="2420888"/>
            <a:ext cx="3456384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1755</Words>
  <Application>Microsoft Office PowerPoint</Application>
  <PresentationFormat>On-screen Show (4:3)</PresentationFormat>
  <Paragraphs>613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Arrays</vt:lpstr>
      <vt:lpstr>Abstract Data Type (ADT) Array </vt:lpstr>
      <vt:lpstr>Example Program</vt:lpstr>
      <vt:lpstr>REPRESENTATION OF LINEAR ARRAYS IN MEMORY</vt:lpstr>
      <vt:lpstr>Representation of linear arrays in memory</vt:lpstr>
      <vt:lpstr>PowerPoint Presentation</vt:lpstr>
      <vt:lpstr>DYNAMICALLY ALLOCATED ARRAYS</vt:lpstr>
      <vt:lpstr>Creation of Two-Dimensional Array Dynamically</vt:lpstr>
      <vt:lpstr>Two Dimensional Arrays</vt:lpstr>
      <vt:lpstr>ARRAY OPERATIONS</vt:lpstr>
      <vt:lpstr>Creating</vt:lpstr>
      <vt:lpstr>Traversing/ Displaying</vt:lpstr>
      <vt:lpstr>PowerPoint Presentation</vt:lpstr>
      <vt:lpstr>Inserting</vt:lpstr>
      <vt:lpstr>Algorithm: </vt:lpstr>
      <vt:lpstr>Deleting</vt:lpstr>
      <vt:lpstr>Algorithm</vt:lpstr>
      <vt:lpstr>Sorting</vt:lpstr>
      <vt:lpstr>Algorithm: Bubble Sort</vt:lpstr>
      <vt:lpstr>Complexity of the Bubble Sort Algorithm</vt:lpstr>
      <vt:lpstr>Searching</vt:lpstr>
      <vt:lpstr>Linear search</vt:lpstr>
      <vt:lpstr>PowerPoint Presentation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MULTIDIMENSIONAL ARRAY</vt:lpstr>
      <vt:lpstr>Representation of Two-Dimensional Arrays in Memory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 Laxmi</dc:creator>
  <cp:lastModifiedBy>Maha Laxmi</cp:lastModifiedBy>
  <cp:revision>34</cp:revision>
  <dcterms:created xsi:type="dcterms:W3CDTF">2019-08-13T04:59:08Z</dcterms:created>
  <dcterms:modified xsi:type="dcterms:W3CDTF">2019-08-25T11:01:08Z</dcterms:modified>
</cp:coreProperties>
</file>