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6" r:id="rId36"/>
    <p:sldId id="297" r:id="rId37"/>
    <p:sldId id="295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bmsit\Desktop\logo-bitmap-3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239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5362-1B0C-4E40-B8DD-68C2DF0B56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955C-A3E2-4748-9F52-9ED60F724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7AA32-B735-4DE7-A8B2-F9EAA9FEF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6D9CC-B09C-4CB3-A10A-BBCDA00F6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E7E02-FDDE-4708-9B80-C9B8D4257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D197-B8ED-4462-A8BF-FF074D4BB7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8A3F-E43E-4602-9C9E-1159E3E15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0159-C5AA-447D-B97E-B3C85384AD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78DF-42CA-41C3-AD2D-5F664876E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21FF-AE44-4A59-A7D0-43891EF17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7AE5-4D85-432D-9B91-02D5E5D6F6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1E46C9D-D2E8-4582-B35F-5B69A8C22853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BD70318-D282-44E5-B94E-E0A6C2EF30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pic>
        <p:nvPicPr>
          <p:cNvPr id="9" name="Picture 2" descr="BMSIT&amp;M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" y="148159"/>
            <a:ext cx="1129924" cy="114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err="1" smtClean="0"/>
              <a:t>Prof.S.Mahalakshmi</a:t>
            </a:r>
            <a:endParaRPr lang="en-US" dirty="0" smtClean="0"/>
          </a:p>
          <a:p>
            <a:r>
              <a:rPr lang="en-US" dirty="0" smtClean="0"/>
              <a:t>AP/ISE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r>
              <a:rPr lang="en-US" sz="2400" dirty="0"/>
              <a:t>Suppose, if new record needs to be inserted, then it requires that all succeeding records be moved to new memory location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disadvantages can be easily remedied as shown in below figure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100" dirty="0" smtClean="0"/>
          </a:p>
          <a:p>
            <a:r>
              <a:rPr lang="en-US" sz="2400" dirty="0" smtClean="0"/>
              <a:t>Inserting </a:t>
            </a:r>
            <a:r>
              <a:rPr lang="en-US" sz="2400" dirty="0"/>
              <a:t>a new record will require only an updating of the array POINT.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4" name="image2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492896"/>
            <a:ext cx="64087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9667"/>
          </a:xfrm>
        </p:spPr>
        <p:txBody>
          <a:bodyPr/>
          <a:lstStyle/>
          <a:p>
            <a:pPr marL="0" indent="0">
              <a:buNone/>
            </a:pPr>
            <a:r>
              <a:rPr lang="en-US" sz="2600" u="sng" dirty="0">
                <a:solidFill>
                  <a:srgbClr val="0070C0"/>
                </a:solidFill>
              </a:rPr>
              <a:t>The main advantages of this method are</a:t>
            </a:r>
            <a:endParaRPr lang="en-IN" sz="2600" dirty="0">
              <a:solidFill>
                <a:srgbClr val="0070C0"/>
              </a:solidFill>
            </a:endParaRPr>
          </a:p>
          <a:p>
            <a:pPr lvl="0"/>
            <a:r>
              <a:rPr lang="en-US" sz="2600" dirty="0"/>
              <a:t>The ease of accessing data from any given record</a:t>
            </a:r>
            <a:endParaRPr lang="en-IN" sz="2600" dirty="0"/>
          </a:p>
          <a:p>
            <a:pPr lvl="0"/>
            <a:r>
              <a:rPr lang="en-US" sz="2600" dirty="0"/>
              <a:t>The ease of updating data in any given record (as long as the length of the new data does not exceed the record length)</a:t>
            </a:r>
            <a:endParaRPr lang="en-IN" sz="2600" dirty="0"/>
          </a:p>
          <a:p>
            <a:pPr marL="0" indent="0">
              <a:buNone/>
            </a:pPr>
            <a:r>
              <a:rPr lang="en-US" sz="2600" u="sng" dirty="0" smtClean="0">
                <a:solidFill>
                  <a:srgbClr val="C00000"/>
                </a:solidFill>
              </a:rPr>
              <a:t>The </a:t>
            </a:r>
            <a:r>
              <a:rPr lang="en-US" sz="2600" u="sng" dirty="0">
                <a:solidFill>
                  <a:srgbClr val="C00000"/>
                </a:solidFill>
              </a:rPr>
              <a:t>main disadvantages are</a:t>
            </a:r>
            <a:endParaRPr lang="en-IN" sz="2600" dirty="0">
              <a:solidFill>
                <a:srgbClr val="C00000"/>
              </a:solidFill>
            </a:endParaRPr>
          </a:p>
          <a:p>
            <a:pPr lvl="0"/>
            <a:r>
              <a:rPr lang="en-US" sz="2600" dirty="0"/>
              <a:t>Time is wasted reading an entire record if most of the storage consists of inessential blank spaces.</a:t>
            </a:r>
            <a:endParaRPr lang="en-IN" sz="2600" dirty="0"/>
          </a:p>
          <a:p>
            <a:pPr lvl="0"/>
            <a:r>
              <a:rPr lang="en-US" sz="2600" dirty="0"/>
              <a:t>Certain records may require more space than available</a:t>
            </a:r>
            <a:endParaRPr lang="en-IN" sz="2600" dirty="0"/>
          </a:p>
          <a:p>
            <a:pPr lvl="0"/>
            <a:r>
              <a:rPr lang="en-US" sz="2600" dirty="0"/>
              <a:t>When the correction consists of more or fewer characters than the original text, changing a misspelled word requires record to be changed.</a:t>
            </a:r>
            <a:endParaRPr lang="en-IN" sz="26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804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Variable length structures with fixed </a:t>
            </a:r>
            <a:r>
              <a:rPr lang="en-US" b="1" u="heavy" dirty="0" smtClean="0"/>
              <a:t>maximum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storage of variable-length strings in memory cells with fixed lengths can be done in two general ways</a:t>
            </a:r>
            <a:endParaRPr lang="en-IN" dirty="0"/>
          </a:p>
          <a:p>
            <a:pPr lvl="1"/>
            <a:r>
              <a:rPr lang="en-US" dirty="0"/>
              <a:t>One  can use a </a:t>
            </a:r>
            <a:r>
              <a:rPr lang="en-US" dirty="0" smtClean="0">
                <a:solidFill>
                  <a:srgbClr val="0070C0"/>
                </a:solidFill>
              </a:rPr>
              <a:t>marker(sentinels),  </a:t>
            </a:r>
            <a:r>
              <a:rPr lang="en-US" dirty="0"/>
              <a:t>such as  two  dollar signs (</a:t>
            </a:r>
            <a:r>
              <a:rPr lang="en-US" dirty="0">
                <a:solidFill>
                  <a:srgbClr val="FF0000"/>
                </a:solidFill>
              </a:rPr>
              <a:t>$$</a:t>
            </a:r>
            <a:r>
              <a:rPr lang="en-US" dirty="0"/>
              <a:t>), to signal  the end of the string</a:t>
            </a:r>
            <a:endParaRPr lang="en-IN" dirty="0"/>
          </a:p>
          <a:p>
            <a:pPr lvl="1"/>
            <a:r>
              <a:rPr lang="en-US" dirty="0"/>
              <a:t>One can list the length of the string—as an additional item in the pointer array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1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2209" y="404664"/>
            <a:ext cx="6779581" cy="57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81675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other method to store strings one after another by using some separation marker, such as  the two dollar sign ($$) or by using a pointer giving the location of the string.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image2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708920"/>
            <a:ext cx="698477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and Demerits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ways of storing strings will </a:t>
            </a:r>
            <a:r>
              <a:rPr lang="en-US" dirty="0">
                <a:solidFill>
                  <a:srgbClr val="0070C0"/>
                </a:solidFill>
              </a:rPr>
              <a:t>save space </a:t>
            </a:r>
            <a:r>
              <a:rPr lang="en-US" dirty="0"/>
              <a:t>and are sometimes used in </a:t>
            </a:r>
            <a:r>
              <a:rPr lang="en-US" dirty="0" smtClean="0"/>
              <a:t>secondary </a:t>
            </a:r>
            <a:r>
              <a:rPr lang="en-US" dirty="0"/>
              <a:t>memory when records are relatively permanent and require little changes.</a:t>
            </a:r>
            <a:endParaRPr lang="en-IN" dirty="0"/>
          </a:p>
          <a:p>
            <a:r>
              <a:rPr lang="en-US" dirty="0"/>
              <a:t>These types of methods of storage are </a:t>
            </a:r>
            <a:r>
              <a:rPr lang="en-US" dirty="0">
                <a:solidFill>
                  <a:srgbClr val="FF0000"/>
                </a:solidFill>
              </a:rPr>
              <a:t>usually inefficient </a:t>
            </a:r>
            <a:r>
              <a:rPr lang="en-US" dirty="0"/>
              <a:t>when the strings and  their lengths are frequently being changed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4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Linked </a:t>
            </a:r>
            <a:r>
              <a:rPr lang="en-US" b="1" u="heavy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17579"/>
          </a:xfrm>
        </p:spPr>
        <p:txBody>
          <a:bodyPr/>
          <a:lstStyle/>
          <a:p>
            <a:pPr lvl="0"/>
            <a:r>
              <a:rPr lang="en-US" dirty="0"/>
              <a:t>Most extensive word processing applications, strings are stored by means of linked lists.</a:t>
            </a:r>
            <a:endParaRPr lang="en-IN" dirty="0"/>
          </a:p>
          <a:p>
            <a:pPr lvl="0"/>
            <a:r>
              <a:rPr lang="en-US" dirty="0"/>
              <a:t>In a one way linked list, </a:t>
            </a:r>
            <a:r>
              <a:rPr lang="en-US" u="sng" dirty="0"/>
              <a:t>a linearly ordered sequence of memory cells called nodes</a:t>
            </a:r>
            <a:r>
              <a:rPr lang="en-US" dirty="0"/>
              <a:t>, where each node contains an item called a </a:t>
            </a:r>
            <a:r>
              <a:rPr lang="en-US" b="1" i="1" u="heavy" dirty="0"/>
              <a:t>link</a:t>
            </a:r>
            <a:r>
              <a:rPr lang="en-US" b="1" i="1" dirty="0"/>
              <a:t>, </a:t>
            </a:r>
            <a:r>
              <a:rPr lang="en-US" dirty="0"/>
              <a:t>which points to the next node in the list, i.e., which consists the address of the next node.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image2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5157192"/>
            <a:ext cx="691276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37659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Strings </a:t>
            </a:r>
            <a:r>
              <a:rPr lang="en-US" sz="2400" b="1" dirty="0"/>
              <a:t>may be Stored in linked list as follows:</a:t>
            </a:r>
            <a:endParaRPr lang="en-IN" sz="2400" b="1" dirty="0"/>
          </a:p>
          <a:p>
            <a:r>
              <a:rPr lang="en-US" sz="2400" dirty="0"/>
              <a:t>Each memory cell is assigned one character or a fixed number of characters and a link contained in the cell gives the address of the cell containing the next character or group of character in the string.</a:t>
            </a:r>
            <a:endParaRPr lang="en-IN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Ex</a:t>
            </a:r>
            <a:r>
              <a:rPr lang="en-US" sz="2400" dirty="0"/>
              <a:t>: TO BE OR NOT TO BE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image3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465" y="3717032"/>
            <a:ext cx="5513070" cy="22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IN" dirty="0"/>
          </a:p>
        </p:txBody>
      </p:sp>
      <p:pic>
        <p:nvPicPr>
          <p:cNvPr id="4" name="image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96752"/>
            <a:ext cx="720080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PATTERN MATCHING </a:t>
            </a:r>
            <a:r>
              <a:rPr lang="en-US" b="1" u="heavy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r>
              <a:rPr lang="en-US" dirty="0"/>
              <a:t>Pattern matching is  the problem of  deciding whether  or not a given string pattern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  appears  in  a string text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Condition</a:t>
            </a:r>
          </a:p>
          <a:p>
            <a:r>
              <a:rPr lang="en-US" dirty="0" smtClean="0"/>
              <a:t>The </a:t>
            </a:r>
            <a:r>
              <a:rPr lang="en-US" dirty="0"/>
              <a:t>length of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 does not exceed the length of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Brute Force Pattern Matching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Knuth-Morris-Pratt(KMP) string matching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3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3603"/>
          </a:xfrm>
        </p:spPr>
        <p:txBody>
          <a:bodyPr/>
          <a:lstStyle/>
          <a:p>
            <a:r>
              <a:rPr lang="en-US" dirty="0"/>
              <a:t>Each programming languages contains a </a:t>
            </a:r>
            <a:r>
              <a:rPr lang="en-US" u="sng" dirty="0"/>
              <a:t>character set</a:t>
            </a:r>
            <a:r>
              <a:rPr lang="en-US" dirty="0"/>
              <a:t> that is used to communicate with the computer. The character set include the following:</a:t>
            </a:r>
            <a:endParaRPr lang="en-IN" dirty="0"/>
          </a:p>
          <a:p>
            <a:r>
              <a:rPr lang="en-US" dirty="0"/>
              <a:t>Alphabet:	A B C D E F G H I J K L M N O P </a:t>
            </a:r>
            <a:r>
              <a:rPr lang="en-US" dirty="0" smtClean="0"/>
              <a:t>Q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/>
              <a:t>R S T U V W X Y Z </a:t>
            </a:r>
            <a:endParaRPr lang="en-US" dirty="0" smtClean="0"/>
          </a:p>
          <a:p>
            <a:r>
              <a:rPr lang="en-US" dirty="0" smtClean="0"/>
              <a:t>Digits</a:t>
            </a:r>
            <a:r>
              <a:rPr lang="en-US" dirty="0"/>
              <a:t>:	0 1 2 3 4 5 6 7 8 9</a:t>
            </a:r>
            <a:endParaRPr lang="en-IN" dirty="0"/>
          </a:p>
          <a:p>
            <a:r>
              <a:rPr lang="en-US" dirty="0"/>
              <a:t>Special characters:	+ - / * ( ) , . $ = ‘ _ (Blank space)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5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Pattern Matching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717579"/>
          </a:xfrm>
        </p:spPr>
        <p:txBody>
          <a:bodyPr/>
          <a:lstStyle/>
          <a:p>
            <a:r>
              <a:rPr lang="en-IN" dirty="0"/>
              <a:t>we compare </a:t>
            </a:r>
            <a:r>
              <a:rPr lang="en-IN" dirty="0" smtClean="0"/>
              <a:t>a given </a:t>
            </a:r>
            <a:r>
              <a:rPr lang="en-IN" dirty="0"/>
              <a:t>pattern 'P' with each of the substrings of 'T', </a:t>
            </a:r>
            <a:r>
              <a:rPr lang="en-IN" dirty="0">
                <a:solidFill>
                  <a:srgbClr val="0070C0"/>
                </a:solidFill>
              </a:rPr>
              <a:t>moving from left </a:t>
            </a:r>
            <a:r>
              <a:rPr lang="en-IN" dirty="0" smtClean="0">
                <a:solidFill>
                  <a:srgbClr val="0070C0"/>
                </a:solidFill>
              </a:rPr>
              <a:t>to right</a:t>
            </a:r>
            <a:r>
              <a:rPr lang="en-IN" dirty="0"/>
              <a:t>, until </a:t>
            </a:r>
            <a:r>
              <a:rPr lang="en-IN" dirty="0" smtClean="0"/>
              <a:t>we </a:t>
            </a:r>
            <a:r>
              <a:rPr lang="en-IN" dirty="0"/>
              <a:t>get a match or the pattern is not found. 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        W</a:t>
            </a:r>
            <a:r>
              <a:rPr lang="en-US" b="1" baseline="-25000" dirty="0" smtClean="0"/>
              <a:t>K</a:t>
            </a:r>
            <a:r>
              <a:rPr lang="en-US" b="1" dirty="0" smtClean="0"/>
              <a:t> </a:t>
            </a:r>
            <a:r>
              <a:rPr lang="en-US" b="1" dirty="0"/>
              <a:t>= SUBSTRING (T, K, LENGTH (P</a:t>
            </a:r>
            <a:r>
              <a:rPr lang="en-US" b="1" dirty="0" smtClean="0"/>
              <a:t>))</a:t>
            </a:r>
          </a:p>
          <a:p>
            <a:pPr marL="0" lvl="0" indent="0">
              <a:buNone/>
            </a:pPr>
            <a:r>
              <a:rPr lang="en-US" dirty="0"/>
              <a:t>W</a:t>
            </a:r>
            <a:r>
              <a:rPr lang="en-US" sz="1800" dirty="0"/>
              <a:t>K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1800" dirty="0"/>
              <a:t>substring of T having the  same  length as  P  and  beginning  with the Kth 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character </a:t>
            </a:r>
            <a:r>
              <a:rPr lang="en-US" sz="1800" dirty="0"/>
              <a:t>of T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96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First compare P, character by character, with the first substring, W1,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all the characters are the same, </a:t>
            </a:r>
            <a:endParaRPr lang="en-US" sz="20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>
                <a:solidFill>
                  <a:srgbClr val="FF0000"/>
                </a:solidFill>
              </a:rPr>
              <a:t>then </a:t>
            </a:r>
            <a:r>
              <a:rPr lang="en-US" sz="1800" dirty="0">
                <a:solidFill>
                  <a:srgbClr val="FF0000"/>
                </a:solidFill>
              </a:rPr>
              <a:t>P = W1 </a:t>
            </a:r>
            <a:r>
              <a:rPr lang="en-US" sz="1800" dirty="0"/>
              <a:t>and so P appears in T and </a:t>
            </a:r>
            <a:r>
              <a:rPr lang="en-US" sz="1800" dirty="0">
                <a:solidFill>
                  <a:srgbClr val="0070C0"/>
                </a:solidFill>
              </a:rPr>
              <a:t>INDEX (T, P) = 1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Suppose it is found that some character of P is not the same as  the  corresponding character of W1. </a:t>
            </a:r>
            <a:r>
              <a:rPr lang="en-US" sz="2000" dirty="0" smtClean="0">
                <a:solidFill>
                  <a:srgbClr val="FF0000"/>
                </a:solidFill>
              </a:rPr>
              <a:t>Then </a:t>
            </a:r>
            <a:r>
              <a:rPr lang="en-US" sz="2000" dirty="0">
                <a:solidFill>
                  <a:srgbClr val="FF0000"/>
                </a:solidFill>
              </a:rPr>
              <a:t>P ≠ </a:t>
            </a:r>
            <a:r>
              <a:rPr lang="en-US" sz="2000" dirty="0" smtClean="0">
                <a:solidFill>
                  <a:srgbClr val="FF0000"/>
                </a:solidFill>
              </a:rPr>
              <a:t>W1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Immediately move on to the next substring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W2</a:t>
            </a:r>
            <a:r>
              <a:rPr lang="en-US" sz="1800" dirty="0"/>
              <a:t> That is, compare P with W2. If P  ≠  W2 then compare P with W3 and so on.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>
                <a:solidFill>
                  <a:srgbClr val="00B050"/>
                </a:solidFill>
              </a:rPr>
              <a:t>The process stops, When P is matched with some  substring W</a:t>
            </a:r>
            <a:r>
              <a:rPr lang="en-US" sz="1200" dirty="0">
                <a:solidFill>
                  <a:srgbClr val="00B050"/>
                </a:solidFill>
              </a:rPr>
              <a:t>K 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and  so  P  appears  in T and </a:t>
            </a:r>
            <a:r>
              <a:rPr lang="en-US" sz="1800" dirty="0">
                <a:solidFill>
                  <a:srgbClr val="0070C0"/>
                </a:solidFill>
              </a:rPr>
              <a:t>INDEX(T,P) = K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FF0000"/>
                </a:solidFill>
              </a:rPr>
              <a:t>When all  the W</a:t>
            </a:r>
            <a:r>
              <a:rPr lang="en-US" sz="1100" dirty="0">
                <a:solidFill>
                  <a:srgbClr val="FF0000"/>
                </a:solidFill>
              </a:rPr>
              <a:t>K</a:t>
            </a:r>
            <a:r>
              <a:rPr lang="en-US" sz="1800" dirty="0">
                <a:solidFill>
                  <a:srgbClr val="FF0000"/>
                </a:solidFill>
              </a:rPr>
              <a:t>'S with no  match  </a:t>
            </a:r>
            <a:r>
              <a:rPr lang="en-US" sz="1800" dirty="0"/>
              <a:t>and hence P  does not  appear in 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maximum value MAX of the subscript K is equal to LENGTH(T) -LENGTH(P) +</a:t>
            </a:r>
            <a:r>
              <a:rPr lang="en-US" sz="1800" dirty="0"/>
              <a:t>1</a:t>
            </a:r>
            <a:endParaRPr lang="en-IN" sz="1800" dirty="0"/>
          </a:p>
          <a:p>
            <a:pPr marL="914400" lvl="1" indent="-514350">
              <a:buFont typeface="+mj-lt"/>
              <a:buAutoNum type="alphaLcPeriod"/>
            </a:pPr>
            <a:endParaRPr lang="en-IN" sz="1800" dirty="0"/>
          </a:p>
          <a:p>
            <a:pPr marL="514350" lvl="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66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Algorithm1: </a:t>
            </a:r>
            <a:r>
              <a:rPr lang="en-US" dirty="0"/>
              <a:t>(Pattern Matching)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21635"/>
          </a:xfrm>
        </p:spPr>
        <p:txBody>
          <a:bodyPr/>
          <a:lstStyle/>
          <a:p>
            <a:r>
              <a:rPr lang="en-US" sz="2400" dirty="0" smtClean="0"/>
              <a:t>P </a:t>
            </a:r>
            <a:r>
              <a:rPr lang="en-US" sz="2400" dirty="0"/>
              <a:t>and T are strings with lengths R and S, and are stored as arrays with one character per element. This algorithm finds the INDEX of P in T.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Initialize.] Set K: = 1 and MAX: = S - R + 1</a:t>
            </a:r>
            <a:endParaRPr lang="en-IN" sz="24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Repeat Steps 3 to 5 while K ≤ MAX</a:t>
            </a:r>
            <a:endParaRPr lang="en-IN" sz="2400" dirty="0">
              <a:solidFill>
                <a:srgbClr val="0070C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Repeat for L = 1 to R: [Tests each character of P]</a:t>
            </a:r>
            <a:endParaRPr lang="en-IN" sz="2400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00B050"/>
                </a:solidFill>
              </a:rPr>
              <a:t>If P[L] ≠ T[K + L – l], then: Go to Step 5 [End of inner loop.]</a:t>
            </a:r>
            <a:endParaRPr lang="en-IN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en-US" sz="2400" dirty="0" smtClean="0"/>
              <a:t>4. </a:t>
            </a:r>
            <a:r>
              <a:rPr lang="en-US" sz="2400" dirty="0" smtClean="0">
                <a:solidFill>
                  <a:srgbClr val="0070C0"/>
                </a:solidFill>
              </a:rPr>
              <a:t>[Success</a:t>
            </a:r>
            <a:r>
              <a:rPr lang="en-US" sz="2400" dirty="0">
                <a:solidFill>
                  <a:srgbClr val="0070C0"/>
                </a:solidFill>
              </a:rPr>
              <a:t>.] Set INDEX = K, and </a:t>
            </a:r>
            <a:r>
              <a:rPr lang="en-US" sz="2400" dirty="0" smtClean="0">
                <a:solidFill>
                  <a:srgbClr val="0070C0"/>
                </a:solidFill>
              </a:rPr>
              <a:t>Exit</a:t>
            </a:r>
            <a:endParaRPr lang="en-IN" sz="24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. Set </a:t>
            </a:r>
            <a:r>
              <a:rPr lang="en-US" sz="2400" dirty="0">
                <a:solidFill>
                  <a:srgbClr val="FF0000"/>
                </a:solidFill>
              </a:rPr>
              <a:t>K := K +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[End of Step 2 outer loop]</a:t>
            </a:r>
            <a:endParaRPr lang="en-IN" sz="24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en-US" sz="2400" dirty="0" smtClean="0"/>
              <a:t>6. </a:t>
            </a:r>
            <a:r>
              <a:rPr lang="en-US" sz="2400" dirty="0" smtClean="0">
                <a:solidFill>
                  <a:srgbClr val="0070C0"/>
                </a:solidFill>
              </a:rPr>
              <a:t>[Failure</a:t>
            </a:r>
            <a:r>
              <a:rPr lang="en-US" sz="2400" dirty="0">
                <a:solidFill>
                  <a:srgbClr val="0070C0"/>
                </a:solidFill>
              </a:rPr>
              <a:t>.] Set INDEX = </a:t>
            </a:r>
            <a:r>
              <a:rPr lang="en-US" sz="2400" dirty="0" smtClean="0">
                <a:solidFill>
                  <a:srgbClr val="0070C0"/>
                </a:solidFill>
              </a:rPr>
              <a:t>0</a:t>
            </a:r>
            <a:endParaRPr lang="en-IN" sz="24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400" dirty="0" smtClean="0"/>
              <a:t>7. </a:t>
            </a:r>
            <a:r>
              <a:rPr lang="en-US" sz="2400" dirty="0" smtClean="0">
                <a:solidFill>
                  <a:srgbClr val="FF0000"/>
                </a:solidFill>
              </a:rPr>
              <a:t>Exit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8"/>
            <a:ext cx="4583345" cy="18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31" y="3212976"/>
            <a:ext cx="3375843" cy="88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12803"/>
            <a:ext cx="2486025" cy="53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7" y="4646326"/>
            <a:ext cx="4438650" cy="15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3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 smtClean="0"/>
              <a:t>Design</a:t>
            </a:r>
            <a:r>
              <a:rPr lang="en-IN" sz="2200" dirty="0"/>
              <a:t>, Develop and Implement a </a:t>
            </a:r>
            <a:r>
              <a:rPr lang="en-IN" sz="2200" dirty="0" smtClean="0"/>
              <a:t>Prog</a:t>
            </a:r>
            <a:r>
              <a:rPr lang="en-IN" sz="2200" dirty="0"/>
              <a:t>r</a:t>
            </a:r>
            <a:r>
              <a:rPr lang="en-IN" sz="2200" dirty="0" smtClean="0"/>
              <a:t>am </a:t>
            </a:r>
            <a:r>
              <a:rPr lang="en-IN" sz="2200" dirty="0"/>
              <a:t>in </a:t>
            </a:r>
            <a:r>
              <a:rPr lang="en-IN" sz="2200" dirty="0" smtClean="0"/>
              <a:t>C for the following operations on Strings</a:t>
            </a:r>
            <a:endParaRPr lang="en-IN" sz="2200" dirty="0"/>
          </a:p>
          <a:p>
            <a:pPr lvl="1"/>
            <a:r>
              <a:rPr lang="en-IN" sz="1800" dirty="0" smtClean="0"/>
              <a:t>Read </a:t>
            </a:r>
            <a:r>
              <a:rPr lang="en-IN" sz="1800" dirty="0"/>
              <a:t>a main String (STR), a Pattern String (PAT) and a Replace String (REP)</a:t>
            </a:r>
          </a:p>
          <a:p>
            <a:pPr lvl="1"/>
            <a:r>
              <a:rPr lang="en-IN" sz="1800" dirty="0" smtClean="0"/>
              <a:t>Perform </a:t>
            </a:r>
            <a:r>
              <a:rPr lang="en-IN" sz="1800" dirty="0"/>
              <a:t>Pattern Matching Operation: Find and! Replace all occurrences </a:t>
            </a:r>
            <a:r>
              <a:rPr lang="en-IN" sz="1800" dirty="0" smtClean="0"/>
              <a:t>of </a:t>
            </a:r>
            <a:r>
              <a:rPr lang="en-IN" sz="1800" dirty="0"/>
              <a:t>PAT in STR with REP </a:t>
            </a:r>
            <a:r>
              <a:rPr lang="en-IN" sz="1800" dirty="0" smtClean="0"/>
              <a:t>if PAT </a:t>
            </a:r>
            <a:r>
              <a:rPr lang="en-IN" sz="1800" dirty="0"/>
              <a:t>exists in STR.</a:t>
            </a:r>
          </a:p>
          <a:p>
            <a:pPr marL="0" indent="0">
              <a:buNone/>
            </a:pPr>
            <a:r>
              <a:rPr lang="en-IN" sz="2200" dirty="0"/>
              <a:t>Report suitable messages in case PAT does not exist in STR</a:t>
            </a:r>
          </a:p>
          <a:p>
            <a:pPr marL="0" indent="0">
              <a:buNone/>
            </a:pPr>
            <a:r>
              <a:rPr lang="en-IN" sz="2200" dirty="0"/>
              <a:t>Support the program with functions for each of the above operations.</a:t>
            </a:r>
          </a:p>
          <a:p>
            <a:pPr marL="0" indent="0">
              <a:buNone/>
            </a:pPr>
            <a:r>
              <a:rPr lang="en-IN" sz="2200" dirty="0"/>
              <a:t>Don't use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13924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958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void main()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char </a:t>
            </a:r>
            <a:r>
              <a:rPr lang="en-IN" sz="2000" dirty="0" err="1" smtClean="0"/>
              <a:t>str</a:t>
            </a:r>
            <a:r>
              <a:rPr lang="en-IN" sz="2000" dirty="0" smtClean="0"/>
              <a:t>[20], pat[20], </a:t>
            </a:r>
            <a:r>
              <a:rPr lang="en-IN" sz="2000" dirty="0" err="1" smtClean="0"/>
              <a:t>repstr</a:t>
            </a:r>
            <a:r>
              <a:rPr lang="en-IN" sz="2000" dirty="0" smtClean="0"/>
              <a:t>[</a:t>
            </a:r>
            <a:r>
              <a:rPr lang="en-IN" sz="2000" dirty="0"/>
              <a:t>2</a:t>
            </a:r>
            <a:r>
              <a:rPr lang="en-IN" sz="2000" dirty="0" smtClean="0"/>
              <a:t>O</a:t>
            </a:r>
            <a:r>
              <a:rPr lang="en-IN" sz="2000" dirty="0"/>
              <a:t>], </a:t>
            </a:r>
            <a:r>
              <a:rPr lang="en-IN" sz="2000" dirty="0" smtClean="0"/>
              <a:t>temp[20];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m, n, </a:t>
            </a:r>
            <a:r>
              <a:rPr lang="en-IN" sz="2000" dirty="0" err="1"/>
              <a:t>i</a:t>
            </a:r>
            <a:r>
              <a:rPr lang="en-IN" sz="2000" dirty="0"/>
              <a:t>, j, </a:t>
            </a:r>
            <a:r>
              <a:rPr lang="en-IN" sz="2000" dirty="0" smtClean="0"/>
              <a:t>flag</a:t>
            </a:r>
            <a:r>
              <a:rPr lang="en-IN" sz="2000" dirty="0"/>
              <a:t>, </a:t>
            </a:r>
            <a:r>
              <a:rPr lang="en-IN" sz="2000" dirty="0" err="1"/>
              <a:t>len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("Enter </a:t>
            </a:r>
            <a:r>
              <a:rPr lang="en-IN" sz="2000" dirty="0" smtClean="0"/>
              <a:t>the </a:t>
            </a:r>
            <a:r>
              <a:rPr lang="en-IN" sz="2000" dirty="0"/>
              <a:t>main string\n");</a:t>
            </a:r>
          </a:p>
          <a:p>
            <a:pPr marL="0" indent="0">
              <a:buNone/>
            </a:pPr>
            <a:r>
              <a:rPr lang="en-IN" sz="2000" dirty="0"/>
              <a:t>gets(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("Enter </a:t>
            </a:r>
            <a:r>
              <a:rPr lang="en-IN" sz="2000" dirty="0" smtClean="0"/>
              <a:t>the </a:t>
            </a:r>
            <a:r>
              <a:rPr lang="en-IN" sz="2000" dirty="0"/>
              <a:t>pattern string\n");</a:t>
            </a:r>
          </a:p>
          <a:p>
            <a:pPr marL="0" indent="0">
              <a:buNone/>
            </a:pPr>
            <a:r>
              <a:rPr lang="en-IN" sz="2000" dirty="0"/>
              <a:t>gets(pat);</a:t>
            </a:r>
          </a:p>
          <a:p>
            <a:pPr marL="0" indent="0">
              <a:buNone/>
            </a:pPr>
            <a:r>
              <a:rPr lang="pt-BR" sz="2000" dirty="0"/>
              <a:t>printf{"</a:t>
            </a:r>
            <a:r>
              <a:rPr lang="pt-BR" sz="2000" dirty="0" smtClean="0"/>
              <a:t>Enter the </a:t>
            </a:r>
            <a:r>
              <a:rPr lang="pt-BR" sz="2000" dirty="0"/>
              <a:t>replace string\n");</a:t>
            </a:r>
          </a:p>
          <a:p>
            <a:pPr marL="0" indent="0">
              <a:buNone/>
            </a:pPr>
            <a:r>
              <a:rPr lang="en-IN" sz="2000" dirty="0"/>
              <a:t>gets( </a:t>
            </a:r>
            <a:r>
              <a:rPr lang="en-IN" sz="2000" dirty="0" err="1"/>
              <a:t>repstr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smtClean="0"/>
              <a:t>m </a:t>
            </a:r>
            <a:r>
              <a:rPr lang="en-IN" sz="2000" dirty="0" smtClean="0">
                <a:solidFill>
                  <a:srgbClr val="0070C0"/>
                </a:solidFill>
              </a:rPr>
              <a:t>= </a:t>
            </a:r>
            <a:r>
              <a:rPr lang="en-IN" sz="2000" dirty="0" err="1" smtClean="0">
                <a:solidFill>
                  <a:srgbClr val="0070C0"/>
                </a:solidFill>
              </a:rPr>
              <a:t>my_strlen</a:t>
            </a:r>
            <a:r>
              <a:rPr lang="en-IN" sz="2000" dirty="0" smtClean="0">
                <a:solidFill>
                  <a:srgbClr val="0070C0"/>
                </a:solidFill>
              </a:rPr>
              <a:t>(pat);</a:t>
            </a:r>
          </a:p>
          <a:p>
            <a:pPr marL="0" indent="0">
              <a:buNone/>
            </a:pPr>
            <a:r>
              <a:rPr lang="en-IN" sz="2000" dirty="0"/>
              <a:t>flag= 0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=0;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93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3672408" cy="58772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while</a:t>
            </a:r>
            <a:r>
              <a:rPr lang="en-IN" sz="2000" dirty="0"/>
              <a:t>( </a:t>
            </a:r>
            <a:r>
              <a:rPr lang="en-IN" sz="2000" dirty="0" err="1"/>
              <a:t>str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 smtClean="0"/>
              <a:t>]!= </a:t>
            </a:r>
            <a:r>
              <a:rPr lang="en-IN" sz="2000" dirty="0"/>
              <a:t>'\0</a:t>
            </a:r>
            <a:r>
              <a:rPr lang="en-IN" sz="2000" dirty="0" smtClean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for(j =0;j </a:t>
            </a:r>
            <a:r>
              <a:rPr lang="en-IN" sz="2000" dirty="0"/>
              <a:t>&lt;</a:t>
            </a:r>
            <a:r>
              <a:rPr lang="en-IN" sz="2000" dirty="0" err="1"/>
              <a:t>m;j</a:t>
            </a:r>
            <a:r>
              <a:rPr lang="en-IN" sz="20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if(</a:t>
            </a:r>
            <a:r>
              <a:rPr lang="en-IN" sz="2000" dirty="0" err="1" smtClean="0"/>
              <a:t>str</a:t>
            </a:r>
            <a:r>
              <a:rPr lang="en-IN" sz="2000" dirty="0" smtClean="0"/>
              <a:t>[</a:t>
            </a:r>
            <a:r>
              <a:rPr lang="en-IN" sz="2000" dirty="0" err="1" smtClean="0"/>
              <a:t>i+j</a:t>
            </a:r>
            <a:r>
              <a:rPr lang="en-IN" sz="2000" dirty="0"/>
              <a:t>] != pat[j])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break</a:t>
            </a:r>
            <a:r>
              <a:rPr lang="en-I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}       </a:t>
            </a:r>
            <a:r>
              <a:rPr lang="en-IN" sz="2000" dirty="0" smtClean="0">
                <a:solidFill>
                  <a:srgbClr val="FF0000"/>
                </a:solidFill>
              </a:rPr>
              <a:t>// end of for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if(j=</a:t>
            </a:r>
            <a:r>
              <a:rPr lang="en-IN" sz="2000" dirty="0"/>
              <a:t>=</a:t>
            </a:r>
            <a:r>
              <a:rPr lang="en-IN" sz="2000" dirty="0" smtClean="0"/>
              <a:t>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j++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my_strncpy</a:t>
            </a:r>
            <a:r>
              <a:rPr lang="en-IN" sz="2000" b="1" dirty="0" smtClean="0">
                <a:solidFill>
                  <a:srgbClr val="0070C0"/>
                </a:solidFill>
              </a:rPr>
              <a:t>(temp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>
                <a:solidFill>
                  <a:srgbClr val="0070C0"/>
                </a:solidFill>
              </a:rPr>
              <a:t>str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>
                <a:solidFill>
                  <a:srgbClr val="0070C0"/>
                </a:solidFill>
              </a:rPr>
              <a:t>);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my_strcat</a:t>
            </a:r>
            <a:r>
              <a:rPr lang="en-IN" sz="2000" b="1" dirty="0">
                <a:solidFill>
                  <a:srgbClr val="0070C0"/>
                </a:solidFill>
              </a:rPr>
              <a:t>(temp, </a:t>
            </a:r>
            <a:r>
              <a:rPr lang="en-IN" sz="2000" b="1" dirty="0" err="1">
                <a:solidFill>
                  <a:srgbClr val="0070C0"/>
                </a:solidFill>
              </a:rPr>
              <a:t>repstr</a:t>
            </a:r>
            <a:r>
              <a:rPr lang="en-IN" sz="2000" b="1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 err="1"/>
              <a:t>i</a:t>
            </a:r>
            <a:r>
              <a:rPr lang="en-IN" sz="2000" dirty="0"/>
              <a:t>=</a:t>
            </a:r>
            <a:r>
              <a:rPr lang="en-IN" sz="2000" dirty="0" err="1"/>
              <a:t>i</a:t>
            </a:r>
            <a:r>
              <a:rPr lang="en-IN" sz="2000" dirty="0"/>
              <a:t> </a:t>
            </a:r>
            <a:r>
              <a:rPr lang="en-IN" sz="2000" dirty="0" smtClean="0"/>
              <a:t>+</a:t>
            </a:r>
            <a:r>
              <a:rPr lang="en-IN" sz="2000" dirty="0"/>
              <a:t>m</a:t>
            </a:r>
          </a:p>
          <a:p>
            <a:pPr marL="0" indent="0">
              <a:buNone/>
            </a:pPr>
            <a:r>
              <a:rPr lang="en-IN" sz="2000" dirty="0" err="1" smtClean="0"/>
              <a:t>len</a:t>
            </a:r>
            <a:r>
              <a:rPr lang="en-IN" sz="2000" dirty="0"/>
              <a:t>= </a:t>
            </a:r>
            <a:r>
              <a:rPr lang="en-IN" sz="2000" b="1" dirty="0" err="1" smtClean="0">
                <a:solidFill>
                  <a:srgbClr val="0070C0"/>
                </a:solidFill>
              </a:rPr>
              <a:t>my_strlen</a:t>
            </a:r>
            <a:r>
              <a:rPr lang="en-IN" sz="2000" b="1" dirty="0" smtClean="0">
                <a:solidFill>
                  <a:srgbClr val="0070C0"/>
                </a:solidFill>
              </a:rPr>
              <a:t>(temp</a:t>
            </a:r>
            <a:r>
              <a:rPr lang="en-IN" sz="2000" b="1" dirty="0">
                <a:solidFill>
                  <a:srgbClr val="0070C0"/>
                </a:solidFill>
              </a:rPr>
              <a:t>); 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m</a:t>
            </a:r>
            <a:r>
              <a:rPr lang="en-IN" sz="2000" b="1" dirty="0" smtClean="0">
                <a:solidFill>
                  <a:srgbClr val="0070C0"/>
                </a:solidFill>
              </a:rPr>
              <a:t>y_ </a:t>
            </a:r>
            <a:r>
              <a:rPr lang="en-IN" sz="2000" b="1" dirty="0" err="1" smtClean="0">
                <a:solidFill>
                  <a:srgbClr val="0070C0"/>
                </a:solidFill>
              </a:rPr>
              <a:t>strcat</a:t>
            </a:r>
            <a:r>
              <a:rPr lang="en-IN" sz="2000" b="1" dirty="0" smtClean="0">
                <a:solidFill>
                  <a:srgbClr val="0070C0"/>
                </a:solidFill>
              </a:rPr>
              <a:t>(temp</a:t>
            </a:r>
            <a:r>
              <a:rPr lang="en-IN" sz="2000" b="1" dirty="0">
                <a:solidFill>
                  <a:srgbClr val="0070C0"/>
                </a:solidFill>
              </a:rPr>
              <a:t>, </a:t>
            </a:r>
            <a:r>
              <a:rPr lang="en-IN" sz="2000" b="1" dirty="0" err="1" smtClean="0">
                <a:solidFill>
                  <a:srgbClr val="0070C0"/>
                </a:solidFill>
              </a:rPr>
              <a:t>str</a:t>
            </a:r>
            <a:r>
              <a:rPr lang="en-IN" sz="2000" b="1" dirty="0" smtClean="0">
                <a:solidFill>
                  <a:srgbClr val="0070C0"/>
                </a:solidFill>
              </a:rPr>
              <a:t>+ 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my_strcpy</a:t>
            </a:r>
            <a:r>
              <a:rPr lang="en-IN" sz="2000" b="1" dirty="0" smtClean="0">
                <a:solidFill>
                  <a:srgbClr val="0070C0"/>
                </a:solidFill>
              </a:rPr>
              <a:t>(</a:t>
            </a:r>
            <a:r>
              <a:rPr lang="en-IN" sz="2000" b="1" dirty="0" err="1" smtClean="0">
                <a:solidFill>
                  <a:srgbClr val="0070C0"/>
                </a:solidFill>
              </a:rPr>
              <a:t>str</a:t>
            </a:r>
            <a:r>
              <a:rPr lang="en-IN" sz="2000" b="1" dirty="0" smtClean="0">
                <a:solidFill>
                  <a:srgbClr val="0070C0"/>
                </a:solidFill>
              </a:rPr>
              <a:t>, </a:t>
            </a:r>
            <a:r>
              <a:rPr lang="en-IN" sz="2000" b="1" dirty="0">
                <a:solidFill>
                  <a:srgbClr val="0070C0"/>
                </a:solidFill>
              </a:rPr>
              <a:t>temp);</a:t>
            </a:r>
          </a:p>
          <a:p>
            <a:pPr marL="0" indent="0">
              <a:buNone/>
            </a:pPr>
            <a:r>
              <a:rPr lang="en-IN" sz="2000" dirty="0" err="1"/>
              <a:t>i</a:t>
            </a:r>
            <a:r>
              <a:rPr lang="en-IN" sz="2000" dirty="0"/>
              <a:t> = </a:t>
            </a:r>
            <a:r>
              <a:rPr lang="en-IN" sz="2000" dirty="0" err="1" smtClean="0"/>
              <a:t>len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rgbClr val="FF0000"/>
                </a:solidFill>
              </a:rPr>
              <a:t>// end of if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7944" y="980728"/>
            <a:ext cx="4896544" cy="554461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 else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{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</a:t>
            </a:r>
            <a:r>
              <a:rPr lang="en-IN" sz="2000" dirty="0" smtClean="0"/>
              <a:t>=i+1;</a:t>
            </a:r>
          </a:p>
          <a:p>
            <a:pPr marL="0" indent="0">
              <a:buNone/>
            </a:pPr>
            <a:r>
              <a:rPr lang="en-US" sz="2000" dirty="0" smtClean="0"/>
              <a:t>   }</a:t>
            </a:r>
          </a:p>
          <a:p>
            <a:pPr marL="0" indent="0">
              <a:buNone/>
            </a:pPr>
            <a:r>
              <a:rPr lang="en-US" sz="2000" dirty="0" smtClean="0"/>
              <a:t>}   </a:t>
            </a:r>
            <a:r>
              <a:rPr lang="en-US" sz="2000" dirty="0" smtClean="0">
                <a:solidFill>
                  <a:srgbClr val="FF0000"/>
                </a:solidFill>
              </a:rPr>
              <a:t>// end of while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/>
              <a:t>if</a:t>
            </a:r>
            <a:r>
              <a:rPr lang="en-IN" sz="2000" dirty="0" smtClean="0"/>
              <a:t>( </a:t>
            </a:r>
            <a:r>
              <a:rPr lang="en-IN" sz="2000" dirty="0"/>
              <a:t>flag = = 0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printf</a:t>
            </a:r>
            <a:r>
              <a:rPr lang="en-IN" sz="2000" dirty="0"/>
              <a:t>( ''Pattern not found in </a:t>
            </a:r>
            <a:r>
              <a:rPr lang="en-IN" sz="2000" dirty="0" smtClean="0"/>
              <a:t>main string\n");</a:t>
            </a:r>
          </a:p>
          <a:p>
            <a:pPr marL="0" indent="0">
              <a:buNone/>
            </a:pPr>
            <a:r>
              <a:rPr lang="en-IN" sz="2000" dirty="0"/>
              <a:t>else</a:t>
            </a:r>
          </a:p>
          <a:p>
            <a:pPr marL="0" indent="0">
              <a:buNone/>
            </a:pPr>
            <a:r>
              <a:rPr lang="en-IN" sz="2000" dirty="0" smtClean="0"/>
              <a:t>   {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 ( </a:t>
            </a:r>
            <a:r>
              <a:rPr lang="en-IN" sz="2000" dirty="0"/>
              <a:t>"Pattern found %d times </a:t>
            </a:r>
            <a:r>
              <a:rPr lang="en-IN" sz="2000" dirty="0" smtClean="0"/>
              <a:t>in main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string\n</a:t>
            </a:r>
            <a:r>
              <a:rPr lang="en-IN" sz="2000" dirty="0"/>
              <a:t>'' </a:t>
            </a:r>
            <a:r>
              <a:rPr lang="en-IN" sz="2000" dirty="0" smtClean="0"/>
              <a:t>,flag);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("The resultant string after replacing is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</a:t>
            </a:r>
            <a:r>
              <a:rPr lang="en-IN" sz="2000" dirty="0"/>
              <a:t>%s\n", </a:t>
            </a:r>
            <a:r>
              <a:rPr lang="en-IN" sz="2000" dirty="0" err="1" smtClean="0"/>
              <a:t>str</a:t>
            </a:r>
            <a:r>
              <a:rPr lang="en-IN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}  </a:t>
            </a:r>
            <a:r>
              <a:rPr lang="en-US" sz="2000" dirty="0" smtClean="0">
                <a:solidFill>
                  <a:srgbClr val="FF0000"/>
                </a:solidFill>
              </a:rPr>
              <a:t>// end of else</a:t>
            </a:r>
          </a:p>
          <a:p>
            <a:pPr marL="0" indent="0"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rgbClr val="FF0000"/>
                </a:solidFill>
              </a:rPr>
              <a:t>// end of main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 Morris –Pratt (KMP) String Matching Algorithm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48944"/>
          </a:xfrm>
        </p:spPr>
        <p:txBody>
          <a:bodyPr/>
          <a:lstStyle/>
          <a:p>
            <a:r>
              <a:rPr lang="en-US" dirty="0" smtClean="0"/>
              <a:t>The basic idea behind KMP’s algorithm is when we know the structure of the pattern, we can intelligently avoid some number of shifts.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>
                <a:sym typeface="Wingdings" panose="05000000000000000000" pitchFamily="2" charset="2"/>
              </a:rPr>
              <a:t> length of original string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N length of pattern string</a:t>
            </a:r>
            <a:endParaRPr lang="en-IN" dirty="0" smtClean="0">
              <a:sym typeface="Wingdings" panose="05000000000000000000" pitchFamily="2" charset="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time complexity of Brute Force or Naïve Algorithm is </a:t>
            </a:r>
            <a:r>
              <a:rPr lang="en-US" dirty="0" smtClean="0">
                <a:solidFill>
                  <a:srgbClr val="FF0000"/>
                </a:solidFill>
              </a:rPr>
              <a:t>O(M*N)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time complexity of </a:t>
            </a:r>
            <a:r>
              <a:rPr lang="en-US" dirty="0" smtClean="0">
                <a:solidFill>
                  <a:srgbClr val="0070C0"/>
                </a:solidFill>
              </a:rPr>
              <a:t>KMP Algorithm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O(M+N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9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KMP algorithm uses  </a:t>
            </a:r>
            <a:r>
              <a:rPr lang="en-US" sz="2400" dirty="0"/>
              <a:t>a table  which  is derived  from a particular  pattern  P but is independent of the text T.</a:t>
            </a:r>
            <a:endParaRPr lang="en-IN" sz="2400" dirty="0"/>
          </a:p>
          <a:p>
            <a:r>
              <a:rPr lang="en-US" sz="2400" dirty="0"/>
              <a:t>For definiteness, suppose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		P </a:t>
            </a:r>
            <a:r>
              <a:rPr lang="en-US" sz="2400" dirty="0"/>
              <a:t>= </a:t>
            </a:r>
            <a:r>
              <a:rPr lang="en-US" sz="2400" dirty="0" err="1"/>
              <a:t>aaba</a:t>
            </a:r>
            <a:endParaRPr lang="en-IN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algorithm contains the table that is used for the pattern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 </a:t>
            </a:r>
            <a:r>
              <a:rPr lang="en-US" sz="2400" dirty="0"/>
              <a:t>= </a:t>
            </a:r>
            <a:r>
              <a:rPr lang="en-US" sz="2400" i="1" dirty="0" err="1"/>
              <a:t>aaba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5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The table is obtained as follows</a:t>
            </a:r>
            <a:r>
              <a:rPr lang="en-US" b="1" u="heavy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9587"/>
          </a:xfrm>
        </p:spPr>
        <p:txBody>
          <a:bodyPr/>
          <a:lstStyle/>
          <a:p>
            <a:pPr lvl="0"/>
            <a:r>
              <a:rPr lang="en-US" sz="2400" dirty="0" smtClean="0"/>
              <a:t>Let </a:t>
            </a:r>
            <a:r>
              <a:rPr lang="en-US" sz="2400" dirty="0"/>
              <a:t>Qi denote the initial substring of </a:t>
            </a:r>
            <a:r>
              <a:rPr lang="en-US" sz="2400" i="1" dirty="0"/>
              <a:t>P </a:t>
            </a:r>
            <a:r>
              <a:rPr lang="en-US" sz="2400" dirty="0"/>
              <a:t>of length </a:t>
            </a:r>
            <a:r>
              <a:rPr lang="en-US" sz="2400" i="1" dirty="0" err="1"/>
              <a:t>i</a:t>
            </a:r>
            <a:r>
              <a:rPr lang="en-US" sz="2400" i="1" dirty="0"/>
              <a:t>, </a:t>
            </a:r>
            <a:endParaRPr lang="en-US" sz="2400" i="1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hence </a:t>
            </a:r>
            <a:r>
              <a:rPr lang="en-US" sz="2000" b="1" dirty="0">
                <a:solidFill>
                  <a:srgbClr val="0070C0"/>
                </a:solidFill>
              </a:rPr>
              <a:t>Q0 = A, Q1 = </a:t>
            </a:r>
            <a:r>
              <a:rPr lang="en-US" sz="2000" b="1" i="1" dirty="0">
                <a:solidFill>
                  <a:srgbClr val="0070C0"/>
                </a:solidFill>
              </a:rPr>
              <a:t>a, </a:t>
            </a:r>
            <a:r>
              <a:rPr lang="en-US" sz="2000" b="1" dirty="0">
                <a:solidFill>
                  <a:srgbClr val="0070C0"/>
                </a:solidFill>
              </a:rPr>
              <a:t>Q2 = </a:t>
            </a:r>
            <a:r>
              <a:rPr lang="en-US" sz="2000" b="1" i="1" dirty="0">
                <a:solidFill>
                  <a:srgbClr val="0070C0"/>
                </a:solidFill>
              </a:rPr>
              <a:t>a2, </a:t>
            </a:r>
            <a:r>
              <a:rPr lang="en-US" sz="2000" b="1" dirty="0">
                <a:solidFill>
                  <a:srgbClr val="0070C0"/>
                </a:solidFill>
              </a:rPr>
              <a:t>Q3 = </a:t>
            </a:r>
            <a:r>
              <a:rPr lang="en-US" sz="2000" b="1" dirty="0" err="1">
                <a:solidFill>
                  <a:srgbClr val="0070C0"/>
                </a:solidFill>
              </a:rPr>
              <a:t>aab</a:t>
            </a:r>
            <a:r>
              <a:rPr lang="en-US" sz="2000" b="1" dirty="0">
                <a:solidFill>
                  <a:srgbClr val="0070C0"/>
                </a:solidFill>
              </a:rPr>
              <a:t>, Q4 = </a:t>
            </a:r>
            <a:r>
              <a:rPr lang="en-US" sz="2000" b="1" dirty="0" err="1">
                <a:solidFill>
                  <a:srgbClr val="0070C0"/>
                </a:solidFill>
              </a:rPr>
              <a:t>aaba</a:t>
            </a:r>
            <a:r>
              <a:rPr lang="en-US" sz="2000" b="1" dirty="0">
                <a:solidFill>
                  <a:srgbClr val="0070C0"/>
                </a:solidFill>
              </a:rPr>
              <a:t> = P (Here Q0 = A is the empty string.)</a:t>
            </a:r>
            <a:endParaRPr lang="en-IN" sz="2000" b="1" dirty="0">
              <a:solidFill>
                <a:srgbClr val="0070C0"/>
              </a:solidFill>
            </a:endParaRPr>
          </a:p>
          <a:p>
            <a:pPr lvl="0"/>
            <a:r>
              <a:rPr lang="en-US" sz="2400" dirty="0"/>
              <a:t>The rows of the table are labeled by these initial substrings of </a:t>
            </a:r>
            <a:r>
              <a:rPr lang="en-US" sz="2400" i="1" dirty="0"/>
              <a:t>P, </a:t>
            </a:r>
            <a:r>
              <a:rPr lang="en-US" sz="2400" dirty="0"/>
              <a:t>excluding </a:t>
            </a:r>
            <a:r>
              <a:rPr lang="en-US" sz="2400" i="1" dirty="0"/>
              <a:t>P </a:t>
            </a:r>
            <a:r>
              <a:rPr lang="en-US" sz="2400" dirty="0"/>
              <a:t>itself.</a:t>
            </a:r>
            <a:endParaRPr lang="en-IN" sz="2400" dirty="0"/>
          </a:p>
          <a:p>
            <a:pPr lvl="0"/>
            <a:r>
              <a:rPr lang="en-US" sz="2400" dirty="0"/>
              <a:t>The columns of the table are labeled </a:t>
            </a:r>
            <a:r>
              <a:rPr lang="en-US" sz="2400" i="1" dirty="0"/>
              <a:t>a, b </a:t>
            </a:r>
            <a:r>
              <a:rPr lang="en-US" sz="2400" dirty="0"/>
              <a:t>and </a:t>
            </a:r>
            <a:r>
              <a:rPr lang="en-US" sz="2400" i="1" dirty="0"/>
              <a:t>x, </a:t>
            </a:r>
            <a:r>
              <a:rPr lang="en-US" sz="2400" dirty="0"/>
              <a:t>where </a:t>
            </a:r>
            <a:r>
              <a:rPr lang="en-US" sz="2400" i="1" dirty="0"/>
              <a:t>x </a:t>
            </a:r>
            <a:r>
              <a:rPr lang="en-US" sz="2400" dirty="0"/>
              <a:t>represents any character that doesn't appear in the pattern </a:t>
            </a:r>
            <a:r>
              <a:rPr lang="en-US" sz="2400" i="1" dirty="0"/>
              <a:t>P.</a:t>
            </a:r>
            <a:endParaRPr lang="en-IN" sz="2400" dirty="0"/>
          </a:p>
          <a:p>
            <a:pPr lvl="0"/>
            <a:r>
              <a:rPr lang="en-US" sz="2400" dirty="0"/>
              <a:t>Let f be the function determined by the table; i.e., let </a:t>
            </a:r>
            <a:r>
              <a:rPr lang="en-US" sz="2400" i="1" dirty="0"/>
              <a:t>f(Qi, t) </a:t>
            </a:r>
            <a:r>
              <a:rPr lang="en-US" sz="2400" dirty="0"/>
              <a:t>denote the entry in the  table in row Qi and column </a:t>
            </a:r>
            <a:r>
              <a:rPr lang="en-US" sz="2400" i="1" dirty="0"/>
              <a:t>t </a:t>
            </a:r>
            <a:r>
              <a:rPr lang="en-US" sz="2400" dirty="0"/>
              <a:t>(where </a:t>
            </a:r>
            <a:r>
              <a:rPr lang="en-US" sz="2400" i="1" dirty="0"/>
              <a:t>t </a:t>
            </a:r>
            <a:r>
              <a:rPr lang="en-US" sz="2400" dirty="0"/>
              <a:t>is any character). This entry </a:t>
            </a:r>
            <a:r>
              <a:rPr lang="en-US" sz="2400" i="1" dirty="0"/>
              <a:t>f(Qi, t) </a:t>
            </a:r>
            <a:r>
              <a:rPr lang="en-US" sz="2400" dirty="0"/>
              <a:t>is defined to be the largest Q that appears as a terminal substring in the string (</a:t>
            </a:r>
            <a:r>
              <a:rPr lang="en-US" sz="2400" i="1" dirty="0"/>
              <a:t>Qi t) </a:t>
            </a:r>
            <a:r>
              <a:rPr lang="en-US" sz="2400" dirty="0"/>
              <a:t>the  concatenation of Qi and </a:t>
            </a:r>
            <a:r>
              <a:rPr lang="en-US" sz="2400" i="1" dirty="0"/>
              <a:t>t.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31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40560"/>
          </a:xfrm>
        </p:spPr>
        <p:txBody>
          <a:bodyPr/>
          <a:lstStyle/>
          <a:p>
            <a:r>
              <a:rPr lang="en-US" sz="2800" b="1" u="heavy" dirty="0"/>
              <a:t>String:</a:t>
            </a:r>
            <a:r>
              <a:rPr lang="en-US" sz="2800" b="1" dirty="0"/>
              <a:t> </a:t>
            </a:r>
            <a:r>
              <a:rPr lang="en-US" sz="2800" dirty="0"/>
              <a:t>A finite </a:t>
            </a:r>
            <a:r>
              <a:rPr lang="en-US" sz="2800" dirty="0" smtClean="0"/>
              <a:t>sequences </a:t>
            </a:r>
            <a:r>
              <a:rPr lang="en-US" sz="2800" dirty="0"/>
              <a:t>of zero or more Characters is called string. </a:t>
            </a:r>
            <a:endParaRPr lang="en-US" sz="2800" dirty="0" smtClean="0"/>
          </a:p>
          <a:p>
            <a:r>
              <a:rPr lang="en-US" sz="2800" b="1" u="heavy" dirty="0" smtClean="0"/>
              <a:t>Length</a:t>
            </a:r>
            <a:r>
              <a:rPr lang="en-US" sz="2800" b="1" u="heavy" dirty="0"/>
              <a:t>:</a:t>
            </a:r>
            <a:r>
              <a:rPr lang="en-US" sz="2800" b="1" dirty="0"/>
              <a:t> </a:t>
            </a:r>
            <a:r>
              <a:rPr lang="en-US" sz="2800" dirty="0"/>
              <a:t>The number of characters in a string is called length of string. </a:t>
            </a:r>
            <a:endParaRPr lang="en-US" sz="2800" dirty="0" smtClean="0"/>
          </a:p>
          <a:p>
            <a:r>
              <a:rPr lang="en-US" sz="2800" b="1" u="heavy" dirty="0" smtClean="0"/>
              <a:t>Empty </a:t>
            </a:r>
            <a:r>
              <a:rPr lang="en-US" sz="2800" b="1" u="heavy" dirty="0"/>
              <a:t>or Null String:</a:t>
            </a:r>
            <a:r>
              <a:rPr lang="en-US" sz="2800" b="1" dirty="0"/>
              <a:t> </a:t>
            </a:r>
            <a:r>
              <a:rPr lang="en-US" sz="2800" dirty="0"/>
              <a:t>The string with zero characters.</a:t>
            </a:r>
            <a:endParaRPr lang="en-IN" sz="2800" dirty="0"/>
          </a:p>
          <a:p>
            <a:r>
              <a:rPr lang="en-US" sz="2800" b="1" u="heavy" dirty="0"/>
              <a:t>Concatenation:</a:t>
            </a:r>
            <a:r>
              <a:rPr lang="en-US" sz="2800" b="1" dirty="0"/>
              <a:t> </a:t>
            </a:r>
            <a:r>
              <a:rPr lang="en-US" sz="2800" dirty="0"/>
              <a:t>Let S1 and S2 be the strings. The string consisting of the characters of S1 followed by the character S2 is called Concatenation of S1 and S2.</a:t>
            </a:r>
            <a:endParaRPr lang="en-IN" sz="2800" dirty="0"/>
          </a:p>
          <a:p>
            <a:r>
              <a:rPr lang="en-US" sz="2400" dirty="0"/>
              <a:t>Ex:	</a:t>
            </a:r>
            <a:endParaRPr lang="en-US" sz="2400" dirty="0" smtClean="0"/>
          </a:p>
          <a:p>
            <a:pPr lvl="1"/>
            <a:r>
              <a:rPr lang="en-US" sz="2000" dirty="0" smtClean="0"/>
              <a:t>‘</a:t>
            </a:r>
            <a:r>
              <a:rPr lang="en-US" sz="2000" dirty="0"/>
              <a:t>THE’  </a:t>
            </a:r>
            <a:r>
              <a:rPr lang="en-US" sz="2000" dirty="0" smtClean="0"/>
              <a:t>  </a:t>
            </a:r>
            <a:r>
              <a:rPr lang="en-US" sz="2000" dirty="0"/>
              <a:t>‘END’  =  ‘THEEND’ </a:t>
            </a:r>
            <a:endParaRPr lang="en-US" sz="2000" dirty="0" smtClean="0"/>
          </a:p>
          <a:p>
            <a:pPr lvl="1"/>
            <a:r>
              <a:rPr lang="en-US" sz="2000" dirty="0" smtClean="0"/>
              <a:t>‘</a:t>
            </a:r>
            <a:r>
              <a:rPr lang="en-US" sz="2000" dirty="0"/>
              <a:t>THE’ // ‘ ’ // ‘END’ = ‘THE END</a:t>
            </a:r>
            <a:r>
              <a:rPr lang="en-US" dirty="0" smtClean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P=</a:t>
            </a:r>
            <a:r>
              <a:rPr lang="en-US" dirty="0" err="1" smtClean="0"/>
              <a:t>aaba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                   </a:t>
            </a:r>
            <a:endParaRPr lang="en-US" sz="105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              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686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077072"/>
            <a:ext cx="536163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0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3200" dirty="0"/>
              <a:t>Algorithm: </a:t>
            </a:r>
            <a:r>
              <a:rPr lang="en-US" sz="3200" dirty="0" smtClean="0"/>
              <a:t>(KMP PATTERN </a:t>
            </a:r>
            <a:r>
              <a:rPr lang="en-US" sz="3200" dirty="0"/>
              <a:t>MATCHING)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4006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pattern matching table F(Q1, T) of a pattern P is in memory, and the input is an N-character string T = T1 T2 T3 …… TN. The algorithm finds the INDEX of P in T.</a:t>
            </a:r>
            <a:endParaRPr lang="en-IN" sz="2000" dirty="0"/>
          </a:p>
          <a:p>
            <a:pPr>
              <a:spcBef>
                <a:spcPts val="300"/>
              </a:spcBef>
            </a:pPr>
            <a:r>
              <a:rPr lang="en-US" sz="2400" dirty="0"/>
              <a:t> 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0070C0"/>
                </a:solidFill>
              </a:rPr>
              <a:t>Initialize]	set K: =1 </a:t>
            </a:r>
            <a:r>
              <a:rPr lang="en-US" sz="2400" dirty="0" err="1">
                <a:solidFill>
                  <a:srgbClr val="0070C0"/>
                </a:solidFill>
              </a:rPr>
              <a:t>ans</a:t>
            </a:r>
            <a:r>
              <a:rPr lang="en-US" sz="2400" dirty="0">
                <a:solidFill>
                  <a:srgbClr val="0070C0"/>
                </a:solidFill>
              </a:rPr>
              <a:t> S1 = Q0</a:t>
            </a:r>
            <a:endParaRPr lang="en-IN" sz="2400" dirty="0">
              <a:solidFill>
                <a:srgbClr val="0070C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FF0000"/>
                </a:solidFill>
              </a:rPr>
              <a:t>Repeat steps 3 to 5 while S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≠ P and K ≤ N</a:t>
            </a:r>
            <a:endParaRPr lang="en-IN" sz="2400" dirty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0070C0"/>
                </a:solidFill>
              </a:rPr>
              <a:t>Read T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endParaRPr lang="en-IN" sz="2000" dirty="0">
              <a:solidFill>
                <a:srgbClr val="0070C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FF0000"/>
                </a:solidFill>
              </a:rPr>
              <a:t>Set S</a:t>
            </a:r>
            <a:r>
              <a:rPr lang="en-US" sz="16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+1   : = F(S</a:t>
            </a:r>
            <a:r>
              <a:rPr lang="en-US" sz="16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, T</a:t>
            </a:r>
            <a:r>
              <a:rPr lang="en-US" sz="16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)	[finds next state]</a:t>
            </a:r>
            <a:endParaRPr lang="en-IN" sz="2400" dirty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0070C0"/>
                </a:solidFill>
              </a:rPr>
              <a:t>Set K:  = K + 1	[Updates counter] [End of step 2 loop]</a:t>
            </a:r>
            <a:endParaRPr lang="en-IN" sz="2400" dirty="0">
              <a:solidFill>
                <a:srgbClr val="0070C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FF0000"/>
                </a:solidFill>
              </a:rPr>
              <a:t>[Successful ?] If S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= P, then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0070C0"/>
                </a:solidFill>
              </a:rPr>
              <a:t>INDEX = K – LENGTH (P)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FF0000"/>
                </a:solidFill>
              </a:rPr>
              <a:t>Else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0070C0"/>
                </a:solidFill>
              </a:rPr>
              <a:t>INDEX = 0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FF0000"/>
                </a:solidFill>
              </a:rPr>
              <a:t>[End of IF structure]</a:t>
            </a:r>
            <a:endParaRPr lang="en-IN" sz="2400" dirty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srgbClr val="0070C0"/>
                </a:solidFill>
              </a:rPr>
              <a:t>Exit.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endParaRPr lang="en-IN" sz="2400" dirty="0"/>
          </a:p>
          <a:p>
            <a:pPr>
              <a:spcBef>
                <a:spcPts val="30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66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Longest prefix and suffix (LPS /</a:t>
            </a:r>
            <a:r>
              <a:rPr lang="el-GR" sz="3600" dirty="0" smtClean="0"/>
              <a:t>π</a:t>
            </a:r>
            <a:r>
              <a:rPr lang="en-US" sz="3600" dirty="0" smtClean="0"/>
              <a:t>) table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pattern “</a:t>
            </a:r>
            <a:r>
              <a:rPr lang="en-IN" dirty="0" smtClean="0"/>
              <a:t>ABCDABD”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Example pattern </a:t>
            </a:r>
            <a:r>
              <a:rPr lang="en-US" dirty="0" smtClean="0"/>
              <a:t>“</a:t>
            </a:r>
            <a:r>
              <a:rPr lang="en-IN" dirty="0" smtClean="0"/>
              <a:t>AAABAAA”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0600"/>
              </p:ext>
            </p:extLst>
          </p:nvPr>
        </p:nvGraphicFramePr>
        <p:xfrm>
          <a:off x="1187624" y="2708920"/>
          <a:ext cx="6312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13910"/>
                <a:gridCol w="789003"/>
                <a:gridCol w="789003"/>
                <a:gridCol w="789003"/>
                <a:gridCol w="789003"/>
                <a:gridCol w="789003"/>
                <a:gridCol w="7890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27501"/>
              </p:ext>
            </p:extLst>
          </p:nvPr>
        </p:nvGraphicFramePr>
        <p:xfrm>
          <a:off x="1403648" y="4653136"/>
          <a:ext cx="6312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13910"/>
                <a:gridCol w="789003"/>
                <a:gridCol w="789003"/>
                <a:gridCol w="789003"/>
                <a:gridCol w="789003"/>
                <a:gridCol w="789003"/>
                <a:gridCol w="7890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4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 "</a:t>
            </a:r>
            <a:r>
              <a:rPr lang="en-IN" dirty="0" smtClean="0"/>
              <a:t>ABABABCA”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/>
              <a:t>Pattern “ </a:t>
            </a:r>
            <a:r>
              <a:rPr lang="en-IN" dirty="0"/>
              <a:t>AABAACAABAA"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93951"/>
              </p:ext>
            </p:extLst>
          </p:nvPr>
        </p:nvGraphicFramePr>
        <p:xfrm>
          <a:off x="1187624" y="2276872"/>
          <a:ext cx="6312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38576"/>
                <a:gridCol w="701336"/>
                <a:gridCol w="701336"/>
                <a:gridCol w="701336"/>
                <a:gridCol w="701336"/>
                <a:gridCol w="701336"/>
                <a:gridCol w="701336"/>
                <a:gridCol w="701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7266"/>
              </p:ext>
            </p:extLst>
          </p:nvPr>
        </p:nvGraphicFramePr>
        <p:xfrm>
          <a:off x="1259632" y="4077072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Pattern Matching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3603"/>
          </a:xfrm>
        </p:spPr>
        <p:txBody>
          <a:bodyPr/>
          <a:lstStyle/>
          <a:p>
            <a:r>
              <a:rPr lang="en-IN" u="sng" dirty="0"/>
              <a:t>Rule 1</a:t>
            </a:r>
            <a:r>
              <a:rPr lang="en-IN" dirty="0"/>
              <a:t>: If Mismatch occurs at the first position of pattern, then shift pattern by one position.</a:t>
            </a:r>
          </a:p>
          <a:p>
            <a:r>
              <a:rPr lang="en-IN" u="sng" dirty="0"/>
              <a:t>Rule 2</a:t>
            </a:r>
            <a:r>
              <a:rPr lang="en-IN" dirty="0"/>
              <a:t>: If a partial match </a:t>
            </a:r>
            <a:r>
              <a:rPr lang="en-IN" dirty="0" smtClean="0"/>
              <a:t>of length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/>
              <a:t> is found and </a:t>
            </a:r>
            <a:r>
              <a:rPr lang="en-IN" dirty="0" smtClean="0"/>
              <a:t>table[</a:t>
            </a:r>
            <a:r>
              <a:rPr lang="en-IN" dirty="0" err="1" smtClean="0"/>
              <a:t>len</a:t>
            </a:r>
            <a:r>
              <a:rPr lang="en-IN" dirty="0" smtClean="0"/>
              <a:t>] </a:t>
            </a:r>
            <a:r>
              <a:rPr lang="en-IN" dirty="0"/>
              <a:t>= 0, we may skip ahead </a:t>
            </a:r>
            <a:r>
              <a:rPr lang="en-IN" dirty="0" err="1"/>
              <a:t>len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characters-and-continue matching</a:t>
            </a:r>
            <a:endParaRPr lang="en-IN" dirty="0"/>
          </a:p>
          <a:p>
            <a:r>
              <a:rPr lang="en-IN" u="sng" dirty="0"/>
              <a:t>Rule 3: </a:t>
            </a:r>
            <a:r>
              <a:rPr lang="en-IN" dirty="0"/>
              <a:t>If a partial match of length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/>
              <a:t> is found and table[</a:t>
            </a:r>
            <a:r>
              <a:rPr lang="en-IN" dirty="0" err="1"/>
              <a:t>len</a:t>
            </a:r>
            <a:r>
              <a:rPr lang="en-IN" dirty="0"/>
              <a:t> </a:t>
            </a:r>
            <a:r>
              <a:rPr lang="en-IN" dirty="0" smtClean="0"/>
              <a:t>] </a:t>
            </a:r>
            <a:r>
              <a:rPr lang="en-IN" dirty="0"/>
              <a:t>&gt; = 1, we may </a:t>
            </a:r>
            <a:r>
              <a:rPr lang="en-IN" dirty="0" smtClean="0"/>
              <a:t>skip ahead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err="1" smtClean="0">
                <a:solidFill>
                  <a:srgbClr val="FF0000"/>
                </a:solidFill>
              </a:rPr>
              <a:t>len</a:t>
            </a:r>
            <a:r>
              <a:rPr lang="en-IN" dirty="0" smtClean="0">
                <a:solidFill>
                  <a:srgbClr val="FF0000"/>
                </a:solidFill>
              </a:rPr>
              <a:t>- table[</a:t>
            </a:r>
            <a:r>
              <a:rPr lang="en-IN" dirty="0" err="1" smtClean="0">
                <a:solidFill>
                  <a:srgbClr val="FF0000"/>
                </a:solidFill>
              </a:rPr>
              <a:t>len</a:t>
            </a:r>
            <a:r>
              <a:rPr lang="en-IN" dirty="0" smtClean="0">
                <a:solidFill>
                  <a:srgbClr val="FF0000"/>
                </a:solidFill>
              </a:rPr>
              <a:t>] </a:t>
            </a:r>
            <a:r>
              <a:rPr lang="en-IN" dirty="0" smtClean="0"/>
              <a:t>characters and continue </a:t>
            </a:r>
            <a:r>
              <a:rPr lang="en-IN" dirty="0"/>
              <a:t>matching after table[</a:t>
            </a:r>
            <a:r>
              <a:rPr lang="en-IN" dirty="0" err="1"/>
              <a:t>len</a:t>
            </a:r>
            <a:r>
              <a:rPr lang="en-IN" dirty="0"/>
              <a:t> </a:t>
            </a:r>
            <a:r>
              <a:rPr lang="en-IN" dirty="0" smtClean="0"/>
              <a:t>-1]characters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50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Let the string be, </a:t>
            </a:r>
            <a:r>
              <a:rPr lang="en-IN" sz="2800" dirty="0" smtClean="0"/>
              <a:t>“</a:t>
            </a:r>
            <a:r>
              <a:rPr lang="en-IN" sz="2800" dirty="0" smtClean="0">
                <a:solidFill>
                  <a:srgbClr val="FF0000"/>
                </a:solidFill>
              </a:rPr>
              <a:t>ABCABCDABABCDABCDABDE</a:t>
            </a:r>
            <a:r>
              <a:rPr lang="en-IN" sz="2800" dirty="0" smtClean="0"/>
              <a:t>“</a:t>
            </a:r>
          </a:p>
          <a:p>
            <a:r>
              <a:rPr lang="en-IN" dirty="0" err="1"/>
              <a:t>pattern'</a:t>
            </a:r>
            <a:r>
              <a:rPr lang="en-IN" dirty="0" err="1" smtClean="0"/>
              <a:t>'</a:t>
            </a:r>
            <a:r>
              <a:rPr lang="en-IN" dirty="0" err="1" smtClean="0">
                <a:solidFill>
                  <a:srgbClr val="0070C0"/>
                </a:solidFill>
              </a:rPr>
              <a:t>ABCDABD</a:t>
            </a:r>
            <a:r>
              <a:rPr lang="en-IN" dirty="0" smtClean="0"/>
              <a:t>'‘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74663"/>
              </p:ext>
            </p:extLst>
          </p:nvPr>
        </p:nvGraphicFramePr>
        <p:xfrm>
          <a:off x="1619672" y="299695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4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heavy" dirty="0"/>
              <a:t>Substring:</a:t>
            </a:r>
            <a:r>
              <a:rPr lang="en-US" b="1" dirty="0"/>
              <a:t> </a:t>
            </a:r>
            <a:r>
              <a:rPr lang="en-US" dirty="0"/>
              <a:t>A string Y is called substring  of a string S if there exist string X  and  Z such that S = X // Y // Z</a:t>
            </a:r>
            <a:endParaRPr lang="en-IN" dirty="0"/>
          </a:p>
          <a:p>
            <a:r>
              <a:rPr lang="en-US" dirty="0"/>
              <a:t>If X is an empty string, then Y is called an </a:t>
            </a:r>
            <a:r>
              <a:rPr lang="en-US" u="sng" dirty="0"/>
              <a:t>Initial  substring</a:t>
            </a:r>
            <a:r>
              <a:rPr lang="en-US" dirty="0"/>
              <a:t>  of S,  and  Z is an empty  string then Y is called a </a:t>
            </a:r>
            <a:r>
              <a:rPr lang="en-US" u="sng" dirty="0"/>
              <a:t>terminal substring</a:t>
            </a:r>
            <a:r>
              <a:rPr lang="en-US" dirty="0"/>
              <a:t> of S.</a:t>
            </a:r>
            <a:endParaRPr lang="en-IN" dirty="0"/>
          </a:p>
          <a:p>
            <a:r>
              <a:rPr lang="en-US" dirty="0"/>
              <a:t>Ex:	‘BE OR NOT’ is a substring of ‘TO BE OR NOT TO BE’ ‘THE’ is an initial substring of ‘THE END’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STRINGS IN </a:t>
            </a:r>
            <a:r>
              <a:rPr lang="en-US" b="1" u="heavy" dirty="0" smtClean="0"/>
              <a:t>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5611"/>
          </a:xfrm>
        </p:spPr>
        <p:txBody>
          <a:bodyPr/>
          <a:lstStyle/>
          <a:p>
            <a:r>
              <a:rPr lang="en-US" sz="2400" dirty="0"/>
              <a:t>In C, the strings are represented as character arrays terminated with the null character \0.</a:t>
            </a:r>
            <a:endParaRPr lang="en-IN" sz="2400" dirty="0"/>
          </a:p>
          <a:p>
            <a:r>
              <a:rPr lang="en-US" sz="2400" b="1" u="heavy" dirty="0"/>
              <a:t>Declaration 1:</a:t>
            </a:r>
            <a:endParaRPr lang="en-IN" sz="2400" b="1" u="sng" dirty="0"/>
          </a:p>
          <a:p>
            <a:r>
              <a:rPr lang="en-US" sz="2400" dirty="0"/>
              <a:t>#define MAX_SIZE  100	/* maximum size of string */ char s[MAX_SIZE] = {“dog”};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char </a:t>
            </a:r>
            <a:r>
              <a:rPr lang="en-US" sz="2400" dirty="0"/>
              <a:t>t[MAX_SIZE] = {“house</a:t>
            </a:r>
            <a:r>
              <a:rPr lang="en-US" sz="2400" dirty="0" smtClean="0"/>
              <a:t>”};</a:t>
            </a:r>
          </a:p>
          <a:p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6006"/>
              </p:ext>
            </p:extLst>
          </p:nvPr>
        </p:nvGraphicFramePr>
        <p:xfrm>
          <a:off x="1691680" y="3789040"/>
          <a:ext cx="62646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/>
                <a:gridCol w="1566174"/>
                <a:gridCol w="1566174"/>
                <a:gridCol w="1566174"/>
              </a:tblGrid>
              <a:tr h="468052">
                <a:tc>
                  <a:txBody>
                    <a:bodyPr/>
                    <a:lstStyle/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s[0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s[1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103505" marR="5905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s[2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marR="59690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103505" marR="59690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s[3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8052">
                <a:tc>
                  <a:txBody>
                    <a:bodyPr/>
                    <a:lstStyle/>
                    <a:p>
                      <a:pPr marL="431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\0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53358"/>
              </p:ext>
            </p:extLst>
          </p:nvPr>
        </p:nvGraphicFramePr>
        <p:xfrm>
          <a:off x="1691680" y="4941168"/>
          <a:ext cx="6096000" cy="102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14856"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t[0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t[2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t[3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t[4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56845" marR="123190" algn="ctr" defTabSz="914400" rtl="0" eaLnBrk="1" latinLnBrk="0" hangingPunct="1">
                        <a:lnSpc>
                          <a:spcPts val="14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t[5]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514856"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IN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IN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marR="12319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Declaration 2: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/>
              <a:t>s[ ] = {“dog”};</a:t>
            </a:r>
            <a:endParaRPr lang="en-IN" dirty="0"/>
          </a:p>
          <a:p>
            <a:r>
              <a:rPr lang="en-US" dirty="0"/>
              <a:t>char t[ ] = {“house”};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Using these declarations, the </a:t>
            </a:r>
            <a:r>
              <a:rPr lang="en-US" dirty="0">
                <a:solidFill>
                  <a:srgbClr val="FF0000"/>
                </a:solidFill>
              </a:rPr>
              <a:t>C compiler will allocate just enough space to hold each word including the null character.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STORING STRINGS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Strings </a:t>
            </a:r>
            <a:r>
              <a:rPr lang="en-US" dirty="0"/>
              <a:t>are stored in three types of structures</a:t>
            </a:r>
            <a:endParaRPr lang="en-IN" dirty="0"/>
          </a:p>
          <a:p>
            <a:pPr lvl="1"/>
            <a:r>
              <a:rPr lang="en-US" dirty="0"/>
              <a:t>Fixed length structures</a:t>
            </a:r>
            <a:endParaRPr lang="en-IN" dirty="0"/>
          </a:p>
          <a:p>
            <a:pPr lvl="1"/>
            <a:r>
              <a:rPr lang="en-US" dirty="0"/>
              <a:t>Variable length structures with fixed maximum</a:t>
            </a:r>
            <a:endParaRPr lang="en-IN" dirty="0"/>
          </a:p>
          <a:p>
            <a:pPr lvl="1"/>
            <a:r>
              <a:rPr lang="en-US" dirty="0"/>
              <a:t>Linked structures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dirty="0"/>
              <a:t>Record Oriented Fixed length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line of print is viewed as a record, where all have the same length </a:t>
            </a:r>
            <a:endParaRPr lang="en-US" dirty="0" smtClean="0"/>
          </a:p>
          <a:p>
            <a:r>
              <a:rPr lang="en-US" dirty="0"/>
              <a:t>i.e., </a:t>
            </a:r>
            <a:r>
              <a:rPr lang="en-US" dirty="0">
                <a:solidFill>
                  <a:srgbClr val="0070C0"/>
                </a:solidFill>
              </a:rPr>
              <a:t>where each record accommodates the </a:t>
            </a:r>
            <a:r>
              <a:rPr lang="en-US" dirty="0" smtClean="0">
                <a:solidFill>
                  <a:srgbClr val="0070C0"/>
                </a:solidFill>
              </a:rPr>
              <a:t>same </a:t>
            </a:r>
            <a:r>
              <a:rPr lang="en-US" dirty="0">
                <a:solidFill>
                  <a:srgbClr val="0070C0"/>
                </a:solidFill>
              </a:rPr>
              <a:t>number of </a:t>
            </a:r>
            <a:r>
              <a:rPr lang="en-US" dirty="0" smtClean="0">
                <a:solidFill>
                  <a:srgbClr val="0070C0"/>
                </a:solidFill>
              </a:rPr>
              <a:t>characters</a:t>
            </a:r>
          </a:p>
          <a:p>
            <a:r>
              <a:rPr lang="en-US" dirty="0">
                <a:solidFill>
                  <a:srgbClr val="FF0000"/>
                </a:solidFill>
              </a:rPr>
              <a:t>Suppose the input consists of the program</a:t>
            </a:r>
            <a:r>
              <a:rPr lang="en-US" dirty="0"/>
              <a:t>. Using a record oriented, fixed length storage medium, the input data will appear in memory as </a:t>
            </a:r>
            <a:r>
              <a:rPr lang="en-US" dirty="0" smtClean="0"/>
              <a:t>picture.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76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2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7416824" cy="55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ise</Template>
  <TotalTime>3786</TotalTime>
  <Words>1860</Words>
  <Application>Microsoft Office PowerPoint</Application>
  <PresentationFormat>On-screen Show (4:3)</PresentationFormat>
  <Paragraphs>376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ise</vt:lpstr>
      <vt:lpstr>Custom Design</vt:lpstr>
      <vt:lpstr>1_Theme1</vt:lpstr>
      <vt:lpstr>1_Custom Design</vt:lpstr>
      <vt:lpstr>Strings</vt:lpstr>
      <vt:lpstr>Basic Terminology</vt:lpstr>
      <vt:lpstr>PowerPoint Presentation</vt:lpstr>
      <vt:lpstr>PowerPoint Presentation</vt:lpstr>
      <vt:lpstr>STRINGS IN C</vt:lpstr>
      <vt:lpstr>Declaration 2: </vt:lpstr>
      <vt:lpstr>STORING STRINGS </vt:lpstr>
      <vt:lpstr>Record Oriented Fixed length storage</vt:lpstr>
      <vt:lpstr>PowerPoint Presentation</vt:lpstr>
      <vt:lpstr>PowerPoint Presentation</vt:lpstr>
      <vt:lpstr>PowerPoint Presentation</vt:lpstr>
      <vt:lpstr>Variable length structures with fixed maximum</vt:lpstr>
      <vt:lpstr>PowerPoint Presentation</vt:lpstr>
      <vt:lpstr>PowerPoint Presentation</vt:lpstr>
      <vt:lpstr>Merits and Demerits</vt:lpstr>
      <vt:lpstr>Linked Storage</vt:lpstr>
      <vt:lpstr>PowerPoint Presentation</vt:lpstr>
      <vt:lpstr>String Functions</vt:lpstr>
      <vt:lpstr>PATTERN MATCHING ALGORITHMS</vt:lpstr>
      <vt:lpstr>Brute Force Pattern Matching Algorithm</vt:lpstr>
      <vt:lpstr>PowerPoint Presentation</vt:lpstr>
      <vt:lpstr>Algorithm1: (Pattern Matching) </vt:lpstr>
      <vt:lpstr>PowerPoint Presentation</vt:lpstr>
      <vt:lpstr>PowerPoint Presentation</vt:lpstr>
      <vt:lpstr>PowerPoint Presentation</vt:lpstr>
      <vt:lpstr>PowerPoint Presentation</vt:lpstr>
      <vt:lpstr>Knuth Morris –Pratt (KMP) String Matching Algorithm</vt:lpstr>
      <vt:lpstr>PowerPoint Presentation</vt:lpstr>
      <vt:lpstr>The table is obtained as follows.</vt:lpstr>
      <vt:lpstr>PowerPoint Presentation</vt:lpstr>
      <vt:lpstr>Algorithm: (KMP PATTERN MATCHING)</vt:lpstr>
      <vt:lpstr>Longest prefix and suffix (LPS /π) table</vt:lpstr>
      <vt:lpstr>PowerPoint Presentation</vt:lpstr>
      <vt:lpstr>KMP Pattern Matching </vt:lpstr>
      <vt:lpstr>EG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Maha Laxmi</dc:creator>
  <cp:lastModifiedBy>Maha Laxmi</cp:lastModifiedBy>
  <cp:revision>45</cp:revision>
  <dcterms:created xsi:type="dcterms:W3CDTF">2019-08-19T15:28:54Z</dcterms:created>
  <dcterms:modified xsi:type="dcterms:W3CDTF">2019-08-25T16:01:55Z</dcterms:modified>
</cp:coreProperties>
</file>