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  <p:sldMasterId id="214748369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E60781-CB66-4BC8-8706-2379A5EBDE96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7EAB2A-3EAB-4BE0-A708-CD30AFCAA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52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E60781-CB66-4BC8-8706-2379A5EBDE96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7EAB2A-3EAB-4BE0-A708-CD30AFCAA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22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E60781-CB66-4BC8-8706-2379A5EBDE96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7EAB2A-3EAB-4BE0-A708-CD30AFCAA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849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E60781-CB66-4BC8-8706-2379A5EBDE96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7EAB2A-3EAB-4BE0-A708-CD30AFCAA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697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</p:spTree>
    <p:extLst>
      <p:ext uri="{BB962C8B-B14F-4D97-AF65-F5344CB8AC3E}">
        <p14:creationId xmlns:p14="http://schemas.microsoft.com/office/powerpoint/2010/main" val="1443337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BBB6CB98-BB79-4A41-9236-0686EFA8D1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74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7C2E0D79-3C65-4C4B-BB64-4D977AE984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58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6770F5B1-96ED-4DA4-9B16-F0B5EAAA94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13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41306876-5A24-4ED9-B715-1A6B23A706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810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FB5F22FA-BAFF-4AA6-8151-DC86EE9F9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38CB7D65-23A6-4B49-A32E-8957E2315F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6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6400800"/>
            <a:ext cx="1638300" cy="2762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 Rounded MT Bold" pitchFamily="34" charset="0"/>
                <a:cs typeface="+mn-cs"/>
              </a:rPr>
              <a:t>Department of ISE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E60781-CB66-4BC8-8706-2379A5EBDE96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7EAB2A-3EAB-4BE0-A708-CD30AFCAA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879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CB5EF6F0-0321-4163-998A-B00DCA1E2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82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ABA5B693-1EAD-470A-9B7F-15EC35EB95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639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5A0D2072-99D3-4860-82DD-3B7345239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61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5F476E43-C37F-4E4E-AF47-3FDC77228C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814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Users\bmsit\Desktop\logo-bitmap-30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52400"/>
            <a:ext cx="9239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F5362-1B0C-4E40-B8DD-68C2DF0B56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280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6400800"/>
            <a:ext cx="1638300" cy="2762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 Rounded MT Bold" pitchFamily="34" charset="0"/>
                <a:cs typeface="+mn-cs"/>
              </a:rPr>
              <a:t>Department of ISE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E955C-A3E2-4748-9F52-9ED60F7247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79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488CA-6DAF-4881-AB71-A83D029869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329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7AA32-B735-4DE7-A8B2-F9EAA9FEFB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13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F6D9CC-B09C-4CB3-A10A-BBCDA00F6E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230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E7E02-FDDE-4708-9B80-C9B8D42577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9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E60781-CB66-4BC8-8706-2379A5EBDE96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7EAB2A-3EAB-4BE0-A708-CD30AFCAA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2329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ED197-B8ED-4462-A8BF-FF074D4BB7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934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F8A3F-E43E-4602-9C9E-1159E3E156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697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80159-C5AA-447D-B97E-B3C85384AD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781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678DF-42CA-41C3-AD2D-5F664876E6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293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A21FF-AE44-4A59-A7D0-43891EF17E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492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37AE5-4D85-432D-9B91-02D5E5D6F6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979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</p:spTree>
    <p:extLst>
      <p:ext uri="{BB962C8B-B14F-4D97-AF65-F5344CB8AC3E}">
        <p14:creationId xmlns:p14="http://schemas.microsoft.com/office/powerpoint/2010/main" val="14433377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BBB6CB98-BB79-4A41-9236-0686EFA8D1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749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7C2E0D79-3C65-4C4B-BB64-4D977AE984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582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6770F5B1-96ED-4DA4-9B16-F0B5EAAA94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1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E60781-CB66-4BC8-8706-2379A5EBDE96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7EAB2A-3EAB-4BE0-A708-CD30AFCAA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5013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41306876-5A24-4ED9-B715-1A6B23A706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810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FB5F22FA-BAFF-4AA6-8151-DC86EE9F9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8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38CB7D65-23A6-4B49-A32E-8957E2315F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619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CB5EF6F0-0321-4163-998A-B00DCA1E2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820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ABA5B693-1EAD-470A-9B7F-15EC35EB95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6391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5A0D2072-99D3-4860-82DD-3B7345239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614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5F476E43-C37F-4E4E-AF47-3FDC77228C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8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E60781-CB66-4BC8-8706-2379A5EBDE96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7EAB2A-3EAB-4BE0-A708-CD30AFCAA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22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E60781-CB66-4BC8-8706-2379A5EBDE96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7EAB2A-3EAB-4BE0-A708-CD30AFCAA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69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E60781-CB66-4BC8-8706-2379A5EBDE96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7EAB2A-3EAB-4BE0-A708-CD30AFCAA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59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E60781-CB66-4BC8-8706-2379A5EBDE96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7EAB2A-3EAB-4BE0-A708-CD30AFCAA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86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E60781-CB66-4BC8-8706-2379A5EBDE96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7EAB2A-3EAB-4BE0-A708-CD30AFCAA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77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F0E60781-CB66-4BC8-8706-2379A5EBDE96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AA7EAB2A-3EAB-4BE0-A708-CD30AFCAA4C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191000" y="6400800"/>
            <a:ext cx="2971800" cy="2762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 Rounded MT Bold" pitchFamily="34" charset="0"/>
                <a:cs typeface="+mn-cs"/>
              </a:rPr>
              <a:t>BMS Institute of Technology &amp; Mgmt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65400" y="6400800"/>
            <a:ext cx="1638300" cy="2762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 Rounded MT Bold" pitchFamily="34" charset="0"/>
                <a:cs typeface="+mn-cs"/>
              </a:rPr>
              <a:t>Department of ISE</a:t>
            </a:r>
          </a:p>
        </p:txBody>
      </p:sp>
      <p:pic>
        <p:nvPicPr>
          <p:cNvPr id="9" name="Picture 2" descr="BMSIT&amp;M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7" y="148159"/>
            <a:ext cx="1129924" cy="1147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0800" y="6400800"/>
            <a:ext cx="1638300" cy="2762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 Rounded MT Bold" pitchFamily="34" charset="0"/>
                <a:cs typeface="+mn-cs"/>
              </a:rPr>
              <a:t>Department of ISE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91000" y="6400800"/>
            <a:ext cx="2590800" cy="2762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 Rounded MT Bold" pitchFamily="34" charset="0"/>
                <a:cs typeface="+mn-cs"/>
              </a:rPr>
              <a:t>Acharya Institute of Technology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E4488CA-6DAF-4881-AB71-A83D029869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91000" y="6400800"/>
            <a:ext cx="2971800" cy="2762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 Rounded MT Bold" pitchFamily="34" charset="0"/>
                <a:cs typeface="+mn-cs"/>
              </a:rPr>
              <a:t>BMS Institute of Technology &amp; Mgmt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65400" y="6400800"/>
            <a:ext cx="1638300" cy="2762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 Rounded MT Bold" pitchFamily="34" charset="0"/>
                <a:cs typeface="+mn-cs"/>
              </a:rPr>
              <a:t>Department of ISE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10/15/2015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0800" y="6400800"/>
            <a:ext cx="1638300" cy="2762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 Rounded MT Bold" pitchFamily="34" charset="0"/>
                <a:cs typeface="+mn-cs"/>
              </a:rPr>
              <a:t>Department of ISE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91000" y="6400800"/>
            <a:ext cx="2590800" cy="2762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 Rounded MT Bold" pitchFamily="34" charset="0"/>
                <a:cs typeface="+mn-cs"/>
              </a:rPr>
              <a:t>Acharya Institute of Technology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Sparse Matrix and Polynomials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 </a:t>
            </a:r>
          </a:p>
          <a:p>
            <a:r>
              <a:rPr lang="en-US" dirty="0" err="1" smtClean="0"/>
              <a:t>S.Mahalakshmi</a:t>
            </a:r>
            <a:r>
              <a:rPr lang="en-US" dirty="0" smtClean="0"/>
              <a:t> AP/ISE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630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heavy" dirty="0" smtClean="0"/>
              <a:t>POLYNOMIALS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89587"/>
          </a:xfrm>
        </p:spPr>
        <p:txBody>
          <a:bodyPr/>
          <a:lstStyle/>
          <a:p>
            <a:r>
              <a:rPr lang="en-US" sz="2400" dirty="0"/>
              <a:t>A polynomial is a sum of terms, where each term has a form </a:t>
            </a:r>
            <a:r>
              <a:rPr lang="en-US" sz="2400" b="1" dirty="0"/>
              <a:t>ax</a:t>
            </a:r>
            <a:r>
              <a:rPr lang="en-US" sz="2400" b="1" baseline="30000" dirty="0"/>
              <a:t>e</a:t>
            </a:r>
            <a:r>
              <a:rPr lang="en-US" sz="2400" b="1" dirty="0"/>
              <a:t> </a:t>
            </a:r>
            <a:r>
              <a:rPr lang="en-US" sz="2400" dirty="0"/>
              <a:t>, where </a:t>
            </a:r>
            <a:r>
              <a:rPr lang="en-US" sz="2400" b="1" dirty="0"/>
              <a:t>x </a:t>
            </a:r>
            <a:r>
              <a:rPr lang="en-US" sz="2400" dirty="0"/>
              <a:t>is the  variable,  </a:t>
            </a:r>
            <a:r>
              <a:rPr lang="en-US" sz="2400" b="1" dirty="0"/>
              <a:t>a </a:t>
            </a:r>
            <a:r>
              <a:rPr lang="en-US" sz="2400" dirty="0"/>
              <a:t>is the coefficient and </a:t>
            </a:r>
            <a:r>
              <a:rPr lang="en-US" sz="2400" b="1" dirty="0"/>
              <a:t>e </a:t>
            </a:r>
            <a:r>
              <a:rPr lang="en-US" sz="2400" dirty="0"/>
              <a:t>is the exponent.”</a:t>
            </a:r>
            <a:endParaRPr lang="en-IN" sz="2400" dirty="0"/>
          </a:p>
          <a:p>
            <a:pPr marL="0" indent="0">
              <a:buNone/>
            </a:pPr>
            <a:r>
              <a:rPr lang="en-US" sz="2400" dirty="0"/>
              <a:t>Two example polynomials are: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A(x</a:t>
            </a:r>
            <a:r>
              <a:rPr lang="en-US" sz="2400" dirty="0"/>
              <a:t>)  =3x</a:t>
            </a:r>
            <a:r>
              <a:rPr lang="en-US" sz="2400" baseline="30000" dirty="0"/>
              <a:t>20</a:t>
            </a:r>
            <a:r>
              <a:rPr lang="en-US" sz="2400" dirty="0"/>
              <a:t>  + 2x</a:t>
            </a:r>
            <a:r>
              <a:rPr lang="en-US" sz="2400" baseline="30000" dirty="0"/>
              <a:t>5</a:t>
            </a:r>
            <a:r>
              <a:rPr lang="en-US" sz="2400" dirty="0"/>
              <a:t> + </a:t>
            </a:r>
            <a:r>
              <a:rPr lang="en-US" sz="2400" dirty="0" smtClean="0"/>
              <a:t>4</a:t>
            </a:r>
          </a:p>
          <a:p>
            <a:pPr marL="0" indent="0">
              <a:buNone/>
            </a:pPr>
            <a:r>
              <a:rPr lang="en-US" sz="2400" dirty="0" smtClean="0"/>
              <a:t> 	B(x</a:t>
            </a:r>
            <a:r>
              <a:rPr lang="en-US" sz="2400" dirty="0"/>
              <a:t>)  =x</a:t>
            </a:r>
            <a:r>
              <a:rPr lang="en-US" sz="2400" baseline="30000" dirty="0"/>
              <a:t>4 </a:t>
            </a:r>
            <a:r>
              <a:rPr lang="en-US" sz="2400" dirty="0"/>
              <a:t>  + 10x</a:t>
            </a:r>
            <a:r>
              <a:rPr lang="en-US" sz="2400" baseline="30000" dirty="0"/>
              <a:t>3</a:t>
            </a:r>
            <a:r>
              <a:rPr lang="en-US" sz="2400" dirty="0"/>
              <a:t>  + 3x</a:t>
            </a:r>
            <a:r>
              <a:rPr lang="en-US" sz="2400" baseline="30000" dirty="0"/>
              <a:t>2</a:t>
            </a:r>
            <a:r>
              <a:rPr lang="en-US" sz="2400" dirty="0"/>
              <a:t> +</a:t>
            </a:r>
            <a:r>
              <a:rPr lang="en-US" sz="2400" dirty="0" smtClean="0"/>
              <a:t>1</a:t>
            </a:r>
          </a:p>
          <a:p>
            <a:r>
              <a:rPr lang="en-US" sz="2400" dirty="0"/>
              <a:t>The largest (or leading)  exponent  of a  polynomial  is called its </a:t>
            </a:r>
            <a:r>
              <a:rPr lang="en-US" sz="2400" dirty="0">
                <a:solidFill>
                  <a:srgbClr val="FF0000"/>
                </a:solidFill>
              </a:rPr>
              <a:t>degree.</a:t>
            </a:r>
            <a:r>
              <a:rPr lang="en-US" sz="2400" dirty="0"/>
              <a:t> </a:t>
            </a:r>
            <a:endParaRPr lang="en-IN" sz="2400" dirty="0"/>
          </a:p>
          <a:p>
            <a:r>
              <a:rPr lang="en-US" sz="2400" dirty="0"/>
              <a:t>Coefficients that  are zero are not displayed. </a:t>
            </a:r>
            <a:endParaRPr lang="en-IN" sz="2400" dirty="0"/>
          </a:p>
          <a:p>
            <a:r>
              <a:rPr lang="en-US" sz="2400" dirty="0"/>
              <a:t>The  term with  exponent  equal  to zero does not show the  variable  since </a:t>
            </a:r>
            <a:r>
              <a:rPr lang="en-US" sz="2400" b="1" dirty="0"/>
              <a:t>x </a:t>
            </a:r>
            <a:r>
              <a:rPr lang="en-US" sz="2400" dirty="0"/>
              <a:t>raised to a power of zero is </a:t>
            </a:r>
            <a:r>
              <a:rPr lang="en-US" sz="2400" b="1" dirty="0"/>
              <a:t>1</a:t>
            </a:r>
            <a:r>
              <a:rPr lang="en-US" sz="2400" dirty="0"/>
              <a:t>.</a:t>
            </a:r>
            <a:endParaRPr lang="en-IN" sz="24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731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en-US" sz="3200" b="1" u="heavy" dirty="0"/>
              <a:t>Polynomial </a:t>
            </a:r>
            <a:r>
              <a:rPr lang="en-US" sz="3200" b="1" u="heavy" dirty="0" smtClean="0"/>
              <a:t>Representation-1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192688"/>
          </a:xfrm>
        </p:spPr>
        <p:txBody>
          <a:bodyPr/>
          <a:lstStyle/>
          <a:p>
            <a:r>
              <a:rPr lang="en-IN" sz="2400" dirty="0" smtClean="0"/>
              <a:t>Assumption  Exponents/</a:t>
            </a:r>
            <a:r>
              <a:rPr lang="en-IN" sz="2400" i="1" dirty="0" smtClean="0"/>
              <a:t> </a:t>
            </a:r>
            <a:r>
              <a:rPr lang="en-IN" sz="2400" dirty="0"/>
              <a:t>powers are arranged in decreasing order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#define MAX-DEGREE  101	/*Max degree of polynomial+1*/ 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      </a:t>
            </a:r>
            <a:r>
              <a:rPr lang="en-US" sz="2400" dirty="0" err="1" smtClean="0">
                <a:solidFill>
                  <a:srgbClr val="0070C0"/>
                </a:solidFill>
              </a:rPr>
              <a:t>typedef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struct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     </a:t>
            </a:r>
            <a:r>
              <a:rPr lang="en-US" sz="2400" dirty="0" smtClean="0">
                <a:solidFill>
                  <a:srgbClr val="0070C0"/>
                </a:solidFill>
              </a:rPr>
              <a:t>{</a:t>
            </a:r>
            <a:endParaRPr lang="en-IN" sz="2400" dirty="0">
              <a:solidFill>
                <a:srgbClr val="0070C0"/>
              </a:solidFill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	</a:t>
            </a: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degree;</a:t>
            </a:r>
            <a:endParaRPr lang="en-IN" sz="2400" dirty="0">
              <a:solidFill>
                <a:srgbClr val="0070C0"/>
              </a:solidFill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	float </a:t>
            </a:r>
            <a:r>
              <a:rPr lang="en-US" sz="2400" dirty="0" err="1">
                <a:solidFill>
                  <a:srgbClr val="0070C0"/>
                </a:solidFill>
              </a:rPr>
              <a:t>coef</a:t>
            </a:r>
            <a:r>
              <a:rPr lang="en-US" sz="2400" dirty="0">
                <a:solidFill>
                  <a:srgbClr val="0070C0"/>
                </a:solidFill>
              </a:rPr>
              <a:t>[MAX-DEGREE];</a:t>
            </a:r>
            <a:endParaRPr lang="en-IN" sz="2400" dirty="0">
              <a:solidFill>
                <a:srgbClr val="0070C0"/>
              </a:solidFill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      </a:t>
            </a:r>
            <a:r>
              <a:rPr lang="en-US" sz="2400" dirty="0" smtClean="0">
                <a:solidFill>
                  <a:srgbClr val="0070C0"/>
                </a:solidFill>
              </a:rPr>
              <a:t>} </a:t>
            </a:r>
            <a:r>
              <a:rPr lang="en-US" sz="2400" dirty="0">
                <a:solidFill>
                  <a:srgbClr val="0070C0"/>
                </a:solidFill>
              </a:rPr>
              <a:t>polynomial</a:t>
            </a:r>
            <a:r>
              <a:rPr lang="en-US" dirty="0">
                <a:solidFill>
                  <a:srgbClr val="0070C0"/>
                </a:solidFill>
              </a:rPr>
              <a:t>;</a:t>
            </a:r>
            <a:endParaRPr lang="en-IN" dirty="0">
              <a:solidFill>
                <a:srgbClr val="0070C0"/>
              </a:solidFill>
            </a:endParaRPr>
          </a:p>
          <a:p>
            <a:r>
              <a:rPr lang="en-US" sz="2400" dirty="0"/>
              <a:t> </a:t>
            </a:r>
            <a:r>
              <a:rPr lang="en-US" sz="2400" dirty="0" smtClean="0"/>
              <a:t>Now </a:t>
            </a:r>
            <a:r>
              <a:rPr lang="en-US" sz="2400" dirty="0"/>
              <a:t>if </a:t>
            </a:r>
            <a:r>
              <a:rPr lang="en-US" sz="2400" b="1" dirty="0"/>
              <a:t>a </a:t>
            </a:r>
            <a:r>
              <a:rPr lang="en-US" sz="2400" dirty="0"/>
              <a:t>is a variable and is of type polynomial and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n </a:t>
            </a:r>
            <a:r>
              <a:rPr lang="en-US" sz="2400" dirty="0"/>
              <a:t>&lt; MAX_DEGREE,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polynomial </a:t>
            </a:r>
            <a:r>
              <a:rPr lang="en-US" sz="2400" dirty="0">
                <a:solidFill>
                  <a:srgbClr val="FF0000"/>
                </a:solidFill>
              </a:rPr>
              <a:t>A(x) = </a:t>
            </a:r>
            <a:r>
              <a:rPr lang="en-US" sz="2400" dirty="0" err="1">
                <a:solidFill>
                  <a:srgbClr val="FF0000"/>
                </a:solidFill>
              </a:rPr>
              <a:t>Σai</a:t>
            </a:r>
            <a:r>
              <a:rPr lang="en-US" sz="2400" dirty="0">
                <a:solidFill>
                  <a:srgbClr val="FF0000"/>
                </a:solidFill>
              </a:rPr>
              <a:t> xi </a:t>
            </a:r>
            <a:r>
              <a:rPr lang="en-US" sz="2400" dirty="0"/>
              <a:t>would be represented as:</a:t>
            </a:r>
            <a:endParaRPr lang="en-IN" sz="2400" dirty="0"/>
          </a:p>
          <a:p>
            <a:pPr lvl="1"/>
            <a:r>
              <a:rPr lang="en-US" sz="2000" dirty="0" err="1"/>
              <a:t>a.degree</a:t>
            </a:r>
            <a:r>
              <a:rPr lang="en-US" sz="2000" dirty="0"/>
              <a:t> = n</a:t>
            </a:r>
            <a:endParaRPr lang="en-IN" sz="2000" dirty="0"/>
          </a:p>
          <a:p>
            <a:pPr lvl="1"/>
            <a:r>
              <a:rPr lang="en-US" sz="2000" dirty="0" err="1"/>
              <a:t>a.coef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 = a</a:t>
            </a:r>
            <a:r>
              <a:rPr lang="en-US" sz="2000" baseline="-25000" dirty="0"/>
              <a:t>n-</a:t>
            </a:r>
            <a:r>
              <a:rPr lang="en-US" sz="2000" baseline="-25000" dirty="0" err="1"/>
              <a:t>i</a:t>
            </a:r>
            <a:r>
              <a:rPr lang="en-US" sz="2000" dirty="0"/>
              <a:t> , 0 ≤ </a:t>
            </a:r>
            <a:r>
              <a:rPr lang="en-US" sz="2000" dirty="0" err="1"/>
              <a:t>i</a:t>
            </a:r>
            <a:r>
              <a:rPr lang="en-US" sz="2000" dirty="0"/>
              <a:t> ≤ n</a:t>
            </a:r>
            <a:endParaRPr lang="en-IN" sz="20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09751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representation, the coefficients is stored in order of decreasing exponents, such that </a:t>
            </a:r>
            <a:r>
              <a:rPr lang="en-US" dirty="0" err="1"/>
              <a:t>a</a:t>
            </a:r>
            <a:r>
              <a:rPr lang="en-US" b="1" dirty="0" err="1"/>
              <a:t>.</a:t>
            </a:r>
            <a:r>
              <a:rPr lang="en-US" dirty="0" err="1"/>
              <a:t>coef</a:t>
            </a:r>
            <a:r>
              <a:rPr lang="en-US" dirty="0"/>
              <a:t> [</a:t>
            </a:r>
            <a:r>
              <a:rPr lang="en-US" dirty="0" err="1"/>
              <a:t>i</a:t>
            </a:r>
            <a:r>
              <a:rPr lang="en-US" dirty="0"/>
              <a:t>] is the coefficient of </a:t>
            </a:r>
            <a:r>
              <a:rPr lang="en-US" dirty="0" err="1"/>
              <a:t>x</a:t>
            </a:r>
            <a:r>
              <a:rPr lang="en-US" baseline="30000" dirty="0" err="1"/>
              <a:t>n-i</a:t>
            </a:r>
            <a:r>
              <a:rPr lang="en-US" baseline="30000" dirty="0"/>
              <a:t> </a:t>
            </a:r>
            <a:r>
              <a:rPr lang="en-US" dirty="0"/>
              <a:t>provided a term with exponent n-</a:t>
            </a:r>
            <a:r>
              <a:rPr lang="en-US" dirty="0" err="1"/>
              <a:t>i</a:t>
            </a:r>
            <a:r>
              <a:rPr lang="en-US" dirty="0"/>
              <a:t> exists;</a:t>
            </a:r>
            <a:endParaRPr lang="en-IN" dirty="0"/>
          </a:p>
          <a:p>
            <a:r>
              <a:rPr lang="en-US" dirty="0"/>
              <a:t>Otherwise, </a:t>
            </a:r>
            <a:r>
              <a:rPr lang="en-US" dirty="0" err="1"/>
              <a:t>a</a:t>
            </a:r>
            <a:r>
              <a:rPr lang="en-US" b="1" dirty="0" err="1"/>
              <a:t>.</a:t>
            </a:r>
            <a:r>
              <a:rPr lang="en-US" dirty="0" err="1"/>
              <a:t>coef</a:t>
            </a:r>
            <a:r>
              <a:rPr lang="en-US" dirty="0"/>
              <a:t> [</a:t>
            </a:r>
            <a:r>
              <a:rPr lang="en-US" dirty="0" err="1"/>
              <a:t>i</a:t>
            </a:r>
            <a:r>
              <a:rPr lang="en-US" dirty="0"/>
              <a:t>] =0. This representation leads to very simple algorithms for most of the operations, </a:t>
            </a:r>
            <a:r>
              <a:rPr lang="en-US" dirty="0">
                <a:solidFill>
                  <a:srgbClr val="FF0000"/>
                </a:solidFill>
              </a:rPr>
              <a:t>it wastes a lot of space</a:t>
            </a:r>
            <a:r>
              <a:rPr lang="en-US" dirty="0" smtClean="0"/>
              <a:t>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953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heavy" dirty="0"/>
              <a:t>Polynomial </a:t>
            </a:r>
            <a:r>
              <a:rPr lang="en-US" sz="3200" b="1" u="heavy" dirty="0" smtClean="0"/>
              <a:t>Representation-2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61595"/>
          </a:xfrm>
        </p:spPr>
        <p:txBody>
          <a:bodyPr/>
          <a:lstStyle/>
          <a:p>
            <a:pPr lvl="0"/>
            <a:r>
              <a:rPr lang="en-US" sz="2400" dirty="0"/>
              <a:t>To preserve space an alternate representation that uses only </a:t>
            </a:r>
            <a:r>
              <a:rPr lang="en-US" sz="2400" dirty="0">
                <a:solidFill>
                  <a:srgbClr val="0070C0"/>
                </a:solidFill>
              </a:rPr>
              <a:t>one global  array</a:t>
            </a:r>
            <a:r>
              <a:rPr lang="en-US" sz="2400" dirty="0"/>
              <a:t>,  </a:t>
            </a:r>
            <a:r>
              <a:rPr lang="en-US" sz="2400" b="1" dirty="0">
                <a:solidFill>
                  <a:srgbClr val="FF0000"/>
                </a:solidFill>
              </a:rPr>
              <a:t>terms</a:t>
            </a:r>
            <a:r>
              <a:rPr lang="en-US" sz="2400" b="1" dirty="0"/>
              <a:t> </a:t>
            </a:r>
            <a:r>
              <a:rPr lang="en-US" sz="2400" dirty="0"/>
              <a:t>to store all polynomials.</a:t>
            </a:r>
            <a:endParaRPr lang="en-IN" sz="2400" dirty="0"/>
          </a:p>
          <a:p>
            <a:r>
              <a:rPr lang="en-US" sz="2400" dirty="0"/>
              <a:t>MAX_TERMS  100	</a:t>
            </a:r>
            <a:r>
              <a:rPr lang="en-US" sz="2400" dirty="0" smtClean="0"/>
              <a:t>     /*</a:t>
            </a:r>
            <a:r>
              <a:rPr lang="en-US" sz="2400" dirty="0"/>
              <a:t>size of terms array*/ </a:t>
            </a:r>
            <a:r>
              <a:rPr lang="en-US" sz="2400" dirty="0" err="1"/>
              <a:t>typedef</a:t>
            </a:r>
            <a:r>
              <a:rPr lang="en-US" sz="2400" dirty="0"/>
              <a:t>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{</a:t>
            </a:r>
            <a:endParaRPr lang="en-IN" sz="2400" dirty="0"/>
          </a:p>
          <a:p>
            <a:pPr marL="0" indent="0">
              <a:buNone/>
            </a:pPr>
            <a:r>
              <a:rPr lang="en-US" sz="2400" dirty="0" smtClean="0"/>
              <a:t>          float </a:t>
            </a:r>
            <a:r>
              <a:rPr lang="en-US" sz="2400" dirty="0" err="1"/>
              <a:t>coef</a:t>
            </a:r>
            <a:r>
              <a:rPr lang="en-US" sz="2400" dirty="0"/>
              <a:t>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/>
              <a:t>expon</a:t>
            </a:r>
            <a:r>
              <a:rPr lang="en-US" sz="2400" dirty="0"/>
              <a:t>;</a:t>
            </a:r>
            <a:endParaRPr lang="en-IN" sz="2400" dirty="0"/>
          </a:p>
          <a:p>
            <a:pPr marL="0" indent="0">
              <a:buNone/>
            </a:pPr>
            <a:r>
              <a:rPr lang="en-US" sz="2400" dirty="0" smtClean="0"/>
              <a:t>     } </a:t>
            </a:r>
            <a:r>
              <a:rPr lang="en-US" sz="2400" dirty="0"/>
              <a:t>polynomial;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polynomial </a:t>
            </a:r>
            <a:r>
              <a:rPr lang="en-US" sz="2400" dirty="0"/>
              <a:t>terms[MAX-TERMS];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avail = 0;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84776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Consider the two </a:t>
            </a:r>
            <a:r>
              <a:rPr lang="en-US" b="1" dirty="0" smtClean="0"/>
              <a:t>polynomials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A(x) = 2x</a:t>
            </a:r>
            <a:r>
              <a:rPr lang="en-US" baseline="30000" dirty="0"/>
              <a:t>l000</a:t>
            </a:r>
            <a:r>
              <a:rPr lang="en-US" dirty="0"/>
              <a:t>+ 1</a:t>
            </a:r>
            <a:endParaRPr lang="en-IN" dirty="0"/>
          </a:p>
          <a:p>
            <a:r>
              <a:rPr lang="en-US" dirty="0"/>
              <a:t>B(x) = x</a:t>
            </a:r>
            <a:r>
              <a:rPr lang="en-US" baseline="30000" dirty="0"/>
              <a:t>4</a:t>
            </a:r>
            <a:r>
              <a:rPr lang="en-US" dirty="0"/>
              <a:t> + 10x</a:t>
            </a:r>
            <a:r>
              <a:rPr lang="en-US" baseline="30000" dirty="0"/>
              <a:t>3</a:t>
            </a:r>
            <a:r>
              <a:rPr lang="en-US" dirty="0"/>
              <a:t> + 3x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0"/>
            <a:r>
              <a:rPr lang="en-US" sz="2400" dirty="0"/>
              <a:t>For above example, </a:t>
            </a:r>
            <a:r>
              <a:rPr lang="en-US" sz="2400" dirty="0" err="1"/>
              <a:t>startA</a:t>
            </a:r>
            <a:r>
              <a:rPr lang="en-US" sz="2400" dirty="0"/>
              <a:t>=0, </a:t>
            </a:r>
            <a:r>
              <a:rPr lang="en-US" sz="2400" dirty="0" err="1"/>
              <a:t>finishA</a:t>
            </a:r>
            <a:r>
              <a:rPr lang="en-US" sz="2400" dirty="0"/>
              <a:t>=1, </a:t>
            </a:r>
            <a:r>
              <a:rPr lang="en-US" sz="2400" dirty="0" err="1"/>
              <a:t>startB</a:t>
            </a:r>
            <a:r>
              <a:rPr lang="en-US" sz="2400" dirty="0"/>
              <a:t>=2, </a:t>
            </a:r>
            <a:r>
              <a:rPr lang="en-US" sz="2400" dirty="0" err="1"/>
              <a:t>finishB</a:t>
            </a:r>
            <a:r>
              <a:rPr lang="en-US" sz="2400" dirty="0"/>
              <a:t>=5, &amp; avail=6.</a:t>
            </a:r>
            <a:endParaRPr lang="en-IN" sz="2400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image2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1640" y="2996952"/>
            <a:ext cx="6984776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95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heavy" dirty="0"/>
              <a:t>Polynomial </a:t>
            </a:r>
            <a:r>
              <a:rPr lang="en-US" b="1" u="heavy" dirty="0" smtClean="0"/>
              <a:t>Addition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void </a:t>
            </a:r>
            <a:r>
              <a:rPr lang="en-US" sz="2400" dirty="0" err="1"/>
              <a:t>padd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startA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finishA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startB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finishB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*</a:t>
            </a:r>
            <a:r>
              <a:rPr lang="en-US" sz="2400" dirty="0" err="1"/>
              <a:t>startD,int</a:t>
            </a:r>
            <a:r>
              <a:rPr lang="en-US" sz="2400" dirty="0"/>
              <a:t> *</a:t>
            </a:r>
            <a:r>
              <a:rPr lang="en-US" sz="2400" dirty="0" err="1"/>
              <a:t>finishD</a:t>
            </a:r>
            <a:r>
              <a:rPr lang="en-US" sz="2400" dirty="0"/>
              <a:t>)</a:t>
            </a:r>
            <a:endParaRPr lang="en-IN" sz="2400" dirty="0"/>
          </a:p>
          <a:p>
            <a:pPr marL="0" indent="0">
              <a:buNone/>
            </a:pPr>
            <a:r>
              <a:rPr lang="en-US" sz="2400" dirty="0"/>
              <a:t>{ </a:t>
            </a:r>
            <a:r>
              <a:rPr lang="en-US" sz="2400" dirty="0">
                <a:solidFill>
                  <a:srgbClr val="0070C0"/>
                </a:solidFill>
              </a:rPr>
              <a:t>/* add A(x) and B(x) to obtain D(x) */ 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float </a:t>
            </a:r>
            <a:r>
              <a:rPr lang="en-US" sz="2400" dirty="0"/>
              <a:t>coefficient;</a:t>
            </a:r>
            <a:endParaRPr lang="en-IN" sz="2400" dirty="0"/>
          </a:p>
          <a:p>
            <a:pPr marL="0" indent="0">
              <a:buNone/>
            </a:pPr>
            <a:r>
              <a:rPr lang="en-US" sz="2400" dirty="0" smtClean="0"/>
              <a:t>  *</a:t>
            </a:r>
            <a:r>
              <a:rPr lang="en-US" sz="2400" dirty="0" err="1"/>
              <a:t>startD</a:t>
            </a:r>
            <a:r>
              <a:rPr lang="en-US" sz="2400" dirty="0"/>
              <a:t> = avail;</a:t>
            </a:r>
            <a:endParaRPr lang="en-IN" sz="2400" dirty="0"/>
          </a:p>
          <a:p>
            <a:pPr marL="0" indent="0">
              <a:buNone/>
            </a:pPr>
            <a:r>
              <a:rPr lang="en-US" sz="2400" dirty="0"/>
              <a:t>while (</a:t>
            </a:r>
            <a:r>
              <a:rPr lang="en-US" sz="2400" dirty="0" err="1"/>
              <a:t>startA</a:t>
            </a:r>
            <a:r>
              <a:rPr lang="en-US" sz="2400" dirty="0"/>
              <a:t> &lt;= </a:t>
            </a:r>
            <a:r>
              <a:rPr lang="en-US" sz="2400" dirty="0" err="1"/>
              <a:t>finishA</a:t>
            </a:r>
            <a:r>
              <a:rPr lang="en-US" sz="2400" dirty="0"/>
              <a:t> &amp;&amp; </a:t>
            </a:r>
            <a:r>
              <a:rPr lang="en-US" sz="2400" dirty="0" err="1"/>
              <a:t>startB</a:t>
            </a:r>
            <a:r>
              <a:rPr lang="en-US" sz="2400" dirty="0"/>
              <a:t> &lt;= </a:t>
            </a:r>
            <a:r>
              <a:rPr lang="en-US" sz="2400" dirty="0" err="1"/>
              <a:t>finishB</a:t>
            </a:r>
            <a:r>
              <a:rPr lang="en-US" sz="2400" dirty="0"/>
              <a:t>) switch(COMPARE(terms[</a:t>
            </a:r>
            <a:r>
              <a:rPr lang="en-US" sz="2400" dirty="0" err="1"/>
              <a:t>startA</a:t>
            </a:r>
            <a:r>
              <a:rPr lang="en-US" sz="2400" dirty="0"/>
              <a:t>].</a:t>
            </a:r>
            <a:r>
              <a:rPr lang="en-US" sz="2400" dirty="0" err="1"/>
              <a:t>expon</a:t>
            </a:r>
            <a:r>
              <a:rPr lang="en-US" sz="2400" dirty="0"/>
              <a:t>, terms[</a:t>
            </a:r>
            <a:r>
              <a:rPr lang="en-US" sz="2400" dirty="0" err="1"/>
              <a:t>startB</a:t>
            </a:r>
            <a:r>
              <a:rPr lang="en-US" sz="2400" dirty="0"/>
              <a:t>].</a:t>
            </a:r>
            <a:r>
              <a:rPr lang="en-US" sz="2400" dirty="0" err="1"/>
              <a:t>expon</a:t>
            </a:r>
            <a:r>
              <a:rPr lang="en-US" sz="2400" dirty="0"/>
              <a:t>))</a:t>
            </a:r>
            <a:endParaRPr lang="en-IN" sz="2400" dirty="0"/>
          </a:p>
          <a:p>
            <a:pPr marL="0" indent="0">
              <a:buNone/>
            </a:pPr>
            <a:r>
              <a:rPr lang="en-US" sz="2400" dirty="0"/>
              <a:t>{</a:t>
            </a:r>
            <a:endParaRPr lang="en-IN" sz="2400" dirty="0"/>
          </a:p>
          <a:p>
            <a:pPr marL="0" indent="0">
              <a:buNone/>
            </a:pPr>
            <a:r>
              <a:rPr lang="en-US" sz="2400" dirty="0"/>
              <a:t>case -1:	</a:t>
            </a:r>
            <a:r>
              <a:rPr lang="en-US" sz="2400" dirty="0" smtClean="0">
                <a:solidFill>
                  <a:srgbClr val="0070C0"/>
                </a:solidFill>
              </a:rPr>
              <a:t>     /* </a:t>
            </a:r>
            <a:r>
              <a:rPr lang="en-US" sz="2400" dirty="0">
                <a:solidFill>
                  <a:srgbClr val="0070C0"/>
                </a:solidFill>
              </a:rPr>
              <a:t>a </a:t>
            </a:r>
            <a:r>
              <a:rPr lang="en-US" sz="2400" dirty="0" err="1">
                <a:solidFill>
                  <a:srgbClr val="0070C0"/>
                </a:solidFill>
              </a:rPr>
              <a:t>expon</a:t>
            </a:r>
            <a:r>
              <a:rPr lang="en-US" sz="2400" dirty="0">
                <a:solidFill>
                  <a:srgbClr val="0070C0"/>
                </a:solidFill>
              </a:rPr>
              <a:t> &lt; b </a:t>
            </a:r>
            <a:r>
              <a:rPr lang="en-US" sz="2400" dirty="0" err="1">
                <a:solidFill>
                  <a:srgbClr val="0070C0"/>
                </a:solidFill>
              </a:rPr>
              <a:t>expon</a:t>
            </a:r>
            <a:r>
              <a:rPr lang="en-US" sz="2400" dirty="0">
                <a:solidFill>
                  <a:srgbClr val="0070C0"/>
                </a:solidFill>
              </a:rPr>
              <a:t> */</a:t>
            </a:r>
            <a:endParaRPr lang="en-IN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/>
              <a:t>attach (terms [</a:t>
            </a:r>
            <a:r>
              <a:rPr lang="en-US" sz="2400" dirty="0" err="1"/>
              <a:t>startB</a:t>
            </a:r>
            <a:r>
              <a:rPr lang="en-US" sz="2400" dirty="0"/>
              <a:t>].</a:t>
            </a:r>
            <a:r>
              <a:rPr lang="en-US" sz="2400" dirty="0" err="1"/>
              <a:t>coef</a:t>
            </a:r>
            <a:r>
              <a:rPr lang="en-US" sz="2400" dirty="0"/>
              <a:t>, terms[</a:t>
            </a:r>
            <a:r>
              <a:rPr lang="en-US" sz="2400" dirty="0" err="1"/>
              <a:t>startB</a:t>
            </a:r>
            <a:r>
              <a:rPr lang="en-US" sz="2400" dirty="0"/>
              <a:t>].</a:t>
            </a:r>
            <a:r>
              <a:rPr lang="en-US" sz="2400" dirty="0" err="1"/>
              <a:t>expon</a:t>
            </a:r>
            <a:r>
              <a:rPr lang="en-US" sz="2400" dirty="0"/>
              <a:t>);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startB</a:t>
            </a:r>
            <a:r>
              <a:rPr lang="en-US" sz="2400" dirty="0"/>
              <a:t>++;</a:t>
            </a:r>
            <a:endParaRPr lang="en-IN" sz="2400" dirty="0"/>
          </a:p>
          <a:p>
            <a:pPr marL="0" indent="0">
              <a:buNone/>
            </a:pPr>
            <a:r>
              <a:rPr lang="en-US" sz="2400" dirty="0"/>
              <a:t>break;</a:t>
            </a:r>
            <a:endParaRPr lang="en-IN" sz="2400" dirty="0"/>
          </a:p>
          <a:p>
            <a:pPr marL="0" indent="0">
              <a:buNone/>
            </a:pPr>
            <a:r>
              <a:rPr lang="en-US" sz="2400" dirty="0"/>
              <a:t> </a:t>
            </a:r>
            <a:endParaRPr lang="en-IN" sz="2400" dirty="0"/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52533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36565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case 0:</a:t>
            </a:r>
            <a:r>
              <a:rPr lang="en-US" sz="2400" dirty="0"/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              /* </a:t>
            </a:r>
            <a:r>
              <a:rPr lang="en-US" sz="2400" dirty="0">
                <a:solidFill>
                  <a:srgbClr val="0070C0"/>
                </a:solidFill>
              </a:rPr>
              <a:t>equal exponents */</a:t>
            </a:r>
            <a:endParaRPr lang="en-IN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coefficient </a:t>
            </a:r>
            <a:r>
              <a:rPr lang="en-US" sz="2400" dirty="0"/>
              <a:t>= terms[</a:t>
            </a:r>
            <a:r>
              <a:rPr lang="en-US" sz="2400" dirty="0" err="1"/>
              <a:t>startA</a:t>
            </a:r>
            <a:r>
              <a:rPr lang="en-US" sz="2400" dirty="0"/>
              <a:t>].</a:t>
            </a:r>
            <a:r>
              <a:rPr lang="en-US" sz="2400" dirty="0" err="1"/>
              <a:t>coef</a:t>
            </a:r>
            <a:r>
              <a:rPr lang="en-US" sz="2400" dirty="0"/>
              <a:t> + terms[</a:t>
            </a:r>
            <a:r>
              <a:rPr lang="en-US" sz="2400" dirty="0" err="1"/>
              <a:t>startB</a:t>
            </a:r>
            <a:r>
              <a:rPr lang="en-US" sz="2400" dirty="0"/>
              <a:t>].</a:t>
            </a:r>
            <a:r>
              <a:rPr lang="en-US" sz="2400" dirty="0" err="1"/>
              <a:t>coef</a:t>
            </a:r>
            <a:r>
              <a:rPr lang="en-US" sz="2400" dirty="0"/>
              <a:t>;</a:t>
            </a:r>
            <a:endParaRPr lang="en-IN" sz="2400" dirty="0"/>
          </a:p>
          <a:p>
            <a:pPr marL="0" indent="0">
              <a:buNone/>
            </a:pPr>
            <a:r>
              <a:rPr lang="en-US" sz="2400" dirty="0" smtClean="0"/>
              <a:t>   if </a:t>
            </a:r>
            <a:r>
              <a:rPr lang="en-US" sz="2400" dirty="0"/>
              <a:t>(coefficient)</a:t>
            </a:r>
            <a:endParaRPr lang="en-IN" sz="2400" dirty="0"/>
          </a:p>
          <a:p>
            <a:pPr marL="0" indent="0">
              <a:buNone/>
            </a:pPr>
            <a:r>
              <a:rPr lang="en-US" sz="2400" dirty="0" smtClean="0"/>
              <a:t>         attach </a:t>
            </a:r>
            <a:r>
              <a:rPr lang="en-US" sz="2400" dirty="0"/>
              <a:t>(coefficient, terms[</a:t>
            </a:r>
            <a:r>
              <a:rPr lang="en-US" sz="2400" dirty="0" err="1"/>
              <a:t>startA</a:t>
            </a:r>
            <a:r>
              <a:rPr lang="en-US" sz="2400" dirty="0"/>
              <a:t>].</a:t>
            </a:r>
            <a:r>
              <a:rPr lang="en-US" sz="2400" dirty="0" err="1"/>
              <a:t>expon</a:t>
            </a:r>
            <a:r>
              <a:rPr lang="en-US" sz="2400" dirty="0"/>
              <a:t>);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startA</a:t>
            </a:r>
            <a:r>
              <a:rPr lang="en-US" sz="2400" dirty="0"/>
              <a:t>++;</a:t>
            </a:r>
            <a:endParaRPr lang="en-IN" sz="2400" dirty="0"/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startB</a:t>
            </a:r>
            <a:r>
              <a:rPr lang="en-US" sz="2400" dirty="0" smtClean="0"/>
              <a:t>++;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break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case 1</a:t>
            </a:r>
            <a:r>
              <a:rPr lang="en-US" sz="2400" dirty="0" smtClean="0"/>
              <a:t>: </a:t>
            </a:r>
            <a:r>
              <a:rPr lang="en-US" sz="2400" dirty="0"/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/* </a:t>
            </a:r>
            <a:r>
              <a:rPr lang="en-US" sz="2400" dirty="0">
                <a:solidFill>
                  <a:srgbClr val="0070C0"/>
                </a:solidFill>
              </a:rPr>
              <a:t>a </a:t>
            </a:r>
            <a:r>
              <a:rPr lang="en-US" sz="2400" dirty="0" err="1">
                <a:solidFill>
                  <a:srgbClr val="0070C0"/>
                </a:solidFill>
              </a:rPr>
              <a:t>expon</a:t>
            </a:r>
            <a:r>
              <a:rPr lang="en-US" sz="2400" dirty="0">
                <a:solidFill>
                  <a:srgbClr val="0070C0"/>
                </a:solidFill>
              </a:rPr>
              <a:t> &gt; b </a:t>
            </a:r>
            <a:r>
              <a:rPr lang="en-US" sz="2400" dirty="0" err="1">
                <a:solidFill>
                  <a:srgbClr val="0070C0"/>
                </a:solidFill>
              </a:rPr>
              <a:t>expon</a:t>
            </a:r>
            <a:r>
              <a:rPr lang="en-US" sz="2400" dirty="0">
                <a:solidFill>
                  <a:srgbClr val="0070C0"/>
                </a:solidFill>
              </a:rPr>
              <a:t> */</a:t>
            </a:r>
            <a:endParaRPr lang="en-IN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	attach </a:t>
            </a:r>
            <a:r>
              <a:rPr lang="en-US" sz="2400" dirty="0"/>
              <a:t>(terms [</a:t>
            </a:r>
            <a:r>
              <a:rPr lang="en-US" sz="2400" dirty="0" err="1"/>
              <a:t>startA</a:t>
            </a:r>
            <a:r>
              <a:rPr lang="en-US" sz="2400" dirty="0"/>
              <a:t>].</a:t>
            </a:r>
            <a:r>
              <a:rPr lang="en-US" sz="2400" dirty="0" err="1"/>
              <a:t>coef</a:t>
            </a:r>
            <a:r>
              <a:rPr lang="en-US" sz="2400" dirty="0"/>
              <a:t>, terms[</a:t>
            </a:r>
            <a:r>
              <a:rPr lang="en-US" sz="2400" dirty="0" err="1"/>
              <a:t>startA</a:t>
            </a:r>
            <a:r>
              <a:rPr lang="en-US" sz="2400" dirty="0"/>
              <a:t>].</a:t>
            </a:r>
            <a:r>
              <a:rPr lang="en-US" sz="2400" dirty="0" err="1"/>
              <a:t>expon</a:t>
            </a:r>
            <a:r>
              <a:rPr lang="en-US" sz="2400" dirty="0"/>
              <a:t>);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startA</a:t>
            </a:r>
            <a:r>
              <a:rPr lang="en-US" sz="2400" dirty="0"/>
              <a:t>++;</a:t>
            </a:r>
            <a:endParaRPr lang="en-IN" sz="2400" dirty="0"/>
          </a:p>
          <a:p>
            <a:pPr marL="0" indent="0">
              <a:buNone/>
            </a:pPr>
            <a:r>
              <a:rPr lang="en-US" sz="2400" dirty="0"/>
              <a:t>}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7022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/* add in remaining terms of A(x) */ 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  for</a:t>
            </a:r>
            <a:r>
              <a:rPr lang="en-US" sz="2400" dirty="0"/>
              <a:t>(; </a:t>
            </a:r>
            <a:r>
              <a:rPr lang="en-US" sz="2400" dirty="0" err="1"/>
              <a:t>startA</a:t>
            </a:r>
            <a:r>
              <a:rPr lang="en-US" sz="2400" dirty="0"/>
              <a:t> &lt;= </a:t>
            </a:r>
            <a:r>
              <a:rPr lang="en-US" sz="2400" dirty="0" err="1"/>
              <a:t>finishA</a:t>
            </a:r>
            <a:r>
              <a:rPr lang="en-US" sz="2400" dirty="0"/>
              <a:t>; </a:t>
            </a:r>
            <a:r>
              <a:rPr lang="en-US" sz="2400" dirty="0" err="1"/>
              <a:t>startA</a:t>
            </a:r>
            <a:r>
              <a:rPr lang="en-US" sz="2400" dirty="0"/>
              <a:t>++)</a:t>
            </a:r>
            <a:endParaRPr lang="en-IN" sz="2400" dirty="0"/>
          </a:p>
          <a:p>
            <a:pPr marL="0" indent="0">
              <a:buNone/>
            </a:pPr>
            <a:r>
              <a:rPr lang="en-US" sz="2400" dirty="0" smtClean="0"/>
              <a:t>         attach </a:t>
            </a:r>
            <a:r>
              <a:rPr lang="en-US" sz="2400" dirty="0"/>
              <a:t>(terms[</a:t>
            </a:r>
            <a:r>
              <a:rPr lang="en-US" sz="2400" dirty="0" err="1"/>
              <a:t>startA</a:t>
            </a:r>
            <a:r>
              <a:rPr lang="en-US" sz="2400" dirty="0"/>
              <a:t>].</a:t>
            </a:r>
            <a:r>
              <a:rPr lang="en-US" sz="2400" dirty="0" err="1"/>
              <a:t>coef</a:t>
            </a:r>
            <a:r>
              <a:rPr lang="en-US" sz="2400" dirty="0"/>
              <a:t>, terms[</a:t>
            </a:r>
            <a:r>
              <a:rPr lang="en-US" sz="2400" dirty="0" err="1"/>
              <a:t>startA</a:t>
            </a:r>
            <a:r>
              <a:rPr lang="en-US" sz="2400" dirty="0"/>
              <a:t>].</a:t>
            </a:r>
            <a:r>
              <a:rPr lang="en-US" sz="2400" dirty="0" err="1"/>
              <a:t>expon</a:t>
            </a:r>
            <a:r>
              <a:rPr lang="en-US" sz="2400" dirty="0"/>
              <a:t>);</a:t>
            </a:r>
            <a:endParaRPr lang="en-IN" sz="2400" dirty="0"/>
          </a:p>
          <a:p>
            <a:pPr marL="0" indent="0">
              <a:buNone/>
            </a:pPr>
            <a:r>
              <a:rPr lang="en-US" sz="2400" dirty="0"/>
              <a:t> </a:t>
            </a:r>
            <a:endParaRPr lang="en-IN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/* add in remaining terms of B(x) */ 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for</a:t>
            </a:r>
            <a:r>
              <a:rPr lang="en-US" sz="2400" dirty="0"/>
              <a:t>( ; </a:t>
            </a:r>
            <a:r>
              <a:rPr lang="en-US" sz="2400" dirty="0" err="1"/>
              <a:t>startB</a:t>
            </a:r>
            <a:r>
              <a:rPr lang="en-US" sz="2400" dirty="0"/>
              <a:t> &lt;= </a:t>
            </a:r>
            <a:r>
              <a:rPr lang="en-US" sz="2400" dirty="0" err="1"/>
              <a:t>finishB</a:t>
            </a:r>
            <a:r>
              <a:rPr lang="en-US" sz="2400" dirty="0"/>
              <a:t>; </a:t>
            </a:r>
            <a:r>
              <a:rPr lang="en-US" sz="2400" dirty="0" err="1"/>
              <a:t>startB</a:t>
            </a:r>
            <a:r>
              <a:rPr lang="en-US" sz="2400" dirty="0"/>
              <a:t>++)</a:t>
            </a:r>
            <a:endParaRPr lang="en-IN" sz="2400" dirty="0"/>
          </a:p>
          <a:p>
            <a:pPr marL="0" indent="0">
              <a:buNone/>
            </a:pPr>
            <a:r>
              <a:rPr lang="en-US" sz="2400" dirty="0" smtClean="0"/>
              <a:t>       attach </a:t>
            </a:r>
            <a:r>
              <a:rPr lang="en-US" sz="2400" dirty="0"/>
              <a:t>(terms[</a:t>
            </a:r>
            <a:r>
              <a:rPr lang="en-US" sz="2400" dirty="0" err="1"/>
              <a:t>startB</a:t>
            </a:r>
            <a:r>
              <a:rPr lang="en-US" sz="2400" dirty="0"/>
              <a:t>].</a:t>
            </a:r>
            <a:r>
              <a:rPr lang="en-US" sz="2400" dirty="0" err="1"/>
              <a:t>coef</a:t>
            </a:r>
            <a:r>
              <a:rPr lang="en-US" sz="2400" dirty="0"/>
              <a:t>, terms[</a:t>
            </a:r>
            <a:r>
              <a:rPr lang="en-US" sz="2400" dirty="0" err="1"/>
              <a:t>startB</a:t>
            </a:r>
            <a:r>
              <a:rPr lang="en-US" sz="2400" dirty="0"/>
              <a:t>].</a:t>
            </a:r>
            <a:r>
              <a:rPr lang="en-US" sz="2400" dirty="0" err="1"/>
              <a:t>expon</a:t>
            </a:r>
            <a:r>
              <a:rPr lang="en-US" sz="2400" dirty="0"/>
              <a:t>);</a:t>
            </a:r>
            <a:endParaRPr lang="en-IN" sz="2400" dirty="0"/>
          </a:p>
          <a:p>
            <a:pPr marL="0" indent="0">
              <a:buNone/>
            </a:pPr>
            <a:r>
              <a:rPr lang="en-US" sz="2400" dirty="0"/>
              <a:t>*</a:t>
            </a:r>
            <a:r>
              <a:rPr lang="en-US" sz="2400" dirty="0" err="1"/>
              <a:t>finishD</a:t>
            </a:r>
            <a:r>
              <a:rPr lang="en-US" sz="2400" dirty="0"/>
              <a:t> = avail-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49736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to add  new term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8958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void </a:t>
            </a:r>
            <a:r>
              <a:rPr lang="en-US" sz="2400" dirty="0" smtClean="0">
                <a:solidFill>
                  <a:srgbClr val="0070C0"/>
                </a:solidFill>
              </a:rPr>
              <a:t>attach (</a:t>
            </a:r>
            <a:r>
              <a:rPr lang="en-US" sz="2400" dirty="0">
                <a:solidFill>
                  <a:srgbClr val="0070C0"/>
                </a:solidFill>
              </a:rPr>
              <a:t>float coefficient, 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exponent)</a:t>
            </a:r>
            <a:endParaRPr lang="en-IN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{</a:t>
            </a: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0070C0"/>
                </a:solidFill>
              </a:rPr>
              <a:t>/* </a:t>
            </a:r>
            <a:r>
              <a:rPr lang="en-US" sz="2400" dirty="0">
                <a:solidFill>
                  <a:srgbClr val="0070C0"/>
                </a:solidFill>
              </a:rPr>
              <a:t>add a new term to the polynomial </a:t>
            </a:r>
            <a:r>
              <a:rPr lang="en-US" sz="2400" dirty="0" smtClean="0">
                <a:solidFill>
                  <a:srgbClr val="0070C0"/>
                </a:solidFill>
              </a:rPr>
              <a:t>*/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if (avail &gt;= MAX-TERMS)</a:t>
            </a:r>
            <a:endParaRPr lang="en-IN" sz="2400" dirty="0"/>
          </a:p>
          <a:p>
            <a:pPr marL="0" indent="0">
              <a:buNone/>
            </a:pPr>
            <a:r>
              <a:rPr lang="en-US" sz="2400" dirty="0" smtClean="0"/>
              <a:t>   {</a:t>
            </a:r>
            <a:endParaRPr lang="en-IN" sz="2400" dirty="0"/>
          </a:p>
          <a:p>
            <a:pPr marL="0" indent="0">
              <a:buNone/>
            </a:pPr>
            <a:r>
              <a:rPr lang="en-US" sz="2400" dirty="0" smtClean="0"/>
              <a:t>      </a:t>
            </a:r>
            <a:r>
              <a:rPr lang="en-US" sz="2400" dirty="0" err="1" smtClean="0"/>
              <a:t>fprintf</a:t>
            </a:r>
            <a:r>
              <a:rPr lang="en-US" sz="2400" dirty="0" smtClean="0"/>
              <a:t>(</a:t>
            </a:r>
            <a:r>
              <a:rPr lang="en-US" sz="2400" dirty="0" err="1" smtClean="0"/>
              <a:t>stderr</a:t>
            </a:r>
            <a:r>
              <a:rPr lang="en-US" sz="2400" dirty="0"/>
              <a:t>,"Too many terms in the polynomial\n"); </a:t>
            </a: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exit(EXIT_FAILURE</a:t>
            </a:r>
            <a:r>
              <a:rPr lang="en-US" sz="2400" dirty="0"/>
              <a:t>);</a:t>
            </a:r>
            <a:endParaRPr lang="en-IN" sz="2400" dirty="0"/>
          </a:p>
          <a:p>
            <a:pPr marL="0" indent="0">
              <a:buNone/>
            </a:pPr>
            <a:r>
              <a:rPr lang="en-US" sz="2400" dirty="0" smtClean="0"/>
              <a:t>   }</a:t>
            </a:r>
            <a:endParaRPr lang="en-IN" sz="2400" dirty="0"/>
          </a:p>
          <a:p>
            <a:pPr marL="0" indent="0">
              <a:buNone/>
            </a:pPr>
            <a:r>
              <a:rPr lang="en-US" sz="2400" dirty="0" smtClean="0"/>
              <a:t>    terms[avail</a:t>
            </a:r>
            <a:r>
              <a:rPr lang="en-US" sz="2400" dirty="0"/>
              <a:t>].</a:t>
            </a:r>
            <a:r>
              <a:rPr lang="en-US" sz="2400" dirty="0" err="1"/>
              <a:t>coef</a:t>
            </a:r>
            <a:r>
              <a:rPr lang="en-US" sz="2400" dirty="0"/>
              <a:t> = coefficient;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terms[avail</a:t>
            </a:r>
            <a:r>
              <a:rPr lang="en-US" sz="2400" dirty="0"/>
              <a:t>++].</a:t>
            </a:r>
            <a:r>
              <a:rPr lang="en-US" sz="2400" dirty="0" err="1"/>
              <a:t>expon</a:t>
            </a:r>
            <a:r>
              <a:rPr lang="en-US" sz="2400" dirty="0"/>
              <a:t> = exponent;</a:t>
            </a:r>
            <a:endParaRPr lang="en-IN" sz="2400" dirty="0"/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891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heavy" dirty="0"/>
              <a:t>SPARSE </a:t>
            </a:r>
            <a:r>
              <a:rPr lang="en-US" b="1" u="heavy" dirty="0" smtClean="0"/>
              <a:t>MATRICES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“m x n” Matrix </a:t>
            </a:r>
            <a:r>
              <a:rPr lang="en-IN" sz="2400" dirty="0"/>
              <a:t>is said to be a sparse matrix if many of its elements are zero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				(</a:t>
            </a:r>
            <a:r>
              <a:rPr lang="en-US" sz="2400" b="1" dirty="0" smtClean="0"/>
              <a:t>Or)</a:t>
            </a:r>
          </a:p>
          <a:p>
            <a:r>
              <a:rPr lang="en-US" sz="2400" dirty="0"/>
              <a:t>A matrix which contains many zero entries or very few non-zero entries is called as Sparse matrix.</a:t>
            </a:r>
            <a:endParaRPr lang="en-IN" sz="2400" dirty="0"/>
          </a:p>
          <a:p>
            <a:endParaRPr lang="en-IN" dirty="0"/>
          </a:p>
        </p:txBody>
      </p:sp>
      <p:pic>
        <p:nvPicPr>
          <p:cNvPr id="4" name="image24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7704" y="3861048"/>
            <a:ext cx="6192688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8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221635"/>
          </a:xfrm>
        </p:spPr>
        <p:txBody>
          <a:bodyPr/>
          <a:lstStyle/>
          <a:p>
            <a:r>
              <a:rPr lang="en-US" dirty="0"/>
              <a:t>A sparse matrix can be represented in </a:t>
            </a:r>
            <a:endParaRPr lang="en-US" dirty="0" smtClean="0"/>
          </a:p>
          <a:p>
            <a:pPr lvl="1"/>
            <a:r>
              <a:rPr lang="en-US" dirty="0" smtClean="0"/>
              <a:t> 1-Dimension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2- Dimension 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3- Dimensional array. </a:t>
            </a:r>
            <a:endParaRPr lang="en-US" dirty="0" smtClean="0"/>
          </a:p>
          <a:p>
            <a:pPr lvl="1" indent="-742950">
              <a:buFont typeface="Arial" panose="020B0604020202020204" pitchFamily="34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a sparse matrix is represented as a two-dimensional array as shown </a:t>
            </a:r>
            <a:r>
              <a:rPr lang="en-US" dirty="0" smtClean="0"/>
              <a:t>in </a:t>
            </a:r>
            <a:r>
              <a:rPr lang="en-US" b="1" dirty="0"/>
              <a:t>Figure B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more space is wasted</a:t>
            </a:r>
            <a:endParaRPr lang="en-IN" dirty="0">
              <a:solidFill>
                <a:srgbClr val="0070C0"/>
              </a:solidFill>
            </a:endParaRPr>
          </a:p>
          <a:p>
            <a:r>
              <a:rPr lang="en-US" b="1" dirty="0"/>
              <a:t>Example: </a:t>
            </a:r>
            <a:r>
              <a:rPr lang="en-US" sz="2400" dirty="0"/>
              <a:t>consider the space requirements necessary to store a 1000 x 1000  matrix that  has only 2000 non-zero </a:t>
            </a:r>
            <a:r>
              <a:rPr lang="en-US" sz="2400" dirty="0" smtClean="0"/>
              <a:t>elements but allocate </a:t>
            </a:r>
            <a:r>
              <a:rPr lang="en-US" sz="2400" dirty="0"/>
              <a:t>1,000,000 elements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7502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heavy" dirty="0"/>
              <a:t>Sparse Matrix </a:t>
            </a:r>
            <a:r>
              <a:rPr lang="en-US" b="1" u="heavy" dirty="0" smtClean="0"/>
              <a:t>Representation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/>
          <a:lstStyle/>
          <a:p>
            <a:pPr lvl="0"/>
            <a:r>
              <a:rPr lang="en-US" sz="2800" dirty="0"/>
              <a:t>An element within a matrix can characterize by using the </a:t>
            </a:r>
            <a:r>
              <a:rPr lang="en-US" sz="2800" b="1" dirty="0">
                <a:solidFill>
                  <a:srgbClr val="0070C0"/>
                </a:solidFill>
              </a:rPr>
              <a:t>triple &lt;</a:t>
            </a:r>
            <a:r>
              <a:rPr lang="en-US" sz="2800" b="1" dirty="0" err="1">
                <a:solidFill>
                  <a:srgbClr val="0070C0"/>
                </a:solidFill>
              </a:rPr>
              <a:t>row,col,value</a:t>
            </a:r>
            <a:r>
              <a:rPr lang="en-US" sz="2800" b="1" dirty="0">
                <a:solidFill>
                  <a:srgbClr val="0070C0"/>
                </a:solidFill>
              </a:rPr>
              <a:t>&gt;</a:t>
            </a:r>
            <a:r>
              <a:rPr lang="en-US" sz="2800" b="1" dirty="0"/>
              <a:t> </a:t>
            </a:r>
            <a:r>
              <a:rPr lang="en-US" sz="2800" dirty="0"/>
              <a:t>This means that, an array of triples is used to represent a sparse matrix.</a:t>
            </a:r>
            <a:endParaRPr lang="en-IN" sz="2800" dirty="0"/>
          </a:p>
          <a:p>
            <a:pPr lvl="0"/>
            <a:r>
              <a:rPr lang="en-US" sz="2800" dirty="0"/>
              <a:t>Organize the triples so that the </a:t>
            </a:r>
            <a:r>
              <a:rPr lang="en-US" sz="2800" dirty="0">
                <a:solidFill>
                  <a:srgbClr val="FF0000"/>
                </a:solidFill>
              </a:rPr>
              <a:t>row indices are in ascending order.</a:t>
            </a:r>
            <a:endParaRPr lang="en-IN" sz="2800" dirty="0">
              <a:solidFill>
                <a:srgbClr val="FF0000"/>
              </a:solidFill>
            </a:endParaRPr>
          </a:p>
          <a:p>
            <a:pPr lvl="0"/>
            <a:r>
              <a:rPr lang="en-US" sz="2800" dirty="0" smtClean="0"/>
              <a:t>To perform any operation on a sparse matrix the following needs to be known</a:t>
            </a:r>
          </a:p>
          <a:p>
            <a:pPr lvl="1"/>
            <a:r>
              <a:rPr lang="en-IN" dirty="0"/>
              <a:t>Number of rows</a:t>
            </a:r>
          </a:p>
          <a:p>
            <a:pPr lvl="1"/>
            <a:r>
              <a:rPr lang="en-IN" dirty="0"/>
              <a:t>Number of columns</a:t>
            </a:r>
          </a:p>
          <a:p>
            <a:pPr lvl="1"/>
            <a:r>
              <a:rPr lang="en-IN" dirty="0" smtClean="0"/>
              <a:t>Number </a:t>
            </a:r>
            <a:r>
              <a:rPr lang="en-IN" dirty="0"/>
              <a:t>of nonzero elements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59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4038600" cy="4968552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err="1" smtClean="0"/>
              <a:t>Struct</a:t>
            </a:r>
            <a:r>
              <a:rPr lang="en-US" sz="2000" b="1" dirty="0" smtClean="0"/>
              <a:t> sparse</a:t>
            </a:r>
          </a:p>
          <a:p>
            <a:pPr marL="0" indent="0">
              <a:buNone/>
            </a:pPr>
            <a:r>
              <a:rPr lang="en-US" sz="2000" b="1" dirty="0" smtClean="0"/>
              <a:t>{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row;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col;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value</a:t>
            </a:r>
          </a:p>
          <a:p>
            <a:pPr marL="0" indent="0">
              <a:buNone/>
            </a:pPr>
            <a:r>
              <a:rPr lang="en-US" sz="2000" b="1" dirty="0" smtClean="0"/>
              <a:t>};</a:t>
            </a:r>
          </a:p>
          <a:p>
            <a:pPr marL="0" indent="0">
              <a:buNone/>
            </a:pPr>
            <a:r>
              <a:rPr lang="en-US" sz="2000" b="1" dirty="0" err="1" smtClean="0"/>
              <a:t>Struct</a:t>
            </a:r>
            <a:r>
              <a:rPr lang="en-US" sz="2000" b="1" dirty="0" smtClean="0"/>
              <a:t> sparse a[50];</a:t>
            </a:r>
          </a:p>
          <a:p>
            <a:r>
              <a:rPr lang="en-IN" sz="2000" dirty="0" smtClean="0">
                <a:solidFill>
                  <a:srgbClr val="0070C0"/>
                </a:solidFill>
              </a:rPr>
              <a:t>a[0]. </a:t>
            </a:r>
            <a:r>
              <a:rPr lang="en-IN" sz="2000" dirty="0">
                <a:solidFill>
                  <a:srgbClr val="0070C0"/>
                </a:solidFill>
              </a:rPr>
              <a:t>row </a:t>
            </a:r>
            <a:r>
              <a:rPr lang="en-IN" sz="2000" dirty="0" smtClean="0">
                <a:sym typeface="Wingdings" panose="05000000000000000000" pitchFamily="2" charset="2"/>
              </a:rPr>
              <a:t></a:t>
            </a:r>
            <a:r>
              <a:rPr lang="en-IN" sz="2000" dirty="0" smtClean="0"/>
              <a:t> </a:t>
            </a:r>
            <a:r>
              <a:rPr lang="en-IN" sz="2000" dirty="0"/>
              <a:t>the number of rows .</a:t>
            </a:r>
          </a:p>
          <a:p>
            <a:r>
              <a:rPr lang="en-IN" sz="2000" dirty="0" smtClean="0"/>
              <a:t> </a:t>
            </a:r>
            <a:r>
              <a:rPr lang="en-IN" sz="2000" dirty="0" smtClean="0">
                <a:solidFill>
                  <a:srgbClr val="C00000"/>
                </a:solidFill>
              </a:rPr>
              <a:t>a[0]. </a:t>
            </a:r>
            <a:r>
              <a:rPr lang="en-IN" sz="2000" dirty="0">
                <a:solidFill>
                  <a:srgbClr val="C00000"/>
                </a:solidFill>
              </a:rPr>
              <a:t>col </a:t>
            </a:r>
            <a:r>
              <a:rPr lang="en-IN" sz="2000" dirty="0" smtClean="0">
                <a:sym typeface="Wingdings" panose="05000000000000000000" pitchFamily="2" charset="2"/>
              </a:rPr>
              <a:t></a:t>
            </a:r>
            <a:r>
              <a:rPr lang="en-IN" sz="2000" dirty="0" smtClean="0"/>
              <a:t> </a:t>
            </a:r>
            <a:r>
              <a:rPr lang="en-IN" sz="2000" dirty="0"/>
              <a:t>the number of columns .</a:t>
            </a:r>
          </a:p>
          <a:p>
            <a:r>
              <a:rPr lang="en-IN" sz="2000" dirty="0" smtClean="0">
                <a:solidFill>
                  <a:srgbClr val="0070C0"/>
                </a:solidFill>
              </a:rPr>
              <a:t>a[0]. </a:t>
            </a:r>
            <a:r>
              <a:rPr lang="en-IN" sz="2000" dirty="0">
                <a:solidFill>
                  <a:srgbClr val="0070C0"/>
                </a:solidFill>
              </a:rPr>
              <a:t>value </a:t>
            </a:r>
            <a:r>
              <a:rPr lang="en-IN" sz="2000" dirty="0" smtClean="0">
                <a:sym typeface="Wingdings" panose="05000000000000000000" pitchFamily="2" charset="2"/>
              </a:rPr>
              <a:t></a:t>
            </a:r>
            <a:r>
              <a:rPr lang="en-IN" sz="2000" dirty="0" smtClean="0"/>
              <a:t>the </a:t>
            </a:r>
            <a:r>
              <a:rPr lang="en-IN" sz="2000" dirty="0"/>
              <a:t>total number of nonzero elements .</a:t>
            </a:r>
          </a:p>
          <a:p>
            <a:r>
              <a:rPr lang="en-IN" sz="2000" dirty="0" smtClean="0"/>
              <a:t>The </a:t>
            </a:r>
            <a:r>
              <a:rPr lang="en-IN" sz="2000" dirty="0"/>
              <a:t>triples are ordered by rows and within rows by columns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1706122"/>
              </p:ext>
            </p:extLst>
          </p:nvPr>
        </p:nvGraphicFramePr>
        <p:xfrm>
          <a:off x="5220072" y="2048711"/>
          <a:ext cx="2340259" cy="315906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01781"/>
                <a:gridCol w="401187"/>
                <a:gridCol w="468052"/>
                <a:gridCol w="869239"/>
              </a:tblGrid>
              <a:tr h="326871">
                <a:tc>
                  <a:txBody>
                    <a:bodyPr/>
                    <a:lstStyle/>
                    <a:p>
                      <a:pPr marR="109855" algn="r">
                        <a:lnSpc>
                          <a:spcPts val="140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a[0]</a:t>
                      </a:r>
                      <a:endParaRPr lang="en-IN" sz="15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40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IN" sz="15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0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IN" sz="15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ts val="140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IN" sz="15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60290">
                <a:tc>
                  <a:txBody>
                    <a:bodyPr/>
                    <a:lstStyle/>
                    <a:p>
                      <a:pPr marR="90805" algn="r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</a:rPr>
                        <a:t>[1]</a:t>
                      </a:r>
                      <a:endParaRPr lang="en-IN" sz="15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IN" sz="15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60290">
                <a:tc>
                  <a:txBody>
                    <a:bodyPr/>
                    <a:lstStyle/>
                    <a:p>
                      <a:pPr marR="90805" algn="r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</a:rPr>
                        <a:t>[2]</a:t>
                      </a:r>
                      <a:endParaRPr lang="en-IN" sz="15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15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IN" sz="15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60290">
                <a:tc>
                  <a:txBody>
                    <a:bodyPr/>
                    <a:lstStyle/>
                    <a:p>
                      <a:pPr marR="90805" algn="r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</a:rPr>
                        <a:t>[3]</a:t>
                      </a:r>
                      <a:endParaRPr lang="en-IN" sz="15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15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-15</a:t>
                      </a:r>
                      <a:endParaRPr lang="en-IN" sz="15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60290">
                <a:tc>
                  <a:txBody>
                    <a:bodyPr/>
                    <a:lstStyle/>
                    <a:p>
                      <a:pPr marR="90805" algn="r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</a:rPr>
                        <a:t>[4]</a:t>
                      </a:r>
                      <a:endParaRPr lang="en-IN" sz="15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5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IN" sz="15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51935">
                <a:tc>
                  <a:txBody>
                    <a:bodyPr/>
                    <a:lstStyle/>
                    <a:p>
                      <a:pPr marR="90805" algn="r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</a:rPr>
                        <a:t>[5]</a:t>
                      </a:r>
                      <a:endParaRPr lang="en-IN" sz="15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5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5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15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51935">
                <a:tc>
                  <a:txBody>
                    <a:bodyPr/>
                    <a:lstStyle/>
                    <a:p>
                      <a:pPr marR="90805" algn="r"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</a:rPr>
                        <a:t>[6]</a:t>
                      </a:r>
                      <a:endParaRPr lang="en-IN" sz="15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5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15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-6</a:t>
                      </a:r>
                      <a:endParaRPr lang="en-IN" sz="15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60290">
                <a:tc>
                  <a:txBody>
                    <a:bodyPr/>
                    <a:lstStyle/>
                    <a:p>
                      <a:pPr marR="90805" algn="r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</a:rPr>
                        <a:t>[7]</a:t>
                      </a:r>
                      <a:endParaRPr lang="en-IN" sz="15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5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91</a:t>
                      </a:r>
                      <a:endParaRPr lang="en-IN" sz="15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26871">
                <a:tc>
                  <a:txBody>
                    <a:bodyPr/>
                    <a:lstStyle/>
                    <a:p>
                      <a:pPr marR="90805" algn="r">
                        <a:lnSpc>
                          <a:spcPts val="134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[8]</a:t>
                      </a:r>
                      <a:endParaRPr lang="en-IN" sz="15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34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15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4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5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ts val="134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IN" sz="15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04048" y="162880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Sparse  matrix  stored as triple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1840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Transposing a Sparse </a:t>
            </a:r>
            <a:r>
              <a:rPr lang="en-IN" b="1" dirty="0" smtClean="0"/>
              <a:t>Matrix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Transpose of a matrix can be done by interchanging the rows and </a:t>
            </a:r>
            <a:r>
              <a:rPr lang="en-IN" sz="2400" dirty="0" smtClean="0"/>
              <a:t>columns.</a:t>
            </a:r>
          </a:p>
          <a:p>
            <a:r>
              <a:rPr lang="en-IN" sz="2400" dirty="0"/>
              <a:t>This means each element </a:t>
            </a:r>
            <a:r>
              <a:rPr lang="en-IN" sz="2400" dirty="0">
                <a:solidFill>
                  <a:srgbClr val="C00000"/>
                </a:solidFill>
              </a:rPr>
              <a:t>a[</a:t>
            </a:r>
            <a:r>
              <a:rPr lang="en-IN" sz="2400" dirty="0" err="1">
                <a:solidFill>
                  <a:srgbClr val="C00000"/>
                </a:solidFill>
              </a:rPr>
              <a:t>i</a:t>
            </a:r>
            <a:r>
              <a:rPr lang="en-IN" sz="2400" dirty="0">
                <a:solidFill>
                  <a:srgbClr val="C00000"/>
                </a:solidFill>
              </a:rPr>
              <a:t>] [j] </a:t>
            </a:r>
            <a:r>
              <a:rPr lang="en-IN" sz="2400" dirty="0"/>
              <a:t>in </a:t>
            </a:r>
            <a:r>
              <a:rPr lang="en-IN" sz="2400" dirty="0" smtClean="0"/>
              <a:t>the </a:t>
            </a:r>
            <a:r>
              <a:rPr lang="en-IN" sz="2400" dirty="0"/>
              <a:t> </a:t>
            </a:r>
            <a:r>
              <a:rPr lang="en-IN" sz="2400" dirty="0" smtClean="0"/>
              <a:t>original </a:t>
            </a:r>
            <a:r>
              <a:rPr lang="en-IN" sz="2400" dirty="0"/>
              <a:t>matrix will become </a:t>
            </a:r>
            <a:r>
              <a:rPr lang="en-IN" sz="2400" dirty="0">
                <a:solidFill>
                  <a:srgbClr val="0070C0"/>
                </a:solidFill>
              </a:rPr>
              <a:t>b[j] [</a:t>
            </a:r>
            <a:r>
              <a:rPr lang="en-IN" sz="2400" dirty="0" err="1">
                <a:solidFill>
                  <a:srgbClr val="0070C0"/>
                </a:solidFill>
              </a:rPr>
              <a:t>i</a:t>
            </a:r>
            <a:r>
              <a:rPr lang="en-IN" sz="2400" dirty="0">
                <a:solidFill>
                  <a:srgbClr val="0070C0"/>
                </a:solidFill>
              </a:rPr>
              <a:t>] </a:t>
            </a:r>
            <a:r>
              <a:rPr lang="en-IN" sz="2400" dirty="0"/>
              <a:t>in the transposed </a:t>
            </a:r>
            <a:r>
              <a:rPr lang="en-IN" sz="2400" dirty="0" smtClean="0"/>
              <a:t>matrix.</a:t>
            </a:r>
          </a:p>
          <a:p>
            <a:r>
              <a:rPr lang="en-IN" sz="2400" dirty="0">
                <a:solidFill>
                  <a:srgbClr val="C00000"/>
                </a:solidFill>
              </a:rPr>
              <a:t>Direct interchanging of rows and columns is not correct </a:t>
            </a:r>
            <a:r>
              <a:rPr lang="en-IN" sz="2400" dirty="0"/>
              <a:t>in case of sparse </a:t>
            </a:r>
            <a:r>
              <a:rPr lang="en-IN" sz="2400" dirty="0" smtClean="0"/>
              <a:t>matrices </a:t>
            </a:r>
            <a:r>
              <a:rPr lang="en-IN" sz="2400" dirty="0"/>
              <a:t>because the ordering of rows and </a:t>
            </a:r>
            <a:r>
              <a:rPr lang="en-IN" sz="2400" dirty="0" smtClean="0"/>
              <a:t>columns </a:t>
            </a:r>
            <a:r>
              <a:rPr lang="en-IN" sz="2400" dirty="0"/>
              <a:t>in the representation will be </a:t>
            </a:r>
            <a:r>
              <a:rPr lang="en-IN" sz="2400" dirty="0" smtClean="0"/>
              <a:t>lost</a:t>
            </a:r>
          </a:p>
          <a:p>
            <a:pPr marL="0" indent="0">
              <a:buNone/>
            </a:pPr>
            <a:endParaRPr lang="en-IN" sz="2400" dirty="0"/>
          </a:p>
          <a:p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013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709828"/>
              </p:ext>
            </p:extLst>
          </p:nvPr>
        </p:nvGraphicFramePr>
        <p:xfrm>
          <a:off x="1115616" y="1988840"/>
          <a:ext cx="2630170" cy="234853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04056"/>
                <a:gridCol w="360040"/>
                <a:gridCol w="648072"/>
                <a:gridCol w="1118002"/>
              </a:tblGrid>
              <a:tr h="230973">
                <a:tc>
                  <a:txBody>
                    <a:bodyPr/>
                    <a:lstStyle/>
                    <a:p>
                      <a:pPr marR="109855" algn="r">
                        <a:lnSpc>
                          <a:spcPts val="140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a[0]</a:t>
                      </a:r>
                      <a:endParaRPr lang="en-IN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40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6</a:t>
                      </a:r>
                      <a:endParaRPr lang="en-IN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0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6</a:t>
                      </a:r>
                      <a:endParaRPr lang="en-IN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ts val="140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8</a:t>
                      </a:r>
                      <a:endParaRPr lang="en-IN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</a:tr>
              <a:tr h="254587">
                <a:tc>
                  <a:txBody>
                    <a:bodyPr/>
                    <a:lstStyle/>
                    <a:p>
                      <a:pPr marR="90805" algn="r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[1]</a:t>
                      </a:r>
                      <a:endParaRPr lang="en-IN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2075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IN" sz="15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IN" sz="15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15</a:t>
                      </a:r>
                      <a:endParaRPr lang="en-IN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</a:tr>
              <a:tr h="254587">
                <a:tc>
                  <a:txBody>
                    <a:bodyPr/>
                    <a:lstStyle/>
                    <a:p>
                      <a:pPr marR="90805" algn="r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[2]</a:t>
                      </a:r>
                      <a:endParaRPr lang="en-IN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2075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IN" sz="15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IN" sz="15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22</a:t>
                      </a:r>
                      <a:endParaRPr lang="en-IN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</a:tr>
              <a:tr h="287354">
                <a:tc>
                  <a:txBody>
                    <a:bodyPr/>
                    <a:lstStyle/>
                    <a:p>
                      <a:pPr marR="90805" algn="r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[3]</a:t>
                      </a:r>
                      <a:endParaRPr lang="en-IN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2075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IN" sz="15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IN" sz="15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-15</a:t>
                      </a:r>
                      <a:endParaRPr lang="en-IN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</a:tr>
              <a:tr h="254587">
                <a:tc>
                  <a:txBody>
                    <a:bodyPr/>
                    <a:lstStyle/>
                    <a:p>
                      <a:pPr marR="90805" algn="r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[4]</a:t>
                      </a:r>
                      <a:endParaRPr lang="en-IN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2075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IN" sz="15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IN" sz="15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11</a:t>
                      </a:r>
                      <a:endParaRPr lang="en-IN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</a:tr>
              <a:tr h="248683">
                <a:tc>
                  <a:txBody>
                    <a:bodyPr/>
                    <a:lstStyle/>
                    <a:p>
                      <a:pPr marR="90805" algn="r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[5]</a:t>
                      </a:r>
                      <a:endParaRPr lang="en-IN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2075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IN" sz="15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IN" sz="15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3</a:t>
                      </a:r>
                      <a:endParaRPr lang="en-IN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</a:tr>
              <a:tr h="248683">
                <a:tc>
                  <a:txBody>
                    <a:bodyPr/>
                    <a:lstStyle/>
                    <a:p>
                      <a:pPr marR="90805" algn="r"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[6]</a:t>
                      </a:r>
                      <a:endParaRPr lang="en-IN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2075"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IN" sz="15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IN" sz="15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-6</a:t>
                      </a:r>
                      <a:endParaRPr lang="en-IN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</a:tr>
              <a:tr h="254587">
                <a:tc>
                  <a:txBody>
                    <a:bodyPr/>
                    <a:lstStyle/>
                    <a:p>
                      <a:pPr marR="90805" algn="r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[7]</a:t>
                      </a:r>
                      <a:endParaRPr lang="en-IN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2075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IN" sz="15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IN" sz="15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91</a:t>
                      </a:r>
                      <a:endParaRPr lang="en-IN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</a:tr>
              <a:tr h="314497">
                <a:tc>
                  <a:txBody>
                    <a:bodyPr/>
                    <a:lstStyle/>
                    <a:p>
                      <a:pPr marR="90805" algn="r">
                        <a:lnSpc>
                          <a:spcPts val="134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[8]</a:t>
                      </a:r>
                      <a:endParaRPr lang="en-IN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34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5</a:t>
                      </a:r>
                      <a:endParaRPr lang="en-IN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4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2</a:t>
                      </a:r>
                      <a:endParaRPr lang="en-IN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ts val="134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28</a:t>
                      </a:r>
                      <a:endParaRPr lang="en-IN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8183"/>
              </p:ext>
            </p:extLst>
          </p:nvPr>
        </p:nvGraphicFramePr>
        <p:xfrm>
          <a:off x="5220072" y="2060848"/>
          <a:ext cx="2376264" cy="223224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48072"/>
                <a:gridCol w="504056"/>
                <a:gridCol w="648072"/>
                <a:gridCol w="576064"/>
              </a:tblGrid>
              <a:tr h="230973">
                <a:tc>
                  <a:txBody>
                    <a:bodyPr/>
                    <a:lstStyle/>
                    <a:p>
                      <a:pPr marR="97790" algn="r">
                        <a:lnSpc>
                          <a:spcPts val="140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b[0]</a:t>
                      </a:r>
                      <a:endParaRPr lang="en-IN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140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6</a:t>
                      </a:r>
                      <a:endParaRPr lang="en-IN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40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6</a:t>
                      </a:r>
                      <a:endParaRPr lang="en-IN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ts val="140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8</a:t>
                      </a:r>
                      <a:endParaRPr lang="en-IN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</a:tr>
              <a:tr h="254587">
                <a:tc>
                  <a:txBody>
                    <a:bodyPr/>
                    <a:lstStyle/>
                    <a:p>
                      <a:pPr marR="88265" algn="r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[1]</a:t>
                      </a:r>
                      <a:endParaRPr lang="en-IN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91770" algn="l" defTabSz="914400" rtl="0" eaLnBrk="1" latinLnBrk="0" hangingPunct="1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5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1770" algn="l" defTabSz="914400" rtl="0" eaLnBrk="1" latinLnBrk="0" hangingPunct="1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5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1770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15</a:t>
                      </a:r>
                      <a:endParaRPr lang="en-IN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</a:tr>
              <a:tr h="254587">
                <a:tc>
                  <a:txBody>
                    <a:bodyPr/>
                    <a:lstStyle/>
                    <a:p>
                      <a:pPr marR="88265" algn="r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[2]</a:t>
                      </a:r>
                      <a:endParaRPr lang="en-IN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91770" algn="l" defTabSz="914400" rtl="0" eaLnBrk="1" latinLnBrk="0" hangingPunct="1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5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1770" algn="l" defTabSz="914400" rtl="0" eaLnBrk="1" latinLnBrk="0" hangingPunct="1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IN" sz="15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1770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91</a:t>
                      </a:r>
                      <a:endParaRPr lang="en-IN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</a:tr>
              <a:tr h="254587">
                <a:tc>
                  <a:txBody>
                    <a:bodyPr/>
                    <a:lstStyle/>
                    <a:p>
                      <a:pPr marR="88265" algn="r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[3]</a:t>
                      </a:r>
                      <a:endParaRPr lang="en-IN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91770" algn="l" defTabSz="914400" rtl="0" eaLnBrk="1" latinLnBrk="0" hangingPunct="1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5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1770" algn="l" defTabSz="914400" rtl="0" eaLnBrk="1" latinLnBrk="0" hangingPunct="1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5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1770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11</a:t>
                      </a:r>
                      <a:endParaRPr lang="en-IN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</a:tr>
              <a:tr h="254587">
                <a:tc>
                  <a:txBody>
                    <a:bodyPr/>
                    <a:lstStyle/>
                    <a:p>
                      <a:pPr marR="88265" algn="r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[4]</a:t>
                      </a:r>
                      <a:endParaRPr lang="en-IN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91770" algn="l" defTabSz="914400" rtl="0" eaLnBrk="1" latinLnBrk="0" hangingPunct="1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5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1770" algn="l" defTabSz="914400" rtl="0" eaLnBrk="1" latinLnBrk="0" hangingPunct="1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5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1770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3</a:t>
                      </a:r>
                      <a:endParaRPr lang="en-IN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</a:tr>
              <a:tr h="248683">
                <a:tc>
                  <a:txBody>
                    <a:bodyPr/>
                    <a:lstStyle/>
                    <a:p>
                      <a:pPr marR="88265" algn="r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[5]</a:t>
                      </a:r>
                      <a:endParaRPr lang="en-IN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91770" algn="l" defTabSz="914400" rtl="0" eaLnBrk="1" latinLnBrk="0" hangingPunct="1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5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1770" algn="l" defTabSz="914400" rtl="0" eaLnBrk="1" latinLnBrk="0" hangingPunct="1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IN" sz="15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1770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28</a:t>
                      </a:r>
                      <a:endParaRPr lang="en-IN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</a:tr>
              <a:tr h="248683">
                <a:tc>
                  <a:txBody>
                    <a:bodyPr/>
                    <a:lstStyle/>
                    <a:p>
                      <a:pPr marR="88265" algn="r"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[6]</a:t>
                      </a:r>
                      <a:endParaRPr lang="en-IN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91770" algn="l" defTabSz="914400" rtl="0" eaLnBrk="1" latinLnBrk="0" hangingPunct="1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IN" sz="15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1770" algn="l" defTabSz="914400" rtl="0" eaLnBrk="1" latinLnBrk="0" hangingPunct="1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5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1770"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22</a:t>
                      </a:r>
                      <a:endParaRPr lang="en-IN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</a:tr>
              <a:tr h="254587">
                <a:tc>
                  <a:txBody>
                    <a:bodyPr/>
                    <a:lstStyle/>
                    <a:p>
                      <a:pPr marR="88265" algn="r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[7]</a:t>
                      </a:r>
                      <a:endParaRPr lang="en-IN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91770" algn="l" defTabSz="914400" rtl="0" eaLnBrk="1" latinLnBrk="0" hangingPunct="1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IN" sz="15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1770" algn="l" defTabSz="914400" rtl="0" eaLnBrk="1" latinLnBrk="0" hangingPunct="1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5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1770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-6</a:t>
                      </a:r>
                      <a:endParaRPr lang="en-IN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</a:tr>
              <a:tr h="230973">
                <a:tc>
                  <a:txBody>
                    <a:bodyPr/>
                    <a:lstStyle/>
                    <a:p>
                      <a:pPr marR="88265" algn="r">
                        <a:lnSpc>
                          <a:spcPts val="134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[8]</a:t>
                      </a:r>
                      <a:endParaRPr lang="en-IN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134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5</a:t>
                      </a:r>
                      <a:endParaRPr lang="en-IN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34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</a:t>
                      </a:r>
                      <a:endParaRPr lang="en-IN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ts val="134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-15</a:t>
                      </a:r>
                      <a:endParaRPr lang="en-IN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7584" y="4797152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(a): Sparse  matrix  stored as triple </a:t>
            </a:r>
            <a:r>
              <a:rPr lang="en-US" dirty="0" smtClean="0"/>
              <a:t>       </a:t>
            </a:r>
            <a:r>
              <a:rPr lang="en-US" dirty="0"/>
              <a:t>Fig (b): Transpose matrix stored as triple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89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877272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/>
              <a:t>A good algorithm for transposing a matrix</a:t>
            </a:r>
            <a:r>
              <a:rPr lang="en-US" sz="2400" dirty="0"/>
              <a:t>: </a:t>
            </a:r>
          </a:p>
          <a:p>
            <a:pPr marL="0" indent="0"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     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for each row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0"/>
              </a:rPr>
              <a:t>i</a:t>
            </a:r>
            <a:endParaRPr lang="en-IN" sz="24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       take element &lt;</a:t>
            </a:r>
            <a:r>
              <a:rPr lang="en-US" sz="2000" dirty="0" err="1">
                <a:latin typeface="Arial Rounded MT Bold" panose="020F0704030504030204" pitchFamily="34" charset="0"/>
              </a:rPr>
              <a:t>i</a:t>
            </a:r>
            <a:r>
              <a:rPr lang="en-US" sz="2000" dirty="0">
                <a:latin typeface="Arial Rounded MT Bold" panose="020F0704030504030204" pitchFamily="34" charset="0"/>
              </a:rPr>
              <a:t>, j, value&gt; and store it as</a:t>
            </a:r>
            <a:endParaRPr lang="en-IN" sz="2000" dirty="0">
              <a:latin typeface="Arial Rounded MT Bold" panose="020F0704030504030204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       element &lt;j, </a:t>
            </a:r>
            <a:r>
              <a:rPr lang="en-US" sz="2000" dirty="0" err="1">
                <a:latin typeface="Arial Rounded MT Bold" panose="020F0704030504030204" pitchFamily="34" charset="0"/>
              </a:rPr>
              <a:t>i</a:t>
            </a:r>
            <a:r>
              <a:rPr lang="en-US" sz="2000" dirty="0">
                <a:latin typeface="Arial Rounded MT Bold" panose="020F0704030504030204" pitchFamily="34" charset="0"/>
              </a:rPr>
              <a:t>, value&gt; of the transpose</a:t>
            </a:r>
            <a:r>
              <a:rPr lang="en-US" sz="2000" dirty="0" smtClean="0">
                <a:latin typeface="Arial Rounded MT Bold" panose="020F0704030504030204" pitchFamily="34" charset="0"/>
              </a:rPr>
              <a:t>;</a:t>
            </a:r>
          </a:p>
          <a:p>
            <a:pPr marL="4763" lvl="1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Disadvantage</a:t>
            </a:r>
            <a:endParaRPr lang="en-IN" sz="20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r>
              <a:rPr lang="en-US" sz="2000" dirty="0"/>
              <a:t>If we process the original matrix by the </a:t>
            </a:r>
            <a:r>
              <a:rPr lang="en-US" sz="2000" b="1" dirty="0"/>
              <a:t>row indices </a:t>
            </a:r>
            <a:r>
              <a:rPr lang="en-US" sz="2000" dirty="0"/>
              <a:t>it is difficult to know exactly where to place element &lt;j, </a:t>
            </a:r>
            <a:r>
              <a:rPr lang="en-US" sz="2000" dirty="0" err="1"/>
              <a:t>i</a:t>
            </a:r>
            <a:r>
              <a:rPr lang="en-US" sz="2000" dirty="0"/>
              <a:t>, value&gt; in the transpose matrix until we processed all the elements that precede it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Solution</a:t>
            </a:r>
            <a:endParaRPr lang="en-IN" sz="2000" b="1" dirty="0">
              <a:solidFill>
                <a:srgbClr val="0070C0"/>
              </a:solidFill>
            </a:endParaRPr>
          </a:p>
          <a:p>
            <a:r>
              <a:rPr lang="en-US" sz="2000" dirty="0"/>
              <a:t> </a:t>
            </a:r>
            <a:r>
              <a:rPr lang="en-US" sz="2000" dirty="0" smtClean="0"/>
              <a:t>This </a:t>
            </a:r>
            <a:r>
              <a:rPr lang="en-US" sz="2000" dirty="0"/>
              <a:t>can be avoided by using the </a:t>
            </a:r>
            <a:r>
              <a:rPr lang="en-US" sz="2000" b="1" dirty="0"/>
              <a:t>column indices </a:t>
            </a:r>
            <a:r>
              <a:rPr lang="en-US" sz="2000" dirty="0"/>
              <a:t>to determine the placement of elements in  the transpose matrix. This suggests the following algorithm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for all elements in column j</a:t>
            </a:r>
            <a:endParaRPr lang="en-IN" sz="2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 Rounded MT Bold" panose="020F0704030504030204" pitchFamily="34" charset="0"/>
              </a:rPr>
              <a:t>	place </a:t>
            </a:r>
            <a:r>
              <a:rPr lang="en-US" sz="2000" dirty="0">
                <a:latin typeface="Arial Rounded MT Bold" panose="020F0704030504030204" pitchFamily="34" charset="0"/>
              </a:rPr>
              <a:t>element &lt;</a:t>
            </a:r>
            <a:r>
              <a:rPr lang="en-US" sz="2000" dirty="0" err="1">
                <a:latin typeface="Arial Rounded MT Bold" panose="020F0704030504030204" pitchFamily="34" charset="0"/>
              </a:rPr>
              <a:t>i</a:t>
            </a:r>
            <a:r>
              <a:rPr lang="en-US" sz="2000" dirty="0">
                <a:latin typeface="Arial Rounded MT Bold" panose="020F0704030504030204" pitchFamily="34" charset="0"/>
              </a:rPr>
              <a:t>, j, value&gt; in </a:t>
            </a:r>
            <a:endParaRPr lang="en-US" sz="2000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 Rounded MT Bold" panose="020F0704030504030204" pitchFamily="34" charset="0"/>
              </a:rPr>
              <a:t>	element </a:t>
            </a:r>
            <a:r>
              <a:rPr lang="en-US" sz="2000" dirty="0">
                <a:latin typeface="Arial Rounded MT Bold" panose="020F0704030504030204" pitchFamily="34" charset="0"/>
              </a:rPr>
              <a:t>&lt;j, </a:t>
            </a:r>
            <a:r>
              <a:rPr lang="en-US" sz="2000" dirty="0" err="1">
                <a:latin typeface="Arial Rounded MT Bold" panose="020F0704030504030204" pitchFamily="34" charset="0"/>
              </a:rPr>
              <a:t>i</a:t>
            </a:r>
            <a:r>
              <a:rPr lang="en-US" sz="2000" dirty="0">
                <a:latin typeface="Arial Rounded MT Bold" panose="020F0704030504030204" pitchFamily="34" charset="0"/>
              </a:rPr>
              <a:t>, value&gt;</a:t>
            </a:r>
            <a:endParaRPr lang="en-IN" sz="20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849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332656"/>
            <a:ext cx="7571184" cy="652534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void transpose (term a[], term b[])</a:t>
            </a:r>
            <a:endParaRPr lang="en-IN" sz="1800" dirty="0"/>
          </a:p>
          <a:p>
            <a:pPr marL="0" indent="0">
              <a:buNone/>
            </a:pPr>
            <a:r>
              <a:rPr lang="en-US" sz="1800" dirty="0"/>
              <a:t>{	</a:t>
            </a:r>
            <a:r>
              <a:rPr lang="en-US" sz="1800" dirty="0" smtClean="0"/>
              <a:t>			/* </a:t>
            </a:r>
            <a:r>
              <a:rPr lang="en-US" sz="1800" dirty="0"/>
              <a:t>b is set to the transpose of a */</a:t>
            </a:r>
            <a:endParaRPr lang="en-IN" sz="1800" dirty="0"/>
          </a:p>
          <a:p>
            <a:pPr marL="0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n, </a:t>
            </a:r>
            <a:r>
              <a:rPr lang="en-US" sz="1800" dirty="0" err="1"/>
              <a:t>i</a:t>
            </a:r>
            <a:r>
              <a:rPr lang="en-US" sz="1800" dirty="0"/>
              <a:t>, j, </a:t>
            </a:r>
            <a:r>
              <a:rPr lang="en-US" sz="1800" dirty="0" err="1"/>
              <a:t>currentb</a:t>
            </a:r>
            <a:r>
              <a:rPr lang="en-US" sz="1800" dirty="0"/>
              <a:t>;</a:t>
            </a:r>
            <a:endParaRPr lang="en-IN" sz="18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b[0</a:t>
            </a:r>
            <a:r>
              <a:rPr lang="en-US" sz="1800" dirty="0"/>
              <a:t>].row = a[0].col;	</a:t>
            </a:r>
            <a:r>
              <a:rPr lang="en-US" sz="1800" dirty="0" smtClean="0"/>
              <a:t>		/* </a:t>
            </a:r>
            <a:r>
              <a:rPr lang="en-US" sz="1800" dirty="0"/>
              <a:t>rows in b = columns in a </a:t>
            </a:r>
            <a:r>
              <a:rPr lang="en-US" sz="1800" dirty="0" smtClean="0"/>
              <a:t>*/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b[0].col = a[0].row</a:t>
            </a:r>
            <a:r>
              <a:rPr lang="en-US" sz="1800" dirty="0" smtClean="0"/>
              <a:t>;</a:t>
            </a:r>
            <a:r>
              <a:rPr lang="en-US" sz="1800" dirty="0"/>
              <a:t>	</a:t>
            </a:r>
            <a:r>
              <a:rPr lang="en-US" sz="1800" dirty="0" smtClean="0"/>
              <a:t>	                 /* </a:t>
            </a:r>
            <a:r>
              <a:rPr lang="en-US" sz="1800" dirty="0"/>
              <a:t>columns in b = rows in a </a:t>
            </a:r>
            <a:r>
              <a:rPr lang="en-US" sz="1800" dirty="0" smtClean="0"/>
              <a:t>*/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b[0].value = a[0].value</a:t>
            </a:r>
            <a:r>
              <a:rPr lang="en-US" sz="1800" dirty="0" smtClean="0"/>
              <a:t>;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IN" sz="1800" dirty="0" smtClean="0"/>
              <a:t>n </a:t>
            </a:r>
            <a:r>
              <a:rPr lang="en-IN" sz="1800" dirty="0"/>
              <a:t>=</a:t>
            </a:r>
            <a:r>
              <a:rPr lang="en-IN" sz="1800" dirty="0" smtClean="0"/>
              <a:t> a[0].</a:t>
            </a:r>
            <a:r>
              <a:rPr lang="en-IN" sz="1800" dirty="0"/>
              <a:t>value</a:t>
            </a:r>
            <a:r>
              <a:rPr lang="en-IN" sz="1800" dirty="0" smtClean="0"/>
              <a:t>;                                 	 </a:t>
            </a:r>
            <a:r>
              <a:rPr lang="en-US" sz="1800" dirty="0" smtClean="0"/>
              <a:t>/* </a:t>
            </a:r>
            <a:r>
              <a:rPr lang="en-US" sz="1800" dirty="0"/>
              <a:t>total number of elements */ </a:t>
            </a:r>
          </a:p>
          <a:p>
            <a:pPr marL="0" indent="0">
              <a:buNone/>
            </a:pPr>
            <a:r>
              <a:rPr lang="en-US" sz="1800" dirty="0" smtClean="0"/>
              <a:t>  if </a:t>
            </a:r>
            <a:r>
              <a:rPr lang="en-US" sz="1800" dirty="0"/>
              <a:t>(n &gt; 0</a:t>
            </a:r>
            <a:r>
              <a:rPr lang="en-US" sz="1800" dirty="0" smtClean="0"/>
              <a:t>)                                        	 /* nonzero matrix */</a:t>
            </a:r>
          </a:p>
          <a:p>
            <a:pPr marL="0" indent="0">
              <a:buNone/>
            </a:pPr>
            <a:r>
              <a:rPr lang="en-US" sz="1800" dirty="0"/>
              <a:t>{ </a:t>
            </a:r>
            <a:r>
              <a:rPr lang="en-US" sz="1800" dirty="0" smtClean="0"/>
              <a:t>k </a:t>
            </a:r>
            <a:r>
              <a:rPr lang="en-US" sz="1800" dirty="0"/>
              <a:t>= 1</a:t>
            </a:r>
            <a:r>
              <a:rPr lang="en-US" sz="1800" dirty="0" smtClean="0"/>
              <a:t>;		                    </a:t>
            </a:r>
            <a:r>
              <a:rPr lang="en-IN" sz="1800" i="1" dirty="0" smtClean="0"/>
              <a:t>II </a:t>
            </a:r>
            <a:r>
              <a:rPr lang="en-IN" sz="1800" dirty="0"/>
              <a:t>position to put the next transposed triple in b</a:t>
            </a:r>
          </a:p>
          <a:p>
            <a:pPr marL="0" indent="0">
              <a:buNone/>
            </a:pPr>
            <a:r>
              <a:rPr lang="en-US" sz="1800" dirty="0"/>
              <a:t>for (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a[0].col; </a:t>
            </a:r>
            <a:r>
              <a:rPr lang="en-US" sz="1800" dirty="0" err="1"/>
              <a:t>i</a:t>
            </a:r>
            <a:r>
              <a:rPr lang="en-US" sz="1800" dirty="0"/>
              <a:t>++)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for </a:t>
            </a:r>
            <a:r>
              <a:rPr lang="en-US" sz="1800" dirty="0"/>
              <a:t>(j= 1; j&lt;=n; </a:t>
            </a:r>
            <a:r>
              <a:rPr lang="en-US" sz="1800" dirty="0" err="1"/>
              <a:t>j++</a:t>
            </a:r>
            <a:r>
              <a:rPr lang="en-US" sz="1800" dirty="0"/>
              <a:t>)</a:t>
            </a:r>
            <a:endParaRPr lang="en-IN" sz="1800" dirty="0"/>
          </a:p>
          <a:p>
            <a:pPr marL="0" indent="0">
              <a:buNone/>
            </a:pPr>
            <a:r>
              <a:rPr lang="en-US" sz="1800" dirty="0"/>
              <a:t>if (a[j].col  == </a:t>
            </a:r>
            <a:r>
              <a:rPr lang="en-US" sz="1800" dirty="0" err="1"/>
              <a:t>i</a:t>
            </a:r>
            <a:r>
              <a:rPr lang="en-US" sz="1800" dirty="0"/>
              <a:t>)</a:t>
            </a:r>
            <a:endParaRPr lang="en-IN" sz="1800" dirty="0"/>
          </a:p>
          <a:p>
            <a:pPr marL="0" indent="0">
              <a:buNone/>
            </a:pPr>
            <a:r>
              <a:rPr lang="en-US" sz="1800" dirty="0"/>
              <a:t>{</a:t>
            </a:r>
            <a:endParaRPr lang="en-IN" sz="1800" dirty="0"/>
          </a:p>
          <a:p>
            <a:pPr marL="0" indent="0">
              <a:buNone/>
            </a:pPr>
            <a:r>
              <a:rPr lang="en-US" sz="1800" dirty="0" smtClean="0"/>
              <a:t>b[k].</a:t>
            </a:r>
            <a:r>
              <a:rPr lang="en-US" sz="1800" dirty="0"/>
              <a:t>row = a[j].col;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b[k].</a:t>
            </a:r>
            <a:r>
              <a:rPr lang="en-US" sz="1800" dirty="0"/>
              <a:t>col = a[j].row;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b[k].</a:t>
            </a:r>
            <a:r>
              <a:rPr lang="en-US" sz="1800" dirty="0"/>
              <a:t>value = a[j].value;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k++;</a:t>
            </a:r>
            <a:endParaRPr lang="en-IN" sz="1800" dirty="0"/>
          </a:p>
          <a:p>
            <a:pPr marL="0" indent="0">
              <a:buNone/>
            </a:pPr>
            <a:r>
              <a:rPr lang="en-US" sz="1800" dirty="0"/>
              <a:t>}</a:t>
            </a:r>
            <a:endParaRPr lang="en-IN" sz="1800" dirty="0"/>
          </a:p>
          <a:p>
            <a:pPr marL="0" indent="0">
              <a:buNone/>
            </a:pPr>
            <a:r>
              <a:rPr lang="en-US" sz="1800" dirty="0"/>
              <a:t>}</a:t>
            </a:r>
            <a:endParaRPr lang="en-IN" sz="1800" dirty="0"/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336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ise</Template>
  <TotalTime>1652</TotalTime>
  <Words>854</Words>
  <Application>Microsoft Office PowerPoint</Application>
  <PresentationFormat>On-screen Show (4:3)</PresentationFormat>
  <Paragraphs>261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ise</vt:lpstr>
      <vt:lpstr>Custom Design</vt:lpstr>
      <vt:lpstr>1_Theme1</vt:lpstr>
      <vt:lpstr>1_Custom Design</vt:lpstr>
      <vt:lpstr>Sparse Matrix and Polynomials</vt:lpstr>
      <vt:lpstr>SPARSE MATRICES</vt:lpstr>
      <vt:lpstr>PowerPoint Presentation</vt:lpstr>
      <vt:lpstr>Sparse Matrix Representation</vt:lpstr>
      <vt:lpstr>PowerPoint Presentation</vt:lpstr>
      <vt:lpstr>Transposing a Sparse Matrix</vt:lpstr>
      <vt:lpstr>PowerPoint Presentation</vt:lpstr>
      <vt:lpstr>PowerPoint Presentation</vt:lpstr>
      <vt:lpstr>PowerPoint Presentation</vt:lpstr>
      <vt:lpstr>POLYNOMIALS</vt:lpstr>
      <vt:lpstr>Polynomial Representation-1</vt:lpstr>
      <vt:lpstr>PowerPoint Presentation</vt:lpstr>
      <vt:lpstr>Polynomial Representation-2</vt:lpstr>
      <vt:lpstr>Consider the two polynomials</vt:lpstr>
      <vt:lpstr>Polynomial Addition</vt:lpstr>
      <vt:lpstr>PowerPoint Presentation</vt:lpstr>
      <vt:lpstr>PowerPoint Presentation</vt:lpstr>
      <vt:lpstr>Function to add  new term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Sparse Matrix and Polynomials</dc:title>
  <dc:creator>Maha Laxmi</dc:creator>
  <cp:lastModifiedBy>Maha Laxmi</cp:lastModifiedBy>
  <cp:revision>9</cp:revision>
  <dcterms:created xsi:type="dcterms:W3CDTF">2019-08-25T11:00:19Z</dcterms:created>
  <dcterms:modified xsi:type="dcterms:W3CDTF">2019-08-27T06:01:07Z</dcterms:modified>
</cp:coreProperties>
</file>