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8" r:id="rId4"/>
  </p:sldMasterIdLst>
  <p:notesMasterIdLst>
    <p:notesMasterId r:id="rId46"/>
  </p:notesMasterIdLst>
  <p:sldIdLst>
    <p:sldId id="256" r:id="rId5"/>
    <p:sldId id="257" r:id="rId6"/>
    <p:sldId id="258" r:id="rId7"/>
    <p:sldId id="260" r:id="rId8"/>
    <p:sldId id="262" r:id="rId9"/>
    <p:sldId id="259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0" r:id="rId35"/>
    <p:sldId id="286" r:id="rId36"/>
    <p:sldId id="287" r:id="rId37"/>
    <p:sldId id="288" r:id="rId38"/>
    <p:sldId id="289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771C7-DB6C-451E-BA7F-14B5F2E2763D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3EDB-0E15-4213-913B-56D7FD7F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7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C3A17-EF73-4E10-9760-89BFFB99AFF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2950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Picture is really a stack of cups and saucers.</a:t>
            </a:r>
          </a:p>
          <a:p>
            <a:r>
              <a:rPr lang="en-US" altLang="en-US"/>
              <a:t>LIFO = last in first out. The first cup that is removed from a stack of cups is the</a:t>
            </a:r>
          </a:p>
          <a:p>
            <a:r>
              <a:rPr lang="en-US" altLang="en-US"/>
              <a:t>Last one that was added to the stack.</a:t>
            </a:r>
          </a:p>
          <a:p>
            <a:r>
              <a:rPr lang="en-US" altLang="en-US"/>
              <a:t>Other examples of LIFO lists in real life: stack of trays in a cafeteria; paper stack in a printer or copy machine; newspaper stack at a news stand.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83569C-F3D4-4D1C-997E-2640E2A0DA19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7A2AA-3AC4-4525-BB3C-B1F811DF1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2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83569C-F3D4-4D1C-997E-2640E2A0DA19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7A2AA-3AC4-4525-BB3C-B1F811DF1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2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83569C-F3D4-4D1C-997E-2640E2A0DA19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7A2AA-3AC4-4525-BB3C-B1F811DF1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84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83569C-F3D4-4D1C-997E-2640E2A0DA19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7A2AA-3AC4-4525-BB3C-B1F811DF1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697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</p:spTree>
    <p:extLst>
      <p:ext uri="{BB962C8B-B14F-4D97-AF65-F5344CB8AC3E}">
        <p14:creationId xmlns:p14="http://schemas.microsoft.com/office/powerpoint/2010/main" val="1443337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BB6CB98-BB79-4A41-9236-0686EFA8D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74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7C2E0D79-3C65-4C4B-BB64-4D977AE98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8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6770F5B1-96ED-4DA4-9B16-F0B5EAAA9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13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1306876-5A24-4ED9-B715-1A6B23A70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1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B5F22FA-BAFF-4AA6-8151-DC86EE9F9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8CB7D65-23A6-4B49-A32E-8957E2315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6400800"/>
            <a:ext cx="1638300" cy="276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Department of ISE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83569C-F3D4-4D1C-997E-2640E2A0DA19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7A2AA-3AC4-4525-BB3C-B1F811DF1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87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CB5EF6F0-0321-4163-998A-B00DCA1E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82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BA5B693-1EAD-470A-9B7F-15EC35EB9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63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A0D2072-99D3-4860-82DD-3B7345239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61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F476E43-C37F-4E4E-AF47-3FDC77228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81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bmsit\Desktop\logo-bitmap-3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2400"/>
            <a:ext cx="9239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F5362-1B0C-4E40-B8DD-68C2DF0B56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280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6400800"/>
            <a:ext cx="1638300" cy="276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Department of ISE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E955C-A3E2-4748-9F52-9ED60F7247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79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488CA-6DAF-4881-AB71-A83D029869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329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7AA32-B735-4DE7-A8B2-F9EAA9FEFB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1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6D9CC-B09C-4CB3-A10A-BBCDA00F6E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3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E7E02-FDDE-4708-9B80-C9B8D42577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83569C-F3D4-4D1C-997E-2640E2A0DA19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7A2AA-3AC4-4525-BB3C-B1F811DF1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2329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ED197-B8ED-4462-A8BF-FF074D4BB7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93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F8A3F-E43E-4602-9C9E-1159E3E156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9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80159-C5AA-447D-B97E-B3C85384AD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781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678DF-42CA-41C3-AD2D-5F664876E6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93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A21FF-AE44-4A59-A7D0-43891EF17E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492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37AE5-4D85-432D-9B91-02D5E5D6F6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979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</p:spTree>
    <p:extLst>
      <p:ext uri="{BB962C8B-B14F-4D97-AF65-F5344CB8AC3E}">
        <p14:creationId xmlns:p14="http://schemas.microsoft.com/office/powerpoint/2010/main" val="14433377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BB6CB98-BB79-4A41-9236-0686EFA8D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749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7C2E0D79-3C65-4C4B-BB64-4D977AE98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82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6770F5B1-96ED-4DA4-9B16-F0B5EAAA9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1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83569C-F3D4-4D1C-997E-2640E2A0DA19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7A2AA-3AC4-4525-BB3C-B1F811DF1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013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1306876-5A24-4ED9-B715-1A6B23A70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10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B5F22FA-BAFF-4AA6-8151-DC86EE9F9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8CB7D65-23A6-4B49-A32E-8957E2315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19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CB5EF6F0-0321-4163-998A-B00DCA1E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820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BA5B693-1EAD-470A-9B7F-15EC35EB9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639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A0D2072-99D3-4860-82DD-3B7345239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614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F476E43-C37F-4E4E-AF47-3FDC77228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8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83569C-F3D4-4D1C-997E-2640E2A0DA19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7A2AA-3AC4-4525-BB3C-B1F811DF1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22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83569C-F3D4-4D1C-997E-2640E2A0DA19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7A2AA-3AC4-4525-BB3C-B1F811DF1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9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83569C-F3D4-4D1C-997E-2640E2A0DA19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7A2AA-3AC4-4525-BB3C-B1F811DF1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5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83569C-F3D4-4D1C-997E-2640E2A0DA19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7A2AA-3AC4-4525-BB3C-B1F811DF1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86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83569C-F3D4-4D1C-997E-2640E2A0DA19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7A2AA-3AC4-4525-BB3C-B1F811DF1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77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A383569C-F3D4-4D1C-997E-2640E2A0DA19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2777A2AA-3AC4-4525-BB3C-B1F811DF14F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191000" y="6400800"/>
            <a:ext cx="2971800" cy="276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BMS Institute of Technology &amp; Mgmt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5400" y="6400800"/>
            <a:ext cx="1638300" cy="276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Department of ISE</a:t>
            </a:r>
          </a:p>
        </p:txBody>
      </p:sp>
      <p:pic>
        <p:nvPicPr>
          <p:cNvPr id="9" name="Picture 2" descr="BMSIT&amp;M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7" y="148159"/>
            <a:ext cx="1129924" cy="1147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6400800"/>
            <a:ext cx="1638300" cy="276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Department of 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0" y="6400800"/>
            <a:ext cx="2590800" cy="276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Acharya Institute of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4488CA-6DAF-4881-AB71-A83D029869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6400800"/>
            <a:ext cx="2971800" cy="276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BMS Institute of Technology &amp; Mgmt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5400" y="6400800"/>
            <a:ext cx="1638300" cy="276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Department of ISE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6400800"/>
            <a:ext cx="1638300" cy="276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Department of 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0" y="6400800"/>
            <a:ext cx="2590800" cy="276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Acharya Institute of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4.png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Mod-2 Stacks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</a:t>
            </a:r>
          </a:p>
          <a:p>
            <a:r>
              <a:rPr lang="en-US" dirty="0" err="1" smtClean="0"/>
              <a:t>Prof.S.Mahalakshmi</a:t>
            </a:r>
            <a:endParaRPr lang="en-US" dirty="0" smtClean="0"/>
          </a:p>
          <a:p>
            <a:r>
              <a:rPr lang="en-US" dirty="0" smtClean="0"/>
              <a:t>AP/ISE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6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(push)</a:t>
            </a:r>
          </a:p>
          <a:p>
            <a:r>
              <a:rPr lang="en-US" dirty="0" smtClean="0"/>
              <a:t>Deletion (Pop)</a:t>
            </a:r>
          </a:p>
          <a:p>
            <a:r>
              <a:rPr lang="en-US" dirty="0" smtClean="0"/>
              <a:t>Display the elements</a:t>
            </a:r>
          </a:p>
          <a:p>
            <a:r>
              <a:rPr lang="en-US" dirty="0" smtClean="0"/>
              <a:t>Check whether the stack is full or not</a:t>
            </a:r>
          </a:p>
          <a:p>
            <a:r>
              <a:rPr lang="en-US" dirty="0" smtClean="0"/>
              <a:t>Check whether the stack is empty or not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01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dirty="0" smtClean="0"/>
              <a:t>ADT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48072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ADT Stack is 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Objects</a:t>
            </a:r>
            <a:r>
              <a:rPr lang="en-IN" sz="2000" dirty="0"/>
              <a:t>: A finite ordered list with zero or more </a:t>
            </a:r>
            <a:r>
              <a:rPr lang="en-IN" sz="2000" dirty="0" smtClean="0"/>
              <a:t>elements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Functions</a:t>
            </a:r>
            <a:r>
              <a:rPr lang="en-US" sz="2000" b="1" dirty="0" smtClean="0"/>
              <a:t>: </a:t>
            </a:r>
          </a:p>
          <a:p>
            <a:pPr marL="457200" lvl="1" indent="0">
              <a:buNone/>
            </a:pPr>
            <a:r>
              <a:rPr lang="en-IN" sz="2000" dirty="0" smtClean="0"/>
              <a:t>For </a:t>
            </a:r>
            <a:r>
              <a:rPr lang="en-IN" sz="2000" dirty="0"/>
              <a:t>all </a:t>
            </a:r>
            <a:r>
              <a:rPr lang="en-IN" sz="2000" dirty="0">
                <a:solidFill>
                  <a:srgbClr val="00B0F0"/>
                </a:solidFill>
              </a:rPr>
              <a:t>s € Stack</a:t>
            </a:r>
            <a:r>
              <a:rPr lang="en-IN" sz="2000" dirty="0"/>
              <a:t>, </a:t>
            </a:r>
            <a:r>
              <a:rPr lang="en-IN" sz="2000" dirty="0">
                <a:solidFill>
                  <a:srgbClr val="C00000"/>
                </a:solidFill>
              </a:rPr>
              <a:t>item € element</a:t>
            </a:r>
            <a:r>
              <a:rPr lang="en-IN" sz="2000" dirty="0"/>
              <a:t>, </a:t>
            </a:r>
            <a:r>
              <a:rPr lang="en-IN" sz="2000" dirty="0" err="1">
                <a:solidFill>
                  <a:srgbClr val="00B0F0"/>
                </a:solidFill>
              </a:rPr>
              <a:t>stacksize</a:t>
            </a:r>
            <a:r>
              <a:rPr lang="en-IN" sz="2000" dirty="0">
                <a:solidFill>
                  <a:srgbClr val="00B0F0"/>
                </a:solidFill>
              </a:rPr>
              <a:t> € positive integer</a:t>
            </a:r>
            <a:r>
              <a:rPr lang="en-IN" sz="2000" dirty="0" smtClean="0"/>
              <a:t>.</a:t>
            </a:r>
          </a:p>
          <a:p>
            <a:r>
              <a:rPr lang="en-IN" sz="2000" b="1" i="1" dirty="0">
                <a:solidFill>
                  <a:srgbClr val="0070C0"/>
                </a:solidFill>
              </a:rPr>
              <a:t>Stack </a:t>
            </a:r>
            <a:r>
              <a:rPr lang="en-IN" sz="2000" b="1" dirty="0">
                <a:solidFill>
                  <a:srgbClr val="0070C0"/>
                </a:solidFill>
              </a:rPr>
              <a:t>Create(</a:t>
            </a:r>
            <a:r>
              <a:rPr lang="en-IN" sz="2000" b="1" dirty="0" err="1">
                <a:solidFill>
                  <a:srgbClr val="0070C0"/>
                </a:solidFill>
              </a:rPr>
              <a:t>stacksize</a:t>
            </a:r>
            <a:r>
              <a:rPr lang="en-IN" sz="2000" b="1" dirty="0">
                <a:solidFill>
                  <a:srgbClr val="0070C0"/>
                </a:solidFill>
              </a:rPr>
              <a:t>) </a:t>
            </a:r>
            <a:r>
              <a:rPr lang="en-IN" sz="2000" dirty="0"/>
              <a:t>::=Creates an empty stack whose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                                       maximum </a:t>
            </a:r>
            <a:r>
              <a:rPr lang="en-IN" sz="2000" dirty="0"/>
              <a:t>size is </a:t>
            </a:r>
            <a:r>
              <a:rPr lang="en-IN" sz="2000" dirty="0" err="1"/>
              <a:t>stacksize</a:t>
            </a:r>
            <a:endParaRPr lang="en-IN" sz="2000" dirty="0"/>
          </a:p>
          <a:p>
            <a:r>
              <a:rPr lang="en-IN" sz="2000" b="1" i="1" dirty="0">
                <a:solidFill>
                  <a:srgbClr val="0070C0"/>
                </a:solidFill>
              </a:rPr>
              <a:t>Boolean </a:t>
            </a:r>
            <a:r>
              <a:rPr lang="en-IN" sz="2000" b="1" dirty="0" err="1">
                <a:solidFill>
                  <a:srgbClr val="0070C0"/>
                </a:solidFill>
              </a:rPr>
              <a:t>IsFull</a:t>
            </a:r>
            <a:r>
              <a:rPr lang="en-IN" sz="2000" b="1" dirty="0">
                <a:solidFill>
                  <a:srgbClr val="0070C0"/>
                </a:solidFill>
              </a:rPr>
              <a:t>(s, </a:t>
            </a:r>
            <a:r>
              <a:rPr lang="en-IN" sz="2000" b="1" i="1" dirty="0" err="1">
                <a:solidFill>
                  <a:srgbClr val="0070C0"/>
                </a:solidFill>
              </a:rPr>
              <a:t>stacksize</a:t>
            </a:r>
            <a:r>
              <a:rPr lang="en-IN" sz="2000" b="1" i="1" dirty="0">
                <a:solidFill>
                  <a:srgbClr val="0070C0"/>
                </a:solidFill>
              </a:rPr>
              <a:t>) </a:t>
            </a:r>
            <a:r>
              <a:rPr lang="en-IN" sz="2000" dirty="0"/>
              <a:t>:=if number of elements in stacks is </a:t>
            </a:r>
            <a:r>
              <a:rPr lang="en-IN" sz="2000" dirty="0" err="1" smtClean="0"/>
              <a:t>stacksize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                                          </a:t>
            </a:r>
            <a:r>
              <a:rPr lang="en-IN" sz="2000" dirty="0"/>
              <a:t>return </a:t>
            </a:r>
            <a:r>
              <a:rPr lang="en-IN" sz="2000" i="1" dirty="0"/>
              <a:t>TRUE</a:t>
            </a:r>
          </a:p>
          <a:p>
            <a:pPr marL="0" indent="0">
              <a:buNone/>
            </a:pPr>
            <a:r>
              <a:rPr lang="en-IN" sz="2000" dirty="0" smtClean="0"/>
              <a:t>                                                         else </a:t>
            </a:r>
            <a:r>
              <a:rPr lang="en-IN" sz="2000" dirty="0"/>
              <a:t>return </a:t>
            </a:r>
            <a:r>
              <a:rPr lang="en-IN" sz="2000" i="1" dirty="0"/>
              <a:t>FALSE</a:t>
            </a:r>
          </a:p>
          <a:p>
            <a:r>
              <a:rPr lang="en-IN" sz="2000" b="1" i="1" dirty="0">
                <a:solidFill>
                  <a:srgbClr val="0070C0"/>
                </a:solidFill>
              </a:rPr>
              <a:t>Stack Push(s, item</a:t>
            </a:r>
            <a:r>
              <a:rPr lang="en-IN" sz="2000" b="1" i="1" dirty="0" smtClean="0">
                <a:solidFill>
                  <a:srgbClr val="0070C0"/>
                </a:solidFill>
              </a:rPr>
              <a:t>)</a:t>
            </a:r>
            <a:r>
              <a:rPr lang="en-IN" sz="2000" dirty="0">
                <a:solidFill>
                  <a:srgbClr val="0070C0"/>
                </a:solidFill>
              </a:rPr>
              <a:t> </a:t>
            </a:r>
            <a:r>
              <a:rPr lang="en-IN" sz="2000" dirty="0"/>
              <a:t>: := </a:t>
            </a:r>
            <a:r>
              <a:rPr lang="en-IN" sz="2000" dirty="0" smtClean="0"/>
              <a:t>  if </a:t>
            </a:r>
            <a:r>
              <a:rPr lang="en-IN" sz="2000" dirty="0"/>
              <a:t>(</a:t>
            </a:r>
            <a:r>
              <a:rPr lang="en-IN" sz="2000" dirty="0" err="1"/>
              <a:t>lsFull</a:t>
            </a:r>
            <a:r>
              <a:rPr lang="en-IN" sz="2000" dirty="0"/>
              <a:t>( s)) stack is full</a:t>
            </a:r>
          </a:p>
          <a:p>
            <a:pPr marL="0" indent="0">
              <a:buNone/>
            </a:pPr>
            <a:r>
              <a:rPr lang="en-IN" sz="2000" dirty="0" smtClean="0"/>
              <a:t>			   else </a:t>
            </a:r>
            <a:r>
              <a:rPr lang="en-IN" sz="2000" dirty="0"/>
              <a:t>insert item on to the stack s and return</a:t>
            </a:r>
          </a:p>
          <a:p>
            <a:r>
              <a:rPr lang="en-IN" sz="2000" b="1" i="1" dirty="0" smtClean="0">
                <a:solidFill>
                  <a:srgbClr val="0070C0"/>
                </a:solidFill>
              </a:rPr>
              <a:t>Boolean </a:t>
            </a:r>
            <a:r>
              <a:rPr lang="en-IN" sz="2000" b="1" dirty="0" err="1">
                <a:solidFill>
                  <a:srgbClr val="0070C0"/>
                </a:solidFill>
              </a:rPr>
              <a:t>IsEmpty</a:t>
            </a:r>
            <a:r>
              <a:rPr lang="en-IN" sz="2000" b="1" dirty="0">
                <a:solidFill>
                  <a:srgbClr val="0070C0"/>
                </a:solidFill>
              </a:rPr>
              <a:t>(s</a:t>
            </a:r>
            <a:r>
              <a:rPr lang="en-IN" sz="2000" b="1" dirty="0" smtClean="0">
                <a:solidFill>
                  <a:srgbClr val="0070C0"/>
                </a:solidFill>
              </a:rPr>
              <a:t>)</a:t>
            </a:r>
            <a:r>
              <a:rPr lang="en-IN" sz="2000" b="1" dirty="0">
                <a:solidFill>
                  <a:srgbClr val="0070C0"/>
                </a:solidFill>
              </a:rPr>
              <a:t> </a:t>
            </a:r>
            <a:r>
              <a:rPr lang="en-IN" sz="2000" dirty="0"/>
              <a:t>::=if no elements are there in stack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	 return </a:t>
            </a:r>
            <a:r>
              <a:rPr lang="en-IN" sz="2000" i="1" dirty="0"/>
              <a:t>TRUE</a:t>
            </a:r>
          </a:p>
          <a:p>
            <a:pPr marL="0" indent="0">
              <a:buNone/>
            </a:pPr>
            <a:r>
              <a:rPr lang="en-IN" sz="2000" dirty="0" smtClean="0"/>
              <a:t>                                                 else </a:t>
            </a:r>
            <a:r>
              <a:rPr lang="en-IN" sz="2000" dirty="0"/>
              <a:t>return </a:t>
            </a:r>
            <a:r>
              <a:rPr lang="en-IN" sz="2000" i="1" dirty="0"/>
              <a:t>FALSE</a:t>
            </a:r>
          </a:p>
          <a:p>
            <a:r>
              <a:rPr lang="en-IN" sz="2000" b="1" i="1" dirty="0" smtClean="0">
                <a:solidFill>
                  <a:srgbClr val="0070C0"/>
                </a:solidFill>
              </a:rPr>
              <a:t>Element </a:t>
            </a:r>
            <a:r>
              <a:rPr lang="en-IN" sz="2000" b="1" dirty="0" smtClean="0">
                <a:solidFill>
                  <a:srgbClr val="0070C0"/>
                </a:solidFill>
              </a:rPr>
              <a:t>Pops</a:t>
            </a:r>
            <a:r>
              <a:rPr lang="en-IN" sz="2000" dirty="0" smtClean="0"/>
              <a:t>::=</a:t>
            </a:r>
            <a:r>
              <a:rPr lang="en-IN" sz="2000" dirty="0"/>
              <a:t>if (</a:t>
            </a:r>
            <a:r>
              <a:rPr lang="en-IN" sz="2000" dirty="0" err="1"/>
              <a:t>lsEmpty</a:t>
            </a:r>
            <a:r>
              <a:rPr lang="en-IN" sz="2000" dirty="0"/>
              <a:t>(s)) </a:t>
            </a:r>
            <a:r>
              <a:rPr lang="en-IN" sz="2000" dirty="0" smtClean="0"/>
              <a:t>return</a:t>
            </a:r>
          </a:p>
          <a:p>
            <a:endParaRPr lang="en-IN" sz="1200" dirty="0"/>
          </a:p>
          <a:p>
            <a:pPr marL="0" indent="0">
              <a:buNone/>
            </a:pPr>
            <a:r>
              <a:rPr lang="en-IN" sz="2000" dirty="0" smtClean="0"/>
              <a:t>		 else </a:t>
            </a:r>
            <a:r>
              <a:rPr lang="en-IN" sz="2000" dirty="0"/>
              <a:t>remove and -return the element at the top of the stack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15388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 err="1" smtClean="0"/>
              <a:t>Representaion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</a:p>
          <a:p>
            <a:r>
              <a:rPr lang="en-US" dirty="0" smtClean="0"/>
              <a:t>Using Dynamic Arrays</a:t>
            </a:r>
          </a:p>
          <a:p>
            <a:r>
              <a:rPr lang="en-US" dirty="0" smtClean="0"/>
              <a:t>Using Linked list (Mod-3)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65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Stack Operations using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04928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 smtClean="0">
                <a:solidFill>
                  <a:srgbClr val="0070C0"/>
                </a:solidFill>
              </a:rPr>
              <a:t>1.Stack </a:t>
            </a:r>
            <a:r>
              <a:rPr lang="en-IN" b="1" u="sng" dirty="0">
                <a:solidFill>
                  <a:srgbClr val="0070C0"/>
                </a:solidFill>
              </a:rPr>
              <a:t>Create </a:t>
            </a:r>
            <a:endParaRPr lang="en-IN" b="1" u="sn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400" b="1" dirty="0" smtClean="0"/>
              <a:t>Stack </a:t>
            </a:r>
            <a:r>
              <a:rPr lang="en-IN" sz="2400" dirty="0" err="1"/>
              <a:t>CreateS</a:t>
            </a:r>
            <a:r>
              <a:rPr lang="en-IN" sz="2400" dirty="0"/>
              <a:t>(</a:t>
            </a:r>
            <a:r>
              <a:rPr lang="en-IN" sz="2400" dirty="0" err="1"/>
              <a:t>maxStackSize</a:t>
            </a:r>
            <a:r>
              <a:rPr lang="en-IN" sz="2400" dirty="0"/>
              <a:t> </a:t>
            </a:r>
            <a:r>
              <a:rPr lang="en-IN" sz="2400" dirty="0" smtClean="0"/>
              <a:t>)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#define MAX_STACK_SIZE 100 /* maximum stack size*/ </a:t>
            </a:r>
          </a:p>
          <a:p>
            <a:pPr marL="0" indent="0">
              <a:buNone/>
            </a:pPr>
            <a:r>
              <a:rPr lang="en-IN" sz="2400" dirty="0" err="1"/>
              <a:t>typedef</a:t>
            </a:r>
            <a:r>
              <a:rPr lang="en-IN" sz="2400" dirty="0"/>
              <a:t> </a:t>
            </a:r>
            <a:r>
              <a:rPr lang="en-IN" sz="2400" dirty="0" err="1"/>
              <a:t>struct</a:t>
            </a:r>
            <a:r>
              <a:rPr lang="en-IN" sz="2400" dirty="0"/>
              <a:t> </a:t>
            </a:r>
          </a:p>
          <a:p>
            <a:pPr marL="0" indent="0">
              <a:buNone/>
            </a:pPr>
            <a:r>
              <a:rPr lang="en-IN" sz="2400" dirty="0"/>
              <a:t>{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key; 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       /* </a:t>
            </a:r>
            <a:r>
              <a:rPr lang="en-IN" sz="2400" dirty="0">
                <a:solidFill>
                  <a:srgbClr val="FF0000"/>
                </a:solidFill>
              </a:rPr>
              <a:t>other fields */ </a:t>
            </a:r>
          </a:p>
          <a:p>
            <a:pPr marL="0" indent="0">
              <a:buNone/>
            </a:pPr>
            <a:r>
              <a:rPr lang="en-IN" sz="2400" dirty="0"/>
              <a:t>} element; </a:t>
            </a:r>
          </a:p>
          <a:p>
            <a:pPr marL="0" indent="0">
              <a:buNone/>
            </a:pPr>
            <a:r>
              <a:rPr lang="en-IN" sz="2400" dirty="0"/>
              <a:t>element stack[MAX_STACK_SIZE];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top = -1; </a:t>
            </a:r>
          </a:p>
        </p:txBody>
      </p:sp>
    </p:spTree>
    <p:extLst>
      <p:ext uri="{BB962C8B-B14F-4D97-AF65-F5344CB8AC3E}">
        <p14:creationId xmlns:p14="http://schemas.microsoft.com/office/powerpoint/2010/main" val="35385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93643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 smtClean="0">
                <a:solidFill>
                  <a:srgbClr val="0070C0"/>
                </a:solidFill>
              </a:rPr>
              <a:t>2.Boolean </a:t>
            </a:r>
            <a:r>
              <a:rPr lang="en-IN" b="1" u="sng" dirty="0" err="1">
                <a:solidFill>
                  <a:srgbClr val="0070C0"/>
                </a:solidFill>
              </a:rPr>
              <a:t>IsEmpty</a:t>
            </a:r>
            <a:r>
              <a:rPr lang="en-IN" b="1" u="sng" dirty="0">
                <a:solidFill>
                  <a:srgbClr val="0070C0"/>
                </a:solidFill>
              </a:rPr>
              <a:t>(Stack</a:t>
            </a:r>
            <a:r>
              <a:rPr lang="en-IN" dirty="0" smtClean="0">
                <a:solidFill>
                  <a:srgbClr val="0070C0"/>
                </a:solidFill>
              </a:rPr>
              <a:t>)::=</a:t>
            </a:r>
          </a:p>
          <a:p>
            <a:pPr marL="457200" lvl="1" indent="0">
              <a:buNone/>
            </a:pPr>
            <a:r>
              <a:rPr lang="en-IN" dirty="0" smtClean="0"/>
              <a:t> </a:t>
            </a:r>
            <a:r>
              <a:rPr lang="en-IN" dirty="0"/>
              <a:t>top &lt; 0; </a:t>
            </a:r>
            <a:endParaRPr lang="en-IN" dirty="0" smtClean="0"/>
          </a:p>
          <a:p>
            <a:pPr marL="0" indent="0">
              <a:buNone/>
            </a:pPr>
            <a:r>
              <a:rPr lang="en-IN" u="sng" dirty="0" smtClean="0">
                <a:solidFill>
                  <a:srgbClr val="FF0000"/>
                </a:solidFill>
              </a:rPr>
              <a:t>3.Boolean </a:t>
            </a:r>
            <a:r>
              <a:rPr lang="en-IN" u="sng" dirty="0" err="1">
                <a:solidFill>
                  <a:srgbClr val="FF0000"/>
                </a:solidFill>
              </a:rPr>
              <a:t>IsFull</a:t>
            </a:r>
            <a:r>
              <a:rPr lang="en-IN" u="sng" dirty="0">
                <a:solidFill>
                  <a:srgbClr val="FF0000"/>
                </a:solidFill>
              </a:rPr>
              <a:t>(Stack)::= </a:t>
            </a:r>
            <a:endParaRPr lang="en-IN" u="sng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IN" dirty="0" smtClean="0"/>
              <a:t> top </a:t>
            </a:r>
            <a:r>
              <a:rPr lang="en-IN" dirty="0"/>
              <a:t>&gt;= MAX_STACK_SIZE-1; 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sz="2800" b="1" u="sng" dirty="0">
                <a:solidFill>
                  <a:srgbClr val="0070C0"/>
                </a:solidFill>
              </a:rPr>
              <a:t>POP()</a:t>
            </a:r>
          </a:p>
          <a:p>
            <a:pPr marL="0" indent="0">
              <a:buNone/>
            </a:pPr>
            <a:r>
              <a:rPr lang="en-IN" sz="2400" dirty="0"/>
              <a:t>element pop ( )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{ </a:t>
            </a:r>
            <a:r>
              <a:rPr lang="en-IN" sz="2000" dirty="0" smtClean="0">
                <a:solidFill>
                  <a:srgbClr val="FF0000"/>
                </a:solidFill>
              </a:rPr>
              <a:t>     /*</a:t>
            </a:r>
            <a:r>
              <a:rPr lang="en-IN" sz="2000" dirty="0">
                <a:solidFill>
                  <a:srgbClr val="FF0000"/>
                </a:solidFill>
              </a:rPr>
              <a:t>delete and return the top element from the stack */ </a:t>
            </a:r>
          </a:p>
          <a:p>
            <a:pPr marL="0" indent="0">
              <a:buNone/>
            </a:pPr>
            <a:r>
              <a:rPr lang="en-IN" sz="2400" dirty="0" smtClean="0"/>
              <a:t>     if </a:t>
            </a:r>
            <a:r>
              <a:rPr lang="en-IN" sz="2400" dirty="0"/>
              <a:t>(top == -1) </a:t>
            </a:r>
          </a:p>
          <a:p>
            <a:pPr marL="0" indent="0">
              <a:buNone/>
            </a:pPr>
            <a:r>
              <a:rPr lang="en-IN" sz="2400" dirty="0" smtClean="0"/>
              <a:t>     return </a:t>
            </a:r>
            <a:r>
              <a:rPr lang="en-IN" sz="2400" dirty="0" err="1" smtClean="0"/>
              <a:t>stackEmpty</a:t>
            </a:r>
            <a:r>
              <a:rPr lang="en-IN" sz="2400" dirty="0" smtClean="0"/>
              <a:t>();    </a:t>
            </a:r>
            <a:r>
              <a:rPr lang="en-IN" sz="2000" dirty="0" smtClean="0">
                <a:solidFill>
                  <a:srgbClr val="00B050"/>
                </a:solidFill>
              </a:rPr>
              <a:t>/*returns an error key */ </a:t>
            </a:r>
            <a:endParaRPr lang="en-I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2400" dirty="0" smtClean="0"/>
              <a:t>     return </a:t>
            </a:r>
            <a:r>
              <a:rPr lang="en-IN" sz="2400" dirty="0"/>
              <a:t>stack[top--]; </a:t>
            </a:r>
          </a:p>
          <a:p>
            <a:pPr marL="0" indent="0">
              <a:buNone/>
            </a:pPr>
            <a:r>
              <a:rPr lang="en-IN" sz="2400" dirty="0"/>
              <a:t>} </a:t>
            </a:r>
          </a:p>
          <a:p>
            <a:pPr marL="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6982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5.Push</a:t>
            </a:r>
            <a:r>
              <a:rPr lang="en-US" b="1" u="sng" dirty="0">
                <a:solidFill>
                  <a:srgbClr val="0070C0"/>
                </a:solidFill>
              </a:rPr>
              <a:t>()</a:t>
            </a:r>
          </a:p>
          <a:p>
            <a:pPr marL="400050" lvl="1" indent="0">
              <a:buNone/>
            </a:pPr>
            <a:r>
              <a:rPr lang="en-IN" sz="2400" dirty="0"/>
              <a:t>void push(element item) </a:t>
            </a:r>
          </a:p>
          <a:p>
            <a:pPr marL="400050" lvl="1" indent="0">
              <a:buNone/>
            </a:pPr>
            <a:r>
              <a:rPr lang="en-IN" sz="2400" dirty="0"/>
              <a:t>{ </a:t>
            </a:r>
            <a:r>
              <a:rPr lang="en-IN" sz="2400" dirty="0">
                <a:solidFill>
                  <a:srgbClr val="00B0F0"/>
                </a:solidFill>
              </a:rPr>
              <a:t>/* add an item to the global stack */ </a:t>
            </a:r>
          </a:p>
          <a:p>
            <a:pPr marL="400050" lvl="1" indent="0">
              <a:buNone/>
            </a:pPr>
            <a:r>
              <a:rPr lang="en-IN" sz="2400" dirty="0"/>
              <a:t>if (top &gt;= MAX_STACK_SIZE-1) </a:t>
            </a:r>
          </a:p>
          <a:p>
            <a:pPr marL="400050" lvl="1" indent="0">
              <a:buNone/>
            </a:pPr>
            <a:r>
              <a:rPr lang="en-IN" sz="2400" dirty="0" err="1"/>
              <a:t>stackFull</a:t>
            </a:r>
            <a:r>
              <a:rPr lang="en-IN" sz="2400" dirty="0"/>
              <a:t>(); </a:t>
            </a:r>
          </a:p>
          <a:p>
            <a:pPr marL="400050" lvl="1" indent="0">
              <a:buNone/>
            </a:pPr>
            <a:r>
              <a:rPr lang="en-IN" sz="2400" dirty="0"/>
              <a:t>stack[++top] = item; </a:t>
            </a:r>
          </a:p>
          <a:p>
            <a:pPr marL="400050" lvl="1" indent="0">
              <a:buNone/>
            </a:pPr>
            <a:r>
              <a:rPr lang="en-IN" sz="2400" dirty="0"/>
              <a:t>} </a:t>
            </a:r>
            <a:endParaRPr lang="en-IN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6. </a:t>
            </a:r>
            <a:r>
              <a:rPr lang="en-IN" b="1" dirty="0" err="1" smtClean="0">
                <a:solidFill>
                  <a:srgbClr val="0070C0"/>
                </a:solidFill>
              </a:rPr>
              <a:t>stackFull</a:t>
            </a:r>
            <a:r>
              <a:rPr lang="en-IN" b="1" dirty="0">
                <a:solidFill>
                  <a:srgbClr val="0070C0"/>
                </a:solidFill>
              </a:rPr>
              <a:t>( ) </a:t>
            </a:r>
            <a:endParaRPr lang="en-I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400" dirty="0" smtClean="0"/>
              <a:t>void </a:t>
            </a:r>
            <a:r>
              <a:rPr lang="en-IN" sz="2400" dirty="0" err="1"/>
              <a:t>stackFull</a:t>
            </a:r>
            <a:r>
              <a:rPr lang="en-IN" sz="2400" dirty="0"/>
              <a:t>() </a:t>
            </a:r>
          </a:p>
          <a:p>
            <a:pPr marL="0" indent="0">
              <a:buNone/>
            </a:pPr>
            <a:r>
              <a:rPr lang="en-IN" sz="2400" dirty="0"/>
              <a:t>{ </a:t>
            </a:r>
          </a:p>
          <a:p>
            <a:pPr marL="0" indent="0">
              <a:buNone/>
            </a:pPr>
            <a:r>
              <a:rPr lang="en-IN" sz="2400" dirty="0" err="1"/>
              <a:t>fprintf</a:t>
            </a:r>
            <a:r>
              <a:rPr lang="en-IN" sz="2400" dirty="0"/>
              <a:t>(</a:t>
            </a:r>
            <a:r>
              <a:rPr lang="en-IN" sz="2400" dirty="0" err="1"/>
              <a:t>stderr</a:t>
            </a:r>
            <a:r>
              <a:rPr lang="en-IN" sz="2400" dirty="0"/>
              <a:t>, "Stack is full, cannot add element"); </a:t>
            </a:r>
          </a:p>
          <a:p>
            <a:pPr marL="0" indent="0">
              <a:buNone/>
            </a:pPr>
            <a:r>
              <a:rPr lang="en-IN" sz="2400" dirty="0"/>
              <a:t>exit(EXIT_FAILURE); </a:t>
            </a:r>
          </a:p>
          <a:p>
            <a:pPr marL="0" indent="0">
              <a:buNone/>
            </a:pPr>
            <a:r>
              <a:rPr lang="en-IN" sz="2400" dirty="0"/>
              <a:t>} </a:t>
            </a: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9174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PROGRAM-3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/>
              <a:t>Design, Develop and Implement a </a:t>
            </a:r>
            <a:r>
              <a:rPr lang="en-IN" sz="2400" b="1" dirty="0">
                <a:solidFill>
                  <a:srgbClr val="FF0000"/>
                </a:solidFill>
              </a:rPr>
              <a:t>menu driven Program </a:t>
            </a:r>
            <a:r>
              <a:rPr lang="en-IN" sz="2400" b="1" dirty="0"/>
              <a:t>in C for the following operations on </a:t>
            </a:r>
            <a:r>
              <a:rPr lang="en-IN" sz="2400" b="1" dirty="0">
                <a:solidFill>
                  <a:srgbClr val="00B050"/>
                </a:solidFill>
              </a:rPr>
              <a:t>STACK of Integers </a:t>
            </a:r>
            <a:r>
              <a:rPr lang="en-IN" sz="2400" b="1" dirty="0"/>
              <a:t>(Array Implementation of Stack with maximum size MAX) 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a. </a:t>
            </a:r>
            <a:r>
              <a:rPr lang="en-IN" sz="2400" b="1" dirty="0">
                <a:solidFill>
                  <a:srgbClr val="0070C0"/>
                </a:solidFill>
              </a:rPr>
              <a:t>Push an Element on to Stack </a:t>
            </a:r>
            <a:endParaRPr lang="en-I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400" b="1" dirty="0"/>
              <a:t>b. Pop an Element from Stack 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c. </a:t>
            </a:r>
            <a:r>
              <a:rPr lang="en-IN" sz="2400" b="1" dirty="0">
                <a:solidFill>
                  <a:srgbClr val="0070C0"/>
                </a:solidFill>
              </a:rPr>
              <a:t>Demonstrate how Stack can be used to check Palindrome </a:t>
            </a:r>
            <a:endParaRPr lang="en-I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400" b="1" dirty="0" err="1"/>
              <a:t>d.Demonstrate</a:t>
            </a:r>
            <a:r>
              <a:rPr lang="en-IN" sz="2400" b="1" dirty="0"/>
              <a:t> Overflow and Underflow situations on Stack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2668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</a:t>
            </a:r>
          </a:p>
          <a:p>
            <a:r>
              <a:rPr lang="en-US" dirty="0" smtClean="0"/>
              <a:t>Stack Full</a:t>
            </a:r>
          </a:p>
          <a:p>
            <a:r>
              <a:rPr lang="en-US" dirty="0" smtClean="0"/>
              <a:t>pop</a:t>
            </a:r>
          </a:p>
          <a:p>
            <a:r>
              <a:rPr lang="en-US" dirty="0"/>
              <a:t>Stack </a:t>
            </a:r>
            <a:r>
              <a:rPr lang="en-US" dirty="0" smtClean="0"/>
              <a:t>Empty</a:t>
            </a:r>
          </a:p>
          <a:p>
            <a:r>
              <a:rPr lang="en-US" dirty="0" smtClean="0"/>
              <a:t>Palindrome </a:t>
            </a:r>
          </a:p>
          <a:p>
            <a:r>
              <a:rPr lang="en-US" dirty="0" smtClean="0"/>
              <a:t>Not palindrome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18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936104"/>
          </a:xfrm>
        </p:spPr>
        <p:txBody>
          <a:bodyPr/>
          <a:lstStyle/>
          <a:p>
            <a:r>
              <a:rPr lang="en-US" dirty="0" smtClean="0"/>
              <a:t>Array implementation of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408712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#include&lt;</a:t>
            </a:r>
            <a:r>
              <a:rPr lang="en-IN" sz="2000" dirty="0" err="1"/>
              <a:t>stdio.h</a:t>
            </a:r>
            <a:r>
              <a:rPr lang="en-IN" sz="2000" dirty="0"/>
              <a:t>&gt; </a:t>
            </a:r>
          </a:p>
          <a:p>
            <a:pPr marL="0" indent="0">
              <a:buNone/>
            </a:pPr>
            <a:r>
              <a:rPr lang="en-IN" sz="2000" dirty="0" smtClean="0"/>
              <a:t>#</a:t>
            </a:r>
            <a:r>
              <a:rPr lang="en-IN" sz="2000" dirty="0"/>
              <a:t>include&lt;</a:t>
            </a:r>
            <a:r>
              <a:rPr lang="en-IN" sz="2000" dirty="0" err="1"/>
              <a:t>stdlib.h</a:t>
            </a:r>
            <a:r>
              <a:rPr lang="en-IN" sz="2000" dirty="0"/>
              <a:t>&gt; </a:t>
            </a:r>
          </a:p>
          <a:p>
            <a:pPr marL="0" indent="0">
              <a:buNone/>
            </a:pPr>
            <a:r>
              <a:rPr lang="en-IN" sz="2000" dirty="0" smtClean="0"/>
              <a:t>#</a:t>
            </a:r>
            <a:r>
              <a:rPr lang="en-IN" sz="2000" dirty="0"/>
              <a:t>define MAX 5 </a:t>
            </a:r>
          </a:p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Stack[MAX], top=-1; </a:t>
            </a:r>
          </a:p>
          <a:p>
            <a:pPr marL="0" indent="0">
              <a:buNone/>
            </a:pPr>
            <a:r>
              <a:rPr lang="en-IN" sz="2000" dirty="0"/>
              <a:t>void push() </a:t>
            </a:r>
          </a:p>
          <a:p>
            <a:pPr marL="0" indent="0">
              <a:buNone/>
            </a:pPr>
            <a:r>
              <a:rPr lang="en-IN" sz="2000" dirty="0"/>
              <a:t>{ </a:t>
            </a:r>
          </a:p>
          <a:p>
            <a:pPr marL="0" indent="0">
              <a:buNone/>
            </a:pPr>
            <a:r>
              <a:rPr lang="en-IN" sz="2000" dirty="0" smtClean="0"/>
              <a:t>     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/>
              <a:t>ele</a:t>
            </a:r>
            <a:r>
              <a:rPr lang="en-IN" sz="2000" dirty="0"/>
              <a:t>; </a:t>
            </a:r>
          </a:p>
          <a:p>
            <a:pPr marL="0" indent="0">
              <a:buNone/>
            </a:pPr>
            <a:r>
              <a:rPr lang="en-IN" sz="2000" dirty="0" smtClean="0"/>
              <a:t>      if(top&lt;MAX-1</a:t>
            </a:r>
            <a:r>
              <a:rPr lang="en-IN" sz="2000" dirty="0"/>
              <a:t>) </a:t>
            </a:r>
          </a:p>
          <a:p>
            <a:pPr marL="0" indent="0">
              <a:buNone/>
            </a:pPr>
            <a:r>
              <a:rPr lang="en-IN" sz="2000" dirty="0" smtClean="0"/>
              <a:t>       { 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            </a:t>
            </a:r>
            <a:r>
              <a:rPr lang="en-IN" sz="2000" dirty="0" err="1" smtClean="0"/>
              <a:t>printf</a:t>
            </a:r>
            <a:r>
              <a:rPr lang="en-IN" sz="2000" dirty="0"/>
              <a:t>("Enter the value to be inserted into the stack :"); </a:t>
            </a:r>
          </a:p>
          <a:p>
            <a:pPr marL="0" indent="0">
              <a:buNone/>
            </a:pPr>
            <a:r>
              <a:rPr lang="en-IN" sz="2000" dirty="0" smtClean="0"/>
              <a:t>               </a:t>
            </a:r>
            <a:r>
              <a:rPr lang="en-IN" sz="2000" dirty="0" err="1" smtClean="0"/>
              <a:t>scanf</a:t>
            </a:r>
            <a:r>
              <a:rPr lang="en-IN" sz="2000" dirty="0"/>
              <a:t>("%d",&amp;</a:t>
            </a:r>
            <a:r>
              <a:rPr lang="en-IN" sz="2000" dirty="0" err="1"/>
              <a:t>ele</a:t>
            </a:r>
            <a:r>
              <a:rPr lang="en-IN" sz="2000" dirty="0"/>
              <a:t>); </a:t>
            </a:r>
          </a:p>
          <a:p>
            <a:pPr marL="0" indent="0">
              <a:buNone/>
            </a:pPr>
            <a:r>
              <a:rPr lang="en-IN" sz="2000" dirty="0" smtClean="0"/>
              <a:t>               Stack</a:t>
            </a:r>
            <a:r>
              <a:rPr lang="en-IN" sz="2000" dirty="0"/>
              <a:t>[++top] = </a:t>
            </a:r>
            <a:r>
              <a:rPr lang="en-IN" sz="2000" dirty="0" err="1"/>
              <a:t>ele</a:t>
            </a:r>
            <a:r>
              <a:rPr lang="en-IN" sz="2000" dirty="0"/>
              <a:t>; </a:t>
            </a:r>
          </a:p>
          <a:p>
            <a:pPr marL="0" indent="0">
              <a:buNone/>
            </a:pPr>
            <a:r>
              <a:rPr lang="en-IN" sz="2000" dirty="0" smtClean="0"/>
              <a:t>        } 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     else 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             </a:t>
            </a:r>
            <a:r>
              <a:rPr lang="en-IN" sz="2000" dirty="0" err="1" smtClean="0"/>
              <a:t>printf</a:t>
            </a:r>
            <a:r>
              <a:rPr lang="en-IN" sz="2000" dirty="0"/>
              <a:t>("Stack is Full"); </a:t>
            </a:r>
            <a:r>
              <a:rPr lang="en-IN" sz="2000" dirty="0" smtClean="0"/>
              <a:t>         </a:t>
            </a:r>
            <a:r>
              <a:rPr lang="en-IN" sz="2000" dirty="0" smtClean="0">
                <a:solidFill>
                  <a:srgbClr val="FF0000"/>
                </a:solidFill>
              </a:rPr>
              <a:t>// </a:t>
            </a:r>
            <a:r>
              <a:rPr lang="en-IN" sz="2000" dirty="0">
                <a:solidFill>
                  <a:srgbClr val="FF0000"/>
                </a:solidFill>
              </a:rPr>
              <a:t>overflow condition </a:t>
            </a:r>
          </a:p>
          <a:p>
            <a:pPr marL="0" indent="0">
              <a:buNone/>
            </a:pPr>
            <a:r>
              <a:rPr lang="en-IN" sz="2000" dirty="0"/>
              <a:t>return; </a:t>
            </a:r>
          </a:p>
          <a:p>
            <a:pPr marL="0" indent="0">
              <a:buNone/>
            </a:pPr>
            <a:r>
              <a:rPr lang="en-IN" sz="20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308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void Palindrome()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     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/>
              <a:t>i</a:t>
            </a:r>
            <a:r>
              <a:rPr lang="en-IN" sz="2400" dirty="0"/>
              <a:t>=0, </a:t>
            </a:r>
            <a:r>
              <a:rPr lang="en-IN" sz="2400" dirty="0" err="1"/>
              <a:t>len</a:t>
            </a:r>
            <a:r>
              <a:rPr lang="en-IN" sz="2400" dirty="0"/>
              <a:t>=</a:t>
            </a:r>
            <a:r>
              <a:rPr lang="en-IN" sz="2400" dirty="0" err="1"/>
              <a:t>top,flag</a:t>
            </a:r>
            <a:r>
              <a:rPr lang="en-IN" sz="2400" dirty="0"/>
              <a:t>=0;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      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</a:rPr>
              <a:t>stack1[5</a:t>
            </a:r>
            <a:r>
              <a:rPr lang="en-IN" sz="2400" dirty="0"/>
              <a:t>];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     while(top</a:t>
            </a:r>
            <a:r>
              <a:rPr lang="en-IN" sz="2400" dirty="0"/>
              <a:t>!=-1) </a:t>
            </a:r>
            <a:endParaRPr lang="en-IN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         stack1[</a:t>
            </a:r>
            <a:r>
              <a:rPr lang="en-IN" sz="2400" dirty="0" err="1" smtClean="0"/>
              <a:t>i</a:t>
            </a:r>
            <a:r>
              <a:rPr lang="en-IN" sz="2400" dirty="0"/>
              <a:t>]=Stack[top--];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          </a:t>
            </a:r>
            <a:r>
              <a:rPr lang="en-IN" sz="2400" dirty="0" err="1" smtClean="0"/>
              <a:t>i</a:t>
            </a:r>
            <a:r>
              <a:rPr lang="en-IN" sz="2400" dirty="0"/>
              <a:t>++;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      } </a:t>
            </a:r>
            <a:endParaRPr lang="en-I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     for </a:t>
            </a:r>
            <a:r>
              <a:rPr lang="en-IN" sz="2400" dirty="0"/>
              <a:t>(</a:t>
            </a:r>
            <a:r>
              <a:rPr lang="en-IN" sz="2400" dirty="0" err="1"/>
              <a:t>i</a:t>
            </a:r>
            <a:r>
              <a:rPr lang="en-IN" sz="2400" dirty="0"/>
              <a:t> = 0; </a:t>
            </a:r>
            <a:r>
              <a:rPr lang="en-IN" sz="2400" dirty="0" err="1"/>
              <a:t>i</a:t>
            </a:r>
            <a:r>
              <a:rPr lang="en-IN" sz="2400" dirty="0"/>
              <a:t> &lt; </a:t>
            </a:r>
            <a:r>
              <a:rPr lang="en-IN" sz="2400" dirty="0" err="1"/>
              <a:t>len</a:t>
            </a:r>
            <a:r>
              <a:rPr lang="en-IN" sz="2400" dirty="0"/>
              <a:t>; </a:t>
            </a:r>
            <a:r>
              <a:rPr lang="en-IN" sz="2400" dirty="0" err="1"/>
              <a:t>i</a:t>
            </a:r>
            <a:r>
              <a:rPr lang="en-IN" sz="2400" dirty="0"/>
              <a:t>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    { </a:t>
            </a:r>
            <a:endParaRPr lang="en-I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    if </a:t>
            </a:r>
            <a:r>
              <a:rPr lang="en-IN" sz="2400" dirty="0"/>
              <a:t>(stack1[</a:t>
            </a:r>
            <a:r>
              <a:rPr lang="en-IN" sz="2400" dirty="0" err="1"/>
              <a:t>i</a:t>
            </a:r>
            <a:r>
              <a:rPr lang="en-IN" sz="2400" dirty="0"/>
              <a:t>] != Stack[</a:t>
            </a:r>
            <a:r>
              <a:rPr lang="en-IN" sz="2400" dirty="0" err="1"/>
              <a:t>i</a:t>
            </a:r>
            <a:r>
              <a:rPr lang="en-IN" sz="2400" dirty="0"/>
              <a:t>])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    {    flag=1</a:t>
            </a:r>
            <a:r>
              <a:rPr lang="en-IN" sz="24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           break</a:t>
            </a:r>
            <a:r>
              <a:rPr lang="en-IN" sz="24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     } </a:t>
            </a:r>
            <a:endParaRPr lang="en-I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   } 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if(flag==0)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err="1"/>
              <a:t>printf</a:t>
            </a:r>
            <a:r>
              <a:rPr lang="en-IN" sz="2400" dirty="0"/>
              <a:t>("It is a Palindrome \n");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else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err="1"/>
              <a:t>printf</a:t>
            </a:r>
            <a:r>
              <a:rPr lang="en-IN" sz="2400" dirty="0"/>
              <a:t>("It is not a palindrome");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}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51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Defintion</a:t>
            </a:r>
            <a:endParaRPr lang="en-US" dirty="0" smtClean="0"/>
          </a:p>
          <a:p>
            <a:r>
              <a:rPr lang="en-US" dirty="0" smtClean="0"/>
              <a:t>Stack Operations</a:t>
            </a:r>
          </a:p>
          <a:p>
            <a:r>
              <a:rPr lang="en-US" dirty="0" smtClean="0"/>
              <a:t>Array Representation </a:t>
            </a:r>
          </a:p>
          <a:p>
            <a:r>
              <a:rPr lang="en-US" dirty="0" smtClean="0"/>
              <a:t>Stacks using Dynamic Arrays</a:t>
            </a:r>
          </a:p>
          <a:p>
            <a:r>
              <a:rPr lang="en-US" dirty="0" smtClean="0"/>
              <a:t>Stack Applications</a:t>
            </a:r>
          </a:p>
          <a:p>
            <a:pPr lvl="1"/>
            <a:r>
              <a:rPr lang="en-US" dirty="0" smtClean="0"/>
              <a:t>Polish Notation</a:t>
            </a:r>
          </a:p>
          <a:p>
            <a:pPr lvl="1"/>
            <a:r>
              <a:rPr lang="en-US" dirty="0" smtClean="0"/>
              <a:t>Infix to Postfix Conversion</a:t>
            </a:r>
          </a:p>
          <a:p>
            <a:pPr lvl="1"/>
            <a:r>
              <a:rPr lang="en-US" dirty="0" smtClean="0"/>
              <a:t>Evaluation of Postfix expression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8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STACKS USING DYNAMIC ARRAYS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size of bound is impossible to alter during compilation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can be overcome by using </a:t>
            </a:r>
            <a:r>
              <a:rPr lang="en-IN" dirty="0">
                <a:solidFill>
                  <a:srgbClr val="FF0000"/>
                </a:solidFill>
              </a:rPr>
              <a:t>dynamically allocated array </a:t>
            </a:r>
            <a:r>
              <a:rPr lang="en-IN" dirty="0"/>
              <a:t>for the elements and then increasing the size of array </a:t>
            </a:r>
            <a:r>
              <a:rPr lang="en-IN" dirty="0" smtClean="0"/>
              <a:t>as </a:t>
            </a:r>
            <a:r>
              <a:rPr lang="en-IN" dirty="0"/>
              <a:t>needed</a:t>
            </a:r>
            <a:r>
              <a:rPr lang="en-IN" dirty="0" smtClean="0"/>
              <a:t>.</a:t>
            </a:r>
          </a:p>
          <a:p>
            <a:r>
              <a:rPr lang="en-IN" dirty="0"/>
              <a:t>with the concept of </a:t>
            </a:r>
            <a:r>
              <a:rPr lang="en-IN" dirty="0">
                <a:solidFill>
                  <a:srgbClr val="002060"/>
                </a:solidFill>
              </a:rPr>
              <a:t>array doubling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70F5B1-96ED-4DA4-9B16-F0B5EAAA943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0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2068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#include&lt;</a:t>
            </a:r>
            <a:r>
              <a:rPr lang="en-IN" sz="2400" dirty="0" err="1"/>
              <a:t>stdio</a:t>
            </a:r>
            <a:r>
              <a:rPr lang="en-IN" sz="2400" dirty="0"/>
              <a:t> .h&gt;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capacity = 5;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*s;</a:t>
            </a:r>
          </a:p>
          <a:p>
            <a:pPr marL="0" indent="0">
              <a:buNone/>
            </a:pPr>
            <a:r>
              <a:rPr lang="en-IN" sz="2400" i="1" dirty="0" smtClean="0"/>
              <a:t>       </a:t>
            </a:r>
            <a:r>
              <a:rPr lang="en-IN" sz="2400" i="1" dirty="0" smtClean="0">
                <a:solidFill>
                  <a:srgbClr val="002060"/>
                </a:solidFill>
              </a:rPr>
              <a:t>I </a:t>
            </a:r>
            <a:r>
              <a:rPr lang="en-IN" sz="2400" i="1" dirty="0" err="1">
                <a:solidFill>
                  <a:srgbClr val="002060"/>
                </a:solidFill>
              </a:rPr>
              <a:t>I</a:t>
            </a:r>
            <a:r>
              <a:rPr lang="en-IN" sz="2400" i="1" dirty="0">
                <a:solidFill>
                  <a:srgbClr val="002060"/>
                </a:solidFill>
              </a:rPr>
              <a:t> </a:t>
            </a:r>
            <a:r>
              <a:rPr lang="en-IN" sz="2400" dirty="0">
                <a:solidFill>
                  <a:srgbClr val="002060"/>
                </a:solidFill>
              </a:rPr>
              <a:t>function to insert an element into the </a:t>
            </a:r>
            <a:r>
              <a:rPr lang="en-IN" sz="2400" dirty="0" smtClean="0">
                <a:solidFill>
                  <a:srgbClr val="002060"/>
                </a:solidFill>
              </a:rPr>
              <a:t>stack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void push(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item, 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*top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if(* top = = capacity -1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IN" sz="2400" i="1" dirty="0" smtClean="0">
                <a:solidFill>
                  <a:srgbClr val="0070C0"/>
                </a:solidFill>
              </a:rPr>
              <a:t>      I </a:t>
            </a:r>
            <a:r>
              <a:rPr lang="en-IN" sz="2400" i="1" dirty="0" err="1">
                <a:solidFill>
                  <a:srgbClr val="0070C0"/>
                </a:solidFill>
              </a:rPr>
              <a:t>I</a:t>
            </a:r>
            <a:r>
              <a:rPr lang="en-IN" sz="2400" i="1" dirty="0">
                <a:solidFill>
                  <a:srgbClr val="0070C0"/>
                </a:solidFill>
              </a:rPr>
              <a:t> </a:t>
            </a:r>
            <a:r>
              <a:rPr lang="en-IN" sz="2400" dirty="0">
                <a:solidFill>
                  <a:srgbClr val="0070C0"/>
                </a:solidFill>
              </a:rPr>
              <a:t>When stack is full double the size using </a:t>
            </a:r>
            <a:r>
              <a:rPr lang="en-IN" sz="2400" dirty="0" err="1">
                <a:solidFill>
                  <a:srgbClr val="0070C0"/>
                </a:solidFill>
              </a:rPr>
              <a:t>realloc</a:t>
            </a:r>
            <a:r>
              <a:rPr lang="en-IN" sz="2400" dirty="0">
                <a:solidFill>
                  <a:srgbClr val="0070C0"/>
                </a:solidFill>
              </a:rPr>
              <a:t> function</a:t>
            </a:r>
          </a:p>
          <a:p>
            <a:pPr marL="0" indent="0">
              <a:buNone/>
            </a:pPr>
            <a:r>
              <a:rPr lang="en-IN" sz="2400" dirty="0"/>
              <a:t>s = (</a:t>
            </a:r>
            <a:r>
              <a:rPr lang="en-IN" sz="2400" dirty="0" err="1"/>
              <a:t>int</a:t>
            </a:r>
            <a:r>
              <a:rPr lang="en-IN" sz="2400" dirty="0"/>
              <a:t> *) </a:t>
            </a:r>
            <a:r>
              <a:rPr lang="en-IN" sz="2400" dirty="0" err="1"/>
              <a:t>realloc</a:t>
            </a:r>
            <a:r>
              <a:rPr lang="en-IN" sz="2400" dirty="0"/>
              <a:t>(s, 2 * capacity * </a:t>
            </a:r>
            <a:r>
              <a:rPr lang="en-IN" sz="2400" dirty="0" err="1"/>
              <a:t>sizeof</a:t>
            </a:r>
            <a:r>
              <a:rPr lang="en-IN" sz="2400" dirty="0"/>
              <a:t>(</a:t>
            </a:r>
            <a:r>
              <a:rPr lang="en-IN" sz="2400" dirty="0" err="1"/>
              <a:t>int</a:t>
            </a:r>
            <a:r>
              <a:rPr lang="en-IN" sz="2400" dirty="0"/>
              <a:t>));</a:t>
            </a:r>
          </a:p>
          <a:p>
            <a:pPr marL="0" indent="0">
              <a:buNone/>
            </a:pPr>
            <a:r>
              <a:rPr lang="en-IN" sz="2400" dirty="0"/>
              <a:t>capacity = capacity * 2</a:t>
            </a:r>
            <a:r>
              <a:rPr lang="en-IN" sz="2400" dirty="0" smtClean="0"/>
              <a:t>;</a:t>
            </a:r>
          </a:p>
          <a:p>
            <a:pPr marL="0" indent="0">
              <a:buNone/>
            </a:pPr>
            <a:r>
              <a:rPr lang="en-IN" sz="2400" dirty="0"/>
              <a:t>*top= *top+ 1;</a:t>
            </a:r>
          </a:p>
          <a:p>
            <a:pPr marL="0" indent="0">
              <a:buNone/>
            </a:pPr>
            <a:r>
              <a:rPr lang="en-IN" sz="2400" dirty="0"/>
              <a:t>s[*top] =item</a:t>
            </a:r>
            <a:r>
              <a:rPr lang="en-IN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6CB98-BB79-4A41-9236-0686EFA8D1D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IN" sz="2400" i="1" dirty="0">
                <a:solidFill>
                  <a:srgbClr val="0070C0"/>
                </a:solidFill>
              </a:rPr>
              <a:t>I </a:t>
            </a:r>
            <a:r>
              <a:rPr lang="en-IN" sz="2400" i="1" dirty="0" err="1">
                <a:solidFill>
                  <a:srgbClr val="0070C0"/>
                </a:solidFill>
              </a:rPr>
              <a:t>I</a:t>
            </a:r>
            <a:r>
              <a:rPr lang="en-IN" sz="2400" i="1" dirty="0">
                <a:solidFill>
                  <a:srgbClr val="0070C0"/>
                </a:solidFill>
              </a:rPr>
              <a:t> </a:t>
            </a:r>
            <a:r>
              <a:rPr lang="en-IN" sz="2400" dirty="0">
                <a:solidFill>
                  <a:srgbClr val="0070C0"/>
                </a:solidFill>
              </a:rPr>
              <a:t>function to delete an element from the stack</a:t>
            </a:r>
            <a:endParaRPr lang="en-I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400" dirty="0" err="1" smtClean="0">
                <a:solidFill>
                  <a:srgbClr val="0070C0"/>
                </a:solidFill>
              </a:rPr>
              <a:t>int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dirty="0">
                <a:solidFill>
                  <a:srgbClr val="0070C0"/>
                </a:solidFill>
              </a:rPr>
              <a:t>pop(</a:t>
            </a:r>
            <a:r>
              <a:rPr lang="en-IN" sz="2400" dirty="0" err="1">
                <a:solidFill>
                  <a:srgbClr val="0070C0"/>
                </a:solidFill>
              </a:rPr>
              <a:t>int</a:t>
            </a:r>
            <a:r>
              <a:rPr lang="en-IN" sz="2400" dirty="0">
                <a:solidFill>
                  <a:srgbClr val="0070C0"/>
                </a:solidFill>
              </a:rPr>
              <a:t> *top) </a:t>
            </a:r>
            <a:r>
              <a:rPr lang="en-IN" sz="2400" dirty="0"/>
              <a:t>·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/>
              <a:t>item;</a:t>
            </a:r>
          </a:p>
          <a:p>
            <a:pPr marL="0" indent="0">
              <a:buNone/>
            </a:pPr>
            <a:r>
              <a:rPr lang="en-IN" sz="2400" dirty="0"/>
              <a:t>if(*top = = -1)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return -1;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/>
              <a:t>item= s[*top];</a:t>
            </a:r>
          </a:p>
          <a:p>
            <a:pPr marL="0" indent="0">
              <a:buNone/>
            </a:pPr>
            <a:r>
              <a:rPr lang="en-IN" sz="2400" dirty="0"/>
              <a:t>*top= *top- 1;</a:t>
            </a:r>
          </a:p>
          <a:p>
            <a:pPr marL="0" indent="0">
              <a:buNone/>
            </a:pPr>
            <a:r>
              <a:rPr lang="en-IN" sz="2400" dirty="0"/>
              <a:t>return( item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6CB98-BB79-4A41-9236-0686EFA8D1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80720"/>
          </a:xfrm>
        </p:spPr>
        <p:txBody>
          <a:bodyPr/>
          <a:lstStyle/>
          <a:p>
            <a:pPr marL="0" indent="0">
              <a:buNone/>
            </a:pPr>
            <a:r>
              <a:rPr lang="en-IN" sz="2400" i="1" dirty="0">
                <a:solidFill>
                  <a:srgbClr val="0070C0"/>
                </a:solidFill>
              </a:rPr>
              <a:t>II </a:t>
            </a:r>
            <a:r>
              <a:rPr lang="en-IN" sz="2400" dirty="0">
                <a:solidFill>
                  <a:srgbClr val="0070C0"/>
                </a:solidFill>
              </a:rPr>
              <a:t>function to display the contents of a stack</a:t>
            </a:r>
          </a:p>
          <a:p>
            <a:pPr marL="0" indent="0">
              <a:buNone/>
            </a:pPr>
            <a:r>
              <a:rPr lang="en-IN" sz="2400" dirty="0"/>
              <a:t>void display(</a:t>
            </a:r>
            <a:r>
              <a:rPr lang="en-IN" sz="2400" dirty="0" err="1"/>
              <a:t>int</a:t>
            </a:r>
            <a:r>
              <a:rPr lang="en-IN" sz="2400" dirty="0"/>
              <a:t> top)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/>
              <a:t>i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if(top = = -1)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 err="1"/>
              <a:t>printf</a:t>
            </a:r>
            <a:r>
              <a:rPr lang="en-IN" sz="2400" dirty="0"/>
              <a:t>("Stack is empty\n");</a:t>
            </a:r>
          </a:p>
          <a:p>
            <a:pPr marL="0" indent="0">
              <a:buNone/>
            </a:pPr>
            <a:r>
              <a:rPr lang="en-IN" sz="2400" dirty="0"/>
              <a:t>return;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 err="1"/>
              <a:t>printf</a:t>
            </a:r>
            <a:r>
              <a:rPr lang="en-IN" sz="2400" dirty="0"/>
              <a:t>("Contents of the stack are\n");</a:t>
            </a:r>
          </a:p>
          <a:p>
            <a:pPr marL="0" indent="0">
              <a:buNone/>
            </a:pPr>
            <a:r>
              <a:rPr lang="en-IN" sz="2400" dirty="0"/>
              <a:t>for(</a:t>
            </a:r>
            <a:r>
              <a:rPr lang="en-IN" sz="2400" dirty="0" err="1"/>
              <a:t>i</a:t>
            </a:r>
            <a:r>
              <a:rPr lang="en-IN" sz="2400" dirty="0"/>
              <a:t> = 0; </a:t>
            </a:r>
            <a:r>
              <a:rPr lang="en-IN" sz="2400" dirty="0" err="1"/>
              <a:t>i</a:t>
            </a:r>
            <a:r>
              <a:rPr lang="en-IN" sz="2400" dirty="0"/>
              <a:t>&lt; =top; </a:t>
            </a:r>
            <a:r>
              <a:rPr lang="en-IN" sz="2400" dirty="0" err="1" smtClean="0"/>
              <a:t>i</a:t>
            </a:r>
            <a:r>
              <a:rPr lang="en-IN" sz="2400" dirty="0" smtClean="0"/>
              <a:t>++)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   {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        </a:t>
            </a:r>
            <a:r>
              <a:rPr lang="en-IN" sz="2400" dirty="0" err="1" smtClean="0"/>
              <a:t>printf</a:t>
            </a:r>
            <a:r>
              <a:rPr lang="en-IN" sz="2400" dirty="0"/>
              <a:t>("%d\n", s[</a:t>
            </a:r>
            <a:r>
              <a:rPr lang="en-IN" sz="2400" dirty="0" err="1"/>
              <a:t>i</a:t>
            </a:r>
            <a:r>
              <a:rPr lang="en-IN" sz="2400" dirty="0" smtClean="0"/>
              <a:t>]);</a:t>
            </a:r>
          </a:p>
          <a:p>
            <a:pPr marL="0" indent="0">
              <a:buNone/>
            </a:pPr>
            <a:r>
              <a:rPr lang="en-US" sz="2400" dirty="0" smtClean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10/15/2015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6CB98-BB79-4A41-9236-0686EFA8D1D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4464496" cy="6336704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void main()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top, choice, item, y;</a:t>
            </a:r>
          </a:p>
          <a:p>
            <a:pPr marL="0" indent="0">
              <a:buNone/>
            </a:pPr>
            <a:r>
              <a:rPr lang="en-IN" sz="2400" dirty="0"/>
              <a:t>top= -1;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0070C0"/>
                </a:solidFill>
              </a:rPr>
              <a:t>s </a:t>
            </a:r>
            <a:r>
              <a:rPr lang="en-IN" sz="2000" dirty="0">
                <a:solidFill>
                  <a:srgbClr val="0070C0"/>
                </a:solidFill>
              </a:rPr>
              <a:t>= (</a:t>
            </a:r>
            <a:r>
              <a:rPr lang="en-IN" sz="2000" dirty="0" err="1">
                <a:solidFill>
                  <a:srgbClr val="0070C0"/>
                </a:solidFill>
              </a:rPr>
              <a:t>int</a:t>
            </a:r>
            <a:r>
              <a:rPr lang="en-IN" sz="2000" dirty="0">
                <a:solidFill>
                  <a:srgbClr val="0070C0"/>
                </a:solidFill>
              </a:rPr>
              <a:t> </a:t>
            </a:r>
            <a:r>
              <a:rPr lang="en-IN" sz="2000" dirty="0" smtClean="0">
                <a:solidFill>
                  <a:srgbClr val="0070C0"/>
                </a:solidFill>
              </a:rPr>
              <a:t>*)</a:t>
            </a:r>
            <a:r>
              <a:rPr lang="en-IN" sz="2000" dirty="0" err="1" smtClean="0">
                <a:solidFill>
                  <a:srgbClr val="0070C0"/>
                </a:solidFill>
              </a:rPr>
              <a:t>malloc</a:t>
            </a:r>
            <a:r>
              <a:rPr lang="en-IN" sz="2000" dirty="0" smtClean="0">
                <a:solidFill>
                  <a:srgbClr val="0070C0"/>
                </a:solidFill>
              </a:rPr>
              <a:t>(capacity*</a:t>
            </a:r>
            <a:r>
              <a:rPr lang="en-IN" sz="2000" dirty="0" err="1" smtClean="0">
                <a:solidFill>
                  <a:srgbClr val="0070C0"/>
                </a:solidFill>
              </a:rPr>
              <a:t>sizeof</a:t>
            </a:r>
            <a:r>
              <a:rPr lang="en-IN" sz="2000" dirty="0" smtClean="0">
                <a:solidFill>
                  <a:srgbClr val="0070C0"/>
                </a:solidFill>
              </a:rPr>
              <a:t> (</a:t>
            </a:r>
            <a:r>
              <a:rPr lang="en-IN" sz="2000" dirty="0" err="1" smtClean="0">
                <a:solidFill>
                  <a:srgbClr val="0070C0"/>
                </a:solidFill>
              </a:rPr>
              <a:t>int</a:t>
            </a:r>
            <a:r>
              <a:rPr lang="en-IN" sz="2000" dirty="0">
                <a:solidFill>
                  <a:srgbClr val="0070C0"/>
                </a:solidFill>
              </a:rPr>
              <a:t>));</a:t>
            </a:r>
          </a:p>
          <a:p>
            <a:pPr marL="0" indent="0">
              <a:buNone/>
            </a:pPr>
            <a:r>
              <a:rPr lang="en-IN" sz="2400" dirty="0"/>
              <a:t>for(;;)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000" dirty="0" err="1"/>
              <a:t>printf</a:t>
            </a:r>
            <a:r>
              <a:rPr lang="en-IN" sz="2000" dirty="0"/>
              <a:t>("</a:t>
            </a:r>
            <a:r>
              <a:rPr lang="en-IN" sz="2000" dirty="0" err="1"/>
              <a:t>l.Push</a:t>
            </a:r>
            <a:r>
              <a:rPr lang="en-IN" sz="2000" dirty="0"/>
              <a:t> 2.Pop 3.Display 4</a:t>
            </a:r>
            <a:r>
              <a:rPr lang="en-IN" sz="2000" dirty="0" smtClean="0"/>
              <a:t>. Exit\n ");</a:t>
            </a:r>
            <a:endParaRPr lang="en-IN" sz="2000" dirty="0"/>
          </a:p>
          <a:p>
            <a:pPr marL="0" indent="0">
              <a:buNone/>
            </a:pPr>
            <a:r>
              <a:rPr lang="en-IN" sz="2200" dirty="0" err="1"/>
              <a:t>printf</a:t>
            </a:r>
            <a:r>
              <a:rPr lang="en-IN" sz="2200" dirty="0"/>
              <a:t>("Enter your choice\n");</a:t>
            </a:r>
          </a:p>
          <a:p>
            <a:pPr marL="0" indent="0">
              <a:buNone/>
            </a:pPr>
            <a:r>
              <a:rPr lang="en-IN" sz="2200" dirty="0" err="1"/>
              <a:t>scanf</a:t>
            </a:r>
            <a:r>
              <a:rPr lang="en-IN" sz="2200" dirty="0"/>
              <a:t>("%d", &amp;choice</a:t>
            </a:r>
            <a:r>
              <a:rPr lang="en-IN" sz="2200" dirty="0" smtClean="0"/>
              <a:t>);</a:t>
            </a:r>
          </a:p>
          <a:p>
            <a:pPr marL="0" indent="0">
              <a:buNone/>
            </a:pPr>
            <a:r>
              <a:rPr lang="en-IN" sz="2200" dirty="0"/>
              <a:t>switch( choice)</a:t>
            </a:r>
          </a:p>
          <a:p>
            <a:pPr marL="0" indent="0">
              <a:buNone/>
            </a:pPr>
            <a:r>
              <a:rPr lang="en-IN" sz="2200" dirty="0"/>
              <a:t>{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00FF"/>
                </a:solidFill>
              </a:rPr>
              <a:t>case 1: </a:t>
            </a:r>
            <a:endParaRPr lang="en-IN" sz="2200" dirty="0" smtClean="0">
              <a:solidFill>
                <a:srgbClr val="FF00FF"/>
              </a:solidFill>
            </a:endParaRPr>
          </a:p>
          <a:p>
            <a:pPr marL="0" indent="0">
              <a:buNone/>
            </a:pPr>
            <a:r>
              <a:rPr lang="en-IN" sz="2200" dirty="0" err="1" smtClean="0"/>
              <a:t>printf</a:t>
            </a:r>
            <a:r>
              <a:rPr lang="en-IN" sz="2200" dirty="0"/>
              <a:t>("Enter </a:t>
            </a:r>
            <a:r>
              <a:rPr lang="en-IN" sz="2200" dirty="0" smtClean="0"/>
              <a:t>element </a:t>
            </a:r>
            <a:r>
              <a:rPr lang="en-IN" sz="2200" dirty="0"/>
              <a:t>to insert\n");</a:t>
            </a:r>
          </a:p>
          <a:p>
            <a:pPr marL="0" indent="0">
              <a:buNone/>
            </a:pPr>
            <a:r>
              <a:rPr lang="en-IN" sz="2200" dirty="0" err="1"/>
              <a:t>scanf</a:t>
            </a:r>
            <a:r>
              <a:rPr lang="en-IN" sz="2200" dirty="0"/>
              <a:t>("%d", &amp;item</a:t>
            </a:r>
            <a:r>
              <a:rPr lang="en-IN" sz="2200" dirty="0" smtClean="0"/>
              <a:t>};</a:t>
            </a:r>
            <a:endParaRPr lang="en-IN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60648"/>
            <a:ext cx="4038600" cy="612068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push( item, &amp;top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break;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FF"/>
                </a:solidFill>
              </a:rPr>
              <a:t>case 2: </a:t>
            </a:r>
            <a:endParaRPr lang="en-IN" sz="2400" dirty="0" smtClean="0">
              <a:solidFill>
                <a:srgbClr val="FF00FF"/>
              </a:solidFill>
            </a:endParaRP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y </a:t>
            </a:r>
            <a:r>
              <a:rPr lang="en-IN" sz="2400" dirty="0"/>
              <a:t>= pop(&amp;top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r>
              <a:rPr lang="en-IN" sz="2400" dirty="0" smtClean="0"/>
              <a:t>             if(y </a:t>
            </a:r>
            <a:r>
              <a:rPr lang="en-IN" sz="2400" dirty="0"/>
              <a:t>= = -1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000" dirty="0" err="1" smtClean="0"/>
              <a:t>Printf</a:t>
            </a:r>
            <a:r>
              <a:rPr lang="en-IN" sz="2000" dirty="0" smtClean="0"/>
              <a:t> ("</a:t>
            </a:r>
            <a:r>
              <a:rPr lang="en-IN" sz="2000" dirty="0"/>
              <a:t>Stack underflow\n");</a:t>
            </a:r>
          </a:p>
          <a:p>
            <a:pPr marL="0" indent="0">
              <a:buNone/>
            </a:pPr>
            <a:r>
              <a:rPr lang="en-IN" sz="2000" dirty="0"/>
              <a:t>else</a:t>
            </a:r>
          </a:p>
          <a:p>
            <a:pPr marL="0" indent="0">
              <a:buNone/>
            </a:pPr>
            <a:r>
              <a:rPr lang="pt-BR" sz="2000" dirty="0"/>
              <a:t>printf("item deleted= %d\n", y</a:t>
            </a:r>
            <a:r>
              <a:rPr lang="pt-BR" sz="2000" dirty="0" smtClean="0"/>
              <a:t>);</a:t>
            </a:r>
          </a:p>
          <a:p>
            <a:pPr marL="0" indent="0">
              <a:buNone/>
            </a:pPr>
            <a:r>
              <a:rPr lang="pt-BR" sz="2000" dirty="0" smtClean="0"/>
              <a:t>break;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FF"/>
                </a:solidFill>
              </a:rPr>
              <a:t>case 3</a:t>
            </a:r>
            <a:r>
              <a:rPr lang="en-IN" sz="2000" dirty="0"/>
              <a:t>: display( top);</a:t>
            </a:r>
          </a:p>
          <a:p>
            <a:pPr marL="0" indent="0">
              <a:buNone/>
            </a:pPr>
            <a:r>
              <a:rPr lang="en-IN" sz="2000" dirty="0" smtClean="0"/>
              <a:t>                break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FF"/>
                </a:solidFill>
              </a:rPr>
              <a:t>case 4: </a:t>
            </a:r>
            <a:r>
              <a:rPr lang="en-IN" sz="2000" dirty="0"/>
              <a:t>free(s);</a:t>
            </a:r>
          </a:p>
          <a:p>
            <a:pPr marL="0" indent="0">
              <a:buNone/>
            </a:pPr>
            <a:r>
              <a:rPr lang="en-IN" sz="2000" dirty="0" smtClean="0"/>
              <a:t>              exit(0);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pt-BR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7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Stack Applications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472608"/>
          </a:xfrm>
        </p:spPr>
        <p:txBody>
          <a:bodyPr/>
          <a:lstStyle/>
          <a:p>
            <a:r>
              <a:rPr lang="en-IN" sz="2800" b="1" dirty="0" smtClean="0"/>
              <a:t>Expressions</a:t>
            </a:r>
            <a:r>
              <a:rPr lang="en-IN" sz="2800" b="1" dirty="0"/>
              <a:t>: </a:t>
            </a:r>
            <a:r>
              <a:rPr lang="en-IN" sz="2800" dirty="0"/>
              <a:t>It is sequence of operators </a:t>
            </a:r>
            <a:r>
              <a:rPr lang="en-IN" sz="2800" dirty="0" smtClean="0"/>
              <a:t>and operands </a:t>
            </a:r>
            <a:r>
              <a:rPr lang="en-IN" sz="2800" dirty="0"/>
              <a:t>that reduces to a single value after evaluation is called an expression. </a:t>
            </a:r>
          </a:p>
          <a:p>
            <a:pPr marL="0" indent="0">
              <a:buNone/>
            </a:pPr>
            <a:r>
              <a:rPr lang="pt-BR" sz="2800" b="1" dirty="0" smtClean="0"/>
              <a:t>		X </a:t>
            </a:r>
            <a:r>
              <a:rPr lang="pt-BR" sz="2800" b="1" dirty="0"/>
              <a:t>= a / b – c + d * e – a * c </a:t>
            </a:r>
            <a:endParaRPr lang="pt-BR" sz="2800" dirty="0"/>
          </a:p>
          <a:p>
            <a:pPr marL="0" indent="0">
              <a:buNone/>
            </a:pPr>
            <a:r>
              <a:rPr lang="en-IN" sz="2800" dirty="0"/>
              <a:t>In above expression contains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        operators </a:t>
            </a:r>
            <a:r>
              <a:rPr lang="en-IN" sz="2800" dirty="0"/>
              <a:t>(+, –, /, *) operands (a, b, c, d, e</a:t>
            </a:r>
            <a:r>
              <a:rPr lang="en-IN" sz="2800" dirty="0" smtClean="0"/>
              <a:t>).</a:t>
            </a:r>
          </a:p>
          <a:p>
            <a:r>
              <a:rPr lang="en-IN" sz="2800" dirty="0" smtClean="0"/>
              <a:t>Expression </a:t>
            </a:r>
            <a:r>
              <a:rPr lang="en-IN" sz="2800" dirty="0"/>
              <a:t>can be represented in in different format such as </a:t>
            </a:r>
          </a:p>
          <a:p>
            <a:pPr lvl="1"/>
            <a:r>
              <a:rPr lang="en-IN" dirty="0" smtClean="0">
                <a:solidFill>
                  <a:srgbClr val="FF00FF"/>
                </a:solidFill>
              </a:rPr>
              <a:t>Prefix </a:t>
            </a:r>
            <a:r>
              <a:rPr lang="en-IN" dirty="0">
                <a:solidFill>
                  <a:srgbClr val="FF00FF"/>
                </a:solidFill>
              </a:rPr>
              <a:t>Expression or Polish notation </a:t>
            </a:r>
          </a:p>
          <a:p>
            <a:pPr lvl="1"/>
            <a:r>
              <a:rPr lang="en-IN" dirty="0" smtClean="0">
                <a:solidFill>
                  <a:srgbClr val="002060"/>
                </a:solidFill>
              </a:rPr>
              <a:t>Infix </a:t>
            </a:r>
            <a:r>
              <a:rPr lang="en-IN" dirty="0">
                <a:solidFill>
                  <a:srgbClr val="002060"/>
                </a:solidFill>
              </a:rPr>
              <a:t>Expression </a:t>
            </a:r>
          </a:p>
          <a:p>
            <a:pPr lvl="1"/>
            <a:r>
              <a:rPr lang="en-IN" dirty="0" smtClean="0">
                <a:solidFill>
                  <a:srgbClr val="FF00FF"/>
                </a:solidFill>
              </a:rPr>
              <a:t>Postfix </a:t>
            </a:r>
            <a:r>
              <a:rPr lang="en-IN" dirty="0">
                <a:solidFill>
                  <a:srgbClr val="FF00FF"/>
                </a:solidFill>
              </a:rPr>
              <a:t>Expression or Reverse Polish notation 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15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653683"/>
          </a:xfrm>
        </p:spPr>
        <p:txBody>
          <a:bodyPr/>
          <a:lstStyle/>
          <a:p>
            <a:r>
              <a:rPr lang="en-IN" sz="2400" b="1" u="sng" dirty="0" smtClean="0">
                <a:solidFill>
                  <a:srgbClr val="FF00FF"/>
                </a:solidFill>
              </a:rPr>
              <a:t>Infix </a:t>
            </a:r>
            <a:r>
              <a:rPr lang="en-IN" sz="2400" b="1" u="sng" dirty="0">
                <a:solidFill>
                  <a:srgbClr val="FF00FF"/>
                </a:solidFill>
              </a:rPr>
              <a:t>Expression</a:t>
            </a:r>
            <a:r>
              <a:rPr lang="en-IN" sz="2400" b="1" dirty="0"/>
              <a:t>: </a:t>
            </a:r>
            <a:r>
              <a:rPr lang="en-IN" sz="2400" dirty="0"/>
              <a:t>In this expression, the binary operator is placed in-between the operand. The expression can be parenthesized or un- parenthesized. </a:t>
            </a:r>
          </a:p>
          <a:p>
            <a:pPr marL="0" indent="0">
              <a:buNone/>
            </a:pPr>
            <a:r>
              <a:rPr lang="en-IN" sz="2400" b="1" dirty="0" smtClean="0"/>
              <a:t>		Example</a:t>
            </a:r>
            <a:r>
              <a:rPr lang="en-IN" sz="2400" b="1" dirty="0"/>
              <a:t>: </a:t>
            </a:r>
            <a:r>
              <a:rPr lang="en-IN" sz="2400" b="1" dirty="0">
                <a:solidFill>
                  <a:srgbClr val="0070C0"/>
                </a:solidFill>
              </a:rPr>
              <a:t>A + B </a:t>
            </a:r>
            <a:endParaRPr lang="en-IN" sz="2400" dirty="0">
              <a:solidFill>
                <a:srgbClr val="0070C0"/>
              </a:solidFill>
            </a:endParaRPr>
          </a:p>
          <a:p>
            <a:pPr lvl="1"/>
            <a:r>
              <a:rPr lang="en-IN" sz="2000" dirty="0"/>
              <a:t>Here, </a:t>
            </a:r>
            <a:r>
              <a:rPr lang="en-IN" sz="2000" b="1" dirty="0"/>
              <a:t>A </a:t>
            </a:r>
            <a:r>
              <a:rPr lang="en-IN" sz="2000" dirty="0"/>
              <a:t>&amp; </a:t>
            </a:r>
            <a:r>
              <a:rPr lang="en-IN" sz="2000" b="1" dirty="0"/>
              <a:t>B </a:t>
            </a:r>
            <a:r>
              <a:rPr lang="en-IN" sz="2000" dirty="0"/>
              <a:t>are operands and </a:t>
            </a:r>
            <a:r>
              <a:rPr lang="en-IN" sz="2000" b="1" dirty="0"/>
              <a:t>+ </a:t>
            </a:r>
            <a:r>
              <a:rPr lang="en-IN" sz="2000" dirty="0"/>
              <a:t>is operand </a:t>
            </a:r>
            <a:endParaRPr lang="en-IN" sz="2000" dirty="0" smtClean="0"/>
          </a:p>
          <a:p>
            <a:r>
              <a:rPr lang="en-IN" sz="2400" b="1" u="sng" dirty="0" smtClean="0">
                <a:solidFill>
                  <a:srgbClr val="FF00FF"/>
                </a:solidFill>
              </a:rPr>
              <a:t>Prefix </a:t>
            </a:r>
            <a:r>
              <a:rPr lang="en-IN" sz="2400" b="1" u="sng" dirty="0">
                <a:solidFill>
                  <a:srgbClr val="FF00FF"/>
                </a:solidFill>
              </a:rPr>
              <a:t>or Polish Expression</a:t>
            </a:r>
            <a:r>
              <a:rPr lang="en-IN" sz="2400" b="1" dirty="0"/>
              <a:t>: </a:t>
            </a:r>
            <a:r>
              <a:rPr lang="en-IN" sz="2400" dirty="0"/>
              <a:t>In this expression, the operator appears before its operand. </a:t>
            </a:r>
          </a:p>
          <a:p>
            <a:pPr marL="0" indent="0">
              <a:buNone/>
            </a:pPr>
            <a:r>
              <a:rPr lang="en-IN" sz="2400" b="1" dirty="0" smtClean="0"/>
              <a:t>		Example</a:t>
            </a:r>
            <a:r>
              <a:rPr lang="en-IN" sz="2400" b="1" dirty="0"/>
              <a:t>: </a:t>
            </a:r>
            <a:r>
              <a:rPr lang="en-IN" sz="2400" b="1" dirty="0">
                <a:solidFill>
                  <a:srgbClr val="0070C0"/>
                </a:solidFill>
              </a:rPr>
              <a:t>+ A B </a:t>
            </a:r>
            <a:endParaRPr lang="en-IN" sz="2400" dirty="0">
              <a:solidFill>
                <a:srgbClr val="0070C0"/>
              </a:solidFill>
            </a:endParaRPr>
          </a:p>
          <a:p>
            <a:pPr lvl="1"/>
            <a:r>
              <a:rPr lang="en-IN" sz="2000" dirty="0"/>
              <a:t>Here, </a:t>
            </a:r>
            <a:r>
              <a:rPr lang="en-IN" sz="2000" b="1" dirty="0"/>
              <a:t>A </a:t>
            </a:r>
            <a:r>
              <a:rPr lang="en-IN" sz="2000" dirty="0"/>
              <a:t>&amp; </a:t>
            </a:r>
            <a:r>
              <a:rPr lang="en-IN" sz="2000" b="1" dirty="0"/>
              <a:t>B </a:t>
            </a:r>
            <a:r>
              <a:rPr lang="en-IN" sz="2000" dirty="0"/>
              <a:t>are operands and </a:t>
            </a:r>
            <a:r>
              <a:rPr lang="en-IN" sz="2000" b="1" dirty="0"/>
              <a:t>+ </a:t>
            </a:r>
            <a:r>
              <a:rPr lang="en-IN" sz="2000" dirty="0"/>
              <a:t>is operand </a:t>
            </a:r>
            <a:endParaRPr lang="en-IN" sz="2000" dirty="0" smtClean="0"/>
          </a:p>
          <a:p>
            <a:r>
              <a:rPr lang="en-IN" sz="2400" b="1" u="sng" dirty="0" smtClean="0">
                <a:solidFill>
                  <a:srgbClr val="FF00FF"/>
                </a:solidFill>
              </a:rPr>
              <a:t>Postfix </a:t>
            </a:r>
            <a:r>
              <a:rPr lang="en-IN" sz="2400" b="1" u="sng" dirty="0">
                <a:solidFill>
                  <a:srgbClr val="FF00FF"/>
                </a:solidFill>
              </a:rPr>
              <a:t>or Reverse Polish Expression</a:t>
            </a:r>
            <a:r>
              <a:rPr lang="en-IN" sz="2400" b="1" dirty="0"/>
              <a:t>: </a:t>
            </a:r>
            <a:r>
              <a:rPr lang="en-IN" sz="2400" dirty="0"/>
              <a:t>In this expression, the operator appears after its operand. </a:t>
            </a:r>
          </a:p>
          <a:p>
            <a:pPr marL="0" indent="0">
              <a:buNone/>
            </a:pPr>
            <a:r>
              <a:rPr lang="en-IN" sz="2400" b="1" dirty="0" smtClean="0"/>
              <a:t>		Example</a:t>
            </a:r>
            <a:r>
              <a:rPr lang="en-IN" sz="2400" b="1" dirty="0"/>
              <a:t>: </a:t>
            </a:r>
            <a:r>
              <a:rPr lang="en-IN" sz="2400" b="1" dirty="0">
                <a:solidFill>
                  <a:srgbClr val="0070C0"/>
                </a:solidFill>
              </a:rPr>
              <a:t>A B + </a:t>
            </a:r>
            <a:endParaRPr lang="en-IN" sz="2400" dirty="0">
              <a:solidFill>
                <a:srgbClr val="0070C0"/>
              </a:solidFill>
            </a:endParaRPr>
          </a:p>
          <a:p>
            <a:pPr lvl="1"/>
            <a:r>
              <a:rPr lang="en-IN" sz="2000" dirty="0"/>
              <a:t>Here, </a:t>
            </a:r>
            <a:r>
              <a:rPr lang="en-IN" sz="2000" b="1" dirty="0"/>
              <a:t>A </a:t>
            </a:r>
            <a:r>
              <a:rPr lang="en-IN" sz="2000" dirty="0"/>
              <a:t>&amp; </a:t>
            </a:r>
            <a:r>
              <a:rPr lang="en-IN" sz="2000" b="1" dirty="0"/>
              <a:t>B </a:t>
            </a:r>
            <a:r>
              <a:rPr lang="en-IN" sz="2000" dirty="0"/>
              <a:t>are operands and </a:t>
            </a:r>
            <a:r>
              <a:rPr lang="en-IN" sz="2000" b="1" dirty="0"/>
              <a:t>+ </a:t>
            </a:r>
            <a:r>
              <a:rPr lang="en-IN" sz="2000" dirty="0"/>
              <a:t>is operand </a:t>
            </a:r>
          </a:p>
        </p:txBody>
      </p:sp>
    </p:spTree>
    <p:extLst>
      <p:ext uri="{BB962C8B-B14F-4D97-AF65-F5344CB8AC3E}">
        <p14:creationId xmlns:p14="http://schemas.microsoft.com/office/powerpoint/2010/main" val="8597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first problem with understanding the meaning of expressions and statements is finding out the order in which the operations are performed. </a:t>
            </a:r>
          </a:p>
          <a:p>
            <a:r>
              <a:rPr lang="en-IN" b="1" dirty="0"/>
              <a:t>Example</a:t>
            </a:r>
            <a:r>
              <a:rPr lang="en-IN" dirty="0"/>
              <a:t>: assume that a =4, b =c =2, d =e =3 in below expression </a:t>
            </a:r>
          </a:p>
          <a:p>
            <a:pPr marL="0" indent="0">
              <a:buNone/>
            </a:pPr>
            <a:r>
              <a:rPr lang="pt-BR" b="1" dirty="0" smtClean="0"/>
              <a:t>		</a:t>
            </a:r>
            <a:r>
              <a:rPr lang="pt-BR" b="1" dirty="0" smtClean="0">
                <a:solidFill>
                  <a:srgbClr val="0070C0"/>
                </a:solidFill>
              </a:rPr>
              <a:t>X </a:t>
            </a:r>
            <a:r>
              <a:rPr lang="pt-BR" b="1" dirty="0">
                <a:solidFill>
                  <a:srgbClr val="0070C0"/>
                </a:solidFill>
              </a:rPr>
              <a:t>= a / b – c + d * e – a * c </a:t>
            </a:r>
            <a:endParaRPr lang="pt-B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 smtClean="0"/>
              <a:t>	((</a:t>
            </a:r>
            <a:r>
              <a:rPr lang="en-IN" dirty="0"/>
              <a:t>4/2)-2) + (3*3)-(4*2) </a:t>
            </a:r>
            <a:endParaRPr lang="en-I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 smtClean="0"/>
              <a:t>=</a:t>
            </a:r>
            <a:r>
              <a:rPr lang="en-IN" dirty="0"/>
              <a:t>0+9-8 </a:t>
            </a:r>
            <a:endParaRPr lang="en-I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70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assume that a =4, b =c =2, d =e =3 </a:t>
            </a:r>
            <a:r>
              <a:rPr lang="en-IN" dirty="0" smtClean="0"/>
              <a:t>in the following expressing</a:t>
            </a:r>
            <a:endParaRPr lang="pt-BR" b="1" dirty="0" smtClean="0"/>
          </a:p>
          <a:p>
            <a:r>
              <a:rPr lang="pt-BR" b="1" dirty="0" smtClean="0"/>
              <a:t>X</a:t>
            </a:r>
            <a:r>
              <a:rPr lang="pt-BR" b="1" dirty="0"/>
              <a:t>= ((a / ( b – c + d ) ) * ( e – a ) * c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1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INFIX TO POSTFIX </a:t>
            </a:r>
            <a:r>
              <a:rPr lang="en-IN" b="1" dirty="0" smtClean="0"/>
              <a:t>CONVERSION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77619"/>
          </a:xfrm>
        </p:spPr>
        <p:txBody>
          <a:bodyPr/>
          <a:lstStyle/>
          <a:p>
            <a:r>
              <a:rPr lang="en-IN" dirty="0" smtClean="0"/>
              <a:t>An </a:t>
            </a:r>
            <a:r>
              <a:rPr lang="en-IN" dirty="0"/>
              <a:t>algorithm to convert infix to a postfix expression as follows: </a:t>
            </a:r>
          </a:p>
          <a:p>
            <a:pPr marL="400050" lvl="1" indent="0">
              <a:buNone/>
            </a:pPr>
            <a:r>
              <a:rPr lang="en-IN" dirty="0"/>
              <a:t>1. Fully parenthesize the expression. </a:t>
            </a:r>
          </a:p>
          <a:p>
            <a:pPr marL="400050" lvl="1" indent="0">
              <a:buNone/>
            </a:pPr>
            <a:r>
              <a:rPr lang="en-IN" dirty="0"/>
              <a:t>2. Move all binary operators so that they replace their corresponding right parentheses. </a:t>
            </a:r>
          </a:p>
          <a:p>
            <a:pPr marL="400050" lvl="1" indent="0">
              <a:buNone/>
            </a:pPr>
            <a:r>
              <a:rPr lang="en-IN" dirty="0"/>
              <a:t>3. Delete all parentheses. </a:t>
            </a:r>
          </a:p>
          <a:p>
            <a:r>
              <a:rPr lang="en-IN" b="1" dirty="0" smtClean="0"/>
              <a:t>Example</a:t>
            </a:r>
            <a:r>
              <a:rPr lang="en-IN" b="1" dirty="0"/>
              <a:t>: </a:t>
            </a:r>
            <a:r>
              <a:rPr lang="en-IN" dirty="0"/>
              <a:t>Infix expression: a/b -c +d*e -a*c </a:t>
            </a:r>
          </a:p>
          <a:p>
            <a:r>
              <a:rPr lang="en-IN" dirty="0"/>
              <a:t>Fully parenthesized : ((((a/b)-c) + (d*e))-a*c)) </a:t>
            </a:r>
          </a:p>
          <a:p>
            <a:r>
              <a:rPr lang="en-IN" b="1" dirty="0"/>
              <a:t>: a b / </a:t>
            </a:r>
            <a:r>
              <a:rPr lang="en-IN" b="1" dirty="0" smtClean="0"/>
              <a:t>c </a:t>
            </a:r>
            <a:r>
              <a:rPr lang="en-IN" b="1" dirty="0"/>
              <a:t>– d e * + a c *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2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61595"/>
          </a:xfrm>
        </p:spPr>
        <p:txBody>
          <a:bodyPr/>
          <a:lstStyle/>
          <a:p>
            <a:r>
              <a:rPr lang="en-IN" sz="2800" dirty="0" smtClean="0"/>
              <a:t> A </a:t>
            </a:r>
            <a:r>
              <a:rPr lang="en-IN" sz="2800" b="1" dirty="0"/>
              <a:t>stack </a:t>
            </a:r>
            <a:r>
              <a:rPr lang="en-IN" sz="2800" dirty="0"/>
              <a:t>is an </a:t>
            </a:r>
            <a:r>
              <a:rPr lang="en-IN" sz="2800" b="1" dirty="0"/>
              <a:t>ordered list </a:t>
            </a:r>
            <a:r>
              <a:rPr lang="en-IN" sz="2800" dirty="0"/>
              <a:t>in which </a:t>
            </a:r>
            <a:r>
              <a:rPr lang="en-IN" sz="2800" dirty="0" smtClean="0">
                <a:solidFill>
                  <a:srgbClr val="FF0000"/>
                </a:solidFill>
              </a:rPr>
              <a:t>insertion (push</a:t>
            </a:r>
            <a:r>
              <a:rPr lang="en-IN" sz="2800" dirty="0" smtClean="0"/>
              <a:t>) </a:t>
            </a:r>
            <a:r>
              <a:rPr lang="en-IN" sz="2800" dirty="0"/>
              <a:t>and </a:t>
            </a:r>
            <a:r>
              <a:rPr lang="en-IN" sz="2800" dirty="0" smtClean="0">
                <a:solidFill>
                  <a:srgbClr val="0070C0"/>
                </a:solidFill>
              </a:rPr>
              <a:t>deletion </a:t>
            </a:r>
            <a:r>
              <a:rPr lang="en-IN" sz="2800" dirty="0">
                <a:solidFill>
                  <a:srgbClr val="0070C0"/>
                </a:solidFill>
              </a:rPr>
              <a:t>(</a:t>
            </a:r>
            <a:r>
              <a:rPr lang="en-IN" sz="2800" dirty="0" smtClean="0">
                <a:solidFill>
                  <a:srgbClr val="0070C0"/>
                </a:solidFill>
              </a:rPr>
              <a:t>pop) </a:t>
            </a:r>
            <a:r>
              <a:rPr lang="en-IN" sz="2800" dirty="0"/>
              <a:t>are made at one end called the </a:t>
            </a:r>
            <a:r>
              <a:rPr lang="en-I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IN" sz="2800" dirty="0"/>
              <a:t>.” </a:t>
            </a:r>
            <a:endParaRPr lang="en-IN" sz="28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last element inserted is the first element to be deleted, </a:t>
            </a:r>
            <a:r>
              <a:rPr lang="en-IN" sz="2400" dirty="0" smtClean="0"/>
              <a:t>so stack </a:t>
            </a:r>
            <a:r>
              <a:rPr lang="en-IN" sz="2400" dirty="0"/>
              <a:t>is also called as </a:t>
            </a:r>
            <a:r>
              <a:rPr lang="en-IN" sz="2400" dirty="0">
                <a:solidFill>
                  <a:srgbClr val="0070C0"/>
                </a:solidFill>
              </a:rPr>
              <a:t>Last-In-First-Out</a:t>
            </a:r>
            <a:r>
              <a:rPr lang="en-IN" sz="2400" dirty="0"/>
              <a:t> </a:t>
            </a:r>
            <a:r>
              <a:rPr lang="en-IN" sz="2800" dirty="0">
                <a:solidFill>
                  <a:srgbClr val="0070C0"/>
                </a:solidFill>
              </a:rPr>
              <a:t>(</a:t>
            </a:r>
            <a:r>
              <a:rPr lang="en-IN" sz="2800" dirty="0" smtClean="0">
                <a:solidFill>
                  <a:srgbClr val="0070C0"/>
                </a:solidFill>
              </a:rPr>
              <a:t>LIFO</a:t>
            </a:r>
            <a:r>
              <a:rPr lang="en-IN" sz="2800" dirty="0"/>
              <a:t>) </a:t>
            </a:r>
            <a:r>
              <a:rPr lang="en-IN" sz="2000" dirty="0"/>
              <a:t>data structure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Once the stack is full </a:t>
            </a:r>
            <a:r>
              <a:rPr lang="en-IN" sz="2400" dirty="0" smtClean="0"/>
              <a:t>if we </a:t>
            </a:r>
            <a:r>
              <a:rPr lang="en-IN" sz="2400" dirty="0"/>
              <a:t>try to insert an element </a:t>
            </a:r>
            <a:r>
              <a:rPr lang="en-IN" sz="2400" dirty="0">
                <a:solidFill>
                  <a:srgbClr val="FF0000"/>
                </a:solidFill>
              </a:rPr>
              <a:t>stack </a:t>
            </a:r>
            <a:r>
              <a:rPr lang="en-IN" sz="2400" dirty="0" smtClean="0">
                <a:solidFill>
                  <a:srgbClr val="FF0000"/>
                </a:solidFill>
              </a:rPr>
              <a:t>overflow</a:t>
            </a:r>
            <a:r>
              <a:rPr lang="en-IN" sz="2400" dirty="0" smtClean="0"/>
              <a:t> occurs.</a:t>
            </a:r>
          </a:p>
          <a:p>
            <a:r>
              <a:rPr lang="en-IN" sz="2400" dirty="0"/>
              <a:t>Once the stack is </a:t>
            </a:r>
            <a:r>
              <a:rPr lang="en-IN" sz="2400" dirty="0" smtClean="0"/>
              <a:t>empty ,</a:t>
            </a:r>
            <a:r>
              <a:rPr lang="en-IN" sz="2400" dirty="0"/>
              <a:t>i</a:t>
            </a:r>
            <a:r>
              <a:rPr lang="en-IN" sz="2400" dirty="0" smtClean="0"/>
              <a:t>f </a:t>
            </a:r>
            <a:r>
              <a:rPr lang="en-IN" sz="2400" dirty="0"/>
              <a:t>we try to delete an element </a:t>
            </a:r>
            <a:r>
              <a:rPr lang="en-IN" sz="2400" dirty="0">
                <a:solidFill>
                  <a:srgbClr val="FF0000"/>
                </a:solidFill>
              </a:rPr>
              <a:t>stack underflow occurs.</a:t>
            </a:r>
            <a:endParaRPr lang="en-IN" sz="2400" dirty="0" smtClean="0">
              <a:solidFill>
                <a:srgbClr val="FF0000"/>
              </a:solidFill>
            </a:endParaRPr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3769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936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POLISH(Q,P)</a:t>
            </a:r>
          </a:p>
          <a:p>
            <a:pPr marL="0" indent="0">
              <a:buNone/>
            </a:pPr>
            <a:r>
              <a:rPr lang="en-US" sz="1800" i="1" dirty="0" smtClean="0"/>
              <a:t>Suppose Q is an arithmetic expression written in infix notation. This algorithm finds the equivalent postfix expression P.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Push </a:t>
            </a:r>
            <a:r>
              <a:rPr lang="en-US" sz="2400" dirty="0" smtClean="0">
                <a:solidFill>
                  <a:srgbClr val="FF00FF"/>
                </a:solidFill>
              </a:rPr>
              <a:t>“(“</a:t>
            </a:r>
            <a:r>
              <a:rPr lang="en-US" sz="2400" dirty="0" smtClean="0"/>
              <a:t> on to the stack and add </a:t>
            </a:r>
            <a:r>
              <a:rPr lang="en-US" sz="2400" dirty="0" smtClean="0">
                <a:solidFill>
                  <a:srgbClr val="FF00FF"/>
                </a:solidFill>
              </a:rPr>
              <a:t>“)”</a:t>
            </a:r>
            <a:r>
              <a:rPr lang="en-US" sz="2400" dirty="0" smtClean="0"/>
              <a:t> to the end of Q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Scan Q from left to right and repeat steps 3 to 6 for each element of Q until the STACK is empty.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If an </a:t>
            </a:r>
            <a:r>
              <a:rPr lang="en-US" sz="2400" dirty="0" smtClean="0">
                <a:solidFill>
                  <a:srgbClr val="FF0000"/>
                </a:solidFill>
              </a:rPr>
              <a:t>operand</a:t>
            </a:r>
            <a:r>
              <a:rPr lang="en-US" sz="2400" dirty="0" smtClean="0"/>
              <a:t> is encountered, </a:t>
            </a:r>
            <a:r>
              <a:rPr lang="en-US" sz="2400" dirty="0" smtClean="0">
                <a:solidFill>
                  <a:srgbClr val="FF0000"/>
                </a:solidFill>
              </a:rPr>
              <a:t>add it to P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If a </a:t>
            </a:r>
            <a:r>
              <a:rPr lang="en-US" sz="2400" dirty="0" smtClean="0">
                <a:solidFill>
                  <a:srgbClr val="0070C0"/>
                </a:solidFill>
              </a:rPr>
              <a:t>left parenthesis </a:t>
            </a:r>
            <a:r>
              <a:rPr lang="en-US" sz="2400" dirty="0" smtClean="0"/>
              <a:t>is encountered, </a:t>
            </a:r>
            <a:r>
              <a:rPr lang="en-US" sz="2400" dirty="0" smtClean="0">
                <a:solidFill>
                  <a:srgbClr val="0070C0"/>
                </a:solidFill>
              </a:rPr>
              <a:t>Push it onto the stack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If an operator      is encountered, then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000" dirty="0" smtClean="0"/>
              <a:t>Repeatedly pop from STACK and add to P each operator which has the same precedence as or higher precedence than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000" dirty="0" smtClean="0"/>
              <a:t>Add        to STACK</a:t>
            </a:r>
          </a:p>
          <a:p>
            <a:pPr marL="400050" lvl="1" indent="0">
              <a:buNone/>
            </a:pPr>
            <a:r>
              <a:rPr lang="en-US" sz="2000" dirty="0" smtClean="0"/>
              <a:t>[End of If structure]</a:t>
            </a:r>
          </a:p>
        </p:txBody>
      </p:sp>
      <p:sp>
        <p:nvSpPr>
          <p:cNvPr id="4" name="Oval 3"/>
          <p:cNvSpPr/>
          <p:nvPr/>
        </p:nvSpPr>
        <p:spPr>
          <a:xfrm flipV="1">
            <a:off x="2843549" y="4285681"/>
            <a:ext cx="162018" cy="252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 flipV="1">
            <a:off x="6876256" y="5013176"/>
            <a:ext cx="162018" cy="252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V="1">
            <a:off x="2051720" y="5373216"/>
            <a:ext cx="162018" cy="252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sz="2400" dirty="0" smtClean="0"/>
              <a:t>If a right </a:t>
            </a:r>
            <a:r>
              <a:rPr lang="en-US" sz="2400" dirty="0" err="1" smtClean="0"/>
              <a:t>paranthesis</a:t>
            </a:r>
            <a:r>
              <a:rPr lang="en-US" sz="2400" dirty="0" smtClean="0"/>
              <a:t> is encountered, then: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 smtClean="0"/>
              <a:t>Repeatedly pop from STACK and add to P each operator until the left parenthesis is encountered.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 smtClean="0"/>
              <a:t>Remove left parenthesis.[Do not add ( to P]</a:t>
            </a:r>
          </a:p>
          <a:p>
            <a:pPr marL="457200" lvl="1" indent="0">
              <a:buNone/>
            </a:pPr>
            <a:r>
              <a:rPr lang="en-US" sz="2400" dirty="0" smtClean="0"/>
              <a:t>[End of If structure]</a:t>
            </a:r>
          </a:p>
          <a:p>
            <a:pPr marL="180975" lvl="1" indent="0">
              <a:buNone/>
            </a:pPr>
            <a:r>
              <a:rPr lang="en-US" sz="2400" dirty="0" smtClean="0"/>
              <a:t>[End of Step 2 loop]</a:t>
            </a:r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sz="2400" dirty="0" smtClean="0"/>
              <a:t>Exit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711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 conversion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48944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#define SIZE 50 </a:t>
            </a:r>
            <a:r>
              <a:rPr lang="en-IN" sz="2000" dirty="0" smtClean="0"/>
              <a:t>                                      </a:t>
            </a:r>
            <a:r>
              <a:rPr lang="en-IN" sz="2000" dirty="0" smtClean="0">
                <a:solidFill>
                  <a:srgbClr val="FF00FF"/>
                </a:solidFill>
              </a:rPr>
              <a:t>/* </a:t>
            </a:r>
            <a:r>
              <a:rPr lang="en-IN" sz="2000" dirty="0">
                <a:solidFill>
                  <a:srgbClr val="FF00FF"/>
                </a:solidFill>
              </a:rPr>
              <a:t>Size of Stack */ </a:t>
            </a:r>
          </a:p>
          <a:p>
            <a:pPr marL="0" indent="0">
              <a:buNone/>
            </a:pPr>
            <a:r>
              <a:rPr lang="en-IN" sz="2000" dirty="0"/>
              <a:t>#include &lt;</a:t>
            </a:r>
            <a:r>
              <a:rPr lang="en-IN" sz="2000" dirty="0" err="1"/>
              <a:t>ctype.h</a:t>
            </a:r>
            <a:r>
              <a:rPr lang="en-IN" sz="2000" dirty="0"/>
              <a:t>&gt; </a:t>
            </a:r>
          </a:p>
          <a:p>
            <a:pPr marL="0" indent="0">
              <a:buNone/>
            </a:pPr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 </a:t>
            </a:r>
          </a:p>
          <a:p>
            <a:pPr marL="0" indent="0">
              <a:buNone/>
            </a:pPr>
            <a:r>
              <a:rPr lang="en-IN" sz="2000" dirty="0"/>
              <a:t>char s[SIZE]; </a:t>
            </a:r>
          </a:p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top = -1; </a:t>
            </a:r>
            <a:r>
              <a:rPr lang="en-IN" sz="2000" dirty="0" smtClean="0"/>
              <a:t>                                         </a:t>
            </a:r>
            <a:r>
              <a:rPr lang="en-IN" sz="2000" dirty="0" smtClean="0">
                <a:solidFill>
                  <a:srgbClr val="FF00FF"/>
                </a:solidFill>
              </a:rPr>
              <a:t>/* </a:t>
            </a:r>
            <a:r>
              <a:rPr lang="en-IN" sz="2000" dirty="0">
                <a:solidFill>
                  <a:srgbClr val="FF00FF"/>
                </a:solidFill>
              </a:rPr>
              <a:t>Global declarations */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void push(char </a:t>
            </a:r>
            <a:r>
              <a:rPr lang="en-IN" sz="2000" dirty="0" err="1">
                <a:solidFill>
                  <a:srgbClr val="0070C0"/>
                </a:solidFill>
              </a:rPr>
              <a:t>elem</a:t>
            </a:r>
            <a:r>
              <a:rPr lang="en-IN" sz="2000" dirty="0">
                <a:solidFill>
                  <a:srgbClr val="0070C0"/>
                </a:solidFill>
              </a:rPr>
              <a:t>) </a:t>
            </a:r>
            <a:r>
              <a:rPr lang="en-IN" sz="2000" dirty="0" smtClean="0">
                <a:solidFill>
                  <a:srgbClr val="0070C0"/>
                </a:solidFill>
              </a:rPr>
              <a:t>                     </a:t>
            </a:r>
            <a:r>
              <a:rPr lang="en-IN" sz="2000" dirty="0" smtClean="0">
                <a:solidFill>
                  <a:srgbClr val="FF00FF"/>
                </a:solidFill>
              </a:rPr>
              <a:t>/* </a:t>
            </a:r>
            <a:r>
              <a:rPr lang="en-IN" sz="2000" dirty="0">
                <a:solidFill>
                  <a:srgbClr val="FF00FF"/>
                </a:solidFill>
              </a:rPr>
              <a:t>Function for PUSH operation */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s[++top] = </a:t>
            </a:r>
            <a:r>
              <a:rPr lang="en-IN" sz="2000" dirty="0" err="1">
                <a:solidFill>
                  <a:srgbClr val="0070C0"/>
                </a:solidFill>
              </a:rPr>
              <a:t>elem</a:t>
            </a:r>
            <a:r>
              <a:rPr lang="en-IN" sz="2000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}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7030A0"/>
                </a:solidFill>
              </a:rPr>
              <a:t>char pop() </a:t>
            </a:r>
            <a:r>
              <a:rPr lang="en-IN" sz="2000" dirty="0" smtClean="0">
                <a:solidFill>
                  <a:srgbClr val="7030A0"/>
                </a:solidFill>
              </a:rPr>
              <a:t>                                      </a:t>
            </a:r>
            <a:r>
              <a:rPr lang="en-IN" sz="2000" dirty="0" smtClean="0">
                <a:solidFill>
                  <a:srgbClr val="FF00FF"/>
                </a:solidFill>
              </a:rPr>
              <a:t>/* </a:t>
            </a:r>
            <a:r>
              <a:rPr lang="en-IN" sz="2000" dirty="0">
                <a:solidFill>
                  <a:srgbClr val="FF00FF"/>
                </a:solidFill>
              </a:rPr>
              <a:t>Function for POP operation */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7030A0"/>
                </a:solidFill>
              </a:rPr>
              <a:t>{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7030A0"/>
                </a:solidFill>
              </a:rPr>
              <a:t>return (s[top--]);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28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60648"/>
            <a:ext cx="7571184" cy="6480720"/>
          </a:xfrm>
        </p:spPr>
        <p:txBody>
          <a:bodyPr/>
          <a:lstStyle/>
          <a:p>
            <a:pPr marL="0" indent="0">
              <a:buNone/>
            </a:pPr>
            <a:r>
              <a:rPr lang="en-IN" sz="2200" dirty="0" err="1"/>
              <a:t>int</a:t>
            </a:r>
            <a:r>
              <a:rPr lang="en-IN" sz="2200" dirty="0"/>
              <a:t> </a:t>
            </a:r>
            <a:r>
              <a:rPr lang="en-IN" sz="2200" dirty="0" err="1"/>
              <a:t>pr</a:t>
            </a:r>
            <a:r>
              <a:rPr lang="en-IN" sz="2200" dirty="0"/>
              <a:t>(char </a:t>
            </a:r>
            <a:r>
              <a:rPr lang="en-IN" sz="2200" dirty="0" err="1"/>
              <a:t>elem</a:t>
            </a:r>
            <a:r>
              <a:rPr lang="en-IN" sz="2200" dirty="0"/>
              <a:t>) </a:t>
            </a:r>
            <a:r>
              <a:rPr lang="en-IN" sz="2200" dirty="0" smtClean="0"/>
              <a:t>         /* </a:t>
            </a:r>
            <a:r>
              <a:rPr lang="en-IN" sz="2200" dirty="0"/>
              <a:t>Function for precedence */ </a:t>
            </a:r>
          </a:p>
          <a:p>
            <a:pPr marL="0" indent="0">
              <a:buNone/>
            </a:pPr>
            <a:r>
              <a:rPr lang="en-IN" sz="2200" dirty="0"/>
              <a:t>{ </a:t>
            </a:r>
          </a:p>
          <a:p>
            <a:pPr marL="0" indent="0">
              <a:buNone/>
            </a:pPr>
            <a:r>
              <a:rPr lang="en-IN" sz="2200" dirty="0"/>
              <a:t>switch (</a:t>
            </a:r>
            <a:r>
              <a:rPr lang="en-IN" sz="2200" dirty="0" err="1"/>
              <a:t>elem</a:t>
            </a:r>
            <a:r>
              <a:rPr lang="en-IN" sz="2200" dirty="0"/>
              <a:t>) </a:t>
            </a:r>
          </a:p>
          <a:p>
            <a:pPr marL="0" indent="0">
              <a:buNone/>
            </a:pPr>
            <a:r>
              <a:rPr lang="en-IN" sz="2200" dirty="0" smtClean="0"/>
              <a:t>      { </a:t>
            </a:r>
            <a:endParaRPr lang="en-IN" sz="2200" dirty="0"/>
          </a:p>
          <a:p>
            <a:pPr marL="0" indent="0">
              <a:buNone/>
            </a:pPr>
            <a:r>
              <a:rPr lang="en-IN" sz="2200" dirty="0" smtClean="0"/>
              <a:t>	case </a:t>
            </a:r>
            <a:r>
              <a:rPr lang="en-IN" sz="2200" dirty="0"/>
              <a:t>'#': </a:t>
            </a:r>
          </a:p>
          <a:p>
            <a:pPr marL="0" indent="0">
              <a:buNone/>
            </a:pPr>
            <a:r>
              <a:rPr lang="en-IN" sz="2200" dirty="0" smtClean="0"/>
              <a:t>		return </a:t>
            </a:r>
            <a:r>
              <a:rPr lang="en-IN" sz="2200" dirty="0"/>
              <a:t>0; </a:t>
            </a:r>
          </a:p>
          <a:p>
            <a:pPr marL="0" indent="0">
              <a:buNone/>
            </a:pPr>
            <a:r>
              <a:rPr lang="en-IN" sz="2200" dirty="0" smtClean="0"/>
              <a:t>	case </a:t>
            </a:r>
            <a:r>
              <a:rPr lang="en-IN" sz="2200" dirty="0"/>
              <a:t>'(': </a:t>
            </a:r>
          </a:p>
          <a:p>
            <a:pPr marL="0" indent="0">
              <a:buNone/>
            </a:pPr>
            <a:r>
              <a:rPr lang="en-IN" sz="2200" dirty="0" smtClean="0"/>
              <a:t>		return </a:t>
            </a:r>
            <a:r>
              <a:rPr lang="en-IN" sz="2200" dirty="0"/>
              <a:t>1; </a:t>
            </a:r>
          </a:p>
          <a:p>
            <a:pPr marL="0" indent="0">
              <a:buNone/>
            </a:pPr>
            <a:r>
              <a:rPr lang="en-IN" sz="2200" dirty="0" smtClean="0"/>
              <a:t>	case </a:t>
            </a:r>
            <a:r>
              <a:rPr lang="en-IN" sz="2200" dirty="0"/>
              <a:t>'+': </a:t>
            </a:r>
          </a:p>
          <a:p>
            <a:pPr marL="0" indent="0">
              <a:buNone/>
            </a:pPr>
            <a:r>
              <a:rPr lang="en-IN" sz="2200" dirty="0" smtClean="0"/>
              <a:t>	case </a:t>
            </a:r>
            <a:r>
              <a:rPr lang="en-IN" sz="2200" dirty="0"/>
              <a:t>'-': </a:t>
            </a:r>
          </a:p>
          <a:p>
            <a:pPr marL="0" indent="0">
              <a:buNone/>
            </a:pPr>
            <a:r>
              <a:rPr lang="en-IN" sz="2200" dirty="0" smtClean="0"/>
              <a:t>		return </a:t>
            </a:r>
            <a:r>
              <a:rPr lang="en-IN" sz="2200" dirty="0"/>
              <a:t>2; </a:t>
            </a:r>
          </a:p>
          <a:p>
            <a:pPr marL="0" indent="0">
              <a:buNone/>
            </a:pPr>
            <a:r>
              <a:rPr lang="en-IN" sz="2200" dirty="0" smtClean="0"/>
              <a:t>	case </a:t>
            </a:r>
            <a:r>
              <a:rPr lang="en-IN" sz="2200" dirty="0"/>
              <a:t>'*': </a:t>
            </a:r>
          </a:p>
          <a:p>
            <a:pPr marL="0" indent="0">
              <a:buNone/>
            </a:pPr>
            <a:r>
              <a:rPr lang="en-IN" sz="2200" dirty="0" smtClean="0"/>
              <a:t>	case '/':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return 3;</a:t>
            </a:r>
          </a:p>
          <a:p>
            <a:pPr marL="0" indent="0">
              <a:buNone/>
            </a:pPr>
            <a:r>
              <a:rPr lang="en-US" sz="2200" dirty="0" smtClean="0"/>
              <a:t>       }</a:t>
            </a:r>
          </a:p>
          <a:p>
            <a:pPr marL="0" indent="0">
              <a:buNone/>
            </a:pPr>
            <a:r>
              <a:rPr lang="en-US" sz="2200" dirty="0"/>
              <a:t>}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8481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88640"/>
            <a:ext cx="7499176" cy="666936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IN" sz="2000" dirty="0"/>
              <a:t>void main() </a:t>
            </a:r>
            <a:r>
              <a:rPr lang="en-IN" sz="2000" dirty="0" smtClean="0"/>
              <a:t> 		</a:t>
            </a:r>
            <a:r>
              <a:rPr lang="en-IN" sz="2000" dirty="0" smtClean="0">
                <a:solidFill>
                  <a:srgbClr val="FF00FF"/>
                </a:solidFill>
              </a:rPr>
              <a:t>/* </a:t>
            </a:r>
            <a:r>
              <a:rPr lang="en-IN" sz="2000" dirty="0">
                <a:solidFill>
                  <a:srgbClr val="FF00FF"/>
                </a:solidFill>
              </a:rPr>
              <a:t>Main Program */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000" dirty="0"/>
              <a:t>{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000" dirty="0" smtClean="0"/>
              <a:t>	char </a:t>
            </a:r>
            <a:r>
              <a:rPr lang="en-IN" sz="2000" dirty="0" err="1"/>
              <a:t>infx</a:t>
            </a:r>
            <a:r>
              <a:rPr lang="en-IN" sz="2000" dirty="0"/>
              <a:t>[50], </a:t>
            </a:r>
            <a:r>
              <a:rPr lang="en-IN" sz="2000" dirty="0" err="1"/>
              <a:t>pofx</a:t>
            </a:r>
            <a:r>
              <a:rPr lang="en-IN" sz="2000" dirty="0"/>
              <a:t>[50], </a:t>
            </a:r>
            <a:r>
              <a:rPr lang="en-IN" sz="2000" dirty="0" err="1"/>
              <a:t>ch</a:t>
            </a:r>
            <a:r>
              <a:rPr lang="en-IN" sz="2000" dirty="0"/>
              <a:t>, </a:t>
            </a:r>
            <a:r>
              <a:rPr lang="en-IN" sz="2000" dirty="0" err="1"/>
              <a:t>elem</a:t>
            </a:r>
            <a:r>
              <a:rPr lang="en-IN" sz="2000" dirty="0"/>
              <a:t>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/>
              <a:t>i</a:t>
            </a:r>
            <a:r>
              <a:rPr lang="en-IN" sz="2000" dirty="0"/>
              <a:t> = 0, k = 0;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printf</a:t>
            </a:r>
            <a:r>
              <a:rPr lang="en-IN" sz="2000" dirty="0"/>
              <a:t>("\n\</a:t>
            </a:r>
            <a:r>
              <a:rPr lang="en-IN" sz="2000" dirty="0" err="1"/>
              <a:t>nRead</a:t>
            </a:r>
            <a:r>
              <a:rPr lang="en-IN" sz="2000" dirty="0"/>
              <a:t> the Infix Expression ? ");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scanf</a:t>
            </a:r>
            <a:r>
              <a:rPr lang="en-IN" sz="2000" dirty="0"/>
              <a:t>("%s", </a:t>
            </a:r>
            <a:r>
              <a:rPr lang="en-IN" sz="2000" dirty="0" err="1"/>
              <a:t>infx</a:t>
            </a:r>
            <a:r>
              <a:rPr lang="en-IN" sz="2000" dirty="0"/>
              <a:t>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000" dirty="0" smtClean="0"/>
              <a:t>	push</a:t>
            </a:r>
            <a:r>
              <a:rPr lang="en-IN" sz="2000" dirty="0"/>
              <a:t>('#');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000" dirty="0" smtClean="0"/>
              <a:t>	while </a:t>
            </a:r>
            <a:r>
              <a:rPr lang="en-IN" sz="2000" dirty="0"/>
              <a:t>((</a:t>
            </a:r>
            <a:r>
              <a:rPr lang="en-IN" sz="2000" dirty="0" err="1"/>
              <a:t>ch</a:t>
            </a:r>
            <a:r>
              <a:rPr lang="en-IN" sz="2000" dirty="0"/>
              <a:t> = </a:t>
            </a:r>
            <a:r>
              <a:rPr lang="en-IN" sz="2000" dirty="0" err="1"/>
              <a:t>infx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++]) != '\0')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000" dirty="0" smtClean="0"/>
              <a:t>	{ </a:t>
            </a:r>
            <a:endParaRPr lang="en-IN" sz="2000" dirty="0"/>
          </a:p>
          <a:p>
            <a:pPr marL="0" indent="0">
              <a:spcBef>
                <a:spcPts val="200"/>
              </a:spcBef>
              <a:buNone/>
            </a:pPr>
            <a:r>
              <a:rPr lang="en-IN" sz="2000" dirty="0" smtClean="0"/>
              <a:t>	 if </a:t>
            </a:r>
            <a:r>
              <a:rPr lang="en-IN" sz="2000" dirty="0"/>
              <a:t>(</a:t>
            </a:r>
            <a:r>
              <a:rPr lang="en-IN" sz="2000" dirty="0" err="1"/>
              <a:t>ch</a:t>
            </a:r>
            <a:r>
              <a:rPr lang="en-IN" sz="2000" dirty="0"/>
              <a:t> == '(')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000" dirty="0" smtClean="0"/>
              <a:t>		push(</a:t>
            </a:r>
            <a:r>
              <a:rPr lang="en-IN" sz="2000" dirty="0" err="1" smtClean="0"/>
              <a:t>ch</a:t>
            </a:r>
            <a:r>
              <a:rPr lang="en-IN" sz="2000" dirty="0"/>
              <a:t>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000" dirty="0" smtClean="0"/>
              <a:t>	else </a:t>
            </a:r>
            <a:r>
              <a:rPr lang="en-IN" sz="2000" dirty="0"/>
              <a:t>if (</a:t>
            </a:r>
            <a:r>
              <a:rPr lang="en-IN" sz="2000" dirty="0" err="1"/>
              <a:t>isalnum</a:t>
            </a:r>
            <a:r>
              <a:rPr lang="en-IN" sz="2000" dirty="0"/>
              <a:t>(</a:t>
            </a:r>
            <a:r>
              <a:rPr lang="en-IN" sz="2000" dirty="0" err="1"/>
              <a:t>ch</a:t>
            </a:r>
            <a:r>
              <a:rPr lang="en-IN" sz="2000" dirty="0" smtClean="0"/>
              <a:t>))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IN" sz="2000" dirty="0" smtClean="0"/>
              <a:t>		</a:t>
            </a:r>
            <a:r>
              <a:rPr lang="en-IN" sz="2000" dirty="0" err="1" smtClean="0"/>
              <a:t>pofx</a:t>
            </a:r>
            <a:r>
              <a:rPr lang="en-IN" sz="2000" dirty="0" smtClean="0"/>
              <a:t>[k</a:t>
            </a:r>
            <a:r>
              <a:rPr lang="en-IN" sz="2000" dirty="0"/>
              <a:t>++] = </a:t>
            </a:r>
            <a:r>
              <a:rPr lang="en-IN" sz="2000" dirty="0" err="1"/>
              <a:t>ch</a:t>
            </a:r>
            <a:r>
              <a:rPr lang="en-IN" sz="2000" dirty="0"/>
              <a:t>; 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IN" sz="2000" dirty="0"/>
              <a:t>else if (</a:t>
            </a:r>
            <a:r>
              <a:rPr lang="en-IN" sz="2000" dirty="0" err="1"/>
              <a:t>ch</a:t>
            </a:r>
            <a:r>
              <a:rPr lang="en-IN" sz="2000" dirty="0"/>
              <a:t> == ')') 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IN" sz="2000" dirty="0"/>
              <a:t>{ 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IN" sz="2000" dirty="0" smtClean="0"/>
              <a:t>     while </a:t>
            </a:r>
            <a:r>
              <a:rPr lang="en-IN" sz="2000" dirty="0"/>
              <a:t>(s[top] != '(') 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IN" sz="2000" dirty="0" smtClean="0"/>
              <a:t>           </a:t>
            </a:r>
            <a:r>
              <a:rPr lang="en-IN" sz="2000" dirty="0" err="1" smtClean="0"/>
              <a:t>pofx</a:t>
            </a:r>
            <a:r>
              <a:rPr lang="en-IN" sz="2000" dirty="0" smtClean="0"/>
              <a:t>[k</a:t>
            </a:r>
            <a:r>
              <a:rPr lang="en-IN" sz="2000" dirty="0"/>
              <a:t>++] = pop(); 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IN" sz="2000" dirty="0" err="1"/>
              <a:t>elem</a:t>
            </a:r>
            <a:r>
              <a:rPr lang="en-IN" sz="2000" dirty="0"/>
              <a:t> = pop(); </a:t>
            </a:r>
            <a:r>
              <a:rPr lang="en-IN" sz="2000" dirty="0" smtClean="0"/>
              <a:t>                </a:t>
            </a:r>
            <a:r>
              <a:rPr lang="en-IN" sz="2000" dirty="0" smtClean="0">
                <a:solidFill>
                  <a:srgbClr val="FF00FF"/>
                </a:solidFill>
              </a:rPr>
              <a:t>/* </a:t>
            </a:r>
            <a:r>
              <a:rPr lang="en-IN" sz="2000" dirty="0">
                <a:solidFill>
                  <a:srgbClr val="FF00FF"/>
                </a:solidFill>
              </a:rPr>
              <a:t>Remove ( */ 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15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620688"/>
            <a:ext cx="7355160" cy="5581675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else </a:t>
            </a:r>
            <a:r>
              <a:rPr lang="en-IN" sz="2000" dirty="0" smtClean="0"/>
              <a:t>                 </a:t>
            </a:r>
            <a:r>
              <a:rPr lang="en-IN" sz="2000" dirty="0" smtClean="0">
                <a:solidFill>
                  <a:srgbClr val="FF00FF"/>
                </a:solidFill>
              </a:rPr>
              <a:t>/* </a:t>
            </a:r>
            <a:r>
              <a:rPr lang="en-IN" sz="2000" dirty="0">
                <a:solidFill>
                  <a:srgbClr val="FF00FF"/>
                </a:solidFill>
              </a:rPr>
              <a:t>Operator */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 smtClean="0"/>
              <a:t> { 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   while </a:t>
            </a:r>
            <a:r>
              <a:rPr lang="en-IN" sz="2000" dirty="0"/>
              <a:t>(</a:t>
            </a:r>
            <a:r>
              <a:rPr lang="en-IN" sz="2000" dirty="0" err="1"/>
              <a:t>pr</a:t>
            </a:r>
            <a:r>
              <a:rPr lang="en-IN" sz="2000" dirty="0"/>
              <a:t>(s[top]) &gt;= </a:t>
            </a:r>
            <a:r>
              <a:rPr lang="en-IN" sz="2000" dirty="0" err="1"/>
              <a:t>pr</a:t>
            </a:r>
            <a:r>
              <a:rPr lang="en-IN" sz="2000" dirty="0"/>
              <a:t>(</a:t>
            </a:r>
            <a:r>
              <a:rPr lang="en-IN" sz="2000" dirty="0" err="1"/>
              <a:t>ch</a:t>
            </a:r>
            <a:r>
              <a:rPr lang="en-IN" sz="2000" dirty="0"/>
              <a:t>)) 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pofx</a:t>
            </a:r>
            <a:r>
              <a:rPr lang="en-IN" sz="2000" dirty="0" smtClean="0"/>
              <a:t>[k</a:t>
            </a:r>
            <a:r>
              <a:rPr lang="en-IN" sz="2000" dirty="0"/>
              <a:t>++] = pop(); </a:t>
            </a:r>
          </a:p>
          <a:p>
            <a:pPr marL="0" indent="0">
              <a:buNone/>
            </a:pPr>
            <a:r>
              <a:rPr lang="en-IN" sz="2000" dirty="0" smtClean="0"/>
              <a:t>     push(</a:t>
            </a:r>
            <a:r>
              <a:rPr lang="en-IN" sz="2000" dirty="0" err="1" smtClean="0"/>
              <a:t>ch</a:t>
            </a:r>
            <a:r>
              <a:rPr lang="en-IN" sz="2000" dirty="0"/>
              <a:t>); </a:t>
            </a:r>
          </a:p>
          <a:p>
            <a:pPr marL="0" indent="0">
              <a:buNone/>
            </a:pPr>
            <a:r>
              <a:rPr lang="en-IN" sz="2000" dirty="0" smtClean="0"/>
              <a:t>   }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} </a:t>
            </a:r>
            <a:r>
              <a:rPr lang="en-IN" sz="2000" dirty="0" smtClean="0"/>
              <a:t>      </a:t>
            </a:r>
            <a:r>
              <a:rPr lang="en-IN" sz="2000" dirty="0" smtClean="0">
                <a:solidFill>
                  <a:srgbClr val="FF00FF"/>
                </a:solidFill>
              </a:rPr>
              <a:t>// end of while</a:t>
            </a:r>
            <a:endParaRPr lang="en-IN" sz="2000" dirty="0">
              <a:solidFill>
                <a:srgbClr val="FF00FF"/>
              </a:solidFill>
            </a:endParaRPr>
          </a:p>
          <a:p>
            <a:pPr marL="0" indent="0">
              <a:buNone/>
            </a:pPr>
            <a:r>
              <a:rPr lang="en-IN" sz="2000" dirty="0"/>
              <a:t>while (s[top] != '#') </a:t>
            </a:r>
            <a:r>
              <a:rPr lang="en-IN" sz="2000" dirty="0" smtClean="0"/>
              <a:t>                    </a:t>
            </a:r>
            <a:r>
              <a:rPr lang="en-IN" sz="2000" dirty="0" smtClean="0">
                <a:solidFill>
                  <a:srgbClr val="FF00FF"/>
                </a:solidFill>
              </a:rPr>
              <a:t>/* </a:t>
            </a:r>
            <a:r>
              <a:rPr lang="en-IN" sz="2000" dirty="0">
                <a:solidFill>
                  <a:srgbClr val="FF00FF"/>
                </a:solidFill>
              </a:rPr>
              <a:t>Pop from stack till empty */ </a:t>
            </a:r>
          </a:p>
          <a:p>
            <a:pPr marL="0" indent="0">
              <a:buNone/>
            </a:pPr>
            <a:r>
              <a:rPr lang="en-IN" sz="2000" dirty="0" err="1"/>
              <a:t>pofx</a:t>
            </a:r>
            <a:r>
              <a:rPr lang="en-IN" sz="2000" dirty="0"/>
              <a:t>[k++] = pop(); </a:t>
            </a:r>
          </a:p>
          <a:p>
            <a:pPr marL="0" indent="0">
              <a:buNone/>
            </a:pPr>
            <a:r>
              <a:rPr lang="en-IN" sz="2000" dirty="0" err="1"/>
              <a:t>pofx</a:t>
            </a:r>
            <a:r>
              <a:rPr lang="en-IN" sz="2000" dirty="0"/>
              <a:t>[k] = '\0'; </a:t>
            </a:r>
            <a:r>
              <a:rPr lang="en-IN" sz="2000" dirty="0" smtClean="0"/>
              <a:t>                         </a:t>
            </a:r>
            <a:r>
              <a:rPr lang="en-IN" sz="2000" dirty="0" smtClean="0">
                <a:solidFill>
                  <a:srgbClr val="FF00FF"/>
                </a:solidFill>
              </a:rPr>
              <a:t>/* </a:t>
            </a:r>
            <a:r>
              <a:rPr lang="en-IN" sz="2000" dirty="0">
                <a:solidFill>
                  <a:srgbClr val="FF00FF"/>
                </a:solidFill>
              </a:rPr>
              <a:t>Make </a:t>
            </a:r>
            <a:r>
              <a:rPr lang="en-IN" sz="2000" dirty="0" err="1">
                <a:solidFill>
                  <a:srgbClr val="FF00FF"/>
                </a:solidFill>
              </a:rPr>
              <a:t>pofx</a:t>
            </a:r>
            <a:r>
              <a:rPr lang="en-IN" sz="2000" dirty="0">
                <a:solidFill>
                  <a:srgbClr val="FF00FF"/>
                </a:solidFill>
              </a:rPr>
              <a:t> as valid string */ </a:t>
            </a:r>
          </a:p>
          <a:p>
            <a:pPr marL="0" indent="0">
              <a:buNone/>
            </a:pPr>
            <a:r>
              <a:rPr lang="pt-BR" sz="2000" dirty="0"/>
              <a:t>printf("\n\nGiven Infix Expn: %s Postfix Expn: %s\n", infx, pofx); 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}  </a:t>
            </a:r>
            <a:r>
              <a:rPr lang="pt-BR" sz="2000" dirty="0" smtClean="0">
                <a:solidFill>
                  <a:srgbClr val="FF00FF"/>
                </a:solidFill>
              </a:rPr>
              <a:t>// end of main</a:t>
            </a:r>
          </a:p>
          <a:p>
            <a:pPr marL="0" indent="0">
              <a:buNone/>
            </a:pPr>
            <a:r>
              <a:rPr lang="pt-BR" sz="2000" b="1" u="sng" dirty="0" smtClean="0">
                <a:solidFill>
                  <a:srgbClr val="FF00FF"/>
                </a:solidFill>
              </a:rPr>
              <a:t>Output</a:t>
            </a:r>
          </a:p>
          <a:p>
            <a:pPr marL="0" indent="0">
              <a:buNone/>
            </a:pPr>
            <a:r>
              <a:rPr lang="en-IN" sz="2000" dirty="0"/>
              <a:t>Enter the expression :: (</a:t>
            </a:r>
            <a:r>
              <a:rPr lang="en-IN" sz="2000" dirty="0" err="1"/>
              <a:t>a+b</a:t>
            </a:r>
            <a:r>
              <a:rPr lang="en-IN" sz="2000" dirty="0"/>
              <a:t>)*c+(d-a)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err="1" smtClean="0"/>
              <a:t>ab+c</a:t>
            </a:r>
            <a:r>
              <a:rPr lang="en-IN" sz="2000" dirty="0" smtClean="0"/>
              <a:t>*da-</a:t>
            </a:r>
            <a:r>
              <a:rPr lang="en-IN" sz="2000" dirty="0"/>
              <a:t>+</a:t>
            </a:r>
            <a:endParaRPr lang="pt-BR" sz="20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2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Evaluating Infix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Infix </a:t>
            </a:r>
            <a:r>
              <a:rPr lang="en-IN" sz="2400" dirty="0" smtClean="0"/>
              <a:t>requires </a:t>
            </a:r>
            <a:r>
              <a:rPr lang="en-IN" sz="2400" b="1" dirty="0">
                <a:solidFill>
                  <a:srgbClr val="FF00FF"/>
                </a:solidFill>
              </a:rPr>
              <a:t>repeated scanning </a:t>
            </a:r>
            <a:r>
              <a:rPr lang="en-IN" sz="2400" dirty="0"/>
              <a:t>from left </a:t>
            </a:r>
            <a:r>
              <a:rPr lang="en-IN" sz="2400" dirty="0" smtClean="0"/>
              <a:t>to right </a:t>
            </a:r>
            <a:r>
              <a:rPr lang="en-IN" sz="2400" dirty="0"/>
              <a:t>and right to left because arithmetic operations have to be </a:t>
            </a:r>
            <a:r>
              <a:rPr lang="en-IN" sz="2400" dirty="0" smtClean="0"/>
              <a:t>performed  </a:t>
            </a:r>
            <a:r>
              <a:rPr lang="en-IN" sz="2400" dirty="0"/>
              <a:t>based </a:t>
            </a:r>
            <a:r>
              <a:rPr lang="en-IN" sz="2400" dirty="0" smtClean="0"/>
              <a:t>on precedence </a:t>
            </a:r>
            <a:r>
              <a:rPr lang="en-IN" sz="2400" dirty="0"/>
              <a:t>of </a:t>
            </a:r>
            <a:r>
              <a:rPr lang="en-IN" sz="2400" dirty="0" smtClean="0"/>
              <a:t>operations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/>
              <a:t>If there are </a:t>
            </a:r>
            <a:r>
              <a:rPr lang="en-IN" sz="2400" dirty="0" smtClean="0"/>
              <a:t>parenthesis </a:t>
            </a:r>
            <a:r>
              <a:rPr lang="en-IN" sz="2400" dirty="0"/>
              <a:t>the problem </a:t>
            </a:r>
            <a:r>
              <a:rPr lang="en-IN" sz="2400" dirty="0" smtClean="0"/>
              <a:t>becomes quite </a:t>
            </a:r>
            <a:r>
              <a:rPr lang="en-IN" sz="2400" dirty="0"/>
              <a:t>complex </a:t>
            </a:r>
            <a:r>
              <a:rPr lang="en-IN" sz="2400" dirty="0" smtClean="0"/>
              <a:t>because </a:t>
            </a:r>
            <a:r>
              <a:rPr lang="en-IN" sz="2400" dirty="0"/>
              <a:t>parenthesis change the order of precedence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US" sz="2400" b="1" u="sng" dirty="0" err="1" smtClean="0"/>
              <a:t>Adv</a:t>
            </a:r>
            <a:r>
              <a:rPr lang="en-US" sz="2400" b="1" u="sng" dirty="0" smtClean="0"/>
              <a:t> of POSTFIX/PREFIX conversion</a:t>
            </a:r>
          </a:p>
          <a:p>
            <a:r>
              <a:rPr lang="en-IN" sz="2400" dirty="0"/>
              <a:t>operator and operands define correctly the order </a:t>
            </a:r>
            <a:r>
              <a:rPr lang="en-IN" sz="2400" dirty="0" smtClean="0"/>
              <a:t>of operation</a:t>
            </a:r>
            <a:r>
              <a:rPr lang="en-IN" sz="2400" dirty="0"/>
              <a:t>s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Since no parenthesis is present, there is </a:t>
            </a:r>
            <a:r>
              <a:rPr lang="en-IN" sz="2400" b="1" dirty="0">
                <a:solidFill>
                  <a:srgbClr val="FF00FF"/>
                </a:solidFill>
              </a:rPr>
              <a:t>no repeated scanning and time taken </a:t>
            </a:r>
            <a:r>
              <a:rPr lang="en-IN" sz="2400" b="1" dirty="0" smtClean="0">
                <a:solidFill>
                  <a:srgbClr val="FF00FF"/>
                </a:solidFill>
              </a:rPr>
              <a:t>is less</a:t>
            </a:r>
            <a:r>
              <a:rPr lang="en-IN" sz="2400" b="1" dirty="0">
                <a:solidFill>
                  <a:srgbClr val="FF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2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Alg</a:t>
            </a:r>
            <a:r>
              <a:rPr lang="en-US" b="1" dirty="0" smtClean="0"/>
              <a:t> for Evaluation of Postfix </a:t>
            </a:r>
            <a:r>
              <a:rPr lang="en-US" b="1" dirty="0" err="1" smtClean="0"/>
              <a:t>Exp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6159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Step 1: </a:t>
            </a:r>
            <a:r>
              <a:rPr lang="en-IN" dirty="0" smtClean="0"/>
              <a:t>Scan </a:t>
            </a:r>
            <a:r>
              <a:rPr lang="en-IN" dirty="0"/>
              <a:t>from left to right till we get </a:t>
            </a:r>
            <a:r>
              <a:rPr lang="en-IN" dirty="0" smtClean="0"/>
              <a:t>an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operator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Step 2: </a:t>
            </a:r>
            <a:r>
              <a:rPr lang="en-IN" dirty="0" smtClean="0"/>
              <a:t>0btain </a:t>
            </a:r>
            <a:r>
              <a:rPr lang="en-IN" dirty="0"/>
              <a:t>immediate </a:t>
            </a:r>
            <a:r>
              <a:rPr lang="en-IN" dirty="0" smtClean="0"/>
              <a:t>2 left </a:t>
            </a:r>
            <a:r>
              <a:rPr lang="en-IN" dirty="0"/>
              <a:t>operands.</a:t>
            </a:r>
          </a:p>
          <a:p>
            <a:pPr marL="0" indent="0">
              <a:buNone/>
            </a:pPr>
            <a:r>
              <a:rPr lang="en-IN" dirty="0"/>
              <a:t>Step 3: </a:t>
            </a:r>
            <a:r>
              <a:rPr lang="en-IN" dirty="0" smtClean="0"/>
              <a:t>Perform </a:t>
            </a:r>
            <a:r>
              <a:rPr lang="en-IN" dirty="0"/>
              <a:t>the indicated operation.</a:t>
            </a:r>
          </a:p>
          <a:p>
            <a:pPr marL="0" indent="0">
              <a:buNone/>
            </a:pPr>
            <a:r>
              <a:rPr lang="en-IN" dirty="0"/>
              <a:t>Step 4: </a:t>
            </a:r>
            <a:r>
              <a:rPr lang="en-IN" dirty="0" smtClean="0"/>
              <a:t>Replace the operands </a:t>
            </a:r>
            <a:r>
              <a:rPr lang="en-IN" dirty="0"/>
              <a:t>and the operators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by </a:t>
            </a:r>
            <a:r>
              <a:rPr lang="en-IN" dirty="0"/>
              <a:t>the result.</a:t>
            </a:r>
          </a:p>
          <a:p>
            <a:pPr marL="0" indent="0">
              <a:buNone/>
            </a:pPr>
            <a:r>
              <a:rPr lang="en-IN" dirty="0"/>
              <a:t>Step 5: </a:t>
            </a:r>
            <a:r>
              <a:rPr lang="en-IN" dirty="0" smtClean="0"/>
              <a:t>Repeat </a:t>
            </a:r>
            <a:r>
              <a:rPr lang="en-IN" dirty="0"/>
              <a:t>through Step 1 till the end of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input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9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60648"/>
            <a:ext cx="7787208" cy="6192688"/>
          </a:xfrm>
        </p:spPr>
        <p:txBody>
          <a:bodyPr/>
          <a:lstStyle/>
          <a:p>
            <a:pPr marL="0" indent="0">
              <a:buNone/>
            </a:pPr>
            <a:r>
              <a:rPr lang="en-IN" sz="2200" dirty="0"/>
              <a:t>#include&lt;</a:t>
            </a:r>
            <a:r>
              <a:rPr lang="en-IN" sz="2200" dirty="0" err="1"/>
              <a:t>stdio.h</a:t>
            </a:r>
            <a:r>
              <a:rPr lang="en-IN" sz="2200" dirty="0"/>
              <a:t>&gt; </a:t>
            </a:r>
          </a:p>
          <a:p>
            <a:pPr marL="0" indent="0">
              <a:buNone/>
            </a:pPr>
            <a:r>
              <a:rPr lang="en-IN" sz="2200" dirty="0"/>
              <a:t>#include&lt;</a:t>
            </a:r>
            <a:r>
              <a:rPr lang="en-IN" sz="2200" dirty="0" err="1"/>
              <a:t>string.h</a:t>
            </a:r>
            <a:r>
              <a:rPr lang="en-IN" sz="2200" dirty="0"/>
              <a:t>&gt; </a:t>
            </a:r>
          </a:p>
          <a:p>
            <a:pPr marL="0" indent="0">
              <a:buNone/>
            </a:pPr>
            <a:r>
              <a:rPr lang="en-IN" sz="2200" dirty="0"/>
              <a:t>#include&lt;</a:t>
            </a:r>
            <a:r>
              <a:rPr lang="en-IN" sz="2200" dirty="0" err="1"/>
              <a:t>stdlib.h</a:t>
            </a:r>
            <a:r>
              <a:rPr lang="en-IN" sz="2200" dirty="0"/>
              <a:t>&gt; </a:t>
            </a:r>
          </a:p>
          <a:p>
            <a:pPr marL="0" indent="0">
              <a:buNone/>
            </a:pPr>
            <a:r>
              <a:rPr lang="en-IN" sz="2200" dirty="0"/>
              <a:t>#include&lt;</a:t>
            </a:r>
            <a:r>
              <a:rPr lang="en-IN" sz="2200" dirty="0" err="1"/>
              <a:t>math.h</a:t>
            </a:r>
            <a:r>
              <a:rPr lang="en-IN" sz="2200" dirty="0"/>
              <a:t>&gt; </a:t>
            </a:r>
          </a:p>
          <a:p>
            <a:pPr marL="0" indent="0">
              <a:buNone/>
            </a:pPr>
            <a:r>
              <a:rPr lang="en-IN" sz="2200" dirty="0"/>
              <a:t>#define MAX 50 </a:t>
            </a:r>
          </a:p>
          <a:p>
            <a:pPr marL="0" indent="0">
              <a:buNone/>
            </a:pPr>
            <a:r>
              <a:rPr lang="en-IN" sz="2200" dirty="0" err="1"/>
              <a:t>int</a:t>
            </a:r>
            <a:r>
              <a:rPr lang="en-IN" sz="2200" dirty="0"/>
              <a:t> stack[MAX]; </a:t>
            </a:r>
          </a:p>
          <a:p>
            <a:pPr marL="0" indent="0">
              <a:buNone/>
            </a:pPr>
            <a:r>
              <a:rPr lang="en-IN" sz="2200" dirty="0"/>
              <a:t>char post[MAX]; </a:t>
            </a:r>
          </a:p>
          <a:p>
            <a:pPr marL="0" indent="0">
              <a:buNone/>
            </a:pPr>
            <a:r>
              <a:rPr lang="en-IN" sz="2200" dirty="0" err="1"/>
              <a:t>int</a:t>
            </a:r>
            <a:r>
              <a:rPr lang="en-IN" sz="2200" dirty="0"/>
              <a:t> top=-1; </a:t>
            </a:r>
          </a:p>
          <a:p>
            <a:pPr marL="0" indent="0">
              <a:buNone/>
            </a:pPr>
            <a:r>
              <a:rPr lang="en-IN" sz="2200" dirty="0"/>
              <a:t>void </a:t>
            </a:r>
            <a:r>
              <a:rPr lang="en-IN" sz="2200" dirty="0" err="1"/>
              <a:t>pushstack</a:t>
            </a:r>
            <a:r>
              <a:rPr lang="en-IN" sz="2200" dirty="0"/>
              <a:t>(</a:t>
            </a:r>
            <a:r>
              <a:rPr lang="en-IN" sz="2200" dirty="0" err="1"/>
              <a:t>int</a:t>
            </a:r>
            <a:r>
              <a:rPr lang="en-IN" sz="2200" dirty="0"/>
              <a:t> </a:t>
            </a:r>
            <a:r>
              <a:rPr lang="en-IN" sz="2200" dirty="0" err="1"/>
              <a:t>tmp</a:t>
            </a:r>
            <a:r>
              <a:rPr lang="en-IN" sz="2200" dirty="0"/>
              <a:t>); </a:t>
            </a:r>
          </a:p>
          <a:p>
            <a:pPr marL="0" indent="0">
              <a:buNone/>
            </a:pPr>
            <a:r>
              <a:rPr lang="en-IN" sz="2200" dirty="0" smtClean="0"/>
              <a:t>void </a:t>
            </a:r>
            <a:r>
              <a:rPr lang="en-IN" sz="2200" dirty="0"/>
              <a:t>calculator(char c);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dirty="0"/>
              <a:t>void main() </a:t>
            </a:r>
          </a:p>
          <a:p>
            <a:pPr marL="0" indent="0">
              <a:buNone/>
            </a:pPr>
            <a:r>
              <a:rPr lang="en-IN" sz="2200" dirty="0"/>
              <a:t>{ </a:t>
            </a:r>
          </a:p>
          <a:p>
            <a:pPr marL="0" indent="0">
              <a:buNone/>
            </a:pPr>
            <a:r>
              <a:rPr lang="en-IN" sz="2200" dirty="0" err="1"/>
              <a:t>int</a:t>
            </a:r>
            <a:r>
              <a:rPr lang="en-IN" sz="2200" dirty="0"/>
              <a:t> </a:t>
            </a:r>
            <a:r>
              <a:rPr lang="en-IN" sz="2200" dirty="0" err="1"/>
              <a:t>i</a:t>
            </a:r>
            <a:r>
              <a:rPr lang="en-IN" sz="2200" dirty="0"/>
              <a:t>; </a:t>
            </a:r>
          </a:p>
          <a:p>
            <a:pPr marL="0" indent="0">
              <a:buNone/>
            </a:pPr>
            <a:r>
              <a:rPr lang="en-IN" sz="2200" dirty="0" err="1" smtClean="0"/>
              <a:t>printf</a:t>
            </a:r>
            <a:r>
              <a:rPr lang="en-IN" sz="2200" dirty="0"/>
              <a:t>("Insert a postfix notation :: "); </a:t>
            </a:r>
          </a:p>
          <a:p>
            <a:pPr marL="0" indent="0">
              <a:buNone/>
            </a:pPr>
            <a:r>
              <a:rPr lang="en-IN" sz="2200" dirty="0" err="1"/>
              <a:t>scanf</a:t>
            </a:r>
            <a:r>
              <a:rPr lang="en-IN" sz="2200" dirty="0"/>
              <a:t>("%</a:t>
            </a:r>
            <a:r>
              <a:rPr lang="en-IN" sz="2200" dirty="0" err="1"/>
              <a:t>s",post</a:t>
            </a:r>
            <a:r>
              <a:rPr lang="en-IN" sz="2200" dirty="0"/>
              <a:t>); </a:t>
            </a:r>
            <a:endParaRPr lang="en-IN" sz="2200" dirty="0" smtClean="0"/>
          </a:p>
          <a:p>
            <a:pPr marL="0" indent="0">
              <a:buNone/>
            </a:pPr>
            <a:endParaRPr lang="en-IN" sz="22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590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476672"/>
            <a:ext cx="7776864" cy="5725691"/>
          </a:xfrm>
        </p:spPr>
        <p:txBody>
          <a:bodyPr/>
          <a:lstStyle/>
          <a:p>
            <a:pPr marL="0" indent="0">
              <a:buNone/>
            </a:pPr>
            <a:r>
              <a:rPr lang="en-IN" sz="2200" dirty="0"/>
              <a:t>for(</a:t>
            </a:r>
            <a:r>
              <a:rPr lang="en-IN" sz="2200" dirty="0" err="1"/>
              <a:t>i</a:t>
            </a:r>
            <a:r>
              <a:rPr lang="en-IN" sz="2200" dirty="0"/>
              <a:t>=0;i&lt;</a:t>
            </a:r>
            <a:r>
              <a:rPr lang="en-IN" sz="2200" dirty="0" err="1"/>
              <a:t>strlen</a:t>
            </a:r>
            <a:r>
              <a:rPr lang="en-IN" sz="2200" dirty="0"/>
              <a:t>(post);</a:t>
            </a:r>
            <a:r>
              <a:rPr lang="en-IN" sz="2200" dirty="0" err="1"/>
              <a:t>i</a:t>
            </a:r>
            <a:r>
              <a:rPr lang="en-IN" sz="2200" dirty="0"/>
              <a:t>++) </a:t>
            </a:r>
          </a:p>
          <a:p>
            <a:pPr marL="0" indent="0">
              <a:buNone/>
            </a:pPr>
            <a:r>
              <a:rPr lang="en-IN" sz="2200" dirty="0"/>
              <a:t>{ </a:t>
            </a:r>
          </a:p>
          <a:p>
            <a:pPr marL="0" indent="0">
              <a:buNone/>
            </a:pPr>
            <a:r>
              <a:rPr lang="en-IN" sz="2200" dirty="0" smtClean="0"/>
              <a:t>    if(post[</a:t>
            </a:r>
            <a:r>
              <a:rPr lang="en-IN" sz="2200" dirty="0" err="1" smtClean="0"/>
              <a:t>i</a:t>
            </a:r>
            <a:r>
              <a:rPr lang="en-IN" sz="2200" dirty="0"/>
              <a:t>]&gt;='0' &amp;&amp; post[</a:t>
            </a:r>
            <a:r>
              <a:rPr lang="en-IN" sz="2200" dirty="0" err="1"/>
              <a:t>i</a:t>
            </a:r>
            <a:r>
              <a:rPr lang="en-IN" sz="2200" dirty="0"/>
              <a:t>]&lt;='9') </a:t>
            </a:r>
          </a:p>
          <a:p>
            <a:pPr marL="0" indent="0">
              <a:buNone/>
            </a:pPr>
            <a:r>
              <a:rPr lang="en-IN" sz="2200" dirty="0" smtClean="0"/>
              <a:t>    { </a:t>
            </a:r>
            <a:endParaRPr lang="en-IN" sz="2200" dirty="0"/>
          </a:p>
          <a:p>
            <a:pPr marL="0" indent="0">
              <a:buNone/>
            </a:pPr>
            <a:r>
              <a:rPr lang="en-IN" sz="2200" dirty="0" smtClean="0"/>
              <a:t>	</a:t>
            </a:r>
            <a:r>
              <a:rPr lang="en-IN" sz="2200" dirty="0" err="1" smtClean="0"/>
              <a:t>pushstack</a:t>
            </a:r>
            <a:r>
              <a:rPr lang="en-IN" sz="2200" dirty="0" smtClean="0"/>
              <a:t>(</a:t>
            </a:r>
            <a:r>
              <a:rPr lang="en-IN" sz="2200" dirty="0" err="1" smtClean="0"/>
              <a:t>i</a:t>
            </a:r>
            <a:r>
              <a:rPr lang="en-IN" sz="2200" dirty="0"/>
              <a:t>); </a:t>
            </a:r>
          </a:p>
          <a:p>
            <a:pPr marL="0" indent="0">
              <a:buNone/>
            </a:pPr>
            <a:r>
              <a:rPr lang="en-IN" sz="2200" dirty="0" smtClean="0"/>
              <a:t>    } </a:t>
            </a:r>
            <a:endParaRPr lang="en-IN" sz="2200" dirty="0"/>
          </a:p>
          <a:p>
            <a:pPr marL="0" indent="0">
              <a:buNone/>
            </a:pPr>
            <a:r>
              <a:rPr lang="nn-NO" sz="2200" dirty="0" smtClean="0"/>
              <a:t>    if(post[i</a:t>
            </a:r>
            <a:r>
              <a:rPr lang="nn-NO" sz="2200" dirty="0"/>
              <a:t>]=='+' || post[i]=='-' || post[i]=='*' || post[i]=='/' || </a:t>
            </a:r>
            <a:endParaRPr lang="nn-NO" sz="2200" dirty="0" smtClean="0"/>
          </a:p>
          <a:p>
            <a:pPr marL="0" indent="0">
              <a:buNone/>
            </a:pPr>
            <a:r>
              <a:rPr lang="nn-NO" sz="2200" dirty="0"/>
              <a:t> </a:t>
            </a:r>
            <a:r>
              <a:rPr lang="nn-NO" sz="2200" dirty="0" smtClean="0"/>
              <a:t>   post[i</a:t>
            </a:r>
            <a:r>
              <a:rPr lang="nn-NO" sz="2200" dirty="0"/>
              <a:t>] =='^') </a:t>
            </a:r>
          </a:p>
          <a:p>
            <a:pPr marL="0" indent="0">
              <a:buNone/>
            </a:pPr>
            <a:r>
              <a:rPr lang="en-IN" sz="2200" dirty="0" smtClean="0"/>
              <a:t>  { </a:t>
            </a:r>
            <a:endParaRPr lang="en-IN" sz="2200" dirty="0"/>
          </a:p>
          <a:p>
            <a:pPr marL="0" indent="0">
              <a:buNone/>
            </a:pPr>
            <a:r>
              <a:rPr lang="en-IN" sz="2200" dirty="0" smtClean="0"/>
              <a:t>	calculator(post[</a:t>
            </a:r>
            <a:r>
              <a:rPr lang="en-IN" sz="2200" dirty="0" err="1" smtClean="0"/>
              <a:t>i</a:t>
            </a:r>
            <a:r>
              <a:rPr lang="en-IN" sz="2200" dirty="0"/>
              <a:t>]); </a:t>
            </a:r>
          </a:p>
          <a:p>
            <a:pPr marL="0" indent="0">
              <a:buNone/>
            </a:pPr>
            <a:r>
              <a:rPr lang="en-IN" sz="2200" dirty="0" smtClean="0"/>
              <a:t>    } </a:t>
            </a:r>
            <a:endParaRPr lang="en-IN" sz="2200" dirty="0"/>
          </a:p>
          <a:p>
            <a:pPr marL="0" indent="0">
              <a:buNone/>
            </a:pPr>
            <a:r>
              <a:rPr lang="en-IN" sz="2200" dirty="0"/>
              <a:t>} </a:t>
            </a:r>
          </a:p>
          <a:p>
            <a:pPr marL="0" indent="0">
              <a:buNone/>
            </a:pPr>
            <a:r>
              <a:rPr lang="en-IN" sz="2200" dirty="0" err="1"/>
              <a:t>printf</a:t>
            </a:r>
            <a:r>
              <a:rPr lang="en-IN" sz="2200" dirty="0"/>
              <a:t>("\n\</a:t>
            </a:r>
            <a:r>
              <a:rPr lang="en-IN" sz="2200" dirty="0" err="1"/>
              <a:t>nResult</a:t>
            </a:r>
            <a:r>
              <a:rPr lang="en-IN" sz="2200" dirty="0"/>
              <a:t> :: %</a:t>
            </a:r>
            <a:r>
              <a:rPr lang="en-IN" sz="2200" dirty="0" err="1"/>
              <a:t>d",stack</a:t>
            </a:r>
            <a:r>
              <a:rPr lang="en-IN" sz="2200" dirty="0"/>
              <a:t>[top]); </a:t>
            </a:r>
          </a:p>
          <a:p>
            <a:pPr marL="0" indent="0">
              <a:buNone/>
            </a:pPr>
            <a:r>
              <a:rPr lang="en-IN" sz="2200" dirty="0" smtClean="0"/>
              <a:t>} </a:t>
            </a:r>
            <a:endParaRPr lang="en-IN" sz="2200" dirty="0"/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675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 altLang="en-US"/>
              <a:t>Stack Of Cups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543" y="4509120"/>
            <a:ext cx="7772400" cy="533400"/>
          </a:xfrm>
          <a:noFill/>
          <a:ln/>
        </p:spPr>
        <p:txBody>
          <a:bodyPr/>
          <a:lstStyle/>
          <a:p>
            <a:r>
              <a:rPr lang="en-US" altLang="en-US" dirty="0"/>
              <a:t>Add a cup to the stack.</a:t>
            </a:r>
          </a:p>
        </p:txBody>
      </p:sp>
      <p:grpSp>
        <p:nvGrpSpPr>
          <p:cNvPr id="5152" name="Group 32"/>
          <p:cNvGrpSpPr>
            <a:grpSpLocks/>
          </p:cNvGrpSpPr>
          <p:nvPr/>
        </p:nvGrpSpPr>
        <p:grpSpPr bwMode="auto">
          <a:xfrm>
            <a:off x="4800600" y="983464"/>
            <a:ext cx="2895600" cy="3246438"/>
            <a:chOff x="3072" y="912"/>
            <a:chExt cx="1824" cy="2045"/>
          </a:xfrm>
        </p:grpSpPr>
        <p:grpSp>
          <p:nvGrpSpPr>
            <p:cNvPr id="5131" name="Group 11"/>
            <p:cNvGrpSpPr>
              <a:grpSpLocks/>
            </p:cNvGrpSpPr>
            <p:nvPr/>
          </p:nvGrpSpPr>
          <p:grpSpPr bwMode="auto">
            <a:xfrm>
              <a:off x="3072" y="2592"/>
              <a:ext cx="1296" cy="365"/>
              <a:chOff x="3072" y="2592"/>
              <a:chExt cx="1296" cy="365"/>
            </a:xfrm>
          </p:grpSpPr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3072" y="2592"/>
                <a:ext cx="86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solidFill>
                      <a:schemeClr val="hlink"/>
                    </a:solidFill>
                  </a:rPr>
                  <a:t>bottom</a:t>
                </a:r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480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3360" y="960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3888" y="1152"/>
              <a:ext cx="480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5136" name="Group 16"/>
            <p:cNvGrpSpPr>
              <a:grpSpLocks/>
            </p:cNvGrpSpPr>
            <p:nvPr/>
          </p:nvGrpSpPr>
          <p:grpSpPr bwMode="auto">
            <a:xfrm>
              <a:off x="4407" y="1920"/>
              <a:ext cx="489" cy="357"/>
              <a:chOff x="4407" y="1920"/>
              <a:chExt cx="489" cy="357"/>
            </a:xfrm>
          </p:grpSpPr>
          <p:graphicFrame>
            <p:nvGraphicFramePr>
              <p:cNvPr id="5134" name="Object 14"/>
              <p:cNvGraphicFramePr>
                <a:graphicFrameLocks/>
              </p:cNvGraphicFramePr>
              <p:nvPr/>
            </p:nvGraphicFramePr>
            <p:xfrm>
              <a:off x="4407" y="1920"/>
              <a:ext cx="489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5" name="Clip" r:id="rId4" imgW="1542857" imgH="1009479" progId="MS_ClipArt_Gallery.5">
                      <p:embed/>
                    </p:oleObj>
                  </mc:Choice>
                  <mc:Fallback>
                    <p:oleObj name="Clip" r:id="rId4" imgW="1542857" imgH="1009479" progId="MS_ClipArt_Gallery.5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7" y="1920"/>
                            <a:ext cx="489" cy="357"/>
                          </a:xfrm>
                          <a:prstGeom prst="rect">
                            <a:avLst/>
                          </a:prstGeom>
                          <a:solidFill>
                            <a:schemeClr val="folHlink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35" name="Rectangle 15"/>
              <p:cNvSpPr>
                <a:spLocks noChangeArrowheads="1"/>
              </p:cNvSpPr>
              <p:nvPr/>
            </p:nvSpPr>
            <p:spPr bwMode="auto">
              <a:xfrm>
                <a:off x="4560" y="2016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hlink"/>
                    </a:solidFill>
                  </a:rPr>
                  <a:t>C</a:t>
                </a:r>
              </a:p>
            </p:txBody>
          </p:sp>
        </p:grpSp>
        <p:grpSp>
          <p:nvGrpSpPr>
            <p:cNvPr id="5139" name="Group 19"/>
            <p:cNvGrpSpPr>
              <a:grpSpLocks/>
            </p:cNvGrpSpPr>
            <p:nvPr/>
          </p:nvGrpSpPr>
          <p:grpSpPr bwMode="auto">
            <a:xfrm>
              <a:off x="4407" y="2592"/>
              <a:ext cx="489" cy="357"/>
              <a:chOff x="4407" y="2592"/>
              <a:chExt cx="489" cy="357"/>
            </a:xfrm>
          </p:grpSpPr>
          <p:graphicFrame>
            <p:nvGraphicFramePr>
              <p:cNvPr id="5137" name="Object 17"/>
              <p:cNvGraphicFramePr>
                <a:graphicFrameLocks/>
              </p:cNvGraphicFramePr>
              <p:nvPr/>
            </p:nvGraphicFramePr>
            <p:xfrm>
              <a:off x="4407" y="2592"/>
              <a:ext cx="489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6" name="Clip" r:id="rId6" imgW="1542857" imgH="1009479" progId="MS_ClipArt_Gallery.5">
                      <p:embed/>
                    </p:oleObj>
                  </mc:Choice>
                  <mc:Fallback>
                    <p:oleObj name="Clip" r:id="rId6" imgW="1542857" imgH="1009479" progId="MS_ClipArt_Gallery.5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7" y="2592"/>
                            <a:ext cx="489" cy="357"/>
                          </a:xfrm>
                          <a:prstGeom prst="rect">
                            <a:avLst/>
                          </a:prstGeom>
                          <a:solidFill>
                            <a:schemeClr val="folHlink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38" name="Rectangle 18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hlink"/>
                    </a:solidFill>
                  </a:rPr>
                  <a:t>A</a:t>
                </a:r>
              </a:p>
            </p:txBody>
          </p:sp>
        </p:grpSp>
        <p:grpSp>
          <p:nvGrpSpPr>
            <p:cNvPr id="5142" name="Group 22"/>
            <p:cNvGrpSpPr>
              <a:grpSpLocks/>
            </p:cNvGrpSpPr>
            <p:nvPr/>
          </p:nvGrpSpPr>
          <p:grpSpPr bwMode="auto">
            <a:xfrm>
              <a:off x="4407" y="2256"/>
              <a:ext cx="489" cy="357"/>
              <a:chOff x="4407" y="2256"/>
              <a:chExt cx="489" cy="357"/>
            </a:xfrm>
          </p:grpSpPr>
          <p:graphicFrame>
            <p:nvGraphicFramePr>
              <p:cNvPr id="5140" name="Object 20"/>
              <p:cNvGraphicFramePr>
                <a:graphicFrameLocks/>
              </p:cNvGraphicFramePr>
              <p:nvPr/>
            </p:nvGraphicFramePr>
            <p:xfrm>
              <a:off x="4407" y="2256"/>
              <a:ext cx="489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7" name="Clip" r:id="rId7" imgW="1542857" imgH="1009479" progId="MS_ClipArt_Gallery.5">
                      <p:embed/>
                    </p:oleObj>
                  </mc:Choice>
                  <mc:Fallback>
                    <p:oleObj name="Clip" r:id="rId7" imgW="1542857" imgH="1009479" progId="MS_ClipArt_Gallery.5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7" y="2256"/>
                            <a:ext cx="489" cy="357"/>
                          </a:xfrm>
                          <a:prstGeom prst="rect">
                            <a:avLst/>
                          </a:prstGeom>
                          <a:solidFill>
                            <a:schemeClr val="folHlink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1" name="Rectangle 21"/>
              <p:cNvSpPr>
                <a:spLocks noChangeArrowheads="1"/>
              </p:cNvSpPr>
              <p:nvPr/>
            </p:nvSpPr>
            <p:spPr bwMode="auto">
              <a:xfrm>
                <a:off x="4560" y="2352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hlink"/>
                    </a:solidFill>
                  </a:rPr>
                  <a:t>B</a:t>
                </a:r>
              </a:p>
            </p:txBody>
          </p:sp>
        </p:grpSp>
        <p:grpSp>
          <p:nvGrpSpPr>
            <p:cNvPr id="5145" name="Group 25"/>
            <p:cNvGrpSpPr>
              <a:grpSpLocks/>
            </p:cNvGrpSpPr>
            <p:nvPr/>
          </p:nvGrpSpPr>
          <p:grpSpPr bwMode="auto">
            <a:xfrm>
              <a:off x="4407" y="1584"/>
              <a:ext cx="489" cy="357"/>
              <a:chOff x="4407" y="1584"/>
              <a:chExt cx="489" cy="357"/>
            </a:xfrm>
          </p:grpSpPr>
          <p:graphicFrame>
            <p:nvGraphicFramePr>
              <p:cNvPr id="5143" name="Object 23"/>
              <p:cNvGraphicFramePr>
                <a:graphicFrameLocks/>
              </p:cNvGraphicFramePr>
              <p:nvPr/>
            </p:nvGraphicFramePr>
            <p:xfrm>
              <a:off x="4407" y="1584"/>
              <a:ext cx="489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8" name="Clip" r:id="rId8" imgW="1542857" imgH="1009479" progId="MS_ClipArt_Gallery.5">
                      <p:embed/>
                    </p:oleObj>
                  </mc:Choice>
                  <mc:Fallback>
                    <p:oleObj name="Clip" r:id="rId8" imgW="1542857" imgH="1009479" progId="MS_ClipArt_Gallery.5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7" y="1584"/>
                            <a:ext cx="489" cy="357"/>
                          </a:xfrm>
                          <a:prstGeom prst="rect">
                            <a:avLst/>
                          </a:prstGeom>
                          <a:solidFill>
                            <a:schemeClr val="folHlink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4" name="Rectangle 24"/>
              <p:cNvSpPr>
                <a:spLocks noChangeArrowheads="1"/>
              </p:cNvSpPr>
              <p:nvPr/>
            </p:nvSpPr>
            <p:spPr bwMode="auto">
              <a:xfrm>
                <a:off x="4560" y="168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hlink"/>
                    </a:solidFill>
                  </a:rPr>
                  <a:t>D</a:t>
                </a:r>
              </a:p>
            </p:txBody>
          </p:sp>
        </p:grpSp>
        <p:grpSp>
          <p:nvGrpSpPr>
            <p:cNvPr id="5148" name="Group 28"/>
            <p:cNvGrpSpPr>
              <a:grpSpLocks/>
            </p:cNvGrpSpPr>
            <p:nvPr/>
          </p:nvGrpSpPr>
          <p:grpSpPr bwMode="auto">
            <a:xfrm>
              <a:off x="4407" y="1248"/>
              <a:ext cx="489" cy="357"/>
              <a:chOff x="4407" y="1248"/>
              <a:chExt cx="489" cy="357"/>
            </a:xfrm>
          </p:grpSpPr>
          <p:graphicFrame>
            <p:nvGraphicFramePr>
              <p:cNvPr id="5146" name="Object 26"/>
              <p:cNvGraphicFramePr>
                <a:graphicFrameLocks/>
              </p:cNvGraphicFramePr>
              <p:nvPr/>
            </p:nvGraphicFramePr>
            <p:xfrm>
              <a:off x="4407" y="1248"/>
              <a:ext cx="489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9" name="Clip" r:id="rId9" imgW="1542857" imgH="1009479" progId="MS_ClipArt_Gallery.5">
                      <p:embed/>
                    </p:oleObj>
                  </mc:Choice>
                  <mc:Fallback>
                    <p:oleObj name="Clip" r:id="rId9" imgW="1542857" imgH="1009479" progId="MS_ClipArt_Gallery.5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7" y="1248"/>
                            <a:ext cx="489" cy="357"/>
                          </a:xfrm>
                          <a:prstGeom prst="rect">
                            <a:avLst/>
                          </a:prstGeom>
                          <a:solidFill>
                            <a:schemeClr val="folHlink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7" name="Rectangle 27"/>
              <p:cNvSpPr>
                <a:spLocks noChangeArrowheads="1"/>
              </p:cNvSpPr>
              <p:nvPr/>
            </p:nvSpPr>
            <p:spPr bwMode="auto">
              <a:xfrm>
                <a:off x="4560" y="134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hlink"/>
                    </a:solidFill>
                  </a:rPr>
                  <a:t>E</a:t>
                </a:r>
              </a:p>
            </p:txBody>
          </p:sp>
        </p:grpSp>
        <p:grpSp>
          <p:nvGrpSpPr>
            <p:cNvPr id="5151" name="Group 31"/>
            <p:cNvGrpSpPr>
              <a:grpSpLocks/>
            </p:cNvGrpSpPr>
            <p:nvPr/>
          </p:nvGrpSpPr>
          <p:grpSpPr bwMode="auto">
            <a:xfrm>
              <a:off x="4407" y="912"/>
              <a:ext cx="489" cy="357"/>
              <a:chOff x="4407" y="912"/>
              <a:chExt cx="489" cy="357"/>
            </a:xfrm>
          </p:grpSpPr>
          <p:graphicFrame>
            <p:nvGraphicFramePr>
              <p:cNvPr id="5149" name="Object 29"/>
              <p:cNvGraphicFramePr>
                <a:graphicFrameLocks/>
              </p:cNvGraphicFramePr>
              <p:nvPr/>
            </p:nvGraphicFramePr>
            <p:xfrm>
              <a:off x="4407" y="912"/>
              <a:ext cx="489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0" name="Clip" r:id="rId10" imgW="1542857" imgH="1009479" progId="MS_ClipArt_Gallery.5">
                      <p:embed/>
                    </p:oleObj>
                  </mc:Choice>
                  <mc:Fallback>
                    <p:oleObj name="Clip" r:id="rId10" imgW="1542857" imgH="1009479" progId="MS_ClipArt_Gallery.5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7" y="912"/>
                            <a:ext cx="489" cy="357"/>
                          </a:xfrm>
                          <a:prstGeom prst="rect">
                            <a:avLst/>
                          </a:prstGeom>
                          <a:solidFill>
                            <a:schemeClr val="folHlink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50" name="Rectangle 30"/>
              <p:cNvSpPr>
                <a:spLocks noChangeArrowheads="1"/>
              </p:cNvSpPr>
              <p:nvPr/>
            </p:nvSpPr>
            <p:spPr bwMode="auto">
              <a:xfrm>
                <a:off x="4560" y="100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hlink"/>
                    </a:solidFill>
                  </a:rPr>
                  <a:t>F</a:t>
                </a:r>
              </a:p>
            </p:txBody>
          </p:sp>
        </p:grpSp>
      </p:grpSp>
      <p:sp>
        <p:nvSpPr>
          <p:cNvPr id="5153" name="Rectangle 33"/>
          <p:cNvSpPr>
            <a:spLocks noChangeArrowheads="1"/>
          </p:cNvSpPr>
          <p:nvPr/>
        </p:nvSpPr>
        <p:spPr bwMode="auto">
          <a:xfrm>
            <a:off x="579579" y="51054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3200" dirty="0"/>
              <a:t>Remove a cup from new stack.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3200" dirty="0"/>
              <a:t>A stack is a LIFO list.</a:t>
            </a:r>
          </a:p>
        </p:txBody>
      </p:sp>
      <p:grpSp>
        <p:nvGrpSpPr>
          <p:cNvPr id="5169" name="Group 49"/>
          <p:cNvGrpSpPr>
            <a:grpSpLocks/>
          </p:cNvGrpSpPr>
          <p:nvPr/>
        </p:nvGrpSpPr>
        <p:grpSpPr bwMode="auto">
          <a:xfrm>
            <a:off x="381000" y="1600200"/>
            <a:ext cx="2895600" cy="2713038"/>
            <a:chOff x="96" y="1248"/>
            <a:chExt cx="1824" cy="1709"/>
          </a:xfrm>
        </p:grpSpPr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96" y="2592"/>
              <a:ext cx="1296" cy="365"/>
              <a:chOff x="96" y="2592"/>
              <a:chExt cx="1296" cy="365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96" y="2592"/>
                <a:ext cx="86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solidFill>
                      <a:schemeClr val="hlink"/>
                    </a:solidFill>
                  </a:rPr>
                  <a:t>bottom</a:t>
                </a:r>
              </a:p>
            </p:txBody>
          </p:sp>
          <p:sp>
            <p:nvSpPr>
              <p:cNvPr id="5125" name="Line 5"/>
              <p:cNvSpPr>
                <a:spLocks noChangeShapeType="1"/>
              </p:cNvSpPr>
              <p:nvPr/>
            </p:nvSpPr>
            <p:spPr bwMode="auto">
              <a:xfrm>
                <a:off x="912" y="2784"/>
                <a:ext cx="480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432" y="1248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960" y="1440"/>
              <a:ext cx="480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5156" name="Group 36"/>
            <p:cNvGrpSpPr>
              <a:grpSpLocks/>
            </p:cNvGrpSpPr>
            <p:nvPr/>
          </p:nvGrpSpPr>
          <p:grpSpPr bwMode="auto">
            <a:xfrm>
              <a:off x="1431" y="1920"/>
              <a:ext cx="489" cy="357"/>
              <a:chOff x="1431" y="1920"/>
              <a:chExt cx="489" cy="357"/>
            </a:xfrm>
          </p:grpSpPr>
          <p:graphicFrame>
            <p:nvGraphicFramePr>
              <p:cNvPr id="5154" name="Object 34"/>
              <p:cNvGraphicFramePr>
                <a:graphicFrameLocks/>
              </p:cNvGraphicFramePr>
              <p:nvPr/>
            </p:nvGraphicFramePr>
            <p:xfrm>
              <a:off x="1431" y="1920"/>
              <a:ext cx="489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1" name="Clip" r:id="rId11" imgW="1542857" imgH="1009479" progId="MS_ClipArt_Gallery.5">
                      <p:embed/>
                    </p:oleObj>
                  </mc:Choice>
                  <mc:Fallback>
                    <p:oleObj name="Clip" r:id="rId11" imgW="1542857" imgH="1009479" progId="MS_ClipArt_Gallery.5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1" y="1920"/>
                            <a:ext cx="489" cy="357"/>
                          </a:xfrm>
                          <a:prstGeom prst="rect">
                            <a:avLst/>
                          </a:prstGeom>
                          <a:solidFill>
                            <a:schemeClr val="folHlink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55" name="Rectangle 35"/>
              <p:cNvSpPr>
                <a:spLocks noChangeArrowheads="1"/>
              </p:cNvSpPr>
              <p:nvPr/>
            </p:nvSpPr>
            <p:spPr bwMode="auto">
              <a:xfrm>
                <a:off x="1584" y="2016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hlink"/>
                    </a:solidFill>
                  </a:rPr>
                  <a:t>C</a:t>
                </a:r>
              </a:p>
            </p:txBody>
          </p:sp>
        </p:grpSp>
        <p:grpSp>
          <p:nvGrpSpPr>
            <p:cNvPr id="5159" name="Group 39"/>
            <p:cNvGrpSpPr>
              <a:grpSpLocks/>
            </p:cNvGrpSpPr>
            <p:nvPr/>
          </p:nvGrpSpPr>
          <p:grpSpPr bwMode="auto">
            <a:xfrm>
              <a:off x="1431" y="2592"/>
              <a:ext cx="489" cy="357"/>
              <a:chOff x="1431" y="2592"/>
              <a:chExt cx="489" cy="357"/>
            </a:xfrm>
          </p:grpSpPr>
          <p:graphicFrame>
            <p:nvGraphicFramePr>
              <p:cNvPr id="5157" name="Object 37"/>
              <p:cNvGraphicFramePr>
                <a:graphicFrameLocks/>
              </p:cNvGraphicFramePr>
              <p:nvPr/>
            </p:nvGraphicFramePr>
            <p:xfrm>
              <a:off x="1431" y="2592"/>
              <a:ext cx="489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2" name="Clip" r:id="rId12" imgW="1542857" imgH="1009479" progId="MS_ClipArt_Gallery.5">
                      <p:embed/>
                    </p:oleObj>
                  </mc:Choice>
                  <mc:Fallback>
                    <p:oleObj name="Clip" r:id="rId12" imgW="1542857" imgH="1009479" progId="MS_ClipArt_Gallery.5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1" y="2592"/>
                            <a:ext cx="489" cy="357"/>
                          </a:xfrm>
                          <a:prstGeom prst="rect">
                            <a:avLst/>
                          </a:prstGeom>
                          <a:solidFill>
                            <a:schemeClr val="folHlink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58" name="Rectangle 38"/>
              <p:cNvSpPr>
                <a:spLocks noChangeArrowheads="1"/>
              </p:cNvSpPr>
              <p:nvPr/>
            </p:nvSpPr>
            <p:spPr bwMode="auto">
              <a:xfrm>
                <a:off x="1584" y="268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hlink"/>
                    </a:solidFill>
                  </a:rPr>
                  <a:t>A</a:t>
                </a:r>
              </a:p>
            </p:txBody>
          </p:sp>
        </p:grpSp>
        <p:grpSp>
          <p:nvGrpSpPr>
            <p:cNvPr id="5162" name="Group 42"/>
            <p:cNvGrpSpPr>
              <a:grpSpLocks/>
            </p:cNvGrpSpPr>
            <p:nvPr/>
          </p:nvGrpSpPr>
          <p:grpSpPr bwMode="auto">
            <a:xfrm>
              <a:off x="1431" y="2256"/>
              <a:ext cx="489" cy="357"/>
              <a:chOff x="1431" y="2256"/>
              <a:chExt cx="489" cy="357"/>
            </a:xfrm>
          </p:grpSpPr>
          <p:graphicFrame>
            <p:nvGraphicFramePr>
              <p:cNvPr id="5160" name="Object 40"/>
              <p:cNvGraphicFramePr>
                <a:graphicFrameLocks/>
              </p:cNvGraphicFramePr>
              <p:nvPr/>
            </p:nvGraphicFramePr>
            <p:xfrm>
              <a:off x="1431" y="2256"/>
              <a:ext cx="489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3" name="Clip" r:id="rId13" imgW="1542857" imgH="1009479" progId="MS_ClipArt_Gallery.5">
                      <p:embed/>
                    </p:oleObj>
                  </mc:Choice>
                  <mc:Fallback>
                    <p:oleObj name="Clip" r:id="rId13" imgW="1542857" imgH="1009479" progId="MS_ClipArt_Gallery.5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1" y="2256"/>
                            <a:ext cx="489" cy="357"/>
                          </a:xfrm>
                          <a:prstGeom prst="rect">
                            <a:avLst/>
                          </a:prstGeom>
                          <a:solidFill>
                            <a:schemeClr val="folHlink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61" name="Rectangle 41"/>
              <p:cNvSpPr>
                <a:spLocks noChangeArrowheads="1"/>
              </p:cNvSpPr>
              <p:nvPr/>
            </p:nvSpPr>
            <p:spPr bwMode="auto">
              <a:xfrm>
                <a:off x="1584" y="2352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hlink"/>
                    </a:solidFill>
                  </a:rPr>
                  <a:t>B</a:t>
                </a:r>
              </a:p>
            </p:txBody>
          </p:sp>
        </p:grpSp>
        <p:grpSp>
          <p:nvGrpSpPr>
            <p:cNvPr id="5165" name="Group 45"/>
            <p:cNvGrpSpPr>
              <a:grpSpLocks/>
            </p:cNvGrpSpPr>
            <p:nvPr/>
          </p:nvGrpSpPr>
          <p:grpSpPr bwMode="auto">
            <a:xfrm>
              <a:off x="1431" y="1584"/>
              <a:ext cx="489" cy="357"/>
              <a:chOff x="1431" y="1584"/>
              <a:chExt cx="489" cy="357"/>
            </a:xfrm>
          </p:grpSpPr>
          <p:graphicFrame>
            <p:nvGraphicFramePr>
              <p:cNvPr id="5163" name="Object 43"/>
              <p:cNvGraphicFramePr>
                <a:graphicFrameLocks/>
              </p:cNvGraphicFramePr>
              <p:nvPr/>
            </p:nvGraphicFramePr>
            <p:xfrm>
              <a:off x="1431" y="1584"/>
              <a:ext cx="489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4" name="Clip" r:id="rId14" imgW="1542857" imgH="1009479" progId="MS_ClipArt_Gallery.5">
                      <p:embed/>
                    </p:oleObj>
                  </mc:Choice>
                  <mc:Fallback>
                    <p:oleObj name="Clip" r:id="rId14" imgW="1542857" imgH="1009479" progId="MS_ClipArt_Gallery.5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1" y="1584"/>
                            <a:ext cx="489" cy="357"/>
                          </a:xfrm>
                          <a:prstGeom prst="rect">
                            <a:avLst/>
                          </a:prstGeom>
                          <a:solidFill>
                            <a:schemeClr val="folHlink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64" name="Rectangle 44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hlink"/>
                    </a:solidFill>
                  </a:rPr>
                  <a:t>D</a:t>
                </a:r>
              </a:p>
            </p:txBody>
          </p:sp>
        </p:grpSp>
        <p:grpSp>
          <p:nvGrpSpPr>
            <p:cNvPr id="5168" name="Group 48"/>
            <p:cNvGrpSpPr>
              <a:grpSpLocks/>
            </p:cNvGrpSpPr>
            <p:nvPr/>
          </p:nvGrpSpPr>
          <p:grpSpPr bwMode="auto">
            <a:xfrm>
              <a:off x="1431" y="1248"/>
              <a:ext cx="489" cy="357"/>
              <a:chOff x="1431" y="1248"/>
              <a:chExt cx="489" cy="357"/>
            </a:xfrm>
          </p:grpSpPr>
          <p:graphicFrame>
            <p:nvGraphicFramePr>
              <p:cNvPr id="5166" name="Object 46"/>
              <p:cNvGraphicFramePr>
                <a:graphicFrameLocks/>
              </p:cNvGraphicFramePr>
              <p:nvPr/>
            </p:nvGraphicFramePr>
            <p:xfrm>
              <a:off x="1431" y="1248"/>
              <a:ext cx="489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5" name="Clip" r:id="rId15" imgW="1542857" imgH="1009479" progId="MS_ClipArt_Gallery.5">
                      <p:embed/>
                    </p:oleObj>
                  </mc:Choice>
                  <mc:Fallback>
                    <p:oleObj name="Clip" r:id="rId15" imgW="1542857" imgH="1009479" progId="MS_ClipArt_Gallery.5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1" y="1248"/>
                            <a:ext cx="489" cy="357"/>
                          </a:xfrm>
                          <a:prstGeom prst="rect">
                            <a:avLst/>
                          </a:prstGeom>
                          <a:solidFill>
                            <a:schemeClr val="folHlink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67" name="Rectangle 47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hlink"/>
                    </a:solidFill>
                  </a:rPr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310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  <p:bldP spid="515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0648"/>
            <a:ext cx="4038600" cy="6120680"/>
          </a:xfrm>
        </p:spPr>
        <p:txBody>
          <a:bodyPr/>
          <a:lstStyle/>
          <a:p>
            <a:pPr marL="0" indent="0">
              <a:buNone/>
            </a:pPr>
            <a:r>
              <a:rPr lang="en-IN" sz="2200" dirty="0"/>
              <a:t>void </a:t>
            </a:r>
            <a:r>
              <a:rPr lang="en-IN" sz="2200" dirty="0" err="1"/>
              <a:t>pushstack</a:t>
            </a:r>
            <a:r>
              <a:rPr lang="en-IN" sz="2200" dirty="0"/>
              <a:t>(</a:t>
            </a:r>
            <a:r>
              <a:rPr lang="en-IN" sz="2200" dirty="0" err="1"/>
              <a:t>int</a:t>
            </a:r>
            <a:r>
              <a:rPr lang="en-IN" sz="2200" dirty="0"/>
              <a:t> </a:t>
            </a:r>
            <a:r>
              <a:rPr lang="en-IN" sz="2200" dirty="0" err="1"/>
              <a:t>tmp</a:t>
            </a:r>
            <a:r>
              <a:rPr lang="en-IN" sz="2200" dirty="0"/>
              <a:t>) </a:t>
            </a:r>
          </a:p>
          <a:p>
            <a:pPr marL="0" indent="0">
              <a:buNone/>
            </a:pPr>
            <a:r>
              <a:rPr lang="en-IN" sz="2200" dirty="0"/>
              <a:t>{ </a:t>
            </a:r>
          </a:p>
          <a:p>
            <a:pPr marL="0" indent="0">
              <a:buNone/>
            </a:pPr>
            <a:r>
              <a:rPr lang="en-IN" sz="2200" dirty="0"/>
              <a:t>top++; </a:t>
            </a:r>
          </a:p>
          <a:p>
            <a:pPr marL="0" indent="0">
              <a:buNone/>
            </a:pPr>
            <a:r>
              <a:rPr lang="en-IN" sz="2200" dirty="0"/>
              <a:t>stack[top]=(</a:t>
            </a:r>
            <a:r>
              <a:rPr lang="en-IN" sz="2200" dirty="0" err="1"/>
              <a:t>int</a:t>
            </a:r>
            <a:r>
              <a:rPr lang="en-IN" sz="2200" dirty="0"/>
              <a:t>)(post[</a:t>
            </a:r>
            <a:r>
              <a:rPr lang="en-IN" sz="2200" dirty="0" err="1"/>
              <a:t>tmp</a:t>
            </a:r>
            <a:r>
              <a:rPr lang="en-IN" sz="2200" dirty="0"/>
              <a:t>]-48); </a:t>
            </a:r>
          </a:p>
          <a:p>
            <a:pPr marL="0" indent="0">
              <a:buNone/>
            </a:pPr>
            <a:r>
              <a:rPr lang="en-IN" sz="2200" dirty="0" smtClean="0"/>
              <a:t>}</a:t>
            </a:r>
          </a:p>
          <a:p>
            <a:pPr marL="0" indent="0">
              <a:buNone/>
            </a:pPr>
            <a:r>
              <a:rPr lang="en-IN" sz="2200" dirty="0"/>
              <a:t>void calculator(char c) </a:t>
            </a:r>
          </a:p>
          <a:p>
            <a:pPr marL="0" indent="0">
              <a:buNone/>
            </a:pPr>
            <a:r>
              <a:rPr lang="en-IN" sz="2200" dirty="0"/>
              <a:t>{ </a:t>
            </a:r>
          </a:p>
          <a:p>
            <a:pPr marL="0" indent="0">
              <a:buNone/>
            </a:pPr>
            <a:r>
              <a:rPr lang="en-IN" sz="2200" dirty="0" err="1"/>
              <a:t>int</a:t>
            </a:r>
            <a:r>
              <a:rPr lang="en-IN" sz="2200" dirty="0"/>
              <a:t> </a:t>
            </a:r>
            <a:r>
              <a:rPr lang="en-IN" sz="2200" dirty="0" err="1"/>
              <a:t>a,b,ans</a:t>
            </a:r>
            <a:r>
              <a:rPr lang="en-IN" sz="2200" dirty="0"/>
              <a:t>; </a:t>
            </a:r>
          </a:p>
          <a:p>
            <a:pPr marL="0" indent="0">
              <a:buNone/>
            </a:pPr>
            <a:r>
              <a:rPr lang="en-IN" sz="2200" dirty="0"/>
              <a:t>b=stack[top]; </a:t>
            </a:r>
          </a:p>
          <a:p>
            <a:pPr marL="0" indent="0">
              <a:buNone/>
            </a:pPr>
            <a:r>
              <a:rPr lang="en-IN" sz="2200" dirty="0"/>
              <a:t>stack[top]='\0'; </a:t>
            </a:r>
          </a:p>
          <a:p>
            <a:pPr marL="0" indent="0">
              <a:buNone/>
            </a:pPr>
            <a:r>
              <a:rPr lang="en-IN" sz="2200" dirty="0"/>
              <a:t>top--; </a:t>
            </a:r>
          </a:p>
          <a:p>
            <a:pPr marL="0" indent="0">
              <a:buNone/>
            </a:pPr>
            <a:r>
              <a:rPr lang="en-IN" sz="2200" dirty="0"/>
              <a:t>a=stack[top]; </a:t>
            </a:r>
          </a:p>
          <a:p>
            <a:pPr marL="0" indent="0">
              <a:buNone/>
            </a:pPr>
            <a:r>
              <a:rPr lang="en-IN" sz="2200" dirty="0"/>
              <a:t>stack[top]='\0'; </a:t>
            </a:r>
          </a:p>
          <a:p>
            <a:pPr marL="0" indent="0">
              <a:buNone/>
            </a:pPr>
            <a:r>
              <a:rPr lang="en-IN" sz="2200" dirty="0"/>
              <a:t>top--;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0"/>
            <a:ext cx="4038600" cy="6858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switch(c)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     case </a:t>
            </a:r>
            <a:r>
              <a:rPr lang="en-IN" sz="2200" dirty="0"/>
              <a:t>'+':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	</a:t>
            </a:r>
            <a:r>
              <a:rPr lang="en-IN" sz="2200" dirty="0" err="1" smtClean="0"/>
              <a:t>ans</a:t>
            </a:r>
            <a:r>
              <a:rPr lang="en-IN" sz="2200" dirty="0" smtClean="0"/>
              <a:t>=</a:t>
            </a:r>
            <a:r>
              <a:rPr lang="en-IN" sz="2200" dirty="0" err="1" smtClean="0"/>
              <a:t>b+a</a:t>
            </a:r>
            <a:r>
              <a:rPr lang="en-IN" sz="22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	break</a:t>
            </a:r>
            <a:r>
              <a:rPr lang="en-IN" sz="22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    case </a:t>
            </a:r>
            <a:r>
              <a:rPr lang="en-IN" sz="2200" dirty="0"/>
              <a:t>'-':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	</a:t>
            </a:r>
            <a:r>
              <a:rPr lang="en-IN" sz="2200" dirty="0" err="1" smtClean="0"/>
              <a:t>ans</a:t>
            </a:r>
            <a:r>
              <a:rPr lang="en-IN" sz="2200" dirty="0" smtClean="0"/>
              <a:t>=b-a</a:t>
            </a:r>
            <a:r>
              <a:rPr lang="en-IN" sz="22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	break</a:t>
            </a:r>
            <a:r>
              <a:rPr lang="en-IN" sz="22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 </a:t>
            </a:r>
            <a:r>
              <a:rPr lang="en-IN" sz="2200" dirty="0" smtClean="0"/>
              <a:t>    case </a:t>
            </a:r>
            <a:r>
              <a:rPr lang="en-IN" sz="2200" dirty="0"/>
              <a:t>'*':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	</a:t>
            </a:r>
            <a:r>
              <a:rPr lang="en-IN" sz="2200" dirty="0" err="1" smtClean="0"/>
              <a:t>ans</a:t>
            </a:r>
            <a:r>
              <a:rPr lang="en-IN" sz="2200" dirty="0" smtClean="0"/>
              <a:t>=b*a</a:t>
            </a:r>
            <a:r>
              <a:rPr lang="en-IN" sz="22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	break</a:t>
            </a:r>
            <a:r>
              <a:rPr lang="en-IN" sz="22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      case '/':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	</a:t>
            </a:r>
            <a:r>
              <a:rPr lang="en-IN" sz="2200" dirty="0" err="1" smtClean="0"/>
              <a:t>ans</a:t>
            </a:r>
            <a:r>
              <a:rPr lang="en-IN" sz="2200" dirty="0" smtClean="0"/>
              <a:t>=b/a</a:t>
            </a:r>
            <a:r>
              <a:rPr lang="en-IN" sz="22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	break</a:t>
            </a:r>
            <a:r>
              <a:rPr lang="en-IN" sz="22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      case </a:t>
            </a:r>
            <a:r>
              <a:rPr lang="en-IN" sz="2200" dirty="0"/>
              <a:t>'^':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	</a:t>
            </a:r>
            <a:r>
              <a:rPr lang="en-IN" sz="2200" dirty="0" err="1" smtClean="0"/>
              <a:t>ans</a:t>
            </a:r>
            <a:r>
              <a:rPr lang="en-IN" sz="2200" dirty="0" smtClean="0"/>
              <a:t>=pow(</a:t>
            </a:r>
            <a:r>
              <a:rPr lang="en-IN" sz="2200" dirty="0" err="1" smtClean="0"/>
              <a:t>b,a</a:t>
            </a:r>
            <a:r>
              <a:rPr lang="en-IN" sz="2200" dirty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	break</a:t>
            </a:r>
            <a:r>
              <a:rPr lang="en-IN" sz="22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    default</a:t>
            </a:r>
            <a:r>
              <a:rPr lang="en-IN" sz="2200" dirty="0"/>
              <a:t>: </a:t>
            </a:r>
            <a:r>
              <a:rPr lang="en-IN" sz="2200" dirty="0" smtClean="0"/>
              <a:t>  </a:t>
            </a:r>
            <a:r>
              <a:rPr lang="en-IN" sz="2200" dirty="0" err="1" smtClean="0"/>
              <a:t>ans</a:t>
            </a:r>
            <a:r>
              <a:rPr lang="en-IN" sz="2200" dirty="0" smtClean="0"/>
              <a:t>=0</a:t>
            </a:r>
            <a:r>
              <a:rPr lang="en-IN" sz="22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269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/>
          <a:lstStyle/>
          <a:p>
            <a:r>
              <a:rPr lang="en-US" dirty="0" smtClean="0"/>
              <a:t>ASCII table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836712"/>
            <a:ext cx="7992888" cy="536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9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Given a stack </a:t>
            </a:r>
            <a:r>
              <a:rPr lang="en-IN" b="1" dirty="0"/>
              <a:t>S= (a</a:t>
            </a:r>
            <a:r>
              <a:rPr lang="en-IN" b="1" baseline="-25000" dirty="0"/>
              <a:t>0</a:t>
            </a:r>
            <a:r>
              <a:rPr lang="en-IN" b="1" dirty="0"/>
              <a:t>, ... ,a</a:t>
            </a:r>
            <a:r>
              <a:rPr lang="en-IN" b="1" baseline="-25000" dirty="0"/>
              <a:t>n-1</a:t>
            </a:r>
            <a:r>
              <a:rPr lang="en-IN" b="1" dirty="0"/>
              <a:t>)</a:t>
            </a:r>
            <a:r>
              <a:rPr lang="en-IN" dirty="0"/>
              <a:t>, where </a:t>
            </a:r>
            <a:r>
              <a:rPr lang="en-IN" b="1" dirty="0"/>
              <a:t>a</a:t>
            </a:r>
            <a:r>
              <a:rPr lang="en-IN" b="1" baseline="-25000" dirty="0"/>
              <a:t>0</a:t>
            </a:r>
            <a:r>
              <a:rPr lang="en-IN" b="1" dirty="0"/>
              <a:t> </a:t>
            </a:r>
            <a:r>
              <a:rPr lang="en-IN" dirty="0"/>
              <a:t>is the bottom element, </a:t>
            </a:r>
            <a:r>
              <a:rPr lang="en-IN" b="1" dirty="0"/>
              <a:t>a</a:t>
            </a:r>
            <a:r>
              <a:rPr lang="en-IN" b="1" baseline="-25000" dirty="0"/>
              <a:t>n-1</a:t>
            </a:r>
            <a:r>
              <a:rPr lang="en-IN" b="1" dirty="0"/>
              <a:t> </a:t>
            </a:r>
            <a:r>
              <a:rPr lang="en-IN" dirty="0"/>
              <a:t>is the top element, and </a:t>
            </a:r>
            <a:r>
              <a:rPr lang="en-IN" b="1" dirty="0" err="1"/>
              <a:t>a</a:t>
            </a:r>
            <a:r>
              <a:rPr lang="en-IN" b="1" baseline="-25000" dirty="0" err="1"/>
              <a:t>i</a:t>
            </a:r>
            <a:r>
              <a:rPr lang="en-IN" b="1" dirty="0"/>
              <a:t> </a:t>
            </a:r>
            <a:r>
              <a:rPr lang="en-IN" dirty="0"/>
              <a:t>is on top of element </a:t>
            </a:r>
            <a:r>
              <a:rPr lang="en-IN" b="1" dirty="0"/>
              <a:t>ai-1</a:t>
            </a:r>
            <a:r>
              <a:rPr lang="en-IN" dirty="0"/>
              <a:t>, </a:t>
            </a:r>
            <a:r>
              <a:rPr lang="en-IN" b="1" dirty="0"/>
              <a:t>0 &lt; </a:t>
            </a:r>
            <a:r>
              <a:rPr lang="en-IN" b="1" dirty="0" err="1"/>
              <a:t>i</a:t>
            </a:r>
            <a:r>
              <a:rPr lang="en-IN" b="1" dirty="0"/>
              <a:t> &lt; n</a:t>
            </a:r>
            <a:r>
              <a:rPr lang="en-IN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53493"/>
            <a:ext cx="76104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90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05611"/>
          </a:xfrm>
        </p:spPr>
        <p:txBody>
          <a:bodyPr/>
          <a:lstStyle/>
          <a:p>
            <a:r>
              <a:rPr lang="en-IN" sz="2800" dirty="0"/>
              <a:t>A stack used by the program at runtime is called as a system stack. </a:t>
            </a:r>
            <a:endParaRPr lang="en-IN" sz="2800" dirty="0" smtClean="0"/>
          </a:p>
          <a:p>
            <a:r>
              <a:rPr lang="en-IN" sz="2800" dirty="0" smtClean="0">
                <a:solidFill>
                  <a:srgbClr val="0070C0"/>
                </a:solidFill>
              </a:rPr>
              <a:t>The </a:t>
            </a:r>
            <a:r>
              <a:rPr lang="en-IN" sz="2800" dirty="0">
                <a:solidFill>
                  <a:srgbClr val="0070C0"/>
                </a:solidFill>
              </a:rPr>
              <a:t>system stack is used when </a:t>
            </a:r>
            <a:r>
              <a:rPr lang="en-IN" sz="2800" dirty="0" smtClean="0">
                <a:solidFill>
                  <a:srgbClr val="0070C0"/>
                </a:solidFill>
              </a:rPr>
              <a:t>functions are invoked </a:t>
            </a:r>
            <a:r>
              <a:rPr lang="en-IN" sz="2800" dirty="0">
                <a:solidFill>
                  <a:srgbClr val="0070C0"/>
                </a:solidFill>
              </a:rPr>
              <a:t>and executed</a:t>
            </a:r>
            <a:r>
              <a:rPr lang="en-IN" sz="2800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IN" sz="2800" dirty="0"/>
              <a:t>Note:</a:t>
            </a:r>
          </a:p>
          <a:p>
            <a:r>
              <a:rPr lang="en-IN" sz="2800" dirty="0" smtClean="0"/>
              <a:t>When </a:t>
            </a:r>
            <a:r>
              <a:rPr lang="en-IN" sz="2800" dirty="0"/>
              <a:t>a </a:t>
            </a:r>
            <a:r>
              <a:rPr lang="en-IN" sz="2800" dirty="0">
                <a:solidFill>
                  <a:srgbClr val="FF0000"/>
                </a:solidFill>
              </a:rPr>
              <a:t>function is called</a:t>
            </a:r>
            <a:r>
              <a:rPr lang="en-IN" sz="2800" dirty="0"/>
              <a:t>, a structure called an activation record is created on top of the stack.</a:t>
            </a:r>
          </a:p>
          <a:p>
            <a:r>
              <a:rPr lang="en-IN" sz="2800" dirty="0" smtClean="0"/>
              <a:t>When </a:t>
            </a:r>
            <a:r>
              <a:rPr lang="en-IN" sz="2800" dirty="0"/>
              <a:t>a </a:t>
            </a:r>
            <a:r>
              <a:rPr lang="en-IN" sz="2800" dirty="0">
                <a:solidFill>
                  <a:srgbClr val="FF0000"/>
                </a:solidFill>
              </a:rPr>
              <a:t>function is terminated</a:t>
            </a:r>
            <a:r>
              <a:rPr lang="en-IN" sz="2800" dirty="0"/>
              <a:t>, the activation record is deleted from the top of the system stack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6902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activation record is also called as a stack </a:t>
            </a:r>
            <a:r>
              <a:rPr lang="en-IN" dirty="0" smtClean="0"/>
              <a:t>frame.</a:t>
            </a:r>
          </a:p>
          <a:p>
            <a:r>
              <a:rPr lang="en-IN" dirty="0"/>
              <a:t>It is a structure consisting of various fields to store </a:t>
            </a:r>
            <a:r>
              <a:rPr lang="en-IN" dirty="0" smtClean="0"/>
              <a:t>the </a:t>
            </a:r>
            <a:r>
              <a:rPr lang="en-IN" dirty="0" smtClean="0">
                <a:solidFill>
                  <a:srgbClr val="0070C0"/>
                </a:solidFill>
              </a:rPr>
              <a:t>local </a:t>
            </a:r>
            <a:r>
              <a:rPr lang="en-IN" dirty="0">
                <a:solidFill>
                  <a:srgbClr val="0070C0"/>
                </a:solidFill>
              </a:rPr>
              <a:t>variables (if any), </a:t>
            </a:r>
            <a:r>
              <a:rPr lang="en-IN" dirty="0">
                <a:solidFill>
                  <a:srgbClr val="FF0000"/>
                </a:solidFill>
              </a:rPr>
              <a:t>parameters (if any), </a:t>
            </a:r>
            <a:r>
              <a:rPr lang="en-IN" dirty="0">
                <a:solidFill>
                  <a:srgbClr val="0070C0"/>
                </a:solidFill>
              </a:rPr>
              <a:t>return addresses and </a:t>
            </a:r>
            <a:r>
              <a:rPr lang="en-IN" dirty="0">
                <a:solidFill>
                  <a:srgbClr val="FF0000"/>
                </a:solidFill>
              </a:rPr>
              <a:t>pointer to the previous stack frame</a:t>
            </a:r>
          </a:p>
        </p:txBody>
      </p:sp>
    </p:spTree>
    <p:extLst>
      <p:ext uri="{BB962C8B-B14F-4D97-AF65-F5344CB8AC3E}">
        <p14:creationId xmlns:p14="http://schemas.microsoft.com/office/powerpoint/2010/main" val="21905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when exe a program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22960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704856" cy="497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2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ise</Template>
  <TotalTime>4656</TotalTime>
  <Words>2062</Words>
  <Application>Microsoft Office PowerPoint</Application>
  <PresentationFormat>On-screen Show (4:3)</PresentationFormat>
  <Paragraphs>450</Paragraphs>
  <Slides>41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ise</vt:lpstr>
      <vt:lpstr>Custom Design</vt:lpstr>
      <vt:lpstr>1_Theme1</vt:lpstr>
      <vt:lpstr>1_Custom Design</vt:lpstr>
      <vt:lpstr>Clip</vt:lpstr>
      <vt:lpstr>Mod-2 Stacks</vt:lpstr>
      <vt:lpstr>Topics</vt:lpstr>
      <vt:lpstr>Defintion</vt:lpstr>
      <vt:lpstr>Stack Of Cups</vt:lpstr>
      <vt:lpstr>PowerPoint Presentation</vt:lpstr>
      <vt:lpstr>System stack</vt:lpstr>
      <vt:lpstr>Activation Record</vt:lpstr>
      <vt:lpstr>Actions when exe a program</vt:lpstr>
      <vt:lpstr>PowerPoint Presentation</vt:lpstr>
      <vt:lpstr>Stack Operations</vt:lpstr>
      <vt:lpstr>ADT Stack</vt:lpstr>
      <vt:lpstr>Stack Representaion</vt:lpstr>
      <vt:lpstr>Implementation of Stack Operations using Arrays</vt:lpstr>
      <vt:lpstr>PowerPoint Presentation</vt:lpstr>
      <vt:lpstr>PowerPoint Presentation</vt:lpstr>
      <vt:lpstr>LAB PROGRAM-3</vt:lpstr>
      <vt:lpstr>Test Cases</vt:lpstr>
      <vt:lpstr>Array implementation of stack</vt:lpstr>
      <vt:lpstr>PowerPoint Presentation</vt:lpstr>
      <vt:lpstr> STACKS USING DYNAMIC ARRAYS </vt:lpstr>
      <vt:lpstr>PowerPoint Presentation</vt:lpstr>
      <vt:lpstr>PowerPoint Presentation</vt:lpstr>
      <vt:lpstr>PowerPoint Presentation</vt:lpstr>
      <vt:lpstr>PowerPoint Presentation</vt:lpstr>
      <vt:lpstr>Stack Applications</vt:lpstr>
      <vt:lpstr>PowerPoint Presentation</vt:lpstr>
      <vt:lpstr>PowerPoint Presentation</vt:lpstr>
      <vt:lpstr>PowerPoint Presentation</vt:lpstr>
      <vt:lpstr> INFIX TO POSTFIX CONVERSION </vt:lpstr>
      <vt:lpstr>Algorithm</vt:lpstr>
      <vt:lpstr>PowerPoint Presentation</vt:lpstr>
      <vt:lpstr>Infix to postfix conversion</vt:lpstr>
      <vt:lpstr>PowerPoint Presentation</vt:lpstr>
      <vt:lpstr>PowerPoint Presentation</vt:lpstr>
      <vt:lpstr>PowerPoint Presentation</vt:lpstr>
      <vt:lpstr>Problem of Evaluating Infix Expression</vt:lpstr>
      <vt:lpstr>Alg for Evaluation of Postfix Exp</vt:lpstr>
      <vt:lpstr>PowerPoint Presentation</vt:lpstr>
      <vt:lpstr>PowerPoint Presentation</vt:lpstr>
      <vt:lpstr>PowerPoint Presentation</vt:lpstr>
      <vt:lpstr>ASCII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Mod-2 Stacks</dc:title>
  <dc:creator>Maha Laxmi</dc:creator>
  <cp:lastModifiedBy>Maha Laxmi</cp:lastModifiedBy>
  <cp:revision>37</cp:revision>
  <dcterms:created xsi:type="dcterms:W3CDTF">2019-08-28T04:30:36Z</dcterms:created>
  <dcterms:modified xsi:type="dcterms:W3CDTF">2019-09-07T03:56:50Z</dcterms:modified>
</cp:coreProperties>
</file>