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2"/>
  </p:notesMasterIdLst>
  <p:handoutMasterIdLst>
    <p:handoutMasterId r:id="rId53"/>
  </p:handoutMasterIdLst>
  <p:sldIdLst>
    <p:sldId id="328" r:id="rId2"/>
    <p:sldId id="329" r:id="rId3"/>
    <p:sldId id="336" r:id="rId4"/>
    <p:sldId id="330" r:id="rId5"/>
    <p:sldId id="331" r:id="rId6"/>
    <p:sldId id="332" r:id="rId7"/>
    <p:sldId id="333" r:id="rId8"/>
    <p:sldId id="334" r:id="rId9"/>
    <p:sldId id="335" r:id="rId10"/>
    <p:sldId id="295" r:id="rId11"/>
    <p:sldId id="267" r:id="rId12"/>
    <p:sldId id="268" r:id="rId13"/>
    <p:sldId id="297" r:id="rId14"/>
    <p:sldId id="298" r:id="rId15"/>
    <p:sldId id="257" r:id="rId16"/>
    <p:sldId id="296" r:id="rId17"/>
    <p:sldId id="258" r:id="rId18"/>
    <p:sldId id="299" r:id="rId19"/>
    <p:sldId id="303" r:id="rId20"/>
    <p:sldId id="304" r:id="rId21"/>
    <p:sldId id="305" r:id="rId22"/>
    <p:sldId id="300" r:id="rId23"/>
    <p:sldId id="306" r:id="rId24"/>
    <p:sldId id="307" r:id="rId25"/>
    <p:sldId id="308" r:id="rId26"/>
    <p:sldId id="284" r:id="rId27"/>
    <p:sldId id="285" r:id="rId28"/>
    <p:sldId id="286" r:id="rId29"/>
    <p:sldId id="287" r:id="rId30"/>
    <p:sldId id="315" r:id="rId31"/>
    <p:sldId id="259" r:id="rId32"/>
    <p:sldId id="316" r:id="rId33"/>
    <p:sldId id="292" r:id="rId34"/>
    <p:sldId id="337" r:id="rId35"/>
    <p:sldId id="302" r:id="rId36"/>
    <p:sldId id="317" r:id="rId37"/>
    <p:sldId id="260" r:id="rId38"/>
    <p:sldId id="261" r:id="rId39"/>
    <p:sldId id="318" r:id="rId40"/>
    <p:sldId id="319" r:id="rId41"/>
    <p:sldId id="320" r:id="rId42"/>
    <p:sldId id="321" r:id="rId43"/>
    <p:sldId id="262" r:id="rId44"/>
    <p:sldId id="323" r:id="rId45"/>
    <p:sldId id="324" r:id="rId46"/>
    <p:sldId id="322" r:id="rId47"/>
    <p:sldId id="263" r:id="rId48"/>
    <p:sldId id="325" r:id="rId49"/>
    <p:sldId id="326" r:id="rId50"/>
    <p:sldId id="294" r:id="rId5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2/19/2018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0588294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2/19/2018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7308101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2/19/2018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2/19/2018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2/19/2018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2/19/2018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2/19/2018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2/19/2018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2/19/2018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2/19/2018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2/19/2018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2/19/2018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2/19/2018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2/19/2018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  Introduction</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673" y="450938"/>
            <a:ext cx="8236527" cy="1114816"/>
          </a:xfrm>
        </p:spPr>
        <p:txBody>
          <a:bodyPr>
            <a:normAutofit fontScale="90000"/>
          </a:bodyPr>
          <a:lstStyle/>
          <a:p>
            <a:r>
              <a:rPr lang="en-IN" dirty="0"/>
              <a:t/>
            </a:r>
            <a:br>
              <a:rPr lang="en-IN" dirty="0"/>
            </a:br>
            <a:r>
              <a:rPr lang="en-IN" dirty="0"/>
              <a:t> </a:t>
            </a:r>
            <a:r>
              <a:rPr lang="en-IN" sz="4000" dirty="0" smtClean="0"/>
              <a:t>Software Engineering</a:t>
            </a:r>
            <a:r>
              <a:rPr lang="en-IN" sz="4000" dirty="0"/>
              <a:t> </a:t>
            </a:r>
            <a:r>
              <a:rPr lang="en-IN" sz="4000" dirty="0" smtClean="0"/>
              <a:t>           </a:t>
            </a:r>
            <a:r>
              <a:rPr lang="en-IN" dirty="0" smtClean="0">
                <a:solidFill>
                  <a:srgbClr val="FF0000"/>
                </a:solidFill>
              </a:rPr>
              <a:t>15CS42</a:t>
            </a:r>
            <a:endParaRPr lang="en-US" dirty="0">
              <a:solidFill>
                <a:srgbClr val="FF0000"/>
              </a:solidFill>
            </a:endParaRPr>
          </a:p>
        </p:txBody>
      </p:sp>
      <p:sp>
        <p:nvSpPr>
          <p:cNvPr id="3" name="Subtitle 2"/>
          <p:cNvSpPr>
            <a:spLocks noGrp="1"/>
          </p:cNvSpPr>
          <p:nvPr>
            <p:ph type="subTitle" idx="1"/>
          </p:nvPr>
        </p:nvSpPr>
        <p:spPr>
          <a:xfrm>
            <a:off x="221673" y="1565754"/>
            <a:ext cx="8506691" cy="5112137"/>
          </a:xfrm>
        </p:spPr>
        <p:txBody>
          <a:bodyPr>
            <a:noAutofit/>
          </a:bodyPr>
          <a:lstStyle/>
          <a:p>
            <a:pPr algn="l"/>
            <a:r>
              <a:rPr lang="en-AU" sz="1800" b="1" dirty="0" smtClean="0">
                <a:solidFill>
                  <a:schemeClr val="tx1"/>
                </a:solidFill>
              </a:rPr>
              <a:t>Subcode:15CS42</a:t>
            </a:r>
            <a:endParaRPr lang="en-AU" sz="1800" b="1" dirty="0">
              <a:solidFill>
                <a:schemeClr val="tx1"/>
              </a:solidFill>
            </a:endParaRPr>
          </a:p>
          <a:p>
            <a:pPr algn="l"/>
            <a:r>
              <a:rPr lang="en-AU" sz="1800" b="1" dirty="0" smtClean="0">
                <a:solidFill>
                  <a:schemeClr val="tx1"/>
                </a:solidFill>
              </a:rPr>
              <a:t>Text books: </a:t>
            </a:r>
            <a:r>
              <a:rPr lang="en-IN" sz="1800" dirty="0" smtClean="0">
                <a:solidFill>
                  <a:schemeClr val="tx1"/>
                </a:solidFill>
              </a:rPr>
              <a:t>1.Ian </a:t>
            </a:r>
            <a:r>
              <a:rPr lang="en-IN" sz="1800" dirty="0" err="1">
                <a:solidFill>
                  <a:schemeClr val="tx1"/>
                </a:solidFill>
              </a:rPr>
              <a:t>Sommerville</a:t>
            </a:r>
            <a:r>
              <a:rPr lang="en-IN" sz="1800" dirty="0">
                <a:solidFill>
                  <a:schemeClr val="tx1"/>
                </a:solidFill>
              </a:rPr>
              <a:t>: Software Engineering, 9th </a:t>
            </a:r>
            <a:r>
              <a:rPr lang="en-IN" sz="1800" dirty="0" err="1">
                <a:solidFill>
                  <a:schemeClr val="tx1"/>
                </a:solidFill>
              </a:rPr>
              <a:t>Edition,Pearson</a:t>
            </a:r>
            <a:r>
              <a:rPr lang="en-IN" sz="1800" dirty="0">
                <a:solidFill>
                  <a:schemeClr val="tx1"/>
                </a:solidFill>
              </a:rPr>
              <a:t> Education, 2012. </a:t>
            </a:r>
          </a:p>
          <a:p>
            <a:pPr algn="l"/>
            <a:r>
              <a:rPr lang="en-IN" sz="1800" dirty="0">
                <a:solidFill>
                  <a:schemeClr val="tx1"/>
                </a:solidFill>
              </a:rPr>
              <a:t>(Listed topics only from Chapters 1,2,3,4, 5, 7, 8,9, 23, and 24) </a:t>
            </a:r>
          </a:p>
          <a:p>
            <a:pPr algn="l"/>
            <a:r>
              <a:rPr lang="en-IN" sz="1800" dirty="0">
                <a:solidFill>
                  <a:schemeClr val="tx1"/>
                </a:solidFill>
              </a:rPr>
              <a:t>2.The SCRUM Primer, </a:t>
            </a:r>
            <a:r>
              <a:rPr lang="en-IN" sz="1800" dirty="0" err="1" smtClean="0">
                <a:solidFill>
                  <a:schemeClr val="tx1"/>
                </a:solidFill>
              </a:rPr>
              <a:t>Ver</a:t>
            </a:r>
            <a:r>
              <a:rPr lang="en-IN" sz="1800" dirty="0">
                <a:solidFill>
                  <a:schemeClr val="tx1"/>
                </a:solidFill>
              </a:rPr>
              <a:t> </a:t>
            </a:r>
            <a:r>
              <a:rPr lang="en-IN" sz="1800" dirty="0" smtClean="0">
                <a:solidFill>
                  <a:schemeClr val="tx1"/>
                </a:solidFill>
              </a:rPr>
              <a:t>2.0,http</a:t>
            </a:r>
            <a:r>
              <a:rPr lang="en-IN" sz="1800" dirty="0">
                <a:solidFill>
                  <a:schemeClr val="tx1"/>
                </a:solidFill>
              </a:rPr>
              <a:t>://</a:t>
            </a:r>
            <a:r>
              <a:rPr lang="en-IN" sz="1800" dirty="0" smtClean="0">
                <a:solidFill>
                  <a:schemeClr val="tx1"/>
                </a:solidFill>
              </a:rPr>
              <a:t>www.goodagile.com/scrumprimer/scrumprimer20.pdf</a:t>
            </a:r>
            <a:r>
              <a:rPr lang="en-IN" sz="1800" dirty="0">
                <a:solidFill>
                  <a:schemeClr val="tx1"/>
                </a:solidFill>
              </a:rPr>
              <a:t> </a:t>
            </a:r>
            <a:endParaRPr lang="en-IN" sz="1800" dirty="0" smtClean="0">
              <a:solidFill>
                <a:schemeClr val="tx1"/>
              </a:solidFill>
            </a:endParaRPr>
          </a:p>
          <a:p>
            <a:pPr algn="l"/>
            <a:endParaRPr lang="en-IN" sz="1800" dirty="0">
              <a:solidFill>
                <a:schemeClr val="tx1"/>
              </a:solidFill>
            </a:endParaRPr>
          </a:p>
          <a:p>
            <a:pPr algn="l"/>
            <a:r>
              <a:rPr lang="en-IN" sz="1800" b="1" dirty="0">
                <a:solidFill>
                  <a:schemeClr val="tx1"/>
                </a:solidFill>
              </a:rPr>
              <a:t>Reference Books:</a:t>
            </a:r>
            <a:endParaRPr lang="en-IN" sz="1800" dirty="0">
              <a:solidFill>
                <a:schemeClr val="tx1"/>
              </a:solidFill>
            </a:endParaRPr>
          </a:p>
          <a:p>
            <a:pPr algn="l"/>
            <a:r>
              <a:rPr lang="en-IN" sz="1800" dirty="0">
                <a:solidFill>
                  <a:schemeClr val="tx1"/>
                </a:solidFill>
              </a:rPr>
              <a:t>1.Roger S. Pressman: Software Engineering-A Practitioners approach, 7th Edition, Tata McGraw Hill.</a:t>
            </a:r>
          </a:p>
          <a:p>
            <a:pPr algn="l"/>
            <a:r>
              <a:rPr lang="en-IN" sz="1800" dirty="0">
                <a:solidFill>
                  <a:schemeClr val="tx1"/>
                </a:solidFill>
              </a:rPr>
              <a:t>2.Pankaj </a:t>
            </a:r>
            <a:r>
              <a:rPr lang="en-IN" sz="1800" dirty="0" err="1">
                <a:solidFill>
                  <a:schemeClr val="tx1"/>
                </a:solidFill>
              </a:rPr>
              <a:t>Jalote</a:t>
            </a:r>
            <a:r>
              <a:rPr lang="en-IN" sz="1800" dirty="0">
                <a:solidFill>
                  <a:schemeClr val="tx1"/>
                </a:solidFill>
              </a:rPr>
              <a:t>: An Integrated Approach to Software Engineering, Wiley India Web </a:t>
            </a:r>
          </a:p>
          <a:p>
            <a:pPr algn="l"/>
            <a:r>
              <a:rPr lang="en-IN" sz="1800" dirty="0">
                <a:solidFill>
                  <a:schemeClr val="tx1"/>
                </a:solidFill>
              </a:rPr>
              <a:t> </a:t>
            </a:r>
          </a:p>
          <a:p>
            <a:pPr algn="l"/>
            <a:r>
              <a:rPr lang="en-IN" sz="1800" b="1" dirty="0">
                <a:solidFill>
                  <a:schemeClr val="tx1"/>
                </a:solidFill>
              </a:rPr>
              <a:t>Reference for eBooks on Agile: </a:t>
            </a:r>
            <a:endParaRPr lang="en-IN" sz="1800" dirty="0">
              <a:solidFill>
                <a:schemeClr val="tx1"/>
              </a:solidFill>
            </a:endParaRPr>
          </a:p>
          <a:p>
            <a:pPr algn="l"/>
            <a:r>
              <a:rPr lang="en-IN" sz="1800" dirty="0">
                <a:solidFill>
                  <a:schemeClr val="tx1"/>
                </a:solidFill>
              </a:rPr>
              <a:t>1.http://agilemanifesto.org/</a:t>
            </a:r>
          </a:p>
          <a:p>
            <a:pPr algn="l"/>
            <a:r>
              <a:rPr lang="en-IN" sz="1800" dirty="0">
                <a:solidFill>
                  <a:schemeClr val="tx1"/>
                </a:solidFill>
              </a:rPr>
              <a:t>2.http://www.jamesshore.com/Agile-Bo</a:t>
            </a:r>
            <a:endParaRPr lang="en-US" sz="1800" dirty="0" smtClean="0">
              <a:solidFill>
                <a:schemeClr val="tx1"/>
              </a:solidFill>
            </a:endParaRPr>
          </a:p>
        </p:txBody>
      </p:sp>
    </p:spTree>
    <p:extLst>
      <p:ext uri="{BB962C8B-B14F-4D97-AF65-F5344CB8AC3E}">
        <p14:creationId xmlns:p14="http://schemas.microsoft.com/office/powerpoint/2010/main" val="2919416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r>
              <a:rPr lang="en-US" dirty="0" smtClean="0"/>
              <a:t>Customized products</a:t>
            </a:r>
          </a:p>
          <a:p>
            <a:pPr lvl="1"/>
            <a:r>
              <a:rPr lang="en-US" dirty="0" smtClean="0"/>
              <a:t>Software that is commissioned by a specific customer to meet their own needs. </a:t>
            </a:r>
          </a:p>
          <a:p>
            <a:pPr marL="457200" lvl="1" indent="0">
              <a:buNone/>
            </a:pPr>
            <a:endParaRPr lang="en-US" dirty="0" smtClean="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0938"/>
            <a:ext cx="7772400" cy="1114816"/>
          </a:xfrm>
        </p:spPr>
        <p:txBody>
          <a:bodyPr>
            <a:normAutofit/>
          </a:bodyPr>
          <a:lstStyle/>
          <a:p>
            <a:r>
              <a:rPr lang="en-IN" dirty="0"/>
              <a:t>Software Engineering</a:t>
            </a:r>
            <a:endParaRPr lang="en-US" dirty="0">
              <a:solidFill>
                <a:srgbClr val="FF0000"/>
              </a:solidFill>
            </a:endParaRPr>
          </a:p>
        </p:txBody>
      </p:sp>
      <p:sp>
        <p:nvSpPr>
          <p:cNvPr id="3" name="Subtitle 2"/>
          <p:cNvSpPr>
            <a:spLocks noGrp="1"/>
          </p:cNvSpPr>
          <p:nvPr>
            <p:ph type="subTitle" idx="1"/>
          </p:nvPr>
        </p:nvSpPr>
        <p:spPr>
          <a:xfrm>
            <a:off x="221673" y="1565754"/>
            <a:ext cx="8756072" cy="5084428"/>
          </a:xfrm>
        </p:spPr>
        <p:txBody>
          <a:bodyPr>
            <a:normAutofit fontScale="92500"/>
          </a:bodyPr>
          <a:lstStyle/>
          <a:p>
            <a:pPr algn="l"/>
            <a:r>
              <a:rPr lang="en-IN" sz="1800" b="1" dirty="0" smtClean="0"/>
              <a:t>Course </a:t>
            </a:r>
            <a:r>
              <a:rPr lang="en-IN" sz="1800" b="1" dirty="0"/>
              <a:t>objectives: </a:t>
            </a:r>
            <a:r>
              <a:rPr lang="en-IN" sz="1800" dirty="0"/>
              <a:t>This course will enable students </a:t>
            </a:r>
            <a:r>
              <a:rPr lang="en-IN" sz="1800" dirty="0" smtClean="0"/>
              <a:t>to</a:t>
            </a:r>
          </a:p>
          <a:p>
            <a:pPr algn="l"/>
            <a:endParaRPr lang="en-IN" sz="1800" dirty="0">
              <a:solidFill>
                <a:schemeClr val="tx1"/>
              </a:solidFill>
            </a:endParaRPr>
          </a:p>
          <a:p>
            <a:pPr algn="just"/>
            <a:r>
              <a:rPr lang="en-IN" sz="1800" dirty="0" smtClean="0">
                <a:solidFill>
                  <a:schemeClr val="tx1"/>
                </a:solidFill>
              </a:rPr>
              <a:t>1</a:t>
            </a:r>
            <a:r>
              <a:rPr lang="en-IN" sz="1800" dirty="0">
                <a:solidFill>
                  <a:schemeClr val="tx1"/>
                </a:solidFill>
              </a:rPr>
              <a:t>. Outline software engineering principles and activities involved in building large software   programs. </a:t>
            </a:r>
          </a:p>
          <a:p>
            <a:pPr algn="just"/>
            <a:r>
              <a:rPr lang="en-IN" sz="1800" dirty="0">
                <a:solidFill>
                  <a:schemeClr val="tx1"/>
                </a:solidFill>
              </a:rPr>
              <a:t>2.  Identify ethical and professional issues and explain why they are of concern to software engineers. </a:t>
            </a:r>
          </a:p>
          <a:p>
            <a:pPr algn="just"/>
            <a:r>
              <a:rPr lang="en-IN" sz="1800" dirty="0">
                <a:solidFill>
                  <a:schemeClr val="tx1"/>
                </a:solidFill>
              </a:rPr>
              <a:t>3. Describe the process of requirements gathering, requirements classification, requirements   specification and requirements validation</a:t>
            </a:r>
          </a:p>
          <a:p>
            <a:pPr algn="just"/>
            <a:r>
              <a:rPr lang="en-IN" sz="1800" dirty="0">
                <a:solidFill>
                  <a:schemeClr val="tx1"/>
                </a:solidFill>
              </a:rPr>
              <a:t>4. Differentiate system models, use UML diagrams and apply design patterns</a:t>
            </a:r>
          </a:p>
          <a:p>
            <a:pPr algn="just"/>
            <a:r>
              <a:rPr lang="en-IN" sz="1800" dirty="0">
                <a:solidFill>
                  <a:schemeClr val="tx1"/>
                </a:solidFill>
              </a:rPr>
              <a:t>5. Discuss the distinctions between validation testing and defect testing</a:t>
            </a:r>
          </a:p>
          <a:p>
            <a:pPr algn="just"/>
            <a:r>
              <a:rPr lang="en-IN" sz="1800" dirty="0">
                <a:solidFill>
                  <a:schemeClr val="tx1"/>
                </a:solidFill>
              </a:rPr>
              <a:t>6. Recognize the importance of software maintenance and describe the intricacies involved in   software evolution.</a:t>
            </a:r>
          </a:p>
          <a:p>
            <a:pPr algn="just"/>
            <a:r>
              <a:rPr lang="en-IN" sz="1800" dirty="0">
                <a:solidFill>
                  <a:schemeClr val="tx1"/>
                </a:solidFill>
              </a:rPr>
              <a:t>7. Apply estimation techniques, schedule project activities and compute pricing.</a:t>
            </a:r>
          </a:p>
          <a:p>
            <a:pPr algn="just"/>
            <a:r>
              <a:rPr lang="en-IN" sz="1800" dirty="0">
                <a:solidFill>
                  <a:schemeClr val="tx1"/>
                </a:solidFill>
              </a:rPr>
              <a:t>8. Identify software quality parameters and quantify software using measurements and metrics</a:t>
            </a:r>
          </a:p>
          <a:p>
            <a:pPr algn="just"/>
            <a:r>
              <a:rPr lang="en-IN" sz="1800" dirty="0">
                <a:solidFill>
                  <a:schemeClr val="tx1"/>
                </a:solidFill>
              </a:rPr>
              <a:t>9. List software quality standards and outline the practices involved.</a:t>
            </a:r>
          </a:p>
          <a:p>
            <a:pPr algn="just"/>
            <a:r>
              <a:rPr lang="en-IN" sz="1800" dirty="0">
                <a:solidFill>
                  <a:schemeClr val="tx1"/>
                </a:solidFill>
              </a:rPr>
              <a:t>10. Recognize the need for agile software development, describe agile methods, apply agile practices and plan for agility</a:t>
            </a:r>
            <a:endParaRPr lang="en-US" sz="2000" dirty="0" smtClean="0">
              <a:solidFill>
                <a:schemeClr val="tx1"/>
              </a:solidFill>
            </a:endParaRPr>
          </a:p>
          <a:p>
            <a:pPr algn="l"/>
            <a:endParaRPr lang="en-US" sz="2000" dirty="0">
              <a:solidFill>
                <a:schemeClr val="tx1"/>
              </a:solidFill>
            </a:endParaRPr>
          </a:p>
        </p:txBody>
      </p:sp>
    </p:spTree>
    <p:extLst>
      <p:ext uri="{BB962C8B-B14F-4D97-AF65-F5344CB8AC3E}">
        <p14:creationId xmlns:p14="http://schemas.microsoft.com/office/powerpoint/2010/main" val="35979882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r>
              <a:rPr lang="en-GB" dirty="0" smtClean="0"/>
              <a:t>Security and trust </a:t>
            </a:r>
          </a:p>
          <a:p>
            <a:pPr lvl="1"/>
            <a:r>
              <a:rPr lang="en-GB" dirty="0" smtClean="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a:t>
            </a:r>
            <a:r>
              <a:rPr lang="en-GB" dirty="0" err="1" smtClean="0"/>
              <a:t>modeling</a:t>
            </a:r>
            <a:r>
              <a:rPr lang="en-GB" dirty="0" smtClean="0"/>
              <a:t>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0938"/>
            <a:ext cx="7772400" cy="1114816"/>
          </a:xfrm>
        </p:spPr>
        <p:txBody>
          <a:bodyPr>
            <a:normAutofit/>
          </a:bodyPr>
          <a:lstStyle/>
          <a:p>
            <a:r>
              <a:rPr lang="en-IN" dirty="0"/>
              <a:t>Software Engineering</a:t>
            </a:r>
            <a:endParaRPr lang="en-US" dirty="0">
              <a:solidFill>
                <a:srgbClr val="FF0000"/>
              </a:solidFill>
            </a:endParaRPr>
          </a:p>
        </p:txBody>
      </p:sp>
      <p:sp>
        <p:nvSpPr>
          <p:cNvPr id="3" name="Subtitle 2"/>
          <p:cNvSpPr>
            <a:spLocks noGrp="1"/>
          </p:cNvSpPr>
          <p:nvPr>
            <p:ph type="subTitle" idx="1"/>
          </p:nvPr>
        </p:nvSpPr>
        <p:spPr>
          <a:xfrm>
            <a:off x="277091" y="1565754"/>
            <a:ext cx="8423564" cy="5042864"/>
          </a:xfrm>
        </p:spPr>
        <p:txBody>
          <a:bodyPr>
            <a:normAutofit/>
          </a:bodyPr>
          <a:lstStyle/>
          <a:p>
            <a:pPr algn="l"/>
            <a:r>
              <a:rPr lang="en-US" sz="3600" b="1" dirty="0" smtClean="0"/>
              <a:t>Course Outcomes :</a:t>
            </a:r>
          </a:p>
          <a:p>
            <a:pPr algn="just"/>
            <a:r>
              <a:rPr lang="en-IN" sz="2000" b="1" dirty="0" smtClean="0">
                <a:solidFill>
                  <a:schemeClr val="tx1"/>
                </a:solidFill>
              </a:rPr>
              <a:t>CO1</a:t>
            </a:r>
            <a:r>
              <a:rPr lang="en-IN" sz="2000" b="1" dirty="0">
                <a:solidFill>
                  <a:schemeClr val="tx1"/>
                </a:solidFill>
              </a:rPr>
              <a:t>: Apply</a:t>
            </a:r>
            <a:r>
              <a:rPr lang="en-IN" sz="2000" dirty="0">
                <a:solidFill>
                  <a:schemeClr val="tx1"/>
                </a:solidFill>
              </a:rPr>
              <a:t> professional and ethical responsibility in software development </a:t>
            </a:r>
            <a:endParaRPr lang="en-IN" sz="2000" dirty="0" smtClean="0">
              <a:solidFill>
                <a:schemeClr val="tx1"/>
              </a:solidFill>
            </a:endParaRPr>
          </a:p>
          <a:p>
            <a:pPr algn="just"/>
            <a:r>
              <a:rPr lang="en-IN" sz="2000" b="1" dirty="0" smtClean="0">
                <a:solidFill>
                  <a:schemeClr val="tx1"/>
                </a:solidFill>
              </a:rPr>
              <a:t>CO2</a:t>
            </a:r>
            <a:r>
              <a:rPr lang="en-IN" sz="2000" b="1" dirty="0">
                <a:solidFill>
                  <a:schemeClr val="tx1"/>
                </a:solidFill>
              </a:rPr>
              <a:t>: Analyse </a:t>
            </a:r>
            <a:r>
              <a:rPr lang="en-IN" sz="2000" dirty="0">
                <a:solidFill>
                  <a:schemeClr val="tx1"/>
                </a:solidFill>
              </a:rPr>
              <a:t>the requirements needed for software development</a:t>
            </a:r>
            <a:r>
              <a:rPr lang="en-IN" sz="2000" b="1" dirty="0" smtClean="0">
                <a:solidFill>
                  <a:schemeClr val="tx1"/>
                </a:solidFill>
              </a:rPr>
              <a:t>.</a:t>
            </a:r>
            <a:endParaRPr lang="en-IN" sz="2000" dirty="0">
              <a:solidFill>
                <a:schemeClr val="tx1"/>
              </a:solidFill>
            </a:endParaRPr>
          </a:p>
          <a:p>
            <a:pPr algn="just"/>
            <a:r>
              <a:rPr lang="en-IN" sz="2000" b="1" dirty="0" smtClean="0">
                <a:solidFill>
                  <a:schemeClr val="tx1"/>
                </a:solidFill>
              </a:rPr>
              <a:t>CO3</a:t>
            </a:r>
            <a:r>
              <a:rPr lang="en-IN" sz="2000" b="1" dirty="0">
                <a:solidFill>
                  <a:schemeClr val="tx1"/>
                </a:solidFill>
              </a:rPr>
              <a:t> Design</a:t>
            </a:r>
            <a:r>
              <a:rPr lang="en-IN" sz="2000" dirty="0">
                <a:solidFill>
                  <a:schemeClr val="tx1"/>
                </a:solidFill>
              </a:rPr>
              <a:t> a software system, component, or process to meet desired needs within  realistic Constraints</a:t>
            </a:r>
            <a:r>
              <a:rPr lang="en-IN" sz="2000" b="1" dirty="0" smtClean="0">
                <a:solidFill>
                  <a:schemeClr val="tx1"/>
                </a:solidFill>
              </a:rPr>
              <a:t>.</a:t>
            </a:r>
            <a:endParaRPr lang="en-IN" sz="2000" dirty="0">
              <a:solidFill>
                <a:schemeClr val="tx1"/>
              </a:solidFill>
            </a:endParaRPr>
          </a:p>
          <a:p>
            <a:pPr algn="just"/>
            <a:r>
              <a:rPr lang="en-IN" sz="2000" b="1" dirty="0">
                <a:solidFill>
                  <a:schemeClr val="tx1"/>
                </a:solidFill>
              </a:rPr>
              <a:t>CO4: Study</a:t>
            </a:r>
            <a:r>
              <a:rPr lang="en-IN" sz="2000" dirty="0">
                <a:solidFill>
                  <a:schemeClr val="tx1"/>
                </a:solidFill>
              </a:rPr>
              <a:t> the techniques, skills, and modern engineering tools necessary for engineering  practice </a:t>
            </a:r>
            <a:r>
              <a:rPr lang="en-IN" sz="2000" b="1" dirty="0" smtClean="0">
                <a:solidFill>
                  <a:schemeClr val="tx1"/>
                </a:solidFill>
              </a:rPr>
              <a:t>.</a:t>
            </a:r>
            <a:endParaRPr lang="en-IN" sz="2000" dirty="0">
              <a:solidFill>
                <a:schemeClr val="tx1"/>
              </a:solidFill>
            </a:endParaRPr>
          </a:p>
          <a:p>
            <a:pPr algn="just"/>
            <a:r>
              <a:rPr lang="en-IN" sz="2000" b="1" dirty="0">
                <a:solidFill>
                  <a:schemeClr val="tx1"/>
                </a:solidFill>
              </a:rPr>
              <a:t>CO5: Communicate</a:t>
            </a:r>
            <a:r>
              <a:rPr lang="en-IN" sz="2000" dirty="0">
                <a:solidFill>
                  <a:schemeClr val="tx1"/>
                </a:solidFill>
              </a:rPr>
              <a:t> effectively on various software development process through team work </a:t>
            </a:r>
            <a:r>
              <a:rPr lang="en-IN" sz="2000" b="1" dirty="0" smtClean="0">
                <a:solidFill>
                  <a:schemeClr val="tx1"/>
                </a:solidFill>
              </a:rPr>
              <a:t>.</a:t>
            </a:r>
            <a:endParaRPr lang="en-IN" sz="2000" dirty="0">
              <a:solidFill>
                <a:schemeClr val="tx1"/>
              </a:solidFill>
            </a:endParaRPr>
          </a:p>
          <a:p>
            <a:pPr algn="l"/>
            <a:endParaRPr lang="en-US" sz="2000" dirty="0">
              <a:solidFill>
                <a:schemeClr val="tx1"/>
              </a:solidFill>
            </a:endParaRPr>
          </a:p>
        </p:txBody>
      </p:sp>
    </p:spTree>
    <p:extLst>
      <p:ext uri="{BB962C8B-B14F-4D97-AF65-F5344CB8AC3E}">
        <p14:creationId xmlns:p14="http://schemas.microsoft.com/office/powerpoint/2010/main" val="35011797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32</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Critical Systems</a:t>
            </a:r>
          </a:p>
        </p:txBody>
      </p:sp>
      <p:sp>
        <p:nvSpPr>
          <p:cNvPr id="6147" name="Rectangle 3"/>
          <p:cNvSpPr>
            <a:spLocks noGrp="1" noChangeArrowheads="1"/>
          </p:cNvSpPr>
          <p:nvPr>
            <p:ph idx="1"/>
          </p:nvPr>
        </p:nvSpPr>
        <p:spPr/>
        <p:txBody>
          <a:bodyPr/>
          <a:lstStyle/>
          <a:p>
            <a:r>
              <a:rPr lang="en-US" altLang="en-US" sz="2400" smtClean="0"/>
              <a:t>Safety-critical systems</a:t>
            </a:r>
          </a:p>
          <a:p>
            <a:pPr lvl="1"/>
            <a:r>
              <a:rPr lang="en-US" altLang="en-US" sz="2000" smtClean="0"/>
              <a:t>Failure results in loss of life, injury or damage to the environment;</a:t>
            </a:r>
          </a:p>
          <a:p>
            <a:pPr lvl="1"/>
            <a:r>
              <a:rPr lang="en-US" altLang="en-US" sz="2000" smtClean="0"/>
              <a:t>Chemical plant protection system;</a:t>
            </a:r>
          </a:p>
          <a:p>
            <a:r>
              <a:rPr lang="en-US" altLang="en-US" sz="2400" smtClean="0"/>
              <a:t>Mission-critical systems</a:t>
            </a:r>
          </a:p>
          <a:p>
            <a:pPr lvl="1"/>
            <a:r>
              <a:rPr lang="en-US" altLang="en-US" sz="2000" smtClean="0"/>
              <a:t>Failure results in failure of some goal-directed activity;</a:t>
            </a:r>
          </a:p>
          <a:p>
            <a:pPr lvl="1"/>
            <a:r>
              <a:rPr lang="en-US" altLang="en-US" sz="2000" smtClean="0"/>
              <a:t>Spacecraft navigation system;</a:t>
            </a:r>
          </a:p>
          <a:p>
            <a:r>
              <a:rPr lang="en-US" altLang="en-US" sz="2400" smtClean="0"/>
              <a:t>Business-critical systems</a:t>
            </a:r>
          </a:p>
          <a:p>
            <a:pPr lvl="1"/>
            <a:r>
              <a:rPr lang="en-US" altLang="en-US" sz="2000" smtClean="0"/>
              <a:t>Failure results in high economic losses;</a:t>
            </a:r>
          </a:p>
          <a:p>
            <a:pPr lvl="1"/>
            <a:r>
              <a:rPr lang="en-US" altLang="en-US" sz="2000" smtClean="0"/>
              <a:t>Customer accounting system in a bank;</a:t>
            </a:r>
          </a:p>
        </p:txBody>
      </p:sp>
    </p:spTree>
    <p:extLst>
      <p:ext uri="{BB962C8B-B14F-4D97-AF65-F5344CB8AC3E}">
        <p14:creationId xmlns:p14="http://schemas.microsoft.com/office/powerpoint/2010/main" val="2586594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a:t>
            </a:r>
          </a:p>
          <a:p>
            <a:pPr lvl="1"/>
            <a:r>
              <a:rPr lang="en-US" dirty="0" smtClean="0"/>
              <a:t>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pic>
        <p:nvPicPr>
          <p:cNvPr id="4" name="Picture 3" descr="1.4 InsulinPumpHW.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pic>
        <p:nvPicPr>
          <p:cNvPr id="4" name="Picture 3" descr="1.5 InsulinPumpAct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830197"/>
          </a:xfrm>
        </p:spPr>
        <p:txBody>
          <a:bodyPr/>
          <a:lstStyle/>
          <a:p>
            <a:r>
              <a:rPr lang="en-IN" b="1" dirty="0"/>
              <a:t>Module – </a:t>
            </a:r>
            <a:r>
              <a:rPr lang="en-IN" b="1" dirty="0" smtClean="0"/>
              <a:t>1 										12 hr</a:t>
            </a:r>
            <a:endParaRPr lang="en-US" dirty="0">
              <a:solidFill>
                <a:srgbClr val="FF0000"/>
              </a:solidFill>
            </a:endParaRPr>
          </a:p>
        </p:txBody>
      </p:sp>
      <p:sp>
        <p:nvSpPr>
          <p:cNvPr id="3" name="Subtitle 2"/>
          <p:cNvSpPr>
            <a:spLocks noGrp="1"/>
          </p:cNvSpPr>
          <p:nvPr>
            <p:ph type="subTitle" idx="1"/>
          </p:nvPr>
        </p:nvSpPr>
        <p:spPr>
          <a:xfrm>
            <a:off x="463463" y="1490598"/>
            <a:ext cx="7994737" cy="5098092"/>
          </a:xfrm>
        </p:spPr>
        <p:txBody>
          <a:bodyPr>
            <a:normAutofit/>
          </a:bodyPr>
          <a:lstStyle/>
          <a:p>
            <a:pPr algn="just"/>
            <a:r>
              <a:rPr lang="en-IN" sz="2400" b="1" dirty="0" smtClean="0">
                <a:solidFill>
                  <a:schemeClr val="tx1"/>
                </a:solidFill>
              </a:rPr>
              <a:t>Introduction</a:t>
            </a:r>
            <a:r>
              <a:rPr lang="en-IN" sz="2400" b="1" dirty="0">
                <a:solidFill>
                  <a:schemeClr val="tx1"/>
                </a:solidFill>
              </a:rPr>
              <a:t>: </a:t>
            </a:r>
            <a:r>
              <a:rPr lang="en-IN" sz="2400" dirty="0">
                <a:solidFill>
                  <a:schemeClr val="tx1"/>
                </a:solidFill>
              </a:rPr>
              <a:t>Software Crisis, Need for Software Engineering. Professional Software Development, Software Engineering Ethics. </a:t>
            </a:r>
            <a:r>
              <a:rPr lang="en-IN" sz="2400" dirty="0" smtClean="0">
                <a:solidFill>
                  <a:schemeClr val="tx1"/>
                </a:solidFill>
              </a:rPr>
              <a:t>Case </a:t>
            </a:r>
            <a:r>
              <a:rPr lang="en-IN" sz="2400" dirty="0">
                <a:solidFill>
                  <a:schemeClr val="tx1"/>
                </a:solidFill>
              </a:rPr>
              <a:t>Studies. </a:t>
            </a:r>
            <a:endParaRPr lang="en-IN" sz="2400" dirty="0" smtClean="0">
              <a:solidFill>
                <a:schemeClr val="tx1"/>
              </a:solidFill>
            </a:endParaRPr>
          </a:p>
          <a:p>
            <a:pPr algn="just"/>
            <a:r>
              <a:rPr lang="en-IN" sz="2400" b="1" dirty="0" smtClean="0">
                <a:solidFill>
                  <a:schemeClr val="tx1"/>
                </a:solidFill>
              </a:rPr>
              <a:t>Software </a:t>
            </a:r>
            <a:r>
              <a:rPr lang="en-IN" sz="2400" b="1" dirty="0">
                <a:solidFill>
                  <a:schemeClr val="tx1"/>
                </a:solidFill>
              </a:rPr>
              <a:t>Processes Models: </a:t>
            </a:r>
            <a:r>
              <a:rPr lang="en-IN" sz="2400" dirty="0">
                <a:solidFill>
                  <a:schemeClr val="tx1"/>
                </a:solidFill>
              </a:rPr>
              <a:t>Waterfall Model (Sec 2.1.1), Incremental Model (Sec 2.1.2) and Spiral Model (Sec 2.1.3).Process activities. </a:t>
            </a:r>
            <a:endParaRPr lang="en-IN" sz="2400" dirty="0" smtClean="0">
              <a:solidFill>
                <a:schemeClr val="tx1"/>
              </a:solidFill>
            </a:endParaRPr>
          </a:p>
          <a:p>
            <a:pPr algn="just"/>
            <a:r>
              <a:rPr lang="en-IN" sz="2400" b="1" dirty="0" smtClean="0">
                <a:solidFill>
                  <a:schemeClr val="tx1"/>
                </a:solidFill>
              </a:rPr>
              <a:t>Requirements </a:t>
            </a:r>
            <a:r>
              <a:rPr lang="en-IN" sz="2400" b="1" dirty="0">
                <a:solidFill>
                  <a:schemeClr val="tx1"/>
                </a:solidFill>
              </a:rPr>
              <a:t>Engineering: </a:t>
            </a:r>
            <a:r>
              <a:rPr lang="en-IN" sz="2400" dirty="0">
                <a:solidFill>
                  <a:schemeClr val="tx1"/>
                </a:solidFill>
              </a:rPr>
              <a:t>Requirements Engineering Processes (Chap 4). Requirements Elicitation and Analysis (Sec 4.5).Functional and non-functional requirements (Sec 4.1). The software Requirements Document (Sec 4.2). Requirements Specification (Sec 4.3).Requirements validation (Sec 4.6). Requirements Management (Sec 4.7).</a:t>
            </a:r>
          </a:p>
        </p:txBody>
      </p:sp>
    </p:spTree>
    <p:extLst>
      <p:ext uri="{BB962C8B-B14F-4D97-AF65-F5344CB8AC3E}">
        <p14:creationId xmlns:p14="http://schemas.microsoft.com/office/powerpoint/2010/main" val="25665681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a:t>
            </a:r>
            <a:endParaRPr lang="en-US" dirty="0"/>
          </a:p>
        </p:txBody>
      </p:sp>
      <p:sp>
        <p:nvSpPr>
          <p:cNvPr id="3" name="Content Placeholder 2"/>
          <p:cNvSpPr>
            <a:spLocks noGrp="1"/>
          </p:cNvSpPr>
          <p:nvPr>
            <p:ph idx="1"/>
          </p:nvPr>
        </p:nvSpPr>
        <p:spPr/>
        <p:txBody>
          <a:bodyPr/>
          <a:lstStyle/>
          <a:p>
            <a:r>
              <a:rPr lang="en-GB" dirty="0" smtClean="0"/>
              <a:t>The MHC-PMS (Mental Health Care-Patient Management System)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MHC-PMS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pic>
        <p:nvPicPr>
          <p:cNvPr id="4" name="Picture 3" descr="1.6 MHC-P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key features</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pic>
        <p:nvPicPr>
          <p:cNvPr id="4" name="Picture 3" descr="1.7 WeatherStationEn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830197"/>
          </a:xfrm>
        </p:spPr>
        <p:txBody>
          <a:bodyPr/>
          <a:lstStyle/>
          <a:p>
            <a:r>
              <a:rPr lang="en-IN" b="1" dirty="0"/>
              <a:t>Module – </a:t>
            </a:r>
            <a:r>
              <a:rPr lang="en-IN" b="1" dirty="0" smtClean="0"/>
              <a:t>2										 11 hr</a:t>
            </a:r>
            <a:endParaRPr lang="en-US" dirty="0">
              <a:solidFill>
                <a:srgbClr val="FF0000"/>
              </a:solidFill>
            </a:endParaRPr>
          </a:p>
        </p:txBody>
      </p:sp>
      <p:sp>
        <p:nvSpPr>
          <p:cNvPr id="3" name="Subtitle 2"/>
          <p:cNvSpPr>
            <a:spLocks noGrp="1"/>
          </p:cNvSpPr>
          <p:nvPr>
            <p:ph type="subTitle" idx="1"/>
          </p:nvPr>
        </p:nvSpPr>
        <p:spPr>
          <a:xfrm>
            <a:off x="463463" y="1490598"/>
            <a:ext cx="7994737" cy="5098092"/>
          </a:xfrm>
        </p:spPr>
        <p:txBody>
          <a:bodyPr>
            <a:noAutofit/>
          </a:bodyPr>
          <a:lstStyle/>
          <a:p>
            <a:pPr algn="just"/>
            <a:endParaRPr lang="en-IN" sz="2400" dirty="0" smtClean="0">
              <a:solidFill>
                <a:schemeClr val="tx1"/>
              </a:solidFill>
            </a:endParaRPr>
          </a:p>
          <a:p>
            <a:pPr algn="just"/>
            <a:r>
              <a:rPr lang="en-IN" sz="2400" b="1" dirty="0" smtClean="0">
                <a:solidFill>
                  <a:schemeClr val="tx1"/>
                </a:solidFill>
              </a:rPr>
              <a:t>System </a:t>
            </a:r>
            <a:r>
              <a:rPr lang="en-IN" sz="2400" b="1" dirty="0">
                <a:solidFill>
                  <a:schemeClr val="tx1"/>
                </a:solidFill>
              </a:rPr>
              <a:t>Models: </a:t>
            </a:r>
            <a:r>
              <a:rPr lang="en-IN" sz="2400" dirty="0">
                <a:solidFill>
                  <a:schemeClr val="tx1"/>
                </a:solidFill>
              </a:rPr>
              <a:t>Context models (Sec 5.1). Interaction models (Sec 5.2). Structural models (Sec 5.3). </a:t>
            </a:r>
            <a:r>
              <a:rPr lang="en-IN" sz="2400" dirty="0" err="1">
                <a:solidFill>
                  <a:schemeClr val="tx1"/>
                </a:solidFill>
              </a:rPr>
              <a:t>Behavioral</a:t>
            </a:r>
            <a:r>
              <a:rPr lang="en-IN" sz="2400" dirty="0">
                <a:solidFill>
                  <a:schemeClr val="tx1"/>
                </a:solidFill>
              </a:rPr>
              <a:t> models (Sec 5.4). Model-driven engineering (Sec 5.5). </a:t>
            </a:r>
            <a:endParaRPr lang="en-IN" sz="2400" dirty="0" smtClean="0">
              <a:solidFill>
                <a:schemeClr val="tx1"/>
              </a:solidFill>
            </a:endParaRPr>
          </a:p>
          <a:p>
            <a:pPr algn="just"/>
            <a:endParaRPr lang="en-IN" sz="2400" dirty="0" smtClean="0">
              <a:solidFill>
                <a:schemeClr val="tx1"/>
              </a:solidFill>
            </a:endParaRPr>
          </a:p>
          <a:p>
            <a:pPr algn="just"/>
            <a:r>
              <a:rPr lang="en-IN" sz="2400" b="1" dirty="0" smtClean="0">
                <a:solidFill>
                  <a:schemeClr val="tx1"/>
                </a:solidFill>
              </a:rPr>
              <a:t>Design </a:t>
            </a:r>
            <a:r>
              <a:rPr lang="en-IN" sz="2400" b="1" dirty="0">
                <a:solidFill>
                  <a:schemeClr val="tx1"/>
                </a:solidFill>
              </a:rPr>
              <a:t>and Implementation: </a:t>
            </a:r>
            <a:r>
              <a:rPr lang="en-IN" sz="2400" dirty="0">
                <a:solidFill>
                  <a:schemeClr val="tx1"/>
                </a:solidFill>
              </a:rPr>
              <a:t>Introduction to RUP (Sec 2.4), Design Principles (Chap 17). Object-oriented design using the UML (Sec 7.1). Design patterns (Sec 7.2). Implementation issues (Sec 7.3). Open source development (Sec 7.4). </a:t>
            </a:r>
          </a:p>
          <a:p>
            <a:pPr algn="just"/>
            <a:endParaRPr lang="en-US" sz="2400" dirty="0">
              <a:solidFill>
                <a:schemeClr val="tx1"/>
              </a:solidFill>
            </a:endParaRPr>
          </a:p>
        </p:txBody>
      </p:sp>
    </p:spTree>
    <p:extLst>
      <p:ext uri="{BB962C8B-B14F-4D97-AF65-F5344CB8AC3E}">
        <p14:creationId xmlns:p14="http://schemas.microsoft.com/office/powerpoint/2010/main" val="10957942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smtClean="0"/>
              <a:t>Software </a:t>
            </a:r>
            <a:r>
              <a:rPr lang="en-GB" sz="2400" dirty="0"/>
              <a:t>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r>
              <a:rPr lang="en-GB" sz="2400" dirty="0" smtClean="0"/>
              <a:t>.</a:t>
            </a:r>
          </a:p>
          <a:p>
            <a:r>
              <a:rPr lang="en-GB" dirty="0" smtClean="0"/>
              <a:t>Three case studies are used in the book:</a:t>
            </a:r>
          </a:p>
          <a:p>
            <a:pPr lvl="1"/>
            <a:r>
              <a:rPr lang="en-GB" sz="2000" dirty="0" smtClean="0"/>
              <a:t>An embedded insulin pump control system</a:t>
            </a:r>
          </a:p>
          <a:p>
            <a:pPr lvl="1"/>
            <a:r>
              <a:rPr lang="en-GB" dirty="0" smtClean="0"/>
              <a:t>A system for mental health care patient management</a:t>
            </a:r>
          </a:p>
          <a:p>
            <a:pPr lvl="1"/>
            <a:r>
              <a:rPr lang="en-GB" sz="2000" dirty="0" smtClean="0"/>
              <a:t>A wilderness weather station</a:t>
            </a:r>
            <a:endParaRPr lang="en-GB"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830197"/>
          </a:xfrm>
        </p:spPr>
        <p:txBody>
          <a:bodyPr/>
          <a:lstStyle/>
          <a:p>
            <a:r>
              <a:rPr lang="en-IN" b="1" dirty="0"/>
              <a:t>Module – </a:t>
            </a:r>
            <a:r>
              <a:rPr lang="en-IN" b="1" dirty="0" smtClean="0"/>
              <a:t>3										 9hr</a:t>
            </a:r>
            <a:endParaRPr lang="en-US" dirty="0">
              <a:solidFill>
                <a:srgbClr val="FF0000"/>
              </a:solidFill>
            </a:endParaRPr>
          </a:p>
        </p:txBody>
      </p:sp>
      <p:sp>
        <p:nvSpPr>
          <p:cNvPr id="3" name="Subtitle 2"/>
          <p:cNvSpPr>
            <a:spLocks noGrp="1"/>
          </p:cNvSpPr>
          <p:nvPr>
            <p:ph type="subTitle" idx="1"/>
          </p:nvPr>
        </p:nvSpPr>
        <p:spPr>
          <a:xfrm>
            <a:off x="463463" y="1490598"/>
            <a:ext cx="7994737" cy="5098092"/>
          </a:xfrm>
        </p:spPr>
        <p:txBody>
          <a:bodyPr>
            <a:normAutofit/>
          </a:bodyPr>
          <a:lstStyle/>
          <a:p>
            <a:pPr algn="l"/>
            <a:endParaRPr lang="en-IN" sz="2400" dirty="0" smtClean="0"/>
          </a:p>
          <a:p>
            <a:pPr algn="just"/>
            <a:r>
              <a:rPr lang="en-IN" sz="2400" b="1" dirty="0" smtClean="0">
                <a:solidFill>
                  <a:schemeClr val="tx1"/>
                </a:solidFill>
              </a:rPr>
              <a:t>Software </a:t>
            </a:r>
            <a:r>
              <a:rPr lang="en-IN" sz="2400" b="1" dirty="0">
                <a:solidFill>
                  <a:schemeClr val="tx1"/>
                </a:solidFill>
              </a:rPr>
              <a:t>Testing: </a:t>
            </a:r>
            <a:r>
              <a:rPr lang="en-IN" sz="2400" dirty="0">
                <a:solidFill>
                  <a:schemeClr val="tx1"/>
                </a:solidFill>
              </a:rPr>
              <a:t>Development testing (Sec 8.1), Test-driven development (Sec 8.2)Release testing (Sec 8.3), User testing (Sec 8.4). Test Automation (Page no 42,70,212, 231,444,695). </a:t>
            </a:r>
            <a:endParaRPr lang="en-IN" sz="2400" dirty="0" smtClean="0">
              <a:solidFill>
                <a:schemeClr val="tx1"/>
              </a:solidFill>
            </a:endParaRPr>
          </a:p>
          <a:p>
            <a:pPr algn="just"/>
            <a:endParaRPr lang="en-IN" sz="2400" dirty="0">
              <a:solidFill>
                <a:schemeClr val="tx1"/>
              </a:solidFill>
            </a:endParaRPr>
          </a:p>
          <a:p>
            <a:pPr algn="just"/>
            <a:r>
              <a:rPr lang="en-IN" sz="2400" b="1" dirty="0" smtClean="0">
                <a:solidFill>
                  <a:schemeClr val="tx1"/>
                </a:solidFill>
              </a:rPr>
              <a:t>Software </a:t>
            </a:r>
            <a:r>
              <a:rPr lang="en-IN" sz="2400" b="1" dirty="0">
                <a:solidFill>
                  <a:schemeClr val="tx1"/>
                </a:solidFill>
              </a:rPr>
              <a:t>Evolution: </a:t>
            </a:r>
            <a:r>
              <a:rPr lang="en-IN" sz="2400" dirty="0">
                <a:solidFill>
                  <a:schemeClr val="tx1"/>
                </a:solidFill>
              </a:rPr>
              <a:t>Evolution processes (Sec 9.1). Program evolution dynamics (Sec 9 Hours 9.2). Software maintenance (Sec 9.3). Legacy system management (Sec 9.4).</a:t>
            </a:r>
          </a:p>
        </p:txBody>
      </p:sp>
    </p:spTree>
    <p:extLst>
      <p:ext uri="{BB962C8B-B14F-4D97-AF65-F5344CB8AC3E}">
        <p14:creationId xmlns:p14="http://schemas.microsoft.com/office/powerpoint/2010/main" val="398728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592203"/>
          </a:xfrm>
        </p:spPr>
        <p:txBody>
          <a:bodyPr>
            <a:normAutofit/>
          </a:bodyPr>
          <a:lstStyle/>
          <a:p>
            <a:r>
              <a:rPr lang="en-IN" b="1" dirty="0"/>
              <a:t>Module – </a:t>
            </a:r>
            <a:r>
              <a:rPr lang="en-IN" b="1" dirty="0" smtClean="0"/>
              <a:t>4   										10hr</a:t>
            </a:r>
            <a:endParaRPr lang="en-US" dirty="0">
              <a:solidFill>
                <a:srgbClr val="FF0000"/>
              </a:solidFill>
            </a:endParaRPr>
          </a:p>
        </p:txBody>
      </p:sp>
      <p:sp>
        <p:nvSpPr>
          <p:cNvPr id="3" name="Subtitle 2"/>
          <p:cNvSpPr>
            <a:spLocks noGrp="1"/>
          </p:cNvSpPr>
          <p:nvPr>
            <p:ph type="subTitle" idx="1"/>
          </p:nvPr>
        </p:nvSpPr>
        <p:spPr>
          <a:xfrm>
            <a:off x="463463" y="1377862"/>
            <a:ext cx="7994737" cy="5210827"/>
          </a:xfrm>
        </p:spPr>
        <p:txBody>
          <a:bodyPr>
            <a:noAutofit/>
          </a:bodyPr>
          <a:lstStyle/>
          <a:p>
            <a:pPr algn="just"/>
            <a:endParaRPr lang="en-IN" sz="2800" dirty="0" smtClean="0"/>
          </a:p>
          <a:p>
            <a:pPr algn="just"/>
            <a:r>
              <a:rPr lang="en-IN" sz="2800" b="1" dirty="0" smtClean="0">
                <a:solidFill>
                  <a:schemeClr val="tx1"/>
                </a:solidFill>
              </a:rPr>
              <a:t>Project </a:t>
            </a:r>
            <a:r>
              <a:rPr lang="en-IN" sz="2800" b="1" dirty="0">
                <a:solidFill>
                  <a:schemeClr val="tx1"/>
                </a:solidFill>
              </a:rPr>
              <a:t>Planning: </a:t>
            </a:r>
            <a:r>
              <a:rPr lang="en-IN" sz="2800" dirty="0">
                <a:solidFill>
                  <a:schemeClr val="tx1"/>
                </a:solidFill>
              </a:rPr>
              <a:t>Software pricing (Sec 23.1). Plan-driven development (Sec 23.2). Project scheduling (Sec 23.3): Estimation techniques (Sec 23.5). </a:t>
            </a:r>
            <a:endParaRPr lang="en-IN" sz="2800" dirty="0" smtClean="0">
              <a:solidFill>
                <a:schemeClr val="tx1"/>
              </a:solidFill>
            </a:endParaRPr>
          </a:p>
          <a:p>
            <a:pPr algn="just"/>
            <a:r>
              <a:rPr lang="en-IN" sz="2800" b="1" dirty="0" smtClean="0">
                <a:solidFill>
                  <a:schemeClr val="tx1"/>
                </a:solidFill>
              </a:rPr>
              <a:t>Quality management</a:t>
            </a:r>
            <a:r>
              <a:rPr lang="en-IN" sz="2800" b="1" dirty="0">
                <a:solidFill>
                  <a:schemeClr val="tx1"/>
                </a:solidFill>
              </a:rPr>
              <a:t>: </a:t>
            </a:r>
            <a:r>
              <a:rPr lang="en-IN" sz="2800" dirty="0">
                <a:solidFill>
                  <a:schemeClr val="tx1"/>
                </a:solidFill>
              </a:rPr>
              <a:t>Software quality (Sec 24.1). Reviews and inspections (Sec 24.3). Software measurement and metrics (Sec 24.4). Software standards (Sec 24.2)</a:t>
            </a:r>
          </a:p>
          <a:p>
            <a:pPr algn="just"/>
            <a:endParaRPr lang="en-US" sz="2500" dirty="0">
              <a:solidFill>
                <a:srgbClr val="0070C0"/>
              </a:solidFill>
            </a:endParaRPr>
          </a:p>
        </p:txBody>
      </p:sp>
    </p:spTree>
    <p:extLst>
      <p:ext uri="{BB962C8B-B14F-4D97-AF65-F5344CB8AC3E}">
        <p14:creationId xmlns:p14="http://schemas.microsoft.com/office/powerpoint/2010/main" val="4037952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830197"/>
          </a:xfrm>
        </p:spPr>
        <p:txBody>
          <a:bodyPr/>
          <a:lstStyle/>
          <a:p>
            <a:r>
              <a:rPr lang="en-IN" b="1" dirty="0"/>
              <a:t>Module – </a:t>
            </a:r>
            <a:r>
              <a:rPr lang="en-IN" b="1" dirty="0" smtClean="0"/>
              <a:t>5										 8 hr</a:t>
            </a:r>
            <a:endParaRPr lang="en-US" dirty="0">
              <a:solidFill>
                <a:srgbClr val="FF0000"/>
              </a:solidFill>
            </a:endParaRPr>
          </a:p>
        </p:txBody>
      </p:sp>
      <p:sp>
        <p:nvSpPr>
          <p:cNvPr id="3" name="Subtitle 2"/>
          <p:cNvSpPr>
            <a:spLocks noGrp="1"/>
          </p:cNvSpPr>
          <p:nvPr>
            <p:ph type="subTitle" idx="1"/>
          </p:nvPr>
        </p:nvSpPr>
        <p:spPr>
          <a:xfrm>
            <a:off x="463463" y="1490598"/>
            <a:ext cx="7994737" cy="5098092"/>
          </a:xfrm>
        </p:spPr>
        <p:txBody>
          <a:bodyPr>
            <a:normAutofit/>
          </a:bodyPr>
          <a:lstStyle/>
          <a:p>
            <a:pPr algn="l"/>
            <a:endParaRPr lang="en-IN" sz="2800" dirty="0" smtClean="0">
              <a:solidFill>
                <a:schemeClr val="tx1"/>
              </a:solidFill>
            </a:endParaRPr>
          </a:p>
          <a:p>
            <a:pPr algn="just"/>
            <a:r>
              <a:rPr lang="en-IN" sz="2800" dirty="0" smtClean="0">
                <a:solidFill>
                  <a:schemeClr val="tx1"/>
                </a:solidFill>
              </a:rPr>
              <a:t>Agile </a:t>
            </a:r>
            <a:r>
              <a:rPr lang="en-IN" sz="2800" dirty="0">
                <a:solidFill>
                  <a:schemeClr val="tx1"/>
                </a:solidFill>
              </a:rPr>
              <a:t>Software Development</a:t>
            </a:r>
            <a:r>
              <a:rPr lang="en-IN" sz="2800" dirty="0" smtClean="0">
                <a:solidFill>
                  <a:schemeClr val="tx1"/>
                </a:solidFill>
              </a:rPr>
              <a:t>: Coping </a:t>
            </a:r>
            <a:r>
              <a:rPr lang="en-IN" sz="2800" dirty="0">
                <a:solidFill>
                  <a:schemeClr val="tx1"/>
                </a:solidFill>
              </a:rPr>
              <a:t>with Change (Sec 2.3), The Agile Manifesto: Values and Principles. </a:t>
            </a:r>
            <a:endParaRPr lang="en-IN" sz="2800" dirty="0" smtClean="0">
              <a:solidFill>
                <a:schemeClr val="tx1"/>
              </a:solidFill>
            </a:endParaRPr>
          </a:p>
          <a:p>
            <a:pPr algn="just"/>
            <a:endParaRPr lang="en-IN" sz="2800" dirty="0" smtClean="0">
              <a:solidFill>
                <a:schemeClr val="tx1"/>
              </a:solidFill>
            </a:endParaRPr>
          </a:p>
          <a:p>
            <a:pPr algn="just"/>
            <a:r>
              <a:rPr lang="en-IN" sz="2800" dirty="0" smtClean="0">
                <a:solidFill>
                  <a:schemeClr val="tx1"/>
                </a:solidFill>
              </a:rPr>
              <a:t>Agile </a:t>
            </a:r>
            <a:r>
              <a:rPr lang="en-IN" sz="2800" dirty="0">
                <a:solidFill>
                  <a:schemeClr val="tx1"/>
                </a:solidFill>
              </a:rPr>
              <a:t>methods: SCRUM (Ref “The SCRUM Primer, </a:t>
            </a:r>
            <a:r>
              <a:rPr lang="en-IN" sz="2800" dirty="0" err="1">
                <a:solidFill>
                  <a:schemeClr val="tx1"/>
                </a:solidFill>
              </a:rPr>
              <a:t>Ver</a:t>
            </a:r>
            <a:r>
              <a:rPr lang="en-IN" sz="2800" dirty="0">
                <a:solidFill>
                  <a:schemeClr val="tx1"/>
                </a:solidFill>
              </a:rPr>
              <a:t> 2.0”) and Extreme Programming (Sec 3.3). Plan-driven and agile development (Sec 3.2). Agile project management (Sec 3.4), Scaling agile methods (Sec 3.5): </a:t>
            </a:r>
          </a:p>
          <a:p>
            <a:r>
              <a:rPr lang="en-IN" sz="2800" b="1" dirty="0"/>
              <a:t> </a:t>
            </a:r>
            <a:endParaRPr lang="en-IN" sz="2800" dirty="0"/>
          </a:p>
        </p:txBody>
      </p:sp>
    </p:spTree>
    <p:extLst>
      <p:ext uri="{BB962C8B-B14F-4D97-AF65-F5344CB8AC3E}">
        <p14:creationId xmlns:p14="http://schemas.microsoft.com/office/powerpoint/2010/main" val="3512946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Tree>
    <p:extLst>
      <p:ext uri="{BB962C8B-B14F-4D97-AF65-F5344CB8AC3E}">
        <p14:creationId xmlns:p14="http://schemas.microsoft.com/office/powerpoint/2010/main" val="1821763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1991</TotalTime>
  <Words>3655</Words>
  <Application>Microsoft Office PowerPoint</Application>
  <PresentationFormat>On-screen Show (4:3)</PresentationFormat>
  <Paragraphs>349</Paragraphs>
  <Slides>50</Slides>
  <Notes>2</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SE9</vt:lpstr>
      <vt:lpstr>  Software Engineering            15CS42</vt:lpstr>
      <vt:lpstr>Software Engineering</vt:lpstr>
      <vt:lpstr>Software Engineering</vt:lpstr>
      <vt:lpstr>Module – 1           12 hr</vt:lpstr>
      <vt:lpstr>Module – 2           11 hr</vt:lpstr>
      <vt:lpstr>Module – 3           9hr</vt:lpstr>
      <vt:lpstr>Module – 4             10hr</vt:lpstr>
      <vt:lpstr>Module – 5           8 hr</vt:lpstr>
      <vt:lpstr>Chapter 1- Introduction</vt:lpstr>
      <vt:lpstr>Topics covered</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Software engineering</vt:lpstr>
      <vt:lpstr>Importance of software engineering</vt:lpstr>
      <vt:lpstr>Software process activities</vt:lpstr>
      <vt:lpstr>General issues that affect most software</vt:lpstr>
      <vt:lpstr>Software engineering diversity</vt:lpstr>
      <vt:lpstr>Application types</vt:lpstr>
      <vt:lpstr>Application types</vt:lpstr>
      <vt:lpstr>Application types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Ethical dilemmas</vt:lpstr>
      <vt:lpstr>Critical Systems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swetha</cp:lastModifiedBy>
  <cp:revision>34</cp:revision>
  <dcterms:created xsi:type="dcterms:W3CDTF">2009-12-29T10:39:27Z</dcterms:created>
  <dcterms:modified xsi:type="dcterms:W3CDTF">2018-02-19T03:42:19Z</dcterms:modified>
</cp:coreProperties>
</file>