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handoutMasterIdLst>
    <p:handoutMasterId r:id="rId36"/>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09" r:id="rId16"/>
    <p:sldId id="267" r:id="rId17"/>
    <p:sldId id="330" r:id="rId18"/>
    <p:sldId id="311" r:id="rId19"/>
    <p:sldId id="322" r:id="rId20"/>
    <p:sldId id="272" r:id="rId21"/>
    <p:sldId id="291" r:id="rId22"/>
    <p:sldId id="260" r:id="rId23"/>
    <p:sldId id="293" r:id="rId24"/>
    <p:sldId id="261" r:id="rId25"/>
    <p:sldId id="323" r:id="rId26"/>
    <p:sldId id="299" r:id="rId27"/>
    <p:sldId id="262" r:id="rId28"/>
    <p:sldId id="301" r:id="rId29"/>
    <p:sldId id="263" r:id="rId30"/>
    <p:sldId id="303" r:id="rId31"/>
    <p:sldId id="264" r:id="rId32"/>
    <p:sldId id="317" r:id="rId33"/>
    <p:sldId id="324"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snapToObjects="1">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9/14/2019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55367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9/14/2019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23560846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9/14/2019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9/14/2019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9/14/2019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9/14/2019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9/14/2019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9/14/2019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9/14/2019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9/14/2019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9/14/2019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9/14/2019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9/14/2019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9/14/2019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type="body" idx="1"/>
          </p:nvPr>
        </p:nvSpPr>
        <p:spPr/>
        <p:txBody>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Reuse-oriented software engineering</a:t>
            </a:r>
          </a:p>
        </p:txBody>
      </p:sp>
      <p:sp>
        <p:nvSpPr>
          <p:cNvPr id="99331" name="Rectangle 3"/>
          <p:cNvSpPr>
            <a:spLocks noGrp="1" noChangeArrowheads="1"/>
          </p:cNvSpPr>
          <p:nvPr>
            <p:ph type="body" idx="1"/>
          </p:nvPr>
        </p:nvSpPr>
        <p:spPr/>
        <p:txBody>
          <a:bodyPr/>
          <a:lstStyle/>
          <a:p>
            <a:r>
              <a:rPr lang="en-GB" dirty="0"/>
              <a:t>Based on systematic reuse where systems are integrated from existing components or COTS (Commercial-off-the-shelf) systems.</a:t>
            </a:r>
          </a:p>
          <a:p>
            <a:r>
              <a:rPr lang="en-GB" dirty="0"/>
              <a:t>Process stages</a:t>
            </a:r>
          </a:p>
          <a:p>
            <a:pPr lvl="1"/>
            <a:r>
              <a:rPr lang="en-GB" dirty="0"/>
              <a:t>Component analysis;</a:t>
            </a:r>
          </a:p>
          <a:p>
            <a:pPr lvl="1"/>
            <a:r>
              <a:rPr lang="en-GB" dirty="0"/>
              <a:t>Requirements modification;</a:t>
            </a:r>
          </a:p>
          <a:p>
            <a:pPr lvl="1"/>
            <a:r>
              <a:rPr lang="en-GB" dirty="0"/>
              <a:t>System design with reuse;</a:t>
            </a:r>
          </a:p>
          <a:p>
            <a:pPr lvl="1"/>
            <a:r>
              <a:rPr lang="en-GB" dirty="0"/>
              <a:t>Development and integration.</a:t>
            </a:r>
          </a:p>
          <a:p>
            <a:r>
              <a:rPr lang="en-GB" dirty="0"/>
              <a:t>Reuse is now the standard approach for building many types of business system</a:t>
            </a:r>
          </a:p>
          <a:p>
            <a:pPr lvl="1"/>
            <a:r>
              <a:rPr lang="en-GB" dirty="0"/>
              <a:t>Reuse covered in more depth in Chapter 16.</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Boehm’s spiral model</a:t>
            </a:r>
          </a:p>
        </p:txBody>
      </p:sp>
      <p:sp>
        <p:nvSpPr>
          <p:cNvPr id="111619" name="Rectangle 3"/>
          <p:cNvSpPr>
            <a:spLocks noGrp="1" noChangeArrowheads="1"/>
          </p:cNvSpPr>
          <p:nvPr>
            <p:ph type="body" idx="1"/>
          </p:nvPr>
        </p:nvSpPr>
        <p:spPr/>
        <p:txBody>
          <a:bodyPr/>
          <a:lstStyle/>
          <a:p>
            <a:r>
              <a:rPr lang="en-GB"/>
              <a:t>Process is represented as a spiral rather than as a sequence of activities with backtracking.</a:t>
            </a:r>
          </a:p>
          <a:p>
            <a:r>
              <a:rPr lang="en-GB"/>
              <a:t>Each loop in the spiral represents a phase in the process. </a:t>
            </a:r>
          </a:p>
          <a:p>
            <a:r>
              <a:rPr lang="en-GB"/>
              <a:t>No fixed phases such as specification or design - loops in the spiral are chosen depending on what is required.</a:t>
            </a:r>
          </a:p>
          <a:p>
            <a:r>
              <a:rPr lang="en-GB"/>
              <a:t>Risks are explicitly assessed and resolved throughout the process.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58926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a:t>Boehm’s spiral model of the software process </a:t>
            </a:r>
            <a:endParaRPr lang="en-US" dirty="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3825303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 usage</a:t>
            </a:r>
          </a:p>
        </p:txBody>
      </p:sp>
      <p:sp>
        <p:nvSpPr>
          <p:cNvPr id="3" name="Content Placeholder 2"/>
          <p:cNvSpPr>
            <a:spLocks noGrp="1"/>
          </p:cNvSpPr>
          <p:nvPr>
            <p:ph idx="1"/>
          </p:nvPr>
        </p:nvSpPr>
        <p:spPr/>
        <p:txBody>
          <a:bodyPr/>
          <a:lstStyle/>
          <a:p>
            <a:r>
              <a:rPr lang="en-US" dirty="0"/>
              <a:t>Spiral model has been very influential in helping people think about iteration in software processes and introducing the risk-driven approach to development.</a:t>
            </a:r>
          </a:p>
          <a:p>
            <a:r>
              <a:rPr lang="en-US" dirty="0"/>
              <a:t>In practice, however, the model is rarely used as published for practical software development.</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Tree>
    <p:extLst>
      <p:ext uri="{BB962C8B-B14F-4D97-AF65-F5344CB8AC3E}">
        <p14:creationId xmlns:p14="http://schemas.microsoft.com/office/powerpoint/2010/main" val="357213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t>Spiral model sectors</a:t>
            </a:r>
          </a:p>
        </p:txBody>
      </p:sp>
      <p:sp>
        <p:nvSpPr>
          <p:cNvPr id="112643" name="Rectangle 3"/>
          <p:cNvSpPr>
            <a:spLocks noGrp="1" noChangeArrowheads="1"/>
          </p:cNvSpPr>
          <p:nvPr>
            <p:ph type="body" idx="1"/>
          </p:nvPr>
        </p:nvSpPr>
        <p:spPr/>
        <p:txBody>
          <a:bodyPr/>
          <a:lstStyle/>
          <a:p>
            <a:r>
              <a:rPr lang="en-GB"/>
              <a:t>Objective setting</a:t>
            </a:r>
          </a:p>
          <a:p>
            <a:pPr lvl="1"/>
            <a:r>
              <a:rPr lang="en-GB"/>
              <a:t>Specific objectives for the phase are identified.</a:t>
            </a:r>
          </a:p>
          <a:p>
            <a:r>
              <a:rPr lang="en-GB"/>
              <a:t>Risk assessment and reduction</a:t>
            </a:r>
          </a:p>
          <a:p>
            <a:pPr lvl="1"/>
            <a:r>
              <a:rPr lang="en-GB"/>
              <a:t>Risks are assessed and activities put in place to reduce the key risks.</a:t>
            </a:r>
          </a:p>
          <a:p>
            <a:r>
              <a:rPr lang="en-GB"/>
              <a:t>Development and validation</a:t>
            </a:r>
          </a:p>
          <a:p>
            <a:pPr lvl="1"/>
            <a:r>
              <a:rPr lang="en-GB"/>
              <a:t>A development model for the system is chosen  which can be any of the generic models.</a:t>
            </a:r>
          </a:p>
          <a:p>
            <a:r>
              <a:rPr lang="en-GB"/>
              <a:t>Planning</a:t>
            </a:r>
          </a:p>
          <a:p>
            <a:pPr lvl="1"/>
            <a:r>
              <a:rPr lang="en-GB"/>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extLst>
      <p:ext uri="{BB962C8B-B14F-4D97-AF65-F5344CB8AC3E}">
        <p14:creationId xmlns:p14="http://schemas.microsoft.com/office/powerpoint/2010/main" val="3047277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component</a:t>
            </a:r>
          </a:p>
        </p:txBody>
      </p:sp>
      <p:sp>
        <p:nvSpPr>
          <p:cNvPr id="3" name="Content Placeholder 2"/>
          <p:cNvSpPr>
            <a:spLocks noGrp="1"/>
          </p:cNvSpPr>
          <p:nvPr>
            <p:ph idx="1"/>
          </p:nvPr>
        </p:nvSpPr>
        <p:spPr/>
        <p:txBody>
          <a:bodyPr/>
          <a:lstStyle/>
          <a:p>
            <a:r>
              <a:rPr lang="en-GB" dirty="0"/>
              <a:t>Web services that are developed according to service standards and which are available for remote invocation. </a:t>
            </a:r>
          </a:p>
          <a:p>
            <a:r>
              <a:rPr lang="en-GB" dirty="0"/>
              <a:t>Collections of objects that are developed as a package to be integrated with a component framework such as .NET or J2EE.</a:t>
            </a:r>
          </a:p>
          <a:p>
            <a:r>
              <a:rPr lang="en-GB" dirty="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a:p>
            <a:r>
              <a:rPr lang="en-GB" dirty="0"/>
              <a:t>The Rational Unified Process</a:t>
            </a:r>
          </a:p>
          <a:p>
            <a:pPr lvl="1"/>
            <a:r>
              <a:rPr lang="en-GB" dirty="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activities</a:t>
            </a:r>
            <a:endParaRPr lang="en-US" dirty="0"/>
          </a:p>
        </p:txBody>
      </p:sp>
      <p:sp>
        <p:nvSpPr>
          <p:cNvPr id="5" name="Content Placeholder 4"/>
          <p:cNvSpPr>
            <a:spLocks noGrp="1"/>
          </p:cNvSpPr>
          <p:nvPr>
            <p:ph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r>
              <a:rPr lang="en-GB" dirty="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Software specification</a:t>
            </a:r>
          </a:p>
        </p:txBody>
      </p:sp>
      <p:sp>
        <p:nvSpPr>
          <p:cNvPr id="84995" name="Rectangle 3"/>
          <p:cNvSpPr>
            <a:spLocks noGrp="1" noChangeArrowheads="1"/>
          </p:cNvSpPr>
          <p:nvPr>
            <p:ph type="body" idx="1"/>
          </p:nvPr>
        </p:nvSpPr>
        <p:spPr>
          <a:xfrm>
            <a:off x="416664" y="1600200"/>
            <a:ext cx="8460480" cy="4525963"/>
          </a:xfrm>
        </p:spPr>
        <p:txBody>
          <a:bodyPr/>
          <a:lstStyle/>
          <a:p>
            <a:r>
              <a:rPr lang="en-GB" dirty="0"/>
              <a:t>The process of establishing what services are required and the constraints on the system’s operation and development.</a:t>
            </a:r>
          </a:p>
          <a:p>
            <a:r>
              <a:rPr lang="en-GB" dirty="0"/>
              <a:t>Requirements engineering process</a:t>
            </a:r>
          </a:p>
          <a:p>
            <a:pPr lvl="1"/>
            <a:r>
              <a:rPr lang="en-GB" dirty="0"/>
              <a:t>Feasibility study</a:t>
            </a:r>
          </a:p>
          <a:p>
            <a:pPr lvl="2"/>
            <a:r>
              <a:rPr lang="en-GB" dirty="0"/>
              <a:t>Is it technically and financially feasible to build the system?</a:t>
            </a:r>
          </a:p>
          <a:p>
            <a:pPr lvl="1"/>
            <a:r>
              <a:rPr lang="en-GB" dirty="0"/>
              <a:t>Requirements elicitation and analysis</a:t>
            </a:r>
          </a:p>
          <a:p>
            <a:pPr lvl="2"/>
            <a:r>
              <a:rPr lang="en-GB" dirty="0"/>
              <a:t>What do the system stakeholders require or expect from the system?</a:t>
            </a:r>
          </a:p>
          <a:p>
            <a:pPr lvl="1"/>
            <a:r>
              <a:rPr lang="en-GB" dirty="0"/>
              <a:t>Requirements specification	</a:t>
            </a:r>
          </a:p>
          <a:p>
            <a:pPr lvl="2"/>
            <a:r>
              <a:rPr lang="en-GB" dirty="0"/>
              <a:t>Defining the requirements in detail</a:t>
            </a:r>
          </a:p>
          <a:p>
            <a:pPr lvl="1"/>
            <a:r>
              <a:rPr lang="en-GB" dirty="0"/>
              <a:t>Requirements validation</a:t>
            </a:r>
          </a:p>
          <a:p>
            <a:pPr lvl="2"/>
            <a:r>
              <a:rPr lang="en-GB" dirty="0"/>
              <a:t>Checking the validity of the requirements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br>
              <a:rPr lang="en-GB" dirty="0"/>
            </a:br>
            <a:endParaRPr lang="en-US" dirty="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type="body" idx="1"/>
          </p:nvPr>
        </p:nvSpPr>
        <p:spPr/>
        <p:txBody>
          <a:bodyPr/>
          <a:lstStyle/>
          <a:p>
            <a:r>
              <a:rPr lang="en-GB"/>
              <a:t>The process of converting the system specification into an executable system.</a:t>
            </a:r>
          </a:p>
          <a:p>
            <a:r>
              <a:rPr lang="en-GB"/>
              <a:t>Software design</a:t>
            </a:r>
          </a:p>
          <a:p>
            <a:pPr lvl="1"/>
            <a:r>
              <a:rPr lang="en-GB"/>
              <a:t>Design a software structure that realises the specification;</a:t>
            </a:r>
          </a:p>
          <a:p>
            <a:r>
              <a:rPr lang="en-GB"/>
              <a:t>Implementation</a:t>
            </a:r>
          </a:p>
          <a:p>
            <a:pPr lvl="1"/>
            <a:r>
              <a:rPr lang="en-GB"/>
              <a:t>Translate this structure into an executable program;</a:t>
            </a:r>
          </a:p>
          <a:p>
            <a:r>
              <a:rPr lang="en-GB"/>
              <a:t>The activities of design and implementation are closely related and may be inter-leaved.</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p:txBody>
          <a:bodyPr/>
          <a:lstStyle/>
          <a:p>
            <a:r>
              <a:rPr lang="en-GB" i="1" dirty="0"/>
              <a:t>Architectural design,</a:t>
            </a:r>
            <a:r>
              <a:rPr lang="en-GB" dirty="0"/>
              <a:t> where you identify the overall structure of the system, the principal components (sometimes called sub-systems or modules), their relationships and how they are distributed.</a:t>
            </a:r>
          </a:p>
          <a:p>
            <a:r>
              <a:rPr lang="en-GB" i="1" dirty="0"/>
              <a:t>Interface design,</a:t>
            </a:r>
            <a:r>
              <a:rPr lang="en-GB" dirty="0"/>
              <a:t> where you define the interfaces between system components. </a:t>
            </a:r>
          </a:p>
          <a:p>
            <a:r>
              <a:rPr lang="en-GB" i="1" dirty="0"/>
              <a:t>Component design, </a:t>
            </a:r>
            <a:r>
              <a:rPr lang="en-GB" dirty="0"/>
              <a:t>where you take each system component and design how it will operate. </a:t>
            </a:r>
          </a:p>
          <a:p>
            <a:r>
              <a:rPr lang="en-GB" i="1" dirty="0"/>
              <a:t>Database design, </a:t>
            </a:r>
            <a:r>
              <a:rPr lang="en-GB" dirty="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type="body"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type="body" idx="1"/>
          </p:nvPr>
        </p:nvSpPr>
        <p:spPr/>
        <p:txBody>
          <a:bodyPr/>
          <a:lstStyle/>
          <a:p>
            <a:r>
              <a:rPr lang="en-GB" dirty="0"/>
              <a:t>Development or 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Acceptance testing</a:t>
            </a:r>
          </a:p>
          <a:p>
            <a:pPr lvl="1"/>
            <a:r>
              <a:rPr lang="en-GB" dirty="0"/>
              <a:t>Testing with customer data to check that the system meets the customer’s needs.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t>Testing phases in a plan-driven software process</a:t>
            </a:r>
            <a:br>
              <a:rPr lang="en-GB" dirty="0"/>
            </a:br>
            <a:endParaRPr lang="en-US" dirty="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type="body" idx="1"/>
          </p:nvPr>
        </p:nvSpPr>
        <p:spPr/>
        <p:txBody>
          <a:bodyPr/>
          <a:lstStyle/>
          <a:p>
            <a:r>
              <a:rPr lang="en-GB"/>
              <a:t>A structured set of activities required to develop a </a:t>
            </a:r>
            <a:br>
              <a:rPr lang="en-GB"/>
            </a:br>
            <a:r>
              <a:rPr lang="en-GB"/>
              <a:t>software system. </a:t>
            </a:r>
          </a:p>
          <a:p>
            <a:r>
              <a:rPr lang="en-GB"/>
              <a:t>Many different software processes but all involve:</a:t>
            </a:r>
          </a:p>
          <a:p>
            <a:pPr lvl="1"/>
            <a:r>
              <a:rPr lang="en-GB"/>
              <a:t>Specification – defining what the system should do;</a:t>
            </a:r>
          </a:p>
          <a:p>
            <a:pPr lvl="1"/>
            <a:r>
              <a:rPr lang="en-GB"/>
              <a:t>Design and implementation – defining the organization of the system and implementing the system;</a:t>
            </a:r>
          </a:p>
          <a:p>
            <a:pPr lvl="1"/>
            <a:r>
              <a:rPr lang="en-GB"/>
              <a:t>Validation – checking that it does what the customer wants;</a:t>
            </a:r>
          </a:p>
          <a:p>
            <a:pPr lvl="1"/>
            <a:r>
              <a:rPr lang="en-GB"/>
              <a:t>Evolution – changing the system in response to changing customer needs.</a:t>
            </a:r>
          </a:p>
          <a:p>
            <a:r>
              <a:rPr lang="en-GB"/>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type="body" idx="1"/>
          </p:nvPr>
        </p:nvSpPr>
        <p:spPr/>
        <p:txBody>
          <a:bodyPr/>
          <a:lstStyle/>
          <a:p>
            <a:r>
              <a:rPr lang="en-GB"/>
              <a:t>Software is inherently flexible and can change. </a:t>
            </a:r>
          </a:p>
          <a:p>
            <a:r>
              <a:rPr lang="en-GB"/>
              <a:t>As requirements change through changing business circumstances, the software that supports the business must also evolve and change.</a:t>
            </a:r>
          </a:p>
          <a:p>
            <a:r>
              <a:rPr lang="en-GB"/>
              <a:t>Although there has been a demarcation between development and evolution (maintenance) this is increasingly irrelevant as fewer and fewer systems are completely new.</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Software processes are the activities involved in producing a software system. Software process models are abstract representations of these processes.</a:t>
            </a:r>
          </a:p>
          <a:p>
            <a:r>
              <a:rPr lang="en-GB" dirty="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Requirements engineering is the process of developing a software specification.</a:t>
            </a:r>
          </a:p>
          <a:p>
            <a:r>
              <a:rPr lang="en-GB" dirty="0"/>
              <a:t>Design and implementation processes are concerned with transforming a requirements specification into an executable software system. </a:t>
            </a:r>
          </a:p>
          <a:p>
            <a:r>
              <a:rPr lang="en-GB" dirty="0"/>
              <a:t>Software validation is the process of checking that the system conforms to its specification and that it meets the real needs of the users of the system.</a:t>
            </a:r>
          </a:p>
          <a:p>
            <a:r>
              <a:rPr lang="en-GB" dirty="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p:txBody>
          <a:bodyPr/>
          <a:lstStyle/>
          <a:p>
            <a:r>
              <a:rPr lang="en-GB"/>
              <a:t>When we describe and discuss processes, we usually talk about the activities in these processes such as specifying a data model, designing a user interface, etc. and the ordering of these activities.</a:t>
            </a:r>
          </a:p>
          <a:p>
            <a:r>
              <a:rPr lang="en-GB"/>
              <a:t>Process descriptions may also include:</a:t>
            </a:r>
          </a:p>
          <a:p>
            <a:pPr lvl="1"/>
            <a:r>
              <a:rPr lang="en-GB"/>
              <a:t>Products, which are the outcomes of a process activity; </a:t>
            </a:r>
          </a:p>
          <a:p>
            <a:pPr lvl="1"/>
            <a:r>
              <a:rPr lang="en-GB"/>
              <a:t>Roles, which reflect the responsibilities of the people involved in the process;</a:t>
            </a:r>
          </a:p>
          <a:p>
            <a:pPr lvl="1"/>
            <a:r>
              <a:rPr lang="en-GB"/>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dirty="0"/>
              <a:t>Plan-driven processes are processes where all of the process activities are planned in advance and progress is measured against this plan. </a:t>
            </a:r>
          </a:p>
          <a:p>
            <a:r>
              <a:rPr lang="en-GB" dirty="0"/>
              <a:t>In agile processes, planning is incremental and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type="body" idx="1"/>
          </p:nvPr>
        </p:nvSpPr>
        <p:spPr/>
        <p:txBody>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Reuse-oriented software engineering</a:t>
            </a:r>
          </a:p>
          <a:p>
            <a:pPr lvl="1"/>
            <a:r>
              <a:rPr lang="en-GB" dirty="0"/>
              <a:t>The system is assembled from existing components. May be plan-driven or agile.</a:t>
            </a:r>
          </a:p>
          <a:p>
            <a:r>
              <a:rPr lang="en-GB" dirty="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type="body" idx="1"/>
          </p:nvPr>
        </p:nvSpPr>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of the waterfall model is the difficulty of accommodating change after the process is underway. In principle, a phase has to be complete before moving onto the next phase.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type="body" idx="1"/>
          </p:nvPr>
        </p:nvSpPr>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8997</TotalTime>
  <Words>1689</Words>
  <Application>Microsoft Office PowerPoint</Application>
  <PresentationFormat>On-screen Show (4:3)</PresentationFormat>
  <Paragraphs>217</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Boehm’s spiral model</vt:lpstr>
      <vt:lpstr>Boehm’s spiral model of the software process </vt:lpstr>
      <vt:lpstr>Spiral model usage</vt:lpstr>
      <vt:lpstr>Spiral model sectors</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prajwal bhat</cp:lastModifiedBy>
  <cp:revision>17</cp:revision>
  <dcterms:created xsi:type="dcterms:W3CDTF">2010-01-06T19:57:16Z</dcterms:created>
  <dcterms:modified xsi:type="dcterms:W3CDTF">2019-09-14T11:10:19Z</dcterms:modified>
</cp:coreProperties>
</file>