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sldIdLst>
    <p:sldId id="256" r:id="rId2"/>
    <p:sldId id="325" r:id="rId3"/>
    <p:sldId id="307" r:id="rId4"/>
    <p:sldId id="308" r:id="rId5"/>
    <p:sldId id="309" r:id="rId6"/>
    <p:sldId id="310" r:id="rId7"/>
    <p:sldId id="271" r:id="rId8"/>
    <p:sldId id="257" r:id="rId9"/>
    <p:sldId id="311" r:id="rId10"/>
    <p:sldId id="299" r:id="rId11"/>
    <p:sldId id="312" r:id="rId12"/>
    <p:sldId id="300" r:id="rId13"/>
    <p:sldId id="258" r:id="rId14"/>
    <p:sldId id="301" r:id="rId15"/>
    <p:sldId id="259" r:id="rId16"/>
    <p:sldId id="302" r:id="rId17"/>
    <p:sldId id="304" r:id="rId18"/>
    <p:sldId id="313" r:id="rId19"/>
    <p:sldId id="260" r:id="rId20"/>
    <p:sldId id="305" r:id="rId21"/>
    <p:sldId id="306" r:id="rId22"/>
    <p:sldId id="261" r:id="rId23"/>
    <p:sldId id="262" r:id="rId24"/>
    <p:sldId id="263" r:id="rId25"/>
    <p:sldId id="303" r:id="rId26"/>
    <p:sldId id="316" r:id="rId27"/>
    <p:sldId id="264" r:id="rId28"/>
    <p:sldId id="317" r:id="rId29"/>
    <p:sldId id="323" r:id="rId30"/>
    <p:sldId id="324" r:id="rId31"/>
    <p:sldId id="272" r:id="rId32"/>
    <p:sldId id="318" r:id="rId33"/>
    <p:sldId id="273" r:id="rId34"/>
    <p:sldId id="274" r:id="rId35"/>
    <p:sldId id="265" r:id="rId36"/>
    <p:sldId id="276" r:id="rId37"/>
    <p:sldId id="279" r:id="rId38"/>
    <p:sldId id="266" r:id="rId39"/>
    <p:sldId id="281" r:id="rId40"/>
    <p:sldId id="267" r:id="rId41"/>
    <p:sldId id="321" r:id="rId42"/>
    <p:sldId id="322" r:id="rId43"/>
    <p:sldId id="285" r:id="rId44"/>
    <p:sldId id="286" r:id="rId45"/>
    <p:sldId id="287" r:id="rId46"/>
    <p:sldId id="288" r:id="rId47"/>
    <p:sldId id="289" r:id="rId48"/>
    <p:sldId id="268" r:id="rId49"/>
    <p:sldId id="291" r:id="rId50"/>
    <p:sldId id="319" r:id="rId51"/>
    <p:sldId id="269" r:id="rId52"/>
    <p:sldId id="297" r:id="rId53"/>
    <p:sldId id="298" r:id="rId54"/>
    <p:sldId id="320"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11/6/2019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6121342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571625" y="780332"/>
            <a:ext cx="3689350" cy="259218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11/6/2019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CC72BC3-A9E3-764C-800D-86DD1448A6BC}" type="datetimeFigureOut">
              <a:rPr lang="en-US" smtClean="0"/>
              <a:pPr/>
              <a:t>11/6/2019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r>
                        <a:rPr lang="en-US"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pic>
        <p:nvPicPr>
          <p:cNvPr id="4" name="Content Placeholder 3" descr="23.3 PlanningProcessActDia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254" b="-14254"/>
              <a:stretch>
                <a:fillRect/>
              </a:stretch>
            </p:blipFill>
          </mc:Choice>
          <mc:Fallback>
            <p:blipFill>
              <a:blip r:embed="rId3"/>
              <a:srcRect t="-14254" b="-14254"/>
              <a:stretch>
                <a:fillRect/>
              </a:stretch>
            </p:blipFill>
          </mc:Fallback>
        </mc:AlternateConten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pic>
        <p:nvPicPr>
          <p:cNvPr id="4" name="Content Placeholder 3" descr="23.4 Schedul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3314" b="-93314"/>
              <a:stretch>
                <a:fillRect/>
              </a:stretch>
            </p:blipFill>
          </mc:Choice>
          <mc:Fallback>
            <p:blipFill>
              <a:blip r:embed="rId3"/>
              <a:srcRect t="-93314" b="-93314"/>
              <a:stretch>
                <a:fillRect/>
              </a:stretch>
            </p:blipFill>
          </mc:Fallback>
        </mc:AlternateConten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Project Planning</a:t>
            </a:r>
            <a:r>
              <a:rPr lang="en-IN" dirty="0"/>
              <a:t>: Software pricing </a:t>
            </a:r>
            <a:r>
              <a:rPr lang="en-IN" b="1" dirty="0"/>
              <a:t>(Sec 23.1)</a:t>
            </a:r>
            <a:r>
              <a:rPr lang="en-IN" dirty="0"/>
              <a:t>. Plan-driven development </a:t>
            </a:r>
            <a:r>
              <a:rPr lang="en-IN" b="1" dirty="0"/>
              <a:t>(Sec 23.2)</a:t>
            </a:r>
            <a:r>
              <a:rPr lang="en-IN" dirty="0"/>
              <a:t>. </a:t>
            </a:r>
            <a:r>
              <a:rPr lang="en-IN" dirty="0" smtClean="0"/>
              <a:t>Project scheduling </a:t>
            </a:r>
            <a:r>
              <a:rPr lang="en-IN" b="1" dirty="0"/>
              <a:t>(Sec 23.3)</a:t>
            </a:r>
            <a:r>
              <a:rPr lang="en-IN" dirty="0"/>
              <a:t>: Estimation techniques </a:t>
            </a:r>
            <a:r>
              <a:rPr lang="en-IN" b="1" dirty="0"/>
              <a:t>(Sec 23.5</a:t>
            </a:r>
            <a:r>
              <a:rPr lang="en-IN" b="1" dirty="0" smtClean="0"/>
              <a:t>)</a:t>
            </a:r>
            <a:r>
              <a:rPr lang="en-IN" dirty="0" smtClean="0"/>
              <a:t>.</a:t>
            </a:r>
          </a:p>
          <a:p>
            <a:r>
              <a:rPr lang="en-IN" dirty="0" smtClean="0"/>
              <a:t> </a:t>
            </a:r>
            <a:r>
              <a:rPr lang="en-IN" b="1" dirty="0"/>
              <a:t>Quality management</a:t>
            </a:r>
            <a:r>
              <a:rPr lang="en-IN" dirty="0"/>
              <a:t>: </a:t>
            </a:r>
            <a:r>
              <a:rPr lang="en-IN" dirty="0" smtClean="0"/>
              <a:t>Software quality </a:t>
            </a:r>
            <a:r>
              <a:rPr lang="en-IN" b="1" dirty="0"/>
              <a:t>(Sec 24.1)</a:t>
            </a:r>
            <a:r>
              <a:rPr lang="en-IN" dirty="0"/>
              <a:t>. Reviews and inspections </a:t>
            </a:r>
            <a:r>
              <a:rPr lang="en-IN" b="1" dirty="0"/>
              <a:t>(Sec 24.3)</a:t>
            </a:r>
            <a:r>
              <a:rPr lang="en-IN" dirty="0"/>
              <a:t>. Software measurement and </a:t>
            </a:r>
            <a:r>
              <a:rPr lang="en-IN" dirty="0" smtClean="0"/>
              <a:t>metrics </a:t>
            </a:r>
            <a:r>
              <a:rPr lang="en-IN" b="1" dirty="0" smtClean="0"/>
              <a:t>(Sec </a:t>
            </a:r>
            <a:r>
              <a:rPr lang="en-IN" b="1" dirty="0"/>
              <a:t>24.4)</a:t>
            </a:r>
            <a:r>
              <a:rPr lang="en-IN" dirty="0"/>
              <a:t>. Software standards </a:t>
            </a:r>
            <a:r>
              <a:rPr lang="en-IN" b="1" dirty="0"/>
              <a:t>(Sec 24.2</a:t>
            </a:r>
            <a:r>
              <a:rPr lang="en-IN" b="1" dirty="0" smtClean="0"/>
              <a:t>)</a:t>
            </a:r>
            <a:endParaRPr lang="en-IN" b="1" dirty="0"/>
          </a:p>
        </p:txBody>
      </p:sp>
    </p:spTree>
    <p:extLst>
      <p:ext uri="{BB962C8B-B14F-4D97-AF65-F5344CB8AC3E}">
        <p14:creationId xmlns:p14="http://schemas.microsoft.com/office/powerpoint/2010/main" val="389116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Bar </a:t>
            </a:r>
            <a:r>
              <a:rPr lang="en-GB" dirty="0"/>
              <a:t>charts</a:t>
            </a:r>
            <a:r>
              <a:rPr lang="en-GB" dirty="0" smtClean="0"/>
              <a:t> are the most commonly used representation for project schedules. They show the schedule as activities or resources against time.</a:t>
            </a:r>
            <a:endParaRPr lang="en-GB"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pic>
        <p:nvPicPr>
          <p:cNvPr id="4" name="Content Placeholder 3" descr="23.7 Staff-alloc-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9573" r="-19573"/>
              <a:stretch>
                <a:fillRect/>
              </a:stretch>
            </p:blipFill>
          </mc:Choice>
          <mc:Fallback>
            <p:blipFill>
              <a:blip r:embed="rId3"/>
              <a:srcRect l="-19573" r="-19573"/>
              <a:stretch>
                <a:fillRect/>
              </a:stretch>
            </p:blipFill>
          </mc:Fallback>
        </mc:AlternateConten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r>
              <a:rPr lang="en-US" dirty="0"/>
              <a:t>in XP</a:t>
            </a:r>
            <a:r>
              <a:rPr lang="en-GB" dirty="0" smtClean="0"/>
              <a:t> </a:t>
            </a:r>
            <a:endParaRPr lang="en-US" dirty="0"/>
          </a:p>
        </p:txBody>
      </p:sp>
      <p:pic>
        <p:nvPicPr>
          <p:cNvPr id="4" name="Content Placeholder 3" descr="23.8 PlanningGam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9985" b="-169985"/>
              <a:stretch>
                <a:fillRect/>
              </a:stretch>
            </p:blipFill>
          </mc:Choice>
          <mc:Fallback>
            <p:blipFill>
              <a:blip r:embed="rId3"/>
              <a:srcRect t="-169985" b="-169985"/>
              <a:stretch>
                <a:fillRect/>
              </a:stretch>
            </p:blipFill>
          </mc:Fallback>
        </mc:AlternateConten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system specification in XP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p>
          <a:p>
            <a:r>
              <a:rPr lang="en-US" sz="2000" dirty="0" smtClean="0"/>
              <a:t>Release planning involves selecting and refining the stories that will reflect the features to be implemented in a release of a system and the order in which the stories should be implemented.</a:t>
            </a:r>
            <a:r>
              <a:rPr lang="en-GB" sz="2000" dirty="0" smtClean="0"/>
              <a:t> </a:t>
            </a:r>
          </a:p>
          <a:p>
            <a:r>
              <a:rPr lang="en-US" sz="2000" dirty="0" smtClean="0"/>
              <a:t>Stories to be implemented in each iteration are chosen, with the number of stories reflecting the time to deliver an iteration (usually 2 or 3 weeks).</a:t>
            </a:r>
            <a:r>
              <a:rPr lang="en-GB" sz="2000" dirty="0" smtClean="0"/>
              <a:t> </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The price charged for a system does not just depend on its estimated development costs; it may be adjusted depending on the market and organizational priorities. </a:t>
            </a:r>
            <a:endParaRPr lang="en-GB" sz="2000" dirty="0" smtClean="0"/>
          </a:p>
          <a:p>
            <a:r>
              <a:rPr lang="en-US" sz="2000" dirty="0" smtClean="0"/>
              <a:t>Plan-driven development is organized around a complete project plan that defines the project activities, the planned effort, the activity schedule and who is responsible for each activity.</a:t>
            </a:r>
            <a:endParaRPr lang="en-GB" sz="2000" dirty="0" smtClean="0"/>
          </a:p>
          <a:p>
            <a:r>
              <a:rPr lang="en-US" sz="2000" dirty="0" smtClean="0"/>
              <a:t>Project scheduling involves the creation of graphical representations the project plan. Bar </a:t>
            </a:r>
            <a:r>
              <a:rPr lang="en-US" sz="2000" dirty="0" err="1" smtClean="0"/>
              <a:t>chartsshow</a:t>
            </a:r>
            <a:r>
              <a:rPr lang="en-US" sz="2000" dirty="0" smtClean="0"/>
              <a:t> the activity duration and staffing timelines, are the most commonly used schedule representations. </a:t>
            </a:r>
          </a:p>
          <a:p>
            <a:r>
              <a:rPr lang="en-US" sz="2000" dirty="0" smtClean="0"/>
              <a:t>The XP planning game involves the whole team in project planning. The plan is developed incrementally and, if problems arise, is adjusted. Software functionality is reduced instead of delaying delivery of an increment.</a:t>
            </a:r>
            <a:endParaRPr lang="en-GB" sz="2000" dirty="0" smtClean="0"/>
          </a:p>
          <a:p>
            <a:endParaRPr lang="en-GB" sz="20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r>
              <a:rPr lang="en-GB" dirty="0" smtClean="0"/>
              <a: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Tree>
  </p:cSld>
  <p:clrMapOvr>
    <a:masterClrMapping/>
  </p:clrMapOvr>
  <p:transition advTm="2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r>
              <a:rPr lang="en-GB" dirty="0" smtClean="0"/>
              <a:t> </a:t>
            </a:r>
            <a:endParaRPr lang="en-US" dirty="0"/>
          </a:p>
        </p:txBody>
      </p:sp>
      <p:pic>
        <p:nvPicPr>
          <p:cNvPr id="4" name="Content Placeholder 3" descr="23.9 Estimate-refin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5286" r="-5286"/>
              <a:stretch>
                <a:fillRect/>
              </a:stretch>
            </p:blipFill>
          </mc:Choice>
          <mc:Fallback>
            <p:blipFill>
              <a:blip r:embed="rId3"/>
              <a:srcRect l="-5286" r="-5286"/>
              <a:stretch>
                <a:fillRect/>
              </a:stretch>
            </p:blipFill>
          </mc:Fallback>
        </mc:AlternateConten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The COCOMO</a:t>
            </a:r>
            <a:r>
              <a:rPr lang="en-GB" dirty="0" smtClean="0"/>
              <a:t> 2 model</a:t>
            </a:r>
            <a:endParaRPr lang="en-GB" dirty="0"/>
          </a:p>
        </p:txBody>
      </p:sp>
      <p:sp>
        <p:nvSpPr>
          <p:cNvPr id="53251" name="Rectangle 3"/>
          <p:cNvSpPr>
            <a:spLocks noGrp="1" noChangeArrowheads="1"/>
          </p:cNvSpPr>
          <p:nvPr>
            <p:ph type="body"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Tree>
  </p:cSld>
  <p:clrMapOvr>
    <a:masterClrMapping/>
  </p:clrMapOvr>
  <p:transition advTm="2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type="body"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r>
              <a:rPr lang="en-GB" dirty="0" smtClean="0"/>
              <a:t> </a:t>
            </a:r>
            <a:endParaRPr lang="en-US" dirty="0"/>
          </a:p>
        </p:txBody>
      </p:sp>
      <p:pic>
        <p:nvPicPr>
          <p:cNvPr id="4" name="Content Placeholder 3" descr="23.10 COCOMO-model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410" r="-3410"/>
              <a:stretch>
                <a:fillRect/>
              </a:stretch>
            </p:blipFill>
          </mc:Choice>
          <mc:Fallback>
            <p:blipFill>
              <a:blip r:embed="rId3"/>
              <a:srcRect l="-3410" r="-3410"/>
              <a:stretch>
                <a:fillRect/>
              </a:stretch>
            </p:blipFill>
          </mc:Fallback>
        </mc:AlternateConten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type="body" idx="1"/>
          </p:nvPr>
        </p:nvSpPr>
        <p:spPr/>
        <p:txBody>
          <a:bodyPr/>
          <a:lstStyle/>
          <a:p>
            <a:r>
              <a:rPr lang="en-GB" sz="2400"/>
              <a:t>Supports prototyping projects and projects where there is extensive reuse.</a:t>
            </a:r>
          </a:p>
          <a:p>
            <a:r>
              <a:rPr lang="en-GB" sz="2400"/>
              <a:t>Based on standard estimates of developer productivity in application (object) points/month.</a:t>
            </a:r>
          </a:p>
          <a:p>
            <a:r>
              <a:rPr lang="en-GB" sz="2400"/>
              <a:t>Takes CASE tool use into account.</a:t>
            </a:r>
          </a:p>
          <a:p>
            <a:r>
              <a:rPr lang="en-GB" sz="2400"/>
              <a:t>Formula is</a:t>
            </a:r>
          </a:p>
          <a:p>
            <a:pPr lvl="1" algn="just">
              <a:spcBef>
                <a:spcPts val="600"/>
              </a:spcBef>
              <a:spcAft>
                <a:spcPts val="600"/>
              </a:spcAft>
            </a:pPr>
            <a:r>
              <a:rPr lang="en-GB" sz="2000">
                <a:latin typeface="Helvetica" charset="0"/>
              </a:rPr>
              <a:t>PM</a:t>
            </a:r>
            <a:r>
              <a:rPr lang="en-GB" sz="2000"/>
              <a:t> = </a:t>
            </a:r>
            <a:r>
              <a:rPr lang="en-GB" sz="2000">
                <a:latin typeface="Helvetica" charset="0"/>
              </a:rPr>
              <a:t>( NAP</a:t>
            </a:r>
            <a:r>
              <a:rPr lang="en-GB" sz="2000"/>
              <a:t> </a:t>
            </a:r>
            <a:r>
              <a:rPr lang="en-GB" sz="2000">
                <a:latin typeface="Symbol" charset="2"/>
              </a:rPr>
              <a:t>´</a:t>
            </a:r>
            <a:r>
              <a:rPr lang="en-GB" sz="2000"/>
              <a:t> </a:t>
            </a:r>
            <a:r>
              <a:rPr lang="en-GB" sz="2000">
                <a:latin typeface="Helvetica" charset="0"/>
              </a:rPr>
              <a:t>(1 - %reuse/100 ) ) / PROD</a:t>
            </a:r>
            <a:endParaRPr lang="en-GB" sz="2000"/>
          </a:p>
          <a:p>
            <a:pPr lvl="1" algn="just"/>
            <a:r>
              <a:rPr lang="en-GB" sz="2000">
                <a:latin typeface="Helvetica" charset="0"/>
              </a:rPr>
              <a:t>PM</a:t>
            </a:r>
            <a:r>
              <a:rPr lang="en-GB" sz="2000"/>
              <a:t> is the effort in person-months, </a:t>
            </a:r>
            <a:r>
              <a:rPr lang="en-GB" sz="2000">
                <a:latin typeface="Helvetica" charset="0"/>
              </a:rPr>
              <a:t>NAP</a:t>
            </a:r>
            <a:r>
              <a:rPr lang="en-GB" sz="2000"/>
              <a:t> is the number of application points and </a:t>
            </a:r>
            <a:r>
              <a:rPr lang="en-GB" sz="2000">
                <a:latin typeface="Helvetica" charset="0"/>
              </a:rPr>
              <a:t>PROD</a:t>
            </a:r>
            <a:r>
              <a:rPr lang="en-GB" sz="2000"/>
              <a:t> is the productivity.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type="body" idx="1"/>
          </p:nvPr>
        </p:nvSpPr>
        <p:spPr>
          <a:noFill/>
          <a:ln/>
        </p:spPr>
        <p:txBody>
          <a:bodyPr lIns="90840" tIns="44623" rIns="90840" bIns="44623"/>
          <a:lstStyle/>
          <a:p>
            <a:pPr>
              <a:lnSpc>
                <a:spcPct val="90000"/>
              </a:lnSpc>
            </a:pPr>
            <a:r>
              <a:rPr lang="en-GB"/>
              <a:t>Estimates can be made after the requirements have been agreed.</a:t>
            </a:r>
          </a:p>
          <a:p>
            <a:pPr>
              <a:lnSpc>
                <a:spcPct val="90000"/>
              </a:lnSpc>
            </a:pPr>
            <a:r>
              <a:rPr lang="en-GB"/>
              <a:t>Based on a standard formula for algorithmic models</a:t>
            </a:r>
          </a:p>
          <a:p>
            <a:pPr lvl="1" algn="just">
              <a:lnSpc>
                <a:spcPct val="90000"/>
              </a:lnSpc>
              <a:spcBef>
                <a:spcPts val="600"/>
              </a:spcBef>
              <a:spcAft>
                <a:spcPts val="600"/>
              </a:spcAft>
            </a:pPr>
            <a:r>
              <a:rPr lang="en-GB">
                <a:latin typeface="Helvetica" charset="0"/>
              </a:rPr>
              <a:t>PM</a:t>
            </a:r>
            <a:r>
              <a:rPr lang="en-GB"/>
              <a:t> = </a:t>
            </a:r>
            <a:r>
              <a:rPr lang="en-GB">
                <a:latin typeface="Helvetica" charset="0"/>
              </a:rPr>
              <a:t>A</a:t>
            </a:r>
            <a:r>
              <a:rPr lang="en-GB"/>
              <a:t> </a:t>
            </a:r>
            <a:r>
              <a:rPr lang="en-GB">
                <a:latin typeface="Symbol" charset="2"/>
              </a:rPr>
              <a:t>´</a:t>
            </a:r>
            <a:r>
              <a:rPr lang="en-GB"/>
              <a:t> </a:t>
            </a:r>
            <a:r>
              <a:rPr lang="en-GB">
                <a:latin typeface="Helvetica" charset="0"/>
              </a:rPr>
              <a:t>Size</a:t>
            </a:r>
            <a:r>
              <a:rPr lang="en-GB" baseline="30000">
                <a:latin typeface="Helvetica" charset="0"/>
              </a:rPr>
              <a:t>B</a:t>
            </a:r>
            <a:r>
              <a:rPr lang="en-GB" baseline="30000"/>
              <a:t> </a:t>
            </a:r>
            <a:r>
              <a:rPr lang="en-GB">
                <a:latin typeface="Symbol" charset="2"/>
              </a:rPr>
              <a:t>´</a:t>
            </a:r>
            <a:r>
              <a:rPr lang="en-GB"/>
              <a:t> </a:t>
            </a:r>
            <a:r>
              <a:rPr lang="en-GB">
                <a:latin typeface="Helvetica" charset="0"/>
              </a:rPr>
              <a:t>M</a:t>
            </a:r>
            <a:r>
              <a:rPr lang="en-GB"/>
              <a:t> where</a:t>
            </a:r>
          </a:p>
          <a:p>
            <a:pPr lvl="1" algn="just">
              <a:lnSpc>
                <a:spcPct val="90000"/>
              </a:lnSpc>
            </a:pPr>
            <a:r>
              <a:rPr lang="en-GB">
                <a:latin typeface="Helvetica" charset="0"/>
              </a:rPr>
              <a:t>M</a:t>
            </a:r>
            <a:r>
              <a:rPr lang="en-GB"/>
              <a:t> = PERS </a:t>
            </a:r>
            <a:r>
              <a:rPr lang="en-GB">
                <a:latin typeface="Symbol" charset="2"/>
              </a:rPr>
              <a:t>´</a:t>
            </a:r>
            <a:r>
              <a:rPr lang="en-GB"/>
              <a:t> RCPX </a:t>
            </a:r>
            <a:r>
              <a:rPr lang="en-GB">
                <a:latin typeface="Symbol" charset="2"/>
              </a:rPr>
              <a:t>´</a:t>
            </a:r>
            <a:r>
              <a:rPr lang="en-GB"/>
              <a:t> RUSE </a:t>
            </a:r>
            <a:r>
              <a:rPr lang="en-GB">
                <a:latin typeface="Symbol" charset="2"/>
              </a:rPr>
              <a:t>´</a:t>
            </a:r>
            <a:r>
              <a:rPr lang="en-GB"/>
              <a:t> PDIF </a:t>
            </a:r>
            <a:r>
              <a:rPr lang="en-GB">
                <a:latin typeface="Symbol" charset="2"/>
              </a:rPr>
              <a:t>´</a:t>
            </a:r>
            <a:r>
              <a:rPr lang="en-GB"/>
              <a:t> PREX </a:t>
            </a:r>
            <a:r>
              <a:rPr lang="en-GB">
                <a:latin typeface="Symbol" charset="2"/>
              </a:rPr>
              <a:t>´</a:t>
            </a:r>
            <a:r>
              <a:rPr lang="en-GB"/>
              <a:t> FCIL </a:t>
            </a:r>
            <a:r>
              <a:rPr lang="en-GB">
                <a:latin typeface="Symbol" charset="2"/>
              </a:rPr>
              <a:t>´</a:t>
            </a:r>
            <a:r>
              <a:rPr lang="en-GB"/>
              <a:t> SCED;</a:t>
            </a:r>
          </a:p>
          <a:p>
            <a:pPr lvl="1" algn="just">
              <a:lnSpc>
                <a:spcPct val="90000"/>
              </a:lnSpc>
            </a:pPr>
            <a:r>
              <a:rPr lang="en-GB"/>
              <a:t>A = 2.94 in initial calibration, Size in KLOC, B varies from 1.1 to 1.24 depending on novelty of the project, development flexibility, risk management approaches and the process maturity.</a:t>
            </a:r>
            <a:endParaRPr lang="en-GB" sz="2000"/>
          </a:p>
        </p:txBody>
      </p:sp>
    </p:spTree>
  </p:cSld>
  <p:clrMapOvr>
    <a:masterClrMapping/>
  </p:clrMapOvr>
  <p:transition advTm="2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type="body"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type="body"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type="body" idx="1"/>
          </p:nvPr>
        </p:nvSpPr>
        <p:spPr/>
        <p:txBody>
          <a:bodyPr/>
          <a:lstStyle/>
          <a:p>
            <a:r>
              <a:rPr lang="en-US"/>
              <a:t>For generated code:</a:t>
            </a:r>
          </a:p>
          <a:p>
            <a:pPr lvl="1"/>
            <a:r>
              <a:rPr lang="en-US"/>
              <a:t>PM = (ASLOC * AT/100)/ATPROD</a:t>
            </a:r>
          </a:p>
          <a:p>
            <a:pPr lvl="1"/>
            <a:r>
              <a:rPr lang="en-US"/>
              <a:t>ASLOC is the number of lines of generated code</a:t>
            </a:r>
          </a:p>
          <a:p>
            <a:pPr lvl="1"/>
            <a:r>
              <a:rPr lang="en-US"/>
              <a:t>AT is the percentage of code automatically generated.</a:t>
            </a:r>
          </a:p>
          <a:p>
            <a:pPr lvl="1"/>
            <a:r>
              <a:rPr lang="en-US"/>
              <a:t>ATPROD is the productivity of engineers in integrating this code.</a:t>
            </a:r>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type="body" idx="1"/>
          </p:nvPr>
        </p:nvSpPr>
        <p:spPr/>
        <p:txBody>
          <a:bodyPr/>
          <a:lstStyle/>
          <a:p>
            <a:r>
              <a:rPr lang="en-US"/>
              <a:t>When code has to be understood and integrated:</a:t>
            </a:r>
          </a:p>
          <a:p>
            <a:pPr lvl="1"/>
            <a:r>
              <a:rPr lang="en-US"/>
              <a:t>ESLOC = ASLOC * (1-AT/100) * AAM.</a:t>
            </a:r>
          </a:p>
          <a:p>
            <a:pPr lvl="1"/>
            <a:r>
              <a:rPr lang="en-US"/>
              <a:t>ASLOC and AT as before.</a:t>
            </a:r>
          </a:p>
          <a:p>
            <a:pPr lvl="1"/>
            <a:r>
              <a:rPr lang="en-US"/>
              <a:t>AAM is the adaptation adjustment multiplier computed from the costs of changing the reused code, the costs of understanding how to integrate the code and the costs of reuse decision making.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type="body"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Tree>
  </p:cSld>
  <p:clrMapOvr>
    <a:masterClrMapping/>
  </p:clrMapOvr>
  <p:transition advTm="2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r>
              <a:rPr lang="en-US" b="1" dirty="0" smtClean="0"/>
              <a:t> </a:t>
            </a:r>
            <a:r>
              <a:rPr lang="en-US" dirty="0"/>
              <a:t>factors used in the exponent computation in the post-architecture model</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053840"/>
        </p:xfrm>
        <a:graphic>
          <a:graphicData uri="http://schemas.openxmlformats.org/drawingml/2006/table">
            <a:tbl>
              <a:tblPr firstRow="1" bandRow="1">
                <a:tableStyleId>{5C22544A-7EE6-4342-B048-85BDC9FD1C3A}</a:tableStyleId>
              </a:tblPr>
              <a:tblGrid>
                <a:gridCol w="2501848"/>
                <a:gridCol w="5727752"/>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Development flexibility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Architecture/risk resolution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63491" name="Rectangle 3"/>
          <p:cNvSpPr>
            <a:spLocks noGrp="1" noChangeArrowheads="1"/>
          </p:cNvSpPr>
          <p:nvPr>
            <p:ph type="title"/>
          </p:nvPr>
        </p:nvSpPr>
        <p:spPr>
          <a:noFill/>
          <a:ln/>
        </p:spPr>
        <p:txBody>
          <a:bodyPr lIns="90840" tIns="44623" rIns="90840" bIns="44623"/>
          <a:lstStyle/>
          <a:p>
            <a:r>
              <a:rPr lang="en-GB"/>
              <a:t>Multipliers</a:t>
            </a:r>
          </a:p>
        </p:txBody>
      </p:sp>
    </p:spTree>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a:t>
            </a:r>
            <a:r>
              <a:rPr lang="en-US" dirty="0" smtClean="0">
                <a:solidFill>
                  <a:srgbClr val="FF0000"/>
                </a:solidFill>
              </a:rPr>
              <a:t>proposal stage</a:t>
            </a:r>
            <a:r>
              <a:rPr lang="en-US" dirty="0" smtClean="0"/>
              <a:t>, when you are bidding for a contract to develop or provide a software system. </a:t>
            </a:r>
          </a:p>
          <a:p>
            <a:r>
              <a:rPr lang="en-US" dirty="0" smtClean="0"/>
              <a:t>During the </a:t>
            </a:r>
            <a:r>
              <a:rPr lang="en-US" dirty="0" smtClean="0">
                <a:solidFill>
                  <a:srgbClr val="FF0000"/>
                </a:solidFill>
              </a:rPr>
              <a:t>project startup</a:t>
            </a:r>
            <a:r>
              <a:rPr lang="en-US" dirty="0" smtClean="0"/>
              <a:t> phase, when you have to plan who will work on the project, how the project will be broken down into increments, how resources will be allocated across your company, etc. </a:t>
            </a:r>
          </a:p>
          <a:p>
            <a:r>
              <a:rPr lang="en-US" dirty="0" smtClean="0">
                <a:solidFill>
                  <a:srgbClr val="FF0000"/>
                </a:solidFill>
              </a:rPr>
              <a:t>Periodically throughout the project</a:t>
            </a:r>
            <a:r>
              <a:rPr lang="en-US" dirty="0" smtClean="0"/>
              <a:t>, when you modify your plan in the light of experience gained and information from monitoring the progress of the work.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879479" y="1956568"/>
          <a:ext cx="5754775" cy="3810000"/>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433291" y="2634446"/>
          <a:ext cx="5754775" cy="2743200"/>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type="body"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type="body"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Estimation techniques for software may be experience-based, where managers judge the effort required, or algorithmic, where the effort required is computed from other estimated project parameters.</a:t>
            </a:r>
            <a:endParaRPr lang="en-GB" dirty="0" smtClean="0"/>
          </a:p>
          <a:p>
            <a:r>
              <a:rPr lang="en-US" dirty="0" smtClean="0"/>
              <a:t>The COCOMO II costing model is an algorithmic cost model that uses project, product, hardware and personnel attributes as well as product size and complexity attributes to derive a cost estimate.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type="body"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gridCol w="5432691"/>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410</TotalTime>
  <Words>3385</Words>
  <Application>Microsoft Office PowerPoint</Application>
  <PresentationFormat>On-screen Show (4:3)</PresentationFormat>
  <Paragraphs>352</Paragraphs>
  <Slides>54</Slides>
  <Notes>8</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SE9</vt:lpstr>
      <vt:lpstr>Chapter 23 – Project planning</vt:lpstr>
      <vt:lpstr>PowerPoint Presentation</vt:lpstr>
      <vt:lpstr>Topics covered</vt:lpstr>
      <vt:lpstr>Project planning</vt:lpstr>
      <vt:lpstr>Planning stages</vt:lpstr>
      <vt:lpstr>Proposal planning</vt:lpstr>
      <vt:lpstr>Software pricing</vt:lpstr>
      <vt:lpstr>Factors affecting software pricing </vt:lpstr>
      <vt:lpstr>Factors affecting software pricing </vt:lpstr>
      <vt:lpstr>Plan-driven development</vt:lpstr>
      <vt:lpstr>Plan-driven development – pros and cons</vt:lpstr>
      <vt:lpstr>Project plans</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Key points</vt:lpstr>
      <vt:lpstr>Chapter 23 – Project planning</vt:lpstr>
      <vt:lpstr>Estimation techniques</vt:lpstr>
      <vt:lpstr>Experience-based approaches</vt:lpstr>
      <vt:lpstr>Algorithmic cost modelling</vt:lpstr>
      <vt:lpstr>Estimation accuracy</vt:lpstr>
      <vt:lpstr>Estimate uncertainty </vt:lpstr>
      <vt:lpstr>The COCOMO 2 model</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swetha</cp:lastModifiedBy>
  <cp:revision>9</cp:revision>
  <dcterms:created xsi:type="dcterms:W3CDTF">2010-02-15T19:53:37Z</dcterms:created>
  <dcterms:modified xsi:type="dcterms:W3CDTF">2019-11-06T09:03:41Z</dcterms:modified>
</cp:coreProperties>
</file>