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3"/>
  </p:notesMasterIdLst>
  <p:handoutMasterIdLst>
    <p:handoutMasterId r:id="rId44"/>
  </p:handoutMasterIdLst>
  <p:sldIdLst>
    <p:sldId id="256" r:id="rId2"/>
    <p:sldId id="281" r:id="rId3"/>
    <p:sldId id="282" r:id="rId4"/>
    <p:sldId id="283" r:id="rId5"/>
    <p:sldId id="284" r:id="rId6"/>
    <p:sldId id="287" r:id="rId7"/>
    <p:sldId id="286" r:id="rId8"/>
    <p:sldId id="257" r:id="rId9"/>
    <p:sldId id="289" r:id="rId10"/>
    <p:sldId id="290" r:id="rId11"/>
    <p:sldId id="259" r:id="rId12"/>
    <p:sldId id="260" r:id="rId13"/>
    <p:sldId id="261" r:id="rId14"/>
    <p:sldId id="299" r:id="rId15"/>
    <p:sldId id="262" r:id="rId16"/>
    <p:sldId id="263" r:id="rId17"/>
    <p:sldId id="291" r:id="rId18"/>
    <p:sldId id="292" r:id="rId19"/>
    <p:sldId id="264" r:id="rId20"/>
    <p:sldId id="265" r:id="rId21"/>
    <p:sldId id="266" r:id="rId22"/>
    <p:sldId id="294" r:id="rId23"/>
    <p:sldId id="295" r:id="rId24"/>
    <p:sldId id="270" r:id="rId25"/>
    <p:sldId id="271" r:id="rId26"/>
    <p:sldId id="302" r:id="rId27"/>
    <p:sldId id="278" r:id="rId28"/>
    <p:sldId id="272" r:id="rId29"/>
    <p:sldId id="273" r:id="rId30"/>
    <p:sldId id="277" r:id="rId31"/>
    <p:sldId id="274" r:id="rId32"/>
    <p:sldId id="303" r:id="rId33"/>
    <p:sldId id="304" r:id="rId34"/>
    <p:sldId id="297" r:id="rId35"/>
    <p:sldId id="305" r:id="rId36"/>
    <p:sldId id="275" r:id="rId37"/>
    <p:sldId id="276" r:id="rId38"/>
    <p:sldId id="306" r:id="rId39"/>
    <p:sldId id="307" r:id="rId40"/>
    <p:sldId id="308" r:id="rId41"/>
    <p:sldId id="298" r:id="rId42"/>
  </p:sldIdLst>
  <p:sldSz cx="9144000" cy="6858000" type="screen4x3"/>
  <p:notesSz cx="7023100" cy="92964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1" d="100"/>
          <a:sy n="71" d="100"/>
        </p:scale>
        <p:origin x="-135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343" cy="464820"/>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78133" y="0"/>
            <a:ext cx="3043343" cy="464820"/>
          </a:xfrm>
          <a:prstGeom prst="rect">
            <a:avLst/>
          </a:prstGeom>
        </p:spPr>
        <p:txBody>
          <a:bodyPr vert="horz" lIns="92930" tIns="46465" rIns="92930" bIns="46465" rtlCol="0"/>
          <a:lstStyle>
            <a:lvl1pPr algn="r">
              <a:defRPr sz="1200"/>
            </a:lvl1pPr>
          </a:lstStyle>
          <a:p>
            <a:fld id="{6CAD25C6-313E-4545-B4B5-AC2334263EEA}" type="datetimeFigureOut">
              <a:rPr lang="en-US" smtClean="0"/>
              <a:t>3/19/2018</a:t>
            </a:fld>
            <a:endParaRPr lang="en-US"/>
          </a:p>
        </p:txBody>
      </p:sp>
      <p:sp>
        <p:nvSpPr>
          <p:cNvPr id="4" name="Footer Placeholder 3"/>
          <p:cNvSpPr>
            <a:spLocks noGrp="1"/>
          </p:cNvSpPr>
          <p:nvPr>
            <p:ph type="ftr" sz="quarter" idx="2"/>
          </p:nvPr>
        </p:nvSpPr>
        <p:spPr>
          <a:xfrm>
            <a:off x="1" y="8829967"/>
            <a:ext cx="3043343" cy="464820"/>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78133" y="8829967"/>
            <a:ext cx="3043343" cy="464820"/>
          </a:xfrm>
          <a:prstGeom prst="rect">
            <a:avLst/>
          </a:prstGeom>
        </p:spPr>
        <p:txBody>
          <a:bodyPr vert="horz" lIns="92930" tIns="46465" rIns="92930" bIns="46465"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1959939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343" cy="464820"/>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78133" y="0"/>
            <a:ext cx="3043343" cy="464820"/>
          </a:xfrm>
          <a:prstGeom prst="rect">
            <a:avLst/>
          </a:prstGeom>
        </p:spPr>
        <p:txBody>
          <a:bodyPr vert="horz" lIns="92930" tIns="46465" rIns="92930" bIns="46465" rtlCol="0"/>
          <a:lstStyle>
            <a:lvl1pPr algn="r">
              <a:defRPr sz="1200"/>
            </a:lvl1pPr>
          </a:lstStyle>
          <a:p>
            <a:fld id="{24D3C50A-ECEA-8349-9BCF-E4AC4170F50E}" type="datetimeFigureOut">
              <a:rPr lang="en-US" smtClean="0"/>
              <a:t>3/19/2018</a:t>
            </a:fld>
            <a:endParaRPr lang="en-US"/>
          </a:p>
        </p:txBody>
      </p:sp>
      <p:sp>
        <p:nvSpPr>
          <p:cNvPr id="4" name="Slide Image Placeholder 3"/>
          <p:cNvSpPr>
            <a:spLocks noGrp="1" noRot="1" noChangeAspect="1"/>
          </p:cNvSpPr>
          <p:nvPr>
            <p:ph type="sldImg" idx="2"/>
          </p:nvPr>
        </p:nvSpPr>
        <p:spPr>
          <a:xfrm>
            <a:off x="1187450" y="696913"/>
            <a:ext cx="4648200" cy="3486150"/>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702310" y="4415791"/>
            <a:ext cx="5618480" cy="4183380"/>
          </a:xfrm>
          <a:prstGeom prst="rect">
            <a:avLst/>
          </a:prstGeom>
        </p:spPr>
        <p:txBody>
          <a:bodyPr vert="horz" lIns="92930" tIns="46465" rIns="92930" bIns="46465"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1" y="8829967"/>
            <a:ext cx="3043343" cy="464820"/>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29967"/>
            <a:ext cx="3043343" cy="464820"/>
          </a:xfrm>
          <a:prstGeom prst="rect">
            <a:avLst/>
          </a:prstGeom>
        </p:spPr>
        <p:txBody>
          <a:bodyPr vert="horz" lIns="92930" tIns="46465" rIns="92930" bIns="46465"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169063552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3/19/2018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3/19/2018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3/19/2018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3/19/2018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3/19/2018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3/19/2018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3/19/2018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3/19/2018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3/19/2018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3/19/2018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3/19/2018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3/19/2018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1</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a:t>
            </a:r>
            <a:r>
              <a:rPr lang="en-US" dirty="0" smtClean="0">
                <a:solidFill>
                  <a:srgbClr val="FF0000"/>
                </a:solidFill>
              </a:rPr>
              <a:t>requirements elicitation </a:t>
            </a:r>
            <a:r>
              <a:rPr lang="en-US" dirty="0" smtClean="0"/>
              <a:t>and now incorporated into the UML.</a:t>
            </a:r>
          </a:p>
          <a:p>
            <a:r>
              <a:rPr lang="en-US" dirty="0" smtClean="0"/>
              <a:t>Each use case represents a discrete task that involves external interaction with a system.</a:t>
            </a:r>
          </a:p>
          <a:p>
            <a:r>
              <a:rPr lang="en-US" dirty="0" smtClean="0">
                <a:solidFill>
                  <a:srgbClr val="FF0000"/>
                </a:solidFill>
              </a:rPr>
              <a:t>Actors in a use case may be people or other systems</a:t>
            </a:r>
            <a:r>
              <a:rPr lang="en-US" dirty="0" smtClean="0"/>
              <a:t>.</a:t>
            </a:r>
          </a:p>
          <a:p>
            <a:r>
              <a:rPr lang="en-US" dirty="0" smtClean="0">
                <a:solidFill>
                  <a:srgbClr val="FF0000"/>
                </a:solidFill>
              </a:rPr>
              <a:t>Represented diagrammatically</a:t>
            </a:r>
            <a:r>
              <a:rPr lang="en-US" dirty="0" smtClean="0"/>
              <a:t> to provide an </a:t>
            </a:r>
            <a:r>
              <a:rPr lang="en-US" dirty="0" smtClean="0">
                <a:solidFill>
                  <a:srgbClr val="FF0000"/>
                </a:solidFill>
              </a:rPr>
              <a:t>overview of the use case</a:t>
            </a:r>
            <a:r>
              <a:rPr lang="en-US" dirty="0" smtClean="0"/>
              <a:t> and in a more detailed textual form.</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pic>
        <p:nvPicPr>
          <p:cNvPr id="4" name="Picture 3" descr="5.3 UseCas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gridCol w="5270500"/>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MHC-PMS involving the role ‘Medical Receptionist’</a:t>
            </a:r>
            <a:r>
              <a:rPr lang="en-GB" dirty="0" smtClean="0"/>
              <a:t> </a:t>
            </a:r>
            <a:endParaRPr lang="en-US" dirty="0" smtClean="0"/>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solidFill>
                  <a:srgbClr val="FF0000"/>
                </a:solidFill>
              </a:rPr>
              <a:t>Sequence diagrams are part of the UML </a:t>
            </a:r>
            <a:r>
              <a:rPr lang="en-US" dirty="0" smtClean="0"/>
              <a:t>and are used to model the </a:t>
            </a:r>
            <a:r>
              <a:rPr lang="en-US" dirty="0" smtClean="0">
                <a:solidFill>
                  <a:srgbClr val="FF0000"/>
                </a:solidFill>
              </a:rPr>
              <a:t>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a:t>
            </a:r>
            <a:r>
              <a:rPr lang="en-US" dirty="0" smtClean="0">
                <a:solidFill>
                  <a:srgbClr val="FF0000"/>
                </a:solidFill>
              </a:rPr>
              <a:t>objects and actors </a:t>
            </a:r>
            <a:r>
              <a:rPr lang="en-US" dirty="0" smtClean="0"/>
              <a:t>involved are </a:t>
            </a:r>
            <a:r>
              <a:rPr lang="en-US" dirty="0" smtClean="0">
                <a:solidFill>
                  <a:srgbClr val="FF0000"/>
                </a:solidFill>
              </a:rPr>
              <a:t>listed along the top of the diagram</a:t>
            </a:r>
            <a:r>
              <a:rPr lang="en-US" dirty="0" smtClean="0"/>
              <a:t>, with a </a:t>
            </a:r>
            <a:r>
              <a:rPr lang="en-US" dirty="0" smtClean="0">
                <a:solidFill>
                  <a:srgbClr val="FF0000"/>
                </a:solidFill>
              </a:rPr>
              <a:t>dotted line drawn vertically from these. </a:t>
            </a:r>
          </a:p>
          <a:p>
            <a:r>
              <a:rPr lang="en-US" dirty="0" smtClean="0">
                <a:solidFill>
                  <a:srgbClr val="FF0000"/>
                </a:solidFill>
              </a:rPr>
              <a:t>Interactions between </a:t>
            </a:r>
            <a:r>
              <a:rPr lang="en-US" dirty="0" smtClean="0"/>
              <a:t>objects are indicated by </a:t>
            </a:r>
            <a:r>
              <a:rPr lang="en-US" dirty="0" smtClean="0">
                <a:solidFill>
                  <a:srgbClr val="FF0000"/>
                </a:solidFill>
              </a:rPr>
              <a:t>annotated arrows.  </a:t>
            </a: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82588"/>
            <a:ext cx="8081682"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Sequence diagram for Transfer Data</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1417638"/>
            <a:ext cx="7676309" cy="530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solidFill>
                  <a:srgbClr val="FF0000"/>
                </a:solidFill>
              </a:rPr>
              <a:t>Structural models </a:t>
            </a:r>
            <a:r>
              <a:rPr lang="en-US" dirty="0" smtClean="0"/>
              <a:t>of software </a:t>
            </a:r>
            <a:r>
              <a:rPr lang="en-US" dirty="0" smtClean="0">
                <a:solidFill>
                  <a:srgbClr val="FF0000"/>
                </a:solidFill>
              </a:rPr>
              <a:t>display the organization of a system in terms of the components that make up that system and their relationships</a:t>
            </a:r>
            <a:r>
              <a:rPr lang="en-US" dirty="0" smtClean="0"/>
              <a:t>. </a:t>
            </a:r>
          </a:p>
          <a:p>
            <a:r>
              <a:rPr lang="en-US" dirty="0" smtClean="0">
                <a:solidFill>
                  <a:srgbClr val="FF0000"/>
                </a:solidFill>
              </a:rPr>
              <a:t>Structural models may be static models</a:t>
            </a:r>
            <a:r>
              <a:rPr lang="en-US" dirty="0" smtClean="0"/>
              <a:t>, which show the </a:t>
            </a:r>
            <a:r>
              <a:rPr lang="en-US" dirty="0" smtClean="0">
                <a:solidFill>
                  <a:srgbClr val="FF0000"/>
                </a:solidFill>
              </a:rPr>
              <a:t>structure of the system design, or dynamic models</a:t>
            </a:r>
            <a:r>
              <a:rPr lang="en-US" dirty="0" smtClean="0"/>
              <a:t>, which </a:t>
            </a:r>
            <a:r>
              <a:rPr lang="en-US" dirty="0" smtClean="0">
                <a:solidFill>
                  <a:srgbClr val="FF0000"/>
                </a:solidFill>
              </a:rPr>
              <a:t>show the organization of the system when it is executing. </a:t>
            </a:r>
          </a:p>
          <a:p>
            <a:r>
              <a:rPr lang="en-US" dirty="0" smtClean="0"/>
              <a:t>You </a:t>
            </a:r>
            <a:r>
              <a:rPr lang="en-US" dirty="0" smtClean="0">
                <a:solidFill>
                  <a:srgbClr val="FF0000"/>
                </a:solidFill>
              </a:rPr>
              <a:t>create structural models of a system </a:t>
            </a:r>
            <a:r>
              <a:rPr lang="en-US" dirty="0" smtClean="0"/>
              <a:t>when you are discussing and designing the system architecture.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solidFill>
                  <a:srgbClr val="FF0000"/>
                </a:solidFill>
              </a:rPr>
              <a:t>Class diagrams</a:t>
            </a:r>
            <a:r>
              <a:rPr lang="en-US" dirty="0" smtClean="0"/>
              <a:t> are used when </a:t>
            </a:r>
            <a:r>
              <a:rPr lang="en-US" dirty="0" smtClean="0">
                <a:solidFill>
                  <a:srgbClr val="FF0000"/>
                </a:solidFill>
              </a:rPr>
              <a:t>developing an object-oriented system model </a:t>
            </a:r>
            <a:r>
              <a:rPr lang="en-US" dirty="0" smtClean="0"/>
              <a:t>to show the </a:t>
            </a:r>
            <a:r>
              <a:rPr lang="en-US" dirty="0" smtClean="0">
                <a:solidFill>
                  <a:srgbClr val="FF0000"/>
                </a:solidFill>
              </a:rPr>
              <a:t>classes in a system </a:t>
            </a:r>
            <a:r>
              <a:rPr lang="en-US" dirty="0" smtClean="0"/>
              <a:t>and the </a:t>
            </a:r>
            <a:r>
              <a:rPr lang="en-US" dirty="0" smtClean="0">
                <a:solidFill>
                  <a:srgbClr val="FF0000"/>
                </a:solidFill>
              </a:rPr>
              <a:t>associations between these classes</a:t>
            </a:r>
            <a:r>
              <a:rPr lang="en-US" dirty="0" smtClean="0"/>
              <a:t>. </a:t>
            </a:r>
          </a:p>
          <a:p>
            <a:r>
              <a:rPr lang="en-US" dirty="0" smtClean="0"/>
              <a:t>An </a:t>
            </a:r>
            <a:r>
              <a:rPr lang="en-US" dirty="0" smtClean="0">
                <a:solidFill>
                  <a:srgbClr val="FF0000"/>
                </a:solidFill>
              </a:rPr>
              <a:t>object class </a:t>
            </a:r>
            <a:r>
              <a:rPr lang="en-US" dirty="0" smtClean="0"/>
              <a:t>can be thought of as a </a:t>
            </a:r>
            <a:r>
              <a:rPr lang="en-US" dirty="0" smtClean="0">
                <a:solidFill>
                  <a:srgbClr val="FF0000"/>
                </a:solidFill>
              </a:rPr>
              <a:t>general definition of one kind of system object. </a:t>
            </a:r>
          </a:p>
          <a:p>
            <a:r>
              <a:rPr lang="en-US" dirty="0" smtClean="0"/>
              <a:t>An </a:t>
            </a:r>
            <a:r>
              <a:rPr lang="en-US" dirty="0" smtClean="0">
                <a:solidFill>
                  <a:srgbClr val="FF0000"/>
                </a:solidFill>
              </a:rPr>
              <a:t>association is a link </a:t>
            </a:r>
            <a:r>
              <a:rPr lang="en-US" dirty="0" smtClean="0"/>
              <a:t>between classes that indicates that there is </a:t>
            </a:r>
            <a:r>
              <a:rPr lang="en-US" dirty="0" smtClean="0">
                <a:solidFill>
                  <a:srgbClr val="FF0000"/>
                </a:solidFill>
              </a:rPr>
              <a:t>some relationship between these classes</a:t>
            </a:r>
            <a:r>
              <a:rPr lang="en-US" dirty="0" smtClean="0"/>
              <a:t>.</a:t>
            </a:r>
            <a:r>
              <a:rPr lang="en-GB" dirty="0" smtClean="0"/>
              <a:t> </a:t>
            </a:r>
          </a:p>
          <a:p>
            <a:r>
              <a:rPr lang="en-US" dirty="0" smtClean="0"/>
              <a:t>When you are </a:t>
            </a:r>
            <a:r>
              <a:rPr lang="en-US" dirty="0" smtClean="0">
                <a:solidFill>
                  <a:srgbClr val="FF0000"/>
                </a:solidFill>
              </a:rPr>
              <a:t>developing models</a:t>
            </a:r>
            <a:r>
              <a:rPr lang="en-US" dirty="0" smtClean="0"/>
              <a:t> during the </a:t>
            </a:r>
            <a:r>
              <a:rPr lang="en-US" dirty="0" smtClean="0">
                <a:solidFill>
                  <a:srgbClr val="FF0000"/>
                </a:solidFill>
              </a:rPr>
              <a:t>early stages of the software engineering process</a:t>
            </a:r>
            <a:r>
              <a:rPr lang="en-US" dirty="0" smtClean="0"/>
              <a:t>, objects represent something in the real world, such as a patient, a prescription, doctor, etc.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3009899"/>
            <a:ext cx="7325846" cy="1777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35" y="1838324"/>
            <a:ext cx="7221071" cy="4306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259" y="1814513"/>
            <a:ext cx="5351929" cy="4330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12" y="2300288"/>
            <a:ext cx="7920317" cy="3616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89" y="1933575"/>
            <a:ext cx="8713694" cy="4225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82" y="1119188"/>
            <a:ext cx="8619565" cy="5348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gridCol w="6273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gridCol w="4489450"/>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Microwave oven operation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706" y="1543049"/>
            <a:ext cx="6405725" cy="4440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i="1" dirty="0" smtClean="0"/>
              <a:t>Platform specific models (PSM)</a:t>
            </a:r>
            <a:r>
              <a:rPr lang="en-US" dirty="0" smtClean="0"/>
              <a:t>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14563"/>
            <a:ext cx="8108576" cy="3890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506" y="1963271"/>
            <a:ext cx="7476565" cy="4141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executable UML</a:t>
            </a:r>
            <a:endParaRPr lang="en-US" dirty="0"/>
          </a:p>
        </p:txBody>
      </p:sp>
      <p:sp>
        <p:nvSpPr>
          <p:cNvPr id="3" name="Content Placeholder 2"/>
          <p:cNvSpPr>
            <a:spLocks noGrp="1"/>
          </p:cNvSpPr>
          <p:nvPr>
            <p:ph idx="1"/>
          </p:nvPr>
        </p:nvSpPr>
        <p:spPr/>
        <p:txBody>
          <a:bodyPr/>
          <a:lstStyle/>
          <a:p>
            <a:r>
              <a:rPr lang="en-US" dirty="0" smtClean="0"/>
              <a:t>To create an executable subset of UML, the number of model types has therefore been dramatically reduced to these 3 key types:</a:t>
            </a:r>
            <a:endParaRPr lang="en-GB" dirty="0" smtClean="0"/>
          </a:p>
          <a:p>
            <a:pPr lvl="1"/>
            <a:r>
              <a:rPr lang="en-US" dirty="0" smtClean="0"/>
              <a:t>Domain models that identify the principal concerns in a system. They are defined using UML class diagrams and include objects, attributes and associations. </a:t>
            </a:r>
            <a:endParaRPr lang="en-GB" dirty="0" smtClean="0"/>
          </a:p>
          <a:p>
            <a:pPr lvl="1"/>
            <a:r>
              <a:rPr lang="en-US" dirty="0" smtClean="0"/>
              <a:t>Class models in which classes are defined, along with their attributes and operations.</a:t>
            </a:r>
            <a:endParaRPr lang="en-GB" dirty="0" smtClean="0"/>
          </a:p>
          <a:p>
            <a:pPr lvl="1"/>
            <a:r>
              <a:rPr lang="en-GB" dirty="0" smtClean="0"/>
              <a:t>State models in which a state diagram is associated with each class and is used to describe the life cycle of the class. </a:t>
            </a:r>
          </a:p>
          <a:p>
            <a:r>
              <a:rPr lang="en-GB" dirty="0" smtClean="0"/>
              <a:t>The dynamic </a:t>
            </a:r>
            <a:r>
              <a:rPr lang="en-GB" dirty="0" err="1" smtClean="0"/>
              <a:t>behavior</a:t>
            </a:r>
            <a:r>
              <a:rPr lang="en-GB" dirty="0" smtClean="0"/>
              <a:t> of the system may be specified declaratively using the object constraint language (OCL), or may be expressed using </a:t>
            </a:r>
            <a:r>
              <a:rPr lang="en-GB" dirty="0" err="1" smtClean="0"/>
              <a:t>UML’s</a:t>
            </a:r>
            <a:r>
              <a:rPr lang="en-GB" dirty="0" smtClean="0"/>
              <a:t> action language.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b="1" dirty="0" smtClean="0"/>
              <a:t>Activity diagrams</a:t>
            </a:r>
            <a:r>
              <a:rPr lang="en-US" dirty="0" smtClean="0"/>
              <a:t>, which show the activities involved in a process or in data processing .</a:t>
            </a:r>
            <a:endParaRPr lang="en-GB" dirty="0" smtClean="0"/>
          </a:p>
          <a:p>
            <a:r>
              <a:rPr lang="en-US" b="1" dirty="0" smtClean="0"/>
              <a:t>Use case diagrams</a:t>
            </a:r>
            <a:r>
              <a:rPr lang="en-US" dirty="0" smtClean="0"/>
              <a:t>, which show the interactions between a system and its environment. </a:t>
            </a:r>
            <a:endParaRPr lang="en-GB" dirty="0" smtClean="0"/>
          </a:p>
          <a:p>
            <a:r>
              <a:rPr lang="en-US" b="1" dirty="0" smtClean="0"/>
              <a:t>Sequence diagrams</a:t>
            </a:r>
            <a:r>
              <a:rPr lang="en-US" dirty="0" smtClean="0"/>
              <a:t>, which show interactions between actors and the system and between system components.</a:t>
            </a:r>
            <a:endParaRPr lang="en-GB" dirty="0" smtClean="0"/>
          </a:p>
          <a:p>
            <a:r>
              <a:rPr lang="en-US" b="1" dirty="0" smtClean="0"/>
              <a:t>Class diagrams, </a:t>
            </a:r>
            <a:r>
              <a:rPr lang="en-US" dirty="0" smtClean="0"/>
              <a:t>which show the object classes in the system and the associations between these classes.</a:t>
            </a:r>
            <a:endParaRPr lang="en-GB" dirty="0" smtClean="0"/>
          </a:p>
          <a:p>
            <a:r>
              <a:rPr lang="en-US" b="1" dirty="0" smtClean="0"/>
              <a:t>State diagrams, </a:t>
            </a:r>
            <a:r>
              <a:rPr lang="en-US" dirty="0" smtClean="0"/>
              <a:t>which show how the system reacts to internal and external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dirty="0"/>
              <a:t>Context models are used to </a:t>
            </a:r>
            <a:r>
              <a:rPr lang="en-GB" dirty="0">
                <a:solidFill>
                  <a:srgbClr val="FF0000"/>
                </a:solidFill>
              </a:rPr>
              <a:t>illustrate</a:t>
            </a:r>
            <a:r>
              <a:rPr lang="en-GB" dirty="0"/>
              <a:t> the </a:t>
            </a:r>
            <a:r>
              <a:rPr lang="en-GB" dirty="0">
                <a:solidFill>
                  <a:srgbClr val="FF0000"/>
                </a:solidFill>
              </a:rPr>
              <a:t>operational context of a system</a:t>
            </a:r>
            <a:r>
              <a:rPr lang="en-GB" dirty="0"/>
              <a:t> - they show what lies outside the </a:t>
            </a:r>
            <a:r>
              <a:rPr lang="en-GB" dirty="0">
                <a:solidFill>
                  <a:srgbClr val="FF0000"/>
                </a:solidFill>
              </a:rPr>
              <a:t>system boundaries</a:t>
            </a:r>
            <a:r>
              <a:rPr lang="en-GB" dirty="0"/>
              <a:t>.</a:t>
            </a:r>
          </a:p>
          <a:p>
            <a:r>
              <a:rPr lang="en-GB" dirty="0">
                <a:solidFill>
                  <a:srgbClr val="FF0000"/>
                </a:solidFill>
              </a:rPr>
              <a:t>Social and organisational </a:t>
            </a:r>
            <a:r>
              <a:rPr lang="en-GB" dirty="0"/>
              <a:t>concerns may affect the decision on where to position system boundaries.</a:t>
            </a:r>
          </a:p>
          <a:p>
            <a:r>
              <a:rPr lang="en-GB" dirty="0">
                <a:solidFill>
                  <a:srgbClr val="FF0000"/>
                </a:solidFill>
              </a:rPr>
              <a:t>Architectural models </a:t>
            </a:r>
            <a:r>
              <a:rPr lang="en-GB" dirty="0"/>
              <a:t>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a:t>
            </a:r>
            <a:r>
              <a:rPr lang="en-US" dirty="0" smtClean="0">
                <a:solidFill>
                  <a:srgbClr val="FF0000"/>
                </a:solidFill>
              </a:rPr>
              <a:t>define what is inside and what is outside the system.</a:t>
            </a:r>
          </a:p>
          <a:p>
            <a:pPr lvl="1"/>
            <a:r>
              <a:rPr lang="en-US" dirty="0" smtClean="0"/>
              <a:t>They show other systems that are used or depend on the system being developed.</a:t>
            </a:r>
          </a:p>
          <a:p>
            <a:r>
              <a:rPr lang="en-US" dirty="0" smtClean="0"/>
              <a:t>The </a:t>
            </a:r>
            <a:r>
              <a:rPr lang="en-US" dirty="0" smtClean="0">
                <a:solidFill>
                  <a:srgbClr val="FF0000"/>
                </a:solidFill>
              </a:rPr>
              <a:t>position of the system boundary </a:t>
            </a:r>
            <a:r>
              <a:rPr lang="en-US" dirty="0" smtClean="0"/>
              <a:t>has a profound effect on the </a:t>
            </a:r>
            <a:r>
              <a:rPr lang="en-US" dirty="0" smtClean="0">
                <a:solidFill>
                  <a:srgbClr val="FF0000"/>
                </a:solidFill>
              </a:rPr>
              <a:t>system requirements</a:t>
            </a:r>
            <a:r>
              <a:rPr lang="en-US" dirty="0" smtClean="0"/>
              <a:t>. </a:t>
            </a:r>
          </a:p>
          <a:p>
            <a:r>
              <a:rPr lang="en-US" dirty="0" smtClean="0">
                <a:solidFill>
                  <a:srgbClr val="FF0000"/>
                </a:solidFill>
              </a:rPr>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MHC-PMS</a:t>
            </a:r>
            <a:r>
              <a:rPr lang="en-GB" dirty="0" smtClean="0"/>
              <a:t> </a:t>
            </a:r>
            <a:endParaRPr lang="en-US" dirty="0" smtClean="0"/>
          </a:p>
        </p:txBody>
      </p:sp>
      <p:pic>
        <p:nvPicPr>
          <p:cNvPr id="4" name="Picture 3" descr="5.1 MHCPMS-Context.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a:t>
            </a:r>
            <a:r>
              <a:rPr lang="en-US" dirty="0" smtClean="0">
                <a:solidFill>
                  <a:srgbClr val="FF0000"/>
                </a:solidFill>
              </a:rPr>
              <a:t>user requirements</a:t>
            </a:r>
            <a:r>
              <a:rPr lang="en-US" dirty="0" smtClean="0"/>
              <a:t>. </a:t>
            </a:r>
          </a:p>
          <a:p>
            <a:r>
              <a:rPr lang="en-US" dirty="0" smtClean="0"/>
              <a:t>Modeling </a:t>
            </a:r>
            <a:r>
              <a:rPr lang="en-US" dirty="0" smtClean="0">
                <a:solidFill>
                  <a:srgbClr val="FF0000"/>
                </a:solidFill>
              </a:rPr>
              <a:t>system-to-system interaction </a:t>
            </a:r>
            <a:r>
              <a:rPr lang="en-US" dirty="0" smtClean="0"/>
              <a:t>highlights the </a:t>
            </a:r>
            <a:r>
              <a:rPr lang="en-US" dirty="0" smtClean="0">
                <a:solidFill>
                  <a:srgbClr val="FF0000"/>
                </a:solidFill>
              </a:rPr>
              <a:t>communication problems </a:t>
            </a:r>
            <a:r>
              <a:rPr lang="en-US" dirty="0" smtClean="0"/>
              <a:t>that may arise. </a:t>
            </a:r>
          </a:p>
          <a:p>
            <a:r>
              <a:rPr lang="en-US" dirty="0" smtClean="0">
                <a:solidFill>
                  <a:srgbClr val="FF0000"/>
                </a:solidFill>
              </a:rPr>
              <a:t>Modeling component interaction </a:t>
            </a:r>
            <a:r>
              <a:rPr lang="en-US" dirty="0" smtClean="0"/>
              <a:t>helps us </a:t>
            </a:r>
            <a:r>
              <a:rPr lang="en-US" dirty="0" smtClean="0">
                <a:solidFill>
                  <a:srgbClr val="FF0000"/>
                </a:solidFill>
              </a:rPr>
              <a:t>understand </a:t>
            </a:r>
            <a:r>
              <a:rPr lang="en-US" dirty="0" smtClean="0"/>
              <a:t>if a </a:t>
            </a:r>
            <a:r>
              <a:rPr lang="en-US" dirty="0" smtClean="0">
                <a:solidFill>
                  <a:srgbClr val="FF0000"/>
                </a:solidFill>
              </a:rPr>
              <a:t>proposed system structure </a:t>
            </a:r>
            <a:r>
              <a:rPr lang="en-US" dirty="0" smtClean="0"/>
              <a:t>is likely to deliver the required </a:t>
            </a:r>
            <a:r>
              <a:rPr lang="en-US" dirty="0" smtClean="0">
                <a:solidFill>
                  <a:srgbClr val="FF0000"/>
                </a:solidFill>
              </a:rPr>
              <a:t>system performance and dependability</a:t>
            </a:r>
            <a:r>
              <a:rPr lang="en-US" dirty="0" smtClean="0"/>
              <a:t>.</a:t>
            </a:r>
            <a:r>
              <a:rPr lang="en-GB" dirty="0" smtClean="0"/>
              <a:t> </a:t>
            </a:r>
          </a:p>
          <a:p>
            <a:r>
              <a:rPr lang="en-GB" dirty="0" smtClean="0">
                <a:solidFill>
                  <a:srgbClr val="FF0000"/>
                </a:solidFill>
              </a:rPr>
              <a:t>Use case diagrams and sequence diagrams </a:t>
            </a:r>
            <a:r>
              <a:rPr lang="en-GB" dirty="0" smtClean="0"/>
              <a:t>may be used for </a:t>
            </a:r>
            <a:r>
              <a:rPr lang="en-GB" dirty="0" smtClean="0">
                <a:solidFill>
                  <a:srgbClr val="FF0000"/>
                </a:solidFill>
              </a:rPr>
              <a:t>interaction </a:t>
            </a:r>
            <a:r>
              <a:rPr lang="en-GB" dirty="0" err="1" smtClean="0">
                <a:solidFill>
                  <a:srgbClr val="FF0000"/>
                </a:solidFill>
              </a:rPr>
              <a:t>modeling</a:t>
            </a:r>
            <a:r>
              <a:rPr lang="en-GB" dirty="0" smtClean="0">
                <a:solidFill>
                  <a:srgbClr val="FF0000"/>
                </a:solidFill>
              </a:rPr>
              <a:t>.</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686</TotalTime>
  <Words>2459</Words>
  <Application>Microsoft Office PowerPoint</Application>
  <PresentationFormat>On-screen Show (4:3)</PresentationFormat>
  <Paragraphs>263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SE9</vt:lpstr>
      <vt:lpstr>Chapter 5 – System Modeling</vt:lpstr>
      <vt:lpstr>Topics covered</vt:lpstr>
      <vt:lpstr>System modeling</vt:lpstr>
      <vt:lpstr>System perspectives</vt:lpstr>
      <vt:lpstr>UML diagram types</vt:lpstr>
      <vt:lpstr>Context models</vt:lpstr>
      <vt:lpstr>System boundaries</vt:lpstr>
      <vt:lpstr>The context of the MHC-PMS </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swetha</cp:lastModifiedBy>
  <cp:revision>32</cp:revision>
  <cp:lastPrinted>2018-03-05T10:02:10Z</cp:lastPrinted>
  <dcterms:created xsi:type="dcterms:W3CDTF">2010-01-15T13:50:47Z</dcterms:created>
  <dcterms:modified xsi:type="dcterms:W3CDTF">2018-03-19T03:31:13Z</dcterms:modified>
</cp:coreProperties>
</file>