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2" r:id="rId3"/>
    <p:sldId id="273" r:id="rId4"/>
    <p:sldId id="274" r:id="rId5"/>
    <p:sldId id="257" r:id="rId6"/>
    <p:sldId id="258" r:id="rId7"/>
    <p:sldId id="275" r:id="rId8"/>
    <p:sldId id="293" r:id="rId9"/>
    <p:sldId id="259" r:id="rId10"/>
    <p:sldId id="261" r:id="rId11"/>
    <p:sldId id="260" r:id="rId12"/>
    <p:sldId id="278" r:id="rId13"/>
    <p:sldId id="263" r:id="rId14"/>
    <p:sldId id="322" r:id="rId15"/>
    <p:sldId id="281" r:id="rId16"/>
    <p:sldId id="283" r:id="rId17"/>
    <p:sldId id="264" r:id="rId18"/>
    <p:sldId id="285" r:id="rId19"/>
    <p:sldId id="265" r:id="rId20"/>
    <p:sldId id="287" r:id="rId21"/>
    <p:sldId id="288" r:id="rId22"/>
    <p:sldId id="266" r:id="rId23"/>
    <p:sldId id="298" r:id="rId24"/>
    <p:sldId id="299" r:id="rId25"/>
    <p:sldId id="267" r:id="rId26"/>
    <p:sldId id="302" r:id="rId27"/>
    <p:sldId id="304" r:id="rId28"/>
    <p:sldId id="323" r:id="rId29"/>
    <p:sldId id="306" r:id="rId30"/>
    <p:sldId id="269" r:id="rId31"/>
    <p:sldId id="308" r:id="rId32"/>
    <p:sldId id="309" r:id="rId33"/>
    <p:sldId id="326" r:id="rId34"/>
    <p:sldId id="31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329C5-A603-D44E-9C02-F8582428AA5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7C96F-5831-924A-B18D-82BA0981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6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4A362-3C38-6547-ADB1-7E48AA3F528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AEBB-7EC7-6E40-BC26-41C89D26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5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7E9141-0958-2645-809D-4516584D2353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CAA63-522A-9344-A27A-D9E253A150B9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9C3C6-6382-2444-A4AD-693A69510743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A42B61-27DD-EC46-9988-6E40718A2556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F142D6-651E-164D-ADE6-CA03796996A8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8625A-FDF5-C94C-934B-3EDE9C786441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C014EA-70EC-3745-B11F-EA93F2FD843C}" type="datetime1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3BB820-BA91-0444-BB92-17D55688824B}" type="datetime1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80217-B01F-C747-8AAE-6352E8EC1665}" type="datetime1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975A06-DE78-5644-9A99-0B6765881E85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AAC28B-E79A-D44E-939C-996D1E4AD7CE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88F6D2-820C-EC43-822F-EC62CE7F40E8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d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 – Software Evolution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software evolution process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9.4 EvolutionProces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50826" b="-50826"/>
              <a:stretch>
                <a:fillRect/>
              </a:stretch>
            </p:blipFill>
          </mc:Choice>
          <mc:Fallback>
            <p:blipFill>
              <a:blip r:embed="rId3"/>
              <a:srcRect t="-50826" b="-50826"/>
              <a:stretch>
                <a:fillRect/>
              </a:stretch>
            </p:blipFill>
          </mc:Fallback>
        </mc:AlternateContent>
        <p:spPr/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/>
              <a:t>implementation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9.5 ChangeImplement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16672" b="-116672"/>
              <a:stretch>
                <a:fillRect/>
              </a:stretch>
            </p:blipFill>
          </mc:Choice>
          <mc:Fallback>
            <p:blipFill>
              <a:blip r:embed="rId3"/>
              <a:srcRect t="-116672" b="-116672"/>
              <a:stretch>
                <a:fillRect/>
              </a:stretch>
            </p:blipFill>
          </mc:Fallback>
        </mc:AlternateContent>
        <p:spPr>
          <a:xfrm>
            <a:off x="1143644" y="1600200"/>
            <a:ext cx="6956390" cy="382574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i="1" dirty="0">
                <a:solidFill>
                  <a:schemeClr val="accent2">
                    <a:lumMod val="75000"/>
                  </a:schemeClr>
                </a:solidFill>
              </a:rPr>
              <a:t>Program evolution dynamics </a:t>
            </a:r>
            <a:r>
              <a:rPr lang="en-GB" dirty="0">
                <a:solidFill>
                  <a:srgbClr val="00B050"/>
                </a:solidFill>
              </a:rPr>
              <a:t>is the study of the processes of system change.</a:t>
            </a:r>
          </a:p>
          <a:p>
            <a:pPr>
              <a:lnSpc>
                <a:spcPct val="90000"/>
              </a:lnSpc>
            </a:pPr>
            <a:r>
              <a:rPr lang="en-GB" dirty="0"/>
              <a:t>After</a:t>
            </a:r>
            <a:r>
              <a:rPr lang="en-GB" dirty="0" smtClean="0"/>
              <a:t> several major </a:t>
            </a:r>
            <a:r>
              <a:rPr lang="en-GB" dirty="0"/>
              <a:t>empirical studies, </a:t>
            </a:r>
            <a:r>
              <a:rPr lang="en-GB" dirty="0">
                <a:solidFill>
                  <a:srgbClr val="FF0000"/>
                </a:solidFill>
              </a:rPr>
              <a:t>Lehman and </a:t>
            </a:r>
            <a:r>
              <a:rPr lang="en-GB" dirty="0" err="1">
                <a:solidFill>
                  <a:srgbClr val="FF0000"/>
                </a:solidFill>
              </a:rPr>
              <a:t>Belady</a:t>
            </a:r>
            <a:r>
              <a:rPr lang="en-GB" dirty="0">
                <a:solidFill>
                  <a:srgbClr val="FF0000"/>
                </a:solidFill>
              </a:rPr>
              <a:t> proposed that there were a number of ‘laws’ which applied to all systems as they evolved</a:t>
            </a:r>
            <a:r>
              <a:rPr lang="en-GB" dirty="0"/>
              <a:t>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There are sensible observations rather than laws</a:t>
            </a:r>
            <a:r>
              <a:rPr lang="en-GB" dirty="0"/>
              <a:t>. They are applicable to large systems developed by large organisations.</a:t>
            </a:r>
            <a:r>
              <a:rPr lang="en-GB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It is not clear if these are applicable to other types of software system.</a:t>
            </a:r>
            <a:endParaRPr lang="en-GB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Program evolution dynamics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Lehman’s </a:t>
            </a:r>
            <a:r>
              <a:rPr lang="en-US" dirty="0"/>
              <a:t>laws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399254"/>
              </p:ext>
            </p:extLst>
          </p:nvPr>
        </p:nvGraphicFramePr>
        <p:xfrm>
          <a:off x="445885" y="1565564"/>
          <a:ext cx="8240916" cy="489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652"/>
                <a:gridCol w="6322264"/>
              </a:tblGrid>
              <a:tr h="52848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Arial"/>
                          <a:ea typeface="Calibri"/>
                          <a:cs typeface="Times New Roman"/>
                        </a:rPr>
                        <a:t>Law</a:t>
                      </a:r>
                      <a:endParaRPr lang="en-GB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4610" marR="54610" marT="73025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en-GB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4610" marR="54610" marT="73025" marB="73025"/>
                </a:tc>
              </a:tr>
              <a:tr h="109054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Continuing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change</a:t>
                      </a:r>
                      <a:endParaRPr lang="en-GB" sz="1600" dirty="0">
                        <a:solidFill>
                          <a:srgbClr val="FF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4610" marR="54610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Arial"/>
                          <a:ea typeface="Calibri"/>
                          <a:cs typeface="Times New Roman"/>
                        </a:rPr>
                        <a:t>A program that is used in a 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real-world environment must necessarily change, or else become progressively less useful in that environment</a:t>
                      </a:r>
                      <a:r>
                        <a:rPr lang="en-US" sz="1600" dirty="0">
                          <a:latin typeface="Arial"/>
                          <a:ea typeface="Calibri"/>
                          <a:cs typeface="Times New Roman"/>
                        </a:rPr>
                        <a:t>.</a:t>
                      </a:r>
                      <a:endParaRPr lang="en-GB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4610" marR="54610" marT="0" marB="73025"/>
                </a:tc>
              </a:tr>
              <a:tr h="109054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Increasing complexity</a:t>
                      </a:r>
                      <a:endParaRPr lang="en-GB" sz="1600" dirty="0">
                        <a:solidFill>
                          <a:srgbClr val="FF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4610" marR="54610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Arial"/>
                          <a:ea typeface="Calibri"/>
                          <a:cs typeface="Times New Roman"/>
                        </a:rPr>
                        <a:t>As an 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evolving program changes, its structure tends to become more complex. Extra resources must be devoted to preserving and simplifying the structure.</a:t>
                      </a:r>
                      <a:endParaRPr lang="en-GB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4610" marR="54610" marT="0" marB="73025"/>
                </a:tc>
              </a:tr>
              <a:tr h="109054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Large program evolution</a:t>
                      </a:r>
                      <a:endParaRPr lang="en-GB" sz="1600" dirty="0">
                        <a:solidFill>
                          <a:srgbClr val="FF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4610" marR="54610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Arial"/>
                          <a:ea typeface="Calibri"/>
                          <a:cs typeface="Times New Roman"/>
                        </a:rPr>
                        <a:t>Program evolution is a 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self-regulating process. System attributes such as size, time between releases, and the number of reported errors is approximately invariant for each system release</a:t>
                      </a:r>
                      <a:r>
                        <a:rPr lang="en-US" sz="1600" dirty="0">
                          <a:latin typeface="Arial"/>
                          <a:ea typeface="Calibri"/>
                          <a:cs typeface="Times New Roman"/>
                        </a:rPr>
                        <a:t>.</a:t>
                      </a:r>
                      <a:endParaRPr lang="en-GB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4610" marR="54610" marT="0" marB="73025"/>
                </a:tc>
              </a:tr>
              <a:tr h="109054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Organizational stability</a:t>
                      </a:r>
                      <a:endParaRPr lang="en-GB" sz="1600" dirty="0">
                        <a:solidFill>
                          <a:srgbClr val="FF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4610" marR="54610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Arial"/>
                          <a:ea typeface="Calibri"/>
                          <a:cs typeface="Times New Roman"/>
                        </a:rPr>
                        <a:t>Over a program’s lifetime, 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its rate of development is approximately constant and independent of the resources devoted to system development.</a:t>
                      </a:r>
                      <a:endParaRPr lang="en-GB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4610" marR="54610" marT="0" marB="73025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Lehman’s laws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444557"/>
              </p:ext>
            </p:extLst>
          </p:nvPr>
        </p:nvGraphicFramePr>
        <p:xfrm>
          <a:off x="457200" y="1731819"/>
          <a:ext cx="8229600" cy="4624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8"/>
                <a:gridCol w="5727752"/>
              </a:tblGrid>
              <a:tr h="60016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Law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Description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9074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Conservation of familiarity</a:t>
                      </a:r>
                      <a:endParaRPr lang="en-GB" sz="1600" dirty="0">
                        <a:solidFill>
                          <a:srgbClr val="FF0000"/>
                        </a:solidFill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4610" marR="54610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/>
                          <a:ea typeface="Calibri"/>
                          <a:cs typeface="Arial"/>
                        </a:rPr>
                        <a:t>Over the lifetime of a system, the incremental change in each release is approximately constant</a:t>
                      </a:r>
                      <a:r>
                        <a:rPr lang="en-US" sz="1600" dirty="0">
                          <a:latin typeface="Arial"/>
                          <a:ea typeface="Calibri"/>
                          <a:cs typeface="Arial"/>
                        </a:rPr>
                        <a:t>.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4610" marR="54610" marT="0" marB="73025"/>
                </a:tc>
              </a:tr>
              <a:tr h="9074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Continuing growth</a:t>
                      </a:r>
                      <a:endParaRPr lang="en-GB" sz="1600" dirty="0">
                        <a:solidFill>
                          <a:srgbClr val="FF0000"/>
                        </a:solidFill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4610" marR="54610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/>
                          <a:ea typeface="Calibri"/>
                          <a:cs typeface="Arial"/>
                        </a:rPr>
                        <a:t>The functionality offered by systems has to continually increase to maintain user satisfaction</a:t>
                      </a:r>
                      <a:r>
                        <a:rPr lang="en-US" sz="1600" dirty="0">
                          <a:latin typeface="Arial"/>
                          <a:ea typeface="Calibri"/>
                          <a:cs typeface="Arial"/>
                        </a:rPr>
                        <a:t>.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4610" marR="54610" marT="0" marB="73025"/>
                </a:tc>
              </a:tr>
              <a:tr h="9074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Declining quality</a:t>
                      </a:r>
                      <a:endParaRPr lang="en-GB" sz="1600" dirty="0">
                        <a:solidFill>
                          <a:srgbClr val="FF0000"/>
                        </a:solidFill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4610" marR="54610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Arial"/>
                          <a:ea typeface="Calibri"/>
                          <a:cs typeface="Arial"/>
                        </a:rPr>
                        <a:t>T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/>
                          <a:ea typeface="Calibri"/>
                          <a:cs typeface="Arial"/>
                        </a:rPr>
                        <a:t>he quality of systems will decline unless they are modified to reflect changes in their operational environment</a:t>
                      </a:r>
                      <a:r>
                        <a:rPr lang="en-US" sz="1600" dirty="0">
                          <a:latin typeface="Arial"/>
                          <a:ea typeface="Calibri"/>
                          <a:cs typeface="Arial"/>
                        </a:rPr>
                        <a:t>.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4610" marR="54610" marT="0" marB="73025"/>
                </a:tc>
              </a:tr>
              <a:tr h="130206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Feedback system</a:t>
                      </a:r>
                      <a:endParaRPr lang="en-GB" sz="1600" dirty="0">
                        <a:solidFill>
                          <a:srgbClr val="FF0000"/>
                        </a:solidFill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4610" marR="54610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/>
                          <a:ea typeface="Calibri"/>
                          <a:cs typeface="Arial"/>
                        </a:rPr>
                        <a:t>Evolution processes incorporate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/>
                          <a:ea typeface="Calibri"/>
                          <a:cs typeface="Arial"/>
                        </a:rPr>
                        <a:t>multiagent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/>
                          <a:ea typeface="Calibri"/>
                          <a:cs typeface="Arial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/>
                          <a:ea typeface="Calibri"/>
                          <a:cs typeface="Arial"/>
                        </a:rPr>
                        <a:t>multiloop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/>
                          <a:ea typeface="Calibri"/>
                          <a:cs typeface="Arial"/>
                        </a:rPr>
                        <a:t> feedback systems and you have to treat them as feedback systems to achieve significant product improvement</a:t>
                      </a:r>
                      <a:r>
                        <a:rPr lang="en-US" sz="1600" dirty="0" smtClean="0">
                          <a:latin typeface="Arial"/>
                          <a:ea typeface="Calibri"/>
                          <a:cs typeface="Arial"/>
                        </a:rPr>
                        <a:t>.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4610" marR="54610" marT="0" marB="73025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>
                <a:solidFill>
                  <a:srgbClr val="FF0000"/>
                </a:solidFill>
              </a:rPr>
              <a:t>Modifying a program after it has been put into use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GB" dirty="0" smtClean="0"/>
              <a:t>The term is mostly used for </a:t>
            </a:r>
            <a:r>
              <a:rPr lang="en-GB" dirty="0" smtClean="0">
                <a:solidFill>
                  <a:srgbClr val="FF0000"/>
                </a:solidFill>
              </a:rPr>
              <a:t>changing custom software</a:t>
            </a:r>
            <a:r>
              <a:rPr lang="en-GB" dirty="0" smtClean="0"/>
              <a:t>. </a:t>
            </a:r>
            <a:r>
              <a:rPr lang="en-GB" dirty="0" smtClean="0">
                <a:solidFill>
                  <a:srgbClr val="FF0000"/>
                </a:solidFill>
              </a:rPr>
              <a:t>Generic software products are said to evolve to create new versions</a:t>
            </a:r>
            <a:r>
              <a:rPr lang="en-GB" dirty="0" smtClean="0"/>
              <a:t>.</a:t>
            </a:r>
          </a:p>
          <a:p>
            <a:r>
              <a:rPr lang="en-GB" dirty="0">
                <a:solidFill>
                  <a:schemeClr val="tx1"/>
                </a:solidFill>
              </a:rPr>
              <a:t>Maintenance does not normally involve major changes to the system’s architecture.</a:t>
            </a:r>
          </a:p>
          <a:p>
            <a:r>
              <a:rPr lang="en-GB" dirty="0">
                <a:solidFill>
                  <a:schemeClr val="tx1"/>
                </a:solidFill>
              </a:rPr>
              <a:t>Changes are implemented by modifying existing components and adding new components to the system</a:t>
            </a:r>
            <a:r>
              <a:rPr lang="en-GB" dirty="0"/>
              <a:t>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Software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 dirty="0">
                <a:solidFill>
                  <a:srgbClr val="FF0000"/>
                </a:solidFill>
              </a:rPr>
              <a:t>Maintenance to repair software faults</a:t>
            </a:r>
          </a:p>
          <a:p>
            <a:pPr lvl="1"/>
            <a:r>
              <a:rPr lang="en-GB" sz="2000" dirty="0"/>
              <a:t>Changing a system to correct deficiencies in the way meets its requirements.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Maintenance to adapt software to a different operating environment</a:t>
            </a:r>
          </a:p>
          <a:p>
            <a:pPr lvl="1"/>
            <a:r>
              <a:rPr lang="en-GB" sz="2000" dirty="0"/>
              <a:t>Changing a system so that it operates in a different environment (computer, OS, etc.) from its initial implementation.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Maintenance to add to or modify the system’s functionality</a:t>
            </a:r>
          </a:p>
          <a:p>
            <a:pPr lvl="1"/>
            <a:r>
              <a:rPr lang="en-GB" sz="2000" dirty="0"/>
              <a:t>Modifying the system to satisfy new requirements.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Types of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9.8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Maintenance </a:t>
            </a:r>
            <a:r>
              <a:rPr lang="en-US" dirty="0"/>
              <a:t>effort distribution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9.8 MaintEffort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40915" r="-40915"/>
              <a:stretch>
                <a:fillRect/>
              </a:stretch>
            </p:blipFill>
          </mc:Choice>
          <mc:Fallback>
            <p:blipFill>
              <a:blip r:embed="rId3"/>
              <a:srcRect l="-40915" r="-40915"/>
              <a:stretch>
                <a:fillRect/>
              </a:stretch>
            </p:blipFill>
          </mc:Fallback>
        </mc:AlternateContent>
        <p:spPr>
          <a:xfrm>
            <a:off x="1258051" y="1989226"/>
            <a:ext cx="6029691" cy="3316098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/>
            <a:r>
              <a:rPr lang="en-GB" sz="2400" dirty="0">
                <a:solidFill>
                  <a:srgbClr val="FF0000"/>
                </a:solidFill>
              </a:rPr>
              <a:t>Usually greater than development costs </a:t>
            </a:r>
            <a:endParaRPr lang="en-GB" sz="2400" dirty="0" smtClean="0">
              <a:solidFill>
                <a:srgbClr val="FF0000"/>
              </a:solidFill>
            </a:endParaRPr>
          </a:p>
          <a:p>
            <a:pPr algn="just"/>
            <a:r>
              <a:rPr lang="en-GB" sz="2400" dirty="0" smtClean="0"/>
              <a:t>Affected </a:t>
            </a:r>
            <a:r>
              <a:rPr lang="en-GB" sz="2400" dirty="0"/>
              <a:t>by both </a:t>
            </a:r>
            <a:r>
              <a:rPr lang="en-GB" sz="2400" dirty="0">
                <a:solidFill>
                  <a:srgbClr val="FF0000"/>
                </a:solidFill>
              </a:rPr>
              <a:t>technical and non-technical </a:t>
            </a:r>
            <a:br>
              <a:rPr lang="en-GB" sz="2400" dirty="0">
                <a:solidFill>
                  <a:srgbClr val="FF0000"/>
                </a:solidFill>
              </a:rPr>
            </a:br>
            <a:r>
              <a:rPr lang="en-GB" sz="2400" dirty="0">
                <a:solidFill>
                  <a:srgbClr val="FF0000"/>
                </a:solidFill>
              </a:rPr>
              <a:t>factors.</a:t>
            </a:r>
          </a:p>
          <a:p>
            <a:pPr algn="just"/>
            <a:r>
              <a:rPr lang="en-GB" sz="2400" dirty="0"/>
              <a:t>Increases as </a:t>
            </a:r>
            <a:r>
              <a:rPr lang="en-GB" sz="2400" dirty="0">
                <a:solidFill>
                  <a:srgbClr val="FF0000"/>
                </a:solidFill>
              </a:rPr>
              <a:t>software is maintained</a:t>
            </a:r>
            <a:r>
              <a:rPr lang="en-GB" sz="2400" dirty="0"/>
              <a:t>. </a:t>
            </a:r>
            <a:br>
              <a:rPr lang="en-GB" sz="2400" dirty="0"/>
            </a:br>
            <a:r>
              <a:rPr lang="en-GB" sz="2400" dirty="0">
                <a:solidFill>
                  <a:srgbClr val="FF0000"/>
                </a:solidFill>
              </a:rPr>
              <a:t>Maintenance corrupts the software structure so </a:t>
            </a:r>
            <a:br>
              <a:rPr lang="en-GB" sz="2400" dirty="0">
                <a:solidFill>
                  <a:srgbClr val="FF0000"/>
                </a:solidFill>
              </a:rPr>
            </a:br>
            <a:r>
              <a:rPr lang="en-GB" sz="2400" dirty="0">
                <a:solidFill>
                  <a:srgbClr val="FF0000"/>
                </a:solidFill>
              </a:rPr>
              <a:t>makes further maintenance more difficult</a:t>
            </a:r>
            <a:r>
              <a:rPr lang="en-GB" sz="2400" dirty="0" smtClean="0">
                <a:solidFill>
                  <a:srgbClr val="FF0000"/>
                </a:solidFill>
              </a:rPr>
              <a:t>.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Maintenance costs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9.9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Development </a:t>
            </a:r>
            <a:r>
              <a:rPr lang="en-US" dirty="0"/>
              <a:t>and maintenance costs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9.9 DevMaintCost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7580" b="-17580"/>
              <a:stretch>
                <a:fillRect/>
              </a:stretch>
            </p:blipFill>
          </mc:Choice>
          <mc:Fallback>
            <p:blipFill>
              <a:blip r:embed="rId3"/>
              <a:srcRect t="-17580" b="-17580"/>
              <a:stretch>
                <a:fillRect/>
              </a:stretch>
            </p:blipFill>
          </mc:Fallback>
        </mc:AlternateContent>
        <p:spPr>
          <a:xfrm>
            <a:off x="1292373" y="1932016"/>
            <a:ext cx="6578846" cy="361811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Evolution processes</a:t>
            </a:r>
          </a:p>
          <a:p>
            <a:pPr lvl="1"/>
            <a:r>
              <a:rPr lang="en-US" dirty="0" smtClean="0"/>
              <a:t>Change processes for software systems </a:t>
            </a:r>
            <a:endParaRPr lang="en-GB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Program evolution dynamics</a:t>
            </a:r>
          </a:p>
          <a:p>
            <a:pPr lvl="1"/>
            <a:r>
              <a:rPr lang="en-US" dirty="0" smtClean="0"/>
              <a:t>Understanding software evolution</a:t>
            </a:r>
            <a:endParaRPr lang="en-GB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Software maintenance</a:t>
            </a:r>
          </a:p>
          <a:p>
            <a:pPr lvl="1"/>
            <a:r>
              <a:rPr lang="en-US" dirty="0" smtClean="0"/>
              <a:t>Making changes to operational software systems</a:t>
            </a:r>
            <a:endParaRPr lang="en-GB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Legacy system management</a:t>
            </a:r>
          </a:p>
          <a:p>
            <a:pPr lvl="1"/>
            <a:r>
              <a:rPr lang="en-US" dirty="0" smtClean="0"/>
              <a:t>Making decisions about software change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4988" y="1530350"/>
            <a:ext cx="8112125" cy="4359275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Team stability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Maintenance costs are reduced if the same staff are involved with them for some time.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Contractual responsibility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The developers of a system may have no contractual responsibility for maintenance so there is no incentive to design for future change.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Staff skills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Maintenance staff are often inexperienced and have limited domain knowledge.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Program age and structure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As programs age, their structure is degraded and they become harder to understand and change.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Maintenance cost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Maintenance prediction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Maintenance prediction is concerned with assessing which parts of the system may cause problems and have high maintenance costs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Change acceptance depends on the maintainability of the components affected by the change</a:t>
            </a:r>
            <a:r>
              <a:rPr lang="en-GB" sz="2000" dirty="0"/>
              <a:t>;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Implementing changes degrades the system and reduces its maintainability;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Maintenance costs depend on the number of changes and costs of change depend on maintainability</a:t>
            </a:r>
            <a:r>
              <a:rPr lang="en-GB" sz="20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</a:t>
            </a:r>
            <a:r>
              <a:rPr lang="en-US" dirty="0"/>
              <a:t>prediction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9.10 MaintPredict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5549" b="-5549"/>
              <a:stretch>
                <a:fillRect/>
              </a:stretch>
            </p:blipFill>
          </mc:Choice>
          <mc:Fallback>
            <p:blipFill>
              <a:blip r:embed="rId3"/>
              <a:srcRect t="-5549" b="-5549"/>
              <a:stretch>
                <a:fillRect/>
              </a:stretch>
            </p:blipFill>
          </mc:Fallback>
        </mc:AlternateContent>
        <p:spPr/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re-engineering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400" dirty="0">
                <a:solidFill>
                  <a:srgbClr val="FF0000"/>
                </a:solidFill>
              </a:rPr>
              <a:t>Re-structuring or re-writing part or all of a </a:t>
            </a:r>
            <a:br>
              <a:rPr lang="en-GB" sz="2400" dirty="0">
                <a:solidFill>
                  <a:srgbClr val="FF0000"/>
                </a:solidFill>
              </a:rPr>
            </a:br>
            <a:r>
              <a:rPr lang="en-GB" sz="2400" dirty="0">
                <a:solidFill>
                  <a:srgbClr val="FF0000"/>
                </a:solidFill>
              </a:rPr>
              <a:t>legacy system without changing its </a:t>
            </a:r>
            <a:br>
              <a:rPr lang="en-GB" sz="2400" dirty="0">
                <a:solidFill>
                  <a:srgbClr val="FF0000"/>
                </a:solidFill>
              </a:rPr>
            </a:br>
            <a:r>
              <a:rPr lang="en-GB" sz="2400" dirty="0">
                <a:solidFill>
                  <a:srgbClr val="FF0000"/>
                </a:solidFill>
              </a:rPr>
              <a:t>functionality</a:t>
            </a:r>
            <a:r>
              <a:rPr lang="en-GB" sz="2400" dirty="0"/>
              <a:t>.</a:t>
            </a:r>
          </a:p>
          <a:p>
            <a:pPr algn="just"/>
            <a:r>
              <a:rPr lang="en-GB" sz="2400" dirty="0" smtClean="0"/>
              <a:t>Re-engineering </a:t>
            </a:r>
            <a:r>
              <a:rPr lang="en-GB" sz="2400" dirty="0"/>
              <a:t>involves adding effort to make </a:t>
            </a:r>
            <a:br>
              <a:rPr lang="en-GB" sz="2400" dirty="0"/>
            </a:br>
            <a:r>
              <a:rPr lang="en-GB" sz="2400" dirty="0"/>
              <a:t>them easier to maintain. The system may be re-structured and re-documented.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reengineering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Reduced risk</a:t>
            </a:r>
          </a:p>
          <a:p>
            <a:pPr lvl="1"/>
            <a:r>
              <a:rPr lang="en-GB" dirty="0"/>
              <a:t>There is a </a:t>
            </a:r>
            <a:r>
              <a:rPr lang="en-GB" dirty="0">
                <a:solidFill>
                  <a:srgbClr val="FF0000"/>
                </a:solidFill>
              </a:rPr>
              <a:t>high risk in new software development</a:t>
            </a:r>
            <a:r>
              <a:rPr lang="en-GB" dirty="0"/>
              <a:t>. There may be </a:t>
            </a:r>
            <a:r>
              <a:rPr lang="en-GB" dirty="0">
                <a:solidFill>
                  <a:srgbClr val="FF0000"/>
                </a:solidFill>
              </a:rPr>
              <a:t>development problems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staffing problems and specification problems.</a:t>
            </a:r>
          </a:p>
          <a:p>
            <a:r>
              <a:rPr lang="en-GB" dirty="0"/>
              <a:t>Reduced cost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cost of re-engineering is often significantly less than the costs of developing new software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reengineering process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9.11 Re-EngProces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2696" b="-12696"/>
              <a:stretch>
                <a:fillRect/>
              </a:stretch>
            </p:blipFill>
          </mc:Choice>
          <mc:Fallback>
            <p:blipFill>
              <a:blip r:embed="rId3"/>
              <a:srcRect t="-12696" b="-12696"/>
              <a:stretch>
                <a:fillRect/>
              </a:stretch>
            </p:blipFill>
          </mc:Fallback>
        </mc:AlternateContent>
        <p:spPr/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Reengineering process activities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Source code translation</a:t>
            </a:r>
          </a:p>
          <a:p>
            <a:pPr lvl="1"/>
            <a:r>
              <a:rPr lang="en-US" sz="2000"/>
              <a:t>Convert code to a new language.</a:t>
            </a:r>
          </a:p>
          <a:p>
            <a:r>
              <a:rPr lang="en-US" sz="2400"/>
              <a:t>Reverse engineering</a:t>
            </a:r>
          </a:p>
          <a:p>
            <a:pPr lvl="1"/>
            <a:r>
              <a:rPr lang="en-US" sz="2000"/>
              <a:t>Analyse the program to understand it;</a:t>
            </a:r>
          </a:p>
          <a:p>
            <a:r>
              <a:rPr lang="en-US" sz="2400"/>
              <a:t>Program structure improvement</a:t>
            </a:r>
          </a:p>
          <a:p>
            <a:pPr lvl="1"/>
            <a:r>
              <a:rPr lang="en-US" sz="2000"/>
              <a:t>Restructure automatically for understandability;</a:t>
            </a:r>
          </a:p>
          <a:p>
            <a:r>
              <a:rPr lang="en-US" sz="2400"/>
              <a:t>Program modularisation</a:t>
            </a:r>
          </a:p>
          <a:p>
            <a:pPr lvl="1"/>
            <a:r>
              <a:rPr lang="en-US" sz="2000"/>
              <a:t>Reorganise the program structure;</a:t>
            </a:r>
          </a:p>
          <a:p>
            <a:r>
              <a:rPr lang="en-US" sz="2400"/>
              <a:t>Data reengineering</a:t>
            </a:r>
          </a:p>
          <a:p>
            <a:pPr lvl="1"/>
            <a:r>
              <a:rPr lang="en-US" sz="2000"/>
              <a:t>Clean-up and restructure system data.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Reengineering cost factors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quality of the software to be reengineered</a:t>
            </a:r>
            <a:r>
              <a:rPr lang="en-GB" dirty="0"/>
              <a:t>.</a:t>
            </a:r>
          </a:p>
          <a:p>
            <a:pPr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tool support available for reengineering</a:t>
            </a:r>
            <a:r>
              <a:rPr lang="en-GB" dirty="0"/>
              <a:t>.</a:t>
            </a:r>
          </a:p>
          <a:p>
            <a:pPr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extent of the data conversion which is required</a:t>
            </a:r>
            <a:r>
              <a:rPr lang="en-GB" dirty="0"/>
              <a:t>.</a:t>
            </a:r>
          </a:p>
          <a:p>
            <a:pPr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availability of expert staff for reengineering.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This can be a problem with old systems based on technology that is no longer widely used.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reengineering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Re-engineering takes place after a system has been maintained for some time and maintenance costs are increasing. </a:t>
            </a:r>
          </a:p>
          <a:p>
            <a:r>
              <a:rPr lang="en-US" dirty="0" smtClean="0"/>
              <a:t>Refactoring is a continuous process of improvement throughout the development and evolution process.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Legacy system</a:t>
            </a:r>
            <a:r>
              <a:rPr lang="en-GB" dirty="0" smtClean="0"/>
              <a:t> management</a:t>
            </a:r>
            <a:endParaRPr lang="en-GB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Organisations that rely on legacy systems must choose a strategy for evolving these systems</a:t>
            </a:r>
          </a:p>
          <a:p>
            <a:pPr lvl="1"/>
            <a:r>
              <a:rPr lang="en-GB" sz="2000"/>
              <a:t>Scrap the system completely and modify business processes so that it is no longer required;</a:t>
            </a:r>
          </a:p>
          <a:p>
            <a:pPr lvl="1"/>
            <a:r>
              <a:rPr lang="en-GB" sz="2000"/>
              <a:t>Continue maintaining the system;</a:t>
            </a:r>
          </a:p>
          <a:p>
            <a:pPr lvl="1"/>
            <a:r>
              <a:rPr lang="en-GB" sz="2000"/>
              <a:t>Transform the system by re-engineering to improve its maintainability;</a:t>
            </a:r>
          </a:p>
          <a:p>
            <a:pPr lvl="1"/>
            <a:r>
              <a:rPr lang="en-GB" sz="2000"/>
              <a:t>Replace the system with a new system.</a:t>
            </a:r>
          </a:p>
          <a:p>
            <a:r>
              <a:rPr lang="en-GB" sz="2400"/>
              <a:t>The strategy chosen should depend on the system quality and its business value.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change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Software change is inevitable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New requirements emerge </a:t>
            </a:r>
            <a:r>
              <a:rPr lang="en-GB" sz="2000" dirty="0"/>
              <a:t>when the software is used;</a:t>
            </a:r>
          </a:p>
          <a:p>
            <a:pPr lvl="1"/>
            <a:r>
              <a:rPr lang="en-GB" sz="2000" dirty="0"/>
              <a:t>The </a:t>
            </a:r>
            <a:r>
              <a:rPr lang="en-GB" sz="2000" dirty="0">
                <a:solidFill>
                  <a:srgbClr val="FF0000"/>
                </a:solidFill>
              </a:rPr>
              <a:t>business environment changes</a:t>
            </a:r>
            <a:r>
              <a:rPr lang="en-GB" sz="2000" dirty="0"/>
              <a:t>;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Errors must be repaired</a:t>
            </a:r>
            <a:r>
              <a:rPr lang="en-GB" sz="2000" dirty="0"/>
              <a:t>;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New computers </a:t>
            </a:r>
            <a:r>
              <a:rPr lang="en-GB" sz="2000" dirty="0"/>
              <a:t>and equipment is added to the system;</a:t>
            </a:r>
          </a:p>
          <a:p>
            <a:pPr lvl="1"/>
            <a:r>
              <a:rPr lang="en-GB" sz="2000" dirty="0"/>
              <a:t>The </a:t>
            </a:r>
            <a:r>
              <a:rPr lang="en-GB" sz="2000" dirty="0">
                <a:solidFill>
                  <a:srgbClr val="FF0000"/>
                </a:solidFill>
              </a:rPr>
              <a:t>performance or reliability </a:t>
            </a:r>
            <a:r>
              <a:rPr lang="en-GB" sz="2000" dirty="0"/>
              <a:t>of the system may have to be </a:t>
            </a:r>
            <a:r>
              <a:rPr lang="en-GB" sz="2000" dirty="0">
                <a:solidFill>
                  <a:srgbClr val="FF0000"/>
                </a:solidFill>
              </a:rPr>
              <a:t>improved.</a:t>
            </a:r>
          </a:p>
          <a:p>
            <a:r>
              <a:rPr lang="en-GB" sz="2400" dirty="0"/>
              <a:t>A key problem for</a:t>
            </a:r>
            <a:r>
              <a:rPr lang="en-GB" sz="2400" dirty="0" smtClean="0"/>
              <a:t> all organizations </a:t>
            </a:r>
            <a:r>
              <a:rPr lang="en-GB" sz="2400" dirty="0"/>
              <a:t>is implementing and managing change to their existing software systems.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9.13</a:t>
            </a:r>
            <a:r>
              <a:rPr lang="en-US" dirty="0" smtClean="0"/>
              <a:t>  An </a:t>
            </a:r>
            <a:r>
              <a:rPr lang="en-US" dirty="0"/>
              <a:t>example of a legacy system assessment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9.13 LegacySysAs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0967" r="-10967"/>
              <a:stretch>
                <a:fillRect/>
              </a:stretch>
            </p:blipFill>
          </mc:Choice>
          <mc:Fallback>
            <p:blipFill>
              <a:blip r:embed="rId3"/>
              <a:srcRect l="-10967" r="-10967"/>
              <a:stretch>
                <a:fillRect/>
              </a:stretch>
            </p:blipFill>
          </mc:Fallback>
        </mc:AlternateContent>
        <p:spPr>
          <a:xfrm>
            <a:off x="914829" y="1886248"/>
            <a:ext cx="6931080" cy="381182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Legacy system categories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Low quality, low business value</a:t>
            </a:r>
          </a:p>
          <a:p>
            <a:pPr lvl="1"/>
            <a:r>
              <a:rPr lang="en-GB" sz="2000"/>
              <a:t>These systems should be scrapped. </a:t>
            </a:r>
          </a:p>
          <a:p>
            <a:r>
              <a:rPr lang="en-GB" sz="2400"/>
              <a:t>Low-quality, high-business value</a:t>
            </a:r>
          </a:p>
          <a:p>
            <a:pPr lvl="1"/>
            <a:r>
              <a:rPr lang="en-GB" sz="2000"/>
              <a:t>These make an important business contribution but are expensive to maintain. Should be re-engineered or replaced if a suitable system is available.</a:t>
            </a:r>
          </a:p>
          <a:p>
            <a:r>
              <a:rPr lang="en-GB" sz="2400"/>
              <a:t>High-quality, low-business value</a:t>
            </a:r>
          </a:p>
          <a:p>
            <a:pPr lvl="1"/>
            <a:r>
              <a:rPr lang="en-GB" sz="2000"/>
              <a:t>Replace with COTS, scrap completely or maintain.</a:t>
            </a:r>
          </a:p>
          <a:p>
            <a:r>
              <a:rPr lang="en-GB" sz="2400"/>
              <a:t>High-quality, high business value</a:t>
            </a:r>
          </a:p>
          <a:p>
            <a:pPr lvl="1"/>
            <a:r>
              <a:rPr lang="en-GB" sz="2000"/>
              <a:t>Continue in operation using normal system maintenance.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Business value assessment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Assessment should take different viewpoints into account</a:t>
            </a:r>
          </a:p>
          <a:p>
            <a:pPr lvl="1"/>
            <a:r>
              <a:rPr lang="en-GB"/>
              <a:t>System end-users;</a:t>
            </a:r>
          </a:p>
          <a:p>
            <a:pPr lvl="1"/>
            <a:r>
              <a:rPr lang="en-GB"/>
              <a:t>Business customers;</a:t>
            </a:r>
          </a:p>
          <a:p>
            <a:pPr lvl="1"/>
            <a:r>
              <a:rPr lang="en-GB"/>
              <a:t>Line managers;</a:t>
            </a:r>
          </a:p>
          <a:p>
            <a:pPr lvl="1"/>
            <a:r>
              <a:rPr lang="en-GB"/>
              <a:t>IT managers;</a:t>
            </a:r>
          </a:p>
          <a:p>
            <a:pPr lvl="1"/>
            <a:r>
              <a:rPr lang="en-GB"/>
              <a:t>Senior managers.</a:t>
            </a:r>
          </a:p>
          <a:p>
            <a:r>
              <a:rPr lang="en-GB"/>
              <a:t>Interview different stakeholders and collate results.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business value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650"/>
            <a:ext cx="8229600" cy="4525963"/>
          </a:xfrm>
        </p:spPr>
        <p:txBody>
          <a:bodyPr/>
          <a:lstStyle/>
          <a:p>
            <a:r>
              <a:rPr lang="en-US" dirty="0" smtClean="0"/>
              <a:t>The use of the system </a:t>
            </a:r>
          </a:p>
          <a:p>
            <a:pPr lvl="1"/>
            <a:r>
              <a:rPr lang="en-US" dirty="0" smtClean="0"/>
              <a:t>If systems are only used occasionally or by a small number of people, they may have a low business value. </a:t>
            </a:r>
            <a:endParaRPr lang="en-GB" dirty="0" smtClean="0"/>
          </a:p>
          <a:p>
            <a:r>
              <a:rPr lang="en-US" dirty="0" smtClean="0"/>
              <a:t>The business processes that are supported </a:t>
            </a:r>
          </a:p>
          <a:p>
            <a:pPr lvl="1"/>
            <a:r>
              <a:rPr lang="en-US" dirty="0" smtClean="0"/>
              <a:t>A system may have a low business value if it forces the use of inefficient business processes. </a:t>
            </a:r>
            <a:endParaRPr lang="en-GB" dirty="0" smtClean="0"/>
          </a:p>
          <a:p>
            <a:r>
              <a:rPr lang="en-US" dirty="0" smtClean="0"/>
              <a:t>System dependability </a:t>
            </a:r>
          </a:p>
          <a:p>
            <a:pPr lvl="1"/>
            <a:r>
              <a:rPr lang="en-US" dirty="0" smtClean="0"/>
              <a:t>If a system is not dependable and the problems directly affect business customers, the system has a low business value.</a:t>
            </a:r>
            <a:endParaRPr lang="en-GB" dirty="0" smtClean="0"/>
          </a:p>
          <a:p>
            <a:r>
              <a:rPr lang="en-US" dirty="0" smtClean="0"/>
              <a:t>The system outputs </a:t>
            </a:r>
          </a:p>
          <a:p>
            <a:pPr lvl="1"/>
            <a:r>
              <a:rPr lang="en-US" dirty="0" smtClean="0"/>
              <a:t>If the business depends on system outputs, then the system has a high business value.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types of software maintenance, namely bug fixing, modifying software to work in a new environment, and implementing new or changed requirements.</a:t>
            </a:r>
            <a:endParaRPr lang="en-GB" dirty="0" smtClean="0"/>
          </a:p>
          <a:p>
            <a:r>
              <a:rPr lang="en-US" dirty="0" smtClean="0"/>
              <a:t>Software re-engineering is concerned with re-structuring and re-documenting software to make it easier to understand and change. </a:t>
            </a:r>
            <a:endParaRPr lang="en-GB" dirty="0" smtClean="0"/>
          </a:p>
          <a:p>
            <a:r>
              <a:rPr lang="en-US" dirty="0" smtClean="0"/>
              <a:t>Refactoring, making program changes that preserve functionality, is a form of preventative maintenance.</a:t>
            </a:r>
            <a:endParaRPr lang="en-GB" dirty="0" smtClean="0"/>
          </a:p>
          <a:p>
            <a:r>
              <a:rPr lang="en-US" dirty="0" smtClean="0"/>
              <a:t>The business value of a legacy system and the quality of the application should be assessed to help decide if a system should be replaced, transformed or maintained.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evolution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Organizations </a:t>
            </a:r>
            <a:r>
              <a:rPr lang="en-US" dirty="0">
                <a:solidFill>
                  <a:srgbClr val="FF0000"/>
                </a:solidFill>
              </a:rPr>
              <a:t>have huge investments </a:t>
            </a:r>
            <a:r>
              <a:rPr lang="en-US" dirty="0"/>
              <a:t>in their software systems - they are critical business assets.</a:t>
            </a:r>
          </a:p>
          <a:p>
            <a:pPr>
              <a:lnSpc>
                <a:spcPct val="90000"/>
              </a:lnSpc>
            </a:pP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maintain the value of these assets to the business</a:t>
            </a:r>
            <a:r>
              <a:rPr lang="en-US" dirty="0"/>
              <a:t>, they must be changed and updated.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majority of the software budget in large companies </a:t>
            </a:r>
            <a:r>
              <a:rPr lang="en-US" dirty="0"/>
              <a:t>is devoted 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changing and evolving </a:t>
            </a:r>
            <a:r>
              <a:rPr lang="en-US" dirty="0">
                <a:solidFill>
                  <a:srgbClr val="FF0000"/>
                </a:solidFill>
              </a:rPr>
              <a:t>existing software rather than developing new software.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spiral model of development and evolution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9.1 SpiralEvolution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7970" r="-7970"/>
              <a:stretch>
                <a:fillRect/>
              </a:stretch>
            </p:blipFill>
          </mc:Choice>
          <mc:Fallback>
            <p:blipFill>
              <a:blip r:embed="rId3"/>
              <a:srcRect l="-7970" r="-7970"/>
              <a:stretch>
                <a:fillRect/>
              </a:stretch>
            </p:blipFill>
          </mc:Fallback>
        </mc:AlternateContent>
        <p:spPr/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</a:t>
            </a:r>
            <a:r>
              <a:rPr lang="en-US" dirty="0"/>
              <a:t>and servicing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9.2 EvolutionServicing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23809" b="-123809"/>
              <a:stretch>
                <a:fillRect/>
              </a:stretch>
            </p:blipFill>
          </mc:Choice>
          <mc:Fallback>
            <p:blipFill>
              <a:blip r:embed="rId3"/>
              <a:srcRect t="-123809" b="-123809"/>
              <a:stretch>
                <a:fillRect/>
              </a:stretch>
            </p:blipFill>
          </mc:Fallback>
        </mc:AlternateContent>
        <p:spPr>
          <a:xfrm>
            <a:off x="788981" y="1600200"/>
            <a:ext cx="7576034" cy="416652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and servicing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stage in a software system’s life cycle </a:t>
            </a:r>
            <a:r>
              <a:rPr lang="en-US" dirty="0" smtClean="0">
                <a:solidFill>
                  <a:srgbClr val="FF0000"/>
                </a:solidFill>
              </a:rPr>
              <a:t>where it is in operational use and is evolving as new requirements are proposed and implemented in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Servicing</a:t>
            </a:r>
          </a:p>
          <a:p>
            <a:pPr lvl="1"/>
            <a:r>
              <a:rPr lang="en-US" dirty="0" smtClean="0"/>
              <a:t>At this stage, </a:t>
            </a:r>
            <a:r>
              <a:rPr lang="en-US" dirty="0" smtClean="0">
                <a:solidFill>
                  <a:srgbClr val="FF0000"/>
                </a:solidFill>
              </a:rPr>
              <a:t>the software remains useful but the only changes made are those required to keep it operational </a:t>
            </a:r>
            <a:r>
              <a:rPr lang="en-US" dirty="0" smtClean="0"/>
              <a:t>i.e. bug fixes and changes to reflect changes in the software’s environment. No new functionality is added.</a:t>
            </a:r>
          </a:p>
          <a:p>
            <a:r>
              <a:rPr lang="en-US" dirty="0" smtClean="0"/>
              <a:t>Phase-out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software may still be used but no further changes are made to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processes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Software evolution </a:t>
            </a:r>
            <a:r>
              <a:rPr lang="en-US" dirty="0"/>
              <a:t>processes </a:t>
            </a:r>
            <a:r>
              <a:rPr lang="en-US" dirty="0">
                <a:solidFill>
                  <a:srgbClr val="FF0000"/>
                </a:solidFill>
              </a:rPr>
              <a:t>depend</a:t>
            </a:r>
            <a:r>
              <a:rPr lang="en-US" dirty="0"/>
              <a:t> 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type of software </a:t>
            </a:r>
            <a:r>
              <a:rPr lang="en-US" dirty="0"/>
              <a:t>being maintained;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development processes </a:t>
            </a:r>
            <a:r>
              <a:rPr lang="en-US" dirty="0"/>
              <a:t>used;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skills and experience </a:t>
            </a:r>
            <a:r>
              <a:rPr lang="en-US" dirty="0"/>
              <a:t>of the people involved.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Change </a:t>
            </a:r>
            <a:r>
              <a:rPr lang="en-US" dirty="0">
                <a:solidFill>
                  <a:srgbClr val="00B050"/>
                </a:solidFill>
              </a:rPr>
              <a:t>identification and evolution </a:t>
            </a:r>
            <a:r>
              <a:rPr lang="en-US" dirty="0" smtClean="0">
                <a:solidFill>
                  <a:srgbClr val="00B050"/>
                </a:solidFill>
              </a:rPr>
              <a:t>continues </a:t>
            </a:r>
            <a:r>
              <a:rPr lang="en-US" dirty="0">
                <a:solidFill>
                  <a:srgbClr val="00B050"/>
                </a:solidFill>
              </a:rPr>
              <a:t>throughout the system lifetime.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/>
              <a:t>identification and evolution processes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9.3 ChangeEvolProc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7888" r="-7888"/>
              <a:stretch>
                <a:fillRect/>
              </a:stretch>
            </p:blipFill>
          </mc:Choice>
          <mc:Fallback>
            <p:blipFill>
              <a:blip r:embed="rId3"/>
              <a:srcRect l="-7888" r="-7888"/>
              <a:stretch>
                <a:fillRect/>
              </a:stretch>
            </p:blipFill>
          </mc:Fallback>
        </mc:AlternateContent>
        <p:spPr>
          <a:xfrm>
            <a:off x="1200848" y="1966341"/>
            <a:ext cx="6350032" cy="349227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157</TotalTime>
  <Words>1624</Words>
  <Application>Microsoft Office PowerPoint</Application>
  <PresentationFormat>On-screen Show (4:3)</PresentationFormat>
  <Paragraphs>237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SE9</vt:lpstr>
      <vt:lpstr>Chapter 9 – Software Evolution</vt:lpstr>
      <vt:lpstr>Topics covered</vt:lpstr>
      <vt:lpstr>Software change</vt:lpstr>
      <vt:lpstr>Importance of evolution</vt:lpstr>
      <vt:lpstr>A spiral model of development and evolution </vt:lpstr>
      <vt:lpstr>Evolution and servicing </vt:lpstr>
      <vt:lpstr>Evolution and servicing</vt:lpstr>
      <vt:lpstr>Evolution processes</vt:lpstr>
      <vt:lpstr>Change identification and evolution processes </vt:lpstr>
      <vt:lpstr>The software evolution process </vt:lpstr>
      <vt:lpstr>Change implementation </vt:lpstr>
      <vt:lpstr>Program evolution dynamics</vt:lpstr>
      <vt:lpstr>Lehman’s laws </vt:lpstr>
      <vt:lpstr>Lehman’s laws</vt:lpstr>
      <vt:lpstr>Software maintenance</vt:lpstr>
      <vt:lpstr>Types of maintenance</vt:lpstr>
      <vt:lpstr>Figure 9.8  Maintenance effort distribution </vt:lpstr>
      <vt:lpstr>Maintenance costs</vt:lpstr>
      <vt:lpstr>Figure 9.9  Development and maintenance costs </vt:lpstr>
      <vt:lpstr>Maintenance cost factors</vt:lpstr>
      <vt:lpstr>Maintenance prediction</vt:lpstr>
      <vt:lpstr>Maintenance prediction </vt:lpstr>
      <vt:lpstr>System re-engineering</vt:lpstr>
      <vt:lpstr>Advantages of reengineering</vt:lpstr>
      <vt:lpstr>The reengineering process </vt:lpstr>
      <vt:lpstr>Reengineering process activities</vt:lpstr>
      <vt:lpstr>Reengineering cost factors</vt:lpstr>
      <vt:lpstr>Refactoring and reengineering</vt:lpstr>
      <vt:lpstr>Legacy system management</vt:lpstr>
      <vt:lpstr>Figure 9.13  An example of a legacy system assessment </vt:lpstr>
      <vt:lpstr>Legacy system categories</vt:lpstr>
      <vt:lpstr>Business value assessment</vt:lpstr>
      <vt:lpstr>Issues in business value assessment</vt:lpstr>
      <vt:lpstr>Key points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9</dc:title>
  <dc:creator>Ian Sommerville</dc:creator>
  <cp:lastModifiedBy>swetha</cp:lastModifiedBy>
  <cp:revision>13</cp:revision>
  <dcterms:created xsi:type="dcterms:W3CDTF">2009-12-29T15:27:38Z</dcterms:created>
  <dcterms:modified xsi:type="dcterms:W3CDTF">2019-10-03T05:15:06Z</dcterms:modified>
</cp:coreProperties>
</file>