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3"/>
  </p:notesMasterIdLst>
  <p:handoutMasterIdLst>
    <p:handoutMasterId r:id="rId54"/>
  </p:handoutMasterIdLst>
  <p:sldIdLst>
    <p:sldId id="256" r:id="rId2"/>
    <p:sldId id="258" r:id="rId3"/>
    <p:sldId id="259" r:id="rId4"/>
    <p:sldId id="263" r:id="rId5"/>
    <p:sldId id="322" r:id="rId6"/>
    <p:sldId id="268" r:id="rId7"/>
    <p:sldId id="314" r:id="rId8"/>
    <p:sldId id="348" r:id="rId9"/>
    <p:sldId id="350" r:id="rId10"/>
    <p:sldId id="352" r:id="rId11"/>
    <p:sldId id="323" r:id="rId12"/>
    <p:sldId id="360" r:id="rId13"/>
    <p:sldId id="269" r:id="rId14"/>
    <p:sldId id="324" r:id="rId15"/>
    <p:sldId id="280" r:id="rId16"/>
    <p:sldId id="281" r:id="rId17"/>
    <p:sldId id="325" r:id="rId18"/>
    <p:sldId id="283" r:id="rId19"/>
    <p:sldId id="284" r:id="rId20"/>
    <p:sldId id="264" r:id="rId21"/>
    <p:sldId id="326" r:id="rId22"/>
    <p:sldId id="327" r:id="rId23"/>
    <p:sldId id="266" r:id="rId24"/>
    <p:sldId id="353" r:id="rId25"/>
    <p:sldId id="354" r:id="rId26"/>
    <p:sldId id="273" r:id="rId27"/>
    <p:sldId id="275" r:id="rId28"/>
    <p:sldId id="328" r:id="rId29"/>
    <p:sldId id="355" r:id="rId30"/>
    <p:sldId id="335" r:id="rId31"/>
    <p:sldId id="343" r:id="rId32"/>
    <p:sldId id="329" r:id="rId33"/>
    <p:sldId id="347" r:id="rId34"/>
    <p:sldId id="346" r:id="rId35"/>
    <p:sldId id="315" r:id="rId36"/>
    <p:sldId id="289" r:id="rId37"/>
    <p:sldId id="330" r:id="rId38"/>
    <p:sldId id="356" r:id="rId39"/>
    <p:sldId id="291" r:id="rId40"/>
    <p:sldId id="331" r:id="rId41"/>
    <p:sldId id="357" r:id="rId42"/>
    <p:sldId id="297" r:id="rId43"/>
    <p:sldId id="319" r:id="rId44"/>
    <p:sldId id="332" r:id="rId45"/>
    <p:sldId id="358" r:id="rId46"/>
    <p:sldId id="333" r:id="rId47"/>
    <p:sldId id="359" r:id="rId48"/>
    <p:sldId id="361" r:id="rId49"/>
    <p:sldId id="334" r:id="rId50"/>
    <p:sldId id="320" r:id="rId51"/>
    <p:sldId id="310" r:id="rId52"/>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2787"/>
    <p:restoredTop sz="90929"/>
  </p:normalViewPr>
  <p:slideViewPr>
    <p:cSldViewPr>
      <p:cViewPr varScale="1">
        <p:scale>
          <a:sx n="101" d="100"/>
          <a:sy n="101" d="100"/>
        </p:scale>
        <p:origin x="-16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410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419315944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ln/>
        </p:spPr>
        <p:txBody>
          <a:bodyPr/>
          <a:lstStyle/>
          <a:p>
            <a:endParaRPr 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2/15/10</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2/15/10</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2/15/10</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2/15/10</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2/15/10</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2/15/10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Have programming and documentation standards been followed in the development process?</a:t>
            </a:r>
            <a:endParaRPr lang="en-GB" dirty="0" smtClean="0"/>
          </a:p>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pic>
        <p:nvPicPr>
          <p:cNvPr id="4" name="Content Placeholder 3" descr="24.3 Process-qualit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090" b="-43090"/>
              <a:stretch>
                <a:fillRect/>
              </a:stretch>
            </p:blipFill>
          </mc:Choice>
          <mc:Fallback>
            <p:blipFill>
              <a:blip r:embed="rId3"/>
              <a:srcRect t="-43090" b="-4309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dirty="0" smtClean="0"/>
              <a:t>Product standards define characteristics that all software components should exhibit e.g. a common programming style.</a:t>
            </a:r>
          </a:p>
          <a:p>
            <a:r>
              <a:rPr lang="en-GB" dirty="0" smtClean="0"/>
              <a:t>Process standards define how the software process should be enacted.</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p:txBody>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smtClean="0"/>
              <a:t>Software quality</a:t>
            </a:r>
            <a:endParaRPr lang="en-GB" smtClean="0"/>
          </a:p>
          <a:p>
            <a:r>
              <a:rPr lang="en-US" smtClean="0"/>
              <a:t>Software standards</a:t>
            </a:r>
            <a:endParaRPr lang="en-GB" smtClean="0"/>
          </a:p>
          <a:p>
            <a:r>
              <a:rPr lang="en-US" smtClean="0"/>
              <a:t>Reviews and inspections</a:t>
            </a:r>
            <a:endParaRPr lang="en-GB" smtClean="0"/>
          </a:p>
          <a:p>
            <a:r>
              <a:rPr lang="en-US" smtClean="0"/>
              <a:t>Software measurement and metrics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 </a:t>
            </a:r>
            <a:endParaRPr lang="en-GB" dirty="0" smtClean="0"/>
          </a:p>
          <a:p>
            <a:r>
              <a:rPr lang="en-US" dirty="0" smtClean="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r>
              <a:rPr lang="en-GB" dirty="0" smtClean="0"/>
              <a:t> </a:t>
            </a:r>
            <a:endParaRPr lang="en-US" dirty="0"/>
          </a:p>
        </p:txBody>
      </p:sp>
      <p:pic>
        <p:nvPicPr>
          <p:cNvPr id="4" name="Content Placeholder 3" descr="24.5 ISO9001-proces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418" r="-35418"/>
              <a:stretch>
                <a:fillRect/>
              </a:stretch>
            </p:blipFill>
          </mc:Choice>
          <mc:Fallback>
            <p:blipFill>
              <a:blip r:embed="rId3"/>
              <a:srcRect l="-35418" r="-3541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r>
              <a:rPr lang="en-GB" dirty="0" smtClean="0"/>
              <a:t> </a:t>
            </a:r>
            <a:endParaRPr lang="en-US" dirty="0"/>
          </a:p>
        </p:txBody>
      </p:sp>
      <p:pic>
        <p:nvPicPr>
          <p:cNvPr id="4" name="Content Placeholder 3" descr="24.6 IS0-9001-Q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440" r="-4440"/>
              <a:stretch>
                <a:fillRect/>
              </a:stretch>
            </p:blipFill>
          </mc:Choice>
          <mc:Fallback>
            <p:blipFill>
              <a:blip r:embed="rId3"/>
              <a:srcRect l="-4440" r="-444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software has a low number of defects and that it reaches the required standards of maintainability, reliability, portability and so on. </a:t>
            </a:r>
          </a:p>
          <a:p>
            <a:r>
              <a:rPr lang="en-US" sz="2200" dirty="0" smtClean="0"/>
              <a:t>SQM includes defining standards for processes and products and establishing processes to check that these standards have been followed. </a:t>
            </a:r>
            <a:endParaRPr lang="en-GB" sz="2200" dirty="0" smtClean="0"/>
          </a:p>
          <a:p>
            <a:r>
              <a:rPr lang="en-US" sz="2200" dirty="0" smtClean="0"/>
              <a:t>Software standards are important for quality assurance as they represent an identification of ‘best practice’. </a:t>
            </a:r>
            <a:endParaRPr lang="en-GB" sz="2200" dirty="0" smtClean="0"/>
          </a:p>
          <a:p>
            <a:r>
              <a:rPr lang="en-US" sz="2200" dirty="0" smtClean="0"/>
              <a:t>Quality management procedures may be documented in an organizational quality manual, based on the generic model for a quality manual suggested in the ISO 9001 standard.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6" name="Subtitle 5"/>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pic>
        <p:nvPicPr>
          <p:cNvPr id="4" name="Content Placeholder 3" descr="24.7 Review-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5480" b="-75480"/>
              <a:stretch>
                <a:fillRect/>
              </a:stretch>
            </p:blipFill>
          </mc:Choice>
          <mc:Fallback>
            <p:blipFill>
              <a:blip r:embed="rId3"/>
              <a:srcRect t="-75480" b="-7548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pPr lvl="1"/>
            <a:r>
              <a:rPr lang="en-US" dirty="0" smtClean="0"/>
              <a:t>In Scrum, for example,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a:p>
            <a:r>
              <a:rPr lang="en-US" dirty="0" smtClean="0"/>
              <a:t>XP relies on individuals taking the initiative to improve and </a:t>
            </a:r>
            <a:r>
              <a:rPr lang="en-US" dirty="0" err="1" smtClean="0"/>
              <a:t>refactor</a:t>
            </a:r>
            <a:r>
              <a:rPr lang="en-US" dirty="0" smtClean="0"/>
              <a:t> code. Agile approaches are not usually standards-driven, so issues of standards compliance are not usually considered.</a:t>
            </a:r>
            <a:endParaRPr lang="en-GB" dirty="0" smtClean="0"/>
          </a:p>
          <a:p>
            <a:endParaRPr lang="en-US"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29</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 </a:t>
            </a:r>
          </a:p>
          <a:p>
            <a:pPr lvl="1"/>
            <a:r>
              <a:rPr lang="en-US" dirty="0" smtClean="0"/>
              <a:t>At the project level, quality management involves the application of specific quality processes and checking that these planned processes have been followed.</a:t>
            </a:r>
            <a:r>
              <a:rPr lang="en-GB" dirty="0" smtClean="0"/>
              <a:t> </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type="body"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90840" tIns="44623" rIns="90840" bIns="44623"/>
          <a:lstStyle/>
          <a:p>
            <a:r>
              <a:rPr lang="en-GB" dirty="0" smtClean="0"/>
              <a:t>Agile methods and inspections</a:t>
            </a:r>
            <a:endParaRPr lang="en-GB" dirty="0"/>
          </a:p>
        </p:txBody>
      </p:sp>
      <p:sp>
        <p:nvSpPr>
          <p:cNvPr id="66563" name="Rectangle 3"/>
          <p:cNvSpPr>
            <a:spLocks noGrp="1" noChangeArrowheads="1"/>
          </p:cNvSpPr>
          <p:nvPr>
            <p:ph type="body" idx="1"/>
          </p:nvPr>
        </p:nvSpPr>
        <p:spPr>
          <a:noFill/>
          <a:ln/>
        </p:spPr>
        <p:txBody>
          <a:bodyPr lIns="90840" tIns="44623" rIns="90840" bIns="44623"/>
          <a:lstStyle/>
          <a:p>
            <a:r>
              <a:rPr lang="en-US" dirty="0" smtClean="0"/>
              <a:t>Agile processes rarely use formal inspection or peer review processes. </a:t>
            </a:r>
          </a:p>
          <a:p>
            <a:r>
              <a:rPr lang="en-US" dirty="0" smtClean="0"/>
              <a:t>Rather, they</a:t>
            </a:r>
            <a:r>
              <a:rPr lang="en-US" b="1" dirty="0" smtClean="0"/>
              <a:t> </a:t>
            </a:r>
            <a:r>
              <a:rPr lang="en-US" dirty="0" smtClean="0"/>
              <a:t>rely on team members cooperating to check each other’s code, and informal guidelines, such as ‘check before check-in’, which suggest that programmers should check their own code. </a:t>
            </a:r>
          </a:p>
          <a:p>
            <a:r>
              <a:rPr lang="en-US" dirty="0" smtClean="0"/>
              <a:t>Extreme programming practitioners argue that pair programming is an effective substitute for inspection as this is, in effect, a continual inspection process. </a:t>
            </a:r>
          </a:p>
          <a:p>
            <a:r>
              <a:rPr lang="en-US" dirty="0" smtClean="0"/>
              <a:t>Two people look at every line of code and check it before it is accepted.</a:t>
            </a:r>
            <a:endParaRPr lang="en-GB" dirty="0" smtClean="0"/>
          </a:p>
          <a:p>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measurement and metrics</a:t>
            </a:r>
            <a:endParaRPr lang="en-GB"/>
          </a:p>
        </p:txBody>
      </p:sp>
      <p:sp>
        <p:nvSpPr>
          <p:cNvPr id="89091" name="Rectangle 3"/>
          <p:cNvSpPr>
            <a:spLocks noGrp="1" noChangeArrowheads="1"/>
          </p:cNvSpPr>
          <p:nvPr>
            <p:ph idx="1"/>
          </p:nvPr>
        </p:nvSpPr>
        <p:spPr/>
        <p:txBody>
          <a:bodyPr/>
          <a:lstStyle/>
          <a:p>
            <a:r>
              <a:rPr lang="en-GB" smtClean="0"/>
              <a:t>Software measurement is concerned with deriving a numeric value for an attribute of a software product or process.</a:t>
            </a:r>
          </a:p>
          <a:p>
            <a:r>
              <a:rPr lang="en-GB" smtClean="0"/>
              <a:t>This allows for objective comparisons between techniques and processes.</a:t>
            </a:r>
          </a:p>
          <a:p>
            <a:r>
              <a:rPr lang="en-GB" smtClean="0"/>
              <a:t>Although some companies have introduced measurement programmes, most organisations still don’t make systematic use of software measurement.</a:t>
            </a:r>
          </a:p>
          <a:p>
            <a:r>
              <a:rPr lang="en-GB" smtClean="0"/>
              <a:t>There are few established standards in this area.</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smtClean="0"/>
              <a:t>Software metric</a:t>
            </a:r>
            <a:endParaRPr lang="en-GB"/>
          </a:p>
        </p:txBody>
      </p:sp>
      <p:sp>
        <p:nvSpPr>
          <p:cNvPr id="52226" name="Rectangle 2"/>
          <p:cNvSpPr>
            <a:spLocks noGrp="1" noChangeArrowheads="1"/>
          </p:cNvSpPr>
          <p:nvPr>
            <p:ph idx="1"/>
          </p:nvPr>
        </p:nvSpPr>
        <p:spPr/>
        <p:txBody>
          <a:bodyPr/>
          <a:lstStyle/>
          <a:p>
            <a:r>
              <a:rPr lang="en-GB" dirty="0" smtClean="0"/>
              <a:t>Any type of measurement which relates to a software system, process or related documentation</a:t>
            </a:r>
          </a:p>
          <a:p>
            <a:pPr lvl="1"/>
            <a:r>
              <a:rPr lang="en-GB" dirty="0" smtClean="0"/>
              <a:t>Lines of code in a program, the Fog index, number of person-days required to develop a component.</a:t>
            </a:r>
          </a:p>
          <a:p>
            <a:r>
              <a:rPr lang="en-GB" dirty="0" smtClean="0"/>
              <a:t>Allow the software and the software process to </a:t>
            </a:r>
            <a:br>
              <a:rPr lang="en-GB" dirty="0" smtClean="0"/>
            </a:br>
            <a:r>
              <a:rPr lang="en-GB" dirty="0" smtClean="0"/>
              <a:t>be quantified.</a:t>
            </a:r>
          </a:p>
          <a:p>
            <a:r>
              <a:rPr lang="en-GB" dirty="0" smtClean="0"/>
              <a:t>May be used to predict product attributes or to control the software process.</a:t>
            </a:r>
          </a:p>
          <a:p>
            <a:r>
              <a:rPr lang="en-GB" dirty="0" smtClean="0"/>
              <a:t>Product metrics can be used for general predictions or to identify anomalous components.</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36</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Predictor </a:t>
            </a:r>
            <a:r>
              <a:rPr lang="en-US" dirty="0"/>
              <a:t>and control measurements</a:t>
            </a:r>
            <a:r>
              <a:rPr lang="en-GB" dirty="0" smtClean="0"/>
              <a:t> </a:t>
            </a:r>
            <a:endParaRPr lang="en-US" dirty="0"/>
          </a:p>
        </p:txBody>
      </p:sp>
      <p:pic>
        <p:nvPicPr>
          <p:cNvPr id="4" name="Content Placeholder 3" descr="24.9 PredControlMetric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746" r="-10746"/>
              <a:stretch>
                <a:fillRect/>
              </a:stretch>
            </p:blipFill>
          </mc:Choice>
          <mc:Fallback>
            <p:blipFill>
              <a:blip r:embed="rId3"/>
              <a:srcRect l="-10746" r="-10746"/>
              <a:stretch>
                <a:fillRect/>
              </a:stretch>
            </p:blipFill>
          </mc:Fallback>
        </mc:AlternateContent>
        <p:spPr>
          <a:xfrm>
            <a:off x="1227363" y="1600200"/>
            <a:ext cx="6514804" cy="3582891"/>
          </a:xfrm>
        </p:spPr>
      </p:pic>
      <p:sp>
        <p:nvSpPr>
          <p:cNvPr id="5" name="Slide Number Placeholder 4"/>
          <p:cNvSpPr>
            <a:spLocks noGrp="1"/>
          </p:cNvSpPr>
          <p:nvPr>
            <p:ph type="sldNum" sz="quarter" idx="12"/>
          </p:nvPr>
        </p:nvSpPr>
        <p:spPr/>
        <p:txBody>
          <a:bodyPr/>
          <a:lstStyle/>
          <a:p>
            <a:fld id="{745CE82A-87C3-2841-AAF3-37DF1E34DC62}"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measurements</a:t>
            </a:r>
            <a:endParaRPr lang="en-US" dirty="0"/>
          </a:p>
        </p:txBody>
      </p:sp>
      <p:sp>
        <p:nvSpPr>
          <p:cNvPr id="3" name="Content Placeholder 2"/>
          <p:cNvSpPr>
            <a:spLocks noGrp="1"/>
          </p:cNvSpPr>
          <p:nvPr>
            <p:ph idx="1"/>
          </p:nvPr>
        </p:nvSpPr>
        <p:spPr/>
        <p:txBody>
          <a:bodyPr/>
          <a:lstStyle/>
          <a:p>
            <a:r>
              <a:rPr lang="en-US" dirty="0" smtClean="0"/>
              <a:t>To assign a value to system quality attributes </a:t>
            </a:r>
          </a:p>
          <a:p>
            <a:pPr lvl="1"/>
            <a:r>
              <a:rPr lang="en-US" dirty="0" smtClean="0"/>
              <a:t>By measuring the characteristics of system components, such as their </a:t>
            </a:r>
            <a:r>
              <a:rPr lang="en-US" dirty="0" err="1" smtClean="0"/>
              <a:t>cyclomatic</a:t>
            </a:r>
            <a:r>
              <a:rPr lang="en-US" dirty="0" smtClean="0"/>
              <a:t> complexity, and then aggregating these measurements, you can assess system quality attributes, such as maintainability.</a:t>
            </a:r>
            <a:endParaRPr lang="en-GB" dirty="0" smtClean="0"/>
          </a:p>
          <a:p>
            <a:r>
              <a:rPr lang="en-US" dirty="0" smtClean="0"/>
              <a:t>To identify the system components whose quality is sub-standard </a:t>
            </a:r>
          </a:p>
          <a:p>
            <a:pPr lvl="1"/>
            <a:r>
              <a:rPr lang="en-US" dirty="0" smtClean="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smtClean="0"/>
              <a:t>Metrics assumptions</a:t>
            </a:r>
            <a:endParaRPr lang="en-GB"/>
          </a:p>
        </p:txBody>
      </p:sp>
      <p:sp>
        <p:nvSpPr>
          <p:cNvPr id="56322" name="Rectangle 2"/>
          <p:cNvSpPr>
            <a:spLocks noGrp="1" noChangeArrowheads="1"/>
          </p:cNvSpPr>
          <p:nvPr>
            <p:ph idx="1"/>
          </p:nvPr>
        </p:nvSpPr>
        <p:spPr/>
        <p:txBody>
          <a:bodyPr/>
          <a:lstStyle/>
          <a:p>
            <a:r>
              <a:rPr lang="en-GB" smtClean="0"/>
              <a:t>A software property can be measured.</a:t>
            </a:r>
          </a:p>
          <a:p>
            <a:r>
              <a:rPr lang="en-GB" smtClean="0"/>
              <a:t>The relationship exists between what we can </a:t>
            </a:r>
            <a:br>
              <a:rPr lang="en-GB" smtClean="0"/>
            </a:br>
            <a:r>
              <a:rPr lang="en-GB" smtClean="0"/>
              <a:t>measure and what we want to know. We can only measure internal attributes but are often more interested in external software attributes.</a:t>
            </a:r>
          </a:p>
          <a:p>
            <a:r>
              <a:rPr lang="en-GB" smtClean="0"/>
              <a:t>This relationship has been formalised and </a:t>
            </a:r>
            <a:br>
              <a:rPr lang="en-GB" smtClean="0"/>
            </a:br>
            <a:r>
              <a:rPr lang="en-GB" smtClean="0"/>
              <a:t>validated.</a:t>
            </a:r>
          </a:p>
          <a:p>
            <a:r>
              <a:rPr lang="en-GB" smtClean="0"/>
              <a:t>It may be difficult to relate what can be measured to desirable external quality attributes.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r>
              <a:rPr lang="en-US" dirty="0"/>
              <a:t>between internal and external software</a:t>
            </a:r>
            <a:r>
              <a:rPr lang="en-GB" dirty="0" smtClean="0"/>
              <a:t> </a:t>
            </a:r>
            <a:endParaRPr lang="en-US" dirty="0"/>
          </a:p>
        </p:txBody>
      </p:sp>
      <p:pic>
        <p:nvPicPr>
          <p:cNvPr id="4" name="Content Placeholder 3" descr="24.10 IntExtAttribut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10" r="-10610"/>
              <a:stretch>
                <a:fillRect/>
              </a:stretch>
            </p:blipFill>
          </mc:Choice>
          <mc:Fallback>
            <p:blipFill>
              <a:blip r:embed="rId3"/>
              <a:srcRect l="-10610" r="-1061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measurement in industry</a:t>
            </a:r>
            <a:endParaRPr lang="en-US" dirty="0"/>
          </a:p>
        </p:txBody>
      </p:sp>
      <p:sp>
        <p:nvSpPr>
          <p:cNvPr id="3" name="Content Placeholder 2"/>
          <p:cNvSpPr>
            <a:spLocks noGrp="1"/>
          </p:cNvSpPr>
          <p:nvPr>
            <p:ph idx="1"/>
          </p:nvPr>
        </p:nvSpPr>
        <p:spPr/>
        <p:txBody>
          <a:bodyPr/>
          <a:lstStyle/>
          <a:p>
            <a:r>
              <a:rPr lang="en-US" sz="2200" dirty="0" smtClean="0"/>
              <a:t>It is impossible to quantify the return on investment of introducing an organizational metrics program. </a:t>
            </a:r>
          </a:p>
          <a:p>
            <a:r>
              <a:rPr lang="en-US" sz="2200" dirty="0" smtClean="0"/>
              <a:t>There are no standards for software metrics or standardized processes for measurement and analysis. </a:t>
            </a:r>
          </a:p>
          <a:p>
            <a:r>
              <a:rPr lang="en-US" sz="2200" dirty="0" smtClean="0"/>
              <a:t>In many companies, software processes are not standardized and are poorly defined and controlled. </a:t>
            </a:r>
          </a:p>
          <a:p>
            <a:r>
              <a:rPr lang="en-US" sz="2200" dirty="0" smtClean="0"/>
              <a:t>Most work on software measurement has focused on code-based metrics and plan-driven development processes. However, more and more software is now developed by configuring ERP systems or COTS</a:t>
            </a:r>
            <a:r>
              <a:rPr lang="en-GB" sz="2200" dirty="0" smtClean="0"/>
              <a:t>.</a:t>
            </a:r>
          </a:p>
          <a:p>
            <a:r>
              <a:rPr lang="en-US" sz="2200" dirty="0" smtClean="0"/>
              <a:t>Introducing measurement adds additional overhead to processes. </a:t>
            </a:r>
            <a:endParaRPr lang="en-US" sz="22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smtClean="0"/>
              <a:t>Product metrics</a:t>
            </a:r>
            <a:endParaRPr lang="en-GB"/>
          </a:p>
        </p:txBody>
      </p:sp>
      <p:sp>
        <p:nvSpPr>
          <p:cNvPr id="64514" name="Rectangle 2"/>
          <p:cNvSpPr>
            <a:spLocks noGrp="1" noChangeArrowheads="1"/>
          </p:cNvSpPr>
          <p:nvPr>
            <p:ph idx="1"/>
          </p:nvPr>
        </p:nvSpPr>
        <p:spPr/>
        <p:txBody>
          <a:bodyPr/>
          <a:lstStyle/>
          <a:p>
            <a:r>
              <a:rPr lang="en-GB" dirty="0" smtClean="0"/>
              <a:t>A quality metric should be a predictor of product quality.</a:t>
            </a:r>
          </a:p>
          <a:p>
            <a:r>
              <a:rPr lang="en-GB" dirty="0" smtClean="0"/>
              <a:t>Classes of product metric</a:t>
            </a:r>
          </a:p>
          <a:p>
            <a:pPr lvl="1"/>
            <a:r>
              <a:rPr lang="en-GB" dirty="0" smtClean="0"/>
              <a:t>Dynamic metrics which are collected by measurements made of a program in execution;</a:t>
            </a:r>
          </a:p>
          <a:p>
            <a:pPr lvl="1"/>
            <a:r>
              <a:rPr lang="en-GB" dirty="0" smtClean="0"/>
              <a:t>Static metrics which are collected by measurements made of the system representations;</a:t>
            </a:r>
          </a:p>
          <a:p>
            <a:pPr lvl="1"/>
            <a:r>
              <a:rPr lang="en-GB" dirty="0" smtClean="0"/>
              <a:t>Dynamic metrics help assess efficiency and reliability</a:t>
            </a:r>
          </a:p>
          <a:p>
            <a:pPr lvl="1"/>
            <a:r>
              <a:rPr lang="en-GB" dirty="0" smtClean="0"/>
              <a:t>Static metrics help assess complexity, </a:t>
            </a:r>
            <a:r>
              <a:rPr lang="en-GB" dirty="0" err="1" smtClean="0"/>
              <a:t>understandability</a:t>
            </a:r>
            <a:r>
              <a:rPr lang="en-GB" dirty="0" smtClean="0"/>
              <a:t> and maintainability.</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smtClean="0"/>
              <a:t>Dynamic and static metrics</a:t>
            </a:r>
            <a:endParaRPr lang="en-GB"/>
          </a:p>
        </p:txBody>
      </p:sp>
      <p:sp>
        <p:nvSpPr>
          <p:cNvPr id="93187" name="Rectangle 3"/>
          <p:cNvSpPr>
            <a:spLocks noGrp="1" noChangeArrowheads="1"/>
          </p:cNvSpPr>
          <p:nvPr>
            <p:ph idx="1"/>
          </p:nvPr>
        </p:nvSpPr>
        <p:spPr/>
        <p:txBody>
          <a:bodyPr/>
          <a:lstStyle/>
          <a:p>
            <a:r>
              <a:rPr lang="en-GB" smtClean="0"/>
              <a:t>Dynamic metrics are closely related to software quality attributes</a:t>
            </a:r>
          </a:p>
          <a:p>
            <a:pPr lvl="1"/>
            <a:r>
              <a:rPr lang="en-GB" smtClean="0"/>
              <a:t>It is relatively easy to measure the response time of a system (performance attribute) or the number of failures (reliability attribute).</a:t>
            </a:r>
          </a:p>
          <a:p>
            <a:r>
              <a:rPr lang="en-GB" smtClean="0"/>
              <a:t>Static metrics have an indirect relationship with quality attributes</a:t>
            </a:r>
          </a:p>
          <a:p>
            <a:pPr lvl="1"/>
            <a:r>
              <a:rPr lang="en-GB" smtClean="0"/>
              <a:t>You need to try and derive a relationship between these metrics and properties such as complexity, understandability and maintainability.</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gridCol w="5361910"/>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Fan</a:t>
                      </a:r>
                      <a:r>
                        <a:rPr lang="en-US" sz="1600" dirty="0">
                          <a:solidFill>
                            <a:srgbClr val="000000"/>
                          </a:solidFill>
                          <a:latin typeface="Arial"/>
                          <a:ea typeface="Times New Roman"/>
                          <a:cs typeface="Arial"/>
                        </a:rPr>
                        <a:t>-in/Fan-out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smtClean="0"/>
              <a:t>Static </a:t>
            </a:r>
            <a:r>
              <a:rPr lang="en-US" dirty="0"/>
              <a:t>software product </a:t>
            </a:r>
            <a:r>
              <a:rPr lang="en-US" dirty="0" smtClean="0"/>
              <a:t>metrics</a:t>
            </a:r>
            <a:endParaRPr lang="en-US" dirty="0"/>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gridCol w="5253588"/>
              </a:tblGrid>
              <a:tr h="370840">
                <a:tc>
                  <a:txBody>
                    <a:bodyPr/>
                    <a:lstStyle/>
                    <a:p>
                      <a:pPr algn="just">
                        <a:spcAft>
                          <a:spcPts val="0"/>
                        </a:spcAft>
                      </a:pPr>
                      <a:r>
                        <a:rPr lang="en-US" sz="1600" b="1" dirty="0" smtClean="0">
                          <a:solidFill>
                            <a:srgbClr val="000000"/>
                          </a:solidFill>
                          <a:latin typeface="Arial"/>
                          <a:ea typeface="Times New Roman"/>
                          <a:cs typeface="Arial"/>
                        </a:rPr>
                        <a:t>Software </a:t>
                      </a:r>
                      <a:r>
                        <a:rPr lang="en-US" sz="1600" b="1" dirty="0">
                          <a:solidFill>
                            <a:srgbClr val="000000"/>
                          </a:solidFill>
                          <a:latin typeface="Arial"/>
                          <a:ea typeface="Times New Roman"/>
                          <a:cs typeface="Arial"/>
                        </a:rPr>
                        <a:t>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smtClean="0">
                          <a:solidFill>
                            <a:srgbClr val="000000"/>
                          </a:solidFill>
                          <a:latin typeface="Arial"/>
                          <a:ea typeface="Times New Roman"/>
                          <a:cs typeface="Arial"/>
                        </a:rPr>
                        <a:t>Weighted </a:t>
                      </a:r>
                      <a:r>
                        <a:rPr lang="en-US" sz="1400" dirty="0">
                          <a:solidFill>
                            <a:srgbClr val="000000"/>
                          </a:solidFill>
                          <a:latin typeface="Arial"/>
                          <a:ea typeface="Times New Roman"/>
                          <a:cs typeface="Arial"/>
                        </a:rPr>
                        <a:t>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superclasses in an inheritance tree.</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CK object-oriented metrics suite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US" sz="1400" b="1" dirty="0" smtClean="0">
                          <a:solidFill>
                            <a:srgbClr val="000000"/>
                          </a:solidFill>
                          <a:latin typeface="Arial"/>
                          <a:ea typeface="Times New Roman"/>
                          <a:cs typeface="Arial"/>
                        </a:rPr>
                        <a:t>Object</a:t>
                      </a:r>
                      <a:r>
                        <a:rPr lang="en-US" sz="1400" b="1" dirty="0">
                          <a:solidFill>
                            <a:srgbClr val="000000"/>
                          </a:solidFill>
                          <a:latin typeface="Arial"/>
                          <a:ea typeface="Times New Roman"/>
                          <a:cs typeface="Arial"/>
                        </a:rPr>
                        <a: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component analysis</a:t>
            </a:r>
            <a:endParaRPr lang="en-US" dirty="0"/>
          </a:p>
        </p:txBody>
      </p:sp>
      <p:sp>
        <p:nvSpPr>
          <p:cNvPr id="3" name="Content Placeholder 2"/>
          <p:cNvSpPr>
            <a:spLocks noGrp="1"/>
          </p:cNvSpPr>
          <p:nvPr>
            <p:ph idx="1"/>
          </p:nvPr>
        </p:nvSpPr>
        <p:spPr/>
        <p:txBody>
          <a:bodyPr/>
          <a:lstStyle/>
          <a:p>
            <a:r>
              <a:rPr lang="en-US" dirty="0" smtClean="0"/>
              <a:t>System component can be analyzed separately using a range of metrics. </a:t>
            </a:r>
          </a:p>
          <a:p>
            <a:r>
              <a:rPr lang="en-US" dirty="0" smtClean="0"/>
              <a:t>The values of these metrics may then compared for different components and, perhaps, with historical measurement data collected on previous projects.</a:t>
            </a:r>
          </a:p>
          <a:p>
            <a:r>
              <a:rPr lang="en-US" dirty="0" smtClean="0"/>
              <a:t>Anomalous measurements, which deviate significantly from the norm, may imply that there are problems with the quality of these components.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of product measurement</a:t>
            </a:r>
            <a:r>
              <a:rPr lang="en-GB" dirty="0" smtClean="0"/>
              <a:t> </a:t>
            </a:r>
            <a:endParaRPr lang="en-US" dirty="0"/>
          </a:p>
        </p:txBody>
      </p:sp>
      <p:pic>
        <p:nvPicPr>
          <p:cNvPr id="4" name="Content Placeholder 3" descr="24.11 ProductMeasur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2428" b="-22428"/>
              <a:stretch>
                <a:fillRect/>
              </a:stretch>
            </p:blipFill>
          </mc:Choice>
          <mc:Fallback>
            <p:blipFill>
              <a:blip r:embed="rId3"/>
              <a:srcRect t="-22428" b="-22428"/>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smtClean="0"/>
              <a:t>Measurement surprises</a:t>
            </a:r>
            <a:endParaRPr lang="en-GB"/>
          </a:p>
        </p:txBody>
      </p:sp>
      <p:sp>
        <p:nvSpPr>
          <p:cNvPr id="95235" name="Rectangle 3"/>
          <p:cNvSpPr>
            <a:spLocks noGrp="1" noChangeArrowheads="1"/>
          </p:cNvSpPr>
          <p:nvPr>
            <p:ph idx="1"/>
          </p:nvPr>
        </p:nvSpPr>
        <p:spPr/>
        <p:txBody>
          <a:bodyPr/>
          <a:lstStyle/>
          <a:p>
            <a:r>
              <a:rPr lang="en-GB" smtClean="0"/>
              <a:t>Reducing the number of faults in a program leads to an increased number of help desk calls</a:t>
            </a:r>
          </a:p>
          <a:p>
            <a:pPr lvl="1"/>
            <a:r>
              <a:rPr lang="en-GB" smtClean="0"/>
              <a:t>The program is now thought of as more reliable and so has a wider more diverse market. The percentage of users who call the help desk may have decreased but the total may increase;</a:t>
            </a:r>
          </a:p>
          <a:p>
            <a:pPr lvl="1"/>
            <a:r>
              <a:rPr lang="en-GB" smtClean="0"/>
              <a:t>A more reliable system is used in a different way from a system where users work around the faults. This leads to more help desk calls.</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mtClean="0"/>
              <a:t>Key points</a:t>
            </a:r>
            <a:endParaRPr lang="en-GB"/>
          </a:p>
        </p:txBody>
      </p:sp>
      <p:sp>
        <p:nvSpPr>
          <p:cNvPr id="83971" name="Rectangle 3"/>
          <p:cNvSpPr>
            <a:spLocks noGrp="1" noChangeArrowheads="1"/>
          </p:cNvSpPr>
          <p:nvPr>
            <p:ph idx="1"/>
          </p:nvPr>
        </p:nvSpPr>
        <p:spPr/>
        <p:txBody>
          <a:bodyPr/>
          <a:lstStyle/>
          <a:p>
            <a:r>
              <a:rPr lang="en-US" dirty="0" smtClean="0"/>
              <a:t>Reviews of the software process deliverables involve a team of people who check that quality standards are being followed. </a:t>
            </a:r>
            <a:endParaRPr lang="en-GB" dirty="0" smtClean="0"/>
          </a:p>
          <a:p>
            <a:r>
              <a:rPr lang="en-US" dirty="0" smtClean="0"/>
              <a:t>In a program inspection or peer review, a small team systematically checks the code. They read the code in detail and look for possible errors and omissions</a:t>
            </a:r>
            <a:endParaRPr lang="en-GB" dirty="0" smtClean="0"/>
          </a:p>
          <a:p>
            <a:r>
              <a:rPr lang="en-US" dirty="0" smtClean="0"/>
              <a:t>Software measurement can be used to gather data about software and software processes. </a:t>
            </a:r>
            <a:endParaRPr lang="en-GB" dirty="0" smtClean="0"/>
          </a:p>
          <a:p>
            <a:r>
              <a:rPr lang="en-US" dirty="0" smtClean="0"/>
              <a:t>Product quality metrics are particularly useful for highlighting anomalous components that may have quality problems. </a:t>
            </a:r>
            <a:endParaRPr lang="en-GB" dirty="0" smtClean="0"/>
          </a:p>
          <a:p>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smtClean="0"/>
              <a:t>Quality management is particularly important for large, complex systems. The quality documentation is a record of progress and supports continuity of development as the development team changes.</a:t>
            </a:r>
          </a:p>
          <a:p>
            <a:r>
              <a:rPr lang="en-US" smtClean="0"/>
              <a:t>For smaller systems, quality management needs less documentation and should focus on establishing a quality culture.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763</TotalTime>
  <Pages>55</Pages>
  <Words>3465</Words>
  <Application>Microsoft Office PowerPoint</Application>
  <PresentationFormat>On-screen Show (4:3)</PresentationFormat>
  <Paragraphs>386</Paragraphs>
  <Slides>51</Slides>
  <Notes>14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SE9</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 </vt:lpstr>
      <vt:lpstr>Software standards</vt:lpstr>
      <vt:lpstr>Importance of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Key points</vt:lpstr>
      <vt:lpstr>Chapter 24 - Quality Management</vt:lpstr>
      <vt:lpstr>Reviews and inspections</vt:lpstr>
      <vt:lpstr>Quality reviews</vt:lpstr>
      <vt:lpstr>The software review process </vt:lpstr>
      <vt:lpstr>Reviews and agile methods</vt:lpstr>
      <vt:lpstr>Program inspections</vt:lpstr>
      <vt:lpstr>Inspection checklists</vt:lpstr>
      <vt:lpstr>An inspection checklist (a)</vt:lpstr>
      <vt:lpstr>An inspection checklist (b)</vt:lpstr>
      <vt:lpstr>Agile methods and inspections</vt:lpstr>
      <vt:lpstr>Software measurement and metrics</vt:lpstr>
      <vt:lpstr>Software metric</vt:lpstr>
      <vt:lpstr>Predictor and control measurements </vt:lpstr>
      <vt:lpstr>Use of measurements</vt:lpstr>
      <vt:lpstr>Metrics assumptions</vt:lpstr>
      <vt:lpstr>Relationships between internal and external software </vt:lpstr>
      <vt:lpstr>Problems with measurement in industry</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surprises</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creator>swetha</dc:creator>
  <cp:lastModifiedBy>swetha</cp:lastModifiedBy>
  <cp:revision>49</cp:revision>
  <cp:lastPrinted>2010-02-15T15:10:11Z</cp:lastPrinted>
  <dcterms:created xsi:type="dcterms:W3CDTF">2010-02-15T15:08:46Z</dcterms:created>
  <dcterms:modified xsi:type="dcterms:W3CDTF">2017-12-20T07:39:26Z</dcterms:modified>
</cp:coreProperties>
</file>