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313" r:id="rId3"/>
    <p:sldId id="326" r:id="rId4"/>
    <p:sldId id="327" r:id="rId5"/>
    <p:sldId id="257" r:id="rId6"/>
    <p:sldId id="259" r:id="rId7"/>
    <p:sldId id="272" r:id="rId8"/>
    <p:sldId id="260" r:id="rId9"/>
    <p:sldId id="261" r:id="rId10"/>
    <p:sldId id="262" r:id="rId11"/>
    <p:sldId id="263" r:id="rId12"/>
    <p:sldId id="264" r:id="rId13"/>
    <p:sldId id="265" r:id="rId14"/>
    <p:sldId id="266" r:id="rId15"/>
    <p:sldId id="267" r:id="rId16"/>
    <p:sldId id="268" r:id="rId17"/>
    <p:sldId id="269" r:id="rId18"/>
    <p:sldId id="273" r:id="rId19"/>
    <p:sldId id="274" r:id="rId20"/>
    <p:sldId id="291" r:id="rId21"/>
    <p:sldId id="292" r:id="rId22"/>
    <p:sldId id="293" r:id="rId23"/>
    <p:sldId id="294" r:id="rId24"/>
    <p:sldId id="314" r:id="rId25"/>
    <p:sldId id="315" r:id="rId26"/>
    <p:sldId id="316" r:id="rId27"/>
    <p:sldId id="318" r:id="rId28"/>
    <p:sldId id="319" r:id="rId29"/>
    <p:sldId id="320" r:id="rId30"/>
    <p:sldId id="323"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78"/>
  </p:normalViewPr>
  <p:slideViewPr>
    <p:cSldViewPr>
      <p:cViewPr varScale="1">
        <p:scale>
          <a:sx n="117" d="100"/>
          <a:sy n="117" d="100"/>
        </p:scale>
        <p:origin x="167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2EAFE-BA01-4077-BE77-3A1674F062B7}" type="datetimeFigureOut">
              <a:rPr lang="en-US" smtClean="0"/>
              <a:pPr/>
              <a:t>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5E6AD-96EB-4FD8-A00B-7C39AFD7ECCC}" type="slidenum">
              <a:rPr lang="en-US" smtClean="0"/>
              <a:pPr/>
              <a:t>‹#›</a:t>
            </a:fld>
            <a:endParaRPr lang="en-US"/>
          </a:p>
        </p:txBody>
      </p:sp>
    </p:spTree>
    <p:extLst>
      <p:ext uri="{BB962C8B-B14F-4D97-AF65-F5344CB8AC3E}">
        <p14:creationId xmlns:p14="http://schemas.microsoft.com/office/powerpoint/2010/main" val="7013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improve difference between protected vs public/private</a:t>
            </a:r>
          </a:p>
        </p:txBody>
      </p:sp>
      <p:sp>
        <p:nvSpPr>
          <p:cNvPr id="4" name="Slide Number Placeholder 3"/>
          <p:cNvSpPr>
            <a:spLocks noGrp="1"/>
          </p:cNvSpPr>
          <p:nvPr>
            <p:ph type="sldNum" sz="quarter" idx="10"/>
          </p:nvPr>
        </p:nvSpPr>
        <p:spPr/>
        <p:txBody>
          <a:bodyPr/>
          <a:lstStyle/>
          <a:p>
            <a:fld id="{F3F5E6AD-96EB-4FD8-A00B-7C39AFD7ECCC}" type="slidenum">
              <a:rPr lang="en-US" smtClean="0"/>
              <a:pPr/>
              <a:t>23</a:t>
            </a:fld>
            <a:endParaRPr lang="en-US"/>
          </a:p>
        </p:txBody>
      </p:sp>
    </p:spTree>
    <p:extLst>
      <p:ext uri="{BB962C8B-B14F-4D97-AF65-F5344CB8AC3E}">
        <p14:creationId xmlns:p14="http://schemas.microsoft.com/office/powerpoint/2010/main" val="65806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1C6E6CA-2B59-4B1F-B52B-AFBA35F2C873}" type="datetime1">
              <a:rPr lang="en-US" smtClean="0"/>
              <a:pPr/>
              <a:t>1/8/25</a:t>
            </a:fld>
            <a:endParaRPr lang="en-US"/>
          </a:p>
        </p:txBody>
      </p:sp>
      <p:sp>
        <p:nvSpPr>
          <p:cNvPr id="19" name="Footer Placeholder 18"/>
          <p:cNvSpPr>
            <a:spLocks noGrp="1"/>
          </p:cNvSpPr>
          <p:nvPr>
            <p:ph type="ftr" sz="quarter" idx="11"/>
          </p:nvPr>
        </p:nvSpPr>
        <p:spPr/>
        <p:txBody>
          <a:bodyPr/>
          <a:lstStyle/>
          <a:p>
            <a:r>
              <a:rPr lang="en-US"/>
              <a:t>VYBHAVA TECHNOLOGIES</a:t>
            </a:r>
          </a:p>
        </p:txBody>
      </p:sp>
      <p:sp>
        <p:nvSpPr>
          <p:cNvPr id="27" name="Slide Number Placeholder 26"/>
          <p:cNvSpPr>
            <a:spLocks noGrp="1"/>
          </p:cNvSpPr>
          <p:nvPr>
            <p:ph type="sldNum" sz="quarter" idx="12"/>
          </p:nvPr>
        </p:nvSpPr>
        <p:spPr/>
        <p:txBody>
          <a:bodyPr/>
          <a:lstStyle/>
          <a:p>
            <a:fld id="{C63F15FA-AAC3-4D57-B27F-FE15AC6B4A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FEF912-56B0-431E-8DC5-110235F6A8AB}" type="datetime1">
              <a:rPr lang="en-US" smtClean="0"/>
              <a:pPr/>
              <a:t>1/8/25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DB1D4C-06CE-47E9-80E2-1298105F8DA2}" type="datetime1">
              <a:rPr lang="en-US" smtClean="0"/>
              <a:pPr/>
              <a:t>1/8/25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3D9BC13-77A6-4EA3-A00C-2B4E93B51269}" type="datetime1">
              <a:rPr lang="en-US" smtClean="0"/>
              <a:pPr/>
              <a:t>1/8/25</a:t>
            </a:fld>
            <a:endParaRPr lang="en-US"/>
          </a:p>
        </p:txBody>
      </p:sp>
      <p:sp>
        <p:nvSpPr>
          <p:cNvPr id="5" name="Footer Placeholder 4"/>
          <p:cNvSpPr>
            <a:spLocks noGrp="1"/>
          </p:cNvSpPr>
          <p:nvPr>
            <p:ph type="ftr" sz="quarter" idx="11"/>
          </p:nvPr>
        </p:nvSpPr>
        <p:spPr/>
        <p:txBody>
          <a:bodyPr/>
          <a:lstStyle/>
          <a:p>
            <a:r>
              <a:rPr lang="en-US"/>
              <a:t>VYBHAVA TECHNOLOGIES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96F4E9-08D2-41B8-8EC0-5836570DD705}" type="datetime1">
              <a:rPr lang="en-US" smtClean="0"/>
              <a:pPr/>
              <a:t>1/8/25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E0E759-2783-4B08-A586-67B447CFAE30}" type="datetime1">
              <a:rPr lang="en-US" smtClean="0"/>
              <a:pPr/>
              <a:t>1/8/25</a:t>
            </a:fld>
            <a:endParaRPr lang="en-US"/>
          </a:p>
        </p:txBody>
      </p:sp>
      <p:sp>
        <p:nvSpPr>
          <p:cNvPr id="8" name="Footer Placeholder 7"/>
          <p:cNvSpPr>
            <a:spLocks noGrp="1"/>
          </p:cNvSpPr>
          <p:nvPr>
            <p:ph type="ftr" sz="quarter" idx="11"/>
          </p:nvPr>
        </p:nvSpPr>
        <p:spPr/>
        <p:txBody>
          <a:bodyPr/>
          <a:lstStyle/>
          <a:p>
            <a:r>
              <a:rPr lang="en-US"/>
              <a:t>VYBHAVA TECHNOLOGIES</a:t>
            </a:r>
          </a:p>
        </p:txBody>
      </p:sp>
      <p:sp>
        <p:nvSpPr>
          <p:cNvPr id="9" name="Slide Number Placeholder 8"/>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F050491-3059-4739-91E2-B6CCB38A976B}" type="datetime1">
              <a:rPr lang="en-US" smtClean="0"/>
              <a:pPr/>
              <a:t>1/8/25</a:t>
            </a:fld>
            <a:endParaRPr lang="en-US"/>
          </a:p>
        </p:txBody>
      </p:sp>
      <p:sp>
        <p:nvSpPr>
          <p:cNvPr id="4" name="Footer Placeholder 3"/>
          <p:cNvSpPr>
            <a:spLocks noGrp="1"/>
          </p:cNvSpPr>
          <p:nvPr>
            <p:ph type="ftr" sz="quarter" idx="11"/>
          </p:nvPr>
        </p:nvSpPr>
        <p:spPr/>
        <p:txBody>
          <a:bodyPr/>
          <a:lstStyle/>
          <a:p>
            <a:r>
              <a:rPr lang="en-US"/>
              <a:t>VYBHAVA TECHNOLOGIES</a:t>
            </a:r>
          </a:p>
        </p:txBody>
      </p:sp>
      <p:sp>
        <p:nvSpPr>
          <p:cNvPr id="5" name="Slide Number Placeholder 4"/>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AB9BA-10B3-493E-8988-CE3BFAE2372E}" type="datetime1">
              <a:rPr lang="en-US" smtClean="0"/>
              <a:pPr/>
              <a:t>1/8/25</a:t>
            </a:fld>
            <a:endParaRPr lang="en-US"/>
          </a:p>
        </p:txBody>
      </p:sp>
      <p:sp>
        <p:nvSpPr>
          <p:cNvPr id="3" name="Footer Placeholder 2"/>
          <p:cNvSpPr>
            <a:spLocks noGrp="1"/>
          </p:cNvSpPr>
          <p:nvPr>
            <p:ph type="ftr" sz="quarter" idx="11"/>
          </p:nvPr>
        </p:nvSpPr>
        <p:spPr/>
        <p:txBody>
          <a:bodyPr/>
          <a:lstStyle/>
          <a:p>
            <a:r>
              <a:rPr lang="en-US"/>
              <a:t>VYBHAVA TECHNOLOGIES</a:t>
            </a:r>
          </a:p>
        </p:txBody>
      </p:sp>
      <p:sp>
        <p:nvSpPr>
          <p:cNvPr id="4" name="Slide Number Placeholder 3"/>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4117133-A4AF-4B5C-A96A-86F01A4BC2DE}" type="datetime1">
              <a:rPr lang="en-US" smtClean="0"/>
              <a:pPr/>
              <a:t>1/8/25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p:txBody>
          <a:bodyPr/>
          <a:lstStyle/>
          <a:p>
            <a:fld id="{C63F15FA-AAC3-4D57-B27F-FE15AC6B4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D72DB9-C2A9-4F73-9662-6F59346FA4AF}" type="datetime1">
              <a:rPr lang="en-US" smtClean="0"/>
              <a:pPr/>
              <a:t>1/8/25</a:t>
            </a:fld>
            <a:endParaRPr lang="en-US"/>
          </a:p>
        </p:txBody>
      </p:sp>
      <p:sp>
        <p:nvSpPr>
          <p:cNvPr id="6" name="Footer Placeholder 5"/>
          <p:cNvSpPr>
            <a:spLocks noGrp="1"/>
          </p:cNvSpPr>
          <p:nvPr>
            <p:ph type="ftr" sz="quarter" idx="11"/>
          </p:nvPr>
        </p:nvSpPr>
        <p:spPr/>
        <p:txBody>
          <a:bodyPr/>
          <a:lstStyle/>
          <a:p>
            <a:r>
              <a:rPr lang="en-US"/>
              <a:t>VYBHAVA TECHNOLOGIES</a:t>
            </a:r>
          </a:p>
        </p:txBody>
      </p:sp>
      <p:sp>
        <p:nvSpPr>
          <p:cNvPr id="7" name="Slide Number Placeholder 6"/>
          <p:cNvSpPr>
            <a:spLocks noGrp="1"/>
          </p:cNvSpPr>
          <p:nvPr>
            <p:ph type="sldNum" sz="quarter" idx="12"/>
          </p:nvPr>
        </p:nvSpPr>
        <p:spPr>
          <a:xfrm>
            <a:off x="8077200" y="6356350"/>
            <a:ext cx="609600" cy="365125"/>
          </a:xfrm>
        </p:spPr>
        <p:txBody>
          <a:bodyPr/>
          <a:lstStyle/>
          <a:p>
            <a:fld id="{C63F15FA-AAC3-4D57-B27F-FE15AC6B4A8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BBF03A-9E64-4A51-8EAE-959D76089488}" type="datetime1">
              <a:rPr lang="en-US" smtClean="0"/>
              <a:pPr/>
              <a:t>1/8/25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VYBHAVA TECHNOLOGIES</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3F15FA-AAC3-4D57-B27F-FE15AC6B4A8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851648" cy="3581400"/>
          </a:xfrm>
        </p:spPr>
        <p:txBody>
          <a:bodyPr>
            <a:normAutofit/>
          </a:bodyPr>
          <a:lstStyle/>
          <a:p>
            <a:pPr algn="ctr"/>
            <a:r>
              <a:rPr lang="en-US" sz="4000" dirty="0">
                <a:solidFill>
                  <a:schemeClr val="accent6">
                    <a:lumMod val="60000"/>
                    <a:lumOff val="40000"/>
                  </a:schemeClr>
                </a:solidFill>
                <a:effectLst/>
                <a:latin typeface="Book Antiqua" panose="02040602050305030304" pitchFamily="18" charset="0"/>
                <a:cs typeface="Arial" pitchFamily="34" charset="0"/>
              </a:rPr>
              <a:t>Object Oriented Programming</a:t>
            </a:r>
            <a:br>
              <a:rPr lang="en-US" sz="4000" dirty="0">
                <a:solidFill>
                  <a:schemeClr val="accent6">
                    <a:lumMod val="60000"/>
                    <a:lumOff val="40000"/>
                  </a:schemeClr>
                </a:solidFill>
                <a:effectLst/>
                <a:latin typeface="Book Antiqua" panose="02040602050305030304" pitchFamily="18" charset="0"/>
                <a:cs typeface="Arial" pitchFamily="34" charset="0"/>
              </a:rPr>
            </a:br>
            <a:r>
              <a:rPr lang="en-US" sz="4000" dirty="0">
                <a:solidFill>
                  <a:schemeClr val="accent6">
                    <a:lumMod val="60000"/>
                    <a:lumOff val="40000"/>
                  </a:schemeClr>
                </a:solidFill>
                <a:effectLst/>
                <a:latin typeface="Book Antiqua" panose="02040602050305030304" pitchFamily="18" charset="0"/>
                <a:cs typeface="Arial" pitchFamily="34" charset="0"/>
              </a:rPr>
              <a:t> in </a:t>
            </a:r>
            <a:br>
              <a:rPr lang="en-US" sz="4000" dirty="0">
                <a:solidFill>
                  <a:schemeClr val="accent6">
                    <a:lumMod val="60000"/>
                    <a:lumOff val="40000"/>
                  </a:schemeClr>
                </a:solidFill>
                <a:effectLst/>
                <a:latin typeface="Book Antiqua" panose="02040602050305030304" pitchFamily="18" charset="0"/>
                <a:cs typeface="Arial" pitchFamily="34" charset="0"/>
              </a:rPr>
            </a:br>
            <a:r>
              <a:rPr lang="en-US" sz="4000" dirty="0">
                <a:solidFill>
                  <a:schemeClr val="accent6">
                    <a:lumMod val="60000"/>
                    <a:lumOff val="40000"/>
                  </a:schemeClr>
                </a:solidFill>
                <a:effectLst/>
                <a:latin typeface="Book Antiqua" panose="02040602050305030304" pitchFamily="18" charset="0"/>
                <a:cs typeface="Arial" pitchFamily="34" charset="0"/>
              </a:rPr>
              <a:t>Python</a:t>
            </a:r>
            <a:br>
              <a:rPr lang="en-US" sz="4000" dirty="0">
                <a:solidFill>
                  <a:schemeClr val="accent6">
                    <a:lumMod val="60000"/>
                    <a:lumOff val="40000"/>
                  </a:schemeClr>
                </a:solidFill>
                <a:effectLst/>
                <a:latin typeface="Book Antiqua" panose="02040602050305030304" pitchFamily="18" charset="0"/>
                <a:cs typeface="Arial" pitchFamily="34" charset="0"/>
              </a:rPr>
            </a:br>
            <a:br>
              <a:rPr lang="en-US" sz="3600" i="1" dirty="0">
                <a:solidFill>
                  <a:srgbClr val="002060"/>
                </a:solidFill>
                <a:effectLst/>
                <a:latin typeface="Book Antiqua" panose="02040602050305030304" pitchFamily="18" charset="0"/>
                <a:cs typeface="Arial" pitchFamily="34" charset="0"/>
              </a:rPr>
            </a:br>
            <a:r>
              <a:rPr lang="en-US" sz="3600" dirty="0">
                <a:solidFill>
                  <a:srgbClr val="FFC000"/>
                </a:solidFill>
                <a:effectLst/>
                <a:latin typeface="Book Antiqua" panose="02040602050305030304" pitchFamily="18" charset="0"/>
                <a:cs typeface="Arial" pitchFamily="34" charset="0"/>
              </a:rPr>
              <a:t> </a:t>
            </a:r>
            <a:endParaRPr lang="en-US" sz="4000" dirty="0">
              <a:solidFill>
                <a:srgbClr val="FFC000"/>
              </a:solidFill>
              <a:effectLst/>
              <a:latin typeface="Book Antiqua" panose="02040602050305030304" pitchFamily="18" charset="0"/>
              <a:cs typeface="Arial" pitchFamily="34" charset="0"/>
            </a:endParaRPr>
          </a:p>
        </p:txBody>
      </p:sp>
      <p:sp>
        <p:nvSpPr>
          <p:cNvPr id="5" name="Slide Number Placeholder 4"/>
          <p:cNvSpPr>
            <a:spLocks noGrp="1"/>
          </p:cNvSpPr>
          <p:nvPr>
            <p:ph type="sldNum" sz="quarter" idx="12"/>
          </p:nvPr>
        </p:nvSpPr>
        <p:spPr/>
        <p:txBody>
          <a:bodyPr/>
          <a:lstStyle/>
          <a:p>
            <a:fld id="{C63F15FA-AAC3-4D57-B27F-FE15AC6B4A80}" type="slidenum">
              <a:rPr lang="en-US" smtClean="0"/>
              <a:pPr/>
              <a:t>1</a:t>
            </a:fld>
            <a:endParaRPr lang="en-US" dirty="0"/>
          </a:p>
        </p:txBody>
      </p:sp>
      <p:sp>
        <p:nvSpPr>
          <p:cNvPr id="3" name="Footer Placeholder 4">
            <a:extLst>
              <a:ext uri="{FF2B5EF4-FFF2-40B4-BE49-F238E27FC236}">
                <a16:creationId xmlns:a16="http://schemas.microsoft.com/office/drawing/2014/main" id="{AE3FBE57-3EC9-78A7-E938-270641821CE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04800"/>
            <a:ext cx="8229600" cy="1143000"/>
          </a:xfrm>
        </p:spPr>
        <p:txBody>
          <a:bodyPr>
            <a:normAutofit/>
          </a:bodyPr>
          <a:lstStyle/>
          <a:p>
            <a:r>
              <a:rPr lang="en-US" sz="3800" dirty="0">
                <a:latin typeface="Times New Roman" pitchFamily="18" charset="0"/>
                <a:cs typeface="Times New Roman" pitchFamily="18" charset="0"/>
              </a:rPr>
              <a:t>What is a Class..?</a:t>
            </a:r>
          </a:p>
        </p:txBody>
      </p:sp>
      <p:sp>
        <p:nvSpPr>
          <p:cNvPr id="11" name="Content Placeholder 10"/>
          <p:cNvSpPr>
            <a:spLocks noGrp="1"/>
          </p:cNvSpPr>
          <p:nvPr>
            <p:ph idx="1"/>
          </p:nvPr>
        </p:nvSpPr>
        <p:spPr>
          <a:xfrm>
            <a:off x="457200" y="1524000"/>
            <a:ext cx="8229600" cy="4389120"/>
          </a:xfrm>
        </p:spPr>
        <p:txBody>
          <a:bodyPr/>
          <a:lstStyle/>
          <a:p>
            <a:pPr algn="just">
              <a:lnSpc>
                <a:spcPct val="90000"/>
              </a:lnSpc>
              <a:buFont typeface="Wingdings" pitchFamily="2" charset="2"/>
              <a:buChar char="v"/>
            </a:pPr>
            <a:r>
              <a:rPr lang="en-US" sz="2300" dirty="0">
                <a:latin typeface="Times New Roman" pitchFamily="18" charset="0"/>
                <a:cs typeface="Times New Roman" pitchFamily="18" charset="0"/>
              </a:rPr>
              <a:t>A class</a:t>
            </a:r>
            <a:r>
              <a:rPr lang="en-US" sz="2300" i="1" dirty="0">
                <a:solidFill>
                  <a:schemeClr val="accent2"/>
                </a:solidFill>
                <a:latin typeface="Times New Roman" pitchFamily="18" charset="0"/>
                <a:cs typeface="Times New Roman" pitchFamily="18" charset="0"/>
              </a:rPr>
              <a:t> </a:t>
            </a:r>
            <a:r>
              <a:rPr lang="en-US" sz="2300" dirty="0">
                <a:latin typeface="Times New Roman" pitchFamily="18" charset="0"/>
                <a:cs typeface="Times New Roman" pitchFamily="18" charset="0"/>
              </a:rPr>
              <a:t>is a special data type which defines how to build a certain kind of object.</a:t>
            </a:r>
          </a:p>
          <a:p>
            <a:pPr algn="just">
              <a:lnSpc>
                <a:spcPct val="90000"/>
              </a:lnSpc>
              <a:buFont typeface="Wingdings" pitchFamily="2" charset="2"/>
              <a:buChar char="v"/>
            </a:pPr>
            <a:r>
              <a:rPr lang="en-US" sz="2300" dirty="0">
                <a:latin typeface="Times New Roman" pitchFamily="18" charset="0"/>
                <a:cs typeface="Times New Roman" pitchFamily="18" charset="0"/>
              </a:rPr>
              <a:t>The class also stores some data items that are shared by all the instances of this class</a:t>
            </a:r>
          </a:p>
          <a:p>
            <a:pPr algn="just">
              <a:lnSpc>
                <a:spcPct val="90000"/>
              </a:lnSpc>
              <a:buFont typeface="Wingdings" pitchFamily="2" charset="2"/>
              <a:buChar char="v"/>
            </a:pPr>
            <a:r>
              <a:rPr lang="en-US" sz="2300" dirty="0">
                <a:latin typeface="Times New Roman" pitchFamily="18" charset="0"/>
                <a:cs typeface="Times New Roman" pitchFamily="18" charset="0"/>
              </a:rPr>
              <a:t> Instances</a:t>
            </a:r>
            <a:r>
              <a:rPr lang="en-US" sz="2300" i="1" dirty="0">
                <a:solidFill>
                  <a:schemeClr val="accent2"/>
                </a:solidFill>
                <a:latin typeface="Times New Roman" pitchFamily="18" charset="0"/>
                <a:cs typeface="Times New Roman" pitchFamily="18" charset="0"/>
              </a:rPr>
              <a:t> </a:t>
            </a:r>
            <a:r>
              <a:rPr lang="en-US" sz="2300" dirty="0">
                <a:latin typeface="Times New Roman" pitchFamily="18" charset="0"/>
                <a:cs typeface="Times New Roman" pitchFamily="18" charset="0"/>
              </a:rPr>
              <a:t>are objects that are created which follow the definition given inside of the class</a:t>
            </a:r>
          </a:p>
          <a:p>
            <a:pPr algn="just">
              <a:lnSpc>
                <a:spcPct val="90000"/>
              </a:lnSpc>
              <a:buFont typeface="Wingdings" pitchFamily="2" charset="2"/>
              <a:buChar char="v"/>
            </a:pPr>
            <a:r>
              <a:rPr lang="en-US" sz="2300" dirty="0">
                <a:latin typeface="Times New Roman" pitchFamily="18" charset="0"/>
                <a:cs typeface="Times New Roman" pitchFamily="18" charset="0"/>
              </a:rPr>
              <a:t>Python doesn’t use separate class interface definitions as in some languages</a:t>
            </a:r>
          </a:p>
          <a:p>
            <a:pPr algn="just">
              <a:lnSpc>
                <a:spcPct val="90000"/>
              </a:lnSpc>
              <a:buFont typeface="Wingdings" pitchFamily="2" charset="2"/>
              <a:buChar char="v"/>
            </a:pPr>
            <a:r>
              <a:rPr lang="en-US" sz="2300" dirty="0">
                <a:latin typeface="Times New Roman" pitchFamily="18" charset="0"/>
                <a:cs typeface="Times New Roman" pitchFamily="18" charset="0"/>
              </a:rPr>
              <a:t>You just define the class and then use it</a:t>
            </a:r>
          </a:p>
          <a:p>
            <a:pPr>
              <a:buNone/>
            </a:pPr>
            <a:endParaRPr lang="en-US" dirty="0"/>
          </a:p>
        </p:txBody>
      </p:sp>
      <p:sp>
        <p:nvSpPr>
          <p:cNvPr id="9" name="Slide Number Placeholder 8"/>
          <p:cNvSpPr>
            <a:spLocks noGrp="1"/>
          </p:cNvSpPr>
          <p:nvPr>
            <p:ph type="sldNum" sz="quarter" idx="12"/>
          </p:nvPr>
        </p:nvSpPr>
        <p:spPr/>
        <p:txBody>
          <a:bodyPr/>
          <a:lstStyle/>
          <a:p>
            <a:fld id="{C63F15FA-AAC3-4D57-B27F-FE15AC6B4A80}" type="slidenum">
              <a:rPr lang="en-US" smtClean="0"/>
              <a:pPr/>
              <a:t>10</a:t>
            </a:fld>
            <a:endParaRPr lang="en-US"/>
          </a:p>
        </p:txBody>
      </p:sp>
      <p:sp>
        <p:nvSpPr>
          <p:cNvPr id="2" name="Footer Placeholder 4">
            <a:extLst>
              <a:ext uri="{FF2B5EF4-FFF2-40B4-BE49-F238E27FC236}">
                <a16:creationId xmlns:a16="http://schemas.microsoft.com/office/drawing/2014/main" id="{5A0CA1F1-FF25-289E-2B66-ED6A5089E313}"/>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3074" name="Picture 2" descr="classes, objects, methods, properties ...">
            <a:extLst>
              <a:ext uri="{FF2B5EF4-FFF2-40B4-BE49-F238E27FC236}">
                <a16:creationId xmlns:a16="http://schemas.microsoft.com/office/drawing/2014/main" id="{C146A921-43D1-B598-5259-1B7BD4D82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429" y="4189494"/>
            <a:ext cx="2895600" cy="22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68362"/>
            <a:ext cx="5257800" cy="731838"/>
          </a:xfrm>
        </p:spPr>
        <p:txBody>
          <a:bodyPr>
            <a:normAutofit/>
          </a:bodyPr>
          <a:lstStyle/>
          <a:p>
            <a:pPr algn="ctr"/>
            <a:r>
              <a:rPr lang="en-US" sz="3500" dirty="0">
                <a:latin typeface="Times New Roman" pitchFamily="18" charset="0"/>
                <a:cs typeface="Times New Roman" pitchFamily="18" charset="0"/>
              </a:rPr>
              <a:t>Methods in Classes</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500" dirty="0">
                <a:latin typeface="Times New Roman" pitchFamily="18" charset="0"/>
                <a:cs typeface="Times New Roman" pitchFamily="18" charset="0"/>
              </a:rPr>
              <a:t>Define a method in a class by including function definitions within the scope of the class block</a:t>
            </a:r>
          </a:p>
          <a:p>
            <a:pPr algn="just">
              <a:buFont typeface="Wingdings" pitchFamily="2" charset="2"/>
              <a:buChar char="v"/>
            </a:pPr>
            <a:r>
              <a:rPr lang="en-US" sz="2500" dirty="0">
                <a:latin typeface="Times New Roman" pitchFamily="18" charset="0"/>
                <a:cs typeface="Times New Roman" pitchFamily="18" charset="0"/>
              </a:rPr>
              <a:t>There must be a special first argument </a:t>
            </a:r>
            <a:r>
              <a:rPr lang="en-US" sz="2500" b="1" dirty="0">
                <a:latin typeface="Times New Roman" pitchFamily="18" charset="0"/>
                <a:cs typeface="Times New Roman" pitchFamily="18" charset="0"/>
              </a:rPr>
              <a:t>self</a:t>
            </a:r>
            <a:r>
              <a:rPr lang="en-US" sz="2500" dirty="0">
                <a:latin typeface="Times New Roman" pitchFamily="18" charset="0"/>
                <a:cs typeface="Times New Roman" pitchFamily="18" charset="0"/>
              </a:rPr>
              <a:t> in </a:t>
            </a:r>
            <a:r>
              <a:rPr lang="en-US" sz="2500" u="sng" dirty="0">
                <a:latin typeface="Times New Roman" pitchFamily="18" charset="0"/>
                <a:cs typeface="Times New Roman" pitchFamily="18" charset="0"/>
              </a:rPr>
              <a:t>all</a:t>
            </a:r>
            <a:r>
              <a:rPr lang="en-US" sz="2500" dirty="0">
                <a:latin typeface="Times New Roman" pitchFamily="18" charset="0"/>
                <a:cs typeface="Times New Roman" pitchFamily="18" charset="0"/>
              </a:rPr>
              <a:t> of method definitions which gets bound to the calling instance</a:t>
            </a:r>
          </a:p>
          <a:p>
            <a:pPr algn="just">
              <a:buFont typeface="Wingdings" pitchFamily="2" charset="2"/>
              <a:buChar char="v"/>
            </a:pPr>
            <a:r>
              <a:rPr lang="en-US" sz="2500" dirty="0">
                <a:latin typeface="Times New Roman" pitchFamily="18" charset="0"/>
                <a:cs typeface="Times New Roman" pitchFamily="18" charset="0"/>
              </a:rPr>
              <a:t>There is usually a special method called </a:t>
            </a:r>
            <a:r>
              <a:rPr lang="en-US" sz="2500" b="1" dirty="0">
                <a:latin typeface="Times New Roman" pitchFamily="18" charset="0"/>
                <a:cs typeface="Times New Roman" pitchFamily="18" charset="0"/>
              </a:rPr>
              <a:t>__init__</a:t>
            </a:r>
            <a:r>
              <a:rPr lang="en-US" sz="2500" dirty="0">
                <a:latin typeface="Times New Roman" pitchFamily="18" charset="0"/>
                <a:cs typeface="Times New Roman" pitchFamily="18" charset="0"/>
              </a:rPr>
              <a:t> in most classes</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6" name="Slide Number Placeholder 5"/>
          <p:cNvSpPr>
            <a:spLocks noGrp="1"/>
          </p:cNvSpPr>
          <p:nvPr>
            <p:ph type="sldNum" sz="quarter" idx="12"/>
          </p:nvPr>
        </p:nvSpPr>
        <p:spPr/>
        <p:txBody>
          <a:bodyPr/>
          <a:lstStyle/>
          <a:p>
            <a:fld id="{C63F15FA-AAC3-4D57-B27F-FE15AC6B4A80}" type="slidenum">
              <a:rPr lang="en-US" smtClean="0"/>
              <a:pPr/>
              <a:t>11</a:t>
            </a:fld>
            <a:endParaRPr lang="en-US"/>
          </a:p>
        </p:txBody>
      </p:sp>
      <p:sp>
        <p:nvSpPr>
          <p:cNvPr id="8" name="Footer Placeholder 4">
            <a:extLst>
              <a:ext uri="{FF2B5EF4-FFF2-40B4-BE49-F238E27FC236}">
                <a16:creationId xmlns:a16="http://schemas.microsoft.com/office/drawing/2014/main" id="{A9917648-179F-6C42-A155-32BC627FCA0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4098" name="Picture 2" descr="Class and Object in OOP - DEV Community">
            <a:extLst>
              <a:ext uri="{FF2B5EF4-FFF2-40B4-BE49-F238E27FC236}">
                <a16:creationId xmlns:a16="http://schemas.microsoft.com/office/drawing/2014/main" id="{4CE42B06-AD27-9FB6-832D-1802A9224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130040"/>
            <a:ext cx="3352800" cy="23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705600" cy="609600"/>
          </a:xfrm>
        </p:spPr>
        <p:txBody>
          <a:bodyPr>
            <a:normAutofit/>
          </a:bodyPr>
          <a:lstStyle/>
          <a:p>
            <a:pPr algn="ctr"/>
            <a:r>
              <a:rPr lang="en-US" sz="3500" dirty="0">
                <a:latin typeface="Times New Roman" pitchFamily="18" charset="0"/>
                <a:cs typeface="Times New Roman" pitchFamily="18" charset="0"/>
              </a:rPr>
              <a:t>A Simple Class def: Student</a:t>
            </a:r>
          </a:p>
        </p:txBody>
      </p:sp>
      <p:sp>
        <p:nvSpPr>
          <p:cNvPr id="3" name="Content Placeholder 2"/>
          <p:cNvSpPr>
            <a:spLocks noGrp="1"/>
          </p:cNvSpPr>
          <p:nvPr>
            <p:ph idx="1"/>
          </p:nvPr>
        </p:nvSpPr>
        <p:spPr>
          <a:xfrm>
            <a:off x="457200" y="1295400"/>
            <a:ext cx="8229600" cy="5105400"/>
          </a:xfrm>
        </p:spPr>
        <p:txBody>
          <a:bodyPr>
            <a:noAutofit/>
          </a:bodyPr>
          <a:lstStyle/>
          <a:p>
            <a:pPr>
              <a:buNone/>
            </a:pPr>
            <a:r>
              <a:rPr lang="en-US" sz="2200" dirty="0">
                <a:solidFill>
                  <a:srgbClr val="FF9933"/>
                </a:solidFill>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student</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a:solidFill>
                  <a:srgbClr val="008000"/>
                </a:solidFill>
                <a:latin typeface="Times New Roman" pitchFamily="18" charset="0"/>
                <a:cs typeface="Times New Roman" pitchFamily="18" charset="0"/>
              </a:rPr>
              <a:t>“““A class representing a student ”””</a:t>
            </a:r>
            <a:br>
              <a:rPr lang="en-US" sz="2200" dirty="0">
                <a:latin typeface="Times New Roman" pitchFamily="18" charset="0"/>
                <a:cs typeface="Times New Roman" pitchFamily="18" charset="0"/>
              </a:rPr>
            </a:br>
            <a:r>
              <a:rPr lang="en-US" sz="2200" dirty="0">
                <a:solidFill>
                  <a:srgbClr val="FF9933"/>
                </a:solidFill>
                <a:latin typeface="Times New Roman" pitchFamily="18" charset="0"/>
                <a:cs typeface="Times New Roman" pitchFamily="18" charset="0"/>
              </a:rPr>
              <a:t>def</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__init__</a:t>
            </a:r>
            <a:r>
              <a:rPr lang="en-US" sz="2200" dirty="0">
                <a:latin typeface="Times New Roman" pitchFamily="18" charset="0"/>
                <a:cs typeface="Times New Roman" pitchFamily="18" charset="0"/>
              </a:rPr>
              <a:t>(self , n, a):  </a:t>
            </a:r>
            <a:r>
              <a:rPr lang="en-US" sz="2200" dirty="0">
                <a:solidFill>
                  <a:srgbClr val="008000"/>
                </a:solidFill>
                <a:latin typeface="Times New Roman" pitchFamily="18" charset="0"/>
                <a:cs typeface="Times New Roman" pitchFamily="18" charset="0"/>
              </a:rPr>
              <a:t>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self.full_name = 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self.age = a</a:t>
            </a:r>
            <a:br>
              <a:rPr lang="en-US" sz="2200" dirty="0">
                <a:latin typeface="Times New Roman" pitchFamily="18" charset="0"/>
                <a:cs typeface="Times New Roman" pitchFamily="18" charset="0"/>
              </a:rPr>
            </a:br>
            <a:r>
              <a:rPr lang="en-US" sz="2200" dirty="0">
                <a:solidFill>
                  <a:srgbClr val="FF9933"/>
                </a:solidFill>
                <a:latin typeface="Times New Roman" pitchFamily="18" charset="0"/>
                <a:cs typeface="Times New Roman" pitchFamily="18" charset="0"/>
              </a:rPr>
              <a:t>def</a:t>
            </a:r>
            <a:r>
              <a:rPr lang="en-US" sz="2200" dirty="0">
                <a:latin typeface="Times New Roman" pitchFamily="18" charset="0"/>
                <a:cs typeface="Times New Roman" pitchFamily="18" charset="0"/>
              </a:rPr>
              <a:t> </a:t>
            </a:r>
            <a:r>
              <a:rPr lang="en-US" sz="2200" dirty="0">
                <a:solidFill>
                  <a:schemeClr val="accent2"/>
                </a:solidFill>
                <a:latin typeface="Times New Roman" pitchFamily="18" charset="0"/>
                <a:cs typeface="Times New Roman" pitchFamily="18" charset="0"/>
              </a:rPr>
              <a:t>get_age</a:t>
            </a:r>
            <a:r>
              <a:rPr lang="en-US" sz="2200" dirty="0">
                <a:latin typeface="Times New Roman" pitchFamily="18" charset="0"/>
                <a:cs typeface="Times New Roman" pitchFamily="18" charset="0"/>
              </a:rPr>
              <a:t>(self):	</a:t>
            </a:r>
            <a:r>
              <a:rPr lang="en-US" sz="2200" dirty="0">
                <a:solidFill>
                  <a:srgbClr val="008000"/>
                </a:solidFill>
                <a:latin typeface="Times New Roman" pitchFamily="18" charset="0"/>
                <a:cs typeface="Times New Roman" pitchFamily="18" charset="0"/>
              </a:rPr>
              <a:t> #Method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t>
            </a:r>
            <a:r>
              <a:rPr lang="en-US" sz="2200" dirty="0">
                <a:solidFill>
                  <a:srgbClr val="FF9933"/>
                </a:solidFill>
                <a:latin typeface="Times New Roman" pitchFamily="18" charset="0"/>
                <a:cs typeface="Times New Roman" pitchFamily="18" charset="0"/>
              </a:rPr>
              <a:t>return</a:t>
            </a:r>
            <a:r>
              <a:rPr lang="en-US" sz="2200" dirty="0">
                <a:latin typeface="Times New Roman" pitchFamily="18" charset="0"/>
                <a:cs typeface="Times New Roman" pitchFamily="18" charset="0"/>
              </a:rPr>
              <a:t> self.age</a:t>
            </a:r>
          </a:p>
          <a:p>
            <a:pPr>
              <a:buFont typeface="Wingdings" pitchFamily="2" charset="2"/>
              <a:buChar char="v"/>
            </a:pPr>
            <a:r>
              <a:rPr lang="en-US" sz="2200" dirty="0">
                <a:latin typeface="Times New Roman" pitchFamily="18" charset="0"/>
                <a:cs typeface="Times New Roman" pitchFamily="18" charset="0"/>
              </a:rPr>
              <a:t>Define class:</a:t>
            </a:r>
          </a:p>
          <a:p>
            <a:pPr lvl="1"/>
            <a:r>
              <a:rPr lang="en-US" sz="2200" dirty="0">
                <a:latin typeface="Times New Roman" pitchFamily="18" charset="0"/>
                <a:cs typeface="Times New Roman" pitchFamily="18" charset="0"/>
              </a:rPr>
              <a:t>Class name, begin with capital letter, by convention  </a:t>
            </a:r>
          </a:p>
          <a:p>
            <a:pPr lvl="1"/>
            <a:r>
              <a:rPr lang="en-US" sz="2200" dirty="0">
                <a:latin typeface="Times New Roman" pitchFamily="18" charset="0"/>
                <a:cs typeface="Times New Roman" pitchFamily="18" charset="0"/>
              </a:rPr>
              <a:t>object: class based on (Python built-in type)</a:t>
            </a:r>
          </a:p>
          <a:p>
            <a:pPr>
              <a:buFont typeface="Wingdings" pitchFamily="2" charset="2"/>
              <a:buChar char="v"/>
            </a:pPr>
            <a:r>
              <a:rPr lang="en-US" sz="2200" dirty="0">
                <a:latin typeface="Times New Roman" pitchFamily="18" charset="0"/>
                <a:cs typeface="Times New Roman" pitchFamily="18" charset="0"/>
              </a:rPr>
              <a:t>Define a method </a:t>
            </a:r>
          </a:p>
          <a:p>
            <a:pPr lvl="1"/>
            <a:r>
              <a:rPr lang="en-US" sz="2200" dirty="0">
                <a:latin typeface="Times New Roman" pitchFamily="18" charset="0"/>
                <a:cs typeface="Times New Roman" pitchFamily="18" charset="0"/>
              </a:rPr>
              <a:t>Like defining a function </a:t>
            </a:r>
          </a:p>
          <a:p>
            <a:pPr lvl="1"/>
            <a:r>
              <a:rPr lang="en-US" sz="2200" dirty="0">
                <a:latin typeface="Times New Roman" pitchFamily="18" charset="0"/>
                <a:cs typeface="Times New Roman" pitchFamily="18" charset="0"/>
              </a:rPr>
              <a:t>Must </a:t>
            </a:r>
            <a:r>
              <a:rPr lang="en-US" sz="2200" b="1" dirty="0">
                <a:latin typeface="Times New Roman" pitchFamily="18" charset="0"/>
                <a:cs typeface="Times New Roman" pitchFamily="18" charset="0"/>
              </a:rPr>
              <a:t>have a special first parameter</a:t>
            </a:r>
            <a:r>
              <a:rPr lang="en-US" sz="2200" dirty="0">
                <a:latin typeface="Times New Roman" pitchFamily="18" charset="0"/>
                <a:cs typeface="Times New Roman" pitchFamily="18" charset="0"/>
              </a:rPr>
              <a:t>, self, which provides way for a method to refer to object itself</a:t>
            </a:r>
          </a:p>
          <a:p>
            <a:endParaRPr lang="en-US"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12</a:t>
            </a:fld>
            <a:endParaRPr lang="en-US"/>
          </a:p>
        </p:txBody>
      </p:sp>
      <p:sp>
        <p:nvSpPr>
          <p:cNvPr id="7" name="Footer Placeholder 4">
            <a:extLst>
              <a:ext uri="{FF2B5EF4-FFF2-40B4-BE49-F238E27FC236}">
                <a16:creationId xmlns:a16="http://schemas.microsoft.com/office/drawing/2014/main" id="{F0090366-CEF7-A253-C683-5BDBCC3C4CB0}"/>
              </a:ext>
            </a:extLst>
          </p:cNvPr>
          <p:cNvSpPr>
            <a:spLocks noGrp="1"/>
          </p:cNvSpPr>
          <p:nvPr>
            <p:ph type="ftr" sz="quarter" idx="11"/>
          </p:nvPr>
        </p:nvSpPr>
        <p:spPr>
          <a:xfrm>
            <a:off x="2743200" y="6410779"/>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a:bodyPr>
          <a:lstStyle/>
          <a:p>
            <a:pPr algn="ctr"/>
            <a:r>
              <a:rPr lang="en-US" sz="3800" dirty="0">
                <a:latin typeface="Times New Roman" pitchFamily="18" charset="0"/>
                <a:ea typeface="ＭＳ Ｐゴシック" pitchFamily="-65" charset="-128"/>
                <a:cs typeface="Times New Roman" pitchFamily="18" charset="0"/>
              </a:rPr>
              <a:t>Instantiating </a:t>
            </a:r>
            <a:r>
              <a:rPr lang="en-US" sz="3500" dirty="0">
                <a:latin typeface="Times New Roman" pitchFamily="18" charset="0"/>
                <a:ea typeface="ＭＳ Ｐゴシック" pitchFamily="-65" charset="-128"/>
                <a:cs typeface="Times New Roman" pitchFamily="18" charset="0"/>
              </a:rPr>
              <a:t>Objects</a:t>
            </a:r>
            <a:r>
              <a:rPr lang="en-US" sz="3800" dirty="0">
                <a:latin typeface="Times New Roman" pitchFamily="18" charset="0"/>
                <a:cs typeface="Times New Roman" pitchFamily="18" charset="0"/>
              </a:rPr>
              <a:t>  with ‘__init__’</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2800" dirty="0">
                <a:latin typeface="Times New Roman" pitchFamily="18" charset="0"/>
                <a:cs typeface="Times New Roman" pitchFamily="18" charset="0"/>
              </a:rPr>
              <a:t> __init__ is the default constructor</a:t>
            </a:r>
          </a:p>
          <a:p>
            <a:pPr>
              <a:buFont typeface="Wingdings" pitchFamily="2" charset="2"/>
              <a:buChar char="v"/>
            </a:pPr>
            <a:r>
              <a:rPr lang="en-US" sz="2800" dirty="0">
                <a:latin typeface="Times New Roman" pitchFamily="18" charset="0"/>
                <a:cs typeface="Times New Roman" pitchFamily="18" charset="0"/>
              </a:rPr>
              <a:t>__init__ serves as a constructor for the class. Usually does some initialization work</a:t>
            </a:r>
          </a:p>
          <a:p>
            <a:pPr>
              <a:buFont typeface="Wingdings" pitchFamily="2" charset="2"/>
              <a:buChar char="v"/>
            </a:pPr>
            <a:r>
              <a:rPr lang="en-US" sz="2800" dirty="0">
                <a:latin typeface="Times New Roman" pitchFamily="18" charset="0"/>
                <a:cs typeface="Times New Roman" pitchFamily="18" charset="0"/>
              </a:rPr>
              <a:t>An __init__ method can take any number of arguments</a:t>
            </a:r>
          </a:p>
          <a:p>
            <a:pPr>
              <a:buFont typeface="Wingdings" pitchFamily="2" charset="2"/>
              <a:buChar char="v"/>
            </a:pPr>
            <a:r>
              <a:rPr lang="en-US" sz="2800" dirty="0">
                <a:latin typeface="Times New Roman" pitchFamily="18" charset="0"/>
                <a:cs typeface="Times New Roman" pitchFamily="18" charset="0"/>
              </a:rPr>
              <a:t>However, the first argument self in the definition of __init__ is special</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13</a:t>
            </a:fld>
            <a:endParaRPr lang="en-US"/>
          </a:p>
        </p:txBody>
      </p:sp>
      <p:sp>
        <p:nvSpPr>
          <p:cNvPr id="7" name="Footer Placeholder 4">
            <a:extLst>
              <a:ext uri="{FF2B5EF4-FFF2-40B4-BE49-F238E27FC236}">
                <a16:creationId xmlns:a16="http://schemas.microsoft.com/office/drawing/2014/main" id="{B0A6240D-D4A0-06FD-5C03-F268121F259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685800"/>
            <a:ext cx="3048000" cy="609600"/>
          </a:xfrm>
        </p:spPr>
        <p:txBody>
          <a:bodyPr>
            <a:normAutofit/>
          </a:bodyPr>
          <a:lstStyle/>
          <a:p>
            <a:pPr algn="ctr"/>
            <a:r>
              <a:rPr lang="en-US" sz="3500" dirty="0">
                <a:latin typeface="Times New Roman" pitchFamily="18" charset="0"/>
                <a:cs typeface="Times New Roman" pitchFamily="18" charset="0"/>
              </a:rPr>
              <a:t>Self</a:t>
            </a:r>
          </a:p>
        </p:txBody>
      </p:sp>
      <p:sp>
        <p:nvSpPr>
          <p:cNvPr id="3" name="Content Placeholder 2"/>
          <p:cNvSpPr>
            <a:spLocks noGrp="1"/>
          </p:cNvSpPr>
          <p:nvPr>
            <p:ph idx="1"/>
          </p:nvPr>
        </p:nvSpPr>
        <p:spPr>
          <a:xfrm>
            <a:off x="457200" y="1600200"/>
            <a:ext cx="8229600" cy="4571999"/>
          </a:xfrm>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The first argument of every method is a reference to the current instance of the class</a:t>
            </a:r>
          </a:p>
          <a:p>
            <a:pPr algn="just">
              <a:buFont typeface="Wingdings" pitchFamily="2" charset="2"/>
              <a:buChar char="v"/>
            </a:pPr>
            <a:r>
              <a:rPr lang="en-US" sz="2300" dirty="0">
                <a:latin typeface="Times New Roman" pitchFamily="18" charset="0"/>
                <a:cs typeface="Times New Roman" pitchFamily="18" charset="0"/>
              </a:rPr>
              <a:t>By convention, we name this argument </a:t>
            </a:r>
            <a:r>
              <a:rPr lang="en-US" sz="2300" b="1" dirty="0">
                <a:latin typeface="Times New Roman" pitchFamily="18" charset="0"/>
                <a:cs typeface="Times New Roman" pitchFamily="18" charset="0"/>
              </a:rPr>
              <a:t>self</a:t>
            </a:r>
            <a:r>
              <a:rPr lang="en-US" sz="2300" dirty="0">
                <a:latin typeface="Times New Roman" pitchFamily="18" charset="0"/>
                <a:cs typeface="Times New Roman" pitchFamily="18" charset="0"/>
              </a:rPr>
              <a:t> </a:t>
            </a:r>
          </a:p>
          <a:p>
            <a:pPr algn="just">
              <a:buFont typeface="Wingdings" pitchFamily="2" charset="2"/>
              <a:buChar char="v"/>
            </a:pPr>
            <a:r>
              <a:rPr lang="en-US" sz="2300" dirty="0">
                <a:latin typeface="Times New Roman" pitchFamily="18" charset="0"/>
                <a:cs typeface="Times New Roman" pitchFamily="18" charset="0"/>
              </a:rPr>
              <a:t>In __init__, self refers to the object currently being created; so, in other class methods, it refers to the instance whose method was called </a:t>
            </a:r>
          </a:p>
          <a:p>
            <a:pPr algn="just">
              <a:buFont typeface="Wingdings" pitchFamily="2" charset="2"/>
              <a:buChar char="v"/>
            </a:pPr>
            <a:r>
              <a:rPr lang="en-US" sz="2300" dirty="0">
                <a:latin typeface="Times New Roman" pitchFamily="18" charset="0"/>
                <a:cs typeface="Times New Roman" pitchFamily="18" charset="0"/>
              </a:rPr>
              <a:t>Similar to the keyword this in Java or C++</a:t>
            </a:r>
          </a:p>
          <a:p>
            <a:pPr algn="just">
              <a:buFont typeface="Wingdings" pitchFamily="2" charset="2"/>
              <a:buChar char="v"/>
            </a:pPr>
            <a:r>
              <a:rPr lang="en-US" sz="2300" dirty="0">
                <a:latin typeface="Times New Roman" pitchFamily="18" charset="0"/>
                <a:cs typeface="Times New Roman" pitchFamily="18" charset="0"/>
              </a:rPr>
              <a:t>But Python uses self more often than Java uses this</a:t>
            </a:r>
          </a:p>
          <a:p>
            <a:pPr algn="just">
              <a:buFont typeface="Wingdings" pitchFamily="2" charset="2"/>
              <a:buChar char="v"/>
            </a:pPr>
            <a:r>
              <a:rPr lang="en-US" sz="2300" dirty="0">
                <a:latin typeface="Times New Roman" pitchFamily="18" charset="0"/>
                <a:cs typeface="Times New Roman" pitchFamily="18" charset="0"/>
              </a:rPr>
              <a:t>You </a:t>
            </a:r>
            <a:r>
              <a:rPr lang="en-US" sz="2300" b="1" dirty="0">
                <a:latin typeface="Times New Roman" pitchFamily="18" charset="0"/>
                <a:cs typeface="Times New Roman" pitchFamily="18" charset="0"/>
              </a:rPr>
              <a:t>do not</a:t>
            </a:r>
            <a:r>
              <a:rPr lang="en-US" sz="2300" dirty="0">
                <a:latin typeface="Times New Roman" pitchFamily="18" charset="0"/>
                <a:cs typeface="Times New Roman" pitchFamily="18" charset="0"/>
              </a:rPr>
              <a:t> give a value for this parameter(self) when you call the method, Python will provide it.</a:t>
            </a:r>
          </a:p>
          <a:p>
            <a:pPr algn="just">
              <a:buNone/>
            </a:pPr>
            <a:r>
              <a:rPr lang="en-US" sz="2300" dirty="0">
                <a:latin typeface="Times New Roman" pitchFamily="18" charset="0"/>
                <a:cs typeface="Times New Roman" pitchFamily="18" charset="0"/>
              </a:rPr>
              <a:t>							</a:t>
            </a:r>
            <a:r>
              <a:rPr lang="en-US" sz="2300" i="1" dirty="0">
                <a:latin typeface="Times New Roman" pitchFamily="18" charset="0"/>
                <a:cs typeface="Times New Roman" pitchFamily="18" charset="0"/>
              </a:rPr>
              <a:t>Continue…</a:t>
            </a:r>
            <a:endParaRPr lang="en-US" i="1" dirty="0"/>
          </a:p>
          <a:p>
            <a:pPr>
              <a:buNone/>
            </a:pPr>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5181600"/>
          </a:xfrm>
        </p:spPr>
        <p:txBody>
          <a:bodyPr>
            <a:normAutofit/>
          </a:bodyPr>
          <a:lstStyle/>
          <a:p>
            <a:pPr>
              <a:buNone/>
            </a:pPr>
            <a:r>
              <a:rPr lang="en-US" sz="2300" i="1" dirty="0">
                <a:latin typeface="Times New Roman" pitchFamily="18" charset="0"/>
                <a:cs typeface="Times New Roman" pitchFamily="18" charset="0"/>
              </a:rPr>
              <a:t>…Continue</a:t>
            </a:r>
          </a:p>
          <a:p>
            <a:pPr>
              <a:buFont typeface="Wingdings" pitchFamily="2" charset="2"/>
              <a:buChar char="v"/>
            </a:pPr>
            <a:endParaRPr lang="en-US" sz="2300" dirty="0">
              <a:latin typeface="Times New Roman" pitchFamily="18" charset="0"/>
              <a:cs typeface="Times New Roman" pitchFamily="18" charset="0"/>
            </a:endParaRPr>
          </a:p>
          <a:p>
            <a:pPr>
              <a:buFont typeface="Wingdings" pitchFamily="2" charset="2"/>
              <a:buChar char="v"/>
            </a:pPr>
            <a:r>
              <a:rPr lang="en-US" sz="2300" dirty="0">
                <a:latin typeface="Times New Roman" pitchFamily="18" charset="0"/>
                <a:cs typeface="Times New Roman" pitchFamily="18" charset="0"/>
              </a:rPr>
              <a:t>Although you must specify self explicitly when defining the method, you don’t include it when calling the method. </a:t>
            </a:r>
          </a:p>
          <a:p>
            <a:pPr>
              <a:buFont typeface="Wingdings" pitchFamily="2" charset="2"/>
              <a:buChar char="v"/>
            </a:pPr>
            <a:r>
              <a:rPr lang="en-US" sz="2300" dirty="0">
                <a:latin typeface="Times New Roman" pitchFamily="18" charset="0"/>
                <a:cs typeface="Times New Roman" pitchFamily="18" charset="0"/>
              </a:rPr>
              <a:t>Python passes it for you automatically</a:t>
            </a:r>
          </a:p>
          <a:p>
            <a:endParaRPr lang="en-US" sz="2300" dirty="0">
              <a:latin typeface="Times New Roman" pitchFamily="18" charset="0"/>
              <a:cs typeface="Times New Roman" pitchFamily="18" charset="0"/>
            </a:endParaRPr>
          </a:p>
          <a:p>
            <a:pPr>
              <a:buFont typeface="Symbol" pitchFamily="18" charset="2"/>
              <a:buNone/>
            </a:pPr>
            <a:r>
              <a:rPr lang="en-US" sz="2300" dirty="0">
                <a:latin typeface="Times New Roman" pitchFamily="18" charset="0"/>
                <a:cs typeface="Times New Roman" pitchFamily="18" charset="0"/>
              </a:rPr>
              <a:t>	Defining a method:			Calling a method:</a:t>
            </a:r>
          </a:p>
          <a:p>
            <a:pPr>
              <a:buFont typeface="Symbol" pitchFamily="18" charset="2"/>
              <a:buNone/>
            </a:pPr>
            <a:r>
              <a:rPr lang="en-US" sz="2300" i="1" dirty="0">
                <a:latin typeface="Times New Roman" pitchFamily="18" charset="0"/>
                <a:cs typeface="Times New Roman" pitchFamily="18" charset="0"/>
              </a:rPr>
              <a:t>(this code inside a class definition.)</a:t>
            </a:r>
          </a:p>
          <a:p>
            <a:pPr>
              <a:buFont typeface="Symbol" pitchFamily="18" charset="2"/>
              <a:buNone/>
            </a:pPr>
            <a:r>
              <a:rPr lang="en-US" sz="2300" dirty="0">
                <a:solidFill>
                  <a:srgbClr val="FF9933"/>
                </a:solidFill>
                <a:latin typeface="Times New Roman" pitchFamily="18" charset="0"/>
                <a:cs typeface="Times New Roman" pitchFamily="18" charset="0"/>
              </a:rPr>
              <a:t>def</a:t>
            </a:r>
            <a:r>
              <a:rPr lang="en-US" sz="2300" dirty="0">
                <a:latin typeface="Times New Roman" pitchFamily="18" charset="0"/>
                <a:cs typeface="Times New Roman" pitchFamily="18" charset="0"/>
              </a:rPr>
              <a:t> </a:t>
            </a:r>
            <a:r>
              <a:rPr lang="en-US" sz="2300" dirty="0">
                <a:solidFill>
                  <a:schemeClr val="accent2"/>
                </a:solidFill>
                <a:latin typeface="Times New Roman" pitchFamily="18" charset="0"/>
                <a:cs typeface="Times New Roman" pitchFamily="18" charset="0"/>
              </a:rPr>
              <a:t>get_age</a:t>
            </a:r>
            <a:r>
              <a:rPr lang="en-US" sz="2300" dirty="0">
                <a:latin typeface="Times New Roman" pitchFamily="18" charset="0"/>
                <a:cs typeface="Times New Roman" pitchFamily="18" charset="0"/>
              </a:rPr>
              <a:t>(self, num):			</a:t>
            </a: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x.get_age</a:t>
            </a:r>
            <a:r>
              <a:rPr lang="en-US" sz="2300" dirty="0">
                <a:latin typeface="Times New Roman" pitchFamily="18" charset="0"/>
                <a:cs typeface="Times New Roman" pitchFamily="18" charset="0"/>
              </a:rPr>
              <a:t>(23)</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self.age = num</a:t>
            </a:r>
          </a:p>
          <a:p>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762000"/>
            <a:ext cx="7772400" cy="685800"/>
          </a:xfrm>
        </p:spPr>
        <p:txBody>
          <a:bodyPr>
            <a:normAutofit/>
          </a:bodyPr>
          <a:lstStyle/>
          <a:p>
            <a:pPr algn="ctr">
              <a:defRPr/>
            </a:pPr>
            <a:r>
              <a:rPr lang="en-US" sz="3500" dirty="0">
                <a:latin typeface="Times New Roman" pitchFamily="18" charset="0"/>
                <a:ea typeface="ＭＳ Ｐゴシック" pitchFamily="-65" charset="-128"/>
                <a:cs typeface="Times New Roman" pitchFamily="18" charset="0"/>
              </a:rPr>
              <a:t>Deleting instances: No Need to “free”</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16</a:t>
            </a:fld>
            <a:endParaRPr lang="en-US"/>
          </a:p>
        </p:txBody>
      </p:sp>
      <p:sp>
        <p:nvSpPr>
          <p:cNvPr id="10" name="Rectangle 3"/>
          <p:cNvSpPr txBox="1">
            <a:spLocks noChangeArrowheads="1"/>
          </p:cNvSpPr>
          <p:nvPr/>
        </p:nvSpPr>
        <p:spPr>
          <a:xfrm>
            <a:off x="533400" y="1828800"/>
            <a:ext cx="7772400" cy="3810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When you are done with an object, you don’t have to delete or free it explicitly.  </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Python has automatic garbage collection.</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Python will automatically detect when all of the references to a piece of memory have gone out of scope.  Automatically frees that memory.</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Generally works well, few memory leaks</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US" sz="23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There’s also no “destructor” method for classes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a:bodyPr>
          <a:lstStyle/>
          <a:p>
            <a:pPr algn="ctr"/>
            <a:r>
              <a:rPr lang="en-US" sz="3500" dirty="0">
                <a:latin typeface="Times New Roman" pitchFamily="18" charset="0"/>
                <a:cs typeface="Times New Roman" pitchFamily="18" charset="0"/>
              </a:rPr>
              <a:t>Syntax for accessing attributes and methods</a:t>
            </a:r>
          </a:p>
        </p:txBody>
      </p:sp>
      <p:sp>
        <p:nvSpPr>
          <p:cNvPr id="3" name="Content Placeholder 2"/>
          <p:cNvSpPr>
            <a:spLocks noGrp="1"/>
          </p:cNvSpPr>
          <p:nvPr>
            <p:ph idx="1"/>
          </p:nvPr>
        </p:nvSpPr>
        <p:spPr/>
        <p:txBody>
          <a:bodyPr>
            <a:normAutofit/>
          </a:bodyPr>
          <a:lstStyle/>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 = student(</a:t>
            </a:r>
            <a:r>
              <a:rPr lang="en-US" sz="2300" dirty="0">
                <a:solidFill>
                  <a:srgbClr val="008000"/>
                </a:solidFill>
                <a:latin typeface="Times New Roman" pitchFamily="18" charset="0"/>
                <a:cs typeface="Times New Roman" pitchFamily="18" charset="0"/>
              </a:rPr>
              <a:t>“Python”</a:t>
            </a:r>
            <a:r>
              <a:rPr lang="en-US" sz="2300" dirty="0">
                <a:latin typeface="Times New Roman" pitchFamily="18" charset="0"/>
                <a:cs typeface="Times New Roman" pitchFamily="18" charset="0"/>
              </a:rPr>
              <a:t>, 14)</a:t>
            </a:r>
          </a:p>
          <a:p>
            <a:pPr>
              <a:buFont typeface="Symbol" pitchFamily="18" charset="2"/>
              <a:buNone/>
            </a:pPr>
            <a:endParaRPr lang="en-US" sz="2300" dirty="0">
              <a:latin typeface="Times New Roman" pitchFamily="18" charset="0"/>
              <a:cs typeface="Times New Roman" pitchFamily="18" charset="0"/>
            </a:endParaRPr>
          </a:p>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f.full_name </a:t>
            </a:r>
            <a:r>
              <a:rPr lang="en-US" sz="2300" dirty="0">
                <a:solidFill>
                  <a:srgbClr val="FF3300"/>
                </a:solidFill>
                <a:latin typeface="Times New Roman" pitchFamily="18" charset="0"/>
                <a:cs typeface="Times New Roman" pitchFamily="18" charset="0"/>
              </a:rPr>
              <a:t># Access attribute</a:t>
            </a:r>
          </a:p>
          <a:p>
            <a:pPr>
              <a:buFont typeface="Symbol" pitchFamily="18" charset="2"/>
              <a:buNone/>
            </a:pPr>
            <a:r>
              <a:rPr lang="en-US" sz="2300" dirty="0">
                <a:solidFill>
                  <a:schemeClr val="accent2"/>
                </a:solidFill>
                <a:latin typeface="Times New Roman" pitchFamily="18" charset="0"/>
                <a:cs typeface="Times New Roman" pitchFamily="18" charset="0"/>
              </a:rPr>
              <a:t>“Python”</a:t>
            </a:r>
          </a:p>
          <a:p>
            <a:pPr>
              <a:buFont typeface="Symbol" pitchFamily="18" charset="2"/>
              <a:buNone/>
            </a:pPr>
            <a:endParaRPr lang="en-US" sz="2300" dirty="0">
              <a:solidFill>
                <a:schemeClr val="accent2"/>
              </a:solidFill>
              <a:latin typeface="Times New Roman" pitchFamily="18" charset="0"/>
              <a:cs typeface="Times New Roman" pitchFamily="18" charset="0"/>
            </a:endParaRPr>
          </a:p>
          <a:p>
            <a:pPr>
              <a:buFont typeface="Symbol" pitchFamily="18" charset="2"/>
              <a:buNone/>
            </a:pPr>
            <a:r>
              <a:rPr lang="en-US" sz="2300" dirty="0">
                <a:solidFill>
                  <a:srgbClr val="660066"/>
                </a:solidFill>
                <a:latin typeface="Times New Roman" pitchFamily="18" charset="0"/>
                <a:cs typeface="Times New Roman" pitchFamily="18" charset="0"/>
              </a:rPr>
              <a:t>&gt;&gt;&gt;</a:t>
            </a:r>
            <a:r>
              <a:rPr lang="en-US" sz="2300" dirty="0">
                <a:latin typeface="Times New Roman" pitchFamily="18" charset="0"/>
                <a:cs typeface="Times New Roman" pitchFamily="18" charset="0"/>
              </a:rPr>
              <a:t> f.get_age() </a:t>
            </a:r>
            <a:r>
              <a:rPr lang="en-US" sz="2300" dirty="0">
                <a:solidFill>
                  <a:srgbClr val="FF3300"/>
                </a:solidFill>
                <a:latin typeface="Times New Roman" pitchFamily="18" charset="0"/>
                <a:cs typeface="Times New Roman" pitchFamily="18" charset="0"/>
              </a:rPr>
              <a:t># Access a method</a:t>
            </a:r>
          </a:p>
          <a:p>
            <a:pPr>
              <a:buFont typeface="Symbol" pitchFamily="18" charset="2"/>
              <a:buNone/>
            </a:pPr>
            <a:r>
              <a:rPr lang="en-US" sz="2300" dirty="0">
                <a:solidFill>
                  <a:schemeClr val="accent2"/>
                </a:solidFill>
                <a:latin typeface="Times New Roman" pitchFamily="18" charset="0"/>
                <a:cs typeface="Times New Roman" pitchFamily="18" charset="0"/>
              </a:rPr>
              <a:t>14</a:t>
            </a:r>
          </a:p>
          <a:p>
            <a:pPr>
              <a:buNone/>
            </a:pP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43712"/>
            <a:ext cx="5029200" cy="780288"/>
          </a:xfrm>
        </p:spPr>
        <p:txBody>
          <a:bodyPr>
            <a:normAutofit fontScale="90000"/>
          </a:bodyPr>
          <a:lstStyle/>
          <a:p>
            <a:pPr algn="ctr"/>
            <a:r>
              <a:rPr lang="en-US" sz="4500" dirty="0">
                <a:latin typeface="Times New Roman" pitchFamily="18" charset="0"/>
                <a:cs typeface="Times New Roman" pitchFamily="18" charset="0"/>
              </a:rPr>
              <a:t>Encapsulation</a:t>
            </a:r>
            <a:r>
              <a:rPr lang="en-US" dirty="0"/>
              <a:t> </a:t>
            </a:r>
          </a:p>
        </p:txBody>
      </p:sp>
      <p:sp>
        <p:nvSpPr>
          <p:cNvPr id="3" name="Content Placeholder 2"/>
          <p:cNvSpPr>
            <a:spLocks noGrp="1"/>
          </p:cNvSpPr>
          <p:nvPr>
            <p:ph idx="1"/>
          </p:nvPr>
        </p:nvSpPr>
        <p:spPr>
          <a:xfrm>
            <a:off x="457200" y="1676400"/>
            <a:ext cx="8229600" cy="4495800"/>
          </a:xfrm>
        </p:spPr>
        <p:txBody>
          <a:bodyPr>
            <a:normAutofit fontScale="92500" lnSpcReduction="10000"/>
          </a:bodyPr>
          <a:lstStyle/>
          <a:p>
            <a:pPr algn="just">
              <a:buFont typeface="Wingdings" pitchFamily="2" charset="2"/>
              <a:buChar char="v"/>
            </a:pPr>
            <a:r>
              <a:rPr lang="en-US" dirty="0"/>
              <a:t>Important advantage of OOP consists in the encapsulation of data. We can say that object-oriented programming relies heavily on encapsulation. </a:t>
            </a:r>
          </a:p>
          <a:p>
            <a:pPr algn="just">
              <a:buFont typeface="Wingdings" pitchFamily="2" charset="2"/>
              <a:buChar char="v"/>
            </a:pPr>
            <a:r>
              <a:rPr lang="en-US" dirty="0"/>
              <a:t>The terms encapsulation and abstraction (also data hiding) are often used as synonyms. They are nearly synonymous, i.e. abstraction is achieved though encapsulation. </a:t>
            </a:r>
          </a:p>
          <a:p>
            <a:pPr algn="just">
              <a:buFont typeface="Wingdings" pitchFamily="2" charset="2"/>
              <a:buChar char="v"/>
            </a:pPr>
            <a:r>
              <a:rPr lang="en-US" dirty="0"/>
              <a:t>Data hiding and encapsulation are the same concept, so it's correct to use them as synonyms</a:t>
            </a:r>
          </a:p>
          <a:p>
            <a:pPr algn="just">
              <a:buFont typeface="Wingdings" pitchFamily="2" charset="2"/>
              <a:buChar char="v"/>
            </a:pPr>
            <a:r>
              <a:rPr lang="en-US" dirty="0"/>
              <a:t>Generally speaking encapsulation is the mechanism for restricting the access to some of an objects's components, this means, that the internal representation of an object can't be seen from outside of the objects definition. </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normAutofit/>
          </a:bodyPr>
          <a:lstStyle/>
          <a:p>
            <a:pPr algn="just">
              <a:buFont typeface="Wingdings" pitchFamily="2" charset="2"/>
              <a:buChar char="v"/>
            </a:pPr>
            <a:r>
              <a:rPr lang="en-US" sz="2400" dirty="0"/>
              <a:t> Access to this data is typically only achieved through special methods: </a:t>
            </a:r>
            <a:r>
              <a:rPr lang="en-US" sz="2400" b="1" i="1" dirty="0"/>
              <a:t>Getters</a:t>
            </a:r>
            <a:r>
              <a:rPr lang="en-US" sz="2400" dirty="0"/>
              <a:t> and </a:t>
            </a:r>
            <a:r>
              <a:rPr lang="en-US" sz="2400" b="1" i="1" dirty="0"/>
              <a:t>Setters</a:t>
            </a:r>
            <a:r>
              <a:rPr lang="en-US" sz="2400" dirty="0"/>
              <a:t> </a:t>
            </a:r>
          </a:p>
          <a:p>
            <a:pPr algn="just">
              <a:buFont typeface="Wingdings" pitchFamily="2" charset="2"/>
              <a:buChar char="v"/>
            </a:pPr>
            <a:r>
              <a:rPr lang="en-US" sz="2400" dirty="0"/>
              <a:t>By using solely get() and set() methods, we can make sure that the internal data cannot be accidentally set into an inconsistent or invalid state.</a:t>
            </a:r>
            <a:endParaRPr lang="en-US" sz="2400" dirty="0">
              <a:latin typeface="Times New Roman" pitchFamily="18" charset="0"/>
              <a:cs typeface="Times New Roman" pitchFamily="18" charset="0"/>
            </a:endParaRPr>
          </a:p>
          <a:p>
            <a:pPr algn="just">
              <a:buFont typeface="Wingdings" pitchFamily="2" charset="2"/>
              <a:buChar char="v"/>
            </a:pPr>
            <a:r>
              <a:rPr lang="en-US" sz="2400" dirty="0"/>
              <a:t>C++, Java, and C# rely on the public, private, and protected keywords in order to implement variable scoping and encapsulation</a:t>
            </a:r>
          </a:p>
          <a:p>
            <a:pPr algn="just">
              <a:buFont typeface="Wingdings" pitchFamily="2" charset="2"/>
              <a:buChar char="v"/>
            </a:pPr>
            <a:r>
              <a:rPr lang="en-US" sz="2400" dirty="0"/>
              <a:t> It's nearly always possible to circumvent this protection mechanism</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730"/>
            <a:ext cx="8229600" cy="551688"/>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447800"/>
            <a:ext cx="8229600" cy="4908550"/>
          </a:xfrm>
        </p:spPr>
        <p:txBody>
          <a:bodyPr>
            <a:normAutofit fontScale="77500" lnSpcReduction="20000"/>
          </a:bodyPr>
          <a:lstStyle/>
          <a:p>
            <a:pPr>
              <a:buFont typeface="Constantia" panose="02030602050306030303" pitchFamily="18" charset="0"/>
              <a:buChar char="&gt;"/>
            </a:pPr>
            <a:r>
              <a:rPr lang="en-US" dirty="0"/>
              <a:t>What is OOP?</a:t>
            </a:r>
          </a:p>
          <a:p>
            <a:pPr>
              <a:buFont typeface="Constantia" panose="02030602050306030303" pitchFamily="18" charset="0"/>
              <a:buChar char="&gt;"/>
            </a:pPr>
            <a:r>
              <a:rPr lang="en-US" dirty="0"/>
              <a:t>Different Paradigms: Differences Procedure vs Object Oriented Programming</a:t>
            </a:r>
          </a:p>
          <a:p>
            <a:pPr>
              <a:buFont typeface="Constantia" panose="02030602050306030303" pitchFamily="18" charset="0"/>
              <a:buChar char="&gt;"/>
            </a:pPr>
            <a:r>
              <a:rPr lang="en-US" dirty="0"/>
              <a:t>Features of OOP</a:t>
            </a:r>
          </a:p>
          <a:p>
            <a:pPr>
              <a:buFont typeface="Constantia" panose="02030602050306030303" pitchFamily="18" charset="0"/>
              <a:buChar char="&gt;"/>
            </a:pPr>
            <a:r>
              <a:rPr lang="en-US" dirty="0"/>
              <a:t>Fundamental Concepts of OOP in Python</a:t>
            </a:r>
          </a:p>
          <a:p>
            <a:pPr>
              <a:buFont typeface="Constantia" panose="02030602050306030303" pitchFamily="18" charset="0"/>
              <a:buChar char="&gt;"/>
            </a:pPr>
            <a:r>
              <a:rPr lang="en-US" dirty="0"/>
              <a:t>What is Class</a:t>
            </a:r>
          </a:p>
          <a:p>
            <a:pPr>
              <a:buFont typeface="Constantia" panose="02030602050306030303" pitchFamily="18" charset="0"/>
              <a:buChar char="&gt;"/>
            </a:pPr>
            <a:r>
              <a:rPr lang="en-US" dirty="0"/>
              <a:t>What is Object</a:t>
            </a:r>
          </a:p>
          <a:p>
            <a:pPr>
              <a:buFont typeface="Constantia" panose="02030602050306030303" pitchFamily="18" charset="0"/>
              <a:buChar char="&gt;"/>
            </a:pPr>
            <a:r>
              <a:rPr lang="en-US" dirty="0"/>
              <a:t>Methods in Classes</a:t>
            </a:r>
          </a:p>
          <a:p>
            <a:pPr marL="0" indent="0">
              <a:buNone/>
            </a:pPr>
            <a:r>
              <a:rPr lang="en-US" dirty="0"/>
              <a:t>	Instantiating objects with __</a:t>
            </a:r>
            <a:r>
              <a:rPr lang="en-US" dirty="0" err="1"/>
              <a:t>init</a:t>
            </a:r>
            <a:r>
              <a:rPr lang="en-US" dirty="0"/>
              <a:t>__</a:t>
            </a:r>
          </a:p>
          <a:p>
            <a:pPr marL="0" indent="0">
              <a:buNone/>
            </a:pPr>
            <a:r>
              <a:rPr lang="en-US" dirty="0"/>
              <a:t>	self</a:t>
            </a:r>
          </a:p>
          <a:p>
            <a:pPr>
              <a:buFont typeface="Constantia" panose="02030602050306030303" pitchFamily="18" charset="0"/>
              <a:buChar char="&gt;"/>
            </a:pPr>
            <a:r>
              <a:rPr lang="en-US" dirty="0"/>
              <a:t>Encapsulation</a:t>
            </a:r>
          </a:p>
          <a:p>
            <a:pPr>
              <a:buFont typeface="Constantia" panose="02030602050306030303" pitchFamily="18" charset="0"/>
              <a:buChar char="&gt;"/>
            </a:pPr>
            <a:r>
              <a:rPr lang="en-US" dirty="0"/>
              <a:t>Data Abstraction</a:t>
            </a:r>
          </a:p>
          <a:p>
            <a:pPr>
              <a:buFont typeface="Constantia" panose="02030602050306030303" pitchFamily="18" charset="0"/>
              <a:buChar char="&gt;"/>
            </a:pPr>
            <a:r>
              <a:rPr lang="en-US" dirty="0"/>
              <a:t>Public, Protected and Private Data</a:t>
            </a:r>
          </a:p>
          <a:p>
            <a:pPr>
              <a:buFont typeface="Constantia" panose="02030602050306030303" pitchFamily="18" charset="0"/>
              <a:buChar char="&gt;"/>
            </a:pPr>
            <a:r>
              <a:rPr lang="en-US" dirty="0"/>
              <a:t>Inheritance</a:t>
            </a:r>
          </a:p>
          <a:p>
            <a:pPr>
              <a:buFont typeface="Constantia" panose="02030602050306030303" pitchFamily="18" charset="0"/>
              <a:buChar char="&gt;"/>
            </a:pPr>
            <a:r>
              <a:rPr lang="en-US" dirty="0"/>
              <a:t>Polymorphism</a:t>
            </a:r>
          </a:p>
          <a:p>
            <a:pPr lvl="1">
              <a:buFont typeface="Constantia" panose="02030602050306030303" pitchFamily="18" charset="0"/>
              <a:buChar char="&gt;"/>
            </a:pPr>
            <a:r>
              <a:rPr lang="en-US" dirty="0"/>
              <a:t>Operator Overloading</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C63F15FA-AAC3-4D57-B27F-FE15AC6B4A80}" type="slidenum">
              <a:rPr lang="en-US" smtClean="0"/>
              <a:pPr/>
              <a:t>2</a:t>
            </a:fld>
            <a:endParaRPr lang="en-US"/>
          </a:p>
        </p:txBody>
      </p:sp>
      <p:sp>
        <p:nvSpPr>
          <p:cNvPr id="7" name="Footer Placeholder 4">
            <a:extLst>
              <a:ext uri="{FF2B5EF4-FFF2-40B4-BE49-F238E27FC236}">
                <a16:creationId xmlns:a16="http://schemas.microsoft.com/office/drawing/2014/main" id="{974F0637-FD5E-962F-96A3-65A8EFBC0696}"/>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extLst>
      <p:ext uri="{BB962C8B-B14F-4D97-AF65-F5344CB8AC3E}">
        <p14:creationId xmlns:p14="http://schemas.microsoft.com/office/powerpoint/2010/main" val="425116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819912"/>
            <a:ext cx="8305800" cy="627888"/>
          </a:xfrm>
        </p:spPr>
        <p:txBody>
          <a:bodyPr>
            <a:normAutofit/>
          </a:bodyPr>
          <a:lstStyle/>
          <a:p>
            <a:pPr algn="ctr"/>
            <a:r>
              <a:rPr lang="en-US" sz="3200" dirty="0">
                <a:latin typeface="Times New Roman" pitchFamily="18" charset="0"/>
                <a:cs typeface="Times New Roman" pitchFamily="18" charset="0"/>
              </a:rPr>
              <a:t>Public, Protected and Private Data</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20</a:t>
            </a:fld>
            <a:endParaRPr lang="en-US"/>
          </a:p>
        </p:txBody>
      </p:sp>
      <p:sp>
        <p:nvSpPr>
          <p:cNvPr id="3" name="Content Placeholder 2"/>
          <p:cNvSpPr>
            <a:spLocks noGrp="1"/>
          </p:cNvSpPr>
          <p:nvPr>
            <p:ph idx="4294967295"/>
          </p:nvPr>
        </p:nvSpPr>
        <p:spPr>
          <a:xfrm>
            <a:off x="0" y="1752600"/>
            <a:ext cx="8229600" cy="4389438"/>
          </a:xfrm>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 If an identifier doesn't start with an underscore character "_" it can be accessed from outside, i.e. the value can be read and changed</a:t>
            </a:r>
          </a:p>
          <a:p>
            <a:pPr algn="just">
              <a:buFont typeface="Wingdings" pitchFamily="2" charset="2"/>
              <a:buChar char="v"/>
            </a:pPr>
            <a:r>
              <a:rPr lang="en-US" sz="2300" dirty="0">
                <a:latin typeface="Times New Roman" pitchFamily="18" charset="0"/>
                <a:cs typeface="Times New Roman" pitchFamily="18" charset="0"/>
              </a:rPr>
              <a:t> Data can be protected by making members private or protected. Instance variable names starting with two underscore characters cannot be accessed from outside of the class. </a:t>
            </a:r>
          </a:p>
          <a:p>
            <a:pPr algn="just">
              <a:buFont typeface="Wingdings" pitchFamily="2" charset="2"/>
              <a:buChar char="v"/>
            </a:pPr>
            <a:r>
              <a:rPr lang="en-US" sz="2300" dirty="0">
                <a:latin typeface="Times New Roman" pitchFamily="18" charset="0"/>
                <a:cs typeface="Times New Roman" pitchFamily="18" charset="0"/>
              </a:rPr>
              <a:t> At least not directly, but they can be accessed through private name mangling. </a:t>
            </a:r>
          </a:p>
          <a:p>
            <a:pPr algn="just">
              <a:buFont typeface="Wingdings" pitchFamily="2" charset="2"/>
              <a:buChar char="v"/>
            </a:pPr>
            <a:r>
              <a:rPr lang="en-US" sz="2300" dirty="0">
                <a:latin typeface="Times New Roman" pitchFamily="18" charset="0"/>
                <a:cs typeface="Times New Roman" pitchFamily="18" charset="0"/>
              </a:rPr>
              <a:t> That means, private data __A can be accessed by the following name construct: </a:t>
            </a:r>
            <a:r>
              <a:rPr lang="en-US" sz="2300" b="1" i="1" dirty="0">
                <a:latin typeface="Times New Roman" pitchFamily="18" charset="0"/>
                <a:cs typeface="Times New Roman" pitchFamily="18" charset="0"/>
              </a:rPr>
              <a:t>instance_name._classname__A</a:t>
            </a:r>
            <a:endParaRPr lang="en-US" sz="23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90600"/>
            <a:ext cx="8229600" cy="4389120"/>
          </a:xfrm>
        </p:spPr>
        <p:txBody>
          <a:bodyPr>
            <a:normAutofit/>
          </a:bodyPr>
          <a:lstStyle/>
          <a:p>
            <a:pPr algn="just">
              <a:buFont typeface="Wingdings" pitchFamily="2" charset="2"/>
              <a:buChar char="v"/>
            </a:pPr>
            <a:r>
              <a:rPr lang="en-US" sz="2400" dirty="0">
                <a:latin typeface="Times New Roman" pitchFamily="18" charset="0"/>
                <a:cs typeface="Times New Roman" pitchFamily="18" charset="0"/>
              </a:rPr>
              <a:t> If an identifier is only preceded by one underscore character, it is a protected member. </a:t>
            </a:r>
          </a:p>
          <a:p>
            <a:pPr algn="just">
              <a:buFont typeface="Wingdings" pitchFamily="2" charset="2"/>
              <a:buChar char="v"/>
            </a:pPr>
            <a:r>
              <a:rPr lang="en-US" sz="2400" dirty="0">
                <a:latin typeface="Times New Roman" pitchFamily="18" charset="0"/>
                <a:cs typeface="Times New Roman" pitchFamily="18" charset="0"/>
              </a:rPr>
              <a:t> Protected members can be accessed like public members from outside of class</a:t>
            </a:r>
          </a:p>
          <a:p>
            <a:pPr algn="just">
              <a:buNone/>
            </a:pPr>
            <a:r>
              <a:rPr lang="en-US" sz="2400" dirty="0">
                <a:solidFill>
                  <a:srgbClr val="C00000"/>
                </a:solidFill>
                <a:latin typeface="Times New Roman" pitchFamily="18" charset="0"/>
                <a:cs typeface="Times New Roman" pitchFamily="18" charset="0"/>
              </a:rPr>
              <a:t>Example: </a:t>
            </a:r>
          </a:p>
          <a:p>
            <a:pPr algn="just">
              <a:buNone/>
            </a:pPr>
            <a:r>
              <a:rPr lang="en-US" sz="2400" dirty="0">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class</a:t>
            </a:r>
            <a:r>
              <a:rPr lang="en-US" sz="2400" dirty="0">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Encapsulation</a:t>
            </a:r>
            <a:r>
              <a:rPr lang="en-US" sz="2400" dirty="0">
                <a:solidFill>
                  <a:srgbClr val="00B050"/>
                </a:solidFill>
                <a:latin typeface="Times New Roman" pitchFamily="18" charset="0"/>
                <a:cs typeface="Times New Roman" pitchFamily="18" charset="0"/>
              </a:rPr>
              <a:t>(object): </a:t>
            </a:r>
          </a:p>
          <a:p>
            <a:pPr algn="just">
              <a:buNone/>
            </a:pPr>
            <a:r>
              <a:rPr lang="en-US" sz="2400" dirty="0">
                <a:solidFill>
                  <a:srgbClr val="00B050"/>
                </a:solidFill>
                <a:latin typeface="Times New Roman" pitchFamily="18" charset="0"/>
                <a:cs typeface="Times New Roman" pitchFamily="18" charset="0"/>
              </a:rPr>
              <a:t>		def </a:t>
            </a:r>
            <a:r>
              <a:rPr lang="en-US" sz="2400" dirty="0">
                <a:solidFill>
                  <a:srgbClr val="C00000"/>
                </a:solidFill>
                <a:latin typeface="Times New Roman" pitchFamily="18" charset="0"/>
                <a:cs typeface="Times New Roman" pitchFamily="18" charset="0"/>
              </a:rPr>
              <a:t>__init__</a:t>
            </a:r>
            <a:r>
              <a:rPr lang="en-US" sz="2400" dirty="0">
                <a:solidFill>
                  <a:srgbClr val="00B050"/>
                </a:solidFill>
                <a:latin typeface="Times New Roman" pitchFamily="18" charset="0"/>
                <a:cs typeface="Times New Roman" pitchFamily="18" charset="0"/>
              </a:rPr>
              <a:t>(self, a, b, c): </a:t>
            </a:r>
          </a:p>
          <a:p>
            <a:pPr algn="just">
              <a:buNone/>
            </a:pPr>
            <a:r>
              <a:rPr lang="en-US" sz="2400" dirty="0">
                <a:solidFill>
                  <a:srgbClr val="00B050"/>
                </a:solidFill>
                <a:latin typeface="Times New Roman" pitchFamily="18" charset="0"/>
                <a:cs typeface="Times New Roman" pitchFamily="18" charset="0"/>
              </a:rPr>
              <a:t>			self.public = a </a:t>
            </a:r>
          </a:p>
          <a:p>
            <a:pPr algn="just">
              <a:buNone/>
            </a:pPr>
            <a:r>
              <a:rPr lang="en-US" sz="2400" dirty="0">
                <a:solidFill>
                  <a:srgbClr val="00B050"/>
                </a:solidFill>
                <a:latin typeface="Times New Roman" pitchFamily="18" charset="0"/>
                <a:cs typeface="Times New Roman" pitchFamily="18" charset="0"/>
              </a:rPr>
              <a:t>			self._protected = b </a:t>
            </a:r>
          </a:p>
          <a:p>
            <a:pPr algn="just">
              <a:buNone/>
            </a:pPr>
            <a:r>
              <a:rPr lang="en-US" sz="2400" dirty="0">
                <a:solidFill>
                  <a:srgbClr val="00B050"/>
                </a:solidFill>
                <a:latin typeface="Times New Roman" pitchFamily="18" charset="0"/>
                <a:cs typeface="Times New Roman" pitchFamily="18" charset="0"/>
              </a:rPr>
              <a:t>			self.__private = c</a:t>
            </a:r>
          </a:p>
        </p:txBody>
      </p:sp>
      <p:sp>
        <p:nvSpPr>
          <p:cNvPr id="3" name="Date Placeholder 2"/>
          <p:cNvSpPr>
            <a:spLocks noGrp="1"/>
          </p:cNvSpPr>
          <p:nvPr>
            <p:ph type="dt" sz="half" idx="10"/>
          </p:nvPr>
        </p:nvSpPr>
        <p:spPr/>
        <p:txBody>
          <a:bodyPr/>
          <a:lstStyle/>
          <a:p>
            <a:fld id="{4F050491-3059-4739-91E2-B6CCB38A976B}" type="datetime1">
              <a:rPr lang="en-US" smtClean="0"/>
              <a:pPr/>
              <a:t>1/8/25</a:t>
            </a:fld>
            <a:endParaRPr lang="en-US"/>
          </a:p>
        </p:txBody>
      </p:sp>
      <p:sp>
        <p:nvSpPr>
          <p:cNvPr id="4" name="Footer Placeholder 3"/>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5" name="Slide Number Placeholder 4"/>
          <p:cNvSpPr>
            <a:spLocks noGrp="1"/>
          </p:cNvSpPr>
          <p:nvPr>
            <p:ph type="sldNum" sz="quarter" idx="12"/>
          </p:nvPr>
        </p:nvSpPr>
        <p:spPr/>
        <p:txBody>
          <a:bodyPr/>
          <a:lstStyle/>
          <a:p>
            <a:fld id="{C63F15FA-AAC3-4D57-B27F-FE15AC6B4A8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6112"/>
            <a:ext cx="8229600" cy="780288"/>
          </a:xfrm>
        </p:spPr>
        <p:txBody>
          <a:bodyPr>
            <a:noAutofit/>
          </a:bodyPr>
          <a:lstStyle/>
          <a:p>
            <a:r>
              <a:rPr lang="en-US" sz="2400" dirty="0">
                <a:latin typeface="Times New Roman" pitchFamily="18" charset="0"/>
                <a:cs typeface="Times New Roman" pitchFamily="18" charset="0"/>
              </a:rPr>
              <a:t>The following interactive sessions shows the behavior of public, protected and private members:</a:t>
            </a:r>
          </a:p>
        </p:txBody>
      </p:sp>
      <p:sp>
        <p:nvSpPr>
          <p:cNvPr id="3" name="Content Placeholder 2"/>
          <p:cNvSpPr>
            <a:spLocks noGrp="1"/>
          </p:cNvSpPr>
          <p:nvPr>
            <p:ph idx="1"/>
          </p:nvPr>
        </p:nvSpPr>
        <p:spPr>
          <a:xfrm>
            <a:off x="457200" y="1828800"/>
            <a:ext cx="8229600" cy="4389120"/>
          </a:xfrm>
        </p:spPr>
        <p:txBody>
          <a:bodyPr>
            <a:noAutofit/>
          </a:bodyPr>
          <a:lstStyle/>
          <a:p>
            <a:pPr>
              <a:buNone/>
            </a:pPr>
            <a:r>
              <a:rPr lang="en-US" sz="1900" dirty="0">
                <a:latin typeface="Times New Roman" pitchFamily="18" charset="0"/>
                <a:cs typeface="Times New Roman" pitchFamily="18" charset="0"/>
              </a:rPr>
              <a:t>&gt;&gt;&gt; </a:t>
            </a:r>
            <a:r>
              <a:rPr lang="en-US" sz="1900" dirty="0">
                <a:solidFill>
                  <a:srgbClr val="C00000"/>
                </a:solidFill>
                <a:latin typeface="Times New Roman" pitchFamily="18" charset="0"/>
                <a:cs typeface="Times New Roman" pitchFamily="18" charset="0"/>
              </a:rPr>
              <a:t>x</a:t>
            </a:r>
            <a:r>
              <a:rPr lang="en-US" sz="1900" dirty="0">
                <a:latin typeface="Times New Roman" pitchFamily="18" charset="0"/>
                <a:cs typeface="Times New Roman" pitchFamily="18" charset="0"/>
              </a:rPr>
              <a:t> = </a:t>
            </a:r>
            <a:r>
              <a:rPr lang="en-US" sz="1900" dirty="0">
                <a:solidFill>
                  <a:srgbClr val="00B050"/>
                </a:solidFill>
                <a:latin typeface="Times New Roman" pitchFamily="18" charset="0"/>
                <a:cs typeface="Times New Roman" pitchFamily="18" charset="0"/>
              </a:rPr>
              <a:t>Encapsulation</a:t>
            </a:r>
            <a:r>
              <a:rPr lang="en-US" sz="1900" dirty="0">
                <a:latin typeface="Times New Roman" pitchFamily="18" charset="0"/>
                <a:cs typeface="Times New Roman" pitchFamily="18" charset="0"/>
              </a:rPr>
              <a:t>(11,13,17)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x.public</a:t>
            </a:r>
          </a:p>
          <a:p>
            <a:pPr>
              <a:buNone/>
            </a:pPr>
            <a:r>
              <a:rPr lang="en-US" sz="1900" dirty="0">
                <a:latin typeface="Times New Roman" pitchFamily="18" charset="0"/>
                <a:cs typeface="Times New Roman" pitchFamily="18" charset="0"/>
              </a:rPr>
              <a:t> 11 </a:t>
            </a:r>
          </a:p>
          <a:p>
            <a:pPr>
              <a:buNone/>
            </a:pPr>
            <a:r>
              <a:rPr lang="en-US" sz="1900" dirty="0">
                <a:latin typeface="Times New Roman" pitchFamily="18" charset="0"/>
                <a:cs typeface="Times New Roman" pitchFamily="18" charset="0"/>
              </a:rPr>
              <a:t>&gt;&gt;&gt;</a:t>
            </a:r>
            <a:r>
              <a:rPr lang="en-US" sz="1900" dirty="0">
                <a:solidFill>
                  <a:srgbClr val="C00000"/>
                </a:solidFill>
                <a:latin typeface="Times New Roman" pitchFamily="18" charset="0"/>
                <a:cs typeface="Times New Roman" pitchFamily="18" charset="0"/>
              </a:rPr>
              <a:t> x._protected </a:t>
            </a:r>
          </a:p>
          <a:p>
            <a:pPr>
              <a:buNone/>
            </a:pPr>
            <a:r>
              <a:rPr lang="en-US" sz="1900" dirty="0">
                <a:latin typeface="Times New Roman" pitchFamily="18" charset="0"/>
                <a:cs typeface="Times New Roman" pitchFamily="18" charset="0"/>
              </a:rPr>
              <a:t>13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x._protected = 23 </a:t>
            </a:r>
          </a:p>
          <a:p>
            <a:pPr>
              <a:buNone/>
            </a:pPr>
            <a:r>
              <a:rPr lang="en-US" sz="1900" dirty="0">
                <a:latin typeface="Times New Roman" pitchFamily="18" charset="0"/>
                <a:cs typeface="Times New Roman" pitchFamily="18" charset="0"/>
              </a:rPr>
              <a:t>&gt;&gt;&gt;</a:t>
            </a:r>
            <a:r>
              <a:rPr lang="en-US" sz="1900" dirty="0">
                <a:solidFill>
                  <a:srgbClr val="C00000"/>
                </a:solidFill>
                <a:latin typeface="Times New Roman" pitchFamily="18" charset="0"/>
                <a:cs typeface="Times New Roman" pitchFamily="18" charset="0"/>
              </a:rPr>
              <a:t> x._protected </a:t>
            </a:r>
          </a:p>
          <a:p>
            <a:pPr>
              <a:buNone/>
            </a:pPr>
            <a:r>
              <a:rPr lang="en-US" sz="1900" dirty="0">
                <a:latin typeface="Times New Roman" pitchFamily="18" charset="0"/>
                <a:cs typeface="Times New Roman" pitchFamily="18" charset="0"/>
              </a:rPr>
              <a:t>23 </a:t>
            </a:r>
          </a:p>
          <a:p>
            <a:pPr>
              <a:buNone/>
            </a:pPr>
            <a:r>
              <a:rPr lang="en-US" sz="1900" dirty="0">
                <a:latin typeface="Times New Roman" pitchFamily="18" charset="0"/>
                <a:cs typeface="Times New Roman" pitchFamily="18" charset="0"/>
              </a:rPr>
              <a:t>&gt;&gt;&gt; </a:t>
            </a:r>
            <a:r>
              <a:rPr lang="en-US" sz="1900" dirty="0">
                <a:solidFill>
                  <a:srgbClr val="00B050"/>
                </a:solidFill>
                <a:latin typeface="Times New Roman" pitchFamily="18" charset="0"/>
                <a:cs typeface="Times New Roman" pitchFamily="18" charset="0"/>
              </a:rPr>
              <a:t>x.__private </a:t>
            </a:r>
          </a:p>
          <a:p>
            <a:pPr>
              <a:buNone/>
            </a:pPr>
            <a:r>
              <a:rPr lang="en-US" sz="1900" dirty="0">
                <a:latin typeface="Times New Roman" pitchFamily="18" charset="0"/>
                <a:cs typeface="Times New Roman" pitchFamily="18" charset="0"/>
              </a:rPr>
              <a:t>	</a:t>
            </a:r>
            <a:r>
              <a:rPr lang="en-US" sz="1900" dirty="0">
                <a:solidFill>
                  <a:srgbClr val="7030A0"/>
                </a:solidFill>
                <a:latin typeface="Times New Roman" pitchFamily="18" charset="0"/>
                <a:cs typeface="Times New Roman" pitchFamily="18" charset="0"/>
              </a:rPr>
              <a:t>Traceback (most recent call last): </a:t>
            </a:r>
          </a:p>
          <a:p>
            <a:pPr>
              <a:buNone/>
            </a:pPr>
            <a:r>
              <a:rPr lang="en-US" sz="1900" dirty="0">
                <a:solidFill>
                  <a:srgbClr val="7030A0"/>
                </a:solidFill>
                <a:latin typeface="Times New Roman" pitchFamily="18" charset="0"/>
                <a:cs typeface="Times New Roman" pitchFamily="18" charset="0"/>
              </a:rPr>
              <a:t>		File "&lt;stdin&gt;", line 1, in &lt;module&gt;</a:t>
            </a:r>
          </a:p>
          <a:p>
            <a:pPr>
              <a:buNone/>
            </a:pPr>
            <a:r>
              <a:rPr lang="en-US" sz="1900" dirty="0">
                <a:solidFill>
                  <a:srgbClr val="7030A0"/>
                </a:solidFill>
                <a:latin typeface="Times New Roman" pitchFamily="18" charset="0"/>
                <a:cs typeface="Times New Roman" pitchFamily="18" charset="0"/>
              </a:rPr>
              <a:t>	 AttributeError: 'Encapsulation' object has no attribute '__private‘</a:t>
            </a:r>
          </a:p>
          <a:p>
            <a:pPr>
              <a:buNone/>
            </a:pPr>
            <a:r>
              <a:rPr lang="en-US" sz="1900" dirty="0">
                <a:latin typeface="Times New Roman" pitchFamily="18" charset="0"/>
                <a:cs typeface="Times New Roman" pitchFamily="18" charset="0"/>
              </a:rPr>
              <a:t> &gt;&gt;&gt; </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Autofit/>
          </a:bodyPr>
          <a:lstStyle/>
          <a:p>
            <a:r>
              <a:rPr lang="en-US" sz="2800" dirty="0">
                <a:latin typeface="Times New Roman" pitchFamily="18" charset="0"/>
                <a:cs typeface="Times New Roman" pitchFamily="18" charset="0"/>
              </a:rPr>
              <a:t>The following table shows the different behavior Public, Protected and Private Data</a:t>
            </a:r>
          </a:p>
        </p:txBody>
      </p:sp>
      <p:sp>
        <p:nvSpPr>
          <p:cNvPr id="4" name="Date Placeholder 3"/>
          <p:cNvSpPr>
            <a:spLocks noGrp="1"/>
          </p:cNvSpPr>
          <p:nvPr>
            <p:ph type="dt" sz="half" idx="10"/>
          </p:nvPr>
        </p:nvSpPr>
        <p:spPr/>
        <p:txBody>
          <a:bodyPr/>
          <a:lstStyle/>
          <a:p>
            <a:fld id="{D9EFBD7C-8B25-45EA-A488-5D43EAFAE107}" type="datetime1">
              <a:rPr lang="en-US" smtClean="0"/>
              <a:pPr/>
              <a:t>1/8/25</a:t>
            </a:fld>
            <a:endParaRPr lang="en-US"/>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pPr/>
              <a:t>23</a:t>
            </a:fld>
            <a:endParaRPr lang="en-US"/>
          </a:p>
        </p:txBody>
      </p:sp>
      <p:graphicFrame>
        <p:nvGraphicFramePr>
          <p:cNvPr id="7" name="Table 6"/>
          <p:cNvGraphicFramePr>
            <a:graphicFrameLocks noGrp="1"/>
          </p:cNvGraphicFramePr>
          <p:nvPr/>
        </p:nvGraphicFramePr>
        <p:xfrm>
          <a:off x="609600" y="2209800"/>
          <a:ext cx="8001000" cy="3048000"/>
        </p:xfrm>
        <a:graphic>
          <a:graphicData uri="http://schemas.openxmlformats.org/drawingml/2006/table">
            <a:tbl>
              <a:tblPr firstRow="1" bandRow="1">
                <a:tableStyleId>{8799B23B-EC83-4686-B30A-512413B5E67A}</a:tableStyleId>
              </a:tblPr>
              <a:tblGrid>
                <a:gridCol w="1901228">
                  <a:extLst>
                    <a:ext uri="{9D8B030D-6E8A-4147-A177-3AD203B41FA5}">
                      <a16:colId xmlns:a16="http://schemas.microsoft.com/office/drawing/2014/main" val="20000"/>
                    </a:ext>
                  </a:extLst>
                </a:gridCol>
                <a:gridCol w="2059663">
                  <a:extLst>
                    <a:ext uri="{9D8B030D-6E8A-4147-A177-3AD203B41FA5}">
                      <a16:colId xmlns:a16="http://schemas.microsoft.com/office/drawing/2014/main" val="20001"/>
                    </a:ext>
                  </a:extLst>
                </a:gridCol>
                <a:gridCol w="4040109">
                  <a:extLst>
                    <a:ext uri="{9D8B030D-6E8A-4147-A177-3AD203B41FA5}">
                      <a16:colId xmlns:a16="http://schemas.microsoft.com/office/drawing/2014/main" val="20002"/>
                    </a:ext>
                  </a:extLst>
                </a:gridCol>
              </a:tblGrid>
              <a:tr h="440602">
                <a:tc>
                  <a:txBody>
                    <a:bodyPr/>
                    <a:lstStyle/>
                    <a:p>
                      <a:pPr algn="ctr"/>
                      <a:r>
                        <a:rPr lang="en-US" dirty="0">
                          <a:solidFill>
                            <a:srgbClr val="C00000"/>
                          </a:solidFill>
                        </a:rPr>
                        <a:t>Name</a:t>
                      </a:r>
                    </a:p>
                  </a:txBody>
                  <a:tcPr/>
                </a:tc>
                <a:tc>
                  <a:txBody>
                    <a:bodyPr/>
                    <a:lstStyle/>
                    <a:p>
                      <a:pPr algn="ctr"/>
                      <a:r>
                        <a:rPr lang="en-US" dirty="0">
                          <a:solidFill>
                            <a:srgbClr val="C00000"/>
                          </a:solidFill>
                        </a:rPr>
                        <a:t>Notation </a:t>
                      </a:r>
                    </a:p>
                  </a:txBody>
                  <a:tcPr/>
                </a:tc>
                <a:tc>
                  <a:txBody>
                    <a:bodyPr/>
                    <a:lstStyle/>
                    <a:p>
                      <a:pPr algn="ctr"/>
                      <a:r>
                        <a:rPr lang="en-US" dirty="0">
                          <a:solidFill>
                            <a:srgbClr val="C00000"/>
                          </a:solidFill>
                        </a:rPr>
                        <a:t>Behavior </a:t>
                      </a:r>
                    </a:p>
                  </a:txBody>
                  <a:tcPr/>
                </a:tc>
                <a:extLst>
                  <a:ext uri="{0D108BD9-81ED-4DB2-BD59-A6C34878D82A}">
                    <a16:rowId xmlns:a16="http://schemas.microsoft.com/office/drawing/2014/main" val="10000"/>
                  </a:ext>
                </a:extLst>
              </a:tr>
              <a:tr h="760491">
                <a:tc>
                  <a:txBody>
                    <a:bodyPr/>
                    <a:lstStyle/>
                    <a:p>
                      <a:pPr algn="ctr"/>
                      <a:r>
                        <a:rPr lang="en-US" dirty="0"/>
                        <a:t>name</a:t>
                      </a:r>
                    </a:p>
                  </a:txBody>
                  <a:tcPr/>
                </a:tc>
                <a:tc>
                  <a:txBody>
                    <a:bodyPr/>
                    <a:lstStyle/>
                    <a:p>
                      <a:pPr algn="ctr"/>
                      <a:r>
                        <a:rPr lang="en-US" dirty="0"/>
                        <a:t>Public</a:t>
                      </a:r>
                    </a:p>
                  </a:txBody>
                  <a:tcPr/>
                </a:tc>
                <a:tc>
                  <a:txBody>
                    <a:bodyPr/>
                    <a:lstStyle/>
                    <a:p>
                      <a:pPr algn="ctr"/>
                      <a:r>
                        <a:rPr kumimoji="0" lang="en-US" kern="1200" dirty="0"/>
                        <a:t>Can be accessed from inside and outside</a:t>
                      </a:r>
                      <a:endParaRPr lang="en-US" dirty="0"/>
                    </a:p>
                  </a:txBody>
                  <a:tcPr/>
                </a:tc>
                <a:extLst>
                  <a:ext uri="{0D108BD9-81ED-4DB2-BD59-A6C34878D82A}">
                    <a16:rowId xmlns:a16="http://schemas.microsoft.com/office/drawing/2014/main" val="10001"/>
                  </a:ext>
                </a:extLst>
              </a:tr>
              <a:tr h="1086416">
                <a:tc>
                  <a:txBody>
                    <a:bodyPr/>
                    <a:lstStyle/>
                    <a:p>
                      <a:pPr algn="ctr"/>
                      <a:r>
                        <a:rPr lang="en-US" dirty="0"/>
                        <a:t>_name</a:t>
                      </a:r>
                    </a:p>
                  </a:txBody>
                  <a:tcPr/>
                </a:tc>
                <a:tc>
                  <a:txBody>
                    <a:bodyPr/>
                    <a:lstStyle/>
                    <a:p>
                      <a:pPr algn="ctr"/>
                      <a:r>
                        <a:rPr lang="en-US" dirty="0"/>
                        <a:t>Protected </a:t>
                      </a:r>
                    </a:p>
                  </a:txBody>
                  <a:tcPr/>
                </a:tc>
                <a:tc>
                  <a:txBody>
                    <a:bodyPr/>
                    <a:lstStyle/>
                    <a:p>
                      <a:pPr algn="ctr"/>
                      <a:r>
                        <a:rPr kumimoji="0" lang="en-US" kern="1200" dirty="0"/>
                        <a:t>Like a public member, but they shouldn't be directly accessed from outside</a:t>
                      </a:r>
                      <a:endParaRPr lang="en-US" dirty="0"/>
                    </a:p>
                  </a:txBody>
                  <a:tcPr/>
                </a:tc>
                <a:extLst>
                  <a:ext uri="{0D108BD9-81ED-4DB2-BD59-A6C34878D82A}">
                    <a16:rowId xmlns:a16="http://schemas.microsoft.com/office/drawing/2014/main" val="10002"/>
                  </a:ext>
                </a:extLst>
              </a:tr>
              <a:tr h="760491">
                <a:tc>
                  <a:txBody>
                    <a:bodyPr/>
                    <a:lstStyle/>
                    <a:p>
                      <a:pPr algn="ctr"/>
                      <a:r>
                        <a:rPr lang="en-US" dirty="0"/>
                        <a:t>__name</a:t>
                      </a:r>
                    </a:p>
                  </a:txBody>
                  <a:tcPr/>
                </a:tc>
                <a:tc>
                  <a:txBody>
                    <a:bodyPr/>
                    <a:lstStyle/>
                    <a:p>
                      <a:pPr algn="ctr"/>
                      <a:r>
                        <a:rPr lang="en-US" dirty="0"/>
                        <a:t>Private</a:t>
                      </a:r>
                    </a:p>
                  </a:txBody>
                  <a:tcPr/>
                </a:tc>
                <a:tc>
                  <a:txBody>
                    <a:bodyPr/>
                    <a:lstStyle/>
                    <a:p>
                      <a:pPr algn="ctr"/>
                      <a:r>
                        <a:rPr kumimoji="0" lang="en-US" kern="1200" dirty="0"/>
                        <a:t>Can't be seen and accessed from outside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67512"/>
            <a:ext cx="4267200" cy="704088"/>
          </a:xfrm>
        </p:spPr>
        <p:txBody>
          <a:bodyPr>
            <a:normAutofit fontScale="90000"/>
          </a:bodyPr>
          <a:lstStyle/>
          <a:p>
            <a:pPr algn="ctr"/>
            <a:r>
              <a:rPr lang="en-US" sz="4800" dirty="0">
                <a:latin typeface="Times New Roman" pitchFamily="18" charset="0"/>
                <a:cs typeface="Times New Roman" pitchFamily="18" charset="0"/>
              </a:rPr>
              <a:t>Inheritance</a:t>
            </a:r>
          </a:p>
        </p:txBody>
      </p:sp>
      <p:sp>
        <p:nvSpPr>
          <p:cNvPr id="3" name="Content Placeholder 2"/>
          <p:cNvSpPr>
            <a:spLocks noGrp="1"/>
          </p:cNvSpPr>
          <p:nvPr>
            <p:ph idx="1"/>
          </p:nvPr>
        </p:nvSpPr>
        <p:spPr>
          <a:xfrm>
            <a:off x="457200" y="1402080"/>
            <a:ext cx="8229600" cy="4389120"/>
          </a:xfrm>
        </p:spPr>
        <p:txBody>
          <a:bodyPr>
            <a:normAutofit fontScale="92500" lnSpcReduction="10000"/>
          </a:bodyPr>
          <a:lstStyle/>
          <a:p>
            <a:pPr algn="just">
              <a:buFont typeface="Wingdings" pitchFamily="2" charset="2"/>
              <a:buChar char="v"/>
            </a:pPr>
            <a:r>
              <a:rPr lang="en-US" sz="2300" dirty="0">
                <a:latin typeface="Times New Roman" pitchFamily="18" charset="0"/>
                <a:cs typeface="Times New Roman" pitchFamily="18" charset="0"/>
              </a:rPr>
              <a:t>Inheritance is a powerful feature in object oriented programming</a:t>
            </a:r>
          </a:p>
          <a:p>
            <a:pPr algn="just">
              <a:buFont typeface="Wingdings" pitchFamily="2" charset="2"/>
              <a:buChar char="v"/>
            </a:pPr>
            <a:r>
              <a:rPr lang="en-US" sz="2300" dirty="0">
                <a:latin typeface="Times New Roman" pitchFamily="18" charset="0"/>
                <a:cs typeface="Times New Roman" pitchFamily="18" charset="0"/>
              </a:rPr>
              <a:t>It refers to defining a new class with little or no modification to an existing class. </a:t>
            </a:r>
          </a:p>
          <a:p>
            <a:pPr algn="just">
              <a:buFont typeface="Wingdings" pitchFamily="2" charset="2"/>
              <a:buChar char="v"/>
            </a:pPr>
            <a:r>
              <a:rPr lang="en-US" sz="2300" dirty="0">
                <a:latin typeface="Times New Roman" pitchFamily="18" charset="0"/>
                <a:cs typeface="Times New Roman" pitchFamily="18" charset="0"/>
              </a:rPr>
              <a:t>The new class is called derived (or child) class and the one from which it inherits is called the base (or parent) class. </a:t>
            </a:r>
          </a:p>
          <a:p>
            <a:pPr algn="just">
              <a:buFont typeface="Wingdings" pitchFamily="2" charset="2"/>
              <a:buChar char="v"/>
            </a:pPr>
            <a:r>
              <a:rPr lang="en-US" sz="2300" dirty="0">
                <a:latin typeface="Times New Roman" pitchFamily="18" charset="0"/>
                <a:cs typeface="Times New Roman" pitchFamily="18" charset="0"/>
              </a:rPr>
              <a:t>Derived class inherits features from the base class, adding new features to it. </a:t>
            </a:r>
          </a:p>
          <a:p>
            <a:pPr algn="just">
              <a:buFont typeface="Wingdings" pitchFamily="2" charset="2"/>
              <a:buChar char="v"/>
            </a:pPr>
            <a:r>
              <a:rPr lang="en-US" sz="2300" dirty="0">
                <a:latin typeface="Times New Roman" pitchFamily="18" charset="0"/>
                <a:cs typeface="Times New Roman" pitchFamily="18" charset="0"/>
              </a:rPr>
              <a:t>This results into re-usability of code.</a:t>
            </a:r>
          </a:p>
          <a:p>
            <a:pPr algn="just">
              <a:buNone/>
            </a:pPr>
            <a:r>
              <a:rPr lang="en-US" sz="2300" dirty="0">
                <a:solidFill>
                  <a:srgbClr val="C00000"/>
                </a:solidFill>
                <a:latin typeface="Times New Roman" pitchFamily="18" charset="0"/>
                <a:cs typeface="Times New Roman" pitchFamily="18" charset="0"/>
              </a:rPr>
              <a:t>Syntax:</a:t>
            </a:r>
          </a:p>
          <a:p>
            <a:pPr>
              <a:buNone/>
            </a:pPr>
            <a:r>
              <a:rPr lang="en-US" sz="2300" dirty="0">
                <a:solidFill>
                  <a:srgbClr val="C00000"/>
                </a:solidFill>
                <a:latin typeface="Times New Roman" pitchFamily="18" charset="0"/>
                <a:cs typeface="Times New Roman" pitchFamily="18" charset="0"/>
              </a:rPr>
              <a:t>	</a:t>
            </a:r>
            <a:r>
              <a:rPr lang="en-US" sz="2100" b="1" dirty="0">
                <a:solidFill>
                  <a:srgbClr val="00B050"/>
                </a:solidFill>
                <a:latin typeface="Times New Roman" pitchFamily="18" charset="0"/>
                <a:cs typeface="Times New Roman" pitchFamily="18" charset="0"/>
              </a:rPr>
              <a:t>class </a:t>
            </a:r>
            <a:r>
              <a:rPr lang="en-US" sz="2100" b="1" dirty="0">
                <a:solidFill>
                  <a:srgbClr val="C00000"/>
                </a:solidFill>
                <a:latin typeface="Times New Roman" pitchFamily="18" charset="0"/>
                <a:cs typeface="Times New Roman" pitchFamily="18" charset="0"/>
              </a:rPr>
              <a:t>Baseclass</a:t>
            </a:r>
            <a:r>
              <a:rPr lang="en-US" sz="2100" b="1" dirty="0">
                <a:solidFill>
                  <a:srgbClr val="00B050"/>
                </a:solidFill>
                <a:latin typeface="Times New Roman" pitchFamily="18" charset="0"/>
                <a:cs typeface="Times New Roman" pitchFamily="18" charset="0"/>
              </a:rPr>
              <a:t>(Object): </a:t>
            </a:r>
          </a:p>
          <a:p>
            <a:pPr lvl="2">
              <a:buNone/>
            </a:pPr>
            <a:r>
              <a:rPr lang="en-US" b="1" dirty="0">
                <a:solidFill>
                  <a:srgbClr val="00B050"/>
                </a:solidFill>
                <a:latin typeface="Times New Roman" pitchFamily="18" charset="0"/>
                <a:cs typeface="Times New Roman" pitchFamily="18" charset="0"/>
              </a:rPr>
              <a:t>	body_of_base_class</a:t>
            </a:r>
          </a:p>
          <a:p>
            <a:pPr>
              <a:buNone/>
            </a:pPr>
            <a:r>
              <a:rPr lang="en-US" sz="2300" dirty="0">
                <a:latin typeface="Times New Roman" pitchFamily="18" charset="0"/>
                <a:cs typeface="Times New Roman" pitchFamily="18" charset="0"/>
              </a:rPr>
              <a:t>	</a:t>
            </a:r>
            <a:r>
              <a:rPr lang="en-US" sz="2100" b="1" dirty="0">
                <a:solidFill>
                  <a:srgbClr val="00B050"/>
                </a:solidFill>
                <a:latin typeface="Times New Roman" pitchFamily="18" charset="0"/>
                <a:cs typeface="Times New Roman" pitchFamily="18" charset="0"/>
              </a:rPr>
              <a:t>class </a:t>
            </a:r>
            <a:r>
              <a:rPr lang="en-US" sz="2100" b="1" dirty="0">
                <a:solidFill>
                  <a:srgbClr val="C00000"/>
                </a:solidFill>
                <a:latin typeface="Times New Roman" pitchFamily="18" charset="0"/>
                <a:cs typeface="Times New Roman" pitchFamily="18" charset="0"/>
              </a:rPr>
              <a:t>DerivedClass</a:t>
            </a:r>
            <a:r>
              <a:rPr lang="en-US" sz="2100" b="1" dirty="0">
                <a:solidFill>
                  <a:srgbClr val="00B050"/>
                </a:solidFill>
                <a:latin typeface="Times New Roman" pitchFamily="18" charset="0"/>
                <a:cs typeface="Times New Roman" pitchFamily="18" charset="0"/>
              </a:rPr>
              <a:t>(</a:t>
            </a:r>
            <a:r>
              <a:rPr lang="en-US" sz="2100" b="1" dirty="0" err="1">
                <a:solidFill>
                  <a:srgbClr val="00B050"/>
                </a:solidFill>
                <a:latin typeface="Times New Roman" pitchFamily="18" charset="0"/>
                <a:cs typeface="Times New Roman" pitchFamily="18" charset="0"/>
              </a:rPr>
              <a:t>BaseClass</a:t>
            </a:r>
            <a:r>
              <a:rPr lang="en-US" sz="2100" b="1" dirty="0">
                <a:solidFill>
                  <a:srgbClr val="00B050"/>
                </a:solidFill>
                <a:latin typeface="Times New Roman" pitchFamily="18" charset="0"/>
                <a:cs typeface="Times New Roman" pitchFamily="18" charset="0"/>
              </a:rPr>
              <a:t>): </a:t>
            </a:r>
          </a:p>
          <a:p>
            <a:pPr lvl="2">
              <a:buNone/>
            </a:pPr>
            <a:r>
              <a:rPr lang="en-US" b="1" dirty="0">
                <a:solidFill>
                  <a:srgbClr val="00B050"/>
                </a:solidFill>
                <a:latin typeface="Times New Roman" pitchFamily="18" charset="0"/>
                <a:cs typeface="Times New Roman" pitchFamily="18" charset="0"/>
              </a:rPr>
              <a:t>	body_of_derived_clas</a:t>
            </a:r>
          </a:p>
          <a:p>
            <a:pPr algn="just">
              <a:buNone/>
            </a:pPr>
            <a:endParaRPr lang="en-US" sz="2300" dirty="0">
              <a:latin typeface="Times New Roman" pitchFamily="18" charset="0"/>
              <a:cs typeface="Times New Roman" pitchFamily="18" charset="0"/>
            </a:endParaRPr>
          </a:p>
          <a:p>
            <a:pPr>
              <a:buNone/>
            </a:pPr>
            <a:endParaRPr lang="en-US" dirty="0"/>
          </a:p>
          <a:p>
            <a:pPr>
              <a:buNone/>
            </a:pPr>
            <a:endParaRPr lang="en-US" dirty="0"/>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24</a:t>
            </a:fld>
            <a:endParaRPr lang="en-US">
              <a:solidFill>
                <a:srgbClr val="04617B">
                  <a:shade val="90000"/>
                </a:srgbClr>
              </a:solidFill>
            </a:endParaRPr>
          </a:p>
        </p:txBody>
      </p:sp>
    </p:spTree>
    <p:extLst>
      <p:ext uri="{BB962C8B-B14F-4D97-AF65-F5344CB8AC3E}">
        <p14:creationId xmlns:p14="http://schemas.microsoft.com/office/powerpoint/2010/main" val="254175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25</a:t>
            </a:fld>
            <a:endParaRPr lang="en-US">
              <a:solidFill>
                <a:srgbClr val="04617B">
                  <a:shade val="90000"/>
                </a:srgbClr>
              </a:solidFill>
            </a:endParaRPr>
          </a:p>
        </p:txBody>
      </p:sp>
      <p:sp>
        <p:nvSpPr>
          <p:cNvPr id="7" name="Rectangle 6"/>
          <p:cNvSpPr/>
          <p:nvPr/>
        </p:nvSpPr>
        <p:spPr>
          <a:xfrm>
            <a:off x="381000" y="4386352"/>
            <a:ext cx="8077200" cy="1785104"/>
          </a:xfrm>
          <a:prstGeom prst="rect">
            <a:avLst/>
          </a:prstGeom>
        </p:spPr>
        <p:txBody>
          <a:bodyPr wrap="square">
            <a:spAutoFit/>
          </a:bodyPr>
          <a:lstStyle/>
          <a:p>
            <a:r>
              <a:rPr lang="en-US" sz="2200" b="1" i="1" dirty="0">
                <a:solidFill>
                  <a:prstClr val="black"/>
                </a:solidFill>
                <a:latin typeface="Times New Roman" pitchFamily="18" charset="0"/>
                <a:cs typeface="Times New Roman" pitchFamily="18" charset="0"/>
              </a:rPr>
              <a:t>While designing a inheritance concept, following key pointes keep it in mind </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A sub type never implements less functionality than the super type</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Inheritance should never be more than two levels deep</a:t>
            </a:r>
          </a:p>
          <a:p>
            <a:pPr>
              <a:buClr>
                <a:srgbClr val="00B0F0"/>
              </a:buClr>
              <a:buFont typeface="Wingdings" pitchFamily="2" charset="2"/>
              <a:buChar char="v"/>
            </a:pPr>
            <a:r>
              <a:rPr lang="en-US" sz="2200" dirty="0">
                <a:solidFill>
                  <a:prstClr val="black"/>
                </a:solidFill>
                <a:latin typeface="Times New Roman" pitchFamily="18" charset="0"/>
                <a:cs typeface="Times New Roman" pitchFamily="18" charset="0"/>
              </a:rPr>
              <a:t>We use inheritance when we want to avoid redundant code. </a:t>
            </a:r>
          </a:p>
        </p:txBody>
      </p:sp>
      <p:pic>
        <p:nvPicPr>
          <p:cNvPr id="8" name="Picture 2" descr="Python Inheritance Block Diagram"/>
          <p:cNvPicPr>
            <a:picLocks noChangeAspect="1" noChangeArrowheads="1"/>
          </p:cNvPicPr>
          <p:nvPr/>
        </p:nvPicPr>
        <p:blipFill>
          <a:blip r:embed="rId2" cstate="print"/>
          <a:srcRect/>
          <a:stretch>
            <a:fillRect/>
          </a:stretch>
        </p:blipFill>
        <p:spPr bwMode="auto">
          <a:xfrm>
            <a:off x="2666999" y="849922"/>
            <a:ext cx="3346383" cy="3493478"/>
          </a:xfrm>
          <a:prstGeom prst="rect">
            <a:avLst/>
          </a:prstGeom>
          <a:noFill/>
        </p:spPr>
      </p:pic>
    </p:spTree>
    <p:extLst>
      <p:ext uri="{BB962C8B-B14F-4D97-AF65-F5344CB8AC3E}">
        <p14:creationId xmlns:p14="http://schemas.microsoft.com/office/powerpoint/2010/main" val="284276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normAutofit/>
          </a:bodyPr>
          <a:lstStyle/>
          <a:p>
            <a:pPr algn="just">
              <a:buNone/>
            </a:pPr>
            <a:r>
              <a:rPr lang="en-US" sz="2500" dirty="0">
                <a:latin typeface="Times New Roman" pitchFamily="18" charset="0"/>
                <a:cs typeface="Times New Roman" pitchFamily="18" charset="0"/>
              </a:rPr>
              <a:t>	Two built-in functions </a:t>
            </a:r>
            <a:r>
              <a:rPr lang="en-US" sz="2500" i="1" dirty="0">
                <a:latin typeface="Times New Roman" pitchFamily="18" charset="0"/>
                <a:cs typeface="Times New Roman" pitchFamily="18" charset="0"/>
              </a:rPr>
              <a:t>isinstance()</a:t>
            </a:r>
            <a:r>
              <a:rPr lang="en-US" sz="2500" dirty="0">
                <a:latin typeface="Times New Roman" pitchFamily="18" charset="0"/>
                <a:cs typeface="Times New Roman" pitchFamily="18" charset="0"/>
              </a:rPr>
              <a:t> and </a:t>
            </a:r>
            <a:r>
              <a:rPr lang="en-US" sz="2500" i="1" dirty="0">
                <a:latin typeface="Times New Roman" pitchFamily="18" charset="0"/>
                <a:cs typeface="Times New Roman" pitchFamily="18" charset="0"/>
              </a:rPr>
              <a:t>issubclass()</a:t>
            </a:r>
            <a:r>
              <a:rPr lang="en-US" sz="2500" dirty="0">
                <a:latin typeface="Times New Roman" pitchFamily="18" charset="0"/>
                <a:cs typeface="Times New Roman" pitchFamily="18" charset="0"/>
              </a:rPr>
              <a:t> are used to check inheritances. </a:t>
            </a:r>
          </a:p>
          <a:p>
            <a:pPr algn="just">
              <a:buFont typeface="Wingdings" pitchFamily="2" charset="2"/>
              <a:buChar char="v"/>
            </a:pPr>
            <a:r>
              <a:rPr lang="en-US" sz="2500" dirty="0">
                <a:latin typeface="Times New Roman" pitchFamily="18" charset="0"/>
                <a:cs typeface="Times New Roman" pitchFamily="18" charset="0"/>
              </a:rPr>
              <a:t>Function isinstance() returns True if the object is an instance of the class or other classes derived from it. </a:t>
            </a:r>
          </a:p>
          <a:p>
            <a:pPr algn="just">
              <a:buFont typeface="Wingdings" pitchFamily="2" charset="2"/>
              <a:buChar char="v"/>
            </a:pPr>
            <a:r>
              <a:rPr lang="en-US" sz="2500" dirty="0">
                <a:latin typeface="Times New Roman" pitchFamily="18" charset="0"/>
                <a:cs typeface="Times New Roman" pitchFamily="18" charset="0"/>
              </a:rPr>
              <a:t>Each and every class in Python inherits from the base class object.</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26</a:t>
            </a:fld>
            <a:endParaRPr lang="en-US">
              <a:solidFill>
                <a:srgbClr val="04617B">
                  <a:shade val="90000"/>
                </a:srgbClr>
              </a:solidFill>
            </a:endParaRPr>
          </a:p>
        </p:txBody>
      </p:sp>
    </p:spTree>
    <p:extLst>
      <p:ext uri="{BB962C8B-B14F-4D97-AF65-F5344CB8AC3E}">
        <p14:creationId xmlns:p14="http://schemas.microsoft.com/office/powerpoint/2010/main" val="319827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0"/>
            <a:ext cx="5562600" cy="551688"/>
          </a:xfrm>
        </p:spPr>
        <p:txBody>
          <a:bodyPr>
            <a:noAutofit/>
          </a:bodyPr>
          <a:lstStyle/>
          <a:p>
            <a:pPr algn="ctr"/>
            <a:r>
              <a:rPr lang="en-US" sz="4400" dirty="0">
                <a:latin typeface="Times New Roman" pitchFamily="18" charset="0"/>
                <a:cs typeface="Times New Roman" pitchFamily="18" charset="0"/>
              </a:rPr>
              <a:t>Polymorphism </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500" dirty="0">
                <a:latin typeface="Times New Roman" pitchFamily="18" charset="0"/>
                <a:cs typeface="Times New Roman" pitchFamily="18" charset="0"/>
              </a:rPr>
              <a:t>Polymorphism in Latin word which made up of </a:t>
            </a:r>
            <a:r>
              <a:rPr lang="en-US" sz="2500" b="1" i="1" dirty="0">
                <a:latin typeface="Times New Roman" pitchFamily="18" charset="0"/>
                <a:cs typeface="Times New Roman" pitchFamily="18" charset="0"/>
              </a:rPr>
              <a:t>‘ploy’</a:t>
            </a:r>
            <a:r>
              <a:rPr lang="en-US" sz="2500" dirty="0">
                <a:latin typeface="Times New Roman" pitchFamily="18" charset="0"/>
                <a:cs typeface="Times New Roman" pitchFamily="18" charset="0"/>
              </a:rPr>
              <a:t> means many and </a:t>
            </a:r>
            <a:r>
              <a:rPr lang="en-US" sz="2500" b="1" i="1" dirty="0">
                <a:latin typeface="Times New Roman" pitchFamily="18" charset="0"/>
                <a:cs typeface="Times New Roman" pitchFamily="18" charset="0"/>
              </a:rPr>
              <a:t>‘morphs’</a:t>
            </a:r>
            <a:r>
              <a:rPr lang="en-US" sz="2500" dirty="0">
                <a:latin typeface="Times New Roman" pitchFamily="18" charset="0"/>
                <a:cs typeface="Times New Roman" pitchFamily="18" charset="0"/>
              </a:rPr>
              <a:t> means forms</a:t>
            </a:r>
          </a:p>
          <a:p>
            <a:pPr algn="just">
              <a:buFont typeface="Wingdings" pitchFamily="2" charset="2"/>
              <a:buChar char="v"/>
            </a:pPr>
            <a:r>
              <a:rPr lang="en-US" sz="2500" dirty="0">
                <a:latin typeface="Times New Roman" pitchFamily="18" charset="0"/>
                <a:cs typeface="Times New Roman" pitchFamily="18" charset="0"/>
              </a:rPr>
              <a:t>From the Greek , Polymorphism means </a:t>
            </a:r>
            <a:r>
              <a:rPr lang="en-US" sz="2500" b="1" i="1" dirty="0">
                <a:latin typeface="Times New Roman" pitchFamily="18" charset="0"/>
                <a:cs typeface="Times New Roman" pitchFamily="18" charset="0"/>
              </a:rPr>
              <a:t>many(poly) </a:t>
            </a:r>
            <a:r>
              <a:rPr lang="en-US" sz="2500" dirty="0">
                <a:latin typeface="Times New Roman" pitchFamily="18" charset="0"/>
                <a:cs typeface="Times New Roman" pitchFamily="18" charset="0"/>
              </a:rPr>
              <a:t> </a:t>
            </a:r>
          </a:p>
          <a:p>
            <a:pPr algn="just">
              <a:buNone/>
            </a:pPr>
            <a:r>
              <a:rPr lang="en-US" sz="2500" dirty="0">
                <a:latin typeface="Times New Roman" pitchFamily="18" charset="0"/>
                <a:cs typeface="Times New Roman" pitchFamily="18" charset="0"/>
              </a:rPr>
              <a:t>	</a:t>
            </a:r>
            <a:r>
              <a:rPr lang="en-US" sz="2500" b="1" i="1" dirty="0">
                <a:latin typeface="Times New Roman" pitchFamily="18" charset="0"/>
                <a:cs typeface="Times New Roman" pitchFamily="18" charset="0"/>
              </a:rPr>
              <a:t>shapes (morph)</a:t>
            </a:r>
          </a:p>
          <a:p>
            <a:pPr algn="just">
              <a:buFont typeface="Wingdings" pitchFamily="2" charset="2"/>
              <a:buChar char="v"/>
            </a:pPr>
            <a:r>
              <a:rPr lang="en-US" sz="2500" dirty="0">
                <a:latin typeface="Times New Roman" pitchFamily="18" charset="0"/>
                <a:cs typeface="Times New Roman" pitchFamily="18" charset="0"/>
              </a:rPr>
              <a:t> This is something similar to a word having several different meanings depending on the context </a:t>
            </a:r>
          </a:p>
          <a:p>
            <a:pPr algn="just">
              <a:buFont typeface="Wingdings" pitchFamily="2" charset="2"/>
              <a:buChar char="v"/>
            </a:pPr>
            <a:r>
              <a:rPr lang="en-US" sz="2500" dirty="0">
                <a:latin typeface="Times New Roman" pitchFamily="18" charset="0"/>
                <a:cs typeface="Times New Roman" pitchFamily="18" charset="0"/>
              </a:rPr>
              <a:t> Generally speaking, polymorphism means that a method or function is able to cope with different types of input.</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27</a:t>
            </a:fld>
            <a:endParaRPr lang="en-US">
              <a:solidFill>
                <a:srgbClr val="04617B">
                  <a:shade val="90000"/>
                </a:srgbClr>
              </a:solidFill>
            </a:endParaRPr>
          </a:p>
        </p:txBody>
      </p:sp>
    </p:spTree>
    <p:extLst>
      <p:ext uri="{BB962C8B-B14F-4D97-AF65-F5344CB8AC3E}">
        <p14:creationId xmlns:p14="http://schemas.microsoft.com/office/powerpoint/2010/main" val="171965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912"/>
            <a:ext cx="8229600" cy="780288"/>
          </a:xfrm>
        </p:spPr>
        <p:txBody>
          <a:bodyPr>
            <a:noAutofit/>
          </a:bodyPr>
          <a:lstStyle/>
          <a:p>
            <a:pPr algn="ctr"/>
            <a:r>
              <a:rPr lang="en-US" sz="2400" dirty="0">
                <a:latin typeface="Times New Roman" pitchFamily="18" charset="0"/>
                <a:cs typeface="Times New Roman" pitchFamily="18" charset="0"/>
              </a:rPr>
              <a:t>A simple word ‘Cut’ can have different meaning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depending where it is used </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28</a:t>
            </a:fld>
            <a:endParaRPr lang="en-US">
              <a:solidFill>
                <a:srgbClr val="04617B">
                  <a:shade val="90000"/>
                </a:srgbClr>
              </a:solidFill>
            </a:endParaRPr>
          </a:p>
        </p:txBody>
      </p:sp>
      <p:grpSp>
        <p:nvGrpSpPr>
          <p:cNvPr id="30" name="Group 29"/>
          <p:cNvGrpSpPr/>
          <p:nvPr/>
        </p:nvGrpSpPr>
        <p:grpSpPr>
          <a:xfrm>
            <a:off x="914400" y="2514600"/>
            <a:ext cx="7620000" cy="3733800"/>
            <a:chOff x="1219200" y="2590800"/>
            <a:chExt cx="7620000" cy="3733800"/>
          </a:xfrm>
        </p:grpSpPr>
        <p:grpSp>
          <p:nvGrpSpPr>
            <p:cNvPr id="29" name="Group 28"/>
            <p:cNvGrpSpPr/>
            <p:nvPr/>
          </p:nvGrpSpPr>
          <p:grpSpPr>
            <a:xfrm>
              <a:off x="1219200" y="2590800"/>
              <a:ext cx="4419600" cy="3733800"/>
              <a:chOff x="1219200" y="2514600"/>
              <a:chExt cx="4419600" cy="3733800"/>
            </a:xfrm>
          </p:grpSpPr>
          <p:grpSp>
            <p:nvGrpSpPr>
              <p:cNvPr id="14" name="Group 13"/>
              <p:cNvGrpSpPr/>
              <p:nvPr/>
            </p:nvGrpSpPr>
            <p:grpSpPr>
              <a:xfrm>
                <a:off x="1219200" y="3657600"/>
                <a:ext cx="990600" cy="990600"/>
                <a:chOff x="1219200" y="3657600"/>
                <a:chExt cx="990600" cy="990600"/>
              </a:xfrm>
            </p:grpSpPr>
            <p:sp>
              <p:nvSpPr>
                <p:cNvPr id="8" name="Oval 7"/>
                <p:cNvSpPr/>
                <p:nvPr/>
              </p:nvSpPr>
              <p:spPr>
                <a:xfrm>
                  <a:off x="1219200" y="3657600"/>
                  <a:ext cx="9906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1371600" y="3974068"/>
                  <a:ext cx="609600" cy="369332"/>
                </a:xfrm>
                <a:prstGeom prst="rect">
                  <a:avLst/>
                </a:prstGeom>
                <a:noFill/>
              </p:spPr>
              <p:txBody>
                <a:bodyPr wrap="square" rtlCol="0">
                  <a:spAutoFit/>
                </a:bodyPr>
                <a:lstStyle/>
                <a:p>
                  <a:pPr algn="ctr"/>
                  <a:r>
                    <a:rPr lang="en-US" dirty="0">
                      <a:solidFill>
                        <a:prstClr val="black"/>
                      </a:solidFill>
                    </a:rPr>
                    <a:t>Cut</a:t>
                  </a:r>
                </a:p>
              </p:txBody>
            </p:sp>
          </p:grpSp>
          <p:pic>
            <p:nvPicPr>
              <p:cNvPr id="46086"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2514600"/>
                <a:ext cx="1143000" cy="1143000"/>
              </a:xfrm>
              <a:prstGeom prst="rect">
                <a:avLst/>
              </a:prstGeom>
              <a:noFill/>
              <a:ln w="9525">
                <a:solidFill>
                  <a:schemeClr val="tx1"/>
                </a:solidFill>
              </a:ln>
            </p:spPr>
          </p:pic>
          <p:pic>
            <p:nvPicPr>
              <p:cNvPr id="12"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3810000"/>
                <a:ext cx="1143000" cy="1143000"/>
              </a:xfrm>
              <a:prstGeom prst="rect">
                <a:avLst/>
              </a:prstGeom>
              <a:noFill/>
              <a:ln w="9525">
                <a:solidFill>
                  <a:schemeClr val="tx1"/>
                </a:solidFill>
              </a:ln>
            </p:spPr>
          </p:pic>
          <p:pic>
            <p:nvPicPr>
              <p:cNvPr id="13" name="Picture 6" descr="https://encrypted-tbn3.gstatic.com/images?q=tbn:ANd9GcSL2M3PlBky41fqth3iKfBhVonLcVrANQovI-kvR7ontg3bpiMEdcDvdQ"/>
              <p:cNvPicPr>
                <a:picLocks noChangeAspect="1" noChangeArrowheads="1"/>
              </p:cNvPicPr>
              <p:nvPr/>
            </p:nvPicPr>
            <p:blipFill>
              <a:blip r:embed="rId2" cstate="print"/>
              <a:srcRect/>
              <a:stretch>
                <a:fillRect/>
              </a:stretch>
            </p:blipFill>
            <p:spPr bwMode="auto">
              <a:xfrm>
                <a:off x="4495800" y="5105400"/>
                <a:ext cx="1143000" cy="1143000"/>
              </a:xfrm>
              <a:prstGeom prst="rect">
                <a:avLst/>
              </a:prstGeom>
              <a:noFill/>
              <a:ln w="9525">
                <a:solidFill>
                  <a:schemeClr val="tx1"/>
                </a:solidFill>
              </a:ln>
            </p:spPr>
          </p:pic>
          <p:cxnSp>
            <p:nvCxnSpPr>
              <p:cNvPr id="16" name="Straight Arrow Connector 15"/>
              <p:cNvCxnSpPr>
                <a:stCxn id="8" idx="7"/>
                <a:endCxn id="46086" idx="1"/>
              </p:cNvCxnSpPr>
              <p:nvPr/>
            </p:nvCxnSpPr>
            <p:spPr>
              <a:xfrm flipV="1">
                <a:off x="2064730" y="3086100"/>
                <a:ext cx="2431070" cy="716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5"/>
                <a:endCxn id="13" idx="1"/>
              </p:cNvCxnSpPr>
              <p:nvPr/>
            </p:nvCxnSpPr>
            <p:spPr>
              <a:xfrm>
                <a:off x="2064730" y="4503130"/>
                <a:ext cx="2431070" cy="1173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6"/>
                <a:endCxn id="12" idx="1"/>
              </p:cNvCxnSpPr>
              <p:nvPr/>
            </p:nvCxnSpPr>
            <p:spPr>
              <a:xfrm>
                <a:off x="2209800" y="4152900"/>
                <a:ext cx="2286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943600" y="2590800"/>
              <a:ext cx="2667000" cy="923330"/>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Surgeon</a:t>
              </a:r>
              <a:r>
                <a:rPr lang="en-US" dirty="0">
                  <a:solidFill>
                    <a:prstClr val="black"/>
                  </a:solidFill>
                  <a:latin typeface="Times New Roman" pitchFamily="18" charset="0"/>
                  <a:cs typeface="Times New Roman" pitchFamily="18" charset="0"/>
                </a:rPr>
                <a:t>:</a:t>
              </a:r>
              <a:r>
                <a:rPr lang="en-US" dirty="0">
                  <a:solidFill>
                    <a:srgbClr val="00B050"/>
                  </a:solidFill>
                  <a:latin typeface="Times New Roman" pitchFamily="18" charset="0"/>
                  <a:cs typeface="Times New Roman" pitchFamily="18" charset="0"/>
                </a:rPr>
                <a:t> The Surgeon would begin to make an incision </a:t>
              </a:r>
            </a:p>
          </p:txBody>
        </p:sp>
        <p:sp>
          <p:nvSpPr>
            <p:cNvPr id="25" name="TextBox 24"/>
            <p:cNvSpPr txBox="1"/>
            <p:nvPr/>
          </p:nvSpPr>
          <p:spPr>
            <a:xfrm>
              <a:off x="6019800" y="3810000"/>
              <a:ext cx="2667000" cy="923330"/>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Hair Stylist</a:t>
              </a:r>
              <a:r>
                <a:rPr lang="en-US" dirty="0">
                  <a:solidFill>
                    <a:srgbClr val="00B050"/>
                  </a:solidFill>
                  <a:latin typeface="Times New Roman" pitchFamily="18" charset="0"/>
                  <a:cs typeface="Times New Roman" pitchFamily="18" charset="0"/>
                </a:rPr>
                <a:t>: The Hair Stylist would begin to cut someone’s hair</a:t>
              </a:r>
            </a:p>
          </p:txBody>
        </p:sp>
        <p:sp>
          <p:nvSpPr>
            <p:cNvPr id="26" name="TextBox 25"/>
            <p:cNvSpPr txBox="1"/>
            <p:nvPr/>
          </p:nvSpPr>
          <p:spPr>
            <a:xfrm>
              <a:off x="6019800" y="5105400"/>
              <a:ext cx="2819400" cy="1200329"/>
            </a:xfrm>
            <a:prstGeom prst="rect">
              <a:avLst/>
            </a:prstGeom>
            <a:noFill/>
          </p:spPr>
          <p:txBody>
            <a:bodyPr wrap="square" rtlCol="0">
              <a:spAutoFit/>
            </a:bodyPr>
            <a:lstStyle/>
            <a:p>
              <a:r>
                <a:rPr lang="en-US" dirty="0">
                  <a:solidFill>
                    <a:srgbClr val="C00000"/>
                  </a:solidFill>
                  <a:latin typeface="Times New Roman" pitchFamily="18" charset="0"/>
                  <a:cs typeface="Times New Roman" pitchFamily="18" charset="0"/>
                </a:rPr>
                <a:t>Actor</a:t>
              </a:r>
              <a:r>
                <a:rPr lang="en-US" dirty="0">
                  <a:solidFill>
                    <a:srgbClr val="00B050"/>
                  </a:solidFill>
                  <a:latin typeface="Times New Roman" pitchFamily="18" charset="0"/>
                  <a:cs typeface="Times New Roman" pitchFamily="18" charset="0"/>
                </a:rPr>
                <a:t>: The actor would abruptly stop acting out the current scene, awaiting directional guidance</a:t>
              </a:r>
            </a:p>
          </p:txBody>
        </p:sp>
      </p:grpSp>
      <p:sp>
        <p:nvSpPr>
          <p:cNvPr id="28" name="TextBox 27"/>
          <p:cNvSpPr txBox="1"/>
          <p:nvPr/>
        </p:nvSpPr>
        <p:spPr>
          <a:xfrm>
            <a:off x="609600" y="1828800"/>
            <a:ext cx="5257800" cy="446276"/>
          </a:xfrm>
          <a:prstGeom prst="rect">
            <a:avLst/>
          </a:prstGeom>
          <a:noFill/>
        </p:spPr>
        <p:txBody>
          <a:bodyPr wrap="square" rtlCol="0">
            <a:spAutoFit/>
          </a:bodyPr>
          <a:lstStyle/>
          <a:p>
            <a:r>
              <a:rPr lang="en-US" sz="2300" i="1" dirty="0">
                <a:solidFill>
                  <a:prstClr val="black"/>
                </a:solidFill>
                <a:latin typeface="Times New Roman" pitchFamily="18" charset="0"/>
                <a:cs typeface="Times New Roman" pitchFamily="18" charset="0"/>
              </a:rPr>
              <a:t>If  any body says “Cut” to these people</a:t>
            </a:r>
          </a:p>
        </p:txBody>
      </p:sp>
    </p:spTree>
    <p:extLst>
      <p:ext uri="{BB962C8B-B14F-4D97-AF65-F5344CB8AC3E}">
        <p14:creationId xmlns:p14="http://schemas.microsoft.com/office/powerpoint/2010/main" val="75613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76800"/>
          </a:xfrm>
        </p:spPr>
        <p:txBody>
          <a:bodyPr>
            <a:normAutofit/>
          </a:bodyPr>
          <a:lstStyle/>
          <a:p>
            <a:pPr algn="just">
              <a:buNone/>
            </a:pPr>
            <a:r>
              <a:rPr lang="en-US" sz="2300" dirty="0">
                <a:latin typeface="Times New Roman" pitchFamily="18" charset="0"/>
                <a:cs typeface="Times New Roman" pitchFamily="18" charset="0"/>
              </a:rPr>
              <a:t>	In OOP , Polymorphism is the characteristic of being able to assign a different meaning to a particular symbol or operator in different contexts specifically to allow an entity such as a variable,  a function or an object to have more than one form.</a:t>
            </a:r>
          </a:p>
          <a:p>
            <a:pPr algn="just">
              <a:buNone/>
            </a:pPr>
            <a:endParaRPr lang="en-US" sz="2300" dirty="0">
              <a:latin typeface="Times New Roman" pitchFamily="18" charset="0"/>
              <a:cs typeface="Times New Roman" pitchFamily="18" charset="0"/>
            </a:endParaRPr>
          </a:p>
          <a:p>
            <a:pPr algn="just">
              <a:buNone/>
            </a:pPr>
            <a:r>
              <a:rPr lang="en-US" sz="2300" dirty="0">
                <a:latin typeface="Times New Roman" pitchFamily="18" charset="0"/>
                <a:cs typeface="Times New Roman" pitchFamily="18" charset="0"/>
              </a:rPr>
              <a:t>There are two kinds of Polymorphism </a:t>
            </a:r>
          </a:p>
          <a:p>
            <a:pPr algn="just">
              <a:buNone/>
            </a:pPr>
            <a:r>
              <a:rPr lang="en-US" sz="2300" dirty="0">
                <a:solidFill>
                  <a:srgbClr val="C00000"/>
                </a:solidFill>
                <a:latin typeface="Times New Roman" pitchFamily="18" charset="0"/>
                <a:cs typeface="Times New Roman" pitchFamily="18" charset="0"/>
              </a:rPr>
              <a:t>Overloading :</a:t>
            </a:r>
          </a:p>
          <a:p>
            <a:pPr algn="just">
              <a:buNone/>
            </a:pPr>
            <a:r>
              <a:rPr lang="en-US" sz="2300" dirty="0">
                <a:latin typeface="Times New Roman" pitchFamily="18" charset="0"/>
                <a:cs typeface="Times New Roman" pitchFamily="18" charset="0"/>
              </a:rPr>
              <a:t>	Two or more methods with different signatures </a:t>
            </a:r>
          </a:p>
          <a:p>
            <a:pPr algn="just">
              <a:buNone/>
            </a:pPr>
            <a:r>
              <a:rPr lang="en-US" sz="2300" dirty="0">
                <a:solidFill>
                  <a:srgbClr val="C00000"/>
                </a:solidFill>
                <a:latin typeface="Times New Roman" pitchFamily="18" charset="0"/>
                <a:cs typeface="Times New Roman" pitchFamily="18" charset="0"/>
              </a:rPr>
              <a:t>Overriding: </a:t>
            </a:r>
          </a:p>
          <a:p>
            <a:pPr algn="just">
              <a:buNone/>
            </a:pPr>
            <a:r>
              <a:rPr lang="en-US" sz="2300" dirty="0">
                <a:latin typeface="Times New Roman" pitchFamily="18" charset="0"/>
                <a:cs typeface="Times New Roman" pitchFamily="18" charset="0"/>
              </a:rPr>
              <a:t>	Replacing an inherited method with another having the same signature</a:t>
            </a: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29</a:t>
            </a:fld>
            <a:endParaRPr lang="en-US">
              <a:solidFill>
                <a:srgbClr val="04617B">
                  <a:shade val="90000"/>
                </a:srgbClr>
              </a:solidFill>
            </a:endParaRPr>
          </a:p>
        </p:txBody>
      </p:sp>
    </p:spTree>
    <p:extLst>
      <p:ext uri="{BB962C8B-B14F-4D97-AF65-F5344CB8AC3E}">
        <p14:creationId xmlns:p14="http://schemas.microsoft.com/office/powerpoint/2010/main" val="65878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6778-0B09-9F14-4AB7-5C77A3EE0D47}"/>
              </a:ext>
            </a:extLst>
          </p:cNvPr>
          <p:cNvSpPr>
            <a:spLocks noGrp="1"/>
          </p:cNvSpPr>
          <p:nvPr>
            <p:ph type="title"/>
          </p:nvPr>
        </p:nvSpPr>
        <p:spPr>
          <a:xfrm>
            <a:off x="478971" y="638774"/>
            <a:ext cx="8229600" cy="932688"/>
          </a:xfrm>
        </p:spPr>
        <p:txBody>
          <a:bodyPr/>
          <a:lstStyle/>
          <a:p>
            <a:r>
              <a:rPr lang="en-US" dirty="0"/>
              <a:t>What is OOP</a:t>
            </a:r>
          </a:p>
        </p:txBody>
      </p:sp>
      <p:sp>
        <p:nvSpPr>
          <p:cNvPr id="3" name="Content Placeholder 2">
            <a:extLst>
              <a:ext uri="{FF2B5EF4-FFF2-40B4-BE49-F238E27FC236}">
                <a16:creationId xmlns:a16="http://schemas.microsoft.com/office/drawing/2014/main" id="{623B823D-8B3D-04FE-C9A1-5E6E6C60B6DC}"/>
              </a:ext>
            </a:extLst>
          </p:cNvPr>
          <p:cNvSpPr>
            <a:spLocks noGrp="1"/>
          </p:cNvSpPr>
          <p:nvPr>
            <p:ph idx="1"/>
          </p:nvPr>
        </p:nvSpPr>
        <p:spPr>
          <a:xfrm>
            <a:off x="457200" y="1571462"/>
            <a:ext cx="8229600" cy="4389120"/>
          </a:xfrm>
        </p:spPr>
        <p:txBody>
          <a:bodyPr/>
          <a:lstStyle/>
          <a:p>
            <a:r>
              <a:rPr lang="en-IN" dirty="0">
                <a:solidFill>
                  <a:srgbClr val="000000"/>
                </a:solidFill>
                <a:effectLst/>
                <a:latin typeface="Helvetica" pitchFamily="2" charset="0"/>
              </a:rPr>
              <a:t>Object-oriented programming (OOP) is a programming paradigm based on the concept of objects that interact with each other to perform program functions. Each object can be characterized by a state and </a:t>
            </a:r>
            <a:r>
              <a:rPr lang="en-IN" dirty="0" err="1">
                <a:solidFill>
                  <a:srgbClr val="000000"/>
                </a:solidFill>
                <a:effectLst/>
                <a:latin typeface="Helvetica" pitchFamily="2" charset="0"/>
              </a:rPr>
              <a:t>behavior</a:t>
            </a:r>
            <a:r>
              <a:rPr lang="en-IN" dirty="0">
                <a:solidFill>
                  <a:srgbClr val="000000"/>
                </a:solidFill>
                <a:effectLst/>
                <a:latin typeface="Helvetica" pitchFamily="2" charset="0"/>
              </a:rPr>
              <a:t>. An object’s current state is represented by its fields, and an object’s </a:t>
            </a:r>
            <a:r>
              <a:rPr lang="en-IN" dirty="0" err="1">
                <a:solidFill>
                  <a:srgbClr val="000000"/>
                </a:solidFill>
                <a:effectLst/>
                <a:latin typeface="Helvetica" pitchFamily="2" charset="0"/>
              </a:rPr>
              <a:t>behavior</a:t>
            </a:r>
            <a:r>
              <a:rPr lang="en-IN" dirty="0">
                <a:solidFill>
                  <a:srgbClr val="000000"/>
                </a:solidFill>
                <a:effectLst/>
                <a:latin typeface="Helvetica" pitchFamily="2" charset="0"/>
              </a:rPr>
              <a:t> is represented by its methods.</a:t>
            </a:r>
          </a:p>
          <a:p>
            <a:endParaRPr lang="en-US" dirty="0"/>
          </a:p>
        </p:txBody>
      </p:sp>
      <p:sp>
        <p:nvSpPr>
          <p:cNvPr id="4" name="Date Placeholder 3">
            <a:extLst>
              <a:ext uri="{FF2B5EF4-FFF2-40B4-BE49-F238E27FC236}">
                <a16:creationId xmlns:a16="http://schemas.microsoft.com/office/drawing/2014/main" id="{77D9A511-F6B4-73AE-BAAE-5FDDD107250F}"/>
              </a:ext>
            </a:extLst>
          </p:cNvPr>
          <p:cNvSpPr>
            <a:spLocks noGrp="1"/>
          </p:cNvSpPr>
          <p:nvPr>
            <p:ph type="dt" sz="half" idx="10"/>
          </p:nvPr>
        </p:nvSpPr>
        <p:spPr/>
        <p:txBody>
          <a:bodyPr/>
          <a:lstStyle/>
          <a:p>
            <a:fld id="{D9EFBD7C-8B25-45EA-A488-5D43EAFAE107}" type="datetime1">
              <a:rPr lang="en-US" smtClean="0"/>
              <a:pPr/>
              <a:t>1/8/25</a:t>
            </a:fld>
            <a:endParaRPr lang="en-US"/>
          </a:p>
        </p:txBody>
      </p:sp>
      <p:sp>
        <p:nvSpPr>
          <p:cNvPr id="6" name="Slide Number Placeholder 5">
            <a:extLst>
              <a:ext uri="{FF2B5EF4-FFF2-40B4-BE49-F238E27FC236}">
                <a16:creationId xmlns:a16="http://schemas.microsoft.com/office/drawing/2014/main" id="{27EFF571-299E-CF79-9B0F-8C5225591184}"/>
              </a:ext>
            </a:extLst>
          </p:cNvPr>
          <p:cNvSpPr>
            <a:spLocks noGrp="1"/>
          </p:cNvSpPr>
          <p:nvPr>
            <p:ph type="sldNum" sz="quarter" idx="12"/>
          </p:nvPr>
        </p:nvSpPr>
        <p:spPr/>
        <p:txBody>
          <a:bodyPr/>
          <a:lstStyle/>
          <a:p>
            <a:fld id="{C63F15FA-AAC3-4D57-B27F-FE15AC6B4A80}" type="slidenum">
              <a:rPr lang="en-US" smtClean="0"/>
              <a:pPr/>
              <a:t>3</a:t>
            </a:fld>
            <a:endParaRPr lang="en-US"/>
          </a:p>
        </p:txBody>
      </p:sp>
      <p:sp>
        <p:nvSpPr>
          <p:cNvPr id="7" name="Footer Placeholder 4">
            <a:extLst>
              <a:ext uri="{FF2B5EF4-FFF2-40B4-BE49-F238E27FC236}">
                <a16:creationId xmlns:a16="http://schemas.microsoft.com/office/drawing/2014/main" id="{793C176C-9D4B-CAC8-8E3D-1CA7551B3517}"/>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1028" name="Picture 4" descr="Why Use OOP? | Aris Paschalidis">
            <a:extLst>
              <a:ext uri="{FF2B5EF4-FFF2-40B4-BE49-F238E27FC236}">
                <a16:creationId xmlns:a16="http://schemas.microsoft.com/office/drawing/2014/main" id="{4C062BD8-E3E9-CE54-048F-F6190D4E2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4539193"/>
            <a:ext cx="3048000" cy="16543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Object Oriented Programming(OOP)">
            <a:extLst>
              <a:ext uri="{FF2B5EF4-FFF2-40B4-BE49-F238E27FC236}">
                <a16:creationId xmlns:a16="http://schemas.microsoft.com/office/drawing/2014/main" id="{3B5555FC-10CA-3929-0235-B14DEFF7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069601"/>
            <a:ext cx="3543300" cy="228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10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buFont typeface="Wingdings" pitchFamily="2" charset="2"/>
              <a:buChar char="v"/>
            </a:pPr>
            <a:r>
              <a:rPr lang="en-US" sz="2400" dirty="0">
                <a:latin typeface="Times New Roman" pitchFamily="18" charset="0"/>
                <a:cs typeface="Times New Roman" pitchFamily="18" charset="0"/>
              </a:rPr>
              <a:t>Python operators work for built-in classes.</a:t>
            </a:r>
          </a:p>
          <a:p>
            <a:pPr algn="just" fontAlgn="base">
              <a:buFont typeface="Wingdings" pitchFamily="2" charset="2"/>
              <a:buChar char="v"/>
            </a:pPr>
            <a:r>
              <a:rPr lang="en-US" sz="2400" dirty="0">
                <a:latin typeface="Times New Roman" pitchFamily="18" charset="0"/>
                <a:cs typeface="Times New Roman" pitchFamily="18" charset="0"/>
              </a:rPr>
              <a:t>But same operator behaves differently with different types. For example, the + operator will, perform arithmetic addition on two numbers, merge two lists and concatenate two strings. This feature in Python, that allows same operator to have different meaning according to the context is called operator overloading</a:t>
            </a:r>
          </a:p>
          <a:p>
            <a:pPr algn="just" fontAlgn="base">
              <a:buFont typeface="Wingdings" pitchFamily="2" charset="2"/>
              <a:buChar char="v"/>
            </a:pPr>
            <a:r>
              <a:rPr lang="en-US" sz="2400" dirty="0">
                <a:latin typeface="Times New Roman" pitchFamily="18" charset="0"/>
                <a:cs typeface="Times New Roman" pitchFamily="18" charset="0"/>
              </a:rPr>
              <a:t>One final thing to mention about operator overloading is that you can make your custom methods do whatever you want. However, common practice is to follow the structure of the built-in methods.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EFBD7C-8B25-45EA-A488-5D43EAFAE107}" type="datetime1">
              <a:rPr lang="en-US" smtClean="0">
                <a:solidFill>
                  <a:srgbClr val="04617B">
                    <a:shade val="90000"/>
                  </a:srgbClr>
                </a:solidFill>
              </a:rPr>
              <a:pPr/>
              <a:t>1/8/25</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6" name="Slide Number Placeholder 5"/>
          <p:cNvSpPr>
            <a:spLocks noGrp="1"/>
          </p:cNvSpPr>
          <p:nvPr>
            <p:ph type="sldNum" sz="quarter" idx="12"/>
          </p:nvPr>
        </p:nvSpPr>
        <p:spPr/>
        <p:txBody>
          <a:bodyPr/>
          <a:lstStyle/>
          <a:p>
            <a:fld id="{C63F15FA-AAC3-4D57-B27F-FE15AC6B4A80}" type="slidenum">
              <a:rPr lang="en-US" smtClean="0">
                <a:solidFill>
                  <a:srgbClr val="04617B">
                    <a:shade val="90000"/>
                  </a:srgbClr>
                </a:solidFill>
              </a:rPr>
              <a:pPr/>
              <a:t>30</a:t>
            </a:fld>
            <a:endParaRPr lang="en-US">
              <a:solidFill>
                <a:srgbClr val="04617B">
                  <a:shade val="90000"/>
                </a:srgbClr>
              </a:solidFill>
            </a:endParaRPr>
          </a:p>
        </p:txBody>
      </p:sp>
      <p:sp>
        <p:nvSpPr>
          <p:cNvPr id="2" name="Title 1"/>
          <p:cNvSpPr>
            <a:spLocks noGrp="1"/>
          </p:cNvSpPr>
          <p:nvPr>
            <p:ph type="title"/>
          </p:nvPr>
        </p:nvSpPr>
        <p:spPr>
          <a:xfrm>
            <a:off x="1676400" y="762000"/>
            <a:ext cx="5715000" cy="627888"/>
          </a:xfrm>
        </p:spPr>
        <p:txBody>
          <a:bodyPr>
            <a:normAutofit/>
          </a:bodyPr>
          <a:lstStyle/>
          <a:p>
            <a:pPr algn="ctr"/>
            <a:r>
              <a:rPr lang="en-US" sz="3600" dirty="0">
                <a:latin typeface="Times New Roman" pitchFamily="18" charset="0"/>
                <a:cs typeface="Times New Roman" pitchFamily="18" charset="0"/>
              </a:rPr>
              <a:t>Operator Overloading</a:t>
            </a:r>
          </a:p>
        </p:txBody>
      </p:sp>
    </p:spTree>
    <p:extLst>
      <p:ext uri="{BB962C8B-B14F-4D97-AF65-F5344CB8AC3E}">
        <p14:creationId xmlns:p14="http://schemas.microsoft.com/office/powerpoint/2010/main" val="346963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762000"/>
            <a:ext cx="8229600" cy="2438400"/>
          </a:xfrm>
        </p:spPr>
        <p:txBody>
          <a:bodyPr>
            <a:normAutofit/>
          </a:bodyPr>
          <a:lstStyle/>
          <a:p>
            <a:pPr>
              <a:buNone/>
            </a:pPr>
            <a:r>
              <a:rPr lang="en-US" dirty="0">
                <a:latin typeface="Times New Roman" pitchFamily="18" charset="0"/>
                <a:cs typeface="Times New Roman" pitchFamily="18" charset="0"/>
              </a:rPr>
              <a:t>		</a:t>
            </a:r>
            <a:r>
              <a:rPr lang="en-US" sz="2400" dirty="0">
                <a:solidFill>
                  <a:srgbClr val="04617B"/>
                </a:solidFill>
                <a:latin typeface="Times New Roman" pitchFamily="18" charset="0"/>
                <a:ea typeface="+mj-ea"/>
                <a:cs typeface="Times New Roman" pitchFamily="18" charset="0"/>
              </a:rPr>
              <a:t>Explanation for Operator Overloading Sample Program</a:t>
            </a:r>
            <a:r>
              <a:rPr lang="en-US" sz="3600" dirty="0">
                <a:solidFill>
                  <a:srgbClr val="04617B"/>
                </a:solidFill>
                <a:latin typeface="Times New Roman" pitchFamily="18" charset="0"/>
                <a:ea typeface="+mj-ea"/>
                <a:cs typeface="Times New Roman" pitchFamily="18" charset="0"/>
              </a:rPr>
              <a:t> </a:t>
            </a: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a:t>
            </a:r>
            <a:r>
              <a:rPr lang="en-US" sz="2300" dirty="0">
                <a:latin typeface="Times New Roman" pitchFamily="18" charset="0"/>
                <a:cs typeface="Times New Roman" pitchFamily="18" charset="0"/>
              </a:rPr>
              <a:t>What actually happens is that, when you do p1 - p2, Python will call p1.__sub__(p2) which in turn is Point.__sub__(p1,p2). Similarly, we can overload other operators as well. The special function that we need to implement is tabulated below.</a:t>
            </a:r>
          </a:p>
          <a:p>
            <a:pPr algn="just">
              <a:buNone/>
            </a:pPr>
            <a:endParaRPr lang="en-US"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7FE0E759-2783-4B08-A586-67B447CFAE30}" type="datetime1">
              <a:rPr lang="en-US" smtClean="0">
                <a:solidFill>
                  <a:srgbClr val="04617B">
                    <a:shade val="90000"/>
                  </a:srgbClr>
                </a:solidFill>
              </a:rPr>
              <a:pPr/>
              <a:t>1/8/25</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US" dirty="0">
                <a:solidFill>
                  <a:srgbClr val="04617B">
                    <a:shade val="90000"/>
                  </a:srgbClr>
                </a:solidFill>
              </a:rPr>
              <a:t>amirkhan1092</a:t>
            </a:r>
          </a:p>
        </p:txBody>
      </p:sp>
      <p:sp>
        <p:nvSpPr>
          <p:cNvPr id="9" name="Slide Number Placeholder 8"/>
          <p:cNvSpPr>
            <a:spLocks noGrp="1"/>
          </p:cNvSpPr>
          <p:nvPr>
            <p:ph type="sldNum" sz="quarter" idx="12"/>
          </p:nvPr>
        </p:nvSpPr>
        <p:spPr/>
        <p:txBody>
          <a:bodyPr/>
          <a:lstStyle/>
          <a:p>
            <a:fld id="{C63F15FA-AAC3-4D57-B27F-FE15AC6B4A80}" type="slidenum">
              <a:rPr lang="en-US" smtClean="0">
                <a:solidFill>
                  <a:srgbClr val="04617B">
                    <a:shade val="90000"/>
                  </a:srgbClr>
                </a:solidFill>
              </a:rPr>
              <a:pPr/>
              <a:t>31</a:t>
            </a:fld>
            <a:endParaRPr lang="en-US">
              <a:solidFill>
                <a:srgbClr val="04617B">
                  <a:shade val="90000"/>
                </a:srgbClr>
              </a:solidFill>
            </a:endParaRPr>
          </a:p>
        </p:txBody>
      </p:sp>
      <p:graphicFrame>
        <p:nvGraphicFramePr>
          <p:cNvPr id="13" name="Table 12"/>
          <p:cNvGraphicFramePr>
            <a:graphicFrameLocks noGrp="1"/>
          </p:cNvGraphicFramePr>
          <p:nvPr/>
        </p:nvGraphicFramePr>
        <p:xfrm>
          <a:off x="609600" y="3276600"/>
          <a:ext cx="8001000" cy="2438400"/>
        </p:xfrm>
        <a:graphic>
          <a:graphicData uri="http://schemas.openxmlformats.org/drawingml/2006/table">
            <a:tbl>
              <a:tblPr firstRow="1" bandRow="1">
                <a:tableStyleId>{8799B23B-EC83-4686-B30A-512413B5E67A}</a:tableStyleId>
              </a:tblPr>
              <a:tblGrid>
                <a:gridCol w="1901228">
                  <a:extLst>
                    <a:ext uri="{9D8B030D-6E8A-4147-A177-3AD203B41FA5}">
                      <a16:colId xmlns:a16="http://schemas.microsoft.com/office/drawing/2014/main" val="20000"/>
                    </a:ext>
                  </a:extLst>
                </a:gridCol>
                <a:gridCol w="2059663">
                  <a:extLst>
                    <a:ext uri="{9D8B030D-6E8A-4147-A177-3AD203B41FA5}">
                      <a16:colId xmlns:a16="http://schemas.microsoft.com/office/drawing/2014/main" val="20001"/>
                    </a:ext>
                  </a:extLst>
                </a:gridCol>
                <a:gridCol w="4040109">
                  <a:extLst>
                    <a:ext uri="{9D8B030D-6E8A-4147-A177-3AD203B41FA5}">
                      <a16:colId xmlns:a16="http://schemas.microsoft.com/office/drawing/2014/main" val="20002"/>
                    </a:ext>
                  </a:extLst>
                </a:gridCol>
              </a:tblGrid>
              <a:tr h="440602">
                <a:tc>
                  <a:txBody>
                    <a:bodyPr/>
                    <a:lstStyle/>
                    <a:p>
                      <a:pPr algn="ctr"/>
                      <a:r>
                        <a:rPr lang="en-US" dirty="0">
                          <a:solidFill>
                            <a:srgbClr val="C00000"/>
                          </a:solidFill>
                        </a:rPr>
                        <a:t>Operator</a:t>
                      </a:r>
                    </a:p>
                  </a:txBody>
                  <a:tcPr/>
                </a:tc>
                <a:tc>
                  <a:txBody>
                    <a:bodyPr/>
                    <a:lstStyle/>
                    <a:p>
                      <a:pPr algn="ctr"/>
                      <a:r>
                        <a:rPr lang="en-US" dirty="0">
                          <a:solidFill>
                            <a:srgbClr val="C00000"/>
                          </a:solidFill>
                        </a:rPr>
                        <a:t>Expression</a:t>
                      </a:r>
                    </a:p>
                  </a:txBody>
                  <a:tcPr/>
                </a:tc>
                <a:tc>
                  <a:txBody>
                    <a:bodyPr/>
                    <a:lstStyle/>
                    <a:p>
                      <a:pPr algn="ctr"/>
                      <a:r>
                        <a:rPr lang="en-US" dirty="0">
                          <a:solidFill>
                            <a:srgbClr val="C00000"/>
                          </a:solidFill>
                        </a:rPr>
                        <a:t>Internally </a:t>
                      </a:r>
                    </a:p>
                  </a:txBody>
                  <a:tcPr/>
                </a:tc>
                <a:extLst>
                  <a:ext uri="{0D108BD9-81ED-4DB2-BD59-A6C34878D82A}">
                    <a16:rowId xmlns:a16="http://schemas.microsoft.com/office/drawing/2014/main" val="10000"/>
                  </a:ext>
                </a:extLst>
              </a:tr>
              <a:tr h="397598">
                <a:tc>
                  <a:txBody>
                    <a:bodyPr/>
                    <a:lstStyle/>
                    <a:p>
                      <a:pPr algn="ctr"/>
                      <a:r>
                        <a:rPr lang="en-US" dirty="0"/>
                        <a:t>Addition</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p1.__add__(p2)</a:t>
                      </a:r>
                      <a:endParaRPr lang="en-US" dirty="0"/>
                    </a:p>
                  </a:txBody>
                  <a:tcPr/>
                </a:tc>
                <a:extLst>
                  <a:ext uri="{0D108BD9-81ED-4DB2-BD59-A6C34878D82A}">
                    <a16:rowId xmlns:a16="http://schemas.microsoft.com/office/drawing/2014/main" val="10001"/>
                  </a:ext>
                </a:extLst>
              </a:tr>
              <a:tr h="457200">
                <a:tc>
                  <a:txBody>
                    <a:bodyPr/>
                    <a:lstStyle/>
                    <a:p>
                      <a:pPr algn="ctr"/>
                      <a:r>
                        <a:rPr lang="en-US" dirty="0"/>
                        <a:t>Subtraction </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p1.__sub__(p2)</a:t>
                      </a:r>
                      <a:endParaRPr lang="en-US" dirty="0"/>
                    </a:p>
                  </a:txBody>
                  <a:tcPr/>
                </a:tc>
                <a:extLst>
                  <a:ext uri="{0D108BD9-81ED-4DB2-BD59-A6C34878D82A}">
                    <a16:rowId xmlns:a16="http://schemas.microsoft.com/office/drawing/2014/main" val="10002"/>
                  </a:ext>
                </a:extLst>
              </a:tr>
              <a:tr h="381000">
                <a:tc>
                  <a:txBody>
                    <a:bodyPr/>
                    <a:lstStyle/>
                    <a:p>
                      <a:pPr algn="ctr"/>
                      <a:r>
                        <a:rPr lang="en-US" dirty="0"/>
                        <a:t>Multiplication </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p1.__mul__(p2)</a:t>
                      </a:r>
                      <a:endParaRPr lang="en-US" dirty="0"/>
                    </a:p>
                  </a:txBody>
                  <a:tcPr/>
                </a:tc>
                <a:extLst>
                  <a:ext uri="{0D108BD9-81ED-4DB2-BD59-A6C34878D82A}">
                    <a16:rowId xmlns:a16="http://schemas.microsoft.com/office/drawing/2014/main" val="10003"/>
                  </a:ext>
                </a:extLst>
              </a:tr>
              <a:tr h="381000">
                <a:tc>
                  <a:txBody>
                    <a:bodyPr/>
                    <a:lstStyle/>
                    <a:p>
                      <a:pPr algn="ctr"/>
                      <a:r>
                        <a:rPr lang="en-US" dirty="0"/>
                        <a:t>Power</a:t>
                      </a:r>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p1.__pow__(p2)</a:t>
                      </a:r>
                      <a:endParaRPr lang="en-US" dirty="0"/>
                    </a:p>
                  </a:txBody>
                  <a:tcPr/>
                </a:tc>
                <a:extLst>
                  <a:ext uri="{0D108BD9-81ED-4DB2-BD59-A6C34878D82A}">
                    <a16:rowId xmlns:a16="http://schemas.microsoft.com/office/drawing/2014/main" val="10004"/>
                  </a:ext>
                </a:extLst>
              </a:tr>
              <a:tr h="381000">
                <a:tc>
                  <a:txBody>
                    <a:bodyPr/>
                    <a:lstStyle/>
                    <a:p>
                      <a:pPr algn="ctr"/>
                      <a:r>
                        <a:rPr lang="en-US" dirty="0"/>
                        <a:t>Division</a:t>
                      </a:r>
                      <a:r>
                        <a:rPr lang="en-US" baseline="0" dirty="0"/>
                        <a:t> </a:t>
                      </a:r>
                      <a:endParaRPr lang="en-US" dirty="0"/>
                    </a:p>
                  </a:txBody>
                  <a:tcPr/>
                </a:tc>
                <a:tc>
                  <a:txBody>
                    <a:bodyPr/>
                    <a:lstStyle/>
                    <a:p>
                      <a:pPr algn="ctr"/>
                      <a:r>
                        <a:rPr lang="en-US" dirty="0"/>
                        <a:t>p1</a:t>
                      </a:r>
                      <a:r>
                        <a:rPr lang="en-US" baseline="0" dirty="0"/>
                        <a:t> / p2</a:t>
                      </a:r>
                      <a:endParaRPr lang="en-US" dirty="0"/>
                    </a:p>
                  </a:txBody>
                  <a:tcPr/>
                </a:tc>
                <a:tc>
                  <a:txBody>
                    <a:bodyPr/>
                    <a:lstStyle/>
                    <a:p>
                      <a:pPr algn="ctr"/>
                      <a:r>
                        <a:rPr kumimoji="0" lang="en-US" b="0" i="0" kern="1200" dirty="0">
                          <a:solidFill>
                            <a:schemeClr val="tx1"/>
                          </a:solidFill>
                          <a:latin typeface="+mn-lt"/>
                          <a:ea typeface="+mn-ea"/>
                          <a:cs typeface="+mn-cs"/>
                        </a:rPr>
                        <a:t>p1.__truediv__(p2)</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86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C8B134-7022-03D7-03F6-A89886D6AAF2}"/>
              </a:ext>
            </a:extLst>
          </p:cNvPr>
          <p:cNvSpPr>
            <a:spLocks noGrp="1"/>
          </p:cNvSpPr>
          <p:nvPr>
            <p:ph type="dt" sz="half" idx="10"/>
          </p:nvPr>
        </p:nvSpPr>
        <p:spPr/>
        <p:txBody>
          <a:bodyPr/>
          <a:lstStyle/>
          <a:p>
            <a:fld id="{D9EFBD7C-8B25-45EA-A488-5D43EAFAE107}" type="datetime1">
              <a:rPr lang="en-US" smtClean="0"/>
              <a:pPr/>
              <a:t>1/8/25</a:t>
            </a:fld>
            <a:endParaRPr lang="en-US"/>
          </a:p>
        </p:txBody>
      </p:sp>
      <p:sp>
        <p:nvSpPr>
          <p:cNvPr id="6" name="Slide Number Placeholder 5">
            <a:extLst>
              <a:ext uri="{FF2B5EF4-FFF2-40B4-BE49-F238E27FC236}">
                <a16:creationId xmlns:a16="http://schemas.microsoft.com/office/drawing/2014/main" id="{1D9110D7-1375-9EDB-E370-82893114EF98}"/>
              </a:ext>
            </a:extLst>
          </p:cNvPr>
          <p:cNvSpPr>
            <a:spLocks noGrp="1"/>
          </p:cNvSpPr>
          <p:nvPr>
            <p:ph type="sldNum" sz="quarter" idx="12"/>
          </p:nvPr>
        </p:nvSpPr>
        <p:spPr/>
        <p:txBody>
          <a:bodyPr/>
          <a:lstStyle/>
          <a:p>
            <a:fld id="{C63F15FA-AAC3-4D57-B27F-FE15AC6B4A80}" type="slidenum">
              <a:rPr lang="en-US" smtClean="0"/>
              <a:pPr/>
              <a:t>4</a:t>
            </a:fld>
            <a:endParaRPr lang="en-US"/>
          </a:p>
        </p:txBody>
      </p:sp>
      <p:pic>
        <p:nvPicPr>
          <p:cNvPr id="1026" name="Picture 2" descr="Object Oriented Programming | OOP Principles Explained With Example.">
            <a:extLst>
              <a:ext uri="{FF2B5EF4-FFF2-40B4-BE49-F238E27FC236}">
                <a16:creationId xmlns:a16="http://schemas.microsoft.com/office/drawing/2014/main" id="{EAB9C1B5-B531-0EA7-6841-304ED77C49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77200"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D4B75710-D920-92E2-FE50-38EC69B3865A}"/>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extLst>
      <p:ext uri="{BB962C8B-B14F-4D97-AF65-F5344CB8AC3E}">
        <p14:creationId xmlns:p14="http://schemas.microsoft.com/office/powerpoint/2010/main" val="32839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3712"/>
            <a:ext cx="8229600" cy="1008888"/>
          </a:xfrm>
        </p:spPr>
        <p:txBody>
          <a:bodyPr>
            <a:noAutofit/>
          </a:bodyPr>
          <a:lstStyle/>
          <a:p>
            <a:pPr algn="ctr"/>
            <a:r>
              <a:rPr lang="en-US" sz="3300" dirty="0">
                <a:latin typeface="Times New Roman" pitchFamily="18" charset="0"/>
                <a:cs typeface="Times New Roman" pitchFamily="18" charset="0"/>
              </a:rPr>
              <a:t>Difference between Procedure Oriented and Object Oriented Programming</a:t>
            </a: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v"/>
            </a:pPr>
            <a:r>
              <a:rPr lang="en-US" dirty="0">
                <a:latin typeface="Times New Roman" pitchFamily="18" charset="0"/>
                <a:cs typeface="Times New Roman" pitchFamily="18" charset="0"/>
              </a:rPr>
              <a:t>Procedural programming creates a step-by-step program that guides the application through a sequence of instructions. Each instruction is executed in order. </a:t>
            </a:r>
          </a:p>
          <a:p>
            <a:pPr algn="just">
              <a:buFont typeface="Wingdings" pitchFamily="2" charset="2"/>
              <a:buChar char="v"/>
            </a:pPr>
            <a:r>
              <a:rPr lang="en-US" dirty="0">
                <a:latin typeface="Times New Roman" pitchFamily="18" charset="0"/>
                <a:cs typeface="Times New Roman" pitchFamily="18" charset="0"/>
              </a:rPr>
              <a:t>Procedural programming also focuses on the idea that all algorithms are executed with functions and data that the programmer has access to and is able to change. </a:t>
            </a:r>
          </a:p>
          <a:p>
            <a:pPr algn="just">
              <a:buFont typeface="Wingdings" pitchFamily="2" charset="2"/>
              <a:buChar char="v"/>
            </a:pPr>
            <a:r>
              <a:rPr lang="en-US" dirty="0">
                <a:latin typeface="Times New Roman" pitchFamily="18" charset="0"/>
                <a:cs typeface="Times New Roman" pitchFamily="18" charset="0"/>
              </a:rPr>
              <a:t>Object-oriented programming is much more similar to the way the real world works; it is analogous to the human brain. Each program is made up of many entities called objects. </a:t>
            </a:r>
          </a:p>
          <a:p>
            <a:pPr algn="just">
              <a:buFont typeface="Wingdings" pitchFamily="2" charset="2"/>
              <a:buChar char="v"/>
            </a:pPr>
            <a:r>
              <a:rPr lang="en-US" dirty="0">
                <a:latin typeface="Times New Roman" pitchFamily="18" charset="0"/>
                <a:cs typeface="Times New Roman" pitchFamily="18" charset="0"/>
              </a:rPr>
              <a:t>Instead, a message must be sent requesting the data, just like people must ask one another for information; we cannot see inside each other’s heads. </a:t>
            </a:r>
          </a:p>
        </p:txBody>
      </p:sp>
      <p:sp>
        <p:nvSpPr>
          <p:cNvPr id="6" name="Slide Number Placeholder 5"/>
          <p:cNvSpPr>
            <a:spLocks noGrp="1"/>
          </p:cNvSpPr>
          <p:nvPr>
            <p:ph type="sldNum" sz="quarter" idx="12"/>
          </p:nvPr>
        </p:nvSpPr>
        <p:spPr/>
        <p:txBody>
          <a:bodyPr/>
          <a:lstStyle/>
          <a:p>
            <a:fld id="{C63F15FA-AAC3-4D57-B27F-FE15AC6B4A80}" type="slidenum">
              <a:rPr lang="en-US" smtClean="0"/>
              <a:pPr/>
              <a:t>5</a:t>
            </a:fld>
            <a:endParaRPr lang="en-US" dirty="0"/>
          </a:p>
        </p:txBody>
      </p:sp>
      <p:sp>
        <p:nvSpPr>
          <p:cNvPr id="7" name="Footer Placeholder 4">
            <a:extLst>
              <a:ext uri="{FF2B5EF4-FFF2-40B4-BE49-F238E27FC236}">
                <a16:creationId xmlns:a16="http://schemas.microsoft.com/office/drawing/2014/main" id="{CD3FA614-A942-6999-D800-92FFE8FCC7B2}"/>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990600"/>
            <a:ext cx="4572000" cy="685800"/>
          </a:xfrm>
        </p:spPr>
        <p:txBody>
          <a:bodyPr>
            <a:normAutofit/>
          </a:bodyPr>
          <a:lstStyle/>
          <a:p>
            <a:pPr algn="ctr"/>
            <a:r>
              <a:rPr lang="en-US" sz="3500">
                <a:latin typeface="Times New Roman" pitchFamily="18" charset="0"/>
                <a:cs typeface="Times New Roman" pitchFamily="18" charset="0"/>
              </a:rPr>
              <a:t>Featuers of </a:t>
            </a:r>
            <a:r>
              <a:rPr lang="en-US" sz="3500" dirty="0">
                <a:latin typeface="Times New Roman" pitchFamily="18" charset="0"/>
                <a:cs typeface="Times New Roman" pitchFamily="18" charset="0"/>
              </a:rPr>
              <a:t>OOP</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200" dirty="0">
                <a:latin typeface="Times New Roman" pitchFamily="18" charset="0"/>
                <a:cs typeface="Times New Roman" pitchFamily="18" charset="0"/>
              </a:rPr>
              <a:t>Ability to simulate real-world event much more effectively</a:t>
            </a:r>
          </a:p>
          <a:p>
            <a:pPr algn="just">
              <a:buFont typeface="Wingdings" pitchFamily="2" charset="2"/>
              <a:buChar char="v"/>
            </a:pPr>
            <a:r>
              <a:rPr lang="en-US" sz="2200" dirty="0">
                <a:latin typeface="Times New Roman" pitchFamily="18" charset="0"/>
                <a:cs typeface="Times New Roman" pitchFamily="18" charset="0"/>
              </a:rPr>
              <a:t>Code is reusable thus less code may have to be written</a:t>
            </a:r>
          </a:p>
          <a:p>
            <a:pPr algn="just">
              <a:buFont typeface="Wingdings" pitchFamily="2" charset="2"/>
              <a:buChar char="v"/>
            </a:pPr>
            <a:r>
              <a:rPr lang="en-US" sz="2200" dirty="0">
                <a:latin typeface="Times New Roman" pitchFamily="18" charset="0"/>
                <a:cs typeface="Times New Roman" pitchFamily="18" charset="0"/>
              </a:rPr>
              <a:t>Data becomes active</a:t>
            </a:r>
          </a:p>
          <a:p>
            <a:pPr algn="just">
              <a:buFont typeface="Wingdings" pitchFamily="2" charset="2"/>
              <a:buChar char="v"/>
            </a:pPr>
            <a:r>
              <a:rPr lang="en-US" sz="2200" dirty="0">
                <a:latin typeface="Times New Roman" pitchFamily="18" charset="0"/>
                <a:cs typeface="Times New Roman" pitchFamily="18" charset="0"/>
              </a:rPr>
              <a:t>Better able to create GUI (graphical user interface) applications</a:t>
            </a:r>
          </a:p>
          <a:p>
            <a:pPr algn="just">
              <a:buFont typeface="Wingdings" pitchFamily="2" charset="2"/>
              <a:buChar char="v"/>
            </a:pPr>
            <a:r>
              <a:rPr lang="en-US" sz="2200" dirty="0">
                <a:latin typeface="Times New Roman" pitchFamily="18" charset="0"/>
                <a:cs typeface="Times New Roman" pitchFamily="18" charset="0"/>
              </a:rPr>
              <a:t>Programmers are able to produce faster, more accurate and better-written applications</a:t>
            </a:r>
          </a:p>
        </p:txBody>
      </p:sp>
      <p:sp>
        <p:nvSpPr>
          <p:cNvPr id="6" name="Slide Number Placeholder 5"/>
          <p:cNvSpPr>
            <a:spLocks noGrp="1"/>
          </p:cNvSpPr>
          <p:nvPr>
            <p:ph type="sldNum" sz="quarter" idx="12"/>
          </p:nvPr>
        </p:nvSpPr>
        <p:spPr/>
        <p:txBody>
          <a:bodyPr/>
          <a:lstStyle/>
          <a:p>
            <a:fld id="{C63F15FA-AAC3-4D57-B27F-FE15AC6B4A80}" type="slidenum">
              <a:rPr lang="en-US" smtClean="0"/>
              <a:pPr/>
              <a:t>6</a:t>
            </a:fld>
            <a:endParaRPr lang="en-US"/>
          </a:p>
        </p:txBody>
      </p:sp>
      <p:sp>
        <p:nvSpPr>
          <p:cNvPr id="7" name="Footer Placeholder 4">
            <a:extLst>
              <a:ext uri="{FF2B5EF4-FFF2-40B4-BE49-F238E27FC236}">
                <a16:creationId xmlns:a16="http://schemas.microsoft.com/office/drawing/2014/main" id="{95FFBD1E-2724-6AB3-22A3-AE3F7325E259}"/>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312"/>
            <a:ext cx="8229600" cy="627888"/>
          </a:xfrm>
        </p:spPr>
        <p:txBody>
          <a:bodyPr>
            <a:noAutofit/>
          </a:bodyPr>
          <a:lstStyle/>
          <a:p>
            <a:pPr algn="ctr"/>
            <a:r>
              <a:rPr lang="en-US" sz="3600" dirty="0">
                <a:latin typeface="Times New Roman" pitchFamily="18" charset="0"/>
                <a:cs typeface="Times New Roman" pitchFamily="18" charset="0"/>
              </a:rPr>
              <a:t>Fundamental</a:t>
            </a:r>
            <a:r>
              <a:rPr lang="en-US" sz="4000" dirty="0">
                <a:latin typeface="Times New Roman" pitchFamily="18" charset="0"/>
                <a:cs typeface="Times New Roman" pitchFamily="18" charset="0"/>
              </a:rPr>
              <a:t> concepts </a:t>
            </a:r>
            <a:r>
              <a:rPr lang="en-US" sz="4000">
                <a:latin typeface="Times New Roman" pitchFamily="18" charset="0"/>
                <a:cs typeface="Times New Roman" pitchFamily="18" charset="0"/>
              </a:rPr>
              <a:t>of OOP in Python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46314" y="1967230"/>
            <a:ext cx="8229600" cy="4389120"/>
          </a:xfrm>
        </p:spPr>
        <p:txBody>
          <a:bodyPr/>
          <a:lstStyle/>
          <a:p>
            <a:pPr>
              <a:buNone/>
            </a:pPr>
            <a:r>
              <a:rPr lang="en-US" dirty="0">
                <a:latin typeface="Times New Roman" pitchFamily="18" charset="0"/>
                <a:cs typeface="Times New Roman" pitchFamily="18" charset="0"/>
              </a:rPr>
              <a:t>The four major principles of object orientation are:</a:t>
            </a:r>
          </a:p>
          <a:p>
            <a:pPr>
              <a:buFont typeface="Wingdings" pitchFamily="2" charset="2"/>
              <a:buChar char="v"/>
            </a:pPr>
            <a:r>
              <a:rPr lang="en-US" dirty="0">
                <a:latin typeface="Times New Roman" pitchFamily="18" charset="0"/>
                <a:cs typeface="Times New Roman" pitchFamily="18" charset="0"/>
              </a:rPr>
              <a:t>Encapsulation</a:t>
            </a:r>
          </a:p>
          <a:p>
            <a:pPr>
              <a:buFont typeface="Wingdings" pitchFamily="2" charset="2"/>
              <a:buChar char="v"/>
            </a:pPr>
            <a:r>
              <a:rPr lang="en-US" dirty="0">
                <a:latin typeface="Times New Roman" pitchFamily="18" charset="0"/>
                <a:cs typeface="Times New Roman" pitchFamily="18" charset="0"/>
              </a:rPr>
              <a:t>Data Abstraction</a:t>
            </a:r>
          </a:p>
          <a:p>
            <a:pPr>
              <a:buFont typeface="Wingdings" pitchFamily="2" charset="2"/>
              <a:buChar char="v"/>
            </a:pPr>
            <a:r>
              <a:rPr lang="en-US" dirty="0">
                <a:latin typeface="Times New Roman" pitchFamily="18" charset="0"/>
                <a:cs typeface="Times New Roman" pitchFamily="18" charset="0"/>
              </a:rPr>
              <a:t>Inheritance</a:t>
            </a:r>
          </a:p>
          <a:p>
            <a:pPr>
              <a:buFont typeface="Wingdings" pitchFamily="2" charset="2"/>
              <a:buChar char="v"/>
            </a:pPr>
            <a:r>
              <a:rPr lang="en-US" dirty="0">
                <a:latin typeface="Times New Roman" pitchFamily="18" charset="0"/>
                <a:cs typeface="Times New Roman" pitchFamily="18" charset="0"/>
              </a:rPr>
              <a:t>Polymorphism</a:t>
            </a:r>
          </a:p>
          <a:p>
            <a:pPr marL="0" indent="0">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7</a:t>
            </a:fld>
            <a:endParaRPr lang="en-US"/>
          </a:p>
        </p:txBody>
      </p:sp>
      <p:sp>
        <p:nvSpPr>
          <p:cNvPr id="7" name="Footer Placeholder 4">
            <a:extLst>
              <a:ext uri="{FF2B5EF4-FFF2-40B4-BE49-F238E27FC236}">
                <a16:creationId xmlns:a16="http://schemas.microsoft.com/office/drawing/2014/main" id="{2B6A4848-0DA5-D036-949A-7C500B276B9B}"/>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pic>
        <p:nvPicPr>
          <p:cNvPr id="2050" name="Picture 2" descr="OOP - Object Oriented Programming ...">
            <a:extLst>
              <a:ext uri="{FF2B5EF4-FFF2-40B4-BE49-F238E27FC236}">
                <a16:creationId xmlns:a16="http://schemas.microsoft.com/office/drawing/2014/main" id="{F3FB5EBD-334C-4883-B506-88D151801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087370"/>
            <a:ext cx="2933700" cy="276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What is an Object..?</a:t>
            </a: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300" dirty="0">
                <a:latin typeface="Times New Roman" pitchFamily="18" charset="0"/>
                <a:cs typeface="Times New Roman" pitchFamily="18" charset="0"/>
              </a:rPr>
              <a:t> Objects are the basic run-time entities in an object-oriented system.</a:t>
            </a:r>
          </a:p>
          <a:p>
            <a:pPr algn="just">
              <a:buFont typeface="Wingdings" pitchFamily="2" charset="2"/>
              <a:buChar char="v"/>
            </a:pPr>
            <a:r>
              <a:rPr lang="en-US" sz="2300" dirty="0">
                <a:latin typeface="Times New Roman" pitchFamily="18" charset="0"/>
                <a:cs typeface="Times New Roman" pitchFamily="18" charset="0"/>
              </a:rPr>
              <a:t>They may represent a person, a place, a bank account, a table of data or any item that the program must handle.</a:t>
            </a:r>
          </a:p>
          <a:p>
            <a:pPr algn="just">
              <a:buFont typeface="Wingdings" pitchFamily="2" charset="2"/>
              <a:buChar char="v"/>
            </a:pPr>
            <a:r>
              <a:rPr lang="en-US" sz="2300" dirty="0">
                <a:latin typeface="Times New Roman" pitchFamily="18" charset="0"/>
                <a:cs typeface="Times New Roman" pitchFamily="18" charset="0"/>
              </a:rPr>
              <a:t>When a program is executed the objects interact by sending messages to one another.</a:t>
            </a:r>
          </a:p>
          <a:p>
            <a:pPr algn="just">
              <a:buFont typeface="Wingdings" pitchFamily="2" charset="2"/>
              <a:buChar char="v"/>
            </a:pPr>
            <a:r>
              <a:rPr lang="en-US" sz="2300" dirty="0">
                <a:latin typeface="Times New Roman" pitchFamily="18" charset="0"/>
                <a:cs typeface="Times New Roman" pitchFamily="18" charset="0"/>
              </a:rPr>
              <a:t>Objects have two components:</a:t>
            </a:r>
          </a:p>
          <a:p>
            <a:pPr lvl="1" algn="just">
              <a:buNone/>
            </a:pPr>
            <a:r>
              <a:rPr lang="en-US" sz="2300" dirty="0">
                <a:latin typeface="Times New Roman" pitchFamily="18" charset="0"/>
                <a:cs typeface="Times New Roman" pitchFamily="18" charset="0"/>
              </a:rPr>
              <a:t>- Data (i.e., attributes)</a:t>
            </a:r>
          </a:p>
          <a:p>
            <a:pPr lvl="1" algn="just">
              <a:buFontTx/>
              <a:buChar char="-"/>
            </a:pPr>
            <a:r>
              <a:rPr lang="en-US" sz="2300" dirty="0">
                <a:latin typeface="Times New Roman" pitchFamily="18" charset="0"/>
                <a:cs typeface="Times New Roman" pitchFamily="18" charset="0"/>
              </a:rPr>
              <a:t>Behaviors (i.e., methods)</a:t>
            </a:r>
          </a:p>
          <a:p>
            <a:endParaRPr lang="en-US" dirty="0"/>
          </a:p>
        </p:txBody>
      </p:sp>
      <p:sp>
        <p:nvSpPr>
          <p:cNvPr id="6" name="Slide Number Placeholder 5"/>
          <p:cNvSpPr>
            <a:spLocks noGrp="1"/>
          </p:cNvSpPr>
          <p:nvPr>
            <p:ph type="sldNum" sz="quarter" idx="12"/>
          </p:nvPr>
        </p:nvSpPr>
        <p:spPr/>
        <p:txBody>
          <a:bodyPr/>
          <a:lstStyle/>
          <a:p>
            <a:fld id="{C63F15FA-AAC3-4D57-B27F-FE15AC6B4A80}" type="slidenum">
              <a:rPr lang="en-US" smtClean="0"/>
              <a:pPr/>
              <a:t>8</a:t>
            </a:fld>
            <a:endParaRPr lang="en-US"/>
          </a:p>
        </p:txBody>
      </p:sp>
      <p:sp>
        <p:nvSpPr>
          <p:cNvPr id="7" name="Footer Placeholder 4">
            <a:extLst>
              <a:ext uri="{FF2B5EF4-FFF2-40B4-BE49-F238E27FC236}">
                <a16:creationId xmlns:a16="http://schemas.microsoft.com/office/drawing/2014/main" id="{50B0D36B-EA24-B5E3-1322-AD59A410D086}"/>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762000"/>
            <a:ext cx="7467600" cy="609600"/>
          </a:xfrm>
        </p:spPr>
        <p:txBody>
          <a:bodyPr>
            <a:normAutofit/>
          </a:bodyPr>
          <a:lstStyle/>
          <a:p>
            <a:r>
              <a:rPr lang="en-US" sz="3500" dirty="0">
                <a:latin typeface="Times New Roman" pitchFamily="18" charset="0"/>
                <a:cs typeface="Times New Roman" pitchFamily="18" charset="0"/>
              </a:rPr>
              <a:t>Object Attributes and Methods Example</a:t>
            </a:r>
          </a:p>
        </p:txBody>
      </p:sp>
      <p:sp>
        <p:nvSpPr>
          <p:cNvPr id="8" name="Text Placeholder 7"/>
          <p:cNvSpPr>
            <a:spLocks noGrp="1"/>
          </p:cNvSpPr>
          <p:nvPr>
            <p:ph type="body" idx="1"/>
          </p:nvPr>
        </p:nvSpPr>
        <p:spPr>
          <a:xfrm>
            <a:off x="609600" y="1570038"/>
            <a:ext cx="4040188" cy="639762"/>
          </a:xfrm>
        </p:spPr>
        <p:txBody>
          <a:bodyPr/>
          <a:lstStyle/>
          <a:p>
            <a:pPr algn="ctr"/>
            <a:r>
              <a:rPr lang="en-US" dirty="0">
                <a:latin typeface="Times New Roman" pitchFamily="18" charset="0"/>
                <a:cs typeface="Times New Roman" pitchFamily="18" charset="0"/>
              </a:rPr>
              <a:t>Object Attributes</a:t>
            </a:r>
            <a:endParaRPr lang="en-US" dirty="0"/>
          </a:p>
        </p:txBody>
      </p:sp>
      <p:sp>
        <p:nvSpPr>
          <p:cNvPr id="9" name="Text Placeholder 8"/>
          <p:cNvSpPr>
            <a:spLocks noGrp="1"/>
          </p:cNvSpPr>
          <p:nvPr>
            <p:ph type="body" sz="half" idx="3"/>
          </p:nvPr>
        </p:nvSpPr>
        <p:spPr>
          <a:xfrm>
            <a:off x="4797425" y="1493838"/>
            <a:ext cx="4041775" cy="639762"/>
          </a:xfrm>
        </p:spPr>
        <p:txBody>
          <a:bodyPr/>
          <a:lstStyle/>
          <a:p>
            <a:pPr algn="ctr"/>
            <a:r>
              <a:rPr lang="en-US" dirty="0">
                <a:latin typeface="Times New Roman" pitchFamily="18" charset="0"/>
                <a:cs typeface="Times New Roman" pitchFamily="18" charset="0"/>
              </a:rPr>
              <a:t>Object Methods</a:t>
            </a:r>
          </a:p>
        </p:txBody>
      </p:sp>
      <p:sp>
        <p:nvSpPr>
          <p:cNvPr id="3" name="Content Placeholder 2"/>
          <p:cNvSpPr>
            <a:spLocks noGrp="1"/>
          </p:cNvSpPr>
          <p:nvPr>
            <p:ph sz="quarter" idx="2"/>
          </p:nvPr>
        </p:nvSpPr>
        <p:spPr>
          <a:xfrm>
            <a:off x="457200" y="2209800"/>
            <a:ext cx="4040188" cy="3463925"/>
          </a:xfrm>
        </p:spPr>
        <p:txBody>
          <a:bodyPr>
            <a:normAutofit/>
          </a:bodyPr>
          <a:lstStyle/>
          <a:p>
            <a:r>
              <a:rPr lang="en-US" sz="2300" dirty="0">
                <a:latin typeface="Times New Roman" pitchFamily="18" charset="0"/>
                <a:cs typeface="Times New Roman" pitchFamily="18" charset="0"/>
              </a:rPr>
              <a:t>Store the data for that object</a:t>
            </a:r>
          </a:p>
          <a:p>
            <a:r>
              <a:rPr lang="en-US" sz="2300" dirty="0">
                <a:latin typeface="Times New Roman" pitchFamily="18" charset="0"/>
                <a:cs typeface="Times New Roman" pitchFamily="18" charset="0"/>
              </a:rPr>
              <a:t>Example (taxi):</a:t>
            </a:r>
          </a:p>
          <a:p>
            <a:pPr lvl="1"/>
            <a:r>
              <a:rPr lang="en-US" sz="2300" dirty="0">
                <a:latin typeface="Times New Roman" pitchFamily="18" charset="0"/>
                <a:cs typeface="Times New Roman" pitchFamily="18" charset="0"/>
              </a:rPr>
              <a:t>Driver</a:t>
            </a:r>
          </a:p>
          <a:p>
            <a:pPr lvl="1"/>
            <a:r>
              <a:rPr lang="en-US" sz="2300" dirty="0" err="1">
                <a:latin typeface="Times New Roman" pitchFamily="18" charset="0"/>
                <a:cs typeface="Times New Roman" pitchFamily="18" charset="0"/>
              </a:rPr>
              <a:t>OnDuty</a:t>
            </a:r>
            <a:endParaRPr lang="en-US" sz="2300" dirty="0">
              <a:latin typeface="Times New Roman" pitchFamily="18" charset="0"/>
              <a:cs typeface="Times New Roman" pitchFamily="18" charset="0"/>
            </a:endParaRPr>
          </a:p>
          <a:p>
            <a:pPr lvl="1"/>
            <a:r>
              <a:rPr lang="en-US" sz="2300" dirty="0" err="1">
                <a:latin typeface="Times New Roman" pitchFamily="18" charset="0"/>
                <a:cs typeface="Times New Roman" pitchFamily="18" charset="0"/>
              </a:rPr>
              <a:t>NumPassengers</a:t>
            </a:r>
            <a:endParaRPr lang="en-US" sz="2300" dirty="0">
              <a:latin typeface="Times New Roman" pitchFamily="18" charset="0"/>
              <a:cs typeface="Times New Roman" pitchFamily="18" charset="0"/>
            </a:endParaRPr>
          </a:p>
          <a:p>
            <a:pPr lvl="1"/>
            <a:r>
              <a:rPr lang="en-US" sz="2300" dirty="0">
                <a:latin typeface="Times New Roman" pitchFamily="18" charset="0"/>
                <a:cs typeface="Times New Roman" pitchFamily="18" charset="0"/>
              </a:rPr>
              <a:t>Location</a:t>
            </a:r>
          </a:p>
        </p:txBody>
      </p:sp>
      <p:sp>
        <p:nvSpPr>
          <p:cNvPr id="10" name="Content Placeholder 9"/>
          <p:cNvSpPr>
            <a:spLocks noGrp="1"/>
          </p:cNvSpPr>
          <p:nvPr>
            <p:ph sz="quarter" idx="4"/>
          </p:nvPr>
        </p:nvSpPr>
        <p:spPr>
          <a:xfrm>
            <a:off x="4645025" y="2209800"/>
            <a:ext cx="4041775" cy="4149725"/>
          </a:xfrm>
        </p:spPr>
        <p:txBody>
          <a:bodyPr>
            <a:noAutofit/>
          </a:bodyPr>
          <a:lstStyle/>
          <a:p>
            <a:r>
              <a:rPr lang="en-US" sz="2300" dirty="0">
                <a:latin typeface="Times New Roman" pitchFamily="18" charset="0"/>
                <a:cs typeface="Times New Roman" pitchFamily="18" charset="0"/>
              </a:rPr>
              <a:t>Define the behaviors for the object</a:t>
            </a:r>
          </a:p>
          <a:p>
            <a:r>
              <a:rPr lang="en-US" sz="2300" dirty="0">
                <a:latin typeface="Times New Roman" pitchFamily="18" charset="0"/>
                <a:cs typeface="Times New Roman" pitchFamily="18" charset="0"/>
              </a:rPr>
              <a:t>Example (taxi):</a:t>
            </a: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PickUp</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DropOff</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GoOnDuty</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GoOffDuty</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GetDriver</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SetDriver</a:t>
            </a:r>
            <a:endParaRPr lang="en-US" sz="2300" dirty="0">
              <a:latin typeface="Times New Roman" pitchFamily="18" charset="0"/>
              <a:cs typeface="Times New Roman" pitchFamily="18" charset="0"/>
            </a:endParaRPr>
          </a:p>
          <a:p>
            <a:pPr lvl="1">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GetNumPassengers</a:t>
            </a:r>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63F15FA-AAC3-4D57-B27F-FE15AC6B4A80}" type="slidenum">
              <a:rPr lang="en-US" smtClean="0"/>
              <a:pPr/>
              <a:t>9</a:t>
            </a:fld>
            <a:endParaRPr lang="en-US"/>
          </a:p>
        </p:txBody>
      </p:sp>
      <p:sp>
        <p:nvSpPr>
          <p:cNvPr id="2" name="Footer Placeholder 4">
            <a:extLst>
              <a:ext uri="{FF2B5EF4-FFF2-40B4-BE49-F238E27FC236}">
                <a16:creationId xmlns:a16="http://schemas.microsoft.com/office/drawing/2014/main" id="{5361FEF2-32CA-F703-49ED-058C0FB5C4E4}"/>
              </a:ext>
            </a:extLst>
          </p:cNvPr>
          <p:cNvSpPr>
            <a:spLocks noGrp="1"/>
          </p:cNvSpPr>
          <p:nvPr>
            <p:ph type="ftr" sz="quarter" idx="11"/>
          </p:nvPr>
        </p:nvSpPr>
        <p:spPr>
          <a:xfrm>
            <a:off x="2667000" y="6356350"/>
            <a:ext cx="3352800" cy="365125"/>
          </a:xfrm>
        </p:spPr>
        <p:txBody>
          <a:bodyPr/>
          <a:lstStyle/>
          <a:p>
            <a:pPr algn="ctr"/>
            <a:r>
              <a:rPr lang="en-US" dirty="0">
                <a:solidFill>
                  <a:srgbClr val="04617B">
                    <a:shade val="90000"/>
                  </a:srgbClr>
                </a:solidFill>
              </a:rPr>
              <a:t>amirkhan1092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1290</TotalTime>
  <Words>2257</Words>
  <Application>Microsoft Macintosh PowerPoint</Application>
  <PresentationFormat>On-screen Show (4:3)</PresentationFormat>
  <Paragraphs>312</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Book Antiqua</vt:lpstr>
      <vt:lpstr>Calibri</vt:lpstr>
      <vt:lpstr>Constantia</vt:lpstr>
      <vt:lpstr>Helvetica</vt:lpstr>
      <vt:lpstr>Symbol</vt:lpstr>
      <vt:lpstr>Times New Roman</vt:lpstr>
      <vt:lpstr>Wingdings</vt:lpstr>
      <vt:lpstr>Wingdings 2</vt:lpstr>
      <vt:lpstr>Flow</vt:lpstr>
      <vt:lpstr>Object Oriented Programming  in  Python   </vt:lpstr>
      <vt:lpstr>Contents</vt:lpstr>
      <vt:lpstr>What is OOP</vt:lpstr>
      <vt:lpstr>PowerPoint Presentation</vt:lpstr>
      <vt:lpstr>Difference between Procedure Oriented and Object Oriented Programming</vt:lpstr>
      <vt:lpstr>Featuers of OOP</vt:lpstr>
      <vt:lpstr>Fundamental concepts of OOP in Python</vt:lpstr>
      <vt:lpstr>What is an Object..?</vt:lpstr>
      <vt:lpstr>Object Attributes and Methods Example</vt:lpstr>
      <vt:lpstr>What is a Class..?</vt:lpstr>
      <vt:lpstr>Methods in Classes</vt:lpstr>
      <vt:lpstr>A Simple Class def: Student</vt:lpstr>
      <vt:lpstr>Instantiating Objects  with ‘__init__’</vt:lpstr>
      <vt:lpstr>Self</vt:lpstr>
      <vt:lpstr>PowerPoint Presentation</vt:lpstr>
      <vt:lpstr>Deleting instances: No Need to “free”</vt:lpstr>
      <vt:lpstr>Syntax for accessing attributes and methods</vt:lpstr>
      <vt:lpstr>Encapsulation </vt:lpstr>
      <vt:lpstr>PowerPoint Presentation</vt:lpstr>
      <vt:lpstr>Public, Protected and Private Data</vt:lpstr>
      <vt:lpstr>PowerPoint Presentation</vt:lpstr>
      <vt:lpstr>The following interactive sessions shows the behavior of public, protected and private members:</vt:lpstr>
      <vt:lpstr>The following table shows the different behavior Public, Protected and Private Data</vt:lpstr>
      <vt:lpstr>Inheritance</vt:lpstr>
      <vt:lpstr>PowerPoint Presentation</vt:lpstr>
      <vt:lpstr>PowerPoint Presentation</vt:lpstr>
      <vt:lpstr>Polymorphism </vt:lpstr>
      <vt:lpstr>A simple word ‘Cut’ can have different meaning  depending where it is used </vt:lpstr>
      <vt:lpstr>PowerPoint Presentation</vt:lpstr>
      <vt:lpstr>Operator Overloading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Python</dc:title>
  <dc:creator>Sahasra</dc:creator>
  <cp:lastModifiedBy>Mohd Amir Khan</cp:lastModifiedBy>
  <cp:revision>419</cp:revision>
  <dcterms:created xsi:type="dcterms:W3CDTF">2014-07-07T11:34:34Z</dcterms:created>
  <dcterms:modified xsi:type="dcterms:W3CDTF">2025-01-08T07:15:26Z</dcterms:modified>
</cp:coreProperties>
</file>