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4"/>
  </p:sldMasterIdLst>
  <p:notesMasterIdLst>
    <p:notesMasterId r:id="rId16"/>
  </p:notesMasterIdLst>
  <p:handoutMasterIdLst>
    <p:handoutMasterId r:id="rId17"/>
  </p:handoutMasterIdLst>
  <p:sldIdLst>
    <p:sldId id="257" r:id="rId5"/>
    <p:sldId id="258" r:id="rId6"/>
    <p:sldId id="259" r:id="rId7"/>
    <p:sldId id="260" r:id="rId8"/>
    <p:sldId id="268"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11/17/2021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409693A-2307-4FDC-9539-08DC9083DDED}" type="datetime1">
              <a:rPr lang="en-US" smtClean="0"/>
              <a:t>11/17/2021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5B29C50-D6F1-4DB6-9B68-F4CD3996E9CF}"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01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ABDA2-EB00-4A4D-86B7-63E286A484E5}" type="datetime1">
              <a:rPr lang="en-US" smtClean="0"/>
              <a:t>11/17/2021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7898595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ABDA2-EB00-4A4D-86B7-63E286A484E5}" type="datetime1">
              <a:rPr lang="en-US" smtClean="0"/>
              <a:t>11/17/2021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24874908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ABDA2-EB00-4A4D-86B7-63E286A484E5}" type="datetime1">
              <a:rPr lang="en-US" smtClean="0"/>
              <a:t>11/17/2021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5024321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11/17/2021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ABDA2-EB00-4A4D-86B7-63E286A484E5}" type="datetime1">
              <a:rPr lang="en-US" smtClean="0"/>
              <a:t>11/17/2021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8565926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ABDA2-EB00-4A4D-86B7-63E286A484E5}" type="datetime1">
              <a:rPr lang="en-US" smtClean="0"/>
              <a:t>11/17/2021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399130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11/17/2021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83675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11/17/2021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86004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BDA2-EB00-4A4D-86B7-63E286A484E5}" type="datetime1">
              <a:rPr lang="en-US" smtClean="0"/>
              <a:t>11/17/2021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4165345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11/17/2021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60315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0CABDA2-EB00-4A4D-86B7-63E286A484E5}" type="datetime1">
              <a:rPr lang="en-US" smtClean="0"/>
              <a:t>11/17/2021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Add a footer</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44472332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287190"/>
            <a:ext cx="7170104" cy="1388165"/>
          </a:xfrm>
        </p:spPr>
        <p:txBody>
          <a:bodyPr/>
          <a:lstStyle/>
          <a:p>
            <a:r>
              <a:rPr lang="en-US" dirty="0">
                <a:latin typeface="Algerian" panose="04020705040A02060702" pitchFamily="82" charset="0"/>
              </a:rPr>
              <a:t>POLYMORPHISM</a:t>
            </a:r>
          </a:p>
        </p:txBody>
      </p:sp>
      <p:sp>
        <p:nvSpPr>
          <p:cNvPr id="3" name="Subtitle 2"/>
          <p:cNvSpPr>
            <a:spLocks noGrp="1"/>
          </p:cNvSpPr>
          <p:nvPr>
            <p:ph type="subTitle" idx="1"/>
          </p:nvPr>
        </p:nvSpPr>
        <p:spPr>
          <a:xfrm>
            <a:off x="7550458" y="4616388"/>
            <a:ext cx="4074851" cy="1917577"/>
          </a:xfrm>
        </p:spPr>
        <p:txBody>
          <a:bodyPr/>
          <a:lstStyle/>
          <a:p>
            <a:r>
              <a:rPr lang="en-US" dirty="0"/>
              <a:t>PRESENTED BY: </a:t>
            </a:r>
          </a:p>
          <a:p>
            <a:r>
              <a:rPr lang="en-US" dirty="0"/>
              <a:t>SIMRAN PARDESHI (</a:t>
            </a:r>
            <a:r>
              <a:rPr lang="en-US" dirty="0">
                <a:latin typeface="Times New Roman" panose="02020603050405020304" pitchFamily="18" charset="0"/>
                <a:cs typeface="Times New Roman" panose="02020603050405020304" pitchFamily="18" charset="0"/>
              </a:rPr>
              <a:t>36)</a:t>
            </a:r>
            <a:endParaRPr lang="en-US" dirty="0"/>
          </a:p>
          <a:p>
            <a:endParaRPr 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6C81-0158-41BF-8EE4-D1B328AC36AE}"/>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D744E1F-8693-419E-9D52-92165C5D471B}"/>
              </a:ext>
            </a:extLst>
          </p:cNvPr>
          <p:cNvSpPr>
            <a:spLocks noGrp="1"/>
          </p:cNvSpPr>
          <p:nvPr>
            <p:ph idx="1"/>
          </p:nvPr>
        </p:nvSpPr>
        <p:spPr/>
        <p:txBody>
          <a:bodyPr>
            <a:normAutofit/>
          </a:bodyPr>
          <a:lstStyle/>
          <a:p>
            <a:r>
              <a:rPr lang="en-US" sz="3200" i="0" dirty="0">
                <a:solidFill>
                  <a:srgbClr val="202124"/>
                </a:solidFill>
                <a:effectLst/>
                <a:latin typeface="Times New Roman" panose="02020603050405020304" pitchFamily="18" charset="0"/>
                <a:cs typeface="Times New Roman" panose="02020603050405020304" pitchFamily="18" charset="0"/>
              </a:rPr>
              <a:t>Polymorphism is a very important concept in Object-Oriented Programming. We can use the concept of polymorphism while creating class methods as Python allows different classes to have methods with the same name.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69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B1530-0FEB-4C79-8BB3-CBD57AD1C6DD}"/>
              </a:ext>
            </a:extLst>
          </p:cNvPr>
          <p:cNvSpPr>
            <a:spLocks noGrp="1"/>
          </p:cNvSpPr>
          <p:nvPr>
            <p:ph idx="1"/>
          </p:nvPr>
        </p:nvSpPr>
        <p:spPr>
          <a:xfrm>
            <a:off x="3089429" y="2057400"/>
            <a:ext cx="5646198" cy="1493668"/>
          </a:xfrm>
        </p:spPr>
        <p:txBody>
          <a:bodyPr>
            <a:normAutofit/>
          </a:bodyPr>
          <a:lstStyle/>
          <a:p>
            <a:pPr marL="45720" indent="0">
              <a:buNone/>
            </a:pPr>
            <a:r>
              <a:rPr lang="en-US" sz="7200" dirty="0">
                <a:latin typeface="Algerian" panose="04020705040A02060702" pitchFamily="82" charset="0"/>
              </a:rPr>
              <a:t>THANK YOU!</a:t>
            </a:r>
            <a:endParaRPr lang="en-IN" sz="7200" dirty="0">
              <a:latin typeface="Algerian" panose="04020705040A02060702" pitchFamily="82" charset="0"/>
            </a:endParaRPr>
          </a:p>
        </p:txBody>
      </p:sp>
    </p:spTree>
    <p:extLst>
      <p:ext uri="{BB962C8B-B14F-4D97-AF65-F5344CB8AC3E}">
        <p14:creationId xmlns:p14="http://schemas.microsoft.com/office/powerpoint/2010/main" val="369298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latin typeface="Algerian" panose="04020705040A02060702" pitchFamily="82" charset="0"/>
              </a:rPr>
              <a:t>INTRODUCTION</a:t>
            </a:r>
          </a:p>
        </p:txBody>
      </p:sp>
      <p:sp>
        <p:nvSpPr>
          <p:cNvPr id="14" name="Content Placeholder 13"/>
          <p:cNvSpPr>
            <a:spLocks noGrp="1"/>
          </p:cNvSpPr>
          <p:nvPr>
            <p:ph idx="1"/>
          </p:nvPr>
        </p:nvSpPr>
        <p:spPr/>
        <p:txBody>
          <a:bodyPr>
            <a:normAutofit/>
          </a:bodyPr>
          <a:lstStyle/>
          <a:p>
            <a:r>
              <a:rPr lang="en-US" sz="2400" i="0" dirty="0">
                <a:solidFill>
                  <a:srgbClr val="273239"/>
                </a:solidFill>
                <a:effectLst/>
                <a:latin typeface="Times New Roman" panose="02020603050405020304" pitchFamily="18" charset="0"/>
                <a:cs typeface="Times New Roman" panose="02020603050405020304" pitchFamily="18" charset="0"/>
              </a:rPr>
              <a:t>In programming, polymorphism means the same function name (but different signatures) being used for different types.</a:t>
            </a:r>
          </a:p>
          <a:p>
            <a:r>
              <a:rPr lang="en-US" sz="2400" i="0" dirty="0">
                <a:solidFill>
                  <a:srgbClr val="202124"/>
                </a:solidFill>
                <a:effectLst/>
                <a:latin typeface="Times New Roman" panose="02020603050405020304" pitchFamily="18" charset="0"/>
                <a:cs typeface="Times New Roman" panose="02020603050405020304" pitchFamily="18" charset="0"/>
              </a:rPr>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7944-8C5D-4236-A938-AEC053C7DD58}"/>
              </a:ext>
            </a:extLst>
          </p:cNvPr>
          <p:cNvSpPr>
            <a:spLocks noGrp="1"/>
          </p:cNvSpPr>
          <p:nvPr>
            <p:ph type="title"/>
          </p:nvPr>
        </p:nvSpPr>
        <p:spPr>
          <a:xfrm>
            <a:off x="1143000" y="609600"/>
            <a:ext cx="9875520" cy="686540"/>
          </a:xfrm>
        </p:spPr>
        <p:txBody>
          <a:bodyPr>
            <a:normAutofit/>
          </a:bodyPr>
          <a:lstStyle/>
          <a:p>
            <a:r>
              <a:rPr lang="en-US" sz="3200" b="1" i="0" dirty="0">
                <a:solidFill>
                  <a:schemeClr val="accent5">
                    <a:lumMod val="75000"/>
                  </a:schemeClr>
                </a:solidFill>
                <a:effectLst/>
                <a:latin typeface="Algerian" panose="04020705040A02060702" pitchFamily="82" charset="0"/>
              </a:rPr>
              <a:t>Example of inbuilt polymorphic functions:</a:t>
            </a:r>
            <a:endParaRPr lang="en-IN" sz="3200" dirty="0">
              <a:solidFill>
                <a:schemeClr val="accent5">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51379AC-6B5C-4D10-9FD8-2A406624532E}"/>
              </a:ext>
            </a:extLst>
          </p:cNvPr>
          <p:cNvSpPr>
            <a:spLocks noGrp="1"/>
          </p:cNvSpPr>
          <p:nvPr>
            <p:ph idx="1"/>
          </p:nvPr>
        </p:nvSpPr>
        <p:spPr>
          <a:xfrm>
            <a:off x="1143000" y="1429305"/>
            <a:ext cx="9872871" cy="4666695"/>
          </a:xfrm>
        </p:spPr>
        <p:txBody>
          <a:bodyPr/>
          <a:lstStyle/>
          <a:p>
            <a:r>
              <a:rPr lang="en-US" dirty="0"/>
              <a:t>CODE:</a:t>
            </a:r>
          </a:p>
          <a:p>
            <a:pPr marL="45720" indent="0">
              <a:buNone/>
            </a:pPr>
            <a:endParaRPr lang="en-IN" dirty="0"/>
          </a:p>
        </p:txBody>
      </p:sp>
      <p:pic>
        <p:nvPicPr>
          <p:cNvPr id="5" name="Picture 4">
            <a:extLst>
              <a:ext uri="{FF2B5EF4-FFF2-40B4-BE49-F238E27FC236}">
                <a16:creationId xmlns:a16="http://schemas.microsoft.com/office/drawing/2014/main" id="{E2D1A096-2EAE-4AE3-BA87-5E6FD73392DA}"/>
              </a:ext>
            </a:extLst>
          </p:cNvPr>
          <p:cNvPicPr>
            <a:picLocks noChangeAspect="1"/>
          </p:cNvPicPr>
          <p:nvPr/>
        </p:nvPicPr>
        <p:blipFill rotWithShape="1">
          <a:blip r:embed="rId2">
            <a:extLst>
              <a:ext uri="{28A0092B-C50C-407E-A947-70E740481C1C}">
                <a14:useLocalDpi xmlns:a14="http://schemas.microsoft.com/office/drawing/2010/main" val="0"/>
              </a:ext>
            </a:extLst>
          </a:blip>
          <a:srcRect l="-1" t="-259" r="61190" b="70875"/>
          <a:stretch/>
        </p:blipFill>
        <p:spPr>
          <a:xfrm>
            <a:off x="1455939" y="1864310"/>
            <a:ext cx="8620216" cy="3671274"/>
          </a:xfrm>
          <a:prstGeom prst="rect">
            <a:avLst/>
          </a:prstGeom>
        </p:spPr>
      </p:pic>
    </p:spTree>
    <p:extLst>
      <p:ext uri="{BB962C8B-B14F-4D97-AF65-F5344CB8AC3E}">
        <p14:creationId xmlns:p14="http://schemas.microsoft.com/office/powerpoint/2010/main" val="289121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4D5E4-D02C-465A-B6BC-64126CD8B444}"/>
              </a:ext>
            </a:extLst>
          </p:cNvPr>
          <p:cNvSpPr>
            <a:spLocks noGrp="1"/>
          </p:cNvSpPr>
          <p:nvPr>
            <p:ph idx="1"/>
          </p:nvPr>
        </p:nvSpPr>
        <p:spPr>
          <a:xfrm>
            <a:off x="1143000" y="870012"/>
            <a:ext cx="9872871" cy="5225988"/>
          </a:xfrm>
        </p:spPr>
        <p:txBody>
          <a:bodyPr/>
          <a:lstStyle/>
          <a:p>
            <a:r>
              <a:rPr lang="en-US" dirty="0"/>
              <a:t>OUTPUT: </a:t>
            </a:r>
          </a:p>
          <a:p>
            <a:pPr marL="45720" indent="0">
              <a:buNone/>
            </a:pPr>
            <a:endParaRPr lang="en-US" dirty="0"/>
          </a:p>
          <a:p>
            <a:pPr marL="45720" indent="0">
              <a:buNone/>
            </a:pPr>
            <a:endParaRPr lang="en-US" dirty="0"/>
          </a:p>
          <a:p>
            <a:pPr marL="45720" indent="0">
              <a:buNone/>
            </a:pPr>
            <a:r>
              <a:rPr lang="en-US" dirty="0"/>
              <a:t> </a:t>
            </a:r>
            <a:endParaRPr lang="en-IN" dirty="0"/>
          </a:p>
        </p:txBody>
      </p:sp>
      <p:pic>
        <p:nvPicPr>
          <p:cNvPr id="6" name="Picture 5">
            <a:extLst>
              <a:ext uri="{FF2B5EF4-FFF2-40B4-BE49-F238E27FC236}">
                <a16:creationId xmlns:a16="http://schemas.microsoft.com/office/drawing/2014/main" id="{82E382E6-3632-4402-90B1-EA825208B5BF}"/>
              </a:ext>
            </a:extLst>
          </p:cNvPr>
          <p:cNvPicPr>
            <a:picLocks noChangeAspect="1"/>
          </p:cNvPicPr>
          <p:nvPr/>
        </p:nvPicPr>
        <p:blipFill rotWithShape="1">
          <a:blip r:embed="rId2">
            <a:extLst>
              <a:ext uri="{28A0092B-C50C-407E-A947-70E740481C1C}">
                <a14:useLocalDpi xmlns:a14="http://schemas.microsoft.com/office/drawing/2010/main" val="0"/>
              </a:ext>
            </a:extLst>
          </a:blip>
          <a:srcRect l="1" t="2279" r="53073" b="79417"/>
          <a:stretch/>
        </p:blipFill>
        <p:spPr>
          <a:xfrm>
            <a:off x="1143001" y="1615736"/>
            <a:ext cx="9616735" cy="2352582"/>
          </a:xfrm>
          <a:prstGeom prst="rect">
            <a:avLst/>
          </a:prstGeom>
        </p:spPr>
      </p:pic>
    </p:spTree>
    <p:extLst>
      <p:ext uri="{BB962C8B-B14F-4D97-AF65-F5344CB8AC3E}">
        <p14:creationId xmlns:p14="http://schemas.microsoft.com/office/powerpoint/2010/main" val="180642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4FB1-54D3-4568-AF5F-E49EE34BD97D}"/>
              </a:ext>
            </a:extLst>
          </p:cNvPr>
          <p:cNvSpPr>
            <a:spLocks noGrp="1"/>
          </p:cNvSpPr>
          <p:nvPr>
            <p:ph type="title"/>
          </p:nvPr>
        </p:nvSpPr>
        <p:spPr>
          <a:xfrm>
            <a:off x="1054223" y="568171"/>
            <a:ext cx="9875520" cy="781235"/>
          </a:xfrm>
        </p:spPr>
        <p:txBody>
          <a:bodyPr>
            <a:normAutofit/>
          </a:bodyPr>
          <a:lstStyle/>
          <a:p>
            <a:r>
              <a:rPr lang="en-IN" sz="3600" b="1" i="0" dirty="0">
                <a:solidFill>
                  <a:schemeClr val="accent5">
                    <a:lumMod val="75000"/>
                  </a:schemeClr>
                </a:solidFill>
                <a:effectLst/>
                <a:latin typeface="Algerian" panose="04020705040A02060702" pitchFamily="82" charset="0"/>
              </a:rPr>
              <a:t>Polymorphism with class methods:</a:t>
            </a:r>
            <a:r>
              <a:rPr lang="en-IN" sz="3600" b="0" i="0" dirty="0">
                <a:solidFill>
                  <a:schemeClr val="accent5">
                    <a:lumMod val="75000"/>
                  </a:schemeClr>
                </a:solidFill>
                <a:effectLst/>
                <a:latin typeface="Algerian" panose="04020705040A02060702" pitchFamily="82" charset="0"/>
              </a:rPr>
              <a:t> </a:t>
            </a:r>
            <a:endParaRPr lang="en-IN" sz="3600" dirty="0">
              <a:solidFill>
                <a:schemeClr val="accent5">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6FC314-307B-48BB-B9C5-85E1C6FE0143}"/>
              </a:ext>
            </a:extLst>
          </p:cNvPr>
          <p:cNvSpPr>
            <a:spLocks noGrp="1"/>
          </p:cNvSpPr>
          <p:nvPr>
            <p:ph idx="1"/>
          </p:nvPr>
        </p:nvSpPr>
        <p:spPr>
          <a:xfrm>
            <a:off x="1140352" y="1349405"/>
            <a:ext cx="9875520" cy="5175681"/>
          </a:xfrm>
        </p:spPr>
        <p:txBody>
          <a:bodyPr>
            <a:normAutofit/>
          </a:bodyPr>
          <a:lstStyle/>
          <a:p>
            <a:r>
              <a:rPr lang="en-US" sz="1800" b="0" i="0" dirty="0">
                <a:solidFill>
                  <a:srgbClr val="273239"/>
                </a:solidFill>
                <a:effectLst/>
                <a:latin typeface="Times New Roman" panose="02020603050405020304" pitchFamily="18" charset="0"/>
                <a:cs typeface="Times New Roman" panose="02020603050405020304" pitchFamily="18" charset="0"/>
              </a:rPr>
              <a:t>The below code shows how Python can use two different class types, in the same way. We create a for loop that iterates through a tuple of objects. Then call the methods without being concerned about which class type each object is. We assume that these methods actually exist in each class.</a:t>
            </a:r>
          </a:p>
          <a:p>
            <a:r>
              <a:rPr lang="en-US" sz="1800" dirty="0">
                <a:solidFill>
                  <a:schemeClr val="accent5">
                    <a:lumMod val="75000"/>
                  </a:schemeClr>
                </a:solidFill>
                <a:latin typeface="Times New Roman" panose="02020603050405020304" pitchFamily="18" charset="0"/>
                <a:cs typeface="Times New Roman" panose="02020603050405020304" pitchFamily="18" charset="0"/>
              </a:rPr>
              <a:t>CODE:</a:t>
            </a:r>
          </a:p>
          <a:p>
            <a:pPr marL="45720" indent="0">
              <a:buNone/>
            </a:pPr>
            <a:endParaRPr lang="en-US" sz="1800" dirty="0">
              <a:solidFill>
                <a:schemeClr val="accent5">
                  <a:lumMod val="75000"/>
                </a:schemeClr>
              </a:solidFill>
              <a:latin typeface="Times New Roman" panose="02020603050405020304" pitchFamily="18" charset="0"/>
              <a:cs typeface="Times New Roman" panose="02020603050405020304" pitchFamily="18" charset="0"/>
            </a:endParaRPr>
          </a:p>
          <a:p>
            <a:pPr marL="45720" indent="0">
              <a:buNone/>
            </a:pPr>
            <a:r>
              <a:rPr lang="en-US" sz="1800" b="0" i="0" dirty="0">
                <a:solidFill>
                  <a:schemeClr val="accent5">
                    <a:lumMod val="75000"/>
                  </a:schemeClr>
                </a:solidFill>
                <a:effectLst/>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391024-EF02-43D0-A002-C9FF3F4819E2}"/>
              </a:ext>
            </a:extLst>
          </p:cNvPr>
          <p:cNvPicPr>
            <a:picLocks noChangeAspect="1"/>
          </p:cNvPicPr>
          <p:nvPr/>
        </p:nvPicPr>
        <p:blipFill rotWithShape="1">
          <a:blip r:embed="rId2">
            <a:extLst>
              <a:ext uri="{28A0092B-C50C-407E-A947-70E740481C1C}">
                <a14:useLocalDpi xmlns:a14="http://schemas.microsoft.com/office/drawing/2010/main" val="0"/>
              </a:ext>
            </a:extLst>
          </a:blip>
          <a:srcRect t="27961" r="60534" b="19676"/>
          <a:stretch/>
        </p:blipFill>
        <p:spPr>
          <a:xfrm>
            <a:off x="1376039" y="2698810"/>
            <a:ext cx="7208668" cy="3426782"/>
          </a:xfrm>
          <a:prstGeom prst="rect">
            <a:avLst/>
          </a:prstGeom>
        </p:spPr>
      </p:pic>
    </p:spTree>
    <p:extLst>
      <p:ext uri="{BB962C8B-B14F-4D97-AF65-F5344CB8AC3E}">
        <p14:creationId xmlns:p14="http://schemas.microsoft.com/office/powerpoint/2010/main" val="334000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42C99-3FC0-47D2-B2CA-4028068AFAB9}"/>
              </a:ext>
            </a:extLst>
          </p:cNvPr>
          <p:cNvSpPr>
            <a:spLocks noGrp="1"/>
          </p:cNvSpPr>
          <p:nvPr>
            <p:ph idx="1"/>
          </p:nvPr>
        </p:nvSpPr>
        <p:spPr>
          <a:xfrm>
            <a:off x="1143000" y="639192"/>
            <a:ext cx="9872871" cy="5456808"/>
          </a:xfrm>
        </p:spPr>
        <p:txBody>
          <a:bodyPr/>
          <a:lstStyle/>
          <a:p>
            <a:r>
              <a:rPr lang="en-US" dirty="0"/>
              <a:t>OUTPUT:</a:t>
            </a:r>
          </a:p>
          <a:p>
            <a:pPr marL="45720" indent="0">
              <a:buNone/>
            </a:pPr>
            <a:endParaRPr lang="en-IN" dirty="0"/>
          </a:p>
        </p:txBody>
      </p:sp>
      <p:pic>
        <p:nvPicPr>
          <p:cNvPr id="5" name="Picture 4">
            <a:extLst>
              <a:ext uri="{FF2B5EF4-FFF2-40B4-BE49-F238E27FC236}">
                <a16:creationId xmlns:a16="http://schemas.microsoft.com/office/drawing/2014/main" id="{1A0CD23D-ED75-415B-968B-2DA47CF469F2}"/>
              </a:ext>
            </a:extLst>
          </p:cNvPr>
          <p:cNvPicPr>
            <a:picLocks noChangeAspect="1"/>
          </p:cNvPicPr>
          <p:nvPr/>
        </p:nvPicPr>
        <p:blipFill rotWithShape="1">
          <a:blip r:embed="rId2">
            <a:extLst>
              <a:ext uri="{28A0092B-C50C-407E-A947-70E740481C1C}">
                <a14:useLocalDpi xmlns:a14="http://schemas.microsoft.com/office/drawing/2010/main" val="0"/>
              </a:ext>
            </a:extLst>
          </a:blip>
          <a:srcRect t="19676" r="70583" b="68932"/>
          <a:stretch/>
        </p:blipFill>
        <p:spPr>
          <a:xfrm>
            <a:off x="1176129" y="1331651"/>
            <a:ext cx="9985361" cy="2175029"/>
          </a:xfrm>
          <a:prstGeom prst="rect">
            <a:avLst/>
          </a:prstGeom>
        </p:spPr>
      </p:pic>
    </p:spTree>
    <p:extLst>
      <p:ext uri="{BB962C8B-B14F-4D97-AF65-F5344CB8AC3E}">
        <p14:creationId xmlns:p14="http://schemas.microsoft.com/office/powerpoint/2010/main" val="189831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26FE-057E-451D-B25A-E5B53C43CC51}"/>
              </a:ext>
            </a:extLst>
          </p:cNvPr>
          <p:cNvSpPr>
            <a:spLocks noGrp="1"/>
          </p:cNvSpPr>
          <p:nvPr>
            <p:ph type="title"/>
          </p:nvPr>
        </p:nvSpPr>
        <p:spPr/>
        <p:txBody>
          <a:bodyPr/>
          <a:lstStyle/>
          <a:p>
            <a:r>
              <a:rPr lang="en-IN" b="1" i="0" dirty="0">
                <a:solidFill>
                  <a:schemeClr val="accent5">
                    <a:lumMod val="75000"/>
                  </a:schemeClr>
                </a:solidFill>
                <a:effectLst/>
                <a:latin typeface="Algerian" panose="04020705040A02060702" pitchFamily="82" charset="0"/>
              </a:rPr>
              <a:t>Polymorphism with Inheritance:</a:t>
            </a:r>
            <a:r>
              <a:rPr lang="en-IN" b="0" i="0" dirty="0">
                <a:solidFill>
                  <a:schemeClr val="accent5">
                    <a:lumMod val="75000"/>
                  </a:schemeClr>
                </a:solidFill>
                <a:effectLst/>
                <a:latin typeface="Algerian" panose="04020705040A02060702" pitchFamily="82" charset="0"/>
              </a:rPr>
              <a:t> </a:t>
            </a:r>
            <a:endParaRPr lang="en-IN" dirty="0">
              <a:solidFill>
                <a:schemeClr val="accent5">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8C18340-5AED-42AA-AEF0-554D3014ADCE}"/>
              </a:ext>
            </a:extLst>
          </p:cNvPr>
          <p:cNvSpPr>
            <a:spLocks noGrp="1"/>
          </p:cNvSpPr>
          <p:nvPr>
            <p:ph idx="1"/>
          </p:nvPr>
        </p:nvSpPr>
        <p:spPr>
          <a:xfrm>
            <a:off x="1143000" y="1597981"/>
            <a:ext cx="9872871" cy="4498019"/>
          </a:xfrm>
        </p:spPr>
        <p:txBody>
          <a:bodyPr>
            <a:normAutofit/>
          </a:bodyPr>
          <a:lstStyle/>
          <a:p>
            <a:r>
              <a:rPr lang="en-US" sz="2000" b="0" i="0" dirty="0">
                <a:solidFill>
                  <a:srgbClr val="273239"/>
                </a:solidFill>
                <a:effectLst/>
                <a:latin typeface="Times New Roman" panose="02020603050405020304" pitchFamily="18" charset="0"/>
                <a:cs typeface="Times New Roman" panose="02020603050405020304" pitchFamily="18" charset="0"/>
              </a:rPr>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This is particularly useful in cases where the method inherited from the parent class doesn’t quite fit the child class. In such cases, we re-implement the method in the child class. This process of re-implementing method in the child class is known as </a:t>
            </a:r>
            <a:r>
              <a:rPr lang="en-US" sz="2000" b="1" i="0" dirty="0">
                <a:solidFill>
                  <a:srgbClr val="273239"/>
                </a:solidFill>
                <a:effectLst/>
                <a:latin typeface="Times New Roman" panose="02020603050405020304" pitchFamily="18" charset="0"/>
                <a:cs typeface="Times New Roman" panose="02020603050405020304" pitchFamily="18" charset="0"/>
              </a:rPr>
              <a:t>Method Overriding</a:t>
            </a:r>
            <a:r>
              <a:rPr lang="en-US" sz="2000" b="0" i="0" dirty="0">
                <a:solidFill>
                  <a:srgbClr val="273239"/>
                </a:solidFill>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84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C7DE7-AAA9-4B93-80CA-49C85CD12C59}"/>
              </a:ext>
            </a:extLst>
          </p:cNvPr>
          <p:cNvSpPr>
            <a:spLocks noGrp="1"/>
          </p:cNvSpPr>
          <p:nvPr>
            <p:ph idx="1"/>
          </p:nvPr>
        </p:nvSpPr>
        <p:spPr>
          <a:xfrm>
            <a:off x="1143000" y="683581"/>
            <a:ext cx="9872871" cy="5412419"/>
          </a:xfrm>
        </p:spPr>
        <p:txBody>
          <a:bodyPr/>
          <a:lstStyle/>
          <a:p>
            <a:r>
              <a:rPr lang="en-US" dirty="0"/>
              <a:t>CODE:</a:t>
            </a:r>
          </a:p>
          <a:p>
            <a:pPr marL="45720" indent="0">
              <a:buNone/>
            </a:pPr>
            <a:endParaRPr lang="en-IN" dirty="0"/>
          </a:p>
        </p:txBody>
      </p:sp>
      <p:pic>
        <p:nvPicPr>
          <p:cNvPr id="4" name="Picture 3">
            <a:extLst>
              <a:ext uri="{FF2B5EF4-FFF2-40B4-BE49-F238E27FC236}">
                <a16:creationId xmlns:a16="http://schemas.microsoft.com/office/drawing/2014/main" id="{25D47209-4716-45E7-87F8-FE2E1108978A}"/>
              </a:ext>
            </a:extLst>
          </p:cNvPr>
          <p:cNvPicPr>
            <a:picLocks noChangeAspect="1"/>
          </p:cNvPicPr>
          <p:nvPr/>
        </p:nvPicPr>
        <p:blipFill rotWithShape="1">
          <a:blip r:embed="rId2">
            <a:extLst>
              <a:ext uri="{28A0092B-C50C-407E-A947-70E740481C1C}">
                <a14:useLocalDpi xmlns:a14="http://schemas.microsoft.com/office/drawing/2010/main" val="0"/>
              </a:ext>
            </a:extLst>
          </a:blip>
          <a:srcRect r="50392" b="38182"/>
          <a:stretch/>
        </p:blipFill>
        <p:spPr>
          <a:xfrm>
            <a:off x="1176129" y="1191088"/>
            <a:ext cx="8305222" cy="4721439"/>
          </a:xfrm>
          <a:prstGeom prst="rect">
            <a:avLst/>
          </a:prstGeom>
        </p:spPr>
      </p:pic>
    </p:spTree>
    <p:extLst>
      <p:ext uri="{BB962C8B-B14F-4D97-AF65-F5344CB8AC3E}">
        <p14:creationId xmlns:p14="http://schemas.microsoft.com/office/powerpoint/2010/main" val="75055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22684-A5FB-4231-BFBB-5827F784D69A}"/>
              </a:ext>
            </a:extLst>
          </p:cNvPr>
          <p:cNvSpPr>
            <a:spLocks noGrp="1"/>
          </p:cNvSpPr>
          <p:nvPr>
            <p:ph idx="1"/>
          </p:nvPr>
        </p:nvSpPr>
        <p:spPr>
          <a:xfrm>
            <a:off x="1143000" y="727969"/>
            <a:ext cx="9872871" cy="5368031"/>
          </a:xfrm>
        </p:spPr>
        <p:txBody>
          <a:bodyPr/>
          <a:lstStyle/>
          <a:p>
            <a:r>
              <a:rPr lang="en-US" dirty="0"/>
              <a:t>OUTPUT:</a:t>
            </a:r>
            <a:endParaRPr lang="en-IN" dirty="0"/>
          </a:p>
        </p:txBody>
      </p:sp>
      <p:pic>
        <p:nvPicPr>
          <p:cNvPr id="5" name="Picture 4">
            <a:extLst>
              <a:ext uri="{FF2B5EF4-FFF2-40B4-BE49-F238E27FC236}">
                <a16:creationId xmlns:a16="http://schemas.microsoft.com/office/drawing/2014/main" id="{80189AFA-1F52-4B91-86D7-EF8F8A222078}"/>
              </a:ext>
            </a:extLst>
          </p:cNvPr>
          <p:cNvPicPr>
            <a:picLocks noChangeAspect="1"/>
          </p:cNvPicPr>
          <p:nvPr/>
        </p:nvPicPr>
        <p:blipFill rotWithShape="1">
          <a:blip r:embed="rId2">
            <a:extLst>
              <a:ext uri="{28A0092B-C50C-407E-A947-70E740481C1C}">
                <a14:useLocalDpi xmlns:a14="http://schemas.microsoft.com/office/drawing/2010/main" val="0"/>
              </a:ext>
            </a:extLst>
          </a:blip>
          <a:srcRect t="30938" r="75170" b="53010"/>
          <a:stretch/>
        </p:blipFill>
        <p:spPr>
          <a:xfrm>
            <a:off x="1367161" y="1296139"/>
            <a:ext cx="9350395" cy="3400147"/>
          </a:xfrm>
          <a:prstGeom prst="rect">
            <a:avLst/>
          </a:prstGeom>
        </p:spPr>
      </p:pic>
    </p:spTree>
    <p:extLst>
      <p:ext uri="{BB962C8B-B14F-4D97-AF65-F5344CB8AC3E}">
        <p14:creationId xmlns:p14="http://schemas.microsoft.com/office/powerpoint/2010/main" val="136810877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TM03457444[[fn=Basis]]</Template>
  <TotalTime>104</TotalTime>
  <Words>326</Words>
  <Application>Microsoft Office PowerPoint</Application>
  <PresentationFormat>Widescreen</PresentationFormat>
  <Paragraphs>26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Calibri</vt:lpstr>
      <vt:lpstr>Corbel</vt:lpstr>
      <vt:lpstr>Times New Roman</vt:lpstr>
      <vt:lpstr>Basis</vt:lpstr>
      <vt:lpstr>POLYMORPHISM</vt:lpstr>
      <vt:lpstr>INTRODUCTION</vt:lpstr>
      <vt:lpstr>Example of inbuilt polymorphic functions:</vt:lpstr>
      <vt:lpstr>PowerPoint Presentation</vt:lpstr>
      <vt:lpstr>Polymorphism with class methods: </vt:lpstr>
      <vt:lpstr>PowerPoint Presentation</vt:lpstr>
      <vt:lpstr>Polymorphism with Inheritance: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SIMRAN PARDESHI</dc:creator>
  <cp:lastModifiedBy>SIMRAN PARDESHI</cp:lastModifiedBy>
  <cp:revision>1</cp:revision>
  <dcterms:created xsi:type="dcterms:W3CDTF">2021-11-17T08:39:15Z</dcterms:created>
  <dcterms:modified xsi:type="dcterms:W3CDTF">2021-11-17T10:24:33Z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