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70" r:id="rId4"/>
    <p:sldId id="271" r:id="rId5"/>
    <p:sldId id="272" r:id="rId6"/>
    <p:sldId id="273" r:id="rId7"/>
    <p:sldId id="274" r:id="rId8"/>
    <p:sldId id="267" r:id="rId9"/>
    <p:sldId id="257" r:id="rId10"/>
    <p:sldId id="268" r:id="rId11"/>
    <p:sldId id="258" r:id="rId12"/>
    <p:sldId id="259" r:id="rId13"/>
    <p:sldId id="275" r:id="rId14"/>
    <p:sldId id="276" r:id="rId15"/>
    <p:sldId id="277" r:id="rId16"/>
    <p:sldId id="278" r:id="rId17"/>
    <p:sldId id="279" r:id="rId18"/>
    <p:sldId id="263" r:id="rId19"/>
    <p:sldId id="266" r:id="rId20"/>
    <p:sldId id="264" r:id="rId21"/>
    <p:sldId id="280" r:id="rId22"/>
    <p:sldId id="260" r:id="rId23"/>
    <p:sldId id="261" r:id="rId24"/>
    <p:sldId id="262" r:id="rId25"/>
    <p:sldId id="265"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1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0DAD1-6AB7-4B37-8825-9828B08CBE75}" type="datetimeFigureOut">
              <a:rPr lang="en-US" smtClean="0"/>
              <a:t>12/25/2022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69884-DE97-4AEF-B9C5-1EAF1F828803}" type="slidenum">
              <a:rPr lang="en-US" smtClean="0"/>
              <a:t>‹#›</a:t>
            </a:fld>
            <a:endParaRPr lang="en-US"/>
          </a:p>
        </p:txBody>
      </p:sp>
    </p:spTree>
    <p:extLst>
      <p:ext uri="{BB962C8B-B14F-4D97-AF65-F5344CB8AC3E}">
        <p14:creationId xmlns:p14="http://schemas.microsoft.com/office/powerpoint/2010/main" val="44185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9884-DE97-4AEF-B9C5-1EAF1F828803}" type="slidenum">
              <a:rPr lang="en-US" smtClean="0"/>
              <a:t>23</a:t>
            </a:fld>
            <a:endParaRPr lang="en-US"/>
          </a:p>
        </p:txBody>
      </p:sp>
    </p:spTree>
    <p:extLst>
      <p:ext uri="{BB962C8B-B14F-4D97-AF65-F5344CB8AC3E}">
        <p14:creationId xmlns:p14="http://schemas.microsoft.com/office/powerpoint/2010/main" val="45802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0296-0742-4F3C-AC20-5ECB13C0D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55CDE1-BA39-436E-B207-7E72C4338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A8BFE2-4480-4480-8FFD-4B5E0E52676D}"/>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5" name="Footer Placeholder 4">
            <a:extLst>
              <a:ext uri="{FF2B5EF4-FFF2-40B4-BE49-F238E27FC236}">
                <a16:creationId xmlns:a16="http://schemas.microsoft.com/office/drawing/2014/main" id="{B5A99EE9-B17C-43CF-A3CD-CD2E30704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80A36-1202-406F-B027-B4B666A52C60}"/>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260352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3D10-0B90-481B-8202-FCB4F933FB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DEDAE-C8A7-43FE-876A-DA4F1ED2C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B5416-EA48-486D-BAB0-316C2C72555C}"/>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5" name="Footer Placeholder 4">
            <a:extLst>
              <a:ext uri="{FF2B5EF4-FFF2-40B4-BE49-F238E27FC236}">
                <a16:creationId xmlns:a16="http://schemas.microsoft.com/office/drawing/2014/main" id="{BEFC6508-FA59-4D8C-88E2-B85072316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4DCDD-4CB3-4124-BCD8-1A1315B2B0F9}"/>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309407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1B8DED-82EF-4E8C-9F0C-8610C263CF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E86FB7-B761-406D-A890-B8FDA13333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0345E-3CC8-4C98-8597-16B76BDD5407}"/>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5" name="Footer Placeholder 4">
            <a:extLst>
              <a:ext uri="{FF2B5EF4-FFF2-40B4-BE49-F238E27FC236}">
                <a16:creationId xmlns:a16="http://schemas.microsoft.com/office/drawing/2014/main" id="{C568EEA4-CF75-4358-AA7F-EAFB7A46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2D52F-79E0-4278-BB23-71025BD07981}"/>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363413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AFA8-7C8F-457A-B8AB-801DDDBD44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A379-B91A-4846-920B-B82EC7664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65B38-38A3-4781-95F0-1903124A7FE2}"/>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5" name="Footer Placeholder 4">
            <a:extLst>
              <a:ext uri="{FF2B5EF4-FFF2-40B4-BE49-F238E27FC236}">
                <a16:creationId xmlns:a16="http://schemas.microsoft.com/office/drawing/2014/main" id="{ABFAE38C-5B3D-411C-A3AC-BE00E640B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2721B-F3E8-4778-A014-0687460DC6E3}"/>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50132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065C-1B62-460B-BC87-7789E01EF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75F52-3267-4581-9FB0-84F6C108F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8C7D01-31FA-4D50-9F46-28D4E8C5B2E3}"/>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5" name="Footer Placeholder 4">
            <a:extLst>
              <a:ext uri="{FF2B5EF4-FFF2-40B4-BE49-F238E27FC236}">
                <a16:creationId xmlns:a16="http://schemas.microsoft.com/office/drawing/2014/main" id="{28B99E59-4B88-4434-842F-A0129E0B9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F9D26-B3A3-464B-AA5E-CAB130238DFF}"/>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106281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3C3E-7344-4804-B820-786238C04C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BF499-F6F8-41F2-89C1-AEE363E3E6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9D674-0A0E-4856-B7B1-E5D52141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2A98D-97C7-480B-A0E0-9CC025602BDC}"/>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6" name="Footer Placeholder 5">
            <a:extLst>
              <a:ext uri="{FF2B5EF4-FFF2-40B4-BE49-F238E27FC236}">
                <a16:creationId xmlns:a16="http://schemas.microsoft.com/office/drawing/2014/main" id="{1ABE496C-78A2-4F4E-A2BF-E6CDAD454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500B6-B384-4DAA-A393-535F14FCA1E0}"/>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424951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966F-A6A7-4644-BB4F-67B75F40B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5BCCF6-8C92-46E1-90F4-54239AE01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3E073-90DE-4927-BA29-F133EB221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597612-EC45-4CEA-B494-EE908DF69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E9D64-3241-4E8B-9B16-B0D6BAF98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0553F-46BD-4D17-99E4-EC0DE850EB0F}"/>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8" name="Footer Placeholder 7">
            <a:extLst>
              <a:ext uri="{FF2B5EF4-FFF2-40B4-BE49-F238E27FC236}">
                <a16:creationId xmlns:a16="http://schemas.microsoft.com/office/drawing/2014/main" id="{82919E64-B200-4BBE-9A35-A4F2F6FD80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13F088-AEFD-4512-B206-07BD6720B34F}"/>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276692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1C6E-1791-4EA2-8783-50CCAE74EC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DE1864-A7A5-4E5B-826C-00A5A8F9D0F0}"/>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4" name="Footer Placeholder 3">
            <a:extLst>
              <a:ext uri="{FF2B5EF4-FFF2-40B4-BE49-F238E27FC236}">
                <a16:creationId xmlns:a16="http://schemas.microsoft.com/office/drawing/2014/main" id="{9AF9A4F7-6495-467D-9C8B-B3B017C6FE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B5935C-AEED-4BCB-B425-19030158D304}"/>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173926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75812-76AF-462D-95BA-1AA2B36869C1}"/>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3" name="Footer Placeholder 2">
            <a:extLst>
              <a:ext uri="{FF2B5EF4-FFF2-40B4-BE49-F238E27FC236}">
                <a16:creationId xmlns:a16="http://schemas.microsoft.com/office/drawing/2014/main" id="{FAD9D63C-8953-404A-9E53-74D682584A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E16FC7-5717-4F29-AF1D-5AEAE9DC581A}"/>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113581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25D5-F470-462B-851B-7311159D2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ABB17-E047-41F5-B611-AA3973CEBC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BFC1B-1E65-4264-AD4C-268397DEE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C14F1-6172-493C-8E9D-A6FC5651E45F}"/>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6" name="Footer Placeholder 5">
            <a:extLst>
              <a:ext uri="{FF2B5EF4-FFF2-40B4-BE49-F238E27FC236}">
                <a16:creationId xmlns:a16="http://schemas.microsoft.com/office/drawing/2014/main" id="{3509D738-F027-4FFB-97CD-4AB0BCECD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71C7-2668-40BB-8B80-F481FB875FEF}"/>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255263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30A1-F0BE-49F9-BF59-7B77680F3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1FDD5-B8A4-485D-A214-0B0151D7B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BBCC7-C837-4A68-ADD9-83C805AA3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D2245-10D2-4D54-B633-AA74B3407F47}"/>
              </a:ext>
            </a:extLst>
          </p:cNvPr>
          <p:cNvSpPr>
            <a:spLocks noGrp="1"/>
          </p:cNvSpPr>
          <p:nvPr>
            <p:ph type="dt" sz="half" idx="10"/>
          </p:nvPr>
        </p:nvSpPr>
        <p:spPr/>
        <p:txBody>
          <a:bodyPr/>
          <a:lstStyle/>
          <a:p>
            <a:fld id="{F41610B8-87E3-46EF-A83E-0DC5AD1750F8}" type="datetimeFigureOut">
              <a:rPr lang="en-US" smtClean="0"/>
              <a:t>12/25/2022</a:t>
            </a:fld>
            <a:endParaRPr lang="en-US"/>
          </a:p>
        </p:txBody>
      </p:sp>
      <p:sp>
        <p:nvSpPr>
          <p:cNvPr id="6" name="Footer Placeholder 5">
            <a:extLst>
              <a:ext uri="{FF2B5EF4-FFF2-40B4-BE49-F238E27FC236}">
                <a16:creationId xmlns:a16="http://schemas.microsoft.com/office/drawing/2014/main" id="{C0A5D144-D347-478E-9CD0-D46D40B6C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AA644-C259-4051-84F0-29195447C3B9}"/>
              </a:ext>
            </a:extLst>
          </p:cNvPr>
          <p:cNvSpPr>
            <a:spLocks noGrp="1"/>
          </p:cNvSpPr>
          <p:nvPr>
            <p:ph type="sldNum" sz="quarter" idx="12"/>
          </p:nvPr>
        </p:nvSpPr>
        <p:spPr/>
        <p:txBody>
          <a:bodyPr/>
          <a:lstStyle/>
          <a:p>
            <a:fld id="{2AFC1E28-9B7B-4BA8-9A28-DBC129F44EFD}" type="slidenum">
              <a:rPr lang="en-US" smtClean="0"/>
              <a:t>‹#›</a:t>
            </a:fld>
            <a:endParaRPr lang="en-US"/>
          </a:p>
        </p:txBody>
      </p:sp>
    </p:spTree>
    <p:extLst>
      <p:ext uri="{BB962C8B-B14F-4D97-AF65-F5344CB8AC3E}">
        <p14:creationId xmlns:p14="http://schemas.microsoft.com/office/powerpoint/2010/main" val="58893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060C9-44CC-46F9-89FA-EB242414E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0C233-A320-4AE5-AE40-9A918FFFA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8F477-809F-4626-BE94-CA8441A3A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610B8-87E3-46EF-A83E-0DC5AD1750F8}" type="datetimeFigureOut">
              <a:rPr lang="en-US" smtClean="0"/>
              <a:t>12/25/2022</a:t>
            </a:fld>
            <a:endParaRPr lang="en-US"/>
          </a:p>
        </p:txBody>
      </p:sp>
      <p:sp>
        <p:nvSpPr>
          <p:cNvPr id="5" name="Footer Placeholder 4">
            <a:extLst>
              <a:ext uri="{FF2B5EF4-FFF2-40B4-BE49-F238E27FC236}">
                <a16:creationId xmlns:a16="http://schemas.microsoft.com/office/drawing/2014/main" id="{FC95A626-5871-4E41-B9AA-53B2A28BB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34AAA0-D21F-4AE2-AE8D-687306C81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C1E28-9B7B-4BA8-9A28-DBC129F44EFD}" type="slidenum">
              <a:rPr lang="en-US" smtClean="0"/>
              <a:t>‹#›</a:t>
            </a:fld>
            <a:endParaRPr lang="en-US"/>
          </a:p>
        </p:txBody>
      </p:sp>
    </p:spTree>
    <p:extLst>
      <p:ext uri="{BB962C8B-B14F-4D97-AF65-F5344CB8AC3E}">
        <p14:creationId xmlns:p14="http://schemas.microsoft.com/office/powerpoint/2010/main" val="2293317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1113-2DD6-4A18-8D64-370EDD373DA3}"/>
              </a:ext>
            </a:extLst>
          </p:cNvPr>
          <p:cNvSpPr>
            <a:spLocks noGrp="1"/>
          </p:cNvSpPr>
          <p:nvPr>
            <p:ph type="ctrTitle"/>
          </p:nvPr>
        </p:nvSpPr>
        <p:spPr>
          <a:xfrm>
            <a:off x="1524000" y="1913641"/>
            <a:ext cx="9144000" cy="2290714"/>
          </a:xfrm>
        </p:spPr>
        <p:txBody>
          <a:bodyPr/>
          <a:lstStyle/>
          <a:p>
            <a:r>
              <a:rPr lang="en-US" dirty="0"/>
              <a:t>PYTHON –Object Oriented Programming Language</a:t>
            </a:r>
          </a:p>
        </p:txBody>
      </p:sp>
    </p:spTree>
    <p:extLst>
      <p:ext uri="{BB962C8B-B14F-4D97-AF65-F5344CB8AC3E}">
        <p14:creationId xmlns:p14="http://schemas.microsoft.com/office/powerpoint/2010/main" val="280512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F81C-F184-4045-B72B-D7488C590E40}"/>
              </a:ext>
            </a:extLst>
          </p:cNvPr>
          <p:cNvSpPr>
            <a:spLocks noGrp="1"/>
          </p:cNvSpPr>
          <p:nvPr>
            <p:ph type="title"/>
          </p:nvPr>
        </p:nvSpPr>
        <p:spPr>
          <a:xfrm>
            <a:off x="838200" y="365125"/>
            <a:ext cx="10515600" cy="568129"/>
          </a:xfrm>
        </p:spPr>
        <p:txBody>
          <a:bodyPr>
            <a:normAutofit fontScale="90000"/>
          </a:bodyPr>
          <a:lstStyle/>
          <a:p>
            <a:r>
              <a:rPr lang="en-US" dirty="0"/>
              <a:t>				Python Class</a:t>
            </a:r>
          </a:p>
        </p:txBody>
      </p:sp>
      <p:pic>
        <p:nvPicPr>
          <p:cNvPr id="5" name="Content Placeholder 4">
            <a:extLst>
              <a:ext uri="{FF2B5EF4-FFF2-40B4-BE49-F238E27FC236}">
                <a16:creationId xmlns:a16="http://schemas.microsoft.com/office/drawing/2014/main" id="{C6F8B743-61D0-4BB0-8FBC-EB14AE9219A0}"/>
              </a:ext>
            </a:extLst>
          </p:cNvPr>
          <p:cNvPicPr>
            <a:picLocks noGrp="1" noChangeAspect="1"/>
          </p:cNvPicPr>
          <p:nvPr>
            <p:ph idx="1"/>
          </p:nvPr>
        </p:nvPicPr>
        <p:blipFill>
          <a:blip r:embed="rId2"/>
          <a:stretch>
            <a:fillRect/>
          </a:stretch>
        </p:blipFill>
        <p:spPr>
          <a:xfrm>
            <a:off x="1055803" y="1825625"/>
            <a:ext cx="9719034" cy="4351338"/>
          </a:xfrm>
        </p:spPr>
      </p:pic>
    </p:spTree>
    <p:extLst>
      <p:ext uri="{BB962C8B-B14F-4D97-AF65-F5344CB8AC3E}">
        <p14:creationId xmlns:p14="http://schemas.microsoft.com/office/powerpoint/2010/main" val="293314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1724-9805-404E-A1E3-B7B9FCFE705C}"/>
              </a:ext>
            </a:extLst>
          </p:cNvPr>
          <p:cNvSpPr>
            <a:spLocks noGrp="1"/>
          </p:cNvSpPr>
          <p:nvPr>
            <p:ph type="title"/>
          </p:nvPr>
        </p:nvSpPr>
        <p:spPr>
          <a:xfrm>
            <a:off x="838200" y="365126"/>
            <a:ext cx="10515600" cy="634116"/>
          </a:xfrm>
        </p:spPr>
        <p:txBody>
          <a:bodyPr>
            <a:normAutofit fontScale="90000"/>
          </a:bodyPr>
          <a:lstStyle/>
          <a:p>
            <a:r>
              <a:rPr lang="en-US" dirty="0"/>
              <a:t>		Class and Object Definition</a:t>
            </a:r>
          </a:p>
        </p:txBody>
      </p:sp>
      <p:sp>
        <p:nvSpPr>
          <p:cNvPr id="3" name="Content Placeholder 2">
            <a:extLst>
              <a:ext uri="{FF2B5EF4-FFF2-40B4-BE49-F238E27FC236}">
                <a16:creationId xmlns:a16="http://schemas.microsoft.com/office/drawing/2014/main" id="{AD9D461E-794B-405F-AD37-BD8BC338CA9D}"/>
              </a:ext>
            </a:extLst>
          </p:cNvPr>
          <p:cNvSpPr>
            <a:spLocks noGrp="1"/>
          </p:cNvSpPr>
          <p:nvPr>
            <p:ph idx="1"/>
          </p:nvPr>
        </p:nvSpPr>
        <p:spPr>
          <a:xfrm>
            <a:off x="838200" y="1451728"/>
            <a:ext cx="10515600" cy="4725235"/>
          </a:xfrm>
        </p:spPr>
        <p:txBody>
          <a:bodyPr/>
          <a:lstStyle/>
          <a:p>
            <a:pPr marL="0" indent="0">
              <a:buNone/>
            </a:pPr>
            <a:r>
              <a:rPr lang="en-US" dirty="0"/>
              <a:t>Class Definition:</a:t>
            </a:r>
          </a:p>
          <a:p>
            <a:pPr marL="0" indent="0">
              <a:buNone/>
            </a:pPr>
            <a:r>
              <a:rPr lang="en-US" dirty="0"/>
              <a:t>	class </a:t>
            </a:r>
            <a:r>
              <a:rPr lang="en-US" dirty="0" err="1"/>
              <a:t>ClassName</a:t>
            </a:r>
            <a:r>
              <a:rPr lang="en-US" dirty="0"/>
              <a:t>:</a:t>
            </a:r>
          </a:p>
          <a:p>
            <a:pPr marL="0" indent="0">
              <a:buNone/>
            </a:pPr>
            <a:r>
              <a:rPr lang="en-US" dirty="0"/>
              <a:t>    		# Statement</a:t>
            </a:r>
          </a:p>
          <a:p>
            <a:pPr marL="0" indent="0">
              <a:buNone/>
            </a:pPr>
            <a:endParaRPr lang="en-US" dirty="0"/>
          </a:p>
          <a:p>
            <a:pPr marL="0" indent="0">
              <a:buNone/>
            </a:pPr>
            <a:r>
              <a:rPr lang="en-US" dirty="0"/>
              <a:t>Object Definition:</a:t>
            </a:r>
          </a:p>
          <a:p>
            <a:pPr marL="0" indent="0">
              <a:buNone/>
            </a:pPr>
            <a:r>
              <a:rPr lang="en-US" dirty="0"/>
              <a:t>	</a:t>
            </a:r>
            <a:r>
              <a:rPr lang="fr-FR" dirty="0" err="1"/>
              <a:t>obj</a:t>
            </a:r>
            <a:r>
              <a:rPr lang="fr-FR" dirty="0"/>
              <a:t> = </a:t>
            </a:r>
            <a:r>
              <a:rPr lang="fr-FR" dirty="0" err="1"/>
              <a:t>ClassName</a:t>
            </a:r>
            <a:r>
              <a:rPr lang="fr-FR" dirty="0"/>
              <a:t>()</a:t>
            </a:r>
          </a:p>
          <a:p>
            <a:pPr marL="0" indent="0">
              <a:buNone/>
            </a:pPr>
            <a:r>
              <a:rPr lang="fr-FR" dirty="0"/>
              <a:t>	</a:t>
            </a:r>
            <a:r>
              <a:rPr lang="fr-FR" dirty="0" err="1"/>
              <a:t>print</a:t>
            </a:r>
            <a:r>
              <a:rPr lang="fr-FR" dirty="0"/>
              <a:t>(</a:t>
            </a:r>
            <a:r>
              <a:rPr lang="fr-FR" dirty="0" err="1"/>
              <a:t>obj.atrr</a:t>
            </a:r>
            <a:r>
              <a:rPr lang="fr-FR" dirty="0"/>
              <a:t>)</a:t>
            </a:r>
            <a:endParaRPr lang="en-US" dirty="0"/>
          </a:p>
          <a:p>
            <a:pPr marL="0" indent="0">
              <a:buNone/>
            </a:pPr>
            <a:endParaRPr lang="en-US" dirty="0"/>
          </a:p>
        </p:txBody>
      </p:sp>
    </p:spTree>
    <p:extLst>
      <p:ext uri="{BB962C8B-B14F-4D97-AF65-F5344CB8AC3E}">
        <p14:creationId xmlns:p14="http://schemas.microsoft.com/office/powerpoint/2010/main" val="23072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6529-92CF-40DE-9BD0-9C14C4648EC3}"/>
              </a:ext>
            </a:extLst>
          </p:cNvPr>
          <p:cNvSpPr>
            <a:spLocks noGrp="1"/>
          </p:cNvSpPr>
          <p:nvPr>
            <p:ph type="title"/>
          </p:nvPr>
        </p:nvSpPr>
        <p:spPr>
          <a:xfrm>
            <a:off x="838200" y="365126"/>
            <a:ext cx="10515600" cy="916920"/>
          </a:xfrm>
        </p:spPr>
        <p:txBody>
          <a:bodyPr/>
          <a:lstStyle/>
          <a:p>
            <a:r>
              <a:rPr lang="en-US" dirty="0"/>
              <a:t>		Points on Python Class</a:t>
            </a:r>
          </a:p>
        </p:txBody>
      </p:sp>
      <p:sp>
        <p:nvSpPr>
          <p:cNvPr id="3" name="Content Placeholder 2">
            <a:extLst>
              <a:ext uri="{FF2B5EF4-FFF2-40B4-BE49-F238E27FC236}">
                <a16:creationId xmlns:a16="http://schemas.microsoft.com/office/drawing/2014/main" id="{65C1B41F-D521-403D-B008-86E6E0F80E4C}"/>
              </a:ext>
            </a:extLst>
          </p:cNvPr>
          <p:cNvSpPr>
            <a:spLocks noGrp="1"/>
          </p:cNvSpPr>
          <p:nvPr>
            <p:ph idx="1"/>
          </p:nvPr>
        </p:nvSpPr>
        <p:spPr>
          <a:xfrm>
            <a:off x="838200" y="1630837"/>
            <a:ext cx="10515600" cy="4546126"/>
          </a:xfrm>
        </p:spPr>
        <p:txBody>
          <a:bodyPr/>
          <a:lstStyle/>
          <a:p>
            <a:pPr marL="0" indent="0" algn="just">
              <a:buNone/>
            </a:pPr>
            <a:r>
              <a:rPr lang="en-US" dirty="0"/>
              <a:t>Class creates a user-defined data structure, which holds its own data members and member functions, which can be accessed and used by creating an instance of that class. A class is like a blueprint for an object.</a:t>
            </a:r>
          </a:p>
          <a:p>
            <a:pPr marL="0" indent="0" algn="just">
              <a:buNone/>
            </a:pPr>
            <a:endParaRPr lang="en-US" dirty="0"/>
          </a:p>
          <a:p>
            <a:pPr algn="just">
              <a:buFont typeface="Wingdings" panose="05000000000000000000" pitchFamily="2" charset="2"/>
              <a:buChar char="Ø"/>
            </a:pPr>
            <a:r>
              <a:rPr lang="en-US" dirty="0"/>
              <a:t>Classes are created by keyword class.</a:t>
            </a:r>
          </a:p>
          <a:p>
            <a:pPr algn="just">
              <a:buFont typeface="Wingdings" panose="05000000000000000000" pitchFamily="2" charset="2"/>
              <a:buChar char="Ø"/>
            </a:pPr>
            <a:r>
              <a:rPr lang="en-US" dirty="0"/>
              <a:t>Attributes are the variables that belong to a class.</a:t>
            </a:r>
          </a:p>
          <a:p>
            <a:pPr algn="just">
              <a:buFont typeface="Wingdings" panose="05000000000000000000" pitchFamily="2" charset="2"/>
              <a:buChar char="Ø"/>
            </a:pPr>
            <a:r>
              <a:rPr lang="en-US" dirty="0"/>
              <a:t>Attributes are always public and can be accessed using the dot (.) operator. </a:t>
            </a:r>
            <a:r>
              <a:rPr lang="en-US" dirty="0" err="1"/>
              <a:t>Eg.</a:t>
            </a:r>
            <a:r>
              <a:rPr lang="en-US" dirty="0"/>
              <a:t>: </a:t>
            </a:r>
            <a:r>
              <a:rPr lang="en-US" dirty="0" err="1"/>
              <a:t>Myclass.Myattribute</a:t>
            </a:r>
            <a:endParaRPr lang="en-US" dirty="0"/>
          </a:p>
          <a:p>
            <a:pPr marL="0" indent="0" algn="just">
              <a:buNone/>
            </a:pPr>
            <a:endParaRPr lang="en-US" dirty="0"/>
          </a:p>
        </p:txBody>
      </p:sp>
    </p:spTree>
    <p:extLst>
      <p:ext uri="{BB962C8B-B14F-4D97-AF65-F5344CB8AC3E}">
        <p14:creationId xmlns:p14="http://schemas.microsoft.com/office/powerpoint/2010/main" val="39197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860F-6E89-49CB-A1EE-E39CFDA7F437}"/>
              </a:ext>
            </a:extLst>
          </p:cNvPr>
          <p:cNvSpPr>
            <a:spLocks noGrp="1"/>
          </p:cNvSpPr>
          <p:nvPr>
            <p:ph type="title"/>
          </p:nvPr>
        </p:nvSpPr>
        <p:spPr>
          <a:xfrm>
            <a:off x="838200" y="365126"/>
            <a:ext cx="10515600" cy="775518"/>
          </a:xfrm>
        </p:spPr>
        <p:txBody>
          <a:bodyPr/>
          <a:lstStyle/>
          <a:p>
            <a:r>
              <a:rPr lang="en-US" dirty="0"/>
              <a:t>		Creating a Class in Python</a:t>
            </a:r>
          </a:p>
        </p:txBody>
      </p:sp>
      <p:sp>
        <p:nvSpPr>
          <p:cNvPr id="3" name="Content Placeholder 2">
            <a:extLst>
              <a:ext uri="{FF2B5EF4-FFF2-40B4-BE49-F238E27FC236}">
                <a16:creationId xmlns:a16="http://schemas.microsoft.com/office/drawing/2014/main" id="{D7F76567-FBF2-43D4-82E2-A849EFA567CA}"/>
              </a:ext>
            </a:extLst>
          </p:cNvPr>
          <p:cNvSpPr>
            <a:spLocks noGrp="1"/>
          </p:cNvSpPr>
          <p:nvPr>
            <p:ph idx="1"/>
          </p:nvPr>
        </p:nvSpPr>
        <p:spPr>
          <a:xfrm>
            <a:off x="838200" y="1338606"/>
            <a:ext cx="10515600" cy="4838357"/>
          </a:xfrm>
        </p:spPr>
        <p:txBody>
          <a:bodyPr/>
          <a:lstStyle/>
          <a:p>
            <a:pPr marL="0" indent="0">
              <a:buNone/>
            </a:pPr>
            <a:r>
              <a:rPr lang="en-US" dirty="0"/>
              <a:t>class </a:t>
            </a:r>
            <a:r>
              <a:rPr lang="en-US" dirty="0" err="1"/>
              <a:t>Class</a:t>
            </a:r>
            <a:r>
              <a:rPr lang="en-US" dirty="0"/>
              <a:t> Name:</a:t>
            </a:r>
          </a:p>
          <a:p>
            <a:pPr marL="0" indent="0">
              <a:buNone/>
            </a:pPr>
            <a:r>
              <a:rPr lang="en-US" dirty="0"/>
              <a:t>    # Statement 1</a:t>
            </a:r>
          </a:p>
          <a:p>
            <a:pPr marL="0" indent="0">
              <a:buNone/>
            </a:pPr>
            <a:r>
              <a:rPr lang="en-US" dirty="0"/>
              <a:t>    # Statement 2</a:t>
            </a:r>
          </a:p>
          <a:p>
            <a:pPr marL="0" indent="0">
              <a:buNone/>
            </a:pPr>
            <a:r>
              <a:rPr lang="en-US" dirty="0"/>
              <a:t>    .</a:t>
            </a:r>
          </a:p>
          <a:p>
            <a:pPr marL="0" indent="0">
              <a:buNone/>
            </a:pPr>
            <a:r>
              <a:rPr lang="en-US" dirty="0"/>
              <a:t>    .</a:t>
            </a:r>
          </a:p>
          <a:p>
            <a:pPr marL="0" indent="0">
              <a:buNone/>
            </a:pPr>
            <a:r>
              <a:rPr lang="en-US" dirty="0"/>
              <a:t>    # Statement n</a:t>
            </a:r>
          </a:p>
          <a:p>
            <a:pPr marL="0" indent="0">
              <a:buNone/>
            </a:pPr>
            <a:endParaRPr lang="en-US" dirty="0"/>
          </a:p>
        </p:txBody>
      </p:sp>
      <p:pic>
        <p:nvPicPr>
          <p:cNvPr id="4" name="Picture 3">
            <a:extLst>
              <a:ext uri="{FF2B5EF4-FFF2-40B4-BE49-F238E27FC236}">
                <a16:creationId xmlns:a16="http://schemas.microsoft.com/office/drawing/2014/main" id="{64905314-EB93-4292-B3FB-EB82CCE3FF48}"/>
              </a:ext>
            </a:extLst>
          </p:cNvPr>
          <p:cNvPicPr>
            <a:picLocks noChangeAspect="1"/>
          </p:cNvPicPr>
          <p:nvPr/>
        </p:nvPicPr>
        <p:blipFill>
          <a:blip r:embed="rId2"/>
          <a:stretch>
            <a:fillRect/>
          </a:stretch>
        </p:blipFill>
        <p:spPr>
          <a:xfrm>
            <a:off x="1023527" y="4747635"/>
            <a:ext cx="2671779" cy="771759"/>
          </a:xfrm>
          <a:prstGeom prst="rect">
            <a:avLst/>
          </a:prstGeom>
        </p:spPr>
      </p:pic>
    </p:spTree>
    <p:extLst>
      <p:ext uri="{BB962C8B-B14F-4D97-AF65-F5344CB8AC3E}">
        <p14:creationId xmlns:p14="http://schemas.microsoft.com/office/powerpoint/2010/main" val="219919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309-7FEE-457F-9229-2E2D475A0846}"/>
              </a:ext>
            </a:extLst>
          </p:cNvPr>
          <p:cNvSpPr>
            <a:spLocks noGrp="1"/>
          </p:cNvSpPr>
          <p:nvPr>
            <p:ph type="title"/>
          </p:nvPr>
        </p:nvSpPr>
        <p:spPr>
          <a:xfrm>
            <a:off x="838200" y="365125"/>
            <a:ext cx="10515600" cy="577555"/>
          </a:xfrm>
        </p:spPr>
        <p:txBody>
          <a:bodyPr>
            <a:normAutofit fontScale="90000"/>
          </a:bodyPr>
          <a:lstStyle/>
          <a:p>
            <a:r>
              <a:rPr lang="en-US" dirty="0"/>
              <a:t>	Python Class Attributes</a:t>
            </a:r>
          </a:p>
        </p:txBody>
      </p:sp>
      <p:sp>
        <p:nvSpPr>
          <p:cNvPr id="3" name="Content Placeholder 2">
            <a:extLst>
              <a:ext uri="{FF2B5EF4-FFF2-40B4-BE49-F238E27FC236}">
                <a16:creationId xmlns:a16="http://schemas.microsoft.com/office/drawing/2014/main" id="{EF0F5FBC-F316-4837-9469-D1213DE8E593}"/>
              </a:ext>
            </a:extLst>
          </p:cNvPr>
          <p:cNvSpPr>
            <a:spLocks noGrp="1"/>
          </p:cNvSpPr>
          <p:nvPr>
            <p:ph idx="1"/>
          </p:nvPr>
        </p:nvSpPr>
        <p:spPr>
          <a:xfrm>
            <a:off x="838200" y="1291472"/>
            <a:ext cx="10515600" cy="4885491"/>
          </a:xfrm>
        </p:spPr>
        <p:txBody>
          <a:bodyPr/>
          <a:lstStyle/>
          <a:p>
            <a:pPr marL="0" indent="0">
              <a:buNone/>
            </a:pPr>
            <a:r>
              <a:rPr lang="en-US" dirty="0"/>
              <a:t>These are the variables that are defined inside the particular class and can be used by all the objects. These attributes can, later on, be called by using the class and attribute name with the dot(.) operator.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FA8D111-B4CD-482A-915F-DB01DF3987AC}"/>
              </a:ext>
            </a:extLst>
          </p:cNvPr>
          <p:cNvPicPr>
            <a:picLocks noChangeAspect="1"/>
          </p:cNvPicPr>
          <p:nvPr/>
        </p:nvPicPr>
        <p:blipFill>
          <a:blip r:embed="rId2"/>
          <a:stretch>
            <a:fillRect/>
          </a:stretch>
        </p:blipFill>
        <p:spPr>
          <a:xfrm>
            <a:off x="2158737" y="2560060"/>
            <a:ext cx="6881567" cy="2671815"/>
          </a:xfrm>
          <a:prstGeom prst="rect">
            <a:avLst/>
          </a:prstGeom>
        </p:spPr>
      </p:pic>
      <p:sp>
        <p:nvSpPr>
          <p:cNvPr id="6" name="TextBox 5">
            <a:extLst>
              <a:ext uri="{FF2B5EF4-FFF2-40B4-BE49-F238E27FC236}">
                <a16:creationId xmlns:a16="http://schemas.microsoft.com/office/drawing/2014/main" id="{AB55099D-B0A8-4C78-B884-6CEF72C79F3F}"/>
              </a:ext>
            </a:extLst>
          </p:cNvPr>
          <p:cNvSpPr txBox="1"/>
          <p:nvPr/>
        </p:nvSpPr>
        <p:spPr>
          <a:xfrm>
            <a:off x="716437" y="5382705"/>
            <a:ext cx="10637363" cy="923330"/>
          </a:xfrm>
          <a:prstGeom prst="rect">
            <a:avLst/>
          </a:prstGeom>
          <a:noFill/>
        </p:spPr>
        <p:txBody>
          <a:bodyPr wrap="square" rtlCol="0">
            <a:spAutoFit/>
          </a:bodyPr>
          <a:lstStyle/>
          <a:p>
            <a:r>
              <a:rPr lang="en-US" dirty="0"/>
              <a:t>There are two ways of accessing Attributes</a:t>
            </a:r>
          </a:p>
          <a:p>
            <a:pPr marL="342900" indent="-342900">
              <a:buAutoNum type="arabicPeriod"/>
            </a:pPr>
            <a:r>
              <a:rPr lang="en-US" dirty="0"/>
              <a:t>directly using the class name </a:t>
            </a:r>
          </a:p>
          <a:p>
            <a:pPr marL="342900" indent="-342900">
              <a:buAutoNum type="arabicPeriod"/>
            </a:pPr>
            <a:r>
              <a:rPr lang="en-US" dirty="0"/>
              <a:t>using an object(class instance</a:t>
            </a:r>
          </a:p>
        </p:txBody>
      </p:sp>
    </p:spTree>
    <p:extLst>
      <p:ext uri="{BB962C8B-B14F-4D97-AF65-F5344CB8AC3E}">
        <p14:creationId xmlns:p14="http://schemas.microsoft.com/office/powerpoint/2010/main" val="101875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5072-F0B7-4B98-A5B1-44696197B977}"/>
              </a:ext>
            </a:extLst>
          </p:cNvPr>
          <p:cNvSpPr>
            <a:spLocks noGrp="1"/>
          </p:cNvSpPr>
          <p:nvPr>
            <p:ph type="title"/>
          </p:nvPr>
        </p:nvSpPr>
        <p:spPr>
          <a:xfrm>
            <a:off x="838200" y="365125"/>
            <a:ext cx="10515600" cy="923330"/>
          </a:xfrm>
        </p:spPr>
        <p:txBody>
          <a:bodyPr/>
          <a:lstStyle/>
          <a:p>
            <a:r>
              <a:rPr lang="en-US" dirty="0"/>
              <a:t>			Attributes Example</a:t>
            </a:r>
          </a:p>
        </p:txBody>
      </p:sp>
      <p:pic>
        <p:nvPicPr>
          <p:cNvPr id="5" name="Content Placeholder 4">
            <a:extLst>
              <a:ext uri="{FF2B5EF4-FFF2-40B4-BE49-F238E27FC236}">
                <a16:creationId xmlns:a16="http://schemas.microsoft.com/office/drawing/2014/main" id="{AABA1B20-1FF8-4FCA-972D-EA5AAE66DE6D}"/>
              </a:ext>
            </a:extLst>
          </p:cNvPr>
          <p:cNvPicPr>
            <a:picLocks noGrp="1" noChangeAspect="1"/>
          </p:cNvPicPr>
          <p:nvPr>
            <p:ph idx="1"/>
          </p:nvPr>
        </p:nvPicPr>
        <p:blipFill>
          <a:blip r:embed="rId2"/>
          <a:stretch>
            <a:fillRect/>
          </a:stretch>
        </p:blipFill>
        <p:spPr>
          <a:xfrm>
            <a:off x="952106" y="1395167"/>
            <a:ext cx="9813303" cy="3661813"/>
          </a:xfrm>
        </p:spPr>
      </p:pic>
      <p:sp>
        <p:nvSpPr>
          <p:cNvPr id="6" name="TextBox 5">
            <a:extLst>
              <a:ext uri="{FF2B5EF4-FFF2-40B4-BE49-F238E27FC236}">
                <a16:creationId xmlns:a16="http://schemas.microsoft.com/office/drawing/2014/main" id="{2CABAA4D-2795-454D-8E97-D21D560A493F}"/>
              </a:ext>
            </a:extLst>
          </p:cNvPr>
          <p:cNvSpPr txBox="1"/>
          <p:nvPr/>
        </p:nvSpPr>
        <p:spPr>
          <a:xfrm>
            <a:off x="952106" y="5401559"/>
            <a:ext cx="10058401" cy="923330"/>
          </a:xfrm>
          <a:prstGeom prst="rect">
            <a:avLst/>
          </a:prstGeom>
          <a:noFill/>
        </p:spPr>
        <p:txBody>
          <a:bodyPr wrap="square" rtlCol="0">
            <a:spAutoFit/>
          </a:bodyPr>
          <a:lstStyle/>
          <a:p>
            <a:r>
              <a:rPr lang="en-US" dirty="0"/>
              <a:t>If we change the value of the attribute using the class name(the first method in the above example), then it would change across all the instances of that class. While if we change the value of an attribute using class instance(object instantiation), it would only change the value of the attribute in that instance only.</a:t>
            </a:r>
          </a:p>
        </p:txBody>
      </p:sp>
    </p:spTree>
    <p:extLst>
      <p:ext uri="{BB962C8B-B14F-4D97-AF65-F5344CB8AC3E}">
        <p14:creationId xmlns:p14="http://schemas.microsoft.com/office/powerpoint/2010/main" val="376667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A103-61C5-4591-852A-35FD9AEE7E36}"/>
              </a:ext>
            </a:extLst>
          </p:cNvPr>
          <p:cNvSpPr>
            <a:spLocks noGrp="1"/>
          </p:cNvSpPr>
          <p:nvPr>
            <p:ph type="title"/>
          </p:nvPr>
        </p:nvSpPr>
        <p:spPr>
          <a:xfrm>
            <a:off x="838200" y="365125"/>
            <a:ext cx="10515600" cy="718957"/>
          </a:xfrm>
        </p:spPr>
        <p:txBody>
          <a:bodyPr/>
          <a:lstStyle/>
          <a:p>
            <a:r>
              <a:rPr lang="en-US" dirty="0"/>
              <a:t>			Python Class Methods</a:t>
            </a:r>
          </a:p>
        </p:txBody>
      </p:sp>
      <p:sp>
        <p:nvSpPr>
          <p:cNvPr id="3" name="Content Placeholder 2">
            <a:extLst>
              <a:ext uri="{FF2B5EF4-FFF2-40B4-BE49-F238E27FC236}">
                <a16:creationId xmlns:a16="http://schemas.microsoft.com/office/drawing/2014/main" id="{1F496B36-54D9-4E37-9AE7-D478DDBE404A}"/>
              </a:ext>
            </a:extLst>
          </p:cNvPr>
          <p:cNvSpPr>
            <a:spLocks noGrp="1"/>
          </p:cNvSpPr>
          <p:nvPr>
            <p:ph idx="1"/>
          </p:nvPr>
        </p:nvSpPr>
        <p:spPr>
          <a:xfrm>
            <a:off x="838200" y="1263192"/>
            <a:ext cx="10515600" cy="4913771"/>
          </a:xfrm>
        </p:spPr>
        <p:txBody>
          <a:bodyPr/>
          <a:lstStyle/>
          <a:p>
            <a:pPr marL="0" indent="0">
              <a:buNone/>
            </a:pPr>
            <a:r>
              <a:rPr lang="en-US" dirty="0"/>
              <a:t>Once we have defined the class attributes, we can even define some functions inside the particular class that can access the class attribute and can add more functionality to the existing code.</a:t>
            </a:r>
          </a:p>
          <a:p>
            <a:pPr marL="0" indent="0">
              <a:buNone/>
            </a:pPr>
            <a:endParaRPr lang="en-US" dirty="0"/>
          </a:p>
          <a:p>
            <a:pPr marL="0" indent="0">
              <a:buNone/>
            </a:pPr>
            <a:r>
              <a:rPr lang="en-US" dirty="0"/>
              <a:t>These defined functions inside a class are known as methods.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70E56FB-DCFD-43CC-BDF8-15E60F0032A4}"/>
              </a:ext>
            </a:extLst>
          </p:cNvPr>
          <p:cNvPicPr>
            <a:picLocks noChangeAspect="1"/>
          </p:cNvPicPr>
          <p:nvPr/>
        </p:nvPicPr>
        <p:blipFill>
          <a:blip r:embed="rId2"/>
          <a:stretch>
            <a:fillRect/>
          </a:stretch>
        </p:blipFill>
        <p:spPr>
          <a:xfrm>
            <a:off x="2158738" y="3855563"/>
            <a:ext cx="6938128" cy="2102177"/>
          </a:xfrm>
          <a:prstGeom prst="rect">
            <a:avLst/>
          </a:prstGeom>
        </p:spPr>
      </p:pic>
    </p:spTree>
    <p:extLst>
      <p:ext uri="{BB962C8B-B14F-4D97-AF65-F5344CB8AC3E}">
        <p14:creationId xmlns:p14="http://schemas.microsoft.com/office/powerpoint/2010/main" val="405648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3945-2BEC-4A47-A853-8ADBBD5FC763}"/>
              </a:ext>
            </a:extLst>
          </p:cNvPr>
          <p:cNvSpPr>
            <a:spLocks noGrp="1"/>
          </p:cNvSpPr>
          <p:nvPr>
            <p:ph type="title"/>
          </p:nvPr>
        </p:nvSpPr>
        <p:spPr>
          <a:xfrm>
            <a:off x="838200" y="365125"/>
            <a:ext cx="10515600" cy="520995"/>
          </a:xfrm>
        </p:spPr>
        <p:txBody>
          <a:bodyPr>
            <a:normAutofit fontScale="90000"/>
          </a:bodyPr>
          <a:lstStyle/>
          <a:p>
            <a:r>
              <a:rPr lang="en-US" dirty="0"/>
              <a:t>			Self in Python</a:t>
            </a:r>
          </a:p>
        </p:txBody>
      </p:sp>
      <p:sp>
        <p:nvSpPr>
          <p:cNvPr id="3" name="Content Placeholder 2">
            <a:extLst>
              <a:ext uri="{FF2B5EF4-FFF2-40B4-BE49-F238E27FC236}">
                <a16:creationId xmlns:a16="http://schemas.microsoft.com/office/drawing/2014/main" id="{BECE1EC1-0289-49B6-95FC-0C373090A14E}"/>
              </a:ext>
            </a:extLst>
          </p:cNvPr>
          <p:cNvSpPr>
            <a:spLocks noGrp="1"/>
          </p:cNvSpPr>
          <p:nvPr>
            <p:ph idx="1"/>
          </p:nvPr>
        </p:nvSpPr>
        <p:spPr>
          <a:xfrm>
            <a:off x="838200" y="1244338"/>
            <a:ext cx="10515600" cy="4932625"/>
          </a:xfrm>
        </p:spPr>
        <p:txBody>
          <a:bodyPr/>
          <a:lstStyle/>
          <a:p>
            <a:pPr marL="0" indent="0">
              <a:buNone/>
            </a:pPr>
            <a:r>
              <a:rPr lang="en-US" dirty="0"/>
              <a:t>self represents the instance of the class. By using the “self”  we can access the attributes and methods of the class in python. It binds the attributes with the given arguments.</a:t>
            </a:r>
          </a:p>
          <a:p>
            <a:pPr marL="0" indent="0">
              <a:buNone/>
            </a:pPr>
            <a:r>
              <a:rPr lang="en-US" dirty="0"/>
              <a:t>The reason you need to use self. is because Python does not use the @ syntax to refer to instance attributes</a:t>
            </a:r>
          </a:p>
          <a:p>
            <a:pPr marL="0" indent="0">
              <a:buNone/>
            </a:pPr>
            <a:r>
              <a:rPr lang="en-US" dirty="0">
                <a:highlight>
                  <a:srgbClr val="FFFF00"/>
                </a:highlight>
              </a:rPr>
              <a:t>Self is always pointing to Current Object.</a:t>
            </a:r>
          </a:p>
        </p:txBody>
      </p:sp>
      <p:pic>
        <p:nvPicPr>
          <p:cNvPr id="5" name="Picture 4">
            <a:extLst>
              <a:ext uri="{FF2B5EF4-FFF2-40B4-BE49-F238E27FC236}">
                <a16:creationId xmlns:a16="http://schemas.microsoft.com/office/drawing/2014/main" id="{C4DA5ADC-D041-450A-8A92-001A62720FBE}"/>
              </a:ext>
            </a:extLst>
          </p:cNvPr>
          <p:cNvPicPr>
            <a:picLocks noChangeAspect="1"/>
          </p:cNvPicPr>
          <p:nvPr/>
        </p:nvPicPr>
        <p:blipFill>
          <a:blip r:embed="rId2"/>
          <a:stretch>
            <a:fillRect/>
          </a:stretch>
        </p:blipFill>
        <p:spPr>
          <a:xfrm>
            <a:off x="1527142" y="4011270"/>
            <a:ext cx="7145518" cy="1666931"/>
          </a:xfrm>
          <a:prstGeom prst="rect">
            <a:avLst/>
          </a:prstGeom>
        </p:spPr>
      </p:pic>
      <p:sp>
        <p:nvSpPr>
          <p:cNvPr id="6" name="TextBox 5">
            <a:extLst>
              <a:ext uri="{FF2B5EF4-FFF2-40B4-BE49-F238E27FC236}">
                <a16:creationId xmlns:a16="http://schemas.microsoft.com/office/drawing/2014/main" id="{7171C8C0-DD36-446A-B9C1-313993A420BA}"/>
              </a:ext>
            </a:extLst>
          </p:cNvPr>
          <p:cNvSpPr txBox="1"/>
          <p:nvPr/>
        </p:nvSpPr>
        <p:spPr>
          <a:xfrm>
            <a:off x="1008669" y="5807631"/>
            <a:ext cx="8625526" cy="369332"/>
          </a:xfrm>
          <a:prstGeom prst="rect">
            <a:avLst/>
          </a:prstGeom>
          <a:noFill/>
        </p:spPr>
        <p:txBody>
          <a:bodyPr wrap="square" rtlCol="0">
            <a:spAutoFit/>
          </a:bodyPr>
          <a:lstStyle/>
          <a:p>
            <a:r>
              <a:rPr lang="en-US" dirty="0"/>
              <a:t>Python id() function returns an identity of an object</a:t>
            </a:r>
          </a:p>
        </p:txBody>
      </p:sp>
    </p:spTree>
    <p:extLst>
      <p:ext uri="{BB962C8B-B14F-4D97-AF65-F5344CB8AC3E}">
        <p14:creationId xmlns:p14="http://schemas.microsoft.com/office/powerpoint/2010/main" val="364787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BF84-77B4-4040-81DA-AFEE74894BF7}"/>
              </a:ext>
            </a:extLst>
          </p:cNvPr>
          <p:cNvSpPr>
            <a:spLocks noGrp="1"/>
          </p:cNvSpPr>
          <p:nvPr>
            <p:ph type="title"/>
          </p:nvPr>
        </p:nvSpPr>
        <p:spPr>
          <a:xfrm>
            <a:off x="838200" y="365126"/>
            <a:ext cx="10515600" cy="634116"/>
          </a:xfrm>
        </p:spPr>
        <p:txBody>
          <a:bodyPr>
            <a:normAutofit fontScale="90000"/>
          </a:bodyPr>
          <a:lstStyle/>
          <a:p>
            <a:r>
              <a:rPr lang="en-US" dirty="0"/>
              <a:t>		How to Create a Class and Objects</a:t>
            </a:r>
          </a:p>
        </p:txBody>
      </p:sp>
      <p:sp>
        <p:nvSpPr>
          <p:cNvPr id="3" name="Content Placeholder 2">
            <a:extLst>
              <a:ext uri="{FF2B5EF4-FFF2-40B4-BE49-F238E27FC236}">
                <a16:creationId xmlns:a16="http://schemas.microsoft.com/office/drawing/2014/main" id="{1FF9E171-2E1C-40BF-AFBA-6E251176EDFB}"/>
              </a:ext>
            </a:extLst>
          </p:cNvPr>
          <p:cNvSpPr>
            <a:spLocks noGrp="1"/>
          </p:cNvSpPr>
          <p:nvPr>
            <p:ph idx="1"/>
          </p:nvPr>
        </p:nvSpPr>
        <p:spPr>
          <a:xfrm>
            <a:off x="838200" y="1225485"/>
            <a:ext cx="10515600" cy="4951478"/>
          </a:xfrm>
        </p:spPr>
        <p:txBody>
          <a:bodyPr/>
          <a:lstStyle/>
          <a:p>
            <a:pPr marL="0" indent="0">
              <a:buNone/>
            </a:pPr>
            <a:r>
              <a:rPr lang="en-US" dirty="0">
                <a:highlight>
                  <a:srgbClr val="FFFF00"/>
                </a:highlight>
              </a:rPr>
              <a:t>Class:</a:t>
            </a:r>
          </a:p>
          <a:p>
            <a:pPr marL="0" indent="0">
              <a:buNone/>
            </a:pPr>
            <a:endParaRPr lang="en-US" dirty="0"/>
          </a:p>
          <a:p>
            <a:pPr marL="0" indent="0">
              <a:buNone/>
            </a:pPr>
            <a:endParaRPr lang="en-US" dirty="0"/>
          </a:p>
          <a:p>
            <a:pPr marL="0" indent="0">
              <a:buNone/>
            </a:pPr>
            <a:r>
              <a:rPr lang="en-US" dirty="0">
                <a:highlight>
                  <a:srgbClr val="FFFF00"/>
                </a:highlight>
              </a:rPr>
              <a:t>Objects:</a:t>
            </a:r>
          </a:p>
          <a:p>
            <a:pPr marL="0" indent="0">
              <a:buNone/>
            </a:pPr>
            <a:endParaRPr lang="en-US" dirty="0"/>
          </a:p>
        </p:txBody>
      </p:sp>
      <p:pic>
        <p:nvPicPr>
          <p:cNvPr id="7" name="Picture 6">
            <a:extLst>
              <a:ext uri="{FF2B5EF4-FFF2-40B4-BE49-F238E27FC236}">
                <a16:creationId xmlns:a16="http://schemas.microsoft.com/office/drawing/2014/main" id="{EF3E973C-F14F-4D0D-AAB1-C890D93F44B9}"/>
              </a:ext>
            </a:extLst>
          </p:cNvPr>
          <p:cNvPicPr>
            <a:picLocks noChangeAspect="1"/>
          </p:cNvPicPr>
          <p:nvPr/>
        </p:nvPicPr>
        <p:blipFill>
          <a:blip r:embed="rId2"/>
          <a:stretch>
            <a:fillRect/>
          </a:stretch>
        </p:blipFill>
        <p:spPr>
          <a:xfrm>
            <a:off x="1351318" y="3442066"/>
            <a:ext cx="2671779" cy="1129934"/>
          </a:xfrm>
          <a:prstGeom prst="rect">
            <a:avLst/>
          </a:prstGeom>
        </p:spPr>
      </p:pic>
    </p:spTree>
    <p:extLst>
      <p:ext uri="{BB962C8B-B14F-4D97-AF65-F5344CB8AC3E}">
        <p14:creationId xmlns:p14="http://schemas.microsoft.com/office/powerpoint/2010/main" val="119402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B791-114D-418B-9673-57C185DA37F8}"/>
              </a:ext>
            </a:extLst>
          </p:cNvPr>
          <p:cNvSpPr>
            <a:spLocks noGrp="1"/>
          </p:cNvSpPr>
          <p:nvPr>
            <p:ph type="title"/>
          </p:nvPr>
        </p:nvSpPr>
        <p:spPr>
          <a:xfrm>
            <a:off x="838200" y="365126"/>
            <a:ext cx="10515600" cy="586982"/>
          </a:xfrm>
        </p:spPr>
        <p:txBody>
          <a:bodyPr>
            <a:normAutofit fontScale="90000"/>
          </a:bodyPr>
          <a:lstStyle/>
          <a:p>
            <a:r>
              <a:rPr lang="en-US" dirty="0"/>
              <a:t>What is __Init__ Function?</a:t>
            </a:r>
          </a:p>
        </p:txBody>
      </p:sp>
      <p:sp>
        <p:nvSpPr>
          <p:cNvPr id="3" name="Content Placeholder 2">
            <a:extLst>
              <a:ext uri="{FF2B5EF4-FFF2-40B4-BE49-F238E27FC236}">
                <a16:creationId xmlns:a16="http://schemas.microsoft.com/office/drawing/2014/main" id="{397A332C-F4F9-470C-8910-A9E1E72A78C1}"/>
              </a:ext>
            </a:extLst>
          </p:cNvPr>
          <p:cNvSpPr>
            <a:spLocks noGrp="1"/>
          </p:cNvSpPr>
          <p:nvPr>
            <p:ph idx="1"/>
          </p:nvPr>
        </p:nvSpPr>
        <p:spPr>
          <a:xfrm>
            <a:off x="838200" y="1329179"/>
            <a:ext cx="10515600" cy="4847784"/>
          </a:xfrm>
        </p:spPr>
        <p:txBody>
          <a:bodyPr/>
          <a:lstStyle/>
          <a:p>
            <a:pPr marL="0" indent="0" algn="just">
              <a:buNone/>
            </a:pPr>
            <a:r>
              <a:rPr lang="en-US" dirty="0"/>
              <a:t>In an object-oriented approach, the __</a:t>
            </a:r>
            <a:r>
              <a:rPr lang="en-US" dirty="0" err="1"/>
              <a:t>init</a:t>
            </a:r>
            <a:r>
              <a:rPr lang="en-US" dirty="0"/>
              <a:t>__ method is the Python equivalent of the C++ constructor. Every time an object is created from a class, the __</a:t>
            </a:r>
            <a:r>
              <a:rPr lang="en-US" dirty="0" err="1"/>
              <a:t>init</a:t>
            </a:r>
            <a:r>
              <a:rPr lang="en-US" dirty="0"/>
              <a:t>__function is called. The __</a:t>
            </a:r>
            <a:r>
              <a:rPr lang="en-US" dirty="0" err="1"/>
              <a:t>init</a:t>
            </a:r>
            <a:r>
              <a:rPr lang="en-US" dirty="0"/>
              <a:t>__ method only allows the class to initialize the object's attributes. It is only used within classes.</a:t>
            </a:r>
          </a:p>
        </p:txBody>
      </p:sp>
    </p:spTree>
    <p:extLst>
      <p:ext uri="{BB962C8B-B14F-4D97-AF65-F5344CB8AC3E}">
        <p14:creationId xmlns:p14="http://schemas.microsoft.com/office/powerpoint/2010/main" val="278229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A07D-E9CE-4927-A7C3-00557E826F2C}"/>
              </a:ext>
            </a:extLst>
          </p:cNvPr>
          <p:cNvSpPr>
            <a:spLocks noGrp="1"/>
          </p:cNvSpPr>
          <p:nvPr>
            <p:ph type="title"/>
          </p:nvPr>
        </p:nvSpPr>
        <p:spPr>
          <a:xfrm>
            <a:off x="838200" y="365126"/>
            <a:ext cx="10515600" cy="492714"/>
          </a:xfrm>
        </p:spPr>
        <p:txBody>
          <a:bodyPr>
            <a:normAutofit fontScale="90000"/>
          </a:bodyPr>
          <a:lstStyle/>
          <a:p>
            <a:r>
              <a:rPr lang="en-US" dirty="0"/>
              <a:t>				What is OOPS?</a:t>
            </a:r>
          </a:p>
        </p:txBody>
      </p:sp>
      <p:sp>
        <p:nvSpPr>
          <p:cNvPr id="3" name="Content Placeholder 2">
            <a:extLst>
              <a:ext uri="{FF2B5EF4-FFF2-40B4-BE49-F238E27FC236}">
                <a16:creationId xmlns:a16="http://schemas.microsoft.com/office/drawing/2014/main" id="{E908F942-D15A-4D25-B58B-B6708ADBCD0D}"/>
              </a:ext>
            </a:extLst>
          </p:cNvPr>
          <p:cNvSpPr>
            <a:spLocks noGrp="1"/>
          </p:cNvSpPr>
          <p:nvPr>
            <p:ph idx="1"/>
          </p:nvPr>
        </p:nvSpPr>
        <p:spPr>
          <a:xfrm>
            <a:off x="838200" y="1216058"/>
            <a:ext cx="10515600" cy="4960905"/>
          </a:xfrm>
        </p:spPr>
        <p:txBody>
          <a:bodyPr>
            <a:normAutofit lnSpcReduction="10000"/>
          </a:bodyPr>
          <a:lstStyle/>
          <a:p>
            <a:pPr marL="0" indent="0" algn="just">
              <a:buNone/>
            </a:pPr>
            <a:r>
              <a:rPr lang="en-US" dirty="0"/>
              <a:t>Object-oriented programming (OOP) is a computer programming model that organizes software design around data, or objects, rather than functions and logic. An object can be defined as a data field that has unique attributes and behavior.</a:t>
            </a:r>
          </a:p>
          <a:p>
            <a:pPr marL="0" indent="0" algn="just">
              <a:buNone/>
            </a:pPr>
            <a:endParaRPr lang="en-US" dirty="0"/>
          </a:p>
          <a:p>
            <a:pPr marL="0" indent="0" algn="just">
              <a:buNone/>
            </a:pPr>
            <a:r>
              <a:rPr lang="en-US" dirty="0"/>
              <a:t>The first step in OOP is to collect all of the objects a programmer wants to manipulate and identify how they relate to each other -- an exercise known as data modeling.</a:t>
            </a:r>
          </a:p>
          <a:p>
            <a:pPr marL="0" indent="0" algn="just">
              <a:buNone/>
            </a:pPr>
            <a:endParaRPr lang="en-US" dirty="0"/>
          </a:p>
          <a:p>
            <a:pPr marL="0" indent="0" algn="just">
              <a:buNone/>
            </a:pPr>
            <a:r>
              <a:rPr lang="en-US" dirty="0"/>
              <a:t>Examples of an object can range from physical entities, such as a human being who is described by properties like name and address, to small computer programs, such as widgets.</a:t>
            </a:r>
          </a:p>
        </p:txBody>
      </p:sp>
    </p:spTree>
    <p:extLst>
      <p:ext uri="{BB962C8B-B14F-4D97-AF65-F5344CB8AC3E}">
        <p14:creationId xmlns:p14="http://schemas.microsoft.com/office/powerpoint/2010/main" val="576213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DAD0-AFDA-4344-A8C5-E0414BED4C13}"/>
              </a:ext>
            </a:extLst>
          </p:cNvPr>
          <p:cNvSpPr>
            <a:spLocks noGrp="1"/>
          </p:cNvSpPr>
          <p:nvPr>
            <p:ph type="title"/>
          </p:nvPr>
        </p:nvSpPr>
        <p:spPr>
          <a:xfrm>
            <a:off x="838200" y="365125"/>
            <a:ext cx="10515600" cy="577555"/>
          </a:xfrm>
        </p:spPr>
        <p:txBody>
          <a:bodyPr>
            <a:normAutofit fontScale="90000"/>
          </a:bodyPr>
          <a:lstStyle/>
          <a:p>
            <a:r>
              <a:rPr lang="en-US" dirty="0"/>
              <a:t>	Instance attributes __Init__ Function</a:t>
            </a:r>
          </a:p>
        </p:txBody>
      </p:sp>
      <p:pic>
        <p:nvPicPr>
          <p:cNvPr id="5" name="Content Placeholder 4">
            <a:extLst>
              <a:ext uri="{FF2B5EF4-FFF2-40B4-BE49-F238E27FC236}">
                <a16:creationId xmlns:a16="http://schemas.microsoft.com/office/drawing/2014/main" id="{77110F6C-AF46-4B5F-911E-8B61AD3E8217}"/>
              </a:ext>
            </a:extLst>
          </p:cNvPr>
          <p:cNvPicPr>
            <a:picLocks noGrp="1" noChangeAspect="1"/>
          </p:cNvPicPr>
          <p:nvPr>
            <p:ph idx="1"/>
          </p:nvPr>
        </p:nvPicPr>
        <p:blipFill>
          <a:blip r:embed="rId2"/>
          <a:stretch>
            <a:fillRect/>
          </a:stretch>
        </p:blipFill>
        <p:spPr>
          <a:xfrm>
            <a:off x="1121790" y="1291472"/>
            <a:ext cx="9700181" cy="4458879"/>
          </a:xfrm>
        </p:spPr>
      </p:pic>
      <p:sp>
        <p:nvSpPr>
          <p:cNvPr id="6" name="TextBox 5">
            <a:extLst>
              <a:ext uri="{FF2B5EF4-FFF2-40B4-BE49-F238E27FC236}">
                <a16:creationId xmlns:a16="http://schemas.microsoft.com/office/drawing/2014/main" id="{5552813A-4133-4D0D-B758-030BCB997047}"/>
              </a:ext>
            </a:extLst>
          </p:cNvPr>
          <p:cNvSpPr txBox="1"/>
          <p:nvPr/>
        </p:nvSpPr>
        <p:spPr>
          <a:xfrm>
            <a:off x="838200" y="5948313"/>
            <a:ext cx="10822757" cy="369332"/>
          </a:xfrm>
          <a:prstGeom prst="rect">
            <a:avLst/>
          </a:prstGeom>
          <a:noFill/>
        </p:spPr>
        <p:txBody>
          <a:bodyPr wrap="square" rtlCol="0">
            <a:spAutoFit/>
          </a:bodyPr>
          <a:lstStyle/>
          <a:p>
            <a:r>
              <a:rPr lang="en-US" dirty="0"/>
              <a:t>All classes have a function called __</a:t>
            </a:r>
            <a:r>
              <a:rPr lang="en-US" dirty="0" err="1"/>
              <a:t>init</a:t>
            </a:r>
            <a:r>
              <a:rPr lang="en-US" dirty="0"/>
              <a:t>__(), which is always executed when the class is being initiated.</a:t>
            </a:r>
          </a:p>
        </p:txBody>
      </p:sp>
    </p:spTree>
    <p:extLst>
      <p:ext uri="{BB962C8B-B14F-4D97-AF65-F5344CB8AC3E}">
        <p14:creationId xmlns:p14="http://schemas.microsoft.com/office/powerpoint/2010/main" val="249528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D38E-D026-4332-964C-FE88C7DA8827}"/>
              </a:ext>
            </a:extLst>
          </p:cNvPr>
          <p:cNvSpPr>
            <a:spLocks noGrp="1"/>
          </p:cNvSpPr>
          <p:nvPr>
            <p:ph type="title"/>
          </p:nvPr>
        </p:nvSpPr>
        <p:spPr>
          <a:xfrm>
            <a:off x="838200" y="365125"/>
            <a:ext cx="10515600" cy="737811"/>
          </a:xfrm>
        </p:spPr>
        <p:txBody>
          <a:bodyPr/>
          <a:lstStyle/>
          <a:p>
            <a:r>
              <a:rPr lang="en-US" dirty="0"/>
              <a:t>				Python Objects</a:t>
            </a:r>
          </a:p>
        </p:txBody>
      </p:sp>
      <p:pic>
        <p:nvPicPr>
          <p:cNvPr id="5" name="Content Placeholder 4">
            <a:extLst>
              <a:ext uri="{FF2B5EF4-FFF2-40B4-BE49-F238E27FC236}">
                <a16:creationId xmlns:a16="http://schemas.microsoft.com/office/drawing/2014/main" id="{64A15648-930D-4C34-B8E0-3A34B24D59F7}"/>
              </a:ext>
            </a:extLst>
          </p:cNvPr>
          <p:cNvPicPr>
            <a:picLocks noGrp="1" noChangeAspect="1"/>
          </p:cNvPicPr>
          <p:nvPr>
            <p:ph idx="1"/>
          </p:nvPr>
        </p:nvPicPr>
        <p:blipFill>
          <a:blip r:embed="rId2"/>
          <a:stretch>
            <a:fillRect/>
          </a:stretch>
        </p:blipFill>
        <p:spPr>
          <a:xfrm>
            <a:off x="1366888" y="1543201"/>
            <a:ext cx="7194918" cy="4306585"/>
          </a:xfrm>
        </p:spPr>
      </p:pic>
    </p:spTree>
    <p:extLst>
      <p:ext uri="{BB962C8B-B14F-4D97-AF65-F5344CB8AC3E}">
        <p14:creationId xmlns:p14="http://schemas.microsoft.com/office/powerpoint/2010/main" val="179532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DE14-31D5-45BD-83B0-CEDD1F7E5637}"/>
              </a:ext>
            </a:extLst>
          </p:cNvPr>
          <p:cNvSpPr>
            <a:spLocks noGrp="1"/>
          </p:cNvSpPr>
          <p:nvPr>
            <p:ph type="title"/>
          </p:nvPr>
        </p:nvSpPr>
        <p:spPr>
          <a:xfrm>
            <a:off x="838200" y="365126"/>
            <a:ext cx="10515600" cy="492714"/>
          </a:xfrm>
        </p:spPr>
        <p:txBody>
          <a:bodyPr>
            <a:normAutofit fontScale="90000"/>
          </a:bodyPr>
          <a:lstStyle/>
          <a:p>
            <a:r>
              <a:rPr lang="en-US" dirty="0"/>
              <a:t>				Class Objects</a:t>
            </a:r>
          </a:p>
        </p:txBody>
      </p:sp>
      <p:sp>
        <p:nvSpPr>
          <p:cNvPr id="3" name="Content Placeholder 2">
            <a:extLst>
              <a:ext uri="{FF2B5EF4-FFF2-40B4-BE49-F238E27FC236}">
                <a16:creationId xmlns:a16="http://schemas.microsoft.com/office/drawing/2014/main" id="{FAD9CBEF-42CD-4184-8A54-8600184F8FD2}"/>
              </a:ext>
            </a:extLst>
          </p:cNvPr>
          <p:cNvSpPr>
            <a:spLocks noGrp="1"/>
          </p:cNvSpPr>
          <p:nvPr>
            <p:ph idx="1"/>
          </p:nvPr>
        </p:nvSpPr>
        <p:spPr>
          <a:xfrm>
            <a:off x="838200" y="1234911"/>
            <a:ext cx="10515600" cy="4942052"/>
          </a:xfrm>
        </p:spPr>
        <p:txBody>
          <a:bodyPr/>
          <a:lstStyle/>
          <a:p>
            <a:pPr marL="0" indent="0">
              <a:buNone/>
            </a:pPr>
            <a:r>
              <a:rPr lang="en-US" b="0" i="0" dirty="0">
                <a:solidFill>
                  <a:srgbClr val="273239"/>
                </a:solidFill>
                <a:effectLst/>
                <a:latin typeface="urw-din"/>
              </a:rPr>
              <a:t>An Object is an instance of a Class. A class is like a blueprint while an instance is a copy of the class with </a:t>
            </a:r>
            <a:r>
              <a:rPr lang="en-US" b="0" i="1" dirty="0">
                <a:solidFill>
                  <a:srgbClr val="273239"/>
                </a:solidFill>
                <a:effectLst/>
                <a:latin typeface="urw-din"/>
              </a:rPr>
              <a:t>actual values</a:t>
            </a:r>
            <a:r>
              <a:rPr lang="en-US" b="0" i="0" dirty="0">
                <a:solidFill>
                  <a:srgbClr val="273239"/>
                </a:solidFill>
                <a:effectLst/>
                <a:latin typeface="urw-din"/>
              </a:rPr>
              <a:t>. </a:t>
            </a:r>
          </a:p>
          <a:p>
            <a:pPr marL="0" indent="0">
              <a:buNone/>
            </a:pPr>
            <a:r>
              <a:rPr lang="en-US" dirty="0">
                <a:solidFill>
                  <a:srgbClr val="273239"/>
                </a:solidFill>
                <a:latin typeface="urw-din"/>
              </a:rPr>
              <a:t>Object Consist of :</a:t>
            </a:r>
          </a:p>
          <a:p>
            <a:pPr marL="0" indent="0">
              <a:buNone/>
            </a:pPr>
            <a:r>
              <a:rPr lang="en-US" dirty="0">
                <a:highlight>
                  <a:srgbClr val="FFFF00"/>
                </a:highlight>
              </a:rPr>
              <a:t>State: </a:t>
            </a:r>
            <a:r>
              <a:rPr lang="en-US" dirty="0"/>
              <a:t>It is represented by the attributes of an object. It also reflects the properties of an object.</a:t>
            </a:r>
          </a:p>
          <a:p>
            <a:pPr marL="0" indent="0">
              <a:buNone/>
            </a:pPr>
            <a:r>
              <a:rPr lang="en-US" dirty="0">
                <a:highlight>
                  <a:srgbClr val="FFFF00"/>
                </a:highlight>
              </a:rPr>
              <a:t>Behavior: </a:t>
            </a:r>
            <a:r>
              <a:rPr lang="en-US" dirty="0"/>
              <a:t>It is represented by the methods of an object. It also reflects the response of an object to other objects.</a:t>
            </a:r>
          </a:p>
          <a:p>
            <a:pPr marL="0" indent="0">
              <a:buNone/>
            </a:pPr>
            <a:r>
              <a:rPr lang="en-US" dirty="0">
                <a:highlight>
                  <a:srgbClr val="FFFF00"/>
                </a:highlight>
              </a:rPr>
              <a:t>Identity: </a:t>
            </a:r>
            <a:r>
              <a:rPr lang="en-US" dirty="0"/>
              <a:t>It gives a unique name to an object and enables one object to interact with other objects.</a:t>
            </a:r>
          </a:p>
        </p:txBody>
      </p:sp>
    </p:spTree>
    <p:extLst>
      <p:ext uri="{BB962C8B-B14F-4D97-AF65-F5344CB8AC3E}">
        <p14:creationId xmlns:p14="http://schemas.microsoft.com/office/powerpoint/2010/main" val="4099633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E1ED96-6488-4F94-BFB0-142C7AA746A3}"/>
              </a:ext>
            </a:extLst>
          </p:cNvPr>
          <p:cNvPicPr>
            <a:picLocks noGrp="1" noChangeAspect="1"/>
          </p:cNvPicPr>
          <p:nvPr>
            <p:ph idx="1"/>
          </p:nvPr>
        </p:nvPicPr>
        <p:blipFill>
          <a:blip r:embed="rId3"/>
          <a:stretch>
            <a:fillRect/>
          </a:stretch>
        </p:blipFill>
        <p:spPr>
          <a:xfrm>
            <a:off x="1319753" y="2177592"/>
            <a:ext cx="10369483" cy="3252247"/>
          </a:xfrm>
        </p:spPr>
      </p:pic>
    </p:spTree>
    <p:extLst>
      <p:ext uri="{BB962C8B-B14F-4D97-AF65-F5344CB8AC3E}">
        <p14:creationId xmlns:p14="http://schemas.microsoft.com/office/powerpoint/2010/main" val="74415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902-5EC4-41AC-917A-880F1C5EC300}"/>
              </a:ext>
            </a:extLst>
          </p:cNvPr>
          <p:cNvSpPr>
            <a:spLocks noGrp="1"/>
          </p:cNvSpPr>
          <p:nvPr>
            <p:ph type="title"/>
          </p:nvPr>
        </p:nvSpPr>
        <p:spPr>
          <a:xfrm>
            <a:off x="838200" y="365125"/>
            <a:ext cx="10515600" cy="690677"/>
          </a:xfrm>
        </p:spPr>
        <p:txBody>
          <a:bodyPr>
            <a:normAutofit fontScale="90000"/>
          </a:bodyPr>
          <a:lstStyle/>
          <a:p>
            <a:r>
              <a:rPr lang="en-US" dirty="0"/>
              <a:t>			Declaring Objects</a:t>
            </a:r>
          </a:p>
        </p:txBody>
      </p:sp>
      <p:sp>
        <p:nvSpPr>
          <p:cNvPr id="3" name="Content Placeholder 2">
            <a:extLst>
              <a:ext uri="{FF2B5EF4-FFF2-40B4-BE49-F238E27FC236}">
                <a16:creationId xmlns:a16="http://schemas.microsoft.com/office/drawing/2014/main" id="{C0317937-892C-43CE-A899-F909227800B9}"/>
              </a:ext>
            </a:extLst>
          </p:cNvPr>
          <p:cNvSpPr>
            <a:spLocks noGrp="1"/>
          </p:cNvSpPr>
          <p:nvPr>
            <p:ph idx="1"/>
          </p:nvPr>
        </p:nvSpPr>
        <p:spPr>
          <a:xfrm>
            <a:off x="838200" y="1489435"/>
            <a:ext cx="10515600" cy="4687528"/>
          </a:xfrm>
        </p:spPr>
        <p:txBody>
          <a:bodyPr/>
          <a:lstStyle/>
          <a:p>
            <a:pPr marL="0" indent="0">
              <a:buNone/>
            </a:pPr>
            <a:r>
              <a:rPr lang="en-US" dirty="0"/>
              <a:t>When an object of a class is created, the class is said to be instantiated. All the instances share the attributes and the behavior of the class. But the values of those attributes, i.e., the state are unique for each object. A single class may have any number of instances.</a:t>
            </a:r>
          </a:p>
          <a:p>
            <a:pPr marL="0" indent="0">
              <a:buNone/>
            </a:pPr>
            <a:endParaRPr lang="en-US" dirty="0"/>
          </a:p>
        </p:txBody>
      </p:sp>
      <p:pic>
        <p:nvPicPr>
          <p:cNvPr id="5" name="Picture 4">
            <a:extLst>
              <a:ext uri="{FF2B5EF4-FFF2-40B4-BE49-F238E27FC236}">
                <a16:creationId xmlns:a16="http://schemas.microsoft.com/office/drawing/2014/main" id="{F5DFC723-BD7E-4C5E-B7B2-E20A3B809838}"/>
              </a:ext>
            </a:extLst>
          </p:cNvPr>
          <p:cNvPicPr>
            <a:picLocks noChangeAspect="1"/>
          </p:cNvPicPr>
          <p:nvPr/>
        </p:nvPicPr>
        <p:blipFill>
          <a:blip r:embed="rId2"/>
          <a:stretch>
            <a:fillRect/>
          </a:stretch>
        </p:blipFill>
        <p:spPr>
          <a:xfrm>
            <a:off x="2401650" y="3355943"/>
            <a:ext cx="6864898" cy="2821020"/>
          </a:xfrm>
          <a:prstGeom prst="rect">
            <a:avLst/>
          </a:prstGeom>
        </p:spPr>
      </p:pic>
    </p:spTree>
    <p:extLst>
      <p:ext uri="{BB962C8B-B14F-4D97-AF65-F5344CB8AC3E}">
        <p14:creationId xmlns:p14="http://schemas.microsoft.com/office/powerpoint/2010/main" val="363764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D1DE-3666-41D3-A369-8C147EC333C1}"/>
              </a:ext>
            </a:extLst>
          </p:cNvPr>
          <p:cNvSpPr>
            <a:spLocks noGrp="1"/>
          </p:cNvSpPr>
          <p:nvPr>
            <p:ph type="title"/>
          </p:nvPr>
        </p:nvSpPr>
        <p:spPr>
          <a:xfrm>
            <a:off x="838200" y="365125"/>
            <a:ext cx="10515600" cy="709531"/>
          </a:xfrm>
        </p:spPr>
        <p:txBody>
          <a:bodyPr/>
          <a:lstStyle/>
          <a:p>
            <a:r>
              <a:rPr lang="en-US" dirty="0"/>
              <a:t>			Object Examples</a:t>
            </a:r>
          </a:p>
        </p:txBody>
      </p:sp>
      <p:pic>
        <p:nvPicPr>
          <p:cNvPr id="5" name="Content Placeholder 4">
            <a:extLst>
              <a:ext uri="{FF2B5EF4-FFF2-40B4-BE49-F238E27FC236}">
                <a16:creationId xmlns:a16="http://schemas.microsoft.com/office/drawing/2014/main" id="{D38DFB5A-6F44-4C40-8D92-A6B41967DF9B}"/>
              </a:ext>
            </a:extLst>
          </p:cNvPr>
          <p:cNvPicPr>
            <a:picLocks noGrp="1" noChangeAspect="1"/>
          </p:cNvPicPr>
          <p:nvPr>
            <p:ph idx="1"/>
          </p:nvPr>
        </p:nvPicPr>
        <p:blipFill>
          <a:blip r:embed="rId2"/>
          <a:stretch>
            <a:fillRect/>
          </a:stretch>
        </p:blipFill>
        <p:spPr>
          <a:xfrm>
            <a:off x="1055802" y="1508290"/>
            <a:ext cx="9822729" cy="4760536"/>
          </a:xfrm>
        </p:spPr>
      </p:pic>
    </p:spTree>
    <p:extLst>
      <p:ext uri="{BB962C8B-B14F-4D97-AF65-F5344CB8AC3E}">
        <p14:creationId xmlns:p14="http://schemas.microsoft.com/office/powerpoint/2010/main" val="241851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79E1-740A-4575-9A4C-F2A8E4597C26}"/>
              </a:ext>
            </a:extLst>
          </p:cNvPr>
          <p:cNvSpPr>
            <a:spLocks noGrp="1"/>
          </p:cNvSpPr>
          <p:nvPr>
            <p:ph type="title"/>
          </p:nvPr>
        </p:nvSpPr>
        <p:spPr>
          <a:xfrm>
            <a:off x="838200" y="365126"/>
            <a:ext cx="10515600" cy="681250"/>
          </a:xfrm>
        </p:spPr>
        <p:txBody>
          <a:bodyPr>
            <a:normAutofit fontScale="90000"/>
          </a:bodyPr>
          <a:lstStyle/>
          <a:p>
            <a:r>
              <a:rPr lang="en-US" dirty="0"/>
              <a:t>	Modifying Object Properties in Python</a:t>
            </a:r>
          </a:p>
        </p:txBody>
      </p:sp>
      <p:pic>
        <p:nvPicPr>
          <p:cNvPr id="5" name="Content Placeholder 4">
            <a:extLst>
              <a:ext uri="{FF2B5EF4-FFF2-40B4-BE49-F238E27FC236}">
                <a16:creationId xmlns:a16="http://schemas.microsoft.com/office/drawing/2014/main" id="{D5E9A1D1-2E51-47EA-AF01-E879ED3112B0}"/>
              </a:ext>
            </a:extLst>
          </p:cNvPr>
          <p:cNvPicPr>
            <a:picLocks noGrp="1" noChangeAspect="1"/>
          </p:cNvPicPr>
          <p:nvPr>
            <p:ph idx="1"/>
          </p:nvPr>
        </p:nvPicPr>
        <p:blipFill>
          <a:blip r:embed="rId2"/>
          <a:stretch>
            <a:fillRect/>
          </a:stretch>
        </p:blipFill>
        <p:spPr>
          <a:xfrm>
            <a:off x="1348034" y="1593129"/>
            <a:ext cx="9012024" cy="4072379"/>
          </a:xfrm>
        </p:spPr>
      </p:pic>
    </p:spTree>
    <p:extLst>
      <p:ext uri="{BB962C8B-B14F-4D97-AF65-F5344CB8AC3E}">
        <p14:creationId xmlns:p14="http://schemas.microsoft.com/office/powerpoint/2010/main" val="2578272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FB78-E2E3-42B7-93B2-CC170BE51BE6}"/>
              </a:ext>
            </a:extLst>
          </p:cNvPr>
          <p:cNvSpPr>
            <a:spLocks noGrp="1"/>
          </p:cNvSpPr>
          <p:nvPr>
            <p:ph type="title"/>
          </p:nvPr>
        </p:nvSpPr>
        <p:spPr>
          <a:xfrm>
            <a:off x="838200" y="365126"/>
            <a:ext cx="10515600" cy="813226"/>
          </a:xfrm>
        </p:spPr>
        <p:txBody>
          <a:bodyPr/>
          <a:lstStyle/>
          <a:p>
            <a:r>
              <a:rPr lang="en-US" dirty="0"/>
              <a:t>	Deleting Object Properties in Python</a:t>
            </a:r>
          </a:p>
        </p:txBody>
      </p:sp>
      <p:sp>
        <p:nvSpPr>
          <p:cNvPr id="3" name="Content Placeholder 2">
            <a:extLst>
              <a:ext uri="{FF2B5EF4-FFF2-40B4-BE49-F238E27FC236}">
                <a16:creationId xmlns:a16="http://schemas.microsoft.com/office/drawing/2014/main" id="{D4F9112F-1DB3-401D-A242-562922B21649}"/>
              </a:ext>
            </a:extLst>
          </p:cNvPr>
          <p:cNvSpPr>
            <a:spLocks noGrp="1"/>
          </p:cNvSpPr>
          <p:nvPr>
            <p:ph idx="1"/>
          </p:nvPr>
        </p:nvSpPr>
        <p:spPr>
          <a:xfrm>
            <a:off x="838200" y="1498862"/>
            <a:ext cx="10515600" cy="4678101"/>
          </a:xfrm>
        </p:spPr>
        <p:txBody>
          <a:bodyPr/>
          <a:lstStyle/>
          <a:p>
            <a:pPr marL="0" indent="0">
              <a:buNone/>
            </a:pPr>
            <a:r>
              <a:rPr lang="en-US" dirty="0"/>
              <a:t>We can even delete the properties(also known as attributes) of an object with the help of the del keyword.</a:t>
            </a:r>
          </a:p>
          <a:p>
            <a:pPr marL="0" indent="0">
              <a:buNone/>
            </a:pPr>
            <a:endParaRPr lang="en-US" dirty="0"/>
          </a:p>
          <a:p>
            <a:pPr marL="0" indent="0">
              <a:buNone/>
            </a:pPr>
            <a:r>
              <a:rPr lang="en-US" dirty="0"/>
              <a:t>del obj1.a</a:t>
            </a:r>
          </a:p>
          <a:p>
            <a:pPr marL="0" indent="0">
              <a:buNone/>
            </a:pPr>
            <a:endParaRPr lang="en-US" dirty="0"/>
          </a:p>
          <a:p>
            <a:pPr marL="0" indent="0">
              <a:buNone/>
            </a:pPr>
            <a:r>
              <a:rPr lang="en-US" dirty="0">
                <a:highlight>
                  <a:srgbClr val="FFFF00"/>
                </a:highlight>
              </a:rPr>
              <a:t>Deleting an Object in Python</a:t>
            </a:r>
          </a:p>
          <a:p>
            <a:pPr marL="0" indent="0">
              <a:buNone/>
            </a:pPr>
            <a:r>
              <a:rPr lang="en-US" dirty="0"/>
              <a:t>del obj1</a:t>
            </a:r>
          </a:p>
        </p:txBody>
      </p:sp>
    </p:spTree>
    <p:extLst>
      <p:ext uri="{BB962C8B-B14F-4D97-AF65-F5344CB8AC3E}">
        <p14:creationId xmlns:p14="http://schemas.microsoft.com/office/powerpoint/2010/main" val="258334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DEC3-C764-457D-A30E-0E2F2B93CDB7}"/>
              </a:ext>
            </a:extLst>
          </p:cNvPr>
          <p:cNvSpPr>
            <a:spLocks noGrp="1"/>
          </p:cNvSpPr>
          <p:nvPr>
            <p:ph type="title"/>
          </p:nvPr>
        </p:nvSpPr>
        <p:spPr>
          <a:xfrm>
            <a:off x="838200" y="365125"/>
            <a:ext cx="10515600" cy="766091"/>
          </a:xfrm>
        </p:spPr>
        <p:txBody>
          <a:bodyPr/>
          <a:lstStyle/>
          <a:p>
            <a:r>
              <a:rPr lang="en-US" dirty="0"/>
              <a:t>			Paradigm of OOPS</a:t>
            </a:r>
          </a:p>
        </p:txBody>
      </p:sp>
      <p:pic>
        <p:nvPicPr>
          <p:cNvPr id="5" name="Content Placeholder 4">
            <a:extLst>
              <a:ext uri="{FF2B5EF4-FFF2-40B4-BE49-F238E27FC236}">
                <a16:creationId xmlns:a16="http://schemas.microsoft.com/office/drawing/2014/main" id="{9B95298A-FE8F-4FC5-8929-C3B14AC34BC1}"/>
              </a:ext>
            </a:extLst>
          </p:cNvPr>
          <p:cNvPicPr>
            <a:picLocks noGrp="1" noChangeAspect="1"/>
          </p:cNvPicPr>
          <p:nvPr>
            <p:ph idx="1"/>
          </p:nvPr>
        </p:nvPicPr>
        <p:blipFill>
          <a:blip r:embed="rId2"/>
          <a:stretch>
            <a:fillRect/>
          </a:stretch>
        </p:blipFill>
        <p:spPr>
          <a:xfrm>
            <a:off x="2262433" y="1442301"/>
            <a:ext cx="6806153" cy="4769963"/>
          </a:xfrm>
        </p:spPr>
      </p:pic>
    </p:spTree>
    <p:extLst>
      <p:ext uri="{BB962C8B-B14F-4D97-AF65-F5344CB8AC3E}">
        <p14:creationId xmlns:p14="http://schemas.microsoft.com/office/powerpoint/2010/main" val="326346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08E9-D193-43A0-A225-624955CF4C39}"/>
              </a:ext>
            </a:extLst>
          </p:cNvPr>
          <p:cNvSpPr>
            <a:spLocks noGrp="1"/>
          </p:cNvSpPr>
          <p:nvPr>
            <p:ph type="title"/>
          </p:nvPr>
        </p:nvSpPr>
        <p:spPr>
          <a:xfrm>
            <a:off x="838200" y="365125"/>
            <a:ext cx="10515600" cy="709531"/>
          </a:xfrm>
        </p:spPr>
        <p:txBody>
          <a:bodyPr/>
          <a:lstStyle/>
          <a:p>
            <a:r>
              <a:rPr lang="en-US" dirty="0"/>
              <a:t>			Structure of OOPS?</a:t>
            </a:r>
          </a:p>
        </p:txBody>
      </p:sp>
      <p:sp>
        <p:nvSpPr>
          <p:cNvPr id="3" name="Content Placeholder 2">
            <a:extLst>
              <a:ext uri="{FF2B5EF4-FFF2-40B4-BE49-F238E27FC236}">
                <a16:creationId xmlns:a16="http://schemas.microsoft.com/office/drawing/2014/main" id="{127FD96F-4C53-4362-96AB-79F72668BE56}"/>
              </a:ext>
            </a:extLst>
          </p:cNvPr>
          <p:cNvSpPr>
            <a:spLocks noGrp="1"/>
          </p:cNvSpPr>
          <p:nvPr>
            <p:ph idx="1"/>
          </p:nvPr>
        </p:nvSpPr>
        <p:spPr>
          <a:xfrm>
            <a:off x="838200" y="1348033"/>
            <a:ext cx="10515600" cy="4828930"/>
          </a:xfrm>
        </p:spPr>
        <p:txBody>
          <a:bodyPr>
            <a:normAutofit/>
          </a:bodyPr>
          <a:lstStyle/>
          <a:p>
            <a:pPr marL="0" indent="0">
              <a:buNone/>
            </a:pPr>
            <a:r>
              <a:rPr lang="en-US" dirty="0">
                <a:highlight>
                  <a:srgbClr val="FFFF00"/>
                </a:highlight>
              </a:rPr>
              <a:t>Class</a:t>
            </a:r>
            <a:r>
              <a:rPr lang="en-US" dirty="0"/>
              <a:t>: user-defined data types that act as the blueprint for individual objects, attributes and methods.</a:t>
            </a:r>
          </a:p>
          <a:p>
            <a:pPr marL="0" indent="0" algn="just">
              <a:buNone/>
            </a:pPr>
            <a:r>
              <a:rPr lang="en-US" dirty="0">
                <a:highlight>
                  <a:srgbClr val="FFFF00"/>
                </a:highlight>
              </a:rPr>
              <a:t>Objects</a:t>
            </a:r>
            <a:r>
              <a:rPr lang="en-US" dirty="0"/>
              <a:t> : are instances of a class created with specifically defined data. </a:t>
            </a:r>
          </a:p>
          <a:p>
            <a:pPr marL="0" indent="0" algn="just">
              <a:buNone/>
            </a:pPr>
            <a:r>
              <a:rPr lang="en-US" dirty="0">
                <a:highlight>
                  <a:srgbClr val="FFFF00"/>
                </a:highlight>
              </a:rPr>
              <a:t>Methods</a:t>
            </a:r>
            <a:r>
              <a:rPr lang="en-US" dirty="0"/>
              <a:t> : are functions that are defined inside a class that describe the behaviors of an object.</a:t>
            </a:r>
          </a:p>
          <a:p>
            <a:pPr marL="0" indent="0" algn="just">
              <a:buNone/>
            </a:pPr>
            <a:r>
              <a:rPr lang="en-US" dirty="0">
                <a:highlight>
                  <a:srgbClr val="FFFF00"/>
                </a:highlight>
              </a:rPr>
              <a:t>Attributes</a:t>
            </a:r>
            <a:r>
              <a:rPr lang="en-US" dirty="0"/>
              <a:t> : are defined in the class template and represent the state of an object. Objects will have data stored in the attributes field. Class attributes belong to the class itself.</a:t>
            </a:r>
          </a:p>
          <a:p>
            <a:pPr marL="0" indent="0" algn="just">
              <a:buNone/>
            </a:pPr>
            <a:endParaRPr lang="en-US" dirty="0"/>
          </a:p>
        </p:txBody>
      </p:sp>
    </p:spTree>
    <p:extLst>
      <p:ext uri="{BB962C8B-B14F-4D97-AF65-F5344CB8AC3E}">
        <p14:creationId xmlns:p14="http://schemas.microsoft.com/office/powerpoint/2010/main" val="117856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BD1A-8F55-4C5F-817B-CE089F7FA3AC}"/>
              </a:ext>
            </a:extLst>
          </p:cNvPr>
          <p:cNvSpPr>
            <a:spLocks noGrp="1"/>
          </p:cNvSpPr>
          <p:nvPr>
            <p:ph type="title"/>
          </p:nvPr>
        </p:nvSpPr>
        <p:spPr>
          <a:xfrm>
            <a:off x="838200" y="365126"/>
            <a:ext cx="10515600" cy="700104"/>
          </a:xfrm>
        </p:spPr>
        <p:txBody>
          <a:bodyPr/>
          <a:lstStyle/>
          <a:p>
            <a:r>
              <a:rPr lang="en-US" dirty="0"/>
              <a:t>			Examples of OOPS?</a:t>
            </a:r>
          </a:p>
        </p:txBody>
      </p:sp>
      <p:sp>
        <p:nvSpPr>
          <p:cNvPr id="3" name="Content Placeholder 2">
            <a:extLst>
              <a:ext uri="{FF2B5EF4-FFF2-40B4-BE49-F238E27FC236}">
                <a16:creationId xmlns:a16="http://schemas.microsoft.com/office/drawing/2014/main" id="{0F3E000D-EDF5-4CB2-B049-B378193222F6}"/>
              </a:ext>
            </a:extLst>
          </p:cNvPr>
          <p:cNvSpPr>
            <a:spLocks noGrp="1"/>
          </p:cNvSpPr>
          <p:nvPr>
            <p:ph idx="1"/>
          </p:nvPr>
        </p:nvSpPr>
        <p:spPr>
          <a:xfrm>
            <a:off x="838200" y="1282045"/>
            <a:ext cx="10515600" cy="4894918"/>
          </a:xfrm>
        </p:spPr>
        <p:txBody>
          <a:bodyPr>
            <a:normAutofit fontScale="77500" lnSpcReduction="20000"/>
          </a:bodyPr>
          <a:lstStyle/>
          <a:p>
            <a:pPr marL="0" indent="0">
              <a:buNone/>
            </a:pPr>
            <a:r>
              <a:rPr lang="en-US" dirty="0"/>
              <a:t>Popular pure OOP languages include:</a:t>
            </a:r>
          </a:p>
          <a:p>
            <a:pPr marL="0" indent="0">
              <a:buNone/>
            </a:pPr>
            <a:r>
              <a:rPr lang="en-US" dirty="0"/>
              <a:t>	1. Ruby</a:t>
            </a:r>
          </a:p>
          <a:p>
            <a:pPr marL="0" indent="0">
              <a:buNone/>
            </a:pPr>
            <a:r>
              <a:rPr lang="en-US" dirty="0"/>
              <a:t>	2. Scala</a:t>
            </a:r>
          </a:p>
          <a:p>
            <a:pPr marL="0" indent="0">
              <a:buNone/>
            </a:pPr>
            <a:r>
              <a:rPr lang="en-US" dirty="0"/>
              <a:t>	3. JADE</a:t>
            </a:r>
          </a:p>
          <a:p>
            <a:pPr marL="0" indent="0">
              <a:buNone/>
            </a:pPr>
            <a:r>
              <a:rPr lang="en-US" dirty="0"/>
              <a:t>	4. Emerald</a:t>
            </a:r>
          </a:p>
          <a:p>
            <a:pPr marL="0" indent="0">
              <a:buNone/>
            </a:pPr>
            <a:r>
              <a:rPr lang="en-US" dirty="0"/>
              <a:t>Programming languages designed primarily for OOP include:</a:t>
            </a:r>
          </a:p>
          <a:p>
            <a:pPr marL="0" indent="0">
              <a:buNone/>
            </a:pPr>
            <a:r>
              <a:rPr lang="en-US" dirty="0"/>
              <a:t>	1. Java</a:t>
            </a:r>
          </a:p>
          <a:p>
            <a:pPr marL="0" indent="0">
              <a:buNone/>
            </a:pPr>
            <a:r>
              <a:rPr lang="en-US" dirty="0"/>
              <a:t>	2. Python</a:t>
            </a:r>
          </a:p>
          <a:p>
            <a:pPr marL="0" indent="0">
              <a:buNone/>
            </a:pPr>
            <a:r>
              <a:rPr lang="en-US" dirty="0"/>
              <a:t>	3. C++</a:t>
            </a:r>
          </a:p>
          <a:p>
            <a:pPr marL="0" indent="0">
              <a:buNone/>
            </a:pPr>
            <a:r>
              <a:rPr lang="en-US" dirty="0"/>
              <a:t>Other programming languages that pair with OOP include:</a:t>
            </a:r>
          </a:p>
          <a:p>
            <a:pPr marL="0" indent="0">
              <a:buNone/>
            </a:pPr>
            <a:r>
              <a:rPr lang="en-US" dirty="0"/>
              <a:t>	1. Visual Basic .NET</a:t>
            </a:r>
          </a:p>
          <a:p>
            <a:pPr marL="0" indent="0">
              <a:buNone/>
            </a:pPr>
            <a:r>
              <a:rPr lang="en-US" dirty="0"/>
              <a:t>	2. PHP</a:t>
            </a:r>
          </a:p>
          <a:p>
            <a:pPr marL="0" indent="0">
              <a:buNone/>
            </a:pPr>
            <a:r>
              <a:rPr lang="en-US" dirty="0"/>
              <a:t>	3. JavaScript</a:t>
            </a:r>
          </a:p>
        </p:txBody>
      </p:sp>
    </p:spTree>
    <p:extLst>
      <p:ext uri="{BB962C8B-B14F-4D97-AF65-F5344CB8AC3E}">
        <p14:creationId xmlns:p14="http://schemas.microsoft.com/office/powerpoint/2010/main" val="283399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DA70-9B26-4769-8876-BFC78DB3BEE4}"/>
              </a:ext>
            </a:extLst>
          </p:cNvPr>
          <p:cNvSpPr>
            <a:spLocks noGrp="1"/>
          </p:cNvSpPr>
          <p:nvPr>
            <p:ph type="title"/>
          </p:nvPr>
        </p:nvSpPr>
        <p:spPr>
          <a:xfrm>
            <a:off x="838200" y="365125"/>
            <a:ext cx="10515600" cy="737811"/>
          </a:xfrm>
        </p:spPr>
        <p:txBody>
          <a:bodyPr/>
          <a:lstStyle/>
          <a:p>
            <a:r>
              <a:rPr lang="en-US" dirty="0"/>
              <a:t>			Benefits of OOPS</a:t>
            </a:r>
          </a:p>
        </p:txBody>
      </p:sp>
      <p:sp>
        <p:nvSpPr>
          <p:cNvPr id="3" name="Content Placeholder 2">
            <a:extLst>
              <a:ext uri="{FF2B5EF4-FFF2-40B4-BE49-F238E27FC236}">
                <a16:creationId xmlns:a16="http://schemas.microsoft.com/office/drawing/2014/main" id="{50EC326F-BD33-48C7-9CBA-3ACE137D3133}"/>
              </a:ext>
            </a:extLst>
          </p:cNvPr>
          <p:cNvSpPr>
            <a:spLocks noGrp="1"/>
          </p:cNvSpPr>
          <p:nvPr>
            <p:ph idx="1"/>
          </p:nvPr>
        </p:nvSpPr>
        <p:spPr>
          <a:xfrm>
            <a:off x="838200" y="1404594"/>
            <a:ext cx="10515600" cy="4772369"/>
          </a:xfrm>
        </p:spPr>
        <p:txBody>
          <a:bodyPr>
            <a:normAutofit fontScale="92500" lnSpcReduction="20000"/>
          </a:bodyPr>
          <a:lstStyle/>
          <a:p>
            <a:pPr marL="0" indent="0">
              <a:buNone/>
            </a:pPr>
            <a:r>
              <a:rPr lang="en-US" dirty="0">
                <a:highlight>
                  <a:srgbClr val="FFFF00"/>
                </a:highlight>
              </a:rPr>
              <a:t>Modularity</a:t>
            </a:r>
            <a:r>
              <a:rPr lang="en-US" dirty="0"/>
              <a:t>. Encapsulation enables objects to be self-contained, making troubleshooting and collaborative development easier.</a:t>
            </a:r>
          </a:p>
          <a:p>
            <a:pPr marL="0" indent="0">
              <a:buNone/>
            </a:pPr>
            <a:r>
              <a:rPr lang="en-US" dirty="0">
                <a:highlight>
                  <a:srgbClr val="FFFF00"/>
                </a:highlight>
              </a:rPr>
              <a:t>Reusability</a:t>
            </a:r>
            <a:r>
              <a:rPr lang="en-US" dirty="0"/>
              <a:t>. Code can be reused through inheritance, meaning a team does not have to write the same code multiple times.</a:t>
            </a:r>
          </a:p>
          <a:p>
            <a:pPr marL="0" indent="0">
              <a:buNone/>
            </a:pPr>
            <a:r>
              <a:rPr lang="en-US" dirty="0">
                <a:highlight>
                  <a:srgbClr val="FFFF00"/>
                </a:highlight>
              </a:rPr>
              <a:t>Productivity</a:t>
            </a:r>
            <a:r>
              <a:rPr lang="en-US" dirty="0"/>
              <a:t>. Programmers can construct new programs quicker through the use of multiple libraries and reusable code.</a:t>
            </a:r>
          </a:p>
          <a:p>
            <a:pPr marL="0" indent="0">
              <a:buNone/>
            </a:pPr>
            <a:r>
              <a:rPr lang="en-US" dirty="0">
                <a:highlight>
                  <a:srgbClr val="FFFF00"/>
                </a:highlight>
              </a:rPr>
              <a:t>Easily upgradable and scalable</a:t>
            </a:r>
            <a:r>
              <a:rPr lang="en-US" dirty="0"/>
              <a:t>. Programmers can implement system functionalities independently.</a:t>
            </a:r>
          </a:p>
          <a:p>
            <a:pPr marL="0" indent="0">
              <a:buNone/>
            </a:pPr>
            <a:r>
              <a:rPr lang="en-US" dirty="0">
                <a:highlight>
                  <a:srgbClr val="FFFF00"/>
                </a:highlight>
              </a:rPr>
              <a:t>Interface descriptions</a:t>
            </a:r>
            <a:r>
              <a:rPr lang="en-US" dirty="0"/>
              <a:t>. Descriptions of external systems are simple, due to message passing techniques that are used for objects communication.</a:t>
            </a:r>
          </a:p>
          <a:p>
            <a:pPr marL="0" indent="0">
              <a:buNone/>
            </a:pPr>
            <a:r>
              <a:rPr lang="en-US" dirty="0">
                <a:highlight>
                  <a:srgbClr val="FFFF00"/>
                </a:highlight>
              </a:rPr>
              <a:t>Security</a:t>
            </a:r>
            <a:r>
              <a:rPr lang="en-US" dirty="0"/>
              <a:t>. Using encapsulation and abstraction, complex code is hidden, software maintenance is easier and internet protocols are protected.</a:t>
            </a:r>
          </a:p>
          <a:p>
            <a:pPr marL="0" indent="0">
              <a:buNone/>
            </a:pPr>
            <a:r>
              <a:rPr lang="en-US" dirty="0">
                <a:highlight>
                  <a:srgbClr val="FFFF00"/>
                </a:highlight>
              </a:rPr>
              <a:t>Flexibility</a:t>
            </a:r>
            <a:r>
              <a:rPr lang="en-US" dirty="0"/>
              <a:t>. Polymorphism enables a single function to adapt to the class it is placed in. Different objects can also pass through the same interface.</a:t>
            </a:r>
          </a:p>
        </p:txBody>
      </p:sp>
    </p:spTree>
    <p:extLst>
      <p:ext uri="{BB962C8B-B14F-4D97-AF65-F5344CB8AC3E}">
        <p14:creationId xmlns:p14="http://schemas.microsoft.com/office/powerpoint/2010/main" val="22594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7C92-15DC-42B1-B50E-FF7D692E5559}"/>
              </a:ext>
            </a:extLst>
          </p:cNvPr>
          <p:cNvSpPr>
            <a:spLocks noGrp="1"/>
          </p:cNvSpPr>
          <p:nvPr>
            <p:ph type="title"/>
          </p:nvPr>
        </p:nvSpPr>
        <p:spPr>
          <a:xfrm>
            <a:off x="838200" y="365125"/>
            <a:ext cx="10515600" cy="615263"/>
          </a:xfrm>
        </p:spPr>
        <p:txBody>
          <a:bodyPr>
            <a:normAutofit fontScale="90000"/>
          </a:bodyPr>
          <a:lstStyle/>
          <a:p>
            <a:r>
              <a:rPr lang="en-US" dirty="0"/>
              <a:t>			Criticism of OOPS</a:t>
            </a:r>
          </a:p>
        </p:txBody>
      </p:sp>
      <p:sp>
        <p:nvSpPr>
          <p:cNvPr id="3" name="Content Placeholder 2">
            <a:extLst>
              <a:ext uri="{FF2B5EF4-FFF2-40B4-BE49-F238E27FC236}">
                <a16:creationId xmlns:a16="http://schemas.microsoft.com/office/drawing/2014/main" id="{1664EAA4-F008-4DF0-B5A9-62F2C9263611}"/>
              </a:ext>
            </a:extLst>
          </p:cNvPr>
          <p:cNvSpPr>
            <a:spLocks noGrp="1"/>
          </p:cNvSpPr>
          <p:nvPr>
            <p:ph idx="1"/>
          </p:nvPr>
        </p:nvSpPr>
        <p:spPr>
          <a:xfrm>
            <a:off x="838200" y="1357460"/>
            <a:ext cx="10515600" cy="4819503"/>
          </a:xfrm>
        </p:spPr>
        <p:txBody>
          <a:bodyPr>
            <a:normAutofit fontScale="92500" lnSpcReduction="10000"/>
          </a:bodyPr>
          <a:lstStyle/>
          <a:p>
            <a:pPr marL="0" indent="0">
              <a:buNone/>
            </a:pPr>
            <a:r>
              <a:rPr lang="en-US" dirty="0">
                <a:highlight>
                  <a:srgbClr val="FFFF00"/>
                </a:highlight>
              </a:rPr>
              <a:t>Functional programming: </a:t>
            </a:r>
            <a:r>
              <a:rPr lang="en-US" dirty="0"/>
              <a:t>This includes languages such as Erlang and Scala, which are used for telecommunications and fault tolerant systems.</a:t>
            </a:r>
          </a:p>
          <a:p>
            <a:pPr marL="0" indent="0">
              <a:buNone/>
            </a:pPr>
            <a:r>
              <a:rPr lang="en-US" dirty="0">
                <a:highlight>
                  <a:srgbClr val="FFFF00"/>
                </a:highlight>
              </a:rPr>
              <a:t>Structured or modular programming: </a:t>
            </a:r>
            <a:r>
              <a:rPr lang="en-US" dirty="0"/>
              <a:t>This includes languages such as PHP and C#.</a:t>
            </a:r>
          </a:p>
          <a:p>
            <a:pPr marL="0" indent="0">
              <a:buNone/>
            </a:pPr>
            <a:r>
              <a:rPr lang="en-US" dirty="0">
                <a:highlight>
                  <a:srgbClr val="FFFF00"/>
                </a:highlight>
              </a:rPr>
              <a:t>Imperative programming: </a:t>
            </a:r>
            <a:r>
              <a:rPr lang="en-US" dirty="0"/>
              <a:t>This alternative to OOP focuses on function rather than models and includes C++ and Java.</a:t>
            </a:r>
          </a:p>
          <a:p>
            <a:pPr marL="0" indent="0">
              <a:buNone/>
            </a:pPr>
            <a:r>
              <a:rPr lang="en-US" dirty="0">
                <a:highlight>
                  <a:srgbClr val="FFFF00"/>
                </a:highlight>
              </a:rPr>
              <a:t>Declarative programming: </a:t>
            </a:r>
            <a:r>
              <a:rPr lang="en-US" dirty="0"/>
              <a:t>This programming method involves statements on what the task or desired outcome is but not how to achieve it. Languages include Prolog and Lisp.</a:t>
            </a:r>
          </a:p>
          <a:p>
            <a:pPr marL="0" indent="0">
              <a:buNone/>
            </a:pPr>
            <a:r>
              <a:rPr lang="en-US" dirty="0">
                <a:highlight>
                  <a:srgbClr val="FFFF00"/>
                </a:highlight>
              </a:rPr>
              <a:t>Logical programming: </a:t>
            </a:r>
            <a:r>
              <a:rPr lang="en-US" dirty="0"/>
              <a:t>This method, which is based mostly in formal logic and uses languages such as Prolog, contains a set of sentences that express facts or rules about a problem domain. It focuses on tasks that can benefit from rule-based logical queries.</a:t>
            </a:r>
          </a:p>
        </p:txBody>
      </p:sp>
    </p:spTree>
    <p:extLst>
      <p:ext uri="{BB962C8B-B14F-4D97-AF65-F5344CB8AC3E}">
        <p14:creationId xmlns:p14="http://schemas.microsoft.com/office/powerpoint/2010/main" val="122170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4F65-1DC2-4D11-8801-54E3559695A3}"/>
              </a:ext>
            </a:extLst>
          </p:cNvPr>
          <p:cNvSpPr>
            <a:spLocks noGrp="1"/>
          </p:cNvSpPr>
          <p:nvPr>
            <p:ph type="title"/>
          </p:nvPr>
        </p:nvSpPr>
        <p:spPr>
          <a:xfrm>
            <a:off x="838200" y="365125"/>
            <a:ext cx="10515600" cy="596409"/>
          </a:xfrm>
        </p:spPr>
        <p:txBody>
          <a:bodyPr>
            <a:normAutofit fontScale="90000"/>
          </a:bodyPr>
          <a:lstStyle/>
          <a:p>
            <a:r>
              <a:rPr lang="en-US" dirty="0"/>
              <a:t>		Is Python being OOPS?</a:t>
            </a:r>
          </a:p>
        </p:txBody>
      </p:sp>
      <p:sp>
        <p:nvSpPr>
          <p:cNvPr id="3" name="Content Placeholder 2">
            <a:extLst>
              <a:ext uri="{FF2B5EF4-FFF2-40B4-BE49-F238E27FC236}">
                <a16:creationId xmlns:a16="http://schemas.microsoft.com/office/drawing/2014/main" id="{821AA8EA-41CE-4F48-85A5-990C7FB2381E}"/>
              </a:ext>
            </a:extLst>
          </p:cNvPr>
          <p:cNvSpPr>
            <a:spLocks noGrp="1"/>
          </p:cNvSpPr>
          <p:nvPr>
            <p:ph idx="1"/>
          </p:nvPr>
        </p:nvSpPr>
        <p:spPr>
          <a:xfrm>
            <a:off x="838200" y="1131216"/>
            <a:ext cx="10515600" cy="5045747"/>
          </a:xfrm>
        </p:spPr>
        <p:txBody>
          <a:bodyPr/>
          <a:lstStyle/>
          <a:p>
            <a:pPr marL="0" indent="0">
              <a:buNone/>
            </a:pPr>
            <a:r>
              <a:rPr lang="en-US" dirty="0"/>
              <a:t>Python is an object-oriented language. This means that everything in python is an object.</a:t>
            </a:r>
          </a:p>
          <a:p>
            <a:pPr marL="0" indent="0">
              <a:buNone/>
            </a:pPr>
            <a:endParaRPr lang="en-US" dirty="0"/>
          </a:p>
          <a:p>
            <a:pPr marL="0" indent="0">
              <a:buNone/>
            </a:pPr>
            <a:r>
              <a:rPr lang="en-US" dirty="0"/>
              <a:t>Unlike other programming languages, Python revolves around the concept of objects. Hence, it is an Object-Oriented Programming Language(OOPs).</a:t>
            </a:r>
          </a:p>
          <a:p>
            <a:pPr marL="0" indent="0">
              <a:buNone/>
            </a:pPr>
            <a:endParaRPr lang="en-US" dirty="0"/>
          </a:p>
          <a:p>
            <a:pPr marL="0" indent="0">
              <a:buNone/>
            </a:pPr>
            <a:r>
              <a:rPr lang="en-US" dirty="0"/>
              <a:t>Classes and objects are two main aspects of OOPs.</a:t>
            </a:r>
          </a:p>
        </p:txBody>
      </p:sp>
    </p:spTree>
    <p:extLst>
      <p:ext uri="{BB962C8B-B14F-4D97-AF65-F5344CB8AC3E}">
        <p14:creationId xmlns:p14="http://schemas.microsoft.com/office/powerpoint/2010/main" val="276219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E0EB-4CEE-4A28-B005-62B7CFE5AE00}"/>
              </a:ext>
            </a:extLst>
          </p:cNvPr>
          <p:cNvSpPr>
            <a:spLocks noGrp="1"/>
          </p:cNvSpPr>
          <p:nvPr>
            <p:ph type="title"/>
          </p:nvPr>
        </p:nvSpPr>
        <p:spPr>
          <a:xfrm>
            <a:off x="838200" y="365125"/>
            <a:ext cx="10515600" cy="568129"/>
          </a:xfrm>
        </p:spPr>
        <p:txBody>
          <a:bodyPr>
            <a:normAutofit fontScale="90000"/>
          </a:bodyPr>
          <a:lstStyle/>
          <a:p>
            <a:r>
              <a:rPr lang="en-US" dirty="0"/>
              <a:t>				Python Class</a:t>
            </a:r>
          </a:p>
        </p:txBody>
      </p:sp>
      <p:sp>
        <p:nvSpPr>
          <p:cNvPr id="3" name="Content Placeholder 2">
            <a:extLst>
              <a:ext uri="{FF2B5EF4-FFF2-40B4-BE49-F238E27FC236}">
                <a16:creationId xmlns:a16="http://schemas.microsoft.com/office/drawing/2014/main" id="{8DEDC7E6-D505-42B2-88E5-A8CFF32DA934}"/>
              </a:ext>
            </a:extLst>
          </p:cNvPr>
          <p:cNvSpPr>
            <a:spLocks noGrp="1"/>
          </p:cNvSpPr>
          <p:nvPr>
            <p:ph idx="1"/>
          </p:nvPr>
        </p:nvSpPr>
        <p:spPr>
          <a:xfrm>
            <a:off x="838200" y="1282045"/>
            <a:ext cx="10515600" cy="4894918"/>
          </a:xfrm>
        </p:spPr>
        <p:txBody>
          <a:bodyPr/>
          <a:lstStyle/>
          <a:p>
            <a:pPr marL="0" indent="0">
              <a:buNone/>
            </a:pPr>
            <a:r>
              <a:rPr lang="en-US" dirty="0"/>
              <a:t>A class is a user-defined blueprint or prototype from which objects are created.</a:t>
            </a:r>
          </a:p>
          <a:p>
            <a:pPr marL="0" indent="0">
              <a:buNone/>
            </a:pPr>
            <a:r>
              <a:rPr lang="en-US" b="0" i="0" dirty="0">
                <a:solidFill>
                  <a:srgbClr val="273239"/>
                </a:solidFill>
                <a:effectLst/>
                <a:latin typeface="urw-din"/>
              </a:rPr>
              <a:t>Creating a new class creates a new type of object, allowing new instances of that type to be made.</a:t>
            </a:r>
          </a:p>
          <a:p>
            <a:pPr marL="0" indent="0">
              <a:buNone/>
            </a:pPr>
            <a:endParaRPr lang="en-US" dirty="0">
              <a:solidFill>
                <a:srgbClr val="273239"/>
              </a:solidFill>
              <a:latin typeface="urw-din"/>
            </a:endParaRPr>
          </a:p>
          <a:p>
            <a:pPr marL="0" indent="0">
              <a:buNone/>
            </a:pPr>
            <a:r>
              <a:rPr lang="en-US" dirty="0"/>
              <a:t> Each class instance can have attributes attached to it for maintaining its state. Class instances can also have methods (defined by their class) for modifying their state.</a:t>
            </a:r>
          </a:p>
        </p:txBody>
      </p:sp>
    </p:spTree>
    <p:extLst>
      <p:ext uri="{BB962C8B-B14F-4D97-AF65-F5344CB8AC3E}">
        <p14:creationId xmlns:p14="http://schemas.microsoft.com/office/powerpoint/2010/main" val="49840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1453</Words>
  <Application>Microsoft Office PowerPoint</Application>
  <PresentationFormat>Widescreen</PresentationFormat>
  <Paragraphs>118</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urw-din</vt:lpstr>
      <vt:lpstr>Wingdings</vt:lpstr>
      <vt:lpstr>Office Theme</vt:lpstr>
      <vt:lpstr>PYTHON –Object Oriented Programming Language</vt:lpstr>
      <vt:lpstr>    What is OOPS?</vt:lpstr>
      <vt:lpstr>   Paradigm of OOPS</vt:lpstr>
      <vt:lpstr>   Structure of OOPS?</vt:lpstr>
      <vt:lpstr>   Examples of OOPS?</vt:lpstr>
      <vt:lpstr>   Benefits of OOPS</vt:lpstr>
      <vt:lpstr>   Criticism of OOPS</vt:lpstr>
      <vt:lpstr>  Is Python being OOPS?</vt:lpstr>
      <vt:lpstr>    Python Class</vt:lpstr>
      <vt:lpstr>    Python Class</vt:lpstr>
      <vt:lpstr>  Class and Object Definition</vt:lpstr>
      <vt:lpstr>  Points on Python Class</vt:lpstr>
      <vt:lpstr>  Creating a Class in Python</vt:lpstr>
      <vt:lpstr> Python Class Attributes</vt:lpstr>
      <vt:lpstr>   Attributes Example</vt:lpstr>
      <vt:lpstr>   Python Class Methods</vt:lpstr>
      <vt:lpstr>   Self in Python</vt:lpstr>
      <vt:lpstr>  How to Create a Class and Objects</vt:lpstr>
      <vt:lpstr>What is __Init__ Function?</vt:lpstr>
      <vt:lpstr> Instance attributes __Init__ Function</vt:lpstr>
      <vt:lpstr>    Python Objects</vt:lpstr>
      <vt:lpstr>    Class Objects</vt:lpstr>
      <vt:lpstr>PowerPoint Presentation</vt:lpstr>
      <vt:lpstr>   Declaring Objects</vt:lpstr>
      <vt:lpstr>   Object Examples</vt:lpstr>
      <vt:lpstr> Modifying Object Properties in Python</vt:lpstr>
      <vt:lpstr> Deleting Object Properties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CLASS</dc:title>
  <dc:creator>Karudaiyar Ganapathy (MS/ECB61-PS)</dc:creator>
  <cp:lastModifiedBy>Karudaiyar Ganapathy (MS/ECB61-PS)</cp:lastModifiedBy>
  <cp:revision>76</cp:revision>
  <dcterms:created xsi:type="dcterms:W3CDTF">2022-12-25T13:25:40Z</dcterms:created>
  <dcterms:modified xsi:type="dcterms:W3CDTF">2022-12-25T15:23:55Z</dcterms:modified>
</cp:coreProperties>
</file>