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82" r:id="rId7"/>
    <p:sldId id="283" r:id="rId8"/>
    <p:sldId id="284" r:id="rId9"/>
    <p:sldId id="286" r:id="rId10"/>
    <p:sldId id="285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1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873" autoAdjust="0"/>
  </p:normalViewPr>
  <p:slideViewPr>
    <p:cSldViewPr snapToGrid="0">
      <p:cViewPr varScale="1">
        <p:scale>
          <a:sx n="72" d="100"/>
          <a:sy n="72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5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18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gr.colostate.edu/me/facil/ramlab/adept/v_lrg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Robot Programming Languages</a:t>
            </a:r>
            <a:br>
              <a:rPr lang="en-US" dirty="0"/>
            </a:br>
            <a:r>
              <a:rPr lang="en-US" dirty="0"/>
              <a:t>and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Aryan Ebrahimpour</a:t>
            </a:r>
          </a:p>
          <a:p>
            <a:r>
              <a:rPr lang="en-US" sz="1800" dirty="0"/>
              <a:t>University of Guilan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3D98-1DC8-4E5F-894C-282969D9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ERPL &gt; Specialized manipulation languages.</a:t>
            </a:r>
          </a:p>
        </p:txBody>
      </p:sp>
      <p:sp>
        <p:nvSpPr>
          <p:cNvPr id="3" name="Text Placeholder 5" descr="2D Slides">
            <a:extLst>
              <a:ext uri="{FF2B5EF4-FFF2-40B4-BE49-F238E27FC236}">
                <a16:creationId xmlns:a16="http://schemas.microsoft.com/office/drawing/2014/main" id="{7B134FB9-9E05-40EF-967E-26FC1349DD16}"/>
              </a:ext>
            </a:extLst>
          </p:cNvPr>
          <p:cNvSpPr txBox="1">
            <a:spLocks/>
          </p:cNvSpPr>
          <p:nvPr/>
        </p:nvSpPr>
        <p:spPr>
          <a:xfrm>
            <a:off x="604434" y="1452563"/>
            <a:ext cx="9911166" cy="4248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VAL (Variable Assembly Language)</a:t>
            </a:r>
            <a:endParaRPr lang="en-US" sz="14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7414E5-F3B4-4099-B50C-B3D27EF64D91}"/>
              </a:ext>
            </a:extLst>
          </p:cNvPr>
          <p:cNvSpPr/>
          <p:nvPr/>
        </p:nvSpPr>
        <p:spPr>
          <a:xfrm>
            <a:off x="604434" y="1877438"/>
            <a:ext cx="10883932" cy="681047"/>
          </a:xfrm>
          <a:prstGeom prst="rect">
            <a:avLst/>
          </a:prstGeom>
          <a:solidFill>
            <a:srgbClr val="E2E2E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BASE [&lt;dx&gt;] , [&lt;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dy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&gt;] , [&lt;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dz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&gt;] , [&lt;rotation&gt;]</a:t>
            </a:r>
          </a:p>
        </p:txBody>
      </p:sp>
    </p:spTree>
    <p:extLst>
      <p:ext uri="{BB962C8B-B14F-4D97-AF65-F5344CB8AC3E}">
        <p14:creationId xmlns:p14="http://schemas.microsoft.com/office/powerpoint/2010/main" val="99750538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3D98-1DC8-4E5F-894C-282969D9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ERPL &gt; Specialized manipulation languages.</a:t>
            </a:r>
          </a:p>
        </p:txBody>
      </p:sp>
      <p:sp>
        <p:nvSpPr>
          <p:cNvPr id="3" name="Text Placeholder 5" descr="2D Slides">
            <a:extLst>
              <a:ext uri="{FF2B5EF4-FFF2-40B4-BE49-F238E27FC236}">
                <a16:creationId xmlns:a16="http://schemas.microsoft.com/office/drawing/2014/main" id="{7B134FB9-9E05-40EF-967E-26FC1349DD16}"/>
              </a:ext>
            </a:extLst>
          </p:cNvPr>
          <p:cNvSpPr txBox="1">
            <a:spLocks/>
          </p:cNvSpPr>
          <p:nvPr/>
        </p:nvSpPr>
        <p:spPr>
          <a:xfrm>
            <a:off x="604434" y="1452563"/>
            <a:ext cx="9911166" cy="4248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V+</a:t>
            </a:r>
            <a:endParaRPr lang="en-US" sz="14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7414E5-F3B4-4099-B50C-B3D27EF64D91}"/>
              </a:ext>
            </a:extLst>
          </p:cNvPr>
          <p:cNvSpPr/>
          <p:nvPr/>
        </p:nvSpPr>
        <p:spPr>
          <a:xfrm>
            <a:off x="604433" y="1877438"/>
            <a:ext cx="7129055" cy="4289898"/>
          </a:xfrm>
          <a:prstGeom prst="rect">
            <a:avLst/>
          </a:prstGeom>
          <a:solidFill>
            <a:srgbClr val="E2E2E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.PROGRAM </a:t>
            </a: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move.parts</a:t>
            </a:r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; ABSTRACT: Pick up parts at location pick and put them down at place</a:t>
            </a:r>
          </a:p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parts = 100 ;Number of parts to be processed</a:t>
            </a:r>
          </a:p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height1 = 25.4 ;Approach/depart height at "pick"</a:t>
            </a:r>
          </a:p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height2 = 50.8 ;Approach/depart height at "place"</a:t>
            </a:r>
          </a:p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PARAMETER HAND.TIME = 0.16 ;Set up for slow hand</a:t>
            </a:r>
          </a:p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OPEN ;Make sure the hand is open</a:t>
            </a:r>
          </a:p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RIGHTY ;Make sure configuration is correct</a:t>
            </a:r>
          </a:p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MOVE start ;Move to safe starting location</a:t>
            </a:r>
          </a:p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FOR </a:t>
            </a: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</a:t>
            </a:r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1 TO parts ;Process the parts</a:t>
            </a:r>
          </a:p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APPRO pick, height1 ;Go toward the pick-up</a:t>
            </a:r>
          </a:p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MOVES pick ;Move to the part</a:t>
            </a:r>
          </a:p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CLOSEI ;Close the hand</a:t>
            </a:r>
          </a:p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DEPARTS height1 ;Back away</a:t>
            </a:r>
          </a:p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APPRO place, height2 ;Go toward the put-down</a:t>
            </a:r>
          </a:p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MOVES place ;Move to the destination</a:t>
            </a:r>
          </a:p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OPENI ;Release the part</a:t>
            </a:r>
          </a:p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DEPARTS height2 ;Back away </a:t>
            </a:r>
          </a:p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Appendix A Pick and Place</a:t>
            </a:r>
          </a:p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350 V+ Language User’s Guide, Rev A</a:t>
            </a:r>
          </a:p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END ;Loop for next part</a:t>
            </a:r>
          </a:p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TYPE "All done. ", /I0, parts, " parts processed"</a:t>
            </a:r>
          </a:p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RETURN ;End of the program</a:t>
            </a:r>
          </a:p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.END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DC9B7-09C4-4C28-86C0-5127514D2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051" y="1272337"/>
            <a:ext cx="3803514" cy="52499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5F4CDB-53D7-4EAD-9119-ED70B2639CC2}"/>
              </a:ext>
            </a:extLst>
          </p:cNvPr>
          <p:cNvSpPr/>
          <p:nvPr/>
        </p:nvSpPr>
        <p:spPr>
          <a:xfrm>
            <a:off x="604433" y="6199092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hlinkClick r:id="rId3"/>
              </a:rPr>
              <a:t>http://www.engr.colostate.edu/me/facil/ramlab/adept/v_lrg.pdf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123225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3D98-1DC8-4E5F-894C-282969D9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ERPL &gt; Library for an existing programming language</a:t>
            </a:r>
          </a:p>
        </p:txBody>
      </p:sp>
      <p:sp>
        <p:nvSpPr>
          <p:cNvPr id="3" name="Text Placeholder 5" descr="2D Slides">
            <a:extLst>
              <a:ext uri="{FF2B5EF4-FFF2-40B4-BE49-F238E27FC236}">
                <a16:creationId xmlns:a16="http://schemas.microsoft.com/office/drawing/2014/main" id="{7B134FB9-9E05-40EF-967E-26FC1349DD16}"/>
              </a:ext>
            </a:extLst>
          </p:cNvPr>
          <p:cNvSpPr txBox="1">
            <a:spLocks/>
          </p:cNvSpPr>
          <p:nvPr/>
        </p:nvSpPr>
        <p:spPr>
          <a:xfrm>
            <a:off x="604434" y="1452563"/>
            <a:ext cx="9911166" cy="507292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Creating a RPL based on an existing programming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JARS, developed by NASA's Jet Propulsion Laboratory, is an example of such a robot programming language based on Pascal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60796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3D98-1DC8-4E5F-894C-282969D9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ERPL &gt; Library for a general purpose programming language</a:t>
            </a:r>
          </a:p>
        </p:txBody>
      </p:sp>
      <p:sp>
        <p:nvSpPr>
          <p:cNvPr id="3" name="Text Placeholder 5" descr="2D Slides">
            <a:extLst>
              <a:ext uri="{FF2B5EF4-FFF2-40B4-BE49-F238E27FC236}">
                <a16:creationId xmlns:a16="http://schemas.microsoft.com/office/drawing/2014/main" id="{7B134FB9-9E05-40EF-967E-26FC1349DD16}"/>
              </a:ext>
            </a:extLst>
          </p:cNvPr>
          <p:cNvSpPr txBox="1">
            <a:spLocks/>
          </p:cNvSpPr>
          <p:nvPr/>
        </p:nvSpPr>
        <p:spPr>
          <a:xfrm>
            <a:off x="604434" y="1452563"/>
            <a:ext cx="9911166" cy="507292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Better in large scale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For .NET (F# and C#, etc.):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  <a:ea typeface="+mj-ea"/>
                <a:cs typeface="+mj-cs"/>
              </a:rPr>
              <a:t>Machina.NET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>
                <a:latin typeface="+mj-lt"/>
                <a:ea typeface="+mj-ea"/>
                <a:cs typeface="+mj-cs"/>
              </a:rPr>
              <a:t>AForgeNet</a:t>
            </a:r>
            <a:endParaRPr lang="en-US" sz="1400" dirty="0">
              <a:latin typeface="+mj-lt"/>
              <a:ea typeface="+mj-ea"/>
              <a:cs typeface="+mj-cs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>
                <a:latin typeface="+mj-lt"/>
                <a:ea typeface="+mj-ea"/>
                <a:cs typeface="+mj-cs"/>
              </a:rPr>
              <a:t>RoboticsFramework</a:t>
            </a:r>
            <a:endParaRPr lang="en-US" sz="1400" dirty="0">
              <a:latin typeface="+mj-lt"/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For Python: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  <a:ea typeface="+mj-ea"/>
                <a:cs typeface="+mj-cs"/>
              </a:rPr>
              <a:t>Machina Python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>
                <a:latin typeface="+mj-lt"/>
                <a:ea typeface="+mj-ea"/>
                <a:cs typeface="+mj-cs"/>
              </a:rPr>
              <a:t>RobotPy</a:t>
            </a:r>
            <a:endParaRPr lang="en-US" sz="1400" dirty="0">
              <a:latin typeface="+mj-lt"/>
              <a:ea typeface="+mj-ea"/>
              <a:cs typeface="+mj-cs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  <a:ea typeface="+mj-ea"/>
                <a:cs typeface="+mj-cs"/>
              </a:rPr>
              <a:t>Python Robotics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And others as well…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37AB1B-C158-4FD0-ACAD-E2ED59130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882" y="3992504"/>
            <a:ext cx="1756557" cy="17565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DAF880-412F-4565-91F7-439EF391A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679" y="2824853"/>
            <a:ext cx="1756557" cy="17565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5DBFE7-1361-4502-B3CF-E3DFFC999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623" y="2630259"/>
            <a:ext cx="1562519" cy="17565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DC7800-CE85-4B79-BC76-477547A707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080" y="1359482"/>
            <a:ext cx="2301583" cy="23015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36DD86-1493-479D-95C8-74ECD4346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7616" y="4333330"/>
            <a:ext cx="1299950" cy="17565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5509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3D98-1DC8-4E5F-894C-282969D9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ERPL &gt; Library for a general purpose programming language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95C03-88F0-4118-B710-E4172DDF6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79" y="1196391"/>
            <a:ext cx="10983132" cy="549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4045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3D98-1DC8-4E5F-894C-282969D9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Level Programming Languages</a:t>
            </a:r>
          </a:p>
        </p:txBody>
      </p:sp>
      <p:sp>
        <p:nvSpPr>
          <p:cNvPr id="3" name="Text Placeholder 5" descr="2D Slides">
            <a:extLst>
              <a:ext uri="{FF2B5EF4-FFF2-40B4-BE49-F238E27FC236}">
                <a16:creationId xmlns:a16="http://schemas.microsoft.com/office/drawing/2014/main" id="{7B134FB9-9E05-40EF-967E-26FC1349DD16}"/>
              </a:ext>
            </a:extLst>
          </p:cNvPr>
          <p:cNvSpPr txBox="1">
            <a:spLocks/>
          </p:cNvSpPr>
          <p:nvPr/>
        </p:nvSpPr>
        <p:spPr>
          <a:xfrm>
            <a:off x="604434" y="1452563"/>
            <a:ext cx="9911166" cy="507292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Command desired goals directly, rather than specifying details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Much more higher Level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Instructions like: “grasp the bolt”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True TLPLs doesn’t exist, but active topic of research</a:t>
            </a:r>
          </a:p>
        </p:txBody>
      </p:sp>
    </p:spTree>
    <p:extLst>
      <p:ext uri="{BB962C8B-B14F-4D97-AF65-F5344CB8AC3E}">
        <p14:creationId xmlns:p14="http://schemas.microsoft.com/office/powerpoint/2010/main" val="2230777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 Sample Application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79D7C8-2EF8-4159-B50C-96E831535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231" y="2349408"/>
            <a:ext cx="7269309" cy="450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4003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3D98-1DC8-4E5F-894C-282969D9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Application</a:t>
            </a:r>
          </a:p>
        </p:txBody>
      </p:sp>
      <p:sp>
        <p:nvSpPr>
          <p:cNvPr id="3" name="Text Placeholder 5" descr="2D Slides">
            <a:extLst>
              <a:ext uri="{FF2B5EF4-FFF2-40B4-BE49-F238E27FC236}">
                <a16:creationId xmlns:a16="http://schemas.microsoft.com/office/drawing/2014/main" id="{7B134FB9-9E05-40EF-967E-26FC1349DD16}"/>
              </a:ext>
            </a:extLst>
          </p:cNvPr>
          <p:cNvSpPr txBox="1">
            <a:spLocks/>
          </p:cNvSpPr>
          <p:nvPr/>
        </p:nvSpPr>
        <p:spPr>
          <a:xfrm>
            <a:off x="604435" y="1452563"/>
            <a:ext cx="2323592" cy="40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+mj-lt"/>
                <a:ea typeface="+mj-ea"/>
                <a:cs typeface="+mj-cs"/>
              </a:rPr>
              <a:t>Imagine this </a:t>
            </a:r>
            <a:r>
              <a:rPr lang="en-US" sz="1800" b="1" dirty="0" err="1">
                <a:latin typeface="+mj-lt"/>
                <a:ea typeface="+mj-ea"/>
                <a:cs typeface="+mj-cs"/>
              </a:rPr>
              <a:t>Workcell</a:t>
            </a:r>
            <a:r>
              <a:rPr lang="en-US" sz="1800" b="1" dirty="0">
                <a:latin typeface="+mj-lt"/>
                <a:ea typeface="+mj-ea"/>
                <a:cs typeface="+mj-cs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99D4B-6DA0-4875-82C3-7316D269C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59" y="1264595"/>
            <a:ext cx="8516484" cy="5282119"/>
          </a:xfrm>
          <a:prstGeom prst="rect">
            <a:avLst/>
          </a:prstGeom>
        </p:spPr>
      </p:pic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DCC0D87E-C425-4CA1-A191-8E7CE70DDE9C}"/>
              </a:ext>
            </a:extLst>
          </p:cNvPr>
          <p:cNvSpPr txBox="1">
            <a:spLocks/>
          </p:cNvSpPr>
          <p:nvPr/>
        </p:nvSpPr>
        <p:spPr>
          <a:xfrm rot="20162636">
            <a:off x="5766578" y="4997205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Conveyor</a:t>
            </a:r>
          </a:p>
        </p:txBody>
      </p:sp>
      <p:sp>
        <p:nvSpPr>
          <p:cNvPr id="6" name="Text Placeholder 5" descr="2D Slides">
            <a:extLst>
              <a:ext uri="{FF2B5EF4-FFF2-40B4-BE49-F238E27FC236}">
                <a16:creationId xmlns:a16="http://schemas.microsoft.com/office/drawing/2014/main" id="{16080214-C874-4634-AA25-67A345FCE067}"/>
              </a:ext>
            </a:extLst>
          </p:cNvPr>
          <p:cNvSpPr txBox="1">
            <a:spLocks/>
          </p:cNvSpPr>
          <p:nvPr/>
        </p:nvSpPr>
        <p:spPr>
          <a:xfrm>
            <a:off x="5686833" y="1892790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Camera</a:t>
            </a:r>
          </a:p>
        </p:txBody>
      </p:sp>
      <p:sp>
        <p:nvSpPr>
          <p:cNvPr id="7" name="Text Placeholder 5" descr="2D Slides">
            <a:extLst>
              <a:ext uri="{FF2B5EF4-FFF2-40B4-BE49-F238E27FC236}">
                <a16:creationId xmlns:a16="http://schemas.microsoft.com/office/drawing/2014/main" id="{2C100011-D89C-47AC-9E0F-E7989D4D693D}"/>
              </a:ext>
            </a:extLst>
          </p:cNvPr>
          <p:cNvSpPr txBox="1">
            <a:spLocks/>
          </p:cNvSpPr>
          <p:nvPr/>
        </p:nvSpPr>
        <p:spPr>
          <a:xfrm rot="20488775">
            <a:off x="6896508" y="2443830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PUMA 560</a:t>
            </a:r>
          </a:p>
        </p:txBody>
      </p:sp>
      <p:sp>
        <p:nvSpPr>
          <p:cNvPr id="8" name="Text Placeholder 5" descr="2D Slides">
            <a:extLst>
              <a:ext uri="{FF2B5EF4-FFF2-40B4-BE49-F238E27FC236}">
                <a16:creationId xmlns:a16="http://schemas.microsoft.com/office/drawing/2014/main" id="{0F247BC2-5FEB-4E5C-8977-4634BBA072AC}"/>
              </a:ext>
            </a:extLst>
          </p:cNvPr>
          <p:cNvSpPr txBox="1">
            <a:spLocks/>
          </p:cNvSpPr>
          <p:nvPr/>
        </p:nvSpPr>
        <p:spPr>
          <a:xfrm rot="20813459">
            <a:off x="7299814" y="3499466"/>
            <a:ext cx="1558767" cy="2319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Force-sensing wrist</a:t>
            </a:r>
          </a:p>
        </p:txBody>
      </p:sp>
      <p:sp>
        <p:nvSpPr>
          <p:cNvPr id="9" name="Text Placeholder 5" descr="2D Slides">
            <a:extLst>
              <a:ext uri="{FF2B5EF4-FFF2-40B4-BE49-F238E27FC236}">
                <a16:creationId xmlns:a16="http://schemas.microsoft.com/office/drawing/2014/main" id="{04C9F35D-547B-4CD4-BEE9-3F101B92BE03}"/>
              </a:ext>
            </a:extLst>
          </p:cNvPr>
          <p:cNvSpPr txBox="1">
            <a:spLocks/>
          </p:cNvSpPr>
          <p:nvPr/>
        </p:nvSpPr>
        <p:spPr>
          <a:xfrm rot="20262701">
            <a:off x="9098000" y="3723199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Feeder</a:t>
            </a:r>
          </a:p>
        </p:txBody>
      </p:sp>
      <p:sp>
        <p:nvSpPr>
          <p:cNvPr id="10" name="Text Placeholder 5" descr="2D Slides">
            <a:extLst>
              <a:ext uri="{FF2B5EF4-FFF2-40B4-BE49-F238E27FC236}">
                <a16:creationId xmlns:a16="http://schemas.microsoft.com/office/drawing/2014/main" id="{09F160A7-B470-4D3E-9AE9-A449CD05C612}"/>
              </a:ext>
            </a:extLst>
          </p:cNvPr>
          <p:cNvSpPr txBox="1">
            <a:spLocks/>
          </p:cNvSpPr>
          <p:nvPr/>
        </p:nvSpPr>
        <p:spPr>
          <a:xfrm>
            <a:off x="8945550" y="1575881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Press</a:t>
            </a:r>
          </a:p>
        </p:txBody>
      </p:sp>
      <p:sp>
        <p:nvSpPr>
          <p:cNvPr id="11" name="Text Placeholder 5" descr="2D Slides">
            <a:extLst>
              <a:ext uri="{FF2B5EF4-FFF2-40B4-BE49-F238E27FC236}">
                <a16:creationId xmlns:a16="http://schemas.microsoft.com/office/drawing/2014/main" id="{9A93BB56-34FC-4C60-AFAB-96C79F129493}"/>
              </a:ext>
            </a:extLst>
          </p:cNvPr>
          <p:cNvSpPr txBox="1">
            <a:spLocks/>
          </p:cNvSpPr>
          <p:nvPr/>
        </p:nvSpPr>
        <p:spPr>
          <a:xfrm rot="20262701">
            <a:off x="8301042" y="4239892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Fixture</a:t>
            </a:r>
          </a:p>
        </p:txBody>
      </p:sp>
    </p:spTree>
    <p:extLst>
      <p:ext uri="{BB962C8B-B14F-4D97-AF65-F5344CB8AC3E}">
        <p14:creationId xmlns:p14="http://schemas.microsoft.com/office/powerpoint/2010/main" val="751376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3D98-1DC8-4E5F-894C-282969D9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99D4B-6DA0-4875-82C3-7316D269C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6" r="9288"/>
          <a:stretch/>
        </p:blipFill>
        <p:spPr>
          <a:xfrm>
            <a:off x="4883285" y="1264595"/>
            <a:ext cx="7091464" cy="5282119"/>
          </a:xfrm>
          <a:prstGeom prst="rect">
            <a:avLst/>
          </a:prstGeom>
        </p:spPr>
      </p:pic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DCC0D87E-C425-4CA1-A191-8E7CE70DDE9C}"/>
              </a:ext>
            </a:extLst>
          </p:cNvPr>
          <p:cNvSpPr txBox="1">
            <a:spLocks/>
          </p:cNvSpPr>
          <p:nvPr/>
        </p:nvSpPr>
        <p:spPr>
          <a:xfrm rot="20162636">
            <a:off x="6573973" y="4997205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Conveyor</a:t>
            </a:r>
          </a:p>
        </p:txBody>
      </p:sp>
      <p:sp>
        <p:nvSpPr>
          <p:cNvPr id="6" name="Text Placeholder 5" descr="2D Slides">
            <a:extLst>
              <a:ext uri="{FF2B5EF4-FFF2-40B4-BE49-F238E27FC236}">
                <a16:creationId xmlns:a16="http://schemas.microsoft.com/office/drawing/2014/main" id="{16080214-C874-4634-AA25-67A345FCE067}"/>
              </a:ext>
            </a:extLst>
          </p:cNvPr>
          <p:cNvSpPr txBox="1">
            <a:spLocks/>
          </p:cNvSpPr>
          <p:nvPr/>
        </p:nvSpPr>
        <p:spPr>
          <a:xfrm>
            <a:off x="6494228" y="1892790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Camera</a:t>
            </a:r>
          </a:p>
        </p:txBody>
      </p:sp>
      <p:sp>
        <p:nvSpPr>
          <p:cNvPr id="7" name="Text Placeholder 5" descr="2D Slides">
            <a:extLst>
              <a:ext uri="{FF2B5EF4-FFF2-40B4-BE49-F238E27FC236}">
                <a16:creationId xmlns:a16="http://schemas.microsoft.com/office/drawing/2014/main" id="{2C100011-D89C-47AC-9E0F-E7989D4D693D}"/>
              </a:ext>
            </a:extLst>
          </p:cNvPr>
          <p:cNvSpPr txBox="1">
            <a:spLocks/>
          </p:cNvSpPr>
          <p:nvPr/>
        </p:nvSpPr>
        <p:spPr>
          <a:xfrm rot="20488775">
            <a:off x="7703903" y="2443830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PUMA 560</a:t>
            </a:r>
          </a:p>
        </p:txBody>
      </p:sp>
      <p:sp>
        <p:nvSpPr>
          <p:cNvPr id="8" name="Text Placeholder 5" descr="2D Slides">
            <a:extLst>
              <a:ext uri="{FF2B5EF4-FFF2-40B4-BE49-F238E27FC236}">
                <a16:creationId xmlns:a16="http://schemas.microsoft.com/office/drawing/2014/main" id="{0F247BC2-5FEB-4E5C-8977-4634BBA072AC}"/>
              </a:ext>
            </a:extLst>
          </p:cNvPr>
          <p:cNvSpPr txBox="1">
            <a:spLocks/>
          </p:cNvSpPr>
          <p:nvPr/>
        </p:nvSpPr>
        <p:spPr>
          <a:xfrm rot="20813459">
            <a:off x="8107209" y="3499466"/>
            <a:ext cx="1558767" cy="2319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Force-sensing wrist</a:t>
            </a:r>
          </a:p>
        </p:txBody>
      </p:sp>
      <p:sp>
        <p:nvSpPr>
          <p:cNvPr id="9" name="Text Placeholder 5" descr="2D Slides">
            <a:extLst>
              <a:ext uri="{FF2B5EF4-FFF2-40B4-BE49-F238E27FC236}">
                <a16:creationId xmlns:a16="http://schemas.microsoft.com/office/drawing/2014/main" id="{04C9F35D-547B-4CD4-BEE9-3F101B92BE03}"/>
              </a:ext>
            </a:extLst>
          </p:cNvPr>
          <p:cNvSpPr txBox="1">
            <a:spLocks/>
          </p:cNvSpPr>
          <p:nvPr/>
        </p:nvSpPr>
        <p:spPr>
          <a:xfrm rot="20262701">
            <a:off x="9905395" y="3723199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Feeder</a:t>
            </a:r>
          </a:p>
        </p:txBody>
      </p:sp>
      <p:sp>
        <p:nvSpPr>
          <p:cNvPr id="10" name="Text Placeholder 5" descr="2D Slides">
            <a:extLst>
              <a:ext uri="{FF2B5EF4-FFF2-40B4-BE49-F238E27FC236}">
                <a16:creationId xmlns:a16="http://schemas.microsoft.com/office/drawing/2014/main" id="{09F160A7-B470-4D3E-9AE9-A449CD05C612}"/>
              </a:ext>
            </a:extLst>
          </p:cNvPr>
          <p:cNvSpPr txBox="1">
            <a:spLocks/>
          </p:cNvSpPr>
          <p:nvPr/>
        </p:nvSpPr>
        <p:spPr>
          <a:xfrm>
            <a:off x="9752945" y="1575881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Press</a:t>
            </a:r>
          </a:p>
        </p:txBody>
      </p:sp>
      <p:sp>
        <p:nvSpPr>
          <p:cNvPr id="3" name="Text Placeholder 5" descr="2D Slides">
            <a:extLst>
              <a:ext uri="{FF2B5EF4-FFF2-40B4-BE49-F238E27FC236}">
                <a16:creationId xmlns:a16="http://schemas.microsoft.com/office/drawing/2014/main" id="{7B134FB9-9E05-40EF-967E-26FC1349DD16}"/>
              </a:ext>
            </a:extLst>
          </p:cNvPr>
          <p:cNvSpPr txBox="1">
            <a:spLocks/>
          </p:cNvSpPr>
          <p:nvPr/>
        </p:nvSpPr>
        <p:spPr>
          <a:xfrm>
            <a:off x="604434" y="1452562"/>
            <a:ext cx="3195213" cy="50941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+mj-lt"/>
                <a:ea typeface="+mj-ea"/>
                <a:cs typeface="+mj-cs"/>
              </a:rPr>
              <a:t>STEP 1</a:t>
            </a:r>
          </a:p>
          <a:p>
            <a:pPr marL="0" indent="0">
              <a:buNone/>
            </a:pPr>
            <a:endParaRPr lang="en-US" sz="1800" b="1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Conveyor is signaled to Start.</a:t>
            </a: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Stopped when Vision System detects bracket under camera.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CDC3ADB-9314-470A-B4CC-A769E6B528AF}"/>
              </a:ext>
            </a:extLst>
          </p:cNvPr>
          <p:cNvSpPr/>
          <p:nvPr/>
        </p:nvSpPr>
        <p:spPr>
          <a:xfrm rot="20210466">
            <a:off x="4870961" y="4240164"/>
            <a:ext cx="700843" cy="31793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28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81481E-6 L 0.13072 -0.08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3D98-1DC8-4E5F-894C-282969D9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99D4B-6DA0-4875-82C3-7316D269C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6" r="9288"/>
          <a:stretch/>
        </p:blipFill>
        <p:spPr>
          <a:xfrm>
            <a:off x="4883285" y="1264595"/>
            <a:ext cx="7091464" cy="5282119"/>
          </a:xfrm>
          <a:prstGeom prst="rect">
            <a:avLst/>
          </a:prstGeom>
        </p:spPr>
      </p:pic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DCC0D87E-C425-4CA1-A191-8E7CE70DDE9C}"/>
              </a:ext>
            </a:extLst>
          </p:cNvPr>
          <p:cNvSpPr txBox="1">
            <a:spLocks/>
          </p:cNvSpPr>
          <p:nvPr/>
        </p:nvSpPr>
        <p:spPr>
          <a:xfrm rot="20162636">
            <a:off x="6573973" y="4997205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Conveyor</a:t>
            </a:r>
          </a:p>
        </p:txBody>
      </p:sp>
      <p:sp>
        <p:nvSpPr>
          <p:cNvPr id="6" name="Text Placeholder 5" descr="2D Slides">
            <a:extLst>
              <a:ext uri="{FF2B5EF4-FFF2-40B4-BE49-F238E27FC236}">
                <a16:creationId xmlns:a16="http://schemas.microsoft.com/office/drawing/2014/main" id="{16080214-C874-4634-AA25-67A345FCE067}"/>
              </a:ext>
            </a:extLst>
          </p:cNvPr>
          <p:cNvSpPr txBox="1">
            <a:spLocks/>
          </p:cNvSpPr>
          <p:nvPr/>
        </p:nvSpPr>
        <p:spPr>
          <a:xfrm>
            <a:off x="6494228" y="1892790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Camera</a:t>
            </a:r>
          </a:p>
        </p:txBody>
      </p:sp>
      <p:sp>
        <p:nvSpPr>
          <p:cNvPr id="7" name="Text Placeholder 5" descr="2D Slides">
            <a:extLst>
              <a:ext uri="{FF2B5EF4-FFF2-40B4-BE49-F238E27FC236}">
                <a16:creationId xmlns:a16="http://schemas.microsoft.com/office/drawing/2014/main" id="{2C100011-D89C-47AC-9E0F-E7989D4D693D}"/>
              </a:ext>
            </a:extLst>
          </p:cNvPr>
          <p:cNvSpPr txBox="1">
            <a:spLocks/>
          </p:cNvSpPr>
          <p:nvPr/>
        </p:nvSpPr>
        <p:spPr>
          <a:xfrm rot="20488775">
            <a:off x="7703903" y="2443830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PUMA 560</a:t>
            </a:r>
          </a:p>
        </p:txBody>
      </p:sp>
      <p:sp>
        <p:nvSpPr>
          <p:cNvPr id="8" name="Text Placeholder 5" descr="2D Slides">
            <a:extLst>
              <a:ext uri="{FF2B5EF4-FFF2-40B4-BE49-F238E27FC236}">
                <a16:creationId xmlns:a16="http://schemas.microsoft.com/office/drawing/2014/main" id="{0F247BC2-5FEB-4E5C-8977-4634BBA072AC}"/>
              </a:ext>
            </a:extLst>
          </p:cNvPr>
          <p:cNvSpPr txBox="1">
            <a:spLocks/>
          </p:cNvSpPr>
          <p:nvPr/>
        </p:nvSpPr>
        <p:spPr>
          <a:xfrm rot="20813459">
            <a:off x="8107209" y="3499466"/>
            <a:ext cx="1558767" cy="2319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Force-sensing wrist</a:t>
            </a:r>
          </a:p>
        </p:txBody>
      </p:sp>
      <p:sp>
        <p:nvSpPr>
          <p:cNvPr id="9" name="Text Placeholder 5" descr="2D Slides">
            <a:extLst>
              <a:ext uri="{FF2B5EF4-FFF2-40B4-BE49-F238E27FC236}">
                <a16:creationId xmlns:a16="http://schemas.microsoft.com/office/drawing/2014/main" id="{04C9F35D-547B-4CD4-BEE9-3F101B92BE03}"/>
              </a:ext>
            </a:extLst>
          </p:cNvPr>
          <p:cNvSpPr txBox="1">
            <a:spLocks/>
          </p:cNvSpPr>
          <p:nvPr/>
        </p:nvSpPr>
        <p:spPr>
          <a:xfrm rot="20262701">
            <a:off x="9905395" y="3723199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Feeder</a:t>
            </a:r>
          </a:p>
        </p:txBody>
      </p:sp>
      <p:sp>
        <p:nvSpPr>
          <p:cNvPr id="10" name="Text Placeholder 5" descr="2D Slides">
            <a:extLst>
              <a:ext uri="{FF2B5EF4-FFF2-40B4-BE49-F238E27FC236}">
                <a16:creationId xmlns:a16="http://schemas.microsoft.com/office/drawing/2014/main" id="{09F160A7-B470-4D3E-9AE9-A449CD05C612}"/>
              </a:ext>
            </a:extLst>
          </p:cNvPr>
          <p:cNvSpPr txBox="1">
            <a:spLocks/>
          </p:cNvSpPr>
          <p:nvPr/>
        </p:nvSpPr>
        <p:spPr>
          <a:xfrm>
            <a:off x="9752945" y="1575881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Press</a:t>
            </a:r>
          </a:p>
        </p:txBody>
      </p:sp>
      <p:sp>
        <p:nvSpPr>
          <p:cNvPr id="3" name="Text Placeholder 5" descr="2D Slides">
            <a:extLst>
              <a:ext uri="{FF2B5EF4-FFF2-40B4-BE49-F238E27FC236}">
                <a16:creationId xmlns:a16="http://schemas.microsoft.com/office/drawing/2014/main" id="{7B134FB9-9E05-40EF-967E-26FC1349DD16}"/>
              </a:ext>
            </a:extLst>
          </p:cNvPr>
          <p:cNvSpPr txBox="1">
            <a:spLocks/>
          </p:cNvSpPr>
          <p:nvPr/>
        </p:nvSpPr>
        <p:spPr>
          <a:xfrm>
            <a:off x="604434" y="1452562"/>
            <a:ext cx="3195213" cy="50941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+mj-lt"/>
                <a:ea typeface="+mj-ea"/>
                <a:cs typeface="+mj-cs"/>
              </a:rPr>
              <a:t>STEP 2</a:t>
            </a:r>
          </a:p>
          <a:p>
            <a:pPr marL="0" indent="0">
              <a:buNone/>
            </a:pPr>
            <a:endParaRPr lang="en-US" sz="1800" b="1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Vision system checks bracket for right position and orientation, also checks if it doesn’t have defects.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096B896-E78D-4E21-899B-7DD6149486FB}"/>
              </a:ext>
            </a:extLst>
          </p:cNvPr>
          <p:cNvSpPr/>
          <p:nvPr/>
        </p:nvSpPr>
        <p:spPr>
          <a:xfrm>
            <a:off x="6796262" y="2479398"/>
            <a:ext cx="421662" cy="647378"/>
          </a:xfrm>
          <a:prstGeom prst="triangle">
            <a:avLst/>
          </a:prstGeom>
          <a:solidFill>
            <a:srgbClr val="FFF7E1">
              <a:alpha val="32941"/>
            </a:srgb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9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7037E-6 L 0.00091 0.084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3865338" y="2629069"/>
            <a:ext cx="8080050" cy="41525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Roster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604434" y="1452563"/>
            <a:ext cx="9911166" cy="507292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The 3 Levels of Robot Programming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A Sample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Requirements of Robots Programming Languages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Problems peculiar to Robots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3D98-1DC8-4E5F-894C-282969D9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99D4B-6DA0-4875-82C3-7316D269C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6" r="9288"/>
          <a:stretch/>
        </p:blipFill>
        <p:spPr>
          <a:xfrm>
            <a:off x="4883285" y="1264595"/>
            <a:ext cx="7091464" cy="5282119"/>
          </a:xfrm>
          <a:prstGeom prst="rect">
            <a:avLst/>
          </a:prstGeom>
        </p:spPr>
      </p:pic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DCC0D87E-C425-4CA1-A191-8E7CE70DDE9C}"/>
              </a:ext>
            </a:extLst>
          </p:cNvPr>
          <p:cNvSpPr txBox="1">
            <a:spLocks/>
          </p:cNvSpPr>
          <p:nvPr/>
        </p:nvSpPr>
        <p:spPr>
          <a:xfrm rot="20162636">
            <a:off x="6573973" y="4997205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Conveyor</a:t>
            </a:r>
          </a:p>
        </p:txBody>
      </p:sp>
      <p:sp>
        <p:nvSpPr>
          <p:cNvPr id="6" name="Text Placeholder 5" descr="2D Slides">
            <a:extLst>
              <a:ext uri="{FF2B5EF4-FFF2-40B4-BE49-F238E27FC236}">
                <a16:creationId xmlns:a16="http://schemas.microsoft.com/office/drawing/2014/main" id="{16080214-C874-4634-AA25-67A345FCE067}"/>
              </a:ext>
            </a:extLst>
          </p:cNvPr>
          <p:cNvSpPr txBox="1">
            <a:spLocks/>
          </p:cNvSpPr>
          <p:nvPr/>
        </p:nvSpPr>
        <p:spPr>
          <a:xfrm>
            <a:off x="6494228" y="1892790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Camera</a:t>
            </a:r>
          </a:p>
        </p:txBody>
      </p:sp>
      <p:sp>
        <p:nvSpPr>
          <p:cNvPr id="7" name="Text Placeholder 5" descr="2D Slides">
            <a:extLst>
              <a:ext uri="{FF2B5EF4-FFF2-40B4-BE49-F238E27FC236}">
                <a16:creationId xmlns:a16="http://schemas.microsoft.com/office/drawing/2014/main" id="{2C100011-D89C-47AC-9E0F-E7989D4D693D}"/>
              </a:ext>
            </a:extLst>
          </p:cNvPr>
          <p:cNvSpPr txBox="1">
            <a:spLocks/>
          </p:cNvSpPr>
          <p:nvPr/>
        </p:nvSpPr>
        <p:spPr>
          <a:xfrm rot="20488775">
            <a:off x="7703903" y="2443830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PUMA 560</a:t>
            </a:r>
          </a:p>
        </p:txBody>
      </p:sp>
      <p:sp>
        <p:nvSpPr>
          <p:cNvPr id="8" name="Text Placeholder 5" descr="2D Slides">
            <a:extLst>
              <a:ext uri="{FF2B5EF4-FFF2-40B4-BE49-F238E27FC236}">
                <a16:creationId xmlns:a16="http://schemas.microsoft.com/office/drawing/2014/main" id="{0F247BC2-5FEB-4E5C-8977-4634BBA072AC}"/>
              </a:ext>
            </a:extLst>
          </p:cNvPr>
          <p:cNvSpPr txBox="1">
            <a:spLocks/>
          </p:cNvSpPr>
          <p:nvPr/>
        </p:nvSpPr>
        <p:spPr>
          <a:xfrm rot="20813459">
            <a:off x="8107209" y="3499466"/>
            <a:ext cx="1558767" cy="2319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Force-sensing wrist</a:t>
            </a:r>
          </a:p>
        </p:txBody>
      </p:sp>
      <p:sp>
        <p:nvSpPr>
          <p:cNvPr id="9" name="Text Placeholder 5" descr="2D Slides">
            <a:extLst>
              <a:ext uri="{FF2B5EF4-FFF2-40B4-BE49-F238E27FC236}">
                <a16:creationId xmlns:a16="http://schemas.microsoft.com/office/drawing/2014/main" id="{04C9F35D-547B-4CD4-BEE9-3F101B92BE03}"/>
              </a:ext>
            </a:extLst>
          </p:cNvPr>
          <p:cNvSpPr txBox="1">
            <a:spLocks/>
          </p:cNvSpPr>
          <p:nvPr/>
        </p:nvSpPr>
        <p:spPr>
          <a:xfrm rot="20262701">
            <a:off x="9905395" y="3723199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Feeder</a:t>
            </a:r>
          </a:p>
        </p:txBody>
      </p:sp>
      <p:sp>
        <p:nvSpPr>
          <p:cNvPr id="10" name="Text Placeholder 5" descr="2D Slides">
            <a:extLst>
              <a:ext uri="{FF2B5EF4-FFF2-40B4-BE49-F238E27FC236}">
                <a16:creationId xmlns:a16="http://schemas.microsoft.com/office/drawing/2014/main" id="{09F160A7-B470-4D3E-9AE9-A449CD05C612}"/>
              </a:ext>
            </a:extLst>
          </p:cNvPr>
          <p:cNvSpPr txBox="1">
            <a:spLocks/>
          </p:cNvSpPr>
          <p:nvPr/>
        </p:nvSpPr>
        <p:spPr>
          <a:xfrm>
            <a:off x="9752945" y="1575881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Press</a:t>
            </a:r>
          </a:p>
        </p:txBody>
      </p:sp>
      <p:sp>
        <p:nvSpPr>
          <p:cNvPr id="3" name="Text Placeholder 5" descr="2D Slides">
            <a:extLst>
              <a:ext uri="{FF2B5EF4-FFF2-40B4-BE49-F238E27FC236}">
                <a16:creationId xmlns:a16="http://schemas.microsoft.com/office/drawing/2014/main" id="{7B134FB9-9E05-40EF-967E-26FC1349DD16}"/>
              </a:ext>
            </a:extLst>
          </p:cNvPr>
          <p:cNvSpPr txBox="1">
            <a:spLocks/>
          </p:cNvSpPr>
          <p:nvPr/>
        </p:nvSpPr>
        <p:spPr>
          <a:xfrm>
            <a:off x="604434" y="1452562"/>
            <a:ext cx="3195213" cy="50941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+mj-lt"/>
                <a:ea typeface="+mj-ea"/>
                <a:cs typeface="+mj-cs"/>
              </a:rPr>
              <a:t>STEP 3</a:t>
            </a:r>
          </a:p>
          <a:p>
            <a:pPr marL="0" indent="0">
              <a:buNone/>
            </a:pPr>
            <a:endParaRPr lang="en-US" sz="1800" b="1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Manipulator grasps the bracket with specific force. </a:t>
            </a:r>
            <a:endParaRPr lang="fa-IR" sz="18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Distance of fingers checked .</a:t>
            </a:r>
          </a:p>
          <a:p>
            <a:pPr marL="0" indent="0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On failure, robot moves away and vision system restarts.</a:t>
            </a:r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E7FC7C93-EE03-464D-98FA-562CB272D387}"/>
              </a:ext>
            </a:extLst>
          </p:cNvPr>
          <p:cNvSpPr/>
          <p:nvPr/>
        </p:nvSpPr>
        <p:spPr>
          <a:xfrm rot="18673956">
            <a:off x="9359546" y="3167898"/>
            <a:ext cx="624847" cy="729737"/>
          </a:xfrm>
          <a:prstGeom prst="down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12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85185E-6 L 3.75E-6 0.00023 C -0.01342 -0.00764 -0.00078 -0.00093 -0.00964 -0.00486 C -0.0112 -0.00556 -0.01276 -0.00671 -0.01446 -0.00718 C -0.01589 -0.00764 -0.01758 -0.00787 -0.01914 -0.00834 C -0.02578 -0.01366 -0.02448 -0.01296 -0.03125 -0.0169 C -0.03295 -0.01783 -0.03451 -0.01852 -0.03607 -0.01921 C -0.03946 -0.02037 -0.05026 -0.02153 -0.05235 -0.02176 L -0.07891 -0.02384 L -0.11628 -0.02176 C -0.11706 -0.02153 -0.11797 -0.02107 -0.11888 -0.02037 C -0.12162 -0.01852 -0.12526 -0.01435 -0.12774 -0.01204 C -0.12865 -0.01111 -0.12943 -0.01042 -0.13047 -0.00949 C -0.13164 -0.00857 -0.13269 -0.0081 -0.13386 -0.00718 C -0.1349 -0.00625 -0.13555 -0.00463 -0.13659 -0.00347 C -0.13868 -0.00139 -0.14154 -0.0007 -0.14336 0.00254 C -0.14427 0.00416 -0.14493 0.00602 -0.1461 0.00741 C -0.14688 0.00833 -0.14779 0.00879 -0.1487 0.00972 C -0.14948 0.01041 -0.15013 0.01134 -0.15078 0.01204 C -0.1573 0.02037 -0.14987 0.01157 -0.15625 0.01805 C -0.1599 0.02176 -0.15664 0.01967 -0.16029 0.02176 C -0.16172 0.02338 -0.16302 0.02546 -0.16433 0.02662 C -0.16784 0.02963 -0.16615 0.02801 -0.16914 0.03148 C -0.17305 0.0419 -0.16784 0.02963 -0.17253 0.03634 C -0.17318 0.03727 -0.17331 0.03889 -0.17383 0.03981 C -0.17474 0.04143 -0.17565 0.04236 -0.17657 0.04352 C -0.17826 0.05208 -0.17683 0.0493 -0.17995 0.05324 C -0.18164 0.05787 -0.18138 0.05532 -0.18138 0.06065 " pathEditMode="relative" rAng="0" ptsTypes="AAAAAAAAAAAAAAAAAAAAAA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76" y="18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3D98-1DC8-4E5F-894C-282969D9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99D4B-6DA0-4875-82C3-7316D269C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6" r="9288"/>
          <a:stretch/>
        </p:blipFill>
        <p:spPr>
          <a:xfrm>
            <a:off x="4883285" y="1264595"/>
            <a:ext cx="7091464" cy="5282119"/>
          </a:xfrm>
          <a:prstGeom prst="rect">
            <a:avLst/>
          </a:prstGeom>
        </p:spPr>
      </p:pic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DCC0D87E-C425-4CA1-A191-8E7CE70DDE9C}"/>
              </a:ext>
            </a:extLst>
          </p:cNvPr>
          <p:cNvSpPr txBox="1">
            <a:spLocks/>
          </p:cNvSpPr>
          <p:nvPr/>
        </p:nvSpPr>
        <p:spPr>
          <a:xfrm rot="20162636">
            <a:off x="6573973" y="4997205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Conveyor</a:t>
            </a:r>
          </a:p>
        </p:txBody>
      </p:sp>
      <p:sp>
        <p:nvSpPr>
          <p:cNvPr id="6" name="Text Placeholder 5" descr="2D Slides">
            <a:extLst>
              <a:ext uri="{FF2B5EF4-FFF2-40B4-BE49-F238E27FC236}">
                <a16:creationId xmlns:a16="http://schemas.microsoft.com/office/drawing/2014/main" id="{16080214-C874-4634-AA25-67A345FCE067}"/>
              </a:ext>
            </a:extLst>
          </p:cNvPr>
          <p:cNvSpPr txBox="1">
            <a:spLocks/>
          </p:cNvSpPr>
          <p:nvPr/>
        </p:nvSpPr>
        <p:spPr>
          <a:xfrm>
            <a:off x="6494228" y="1892790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Camera</a:t>
            </a:r>
          </a:p>
        </p:txBody>
      </p:sp>
      <p:sp>
        <p:nvSpPr>
          <p:cNvPr id="7" name="Text Placeholder 5" descr="2D Slides">
            <a:extLst>
              <a:ext uri="{FF2B5EF4-FFF2-40B4-BE49-F238E27FC236}">
                <a16:creationId xmlns:a16="http://schemas.microsoft.com/office/drawing/2014/main" id="{2C100011-D89C-47AC-9E0F-E7989D4D693D}"/>
              </a:ext>
            </a:extLst>
          </p:cNvPr>
          <p:cNvSpPr txBox="1">
            <a:spLocks/>
          </p:cNvSpPr>
          <p:nvPr/>
        </p:nvSpPr>
        <p:spPr>
          <a:xfrm rot="20488775">
            <a:off x="7703903" y="2443830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PUMA 560</a:t>
            </a:r>
          </a:p>
        </p:txBody>
      </p:sp>
      <p:sp>
        <p:nvSpPr>
          <p:cNvPr id="8" name="Text Placeholder 5" descr="2D Slides">
            <a:extLst>
              <a:ext uri="{FF2B5EF4-FFF2-40B4-BE49-F238E27FC236}">
                <a16:creationId xmlns:a16="http://schemas.microsoft.com/office/drawing/2014/main" id="{0F247BC2-5FEB-4E5C-8977-4634BBA072AC}"/>
              </a:ext>
            </a:extLst>
          </p:cNvPr>
          <p:cNvSpPr txBox="1">
            <a:spLocks/>
          </p:cNvSpPr>
          <p:nvPr/>
        </p:nvSpPr>
        <p:spPr>
          <a:xfrm rot="20813459">
            <a:off x="8107209" y="3499466"/>
            <a:ext cx="1558767" cy="2319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Force-sensing wrist</a:t>
            </a:r>
          </a:p>
        </p:txBody>
      </p:sp>
      <p:sp>
        <p:nvSpPr>
          <p:cNvPr id="9" name="Text Placeholder 5" descr="2D Slides">
            <a:extLst>
              <a:ext uri="{FF2B5EF4-FFF2-40B4-BE49-F238E27FC236}">
                <a16:creationId xmlns:a16="http://schemas.microsoft.com/office/drawing/2014/main" id="{04C9F35D-547B-4CD4-BEE9-3F101B92BE03}"/>
              </a:ext>
            </a:extLst>
          </p:cNvPr>
          <p:cNvSpPr txBox="1">
            <a:spLocks/>
          </p:cNvSpPr>
          <p:nvPr/>
        </p:nvSpPr>
        <p:spPr>
          <a:xfrm rot="20262701">
            <a:off x="9905395" y="3723199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Feeder</a:t>
            </a:r>
          </a:p>
        </p:txBody>
      </p:sp>
      <p:sp>
        <p:nvSpPr>
          <p:cNvPr id="10" name="Text Placeholder 5" descr="2D Slides">
            <a:extLst>
              <a:ext uri="{FF2B5EF4-FFF2-40B4-BE49-F238E27FC236}">
                <a16:creationId xmlns:a16="http://schemas.microsoft.com/office/drawing/2014/main" id="{09F160A7-B470-4D3E-9AE9-A449CD05C612}"/>
              </a:ext>
            </a:extLst>
          </p:cNvPr>
          <p:cNvSpPr txBox="1">
            <a:spLocks/>
          </p:cNvSpPr>
          <p:nvPr/>
        </p:nvSpPr>
        <p:spPr>
          <a:xfrm>
            <a:off x="9752945" y="1575881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Press</a:t>
            </a:r>
          </a:p>
        </p:txBody>
      </p:sp>
      <p:sp>
        <p:nvSpPr>
          <p:cNvPr id="3" name="Text Placeholder 5" descr="2D Slides">
            <a:extLst>
              <a:ext uri="{FF2B5EF4-FFF2-40B4-BE49-F238E27FC236}">
                <a16:creationId xmlns:a16="http://schemas.microsoft.com/office/drawing/2014/main" id="{7B134FB9-9E05-40EF-967E-26FC1349DD16}"/>
              </a:ext>
            </a:extLst>
          </p:cNvPr>
          <p:cNvSpPr txBox="1">
            <a:spLocks/>
          </p:cNvSpPr>
          <p:nvPr/>
        </p:nvSpPr>
        <p:spPr>
          <a:xfrm>
            <a:off x="604434" y="1452562"/>
            <a:ext cx="3195213" cy="50941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+mj-lt"/>
                <a:ea typeface="+mj-ea"/>
                <a:cs typeface="+mj-cs"/>
              </a:rPr>
              <a:t>STEP 4</a:t>
            </a:r>
          </a:p>
          <a:p>
            <a:pPr marL="0" indent="0">
              <a:buNone/>
            </a:pPr>
            <a:endParaRPr lang="en-US" sz="1800" b="1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Bracket is placed on fixture.</a:t>
            </a:r>
          </a:p>
          <a:p>
            <a:pPr marL="0" indent="0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Conveyer can be signaled to start in parallel.</a:t>
            </a:r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E7FC7C93-EE03-464D-98FA-562CB272D387}"/>
              </a:ext>
            </a:extLst>
          </p:cNvPr>
          <p:cNvSpPr/>
          <p:nvPr/>
        </p:nvSpPr>
        <p:spPr>
          <a:xfrm rot="2201531">
            <a:off x="7065043" y="3540299"/>
            <a:ext cx="624847" cy="729737"/>
          </a:xfrm>
          <a:prstGeom prst="down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63D7FCA-1A52-4391-A4DF-D72C0E563085}"/>
              </a:ext>
            </a:extLst>
          </p:cNvPr>
          <p:cNvSpPr/>
          <p:nvPr/>
        </p:nvSpPr>
        <p:spPr>
          <a:xfrm rot="20210466">
            <a:off x="4870961" y="4240164"/>
            <a:ext cx="700843" cy="31793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79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4800000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1.875E-6 0.00023 C 0.00377 -0.00231 0.00495 -0.00301 0.00807 -0.00579 C 0.00911 -0.00648 0.00976 -0.00764 0.01081 -0.00833 C 0.01263 -0.00995 0.01341 -0.01018 0.01536 -0.01157 C 0.01601 -0.01204 0.01888 -0.01412 0.01966 -0.01481 C 0.02044 -0.01505 0.02109 -0.01528 0.02174 -0.01551 C 0.02318 -0.0169 0.02461 -0.01852 0.02695 -0.01921 C 0.02747 -0.01944 0.02825 -0.01967 0.02877 -0.01991 C 0.03164 -0.0213 0.02995 -0.0213 0.03333 -0.02245 C 0.03437 -0.02292 0.03555 -0.02292 0.03659 -0.02315 C 0.03737 -0.02361 0.04101 -0.02592 0.04232 -0.02639 C 0.04362 -0.02685 0.04492 -0.02685 0.04622 -0.02708 C 0.04713 -0.02708 0.04791 -0.02755 0.0487 -0.02778 C 0.05104 -0.02824 0.05312 -0.02847 0.05521 -0.02893 L 0.05846 -0.0294 C 0.06706 -0.02917 0.06771 -0.02986 0.07331 -0.02824 C 0.07643 -0.02755 0.07435 -0.02778 0.07786 -0.02639 C 0.07851 -0.02616 0.07916 -0.02592 0.07969 -0.02592 C 0.08073 -0.02546 0.08151 -0.02477 0.08229 -0.02454 C 0.08372 -0.02384 0.08515 -0.02384 0.0862 -0.02315 C 0.0888 -0.0213 0.08737 -0.02222 0.09075 -0.0213 C 0.0931 -0.01782 0.09114 -0.02014 0.09518 -0.01667 C 0.09583 -0.0162 0.09609 -0.01574 0.09661 -0.01551 C 0.09778 -0.01458 0.09935 -0.01389 0.10039 -0.01273 C 0.10091 -0.01227 0.1013 -0.0118 0.10169 -0.01157 C 0.10573 -0.0088 0.10286 -0.01134 0.10625 -0.00949 C 0.1069 -0.00926 0.10768 -0.0088 0.10807 -0.00833 C 0.1095 -0.00717 0.11041 -0.00532 0.11211 -0.0044 C 0.11797 -0.00046 0.11068 -0.00555 0.11536 -0.00185 C 0.1168 -0.00069 0.11745 -0.00069 0.11849 0.0007 C 0.12018 0.00301 0.12109 0.00556 0.1237 0.00741 C 0.12435 0.00764 0.125 0.0081 0.12565 0.00857 C 0.1263 0.00926 0.13229 0.01458 0.13229 0.0162 L 0.13229 0.01783 " pathEditMode="relative" rAng="0" ptsTypes="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15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81481E-6 L 0.13072 -0.084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2" grpId="2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3D98-1DC8-4E5F-894C-282969D9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99D4B-6DA0-4875-82C3-7316D269C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6" r="9288"/>
          <a:stretch/>
        </p:blipFill>
        <p:spPr>
          <a:xfrm>
            <a:off x="4883285" y="1264595"/>
            <a:ext cx="7091464" cy="5282119"/>
          </a:xfrm>
          <a:prstGeom prst="rect">
            <a:avLst/>
          </a:prstGeom>
        </p:spPr>
      </p:pic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DCC0D87E-C425-4CA1-A191-8E7CE70DDE9C}"/>
              </a:ext>
            </a:extLst>
          </p:cNvPr>
          <p:cNvSpPr txBox="1">
            <a:spLocks/>
          </p:cNvSpPr>
          <p:nvPr/>
        </p:nvSpPr>
        <p:spPr>
          <a:xfrm rot="20162636">
            <a:off x="6573973" y="4997205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Conveyor</a:t>
            </a:r>
          </a:p>
        </p:txBody>
      </p:sp>
      <p:sp>
        <p:nvSpPr>
          <p:cNvPr id="6" name="Text Placeholder 5" descr="2D Slides">
            <a:extLst>
              <a:ext uri="{FF2B5EF4-FFF2-40B4-BE49-F238E27FC236}">
                <a16:creationId xmlns:a16="http://schemas.microsoft.com/office/drawing/2014/main" id="{16080214-C874-4634-AA25-67A345FCE067}"/>
              </a:ext>
            </a:extLst>
          </p:cNvPr>
          <p:cNvSpPr txBox="1">
            <a:spLocks/>
          </p:cNvSpPr>
          <p:nvPr/>
        </p:nvSpPr>
        <p:spPr>
          <a:xfrm>
            <a:off x="6494228" y="1892790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Camera</a:t>
            </a:r>
          </a:p>
        </p:txBody>
      </p:sp>
      <p:sp>
        <p:nvSpPr>
          <p:cNvPr id="7" name="Text Placeholder 5" descr="2D Slides">
            <a:extLst>
              <a:ext uri="{FF2B5EF4-FFF2-40B4-BE49-F238E27FC236}">
                <a16:creationId xmlns:a16="http://schemas.microsoft.com/office/drawing/2014/main" id="{2C100011-D89C-47AC-9E0F-E7989D4D693D}"/>
              </a:ext>
            </a:extLst>
          </p:cNvPr>
          <p:cNvSpPr txBox="1">
            <a:spLocks/>
          </p:cNvSpPr>
          <p:nvPr/>
        </p:nvSpPr>
        <p:spPr>
          <a:xfrm rot="20488775">
            <a:off x="7703903" y="2443830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PUMA 560</a:t>
            </a:r>
          </a:p>
        </p:txBody>
      </p:sp>
      <p:sp>
        <p:nvSpPr>
          <p:cNvPr id="8" name="Text Placeholder 5" descr="2D Slides">
            <a:extLst>
              <a:ext uri="{FF2B5EF4-FFF2-40B4-BE49-F238E27FC236}">
                <a16:creationId xmlns:a16="http://schemas.microsoft.com/office/drawing/2014/main" id="{0F247BC2-5FEB-4E5C-8977-4634BBA072AC}"/>
              </a:ext>
            </a:extLst>
          </p:cNvPr>
          <p:cNvSpPr txBox="1">
            <a:spLocks/>
          </p:cNvSpPr>
          <p:nvPr/>
        </p:nvSpPr>
        <p:spPr>
          <a:xfrm rot="20813459">
            <a:off x="8107209" y="3499466"/>
            <a:ext cx="1558767" cy="2319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Force-sensing wrist</a:t>
            </a:r>
          </a:p>
        </p:txBody>
      </p:sp>
      <p:sp>
        <p:nvSpPr>
          <p:cNvPr id="9" name="Text Placeholder 5" descr="2D Slides">
            <a:extLst>
              <a:ext uri="{FF2B5EF4-FFF2-40B4-BE49-F238E27FC236}">
                <a16:creationId xmlns:a16="http://schemas.microsoft.com/office/drawing/2014/main" id="{04C9F35D-547B-4CD4-BEE9-3F101B92BE03}"/>
              </a:ext>
            </a:extLst>
          </p:cNvPr>
          <p:cNvSpPr txBox="1">
            <a:spLocks/>
          </p:cNvSpPr>
          <p:nvPr/>
        </p:nvSpPr>
        <p:spPr>
          <a:xfrm rot="20262701">
            <a:off x="9905395" y="3723199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Feeder</a:t>
            </a:r>
          </a:p>
        </p:txBody>
      </p:sp>
      <p:sp>
        <p:nvSpPr>
          <p:cNvPr id="10" name="Text Placeholder 5" descr="2D Slides">
            <a:extLst>
              <a:ext uri="{FF2B5EF4-FFF2-40B4-BE49-F238E27FC236}">
                <a16:creationId xmlns:a16="http://schemas.microsoft.com/office/drawing/2014/main" id="{09F160A7-B470-4D3E-9AE9-A449CD05C612}"/>
              </a:ext>
            </a:extLst>
          </p:cNvPr>
          <p:cNvSpPr txBox="1">
            <a:spLocks/>
          </p:cNvSpPr>
          <p:nvPr/>
        </p:nvSpPr>
        <p:spPr>
          <a:xfrm>
            <a:off x="9752945" y="1575881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Press</a:t>
            </a:r>
          </a:p>
        </p:txBody>
      </p:sp>
      <p:sp>
        <p:nvSpPr>
          <p:cNvPr id="3" name="Text Placeholder 5" descr="2D Slides">
            <a:extLst>
              <a:ext uri="{FF2B5EF4-FFF2-40B4-BE49-F238E27FC236}">
                <a16:creationId xmlns:a16="http://schemas.microsoft.com/office/drawing/2014/main" id="{7B134FB9-9E05-40EF-967E-26FC1349DD16}"/>
              </a:ext>
            </a:extLst>
          </p:cNvPr>
          <p:cNvSpPr txBox="1">
            <a:spLocks/>
          </p:cNvSpPr>
          <p:nvPr/>
        </p:nvSpPr>
        <p:spPr>
          <a:xfrm>
            <a:off x="604434" y="1452562"/>
            <a:ext cx="3195213" cy="50941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+mj-lt"/>
                <a:ea typeface="+mj-ea"/>
                <a:cs typeface="+mj-cs"/>
              </a:rPr>
              <a:t>STEP 5</a:t>
            </a:r>
          </a:p>
          <a:p>
            <a:pPr marL="0" indent="0">
              <a:buNone/>
            </a:pPr>
            <a:endParaRPr lang="en-US" sz="1800" b="1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Pin is picked from feeder.</a:t>
            </a: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Inserted partway in bracket.</a:t>
            </a: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Check insertion with force control.</a:t>
            </a:r>
          </a:p>
          <a:p>
            <a:pPr marL="0" indent="0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If feeder is empty, signal to wait.</a:t>
            </a:r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E7FC7C93-EE03-464D-98FA-562CB272D387}"/>
              </a:ext>
            </a:extLst>
          </p:cNvPr>
          <p:cNvSpPr/>
          <p:nvPr/>
        </p:nvSpPr>
        <p:spPr>
          <a:xfrm rot="19642189">
            <a:off x="9599505" y="3030028"/>
            <a:ext cx="624847" cy="729737"/>
          </a:xfrm>
          <a:prstGeom prst="down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73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-6.25E-7 0.00023 C -0.00182 -0.00139 -0.00365 -0.00324 -0.00534 -0.00416 C -0.00677 -0.00509 -0.00807 -0.00509 -0.00963 -0.00555 C -0.01029 -0.00602 -0.01094 -0.00648 -0.01159 -0.00694 C -0.01497 -0.00648 -0.01836 -0.00648 -0.02161 -0.00555 C -0.02396 -0.00509 -0.02253 -0.00416 -0.02422 -0.00139 C -0.02474 -0.00069 -0.02526 -0.00046 -0.02591 -2.59259E-6 C -0.02695 0.00185 -0.02812 0.00324 -0.02891 0.00579 C -0.03151 0.0125 -0.03021 0.01065 -0.03268 0.01273 L -0.03581 0.0257 C -0.0362 0.02709 -0.03672 0.02824 -0.03685 0.02986 C -0.03737 0.03357 -0.0375 0.03658 -0.03841 0.04005 C -0.0388 0.04121 -0.03919 0.0419 -0.03945 0.04283 C -0.03971 0.04422 -0.03971 0.04584 -0.03997 0.04699 C -0.04023 0.04815 -0.04088 0.04861 -0.04101 0.05 C -0.04141 0.05209 -0.04128 0.05463 -0.04154 0.05695 C -0.04323 0.07292 -0.04258 0.0581 -0.04258 0.0801 " pathEditMode="relative" rAng="0" ptsTypes="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3D98-1DC8-4E5F-894C-282969D9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99D4B-6DA0-4875-82C3-7316D269C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6" r="9288"/>
          <a:stretch/>
        </p:blipFill>
        <p:spPr>
          <a:xfrm>
            <a:off x="4883285" y="1264595"/>
            <a:ext cx="7091464" cy="5282119"/>
          </a:xfrm>
          <a:prstGeom prst="rect">
            <a:avLst/>
          </a:prstGeom>
        </p:spPr>
      </p:pic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DCC0D87E-C425-4CA1-A191-8E7CE70DDE9C}"/>
              </a:ext>
            </a:extLst>
          </p:cNvPr>
          <p:cNvSpPr txBox="1">
            <a:spLocks/>
          </p:cNvSpPr>
          <p:nvPr/>
        </p:nvSpPr>
        <p:spPr>
          <a:xfrm rot="20162636">
            <a:off x="6573973" y="4997205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Conveyor</a:t>
            </a:r>
          </a:p>
        </p:txBody>
      </p:sp>
      <p:sp>
        <p:nvSpPr>
          <p:cNvPr id="6" name="Text Placeholder 5" descr="2D Slides">
            <a:extLst>
              <a:ext uri="{FF2B5EF4-FFF2-40B4-BE49-F238E27FC236}">
                <a16:creationId xmlns:a16="http://schemas.microsoft.com/office/drawing/2014/main" id="{16080214-C874-4634-AA25-67A345FCE067}"/>
              </a:ext>
            </a:extLst>
          </p:cNvPr>
          <p:cNvSpPr txBox="1">
            <a:spLocks/>
          </p:cNvSpPr>
          <p:nvPr/>
        </p:nvSpPr>
        <p:spPr>
          <a:xfrm>
            <a:off x="6494228" y="1892790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Camera</a:t>
            </a:r>
          </a:p>
        </p:txBody>
      </p:sp>
      <p:sp>
        <p:nvSpPr>
          <p:cNvPr id="7" name="Text Placeholder 5" descr="2D Slides">
            <a:extLst>
              <a:ext uri="{FF2B5EF4-FFF2-40B4-BE49-F238E27FC236}">
                <a16:creationId xmlns:a16="http://schemas.microsoft.com/office/drawing/2014/main" id="{2C100011-D89C-47AC-9E0F-E7989D4D693D}"/>
              </a:ext>
            </a:extLst>
          </p:cNvPr>
          <p:cNvSpPr txBox="1">
            <a:spLocks/>
          </p:cNvSpPr>
          <p:nvPr/>
        </p:nvSpPr>
        <p:spPr>
          <a:xfrm rot="20488775">
            <a:off x="7703903" y="2443830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PUMA 560</a:t>
            </a:r>
          </a:p>
        </p:txBody>
      </p:sp>
      <p:sp>
        <p:nvSpPr>
          <p:cNvPr id="8" name="Text Placeholder 5" descr="2D Slides">
            <a:extLst>
              <a:ext uri="{FF2B5EF4-FFF2-40B4-BE49-F238E27FC236}">
                <a16:creationId xmlns:a16="http://schemas.microsoft.com/office/drawing/2014/main" id="{0F247BC2-5FEB-4E5C-8977-4634BBA072AC}"/>
              </a:ext>
            </a:extLst>
          </p:cNvPr>
          <p:cNvSpPr txBox="1">
            <a:spLocks/>
          </p:cNvSpPr>
          <p:nvPr/>
        </p:nvSpPr>
        <p:spPr>
          <a:xfrm rot="20813459">
            <a:off x="8107209" y="3499466"/>
            <a:ext cx="1558767" cy="2319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Force-sensing wrist</a:t>
            </a:r>
          </a:p>
        </p:txBody>
      </p:sp>
      <p:sp>
        <p:nvSpPr>
          <p:cNvPr id="9" name="Text Placeholder 5" descr="2D Slides">
            <a:extLst>
              <a:ext uri="{FF2B5EF4-FFF2-40B4-BE49-F238E27FC236}">
                <a16:creationId xmlns:a16="http://schemas.microsoft.com/office/drawing/2014/main" id="{04C9F35D-547B-4CD4-BEE9-3F101B92BE03}"/>
              </a:ext>
            </a:extLst>
          </p:cNvPr>
          <p:cNvSpPr txBox="1">
            <a:spLocks/>
          </p:cNvSpPr>
          <p:nvPr/>
        </p:nvSpPr>
        <p:spPr>
          <a:xfrm rot="20262701">
            <a:off x="9905395" y="3723199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Feeder</a:t>
            </a:r>
          </a:p>
        </p:txBody>
      </p:sp>
      <p:sp>
        <p:nvSpPr>
          <p:cNvPr id="10" name="Text Placeholder 5" descr="2D Slides">
            <a:extLst>
              <a:ext uri="{FF2B5EF4-FFF2-40B4-BE49-F238E27FC236}">
                <a16:creationId xmlns:a16="http://schemas.microsoft.com/office/drawing/2014/main" id="{09F160A7-B470-4D3E-9AE9-A449CD05C612}"/>
              </a:ext>
            </a:extLst>
          </p:cNvPr>
          <p:cNvSpPr txBox="1">
            <a:spLocks/>
          </p:cNvSpPr>
          <p:nvPr/>
        </p:nvSpPr>
        <p:spPr>
          <a:xfrm>
            <a:off x="9752945" y="1575881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Press</a:t>
            </a:r>
          </a:p>
        </p:txBody>
      </p:sp>
      <p:sp>
        <p:nvSpPr>
          <p:cNvPr id="3" name="Text Placeholder 5" descr="2D Slides">
            <a:extLst>
              <a:ext uri="{FF2B5EF4-FFF2-40B4-BE49-F238E27FC236}">
                <a16:creationId xmlns:a16="http://schemas.microsoft.com/office/drawing/2014/main" id="{7B134FB9-9E05-40EF-967E-26FC1349DD16}"/>
              </a:ext>
            </a:extLst>
          </p:cNvPr>
          <p:cNvSpPr txBox="1">
            <a:spLocks/>
          </p:cNvSpPr>
          <p:nvPr/>
        </p:nvSpPr>
        <p:spPr>
          <a:xfrm>
            <a:off x="604434" y="1452562"/>
            <a:ext cx="3195213" cy="50941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+mj-lt"/>
                <a:ea typeface="+mj-ea"/>
                <a:cs typeface="+mj-cs"/>
              </a:rPr>
              <a:t>STEP 6</a:t>
            </a:r>
          </a:p>
          <a:p>
            <a:pPr marL="0" indent="0">
              <a:buNone/>
            </a:pPr>
            <a:endParaRPr lang="en-US" sz="1800" b="1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Bracket-Pin assembly is grasped by robot and placed in press.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E58F54C2-3F81-4EC0-8046-14C967007260}"/>
              </a:ext>
            </a:extLst>
          </p:cNvPr>
          <p:cNvSpPr/>
          <p:nvPr/>
        </p:nvSpPr>
        <p:spPr>
          <a:xfrm>
            <a:off x="8909267" y="4257037"/>
            <a:ext cx="843678" cy="28366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4D64B19C-FAD1-4206-B1DF-870A2613D515}"/>
              </a:ext>
            </a:extLst>
          </p:cNvPr>
          <p:cNvSpPr/>
          <p:nvPr/>
        </p:nvSpPr>
        <p:spPr>
          <a:xfrm>
            <a:off x="9066179" y="3941269"/>
            <a:ext cx="155642" cy="43617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21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26 -0.02176 0.00026 -0.04352 0.00078 -0.06528 C 0.00078 -0.0669 0.0013 -0.06806 0.00156 -0.06968 C 0.00182 -0.07199 0.00195 -0.07431 0.00234 -0.07662 C 0.00273 -0.07963 0.00352 -0.08241 0.00391 -0.08519 C 0.00495 -0.09259 0.00417 -0.08935 0.00638 -0.09514 C 0.00664 -0.09653 0.00677 -0.09792 0.00716 -0.09931 C 0.00755 -0.10185 0.00833 -0.10417 0.00872 -0.10648 C 0.00911 -0.1088 0.00911 -0.11134 0.00951 -0.11366 C 0.0099 -0.11597 0.01159 -0.12384 0.01185 -0.125 C 0.0125 -0.12708 0.01354 -0.1287 0.01432 -0.13056 C 0.01458 -0.13194 0.01471 -0.13357 0.0151 -0.13495 C 0.01615 -0.13889 0.01732 -0.14028 0.01914 -0.14329 C 0.0194 -0.14491 0.0194 -0.14653 0.01992 -0.14769 C 0.02044 -0.14907 0.02161 -0.14931 0.02227 -0.15046 C 0.02318 -0.15208 0.02396 -0.15417 0.02461 -0.15625 C 0.0306 -0.17199 0.02409 -0.15532 0.02865 -0.16898 C 0.02969 -0.17176 0.03099 -0.17431 0.0319 -0.17732 C 0.03294 -0.18125 0.03346 -0.18403 0.03503 -0.18727 C 0.03555 -0.18843 0.03594 -0.18958 0.03659 -0.19028 C 0.03737 -0.19097 0.03828 -0.1912 0.03906 -0.19167 C 0.04036 -0.19884 0.0388 -0.19352 0.04219 -0.19861 C 0.04362 -0.20093 0.04466 -0.20394 0.04622 -0.20579 L 0.05104 -0.21134 " pathEditMode="relative" ptsTypes="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1.11022E-16 0.00023 C 0.00026 -0.02176 0.00026 -0.04352 0.00078 -0.06528 C 0.00078 -0.0669 0.0013 -0.06805 0.00156 -0.06967 C 0.00182 -0.07199 0.00195 -0.0743 0.00234 -0.07662 C 0.00273 -0.07963 0.00352 -0.08241 0.00391 -0.08518 C 0.00495 -0.09259 0.00417 -0.08935 0.00638 -0.09514 C 0.00664 -0.09653 0.00677 -0.09792 0.00716 -0.0993 C 0.00755 -0.10185 0.00833 -0.10417 0.00872 -0.10648 C 0.00911 -0.10879 0.00911 -0.11134 0.00951 -0.11366 C 0.0099 -0.11597 0.01159 -0.12384 0.01185 -0.125 C 0.0125 -0.12708 0.01354 -0.1287 0.01432 -0.13055 C 0.01458 -0.13194 0.01471 -0.13356 0.0151 -0.13495 C 0.01615 -0.13889 0.01732 -0.14028 0.01914 -0.14329 C 0.0194 -0.14491 0.0194 -0.14653 0.01992 -0.14768 C 0.02044 -0.14907 0.02161 -0.1493 0.02227 -0.15046 C 0.02318 -0.15208 0.02396 -0.15417 0.02461 -0.15625 C 0.0306 -0.17199 0.02409 -0.15532 0.02865 -0.16898 C 0.02969 -0.17176 0.03099 -0.1743 0.0319 -0.17731 C 0.03294 -0.18125 0.03346 -0.18403 0.03503 -0.18727 C 0.03555 -0.18842 0.03594 -0.18958 0.03659 -0.19028 C 0.03737 -0.19097 0.03828 -0.1912 0.03906 -0.19167 C 0.04036 -0.19884 0.0388 -0.19352 0.04219 -0.19861 C 0.04362 -0.20092 0.04466 -0.20393 0.04622 -0.20579 L 0.05104 -0.21134 " pathEditMode="relative" rAng="0" ptsTypes="AAAAAAAAAAAAAAAAAAAAAAA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3D98-1DC8-4E5F-894C-282969D9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99D4B-6DA0-4875-82C3-7316D269C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6" r="9288"/>
          <a:stretch/>
        </p:blipFill>
        <p:spPr>
          <a:xfrm>
            <a:off x="4883285" y="1264595"/>
            <a:ext cx="7091464" cy="5282119"/>
          </a:xfrm>
          <a:prstGeom prst="rect">
            <a:avLst/>
          </a:prstGeom>
        </p:spPr>
      </p:pic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DCC0D87E-C425-4CA1-A191-8E7CE70DDE9C}"/>
              </a:ext>
            </a:extLst>
          </p:cNvPr>
          <p:cNvSpPr txBox="1">
            <a:spLocks/>
          </p:cNvSpPr>
          <p:nvPr/>
        </p:nvSpPr>
        <p:spPr>
          <a:xfrm rot="20162636">
            <a:off x="6573973" y="4997205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Conveyor</a:t>
            </a:r>
          </a:p>
        </p:txBody>
      </p:sp>
      <p:sp>
        <p:nvSpPr>
          <p:cNvPr id="6" name="Text Placeholder 5" descr="2D Slides">
            <a:extLst>
              <a:ext uri="{FF2B5EF4-FFF2-40B4-BE49-F238E27FC236}">
                <a16:creationId xmlns:a16="http://schemas.microsoft.com/office/drawing/2014/main" id="{16080214-C874-4634-AA25-67A345FCE067}"/>
              </a:ext>
            </a:extLst>
          </p:cNvPr>
          <p:cNvSpPr txBox="1">
            <a:spLocks/>
          </p:cNvSpPr>
          <p:nvPr/>
        </p:nvSpPr>
        <p:spPr>
          <a:xfrm>
            <a:off x="6494228" y="1892790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Camera</a:t>
            </a:r>
          </a:p>
        </p:txBody>
      </p:sp>
      <p:sp>
        <p:nvSpPr>
          <p:cNvPr id="7" name="Text Placeholder 5" descr="2D Slides">
            <a:extLst>
              <a:ext uri="{FF2B5EF4-FFF2-40B4-BE49-F238E27FC236}">
                <a16:creationId xmlns:a16="http://schemas.microsoft.com/office/drawing/2014/main" id="{2C100011-D89C-47AC-9E0F-E7989D4D693D}"/>
              </a:ext>
            </a:extLst>
          </p:cNvPr>
          <p:cNvSpPr txBox="1">
            <a:spLocks/>
          </p:cNvSpPr>
          <p:nvPr/>
        </p:nvSpPr>
        <p:spPr>
          <a:xfrm rot="20488775">
            <a:off x="7703903" y="2443830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PUMA 560</a:t>
            </a:r>
          </a:p>
        </p:txBody>
      </p:sp>
      <p:sp>
        <p:nvSpPr>
          <p:cNvPr id="8" name="Text Placeholder 5" descr="2D Slides">
            <a:extLst>
              <a:ext uri="{FF2B5EF4-FFF2-40B4-BE49-F238E27FC236}">
                <a16:creationId xmlns:a16="http://schemas.microsoft.com/office/drawing/2014/main" id="{0F247BC2-5FEB-4E5C-8977-4634BBA072AC}"/>
              </a:ext>
            </a:extLst>
          </p:cNvPr>
          <p:cNvSpPr txBox="1">
            <a:spLocks/>
          </p:cNvSpPr>
          <p:nvPr/>
        </p:nvSpPr>
        <p:spPr>
          <a:xfrm rot="20813459">
            <a:off x="8107209" y="3499466"/>
            <a:ext cx="1558767" cy="2319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Force-sensing wrist</a:t>
            </a:r>
          </a:p>
        </p:txBody>
      </p:sp>
      <p:sp>
        <p:nvSpPr>
          <p:cNvPr id="9" name="Text Placeholder 5" descr="2D Slides">
            <a:extLst>
              <a:ext uri="{FF2B5EF4-FFF2-40B4-BE49-F238E27FC236}">
                <a16:creationId xmlns:a16="http://schemas.microsoft.com/office/drawing/2014/main" id="{04C9F35D-547B-4CD4-BEE9-3F101B92BE03}"/>
              </a:ext>
            </a:extLst>
          </p:cNvPr>
          <p:cNvSpPr txBox="1">
            <a:spLocks/>
          </p:cNvSpPr>
          <p:nvPr/>
        </p:nvSpPr>
        <p:spPr>
          <a:xfrm rot="20262701">
            <a:off x="9905395" y="3723199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Feeder</a:t>
            </a:r>
          </a:p>
        </p:txBody>
      </p:sp>
      <p:sp>
        <p:nvSpPr>
          <p:cNvPr id="10" name="Text Placeholder 5" descr="2D Slides">
            <a:extLst>
              <a:ext uri="{FF2B5EF4-FFF2-40B4-BE49-F238E27FC236}">
                <a16:creationId xmlns:a16="http://schemas.microsoft.com/office/drawing/2014/main" id="{09F160A7-B470-4D3E-9AE9-A449CD05C612}"/>
              </a:ext>
            </a:extLst>
          </p:cNvPr>
          <p:cNvSpPr txBox="1">
            <a:spLocks/>
          </p:cNvSpPr>
          <p:nvPr/>
        </p:nvSpPr>
        <p:spPr>
          <a:xfrm>
            <a:off x="9752945" y="1575881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Press</a:t>
            </a:r>
          </a:p>
        </p:txBody>
      </p:sp>
      <p:sp>
        <p:nvSpPr>
          <p:cNvPr id="3" name="Text Placeholder 5" descr="2D Slides">
            <a:extLst>
              <a:ext uri="{FF2B5EF4-FFF2-40B4-BE49-F238E27FC236}">
                <a16:creationId xmlns:a16="http://schemas.microsoft.com/office/drawing/2014/main" id="{7B134FB9-9E05-40EF-967E-26FC1349DD16}"/>
              </a:ext>
            </a:extLst>
          </p:cNvPr>
          <p:cNvSpPr txBox="1">
            <a:spLocks/>
          </p:cNvSpPr>
          <p:nvPr/>
        </p:nvSpPr>
        <p:spPr>
          <a:xfrm>
            <a:off x="604434" y="1452562"/>
            <a:ext cx="3195213" cy="50941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+mj-lt"/>
                <a:ea typeface="+mj-ea"/>
                <a:cs typeface="+mj-cs"/>
              </a:rPr>
              <a:t>STEP 7</a:t>
            </a:r>
          </a:p>
          <a:p>
            <a:pPr marL="0" indent="0">
              <a:buNone/>
            </a:pPr>
            <a:endParaRPr lang="en-US" sz="1800" b="1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Press actuates.</a:t>
            </a:r>
          </a:p>
          <a:p>
            <a:pPr marL="0" indent="0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Press signals the system and the bracket placed back on the fixture.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E58F54C2-3F81-4EC0-8046-14C967007260}"/>
              </a:ext>
            </a:extLst>
          </p:cNvPr>
          <p:cNvSpPr/>
          <p:nvPr/>
        </p:nvSpPr>
        <p:spPr>
          <a:xfrm>
            <a:off x="9554041" y="2690186"/>
            <a:ext cx="843678" cy="28366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4D64B19C-FAD1-4206-B1DF-870A2613D515}"/>
              </a:ext>
            </a:extLst>
          </p:cNvPr>
          <p:cNvSpPr/>
          <p:nvPr/>
        </p:nvSpPr>
        <p:spPr>
          <a:xfrm>
            <a:off x="9710953" y="2384146"/>
            <a:ext cx="155642" cy="43617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8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85185E-6 L -0.00286 0.031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3D98-1DC8-4E5F-894C-282969D9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99D4B-6DA0-4875-82C3-7316D269C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6" r="9288"/>
          <a:stretch/>
        </p:blipFill>
        <p:spPr>
          <a:xfrm>
            <a:off x="4883285" y="1264595"/>
            <a:ext cx="7091464" cy="5282119"/>
          </a:xfrm>
          <a:prstGeom prst="rect">
            <a:avLst/>
          </a:prstGeom>
        </p:spPr>
      </p:pic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DCC0D87E-C425-4CA1-A191-8E7CE70DDE9C}"/>
              </a:ext>
            </a:extLst>
          </p:cNvPr>
          <p:cNvSpPr txBox="1">
            <a:spLocks/>
          </p:cNvSpPr>
          <p:nvPr/>
        </p:nvSpPr>
        <p:spPr>
          <a:xfrm rot="20162636">
            <a:off x="6573973" y="4997205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Conveyor</a:t>
            </a:r>
          </a:p>
        </p:txBody>
      </p:sp>
      <p:sp>
        <p:nvSpPr>
          <p:cNvPr id="6" name="Text Placeholder 5" descr="2D Slides">
            <a:extLst>
              <a:ext uri="{FF2B5EF4-FFF2-40B4-BE49-F238E27FC236}">
                <a16:creationId xmlns:a16="http://schemas.microsoft.com/office/drawing/2014/main" id="{16080214-C874-4634-AA25-67A345FCE067}"/>
              </a:ext>
            </a:extLst>
          </p:cNvPr>
          <p:cNvSpPr txBox="1">
            <a:spLocks/>
          </p:cNvSpPr>
          <p:nvPr/>
        </p:nvSpPr>
        <p:spPr>
          <a:xfrm>
            <a:off x="6494228" y="1892790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Camera</a:t>
            </a:r>
          </a:p>
        </p:txBody>
      </p:sp>
      <p:sp>
        <p:nvSpPr>
          <p:cNvPr id="7" name="Text Placeholder 5" descr="2D Slides">
            <a:extLst>
              <a:ext uri="{FF2B5EF4-FFF2-40B4-BE49-F238E27FC236}">
                <a16:creationId xmlns:a16="http://schemas.microsoft.com/office/drawing/2014/main" id="{2C100011-D89C-47AC-9E0F-E7989D4D693D}"/>
              </a:ext>
            </a:extLst>
          </p:cNvPr>
          <p:cNvSpPr txBox="1">
            <a:spLocks/>
          </p:cNvSpPr>
          <p:nvPr/>
        </p:nvSpPr>
        <p:spPr>
          <a:xfrm rot="20488775">
            <a:off x="7703903" y="2443830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PUMA 560</a:t>
            </a:r>
          </a:p>
        </p:txBody>
      </p:sp>
      <p:sp>
        <p:nvSpPr>
          <p:cNvPr id="8" name="Text Placeholder 5" descr="2D Slides">
            <a:extLst>
              <a:ext uri="{FF2B5EF4-FFF2-40B4-BE49-F238E27FC236}">
                <a16:creationId xmlns:a16="http://schemas.microsoft.com/office/drawing/2014/main" id="{0F247BC2-5FEB-4E5C-8977-4634BBA072AC}"/>
              </a:ext>
            </a:extLst>
          </p:cNvPr>
          <p:cNvSpPr txBox="1">
            <a:spLocks/>
          </p:cNvSpPr>
          <p:nvPr/>
        </p:nvSpPr>
        <p:spPr>
          <a:xfrm rot="20813459">
            <a:off x="8107209" y="3499466"/>
            <a:ext cx="1558767" cy="2319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Force-sensing wrist</a:t>
            </a:r>
          </a:p>
        </p:txBody>
      </p:sp>
      <p:sp>
        <p:nvSpPr>
          <p:cNvPr id="9" name="Text Placeholder 5" descr="2D Slides">
            <a:extLst>
              <a:ext uri="{FF2B5EF4-FFF2-40B4-BE49-F238E27FC236}">
                <a16:creationId xmlns:a16="http://schemas.microsoft.com/office/drawing/2014/main" id="{04C9F35D-547B-4CD4-BEE9-3F101B92BE03}"/>
              </a:ext>
            </a:extLst>
          </p:cNvPr>
          <p:cNvSpPr txBox="1">
            <a:spLocks/>
          </p:cNvSpPr>
          <p:nvPr/>
        </p:nvSpPr>
        <p:spPr>
          <a:xfrm rot="20262701">
            <a:off x="9905395" y="3723199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Feeder</a:t>
            </a:r>
          </a:p>
        </p:txBody>
      </p:sp>
      <p:sp>
        <p:nvSpPr>
          <p:cNvPr id="10" name="Text Placeholder 5" descr="2D Slides">
            <a:extLst>
              <a:ext uri="{FF2B5EF4-FFF2-40B4-BE49-F238E27FC236}">
                <a16:creationId xmlns:a16="http://schemas.microsoft.com/office/drawing/2014/main" id="{09F160A7-B470-4D3E-9AE9-A449CD05C612}"/>
              </a:ext>
            </a:extLst>
          </p:cNvPr>
          <p:cNvSpPr txBox="1">
            <a:spLocks/>
          </p:cNvSpPr>
          <p:nvPr/>
        </p:nvSpPr>
        <p:spPr>
          <a:xfrm>
            <a:off x="9752945" y="1575881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Press</a:t>
            </a:r>
          </a:p>
        </p:txBody>
      </p:sp>
      <p:sp>
        <p:nvSpPr>
          <p:cNvPr id="3" name="Text Placeholder 5" descr="2D Slides">
            <a:extLst>
              <a:ext uri="{FF2B5EF4-FFF2-40B4-BE49-F238E27FC236}">
                <a16:creationId xmlns:a16="http://schemas.microsoft.com/office/drawing/2014/main" id="{7B134FB9-9E05-40EF-967E-26FC1349DD16}"/>
              </a:ext>
            </a:extLst>
          </p:cNvPr>
          <p:cNvSpPr txBox="1">
            <a:spLocks/>
          </p:cNvSpPr>
          <p:nvPr/>
        </p:nvSpPr>
        <p:spPr>
          <a:xfrm>
            <a:off x="604434" y="1452562"/>
            <a:ext cx="3195213" cy="50941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+mj-lt"/>
                <a:ea typeface="+mj-ea"/>
                <a:cs typeface="+mj-cs"/>
              </a:rPr>
              <a:t>STEP 8</a:t>
            </a:r>
          </a:p>
          <a:p>
            <a:pPr marL="0" indent="0">
              <a:buNone/>
            </a:pPr>
            <a:endParaRPr lang="en-US" sz="1800" b="1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Assembly is checked for proper insertion with several checks.</a:t>
            </a:r>
          </a:p>
          <a:p>
            <a:pPr marL="0" indent="0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(Manipulator senses reaction force when it presses pin sideways)</a:t>
            </a:r>
          </a:p>
        </p:txBody>
      </p:sp>
    </p:spTree>
    <p:extLst>
      <p:ext uri="{BB962C8B-B14F-4D97-AF65-F5344CB8AC3E}">
        <p14:creationId xmlns:p14="http://schemas.microsoft.com/office/powerpoint/2010/main" val="399253583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3D98-1DC8-4E5F-894C-282969D9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99D4B-6DA0-4875-82C3-7316D269C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6" r="9288"/>
          <a:stretch/>
        </p:blipFill>
        <p:spPr>
          <a:xfrm>
            <a:off x="4883285" y="1264595"/>
            <a:ext cx="7091464" cy="5282119"/>
          </a:xfrm>
          <a:prstGeom prst="rect">
            <a:avLst/>
          </a:prstGeom>
        </p:spPr>
      </p:pic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DCC0D87E-C425-4CA1-A191-8E7CE70DDE9C}"/>
              </a:ext>
            </a:extLst>
          </p:cNvPr>
          <p:cNvSpPr txBox="1">
            <a:spLocks/>
          </p:cNvSpPr>
          <p:nvPr/>
        </p:nvSpPr>
        <p:spPr>
          <a:xfrm rot="20162636">
            <a:off x="6573973" y="4997205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Conveyor</a:t>
            </a:r>
          </a:p>
        </p:txBody>
      </p:sp>
      <p:sp>
        <p:nvSpPr>
          <p:cNvPr id="6" name="Text Placeholder 5" descr="2D Slides">
            <a:extLst>
              <a:ext uri="{FF2B5EF4-FFF2-40B4-BE49-F238E27FC236}">
                <a16:creationId xmlns:a16="http://schemas.microsoft.com/office/drawing/2014/main" id="{16080214-C874-4634-AA25-67A345FCE067}"/>
              </a:ext>
            </a:extLst>
          </p:cNvPr>
          <p:cNvSpPr txBox="1">
            <a:spLocks/>
          </p:cNvSpPr>
          <p:nvPr/>
        </p:nvSpPr>
        <p:spPr>
          <a:xfrm>
            <a:off x="6494228" y="1892790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Camera</a:t>
            </a:r>
          </a:p>
        </p:txBody>
      </p:sp>
      <p:sp>
        <p:nvSpPr>
          <p:cNvPr id="7" name="Text Placeholder 5" descr="2D Slides">
            <a:extLst>
              <a:ext uri="{FF2B5EF4-FFF2-40B4-BE49-F238E27FC236}">
                <a16:creationId xmlns:a16="http://schemas.microsoft.com/office/drawing/2014/main" id="{2C100011-D89C-47AC-9E0F-E7989D4D693D}"/>
              </a:ext>
            </a:extLst>
          </p:cNvPr>
          <p:cNvSpPr txBox="1">
            <a:spLocks/>
          </p:cNvSpPr>
          <p:nvPr/>
        </p:nvSpPr>
        <p:spPr>
          <a:xfrm rot="20488775">
            <a:off x="7703903" y="2443830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PUMA 560</a:t>
            </a:r>
          </a:p>
        </p:txBody>
      </p:sp>
      <p:sp>
        <p:nvSpPr>
          <p:cNvPr id="8" name="Text Placeholder 5" descr="2D Slides">
            <a:extLst>
              <a:ext uri="{FF2B5EF4-FFF2-40B4-BE49-F238E27FC236}">
                <a16:creationId xmlns:a16="http://schemas.microsoft.com/office/drawing/2014/main" id="{0F247BC2-5FEB-4E5C-8977-4634BBA072AC}"/>
              </a:ext>
            </a:extLst>
          </p:cNvPr>
          <p:cNvSpPr txBox="1">
            <a:spLocks/>
          </p:cNvSpPr>
          <p:nvPr/>
        </p:nvSpPr>
        <p:spPr>
          <a:xfrm rot="20813459">
            <a:off x="8107209" y="3499466"/>
            <a:ext cx="1558767" cy="2319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Force-sensing wrist</a:t>
            </a:r>
          </a:p>
        </p:txBody>
      </p:sp>
      <p:sp>
        <p:nvSpPr>
          <p:cNvPr id="9" name="Text Placeholder 5" descr="2D Slides">
            <a:extLst>
              <a:ext uri="{FF2B5EF4-FFF2-40B4-BE49-F238E27FC236}">
                <a16:creationId xmlns:a16="http://schemas.microsoft.com/office/drawing/2014/main" id="{04C9F35D-547B-4CD4-BEE9-3F101B92BE03}"/>
              </a:ext>
            </a:extLst>
          </p:cNvPr>
          <p:cNvSpPr txBox="1">
            <a:spLocks/>
          </p:cNvSpPr>
          <p:nvPr/>
        </p:nvSpPr>
        <p:spPr>
          <a:xfrm rot="20262701">
            <a:off x="9905395" y="3723199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Feeder</a:t>
            </a:r>
          </a:p>
        </p:txBody>
      </p:sp>
      <p:sp>
        <p:nvSpPr>
          <p:cNvPr id="10" name="Text Placeholder 5" descr="2D Slides">
            <a:extLst>
              <a:ext uri="{FF2B5EF4-FFF2-40B4-BE49-F238E27FC236}">
                <a16:creationId xmlns:a16="http://schemas.microsoft.com/office/drawing/2014/main" id="{09F160A7-B470-4D3E-9AE9-A449CD05C612}"/>
              </a:ext>
            </a:extLst>
          </p:cNvPr>
          <p:cNvSpPr txBox="1">
            <a:spLocks/>
          </p:cNvSpPr>
          <p:nvPr/>
        </p:nvSpPr>
        <p:spPr>
          <a:xfrm>
            <a:off x="9752945" y="1575881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Press</a:t>
            </a:r>
          </a:p>
        </p:txBody>
      </p:sp>
      <p:sp>
        <p:nvSpPr>
          <p:cNvPr id="3" name="Text Placeholder 5" descr="2D Slides">
            <a:extLst>
              <a:ext uri="{FF2B5EF4-FFF2-40B4-BE49-F238E27FC236}">
                <a16:creationId xmlns:a16="http://schemas.microsoft.com/office/drawing/2014/main" id="{7B134FB9-9E05-40EF-967E-26FC1349DD16}"/>
              </a:ext>
            </a:extLst>
          </p:cNvPr>
          <p:cNvSpPr txBox="1">
            <a:spLocks/>
          </p:cNvSpPr>
          <p:nvPr/>
        </p:nvSpPr>
        <p:spPr>
          <a:xfrm>
            <a:off x="604434" y="1452562"/>
            <a:ext cx="3195213" cy="50941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+mj-lt"/>
                <a:ea typeface="+mj-ea"/>
                <a:cs typeface="+mj-cs"/>
              </a:rPr>
              <a:t>STEP 9</a:t>
            </a:r>
          </a:p>
          <a:p>
            <a:pPr marL="0" indent="0">
              <a:buNone/>
            </a:pPr>
            <a:endParaRPr lang="en-US" sz="1800" b="1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If assembly is good → place it in next pallet location</a:t>
            </a:r>
          </a:p>
          <a:p>
            <a:pPr marL="0" indent="0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Else → trach can</a:t>
            </a:r>
          </a:p>
        </p:txBody>
      </p:sp>
    </p:spTree>
    <p:extLst>
      <p:ext uri="{BB962C8B-B14F-4D97-AF65-F5344CB8AC3E}">
        <p14:creationId xmlns:p14="http://schemas.microsoft.com/office/powerpoint/2010/main" val="420889650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3D98-1DC8-4E5F-894C-282969D9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99D4B-6DA0-4875-82C3-7316D269C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6" r="9288"/>
          <a:stretch/>
        </p:blipFill>
        <p:spPr>
          <a:xfrm>
            <a:off x="4883285" y="1264595"/>
            <a:ext cx="7091464" cy="5282119"/>
          </a:xfrm>
          <a:prstGeom prst="rect">
            <a:avLst/>
          </a:prstGeom>
        </p:spPr>
      </p:pic>
      <p:sp>
        <p:nvSpPr>
          <p:cNvPr id="5" name="Text Placeholder 5" descr="2D Slides">
            <a:extLst>
              <a:ext uri="{FF2B5EF4-FFF2-40B4-BE49-F238E27FC236}">
                <a16:creationId xmlns:a16="http://schemas.microsoft.com/office/drawing/2014/main" id="{DCC0D87E-C425-4CA1-A191-8E7CE70DDE9C}"/>
              </a:ext>
            </a:extLst>
          </p:cNvPr>
          <p:cNvSpPr txBox="1">
            <a:spLocks/>
          </p:cNvSpPr>
          <p:nvPr/>
        </p:nvSpPr>
        <p:spPr>
          <a:xfrm rot="20162636">
            <a:off x="6573973" y="4997205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Conveyor</a:t>
            </a:r>
          </a:p>
        </p:txBody>
      </p:sp>
      <p:sp>
        <p:nvSpPr>
          <p:cNvPr id="6" name="Text Placeholder 5" descr="2D Slides">
            <a:extLst>
              <a:ext uri="{FF2B5EF4-FFF2-40B4-BE49-F238E27FC236}">
                <a16:creationId xmlns:a16="http://schemas.microsoft.com/office/drawing/2014/main" id="{16080214-C874-4634-AA25-67A345FCE067}"/>
              </a:ext>
            </a:extLst>
          </p:cNvPr>
          <p:cNvSpPr txBox="1">
            <a:spLocks/>
          </p:cNvSpPr>
          <p:nvPr/>
        </p:nvSpPr>
        <p:spPr>
          <a:xfrm>
            <a:off x="6494228" y="1892790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Camera</a:t>
            </a:r>
          </a:p>
        </p:txBody>
      </p:sp>
      <p:sp>
        <p:nvSpPr>
          <p:cNvPr id="7" name="Text Placeholder 5" descr="2D Slides">
            <a:extLst>
              <a:ext uri="{FF2B5EF4-FFF2-40B4-BE49-F238E27FC236}">
                <a16:creationId xmlns:a16="http://schemas.microsoft.com/office/drawing/2014/main" id="{2C100011-D89C-47AC-9E0F-E7989D4D693D}"/>
              </a:ext>
            </a:extLst>
          </p:cNvPr>
          <p:cNvSpPr txBox="1">
            <a:spLocks/>
          </p:cNvSpPr>
          <p:nvPr/>
        </p:nvSpPr>
        <p:spPr>
          <a:xfrm rot="20488775">
            <a:off x="7703903" y="2443830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PUMA 560</a:t>
            </a:r>
          </a:p>
        </p:txBody>
      </p:sp>
      <p:sp>
        <p:nvSpPr>
          <p:cNvPr id="8" name="Text Placeholder 5" descr="2D Slides">
            <a:extLst>
              <a:ext uri="{FF2B5EF4-FFF2-40B4-BE49-F238E27FC236}">
                <a16:creationId xmlns:a16="http://schemas.microsoft.com/office/drawing/2014/main" id="{0F247BC2-5FEB-4E5C-8977-4634BBA072AC}"/>
              </a:ext>
            </a:extLst>
          </p:cNvPr>
          <p:cNvSpPr txBox="1">
            <a:spLocks/>
          </p:cNvSpPr>
          <p:nvPr/>
        </p:nvSpPr>
        <p:spPr>
          <a:xfrm rot="20813459">
            <a:off x="8107209" y="3499466"/>
            <a:ext cx="1558767" cy="2319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Force-sensing wrist</a:t>
            </a:r>
          </a:p>
        </p:txBody>
      </p:sp>
      <p:sp>
        <p:nvSpPr>
          <p:cNvPr id="9" name="Text Placeholder 5" descr="2D Slides">
            <a:extLst>
              <a:ext uri="{FF2B5EF4-FFF2-40B4-BE49-F238E27FC236}">
                <a16:creationId xmlns:a16="http://schemas.microsoft.com/office/drawing/2014/main" id="{04C9F35D-547B-4CD4-BEE9-3F101B92BE03}"/>
              </a:ext>
            </a:extLst>
          </p:cNvPr>
          <p:cNvSpPr txBox="1">
            <a:spLocks/>
          </p:cNvSpPr>
          <p:nvPr/>
        </p:nvSpPr>
        <p:spPr>
          <a:xfrm rot="20262701">
            <a:off x="9905395" y="3723199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Feeder</a:t>
            </a:r>
          </a:p>
        </p:txBody>
      </p:sp>
      <p:sp>
        <p:nvSpPr>
          <p:cNvPr id="10" name="Text Placeholder 5" descr="2D Slides">
            <a:extLst>
              <a:ext uri="{FF2B5EF4-FFF2-40B4-BE49-F238E27FC236}">
                <a16:creationId xmlns:a16="http://schemas.microsoft.com/office/drawing/2014/main" id="{09F160A7-B470-4D3E-9AE9-A449CD05C612}"/>
              </a:ext>
            </a:extLst>
          </p:cNvPr>
          <p:cNvSpPr txBox="1">
            <a:spLocks/>
          </p:cNvSpPr>
          <p:nvPr/>
        </p:nvSpPr>
        <p:spPr>
          <a:xfrm>
            <a:off x="9752945" y="1575881"/>
            <a:ext cx="1606986" cy="2821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Press</a:t>
            </a:r>
          </a:p>
        </p:txBody>
      </p:sp>
      <p:sp>
        <p:nvSpPr>
          <p:cNvPr id="3" name="Text Placeholder 5" descr="2D Slides">
            <a:extLst>
              <a:ext uri="{FF2B5EF4-FFF2-40B4-BE49-F238E27FC236}">
                <a16:creationId xmlns:a16="http://schemas.microsoft.com/office/drawing/2014/main" id="{7B134FB9-9E05-40EF-967E-26FC1349DD16}"/>
              </a:ext>
            </a:extLst>
          </p:cNvPr>
          <p:cNvSpPr txBox="1">
            <a:spLocks/>
          </p:cNvSpPr>
          <p:nvPr/>
        </p:nvSpPr>
        <p:spPr>
          <a:xfrm>
            <a:off x="604434" y="1452562"/>
            <a:ext cx="3195213" cy="50941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+mj-lt"/>
                <a:ea typeface="+mj-ea"/>
                <a:cs typeface="+mj-cs"/>
              </a:rPr>
              <a:t>STEP 10</a:t>
            </a:r>
          </a:p>
          <a:p>
            <a:pPr marL="0" indent="0">
              <a:buNone/>
            </a:pPr>
            <a:endParaRPr lang="en-US" sz="1800" b="1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If step 2 (conveyer) is finished → go to step 3</a:t>
            </a:r>
          </a:p>
        </p:txBody>
      </p:sp>
    </p:spTree>
    <p:extLst>
      <p:ext uri="{BB962C8B-B14F-4D97-AF65-F5344CB8AC3E}">
        <p14:creationId xmlns:p14="http://schemas.microsoft.com/office/powerpoint/2010/main" val="221551282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3D98-1DC8-4E5F-894C-282969D9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5" descr="2D Slides">
            <a:extLst>
              <a:ext uri="{FF2B5EF4-FFF2-40B4-BE49-F238E27FC236}">
                <a16:creationId xmlns:a16="http://schemas.microsoft.com/office/drawing/2014/main" id="{7B134FB9-9E05-40EF-967E-26FC1349DD16}"/>
              </a:ext>
            </a:extLst>
          </p:cNvPr>
          <p:cNvSpPr txBox="1">
            <a:spLocks/>
          </p:cNvSpPr>
          <p:nvPr/>
        </p:nvSpPr>
        <p:spPr>
          <a:xfrm>
            <a:off x="604434" y="1452563"/>
            <a:ext cx="9911166" cy="507292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Interface between Robot and Human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 err="1">
                <a:latin typeface="+mj-lt"/>
                <a:ea typeface="+mj-ea"/>
                <a:cs typeface="+mj-cs"/>
              </a:rPr>
              <a:t>Workcell</a:t>
            </a:r>
            <a:r>
              <a:rPr lang="en-US" sz="1800" dirty="0">
                <a:latin typeface="+mj-lt"/>
                <a:ea typeface="+mj-ea"/>
                <a:cs typeface="+mj-cs"/>
              </a:rPr>
              <a:t>: local collection on equipment (manipulators, conveyors, etc.)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In larger scale, </a:t>
            </a:r>
            <a:r>
              <a:rPr lang="en-US" sz="1800" dirty="0" err="1">
                <a:latin typeface="+mj-lt"/>
                <a:ea typeface="+mj-ea"/>
                <a:cs typeface="+mj-cs"/>
              </a:rPr>
              <a:t>workcells</a:t>
            </a:r>
            <a:r>
              <a:rPr lang="en-US" sz="1800" dirty="0">
                <a:latin typeface="+mj-lt"/>
                <a:ea typeface="+mj-ea"/>
                <a:cs typeface="+mj-cs"/>
              </a:rPr>
              <a:t> might be connected factory-wide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Nature of this chapter constantly changes, books get outdated in this area.</a:t>
            </a:r>
          </a:p>
        </p:txBody>
      </p:sp>
    </p:spTree>
    <p:extLst>
      <p:ext uri="{BB962C8B-B14F-4D97-AF65-F5344CB8AC3E}">
        <p14:creationId xmlns:p14="http://schemas.microsoft.com/office/powerpoint/2010/main" val="3931351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3D98-1DC8-4E5F-894C-282969D9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Levels of Robot Programming Languages</a:t>
            </a:r>
          </a:p>
        </p:txBody>
      </p:sp>
      <p:sp>
        <p:nvSpPr>
          <p:cNvPr id="3" name="Text Placeholder 5" descr="2D Slides">
            <a:extLst>
              <a:ext uri="{FF2B5EF4-FFF2-40B4-BE49-F238E27FC236}">
                <a16:creationId xmlns:a16="http://schemas.microsoft.com/office/drawing/2014/main" id="{7B134FB9-9E05-40EF-967E-26FC1349DD16}"/>
              </a:ext>
            </a:extLst>
          </p:cNvPr>
          <p:cNvSpPr txBox="1">
            <a:spLocks/>
          </p:cNvSpPr>
          <p:nvPr/>
        </p:nvSpPr>
        <p:spPr>
          <a:xfrm>
            <a:off x="604434" y="1452563"/>
            <a:ext cx="9911166" cy="507292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Teach By Showing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Explicit Robot Programming Languages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  <a:ea typeface="+mj-ea"/>
                <a:cs typeface="+mj-cs"/>
              </a:rPr>
              <a:t>Specialized Manipulation Languages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  <a:ea typeface="+mj-ea"/>
                <a:cs typeface="+mj-cs"/>
              </a:rPr>
              <a:t>Robot library for an existing programming language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  <a:ea typeface="+mj-ea"/>
                <a:cs typeface="+mj-cs"/>
              </a:rPr>
              <a:t>Robot library for a new general-purpose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Task-level Programming Languages </a:t>
            </a:r>
          </a:p>
        </p:txBody>
      </p:sp>
    </p:spTree>
    <p:extLst>
      <p:ext uri="{BB962C8B-B14F-4D97-AF65-F5344CB8AC3E}">
        <p14:creationId xmlns:p14="http://schemas.microsoft.com/office/powerpoint/2010/main" val="4142403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3D98-1DC8-4E5F-894C-282969D9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 by Showing</a:t>
            </a:r>
          </a:p>
        </p:txBody>
      </p:sp>
      <p:sp>
        <p:nvSpPr>
          <p:cNvPr id="3" name="Text Placeholder 5" descr="2D Slides">
            <a:extLst>
              <a:ext uri="{FF2B5EF4-FFF2-40B4-BE49-F238E27FC236}">
                <a16:creationId xmlns:a16="http://schemas.microsoft.com/office/drawing/2014/main" id="{7B134FB9-9E05-40EF-967E-26FC1349DD16}"/>
              </a:ext>
            </a:extLst>
          </p:cNvPr>
          <p:cNvSpPr txBox="1">
            <a:spLocks/>
          </p:cNvSpPr>
          <p:nvPr/>
        </p:nvSpPr>
        <p:spPr>
          <a:xfrm>
            <a:off x="604434" y="1452563"/>
            <a:ext cx="6095624" cy="507292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Moving robot to desired point and recording the 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By hand or using a </a:t>
            </a:r>
            <a:r>
              <a:rPr lang="en-US" sz="1800" b="1" dirty="0">
                <a:latin typeface="+mj-lt"/>
                <a:ea typeface="+mj-ea"/>
                <a:cs typeface="+mj-cs"/>
              </a:rPr>
              <a:t>Teach Pendant.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In some teach pendants you can enter simple programs including Logic.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1222B-3DB3-4550-B09E-E6CAA9042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078" y="884872"/>
            <a:ext cx="47720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91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3D98-1DC8-4E5F-894C-282969D9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 by Showing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D4550-D410-4131-970E-85E14E35F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706292"/>
            <a:ext cx="61150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9425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3D98-1DC8-4E5F-894C-282969D9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Robot Programming Languages</a:t>
            </a:r>
          </a:p>
        </p:txBody>
      </p:sp>
      <p:sp>
        <p:nvSpPr>
          <p:cNvPr id="3" name="Text Placeholder 5" descr="2D Slides">
            <a:extLst>
              <a:ext uri="{FF2B5EF4-FFF2-40B4-BE49-F238E27FC236}">
                <a16:creationId xmlns:a16="http://schemas.microsoft.com/office/drawing/2014/main" id="{7B134FB9-9E05-40EF-967E-26FC1349DD16}"/>
              </a:ext>
            </a:extLst>
          </p:cNvPr>
          <p:cNvSpPr txBox="1">
            <a:spLocks/>
          </p:cNvSpPr>
          <p:nvPr/>
        </p:nvSpPr>
        <p:spPr>
          <a:xfrm>
            <a:off x="604434" y="1452563"/>
            <a:ext cx="9911166" cy="507292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Inexpensive Powerful Computers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RPLs appeared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Robots with RPLs support came with Teach Pendant also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RPLs has many forms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We split them into 3 categories</a:t>
            </a:r>
            <a:endParaRPr lang="en-US" sz="1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62307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3D98-1DC8-4E5F-894C-282969D9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ERPL &gt; Specialized manipulation languages.</a:t>
            </a:r>
          </a:p>
        </p:txBody>
      </p:sp>
      <p:sp>
        <p:nvSpPr>
          <p:cNvPr id="3" name="Text Placeholder 5" descr="2D Slides">
            <a:extLst>
              <a:ext uri="{FF2B5EF4-FFF2-40B4-BE49-F238E27FC236}">
                <a16:creationId xmlns:a16="http://schemas.microsoft.com/office/drawing/2014/main" id="{7B134FB9-9E05-40EF-967E-26FC1349DD16}"/>
              </a:ext>
            </a:extLst>
          </p:cNvPr>
          <p:cNvSpPr txBox="1">
            <a:spLocks/>
          </p:cNvSpPr>
          <p:nvPr/>
        </p:nvSpPr>
        <p:spPr>
          <a:xfrm>
            <a:off x="604434" y="1452563"/>
            <a:ext cx="9911166" cy="507292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Completely new languages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Robot-specific areas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Example: VAL Language by </a:t>
            </a:r>
            <a:r>
              <a:rPr lang="en-US" sz="1800" dirty="0" err="1">
                <a:latin typeface="+mj-lt"/>
                <a:ea typeface="+mj-ea"/>
                <a:cs typeface="+mj-cs"/>
              </a:rPr>
              <a:t>Unimation</a:t>
            </a:r>
            <a:r>
              <a:rPr lang="en-US" sz="1800" dirty="0">
                <a:latin typeface="+mj-lt"/>
                <a:ea typeface="+mj-ea"/>
                <a:cs typeface="+mj-cs"/>
              </a:rPr>
              <a:t> Inc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It was quite weak (no floating point, or character string, no argument pass for subroutines)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New language come with new features called V-II, and then V+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j-lt"/>
                <a:ea typeface="+mj-ea"/>
                <a:cs typeface="+mj-cs"/>
              </a:rPr>
              <a:t>A new language called AL created in Stanford University</a:t>
            </a:r>
            <a:endParaRPr lang="en-US" sz="1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57403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Bring your presentations to life with 3D_AAS_v3" id="{16D6C460-65F3-4DF8-AE87-56541C30C8AE}" vid="{B7832409-F369-484D-AD9D-1F570206E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6286C1-23B0-486D-BA90-391FEFBD89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774A73-0280-47B7-9E46-5069D2220801}">
  <ds:schemaRefs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7126FF7-C1F4-4C68-B9E0-A1BEBFA97A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951</Words>
  <Application>Microsoft Office PowerPoint</Application>
  <PresentationFormat>Widescreen</PresentationFormat>
  <Paragraphs>219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Fira Code</vt:lpstr>
      <vt:lpstr>Segoe UI</vt:lpstr>
      <vt:lpstr>Segoe UI Light</vt:lpstr>
      <vt:lpstr>Get Started with 3D</vt:lpstr>
      <vt:lpstr>Robot Programming Languages and Systems</vt:lpstr>
      <vt:lpstr>Roster</vt:lpstr>
      <vt:lpstr>Introduction</vt:lpstr>
      <vt:lpstr>Introduction</vt:lpstr>
      <vt:lpstr>Three Levels of Robot Programming Languages</vt:lpstr>
      <vt:lpstr>Teach by Showing</vt:lpstr>
      <vt:lpstr>Teach by Showing</vt:lpstr>
      <vt:lpstr>Explicit Robot Programming Languages</vt:lpstr>
      <vt:lpstr>ERPL &gt; Specialized manipulation languages.</vt:lpstr>
      <vt:lpstr>ERPL &gt; Specialized manipulation languages.</vt:lpstr>
      <vt:lpstr>ERPL &gt; Specialized manipulation languages.</vt:lpstr>
      <vt:lpstr>ERPL &gt; Library for an existing programming language</vt:lpstr>
      <vt:lpstr>ERPL &gt; Library for a general purpose programming language</vt:lpstr>
      <vt:lpstr>ERPL &gt; Library for a general purpose programming language</vt:lpstr>
      <vt:lpstr>Task Level Programming Languages</vt:lpstr>
      <vt:lpstr>A Sample Application</vt:lpstr>
      <vt:lpstr>A Sample Application</vt:lpstr>
      <vt:lpstr>A Sample Application</vt:lpstr>
      <vt:lpstr>A Sample Application</vt:lpstr>
      <vt:lpstr>A Sample Application</vt:lpstr>
      <vt:lpstr>A Sample Application</vt:lpstr>
      <vt:lpstr>A Sample Application</vt:lpstr>
      <vt:lpstr>A Sample Application</vt:lpstr>
      <vt:lpstr>A Sample Application</vt:lpstr>
      <vt:lpstr>A Sample Application</vt:lpstr>
      <vt:lpstr>A Sample Application</vt:lpstr>
      <vt:lpstr>A Sample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2019-05-25T17:30:03Z</dcterms:created>
  <dcterms:modified xsi:type="dcterms:W3CDTF">2019-05-26T10:19:36Z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