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2" r:id="rId2"/>
    <p:sldId id="283" r:id="rId3"/>
    <p:sldId id="282" r:id="rId4"/>
    <p:sldId id="285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287" r:id="rId13"/>
    <p:sldId id="288" r:id="rId14"/>
    <p:sldId id="289" r:id="rId15"/>
    <p:sldId id="290" r:id="rId16"/>
    <p:sldId id="270" r:id="rId17"/>
    <p:sldId id="291" r:id="rId18"/>
    <p:sldId id="261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F4F4F4"/>
    <a:srgbClr val="F2F2F4"/>
    <a:srgbClr val="FF82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706" autoAdjust="0"/>
  </p:normalViewPr>
  <p:slideViewPr>
    <p:cSldViewPr snapToGrid="0">
      <p:cViewPr varScale="1">
        <p:scale>
          <a:sx n="93" d="100"/>
          <a:sy n="93" d="100"/>
        </p:scale>
        <p:origin x="144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7" d="100"/>
          <a:sy n="87" d="100"/>
        </p:scale>
        <p:origin x="30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ترکیه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1"/>
                    </a:solidFill>
                    <a:latin typeface="IRANSans" panose="02040503050201020203" pitchFamily="18" charset="-78"/>
                    <a:ea typeface="+mn-ea"/>
                    <a:cs typeface="IRANSans" panose="02040503050201020203" pitchFamily="18" charset="-78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سال 1395</c:v>
                </c:pt>
                <c:pt idx="1">
                  <c:v>سال 1394</c:v>
                </c:pt>
                <c:pt idx="2">
                  <c:v>سال 1393</c:v>
                </c:pt>
                <c:pt idx="3">
                  <c:v>سال 1392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71</c:v>
                </c:pt>
                <c:pt idx="1">
                  <c:v>72</c:v>
                </c:pt>
                <c:pt idx="2">
                  <c:v>69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90-4696-990D-C385B6E05E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ایران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50000"/>
                      </a:schemeClr>
                    </a:solidFill>
                    <a:latin typeface="IRANSans" panose="02040503050201020203" pitchFamily="18" charset="-78"/>
                    <a:ea typeface="+mn-ea"/>
                    <a:cs typeface="IRANSans" panose="02040503050201020203" pitchFamily="18" charset="-78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سال 1395</c:v>
                </c:pt>
                <c:pt idx="1">
                  <c:v>سال 1394</c:v>
                </c:pt>
                <c:pt idx="2">
                  <c:v>سال 1393</c:v>
                </c:pt>
                <c:pt idx="3">
                  <c:v>سال 1392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69</c:v>
                </c:pt>
                <c:pt idx="1">
                  <c:v>69</c:v>
                </c:pt>
                <c:pt idx="2">
                  <c:v>75</c:v>
                </c:pt>
                <c:pt idx="3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90-4696-990D-C385B6E05E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عربستان</c:v>
                </c:pt>
              </c:strCache>
            </c:strRef>
          </c:tx>
          <c:spPr>
            <a:gradFill flip="none" rotWithShape="1">
              <a:gsLst>
                <a:gs pos="0">
                  <a:schemeClr val="tx2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2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2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3">
                        <a:lumMod val="75000"/>
                      </a:schemeClr>
                    </a:solidFill>
                    <a:latin typeface="IRANSans" panose="02040503050201020203" pitchFamily="18" charset="-78"/>
                    <a:ea typeface="+mn-ea"/>
                    <a:cs typeface="IRANSans" panose="02040503050201020203" pitchFamily="18" charset="-78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سال 1395</c:v>
                </c:pt>
                <c:pt idx="1">
                  <c:v>سال 1394</c:v>
                </c:pt>
                <c:pt idx="2">
                  <c:v>سال 1393</c:v>
                </c:pt>
                <c:pt idx="3">
                  <c:v>سال 1392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38</c:v>
                </c:pt>
                <c:pt idx="1">
                  <c:v>39</c:v>
                </c:pt>
                <c:pt idx="2">
                  <c:v>40</c:v>
                </c:pt>
                <c:pt idx="3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90-4696-990D-C385B6E05E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آمریکا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4">
                        <a:lumMod val="75000"/>
                      </a:schemeClr>
                    </a:solidFill>
                    <a:latin typeface="IRANSans" panose="02040503050201020203" pitchFamily="18" charset="-78"/>
                    <a:ea typeface="+mn-ea"/>
                    <a:cs typeface="IRANSans" panose="02040503050201020203" pitchFamily="18" charset="-78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سال 1395</c:v>
                </c:pt>
                <c:pt idx="1">
                  <c:v>سال 1394</c:v>
                </c:pt>
                <c:pt idx="2">
                  <c:v>سال 1393</c:v>
                </c:pt>
                <c:pt idx="3">
                  <c:v>سال 1392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8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B9-40E0-8140-5AB25D4636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830248640"/>
        <c:axId val="830249032"/>
      </c:barChart>
      <c:catAx>
        <c:axId val="8302486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pPr>
            <a:endParaRPr lang="en-US"/>
          </a:p>
        </c:txPr>
        <c:crossAx val="830249032"/>
        <c:crosses val="autoZero"/>
        <c:auto val="1"/>
        <c:lblAlgn val="ctr"/>
        <c:lblOffset val="100"/>
        <c:noMultiLvlLbl val="0"/>
      </c:catAx>
      <c:valAx>
        <c:axId val="830249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IRANSans" panose="02040503050201020203" pitchFamily="18" charset="-78"/>
                <a:ea typeface="+mn-ea"/>
                <a:cs typeface="IRANSans" panose="02040503050201020203" pitchFamily="18" charset="-78"/>
              </a:defRPr>
            </a:pPr>
            <a:endParaRPr lang="en-US"/>
          </a:p>
        </c:txPr>
        <c:crossAx val="8302486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IRANSans" panose="02040503050201020203" pitchFamily="18" charset="-78"/>
              <a:ea typeface="+mn-ea"/>
              <a:cs typeface="IRANSans" panose="02040503050201020203" pitchFamily="18" charset="-78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75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0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58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277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3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4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03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24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3778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51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8BD8E7-1312-41F3-99C4-6DA5AF8919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74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548245"/>
            <a:ext cx="10515600" cy="224028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854659"/>
            <a:ext cx="10515600" cy="1143000"/>
          </a:xfrm>
        </p:spPr>
        <p:txBody>
          <a:bodyPr>
            <a:normAutofit/>
          </a:bodyPr>
          <a:lstStyle>
            <a:lvl1pPr marL="0" indent="0" algn="ctr"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683327"/>
            <a:ext cx="3125787" cy="2877260"/>
          </a:xfrm>
        </p:spPr>
        <p:txBody>
          <a:bodyPr anchor="b"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8101584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1580440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200"/>
            <a:ext cx="1943100" cy="5719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200"/>
            <a:ext cx="7048500" cy="5719762"/>
          </a:xfrm>
        </p:spPr>
        <p:txBody>
          <a:bodyPr vert="eaVert"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084483"/>
            <a:ext cx="11125200" cy="9144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0"/>
          </p:nvPr>
        </p:nvSpPr>
        <p:spPr>
          <a:xfrm>
            <a:off x="1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1"/>
          </p:nvPr>
        </p:nvSpPr>
        <p:spPr>
          <a:xfrm>
            <a:off x="408432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2"/>
          </p:nvPr>
        </p:nvSpPr>
        <p:spPr>
          <a:xfrm>
            <a:off x="8168640" y="1"/>
            <a:ext cx="4023360" cy="4745736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6043123"/>
            <a:ext cx="11125200" cy="5715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454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w="50800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483427"/>
            <a:ext cx="10515600" cy="2743200"/>
          </a:xfrm>
        </p:spPr>
        <p:txBody>
          <a:bodyPr anchor="b">
            <a:normAutofit/>
          </a:bodyPr>
          <a:lstStyle>
            <a:lvl1pPr algn="ctr">
              <a:defRPr sz="4400" spc="-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35025" y="5257800"/>
            <a:ext cx="105156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sz="2000" cap="all" spc="50" baseline="0">
                <a:solidFill>
                  <a:schemeClr val="bg1"/>
                </a:solidFill>
              </a:defRPr>
            </a:lvl1pPr>
            <a:lvl2pPr marL="365760" indent="0" algn="ctr">
              <a:buNone/>
              <a:defRPr sz="2000" cap="all" spc="50" baseline="0">
                <a:solidFill>
                  <a:schemeClr val="bg1"/>
                </a:solidFill>
              </a:defRPr>
            </a:lvl2pPr>
            <a:lvl3pPr algn="ctr">
              <a:defRPr sz="2000" cap="all" spc="50" baseline="0">
                <a:solidFill>
                  <a:schemeClr val="bg1"/>
                </a:solidFill>
              </a:defRPr>
            </a:lvl3pPr>
            <a:lvl4pPr algn="ctr">
              <a:defRPr sz="2000" cap="all" spc="50" baseline="0">
                <a:solidFill>
                  <a:schemeClr val="bg1"/>
                </a:solidFill>
              </a:defRPr>
            </a:lvl4pPr>
            <a:lvl5pPr algn="ctr">
              <a:defRPr sz="2000" cap="all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14500"/>
            <a:ext cx="4495800" cy="446227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33162"/>
            <a:ext cx="4498848" cy="6858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81943"/>
            <a:ext cx="4498848" cy="369025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1812" y="1672934"/>
            <a:ext cx="3506788" cy="2880360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457200"/>
            <a:ext cx="7242111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51812" y="4590288"/>
            <a:ext cx="3514564" cy="1581912"/>
          </a:xfrm>
        </p:spPr>
        <p:txBody>
          <a:bodyPr/>
          <a:lstStyle>
            <a:lvl1pPr marL="0" indent="0">
              <a:spcBef>
                <a:spcPts val="8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11/4/2017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11/4/2017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50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4320" y="5084483"/>
            <a:ext cx="7574279" cy="914400"/>
          </a:xfrm>
        </p:spPr>
        <p:txBody>
          <a:bodyPr/>
          <a:lstStyle/>
          <a:p>
            <a:pPr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شاخص توسعه انسانی (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)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8" name="Picture Placeholder 7" descr="Closeup of Granny Smith apple and tape measure"/>
          <p:cNvPicPr>
            <a:picLocks noGrp="1" noChangeAspect="1"/>
          </p:cNvPicPr>
          <p:nvPr>
            <p:ph type="pic" idx="1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/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84320" y="6154994"/>
            <a:ext cx="7574279" cy="459628"/>
          </a:xfrm>
        </p:spPr>
        <p:txBody>
          <a:bodyPr>
            <a:normAutofit/>
          </a:bodyPr>
          <a:lstStyle/>
          <a:p>
            <a:r>
              <a:rPr lang="fa-IR" sz="1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آرین ابراهیم پور، درس اقتصاد مهندسی استاد یمقانی</a:t>
            </a:r>
            <a:endParaRPr lang="en-US" sz="18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53" r="13953"/>
          <a:stretch>
            <a:fillRect/>
          </a:stretch>
        </p:blipFill>
        <p:spPr/>
      </p:pic>
      <p:pic>
        <p:nvPicPr>
          <p:cNvPr id="10" name="Picture Placeholder 9"/>
          <p:cNvPicPr>
            <a:picLocks noGrp="1" noChangeAspect="1"/>
          </p:cNvPicPr>
          <p:nvPr>
            <p:ph type="pic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" y="1"/>
            <a:ext cx="3990068" cy="474573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3" y="5083233"/>
            <a:ext cx="1281673" cy="152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8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138859"/>
              </p:ext>
            </p:extLst>
          </p:nvPr>
        </p:nvGraphicFramePr>
        <p:xfrm>
          <a:off x="1795848" y="719662"/>
          <a:ext cx="8364152" cy="47914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82076">
                  <a:extLst>
                    <a:ext uri="{9D8B030D-6E8A-4147-A177-3AD203B41FA5}">
                      <a16:colId xmlns:a16="http://schemas.microsoft.com/office/drawing/2014/main" val="3577625731"/>
                    </a:ext>
                  </a:extLst>
                </a:gridCol>
                <a:gridCol w="4182076">
                  <a:extLst>
                    <a:ext uri="{9D8B030D-6E8A-4147-A177-3AD203B41FA5}">
                      <a16:colId xmlns:a16="http://schemas.microsoft.com/office/drawing/2014/main" val="3078452570"/>
                    </a:ext>
                  </a:extLst>
                </a:gridCol>
              </a:tblGrid>
              <a:tr h="475142">
                <a:tc gridSpan="2"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امنیت انسانی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505601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نرخ</a:t>
                      </a:r>
                      <a:r>
                        <a:rPr lang="fa-IR" baseline="0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خودکشی زنان در هر صد هزار نفر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602246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نرخ</a:t>
                      </a:r>
                      <a:r>
                        <a:rPr lang="fa-IR" baseline="0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خودکشی مردان در هر صد هزار نفر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15611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جمعیت زندانی از</a:t>
                      </a:r>
                      <a:r>
                        <a:rPr lang="fa-IR" baseline="0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هر صد هزار نفر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48371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نرخ قتل در</a:t>
                      </a:r>
                      <a:r>
                        <a:rPr lang="fa-IR" baseline="0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هر صد هزار نفر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83185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خشونت علیه زنان توسط شریک</a:t>
                      </a:r>
                      <a:r>
                        <a:rPr lang="fa-IR" baseline="0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صمیمی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347374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خشونت علیه زنان توسط غیر از</a:t>
                      </a:r>
                      <a:r>
                        <a:rPr lang="fa-IR" sz="1600" baseline="0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شریک صمیمی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6295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81114"/>
                  </a:ext>
                </a:extLst>
              </a:tr>
              <a:tr h="515171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330485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6893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848" y="1247447"/>
            <a:ext cx="415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3.6 نفر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848" y="1758198"/>
            <a:ext cx="415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6.7 نفر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6465" y="2200968"/>
            <a:ext cx="406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287 نفر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849" y="2652347"/>
            <a:ext cx="415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4.8 نفر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4085" y="3162018"/>
            <a:ext cx="415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در دسترس نیست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4085" y="3630499"/>
            <a:ext cx="415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در دسترس نیست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1941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646420"/>
              </p:ext>
            </p:extLst>
          </p:nvPr>
        </p:nvGraphicFramePr>
        <p:xfrm>
          <a:off x="1795848" y="719662"/>
          <a:ext cx="8364152" cy="489542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82076">
                  <a:extLst>
                    <a:ext uri="{9D8B030D-6E8A-4147-A177-3AD203B41FA5}">
                      <a16:colId xmlns:a16="http://schemas.microsoft.com/office/drawing/2014/main" val="3577625731"/>
                    </a:ext>
                  </a:extLst>
                </a:gridCol>
                <a:gridCol w="4182076">
                  <a:extLst>
                    <a:ext uri="{9D8B030D-6E8A-4147-A177-3AD203B41FA5}">
                      <a16:colId xmlns:a16="http://schemas.microsoft.com/office/drawing/2014/main" val="3078452570"/>
                    </a:ext>
                  </a:extLst>
                </a:gridCol>
              </a:tblGrid>
              <a:tr h="475142">
                <a:tc gridSpan="2"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تحرک و ارتباطات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505601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کاربران اینترنت (درصد جمعیت)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602246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گردشگر خارجی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15611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اشتراک تلفن همراه از هر صد نفر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48371"/>
                  </a:ext>
                </a:extLst>
              </a:tr>
              <a:tr h="475142">
                <a:tc gridSpan="2">
                  <a:txBody>
                    <a:bodyPr/>
                    <a:lstStyle/>
                    <a:p>
                      <a:pPr algn="ctr" rtl="1"/>
                      <a:r>
                        <a:rPr lang="fa-IR" b="1" dirty="0" smtClean="0">
                          <a:solidFill>
                            <a:schemeClr val="bg1"/>
                          </a:solidFill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دموگرافیک</a:t>
                      </a:r>
                      <a:endParaRPr lang="en-US" b="1" dirty="0">
                        <a:solidFill>
                          <a:schemeClr val="bg1"/>
                        </a:solidFill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83185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جمعیت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347374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1600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درصد جوان 0 تا 14 سال بین سایر جمعیت 100  نفره 15 تا 64 سال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6295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73.4 درصد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جمعیت شهری (درصد)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81114"/>
                  </a:ext>
                </a:extLst>
              </a:tr>
              <a:tr h="515171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330485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6893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848" y="1247447"/>
            <a:ext cx="415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44.1 درصد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848" y="1758198"/>
            <a:ext cx="415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4967 هزار نفر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6465" y="2200968"/>
            <a:ext cx="406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93.4 نفر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4085" y="3162018"/>
            <a:ext cx="415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79.1 ملیون نفر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4085" y="3630499"/>
            <a:ext cx="415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33.1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5091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28" y="457200"/>
            <a:ext cx="4136571" cy="1143000"/>
          </a:xfrm>
        </p:spPr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برخی از آمار های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11" y="198036"/>
            <a:ext cx="5010150" cy="60198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7827666" y="1925894"/>
            <a:ext cx="2992734" cy="777113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 rtl="1">
              <a:lnSpc>
                <a:spcPct val="150000"/>
              </a:lnSpc>
              <a:buNone/>
            </a:pPr>
            <a:r>
              <a:rPr lang="fa-IR" sz="2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ده کشور برتر آسیا</a:t>
            </a:r>
          </a:p>
        </p:txBody>
      </p:sp>
    </p:spTree>
    <p:extLst>
      <p:ext uri="{BB962C8B-B14F-4D97-AF65-F5344CB8AC3E}">
        <p14:creationId xmlns:p14="http://schemas.microsoft.com/office/powerpoint/2010/main" val="53719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28" y="457200"/>
            <a:ext cx="4136571" cy="1143000"/>
          </a:xfrm>
        </p:spPr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برخی از آمار های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36264" y="1925894"/>
            <a:ext cx="3284136" cy="807258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 rtl="1">
              <a:lnSpc>
                <a:spcPct val="150000"/>
              </a:lnSpc>
              <a:buNone/>
            </a:pPr>
            <a:r>
              <a:rPr lang="fa-IR" sz="2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کمترین </a:t>
            </a:r>
            <a:r>
              <a:rPr lang="en-US" sz="2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r>
              <a:rPr lang="fa-IR" sz="2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 در آسیا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6" y="194320"/>
            <a:ext cx="5057775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825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28" y="457200"/>
            <a:ext cx="4136571" cy="1143000"/>
          </a:xfrm>
        </p:spPr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برخی از آمار های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737231" y="1925894"/>
            <a:ext cx="3083169" cy="877596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 rtl="1">
              <a:lnSpc>
                <a:spcPct val="150000"/>
              </a:lnSpc>
              <a:buNone/>
            </a:pPr>
            <a:r>
              <a:rPr lang="fa-IR" sz="2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۱۰ کشور برتر اروپا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39" y="437103"/>
            <a:ext cx="4972050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4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28" y="457200"/>
            <a:ext cx="4136571" cy="1143000"/>
          </a:xfrm>
        </p:spPr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برخی از آمار های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73107" y="2036425"/>
            <a:ext cx="3094892" cy="837403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 rtl="1">
              <a:lnSpc>
                <a:spcPct val="150000"/>
              </a:lnSpc>
              <a:buNone/>
            </a:pPr>
            <a:r>
              <a:rPr lang="fa-IR" sz="2800" dirty="0">
                <a:latin typeface="IRANSans" panose="02040503050201020203" pitchFamily="18" charset="-78"/>
                <a:cs typeface="IRANSans" panose="02040503050201020203" pitchFamily="18" charset="-78"/>
              </a:rPr>
              <a:t>کمترین </a:t>
            </a:r>
            <a:r>
              <a:rPr lang="en-US" sz="2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r>
              <a:rPr lang="fa-IR" sz="28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 در اروپا</a:t>
            </a:r>
            <a:endParaRPr lang="fa-IR" sz="24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56" y="146120"/>
            <a:ext cx="49149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8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885825"/>
          </a:xfrm>
        </p:spPr>
        <p:txBody>
          <a:bodyPr>
            <a:normAutofit fontScale="90000"/>
          </a:bodyPr>
          <a:lstStyle/>
          <a:p>
            <a:pPr algn="ctr"/>
            <a:r>
              <a:rPr lang="fa-IR" sz="32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مقایسه رتبه شاخص توسعه انسانی چهار کشور در چهار سال</a:t>
            </a:r>
            <a:endParaRPr lang="en-US" sz="32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graphicFrame>
        <p:nvGraphicFramePr>
          <p:cNvPr id="7" name="Content Placeholder 6" descr="Clustered column chart representing&#10;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349319"/>
              </p:ext>
            </p:extLst>
          </p:nvPr>
        </p:nvGraphicFramePr>
        <p:xfrm>
          <a:off x="1524000" y="1714500"/>
          <a:ext cx="9144000" cy="4457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1459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326571"/>
            <a:ext cx="9144000" cy="885825"/>
          </a:xfrm>
        </p:spPr>
        <p:txBody>
          <a:bodyPr>
            <a:normAutofit/>
          </a:bodyPr>
          <a:lstStyle/>
          <a:p>
            <a:pPr algn="ctr" rtl="1"/>
            <a:r>
              <a:rPr lang="fa-IR" sz="32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نقشه تصویری</a:t>
            </a:r>
            <a:r>
              <a:rPr lang="en-US" sz="32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 HDI </a:t>
            </a:r>
            <a:r>
              <a:rPr lang="fa-IR" sz="32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جهان</a:t>
            </a:r>
            <a:endParaRPr lang="en-US" sz="3200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940" y="1823514"/>
            <a:ext cx="1381125" cy="1362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5892" y="3155445"/>
            <a:ext cx="1257300" cy="1390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5940" y="4517520"/>
            <a:ext cx="1962150" cy="933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89" y="1450470"/>
            <a:ext cx="88868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127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36620"/>
            <a:ext cx="9144000" cy="1143000"/>
          </a:xfrm>
        </p:spPr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رتبه اول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 در سال های متفاوت 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73391667"/>
              </p:ext>
            </p:extLst>
          </p:nvPr>
        </p:nvGraphicFramePr>
        <p:xfrm>
          <a:off x="8028618" y="1694406"/>
          <a:ext cx="2823168" cy="45255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1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کشور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سال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1396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 smtClean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1395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871072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1394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480586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1393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077522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1392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1391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1390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849296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  ایسلند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1389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728417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  ایسلند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1388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576267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174" y="2267237"/>
            <a:ext cx="304826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512" y="2679144"/>
            <a:ext cx="304826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189" y="3152159"/>
            <a:ext cx="304826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1528" y="3587747"/>
            <a:ext cx="304826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819" y="4069403"/>
            <a:ext cx="304827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141" y="4481310"/>
            <a:ext cx="304826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1480" y="4976749"/>
            <a:ext cx="304826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795" y="5388656"/>
            <a:ext cx="296873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819" y="5847851"/>
            <a:ext cx="296873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aphicFrame>
        <p:nvGraphicFramePr>
          <p:cNvPr id="21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15954453"/>
              </p:ext>
            </p:extLst>
          </p:nvPr>
        </p:nvGraphicFramePr>
        <p:xfrm>
          <a:off x="4529847" y="1694406"/>
          <a:ext cx="2823168" cy="45255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1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کشور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سال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1387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 smtClean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1386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871072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1385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480586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1384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077522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1383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1382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 کانادا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1381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849296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  کانادا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1380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728417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  کانادا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1379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576267"/>
                  </a:ext>
                </a:extLst>
              </a:tr>
            </a:tbl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403" y="2267237"/>
            <a:ext cx="304826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741" y="2679144"/>
            <a:ext cx="304826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418" y="3152159"/>
            <a:ext cx="304826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757" y="3587747"/>
            <a:ext cx="304826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48" y="4069403"/>
            <a:ext cx="304827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370" y="4481310"/>
            <a:ext cx="304826" cy="213378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709" y="5005054"/>
            <a:ext cx="304826" cy="15676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024" y="5419006"/>
            <a:ext cx="296873" cy="15267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048" y="5878201"/>
            <a:ext cx="296873" cy="15267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graphicFrame>
        <p:nvGraphicFramePr>
          <p:cNvPr id="33" name="Content Placeholder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37932885"/>
              </p:ext>
            </p:extLst>
          </p:nvPr>
        </p:nvGraphicFramePr>
        <p:xfrm>
          <a:off x="1084125" y="1694406"/>
          <a:ext cx="2823168" cy="45255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115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کشور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سال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کانادا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1378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کانادا</a:t>
                      </a:r>
                      <a:endParaRPr lang="en-US" dirty="0" smtClean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1377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871072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کانادا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1376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480586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کانادا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1375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1077522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ژاپن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1374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کانادا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1373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 ژاپن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1372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849296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   ژاپن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1371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728417"/>
                  </a:ext>
                </a:extLst>
              </a:tr>
              <a:tr h="452553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576267"/>
                  </a:ext>
                </a:extLst>
              </a:tr>
            </a:tbl>
          </a:graphicData>
        </a:graphic>
      </p:graphicFrame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681" y="2295542"/>
            <a:ext cx="304826" cy="15676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9" y="2707449"/>
            <a:ext cx="304826" cy="15676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696" y="3180464"/>
            <a:ext cx="304826" cy="15676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35" y="3616052"/>
            <a:ext cx="304826" cy="15676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326" y="4075935"/>
            <a:ext cx="304827" cy="20031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648" y="4509615"/>
            <a:ext cx="304826" cy="156767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82" y="4939753"/>
            <a:ext cx="304827" cy="20031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581" y="5403179"/>
            <a:ext cx="304827" cy="200314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426046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منابع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26432" y="1925894"/>
            <a:ext cx="9893968" cy="1761851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50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گزارشات شاخص توسعه انسانی موجود در وبگاه «برنامه توسعه ملل متحد»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مجمع تشخیص مصلحت نظام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مرکز تحقیقات استراتژیک</a:t>
            </a:r>
          </a:p>
          <a:p>
            <a:pPr algn="just" rt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fa-IR" sz="1600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دنیای اقتصاد</a:t>
            </a:r>
            <a:endParaRPr lang="fa-IR" sz="1400" dirty="0" smtClean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94138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228600"/>
            <a:ext cx="11144250" cy="621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93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فرمول محاسبه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3353" y="1498797"/>
                <a:ext cx="4808752" cy="524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𝐿𝑖𝑓𝑒𝐸𝑥𝑝𝑒𝑐𝑡𝑒𝑛𝑐𝑦𝐼𝑛𝑑𝑒𝑥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𝐿𝑖𝑓𝑒𝐸𝑥𝑝𝑒𝑐𝑡𝑎𝑛𝑐𝑦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3" y="1498797"/>
                <a:ext cx="4808752" cy="5247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1682" y="2379738"/>
                <a:ext cx="8310545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𝐸𝑑𝑢𝑐𝑎𝑡𝑖𝑜𝑛𝐼𝑛𝑑𝑒𝑥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𝑀𝑒𝑎𝑛𝑌𝑒𝑎𝑟𝑆𝑐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𝑜𝑜𝑙𝑖𝑛𝑔𝐼𝑛𝑑𝑒𝑥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𝐸𝑥𝑝𝑒𝑐𝑡𝑒𝑑𝑌𝑒𝑎𝑟𝑠𝑆𝑐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𝑜𝑜𝑙𝑖𝑛𝑔𝐼𝑛𝑑𝑒𝑥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2" y="2379738"/>
                <a:ext cx="8310545" cy="524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11682" y="4667524"/>
                <a:ext cx="3888244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𝐺𝑁𝐼𝑝𝑐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75000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82" y="4667524"/>
                <a:ext cx="3888244" cy="5866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86992" y="2348129"/>
                <a:ext cx="2736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𝑀𝑒𝑎𝑛𝑌𝑒𝑎𝑟𝑆𝑐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𝑜𝑜𝑙𝑖𝑛𝑔𝐼𝑛𝑑𝑒𝑥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992" y="2348129"/>
                <a:ext cx="2736903" cy="276999"/>
              </a:xfrm>
              <a:prstGeom prst="rect">
                <a:avLst/>
              </a:prstGeom>
              <a:blipFill>
                <a:blip r:embed="rId6"/>
                <a:stretch>
                  <a:fillRect l="-1782" t="-2174" r="-2450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57777" y="2348127"/>
                <a:ext cx="3225818" cy="277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𝐸𝑥𝑝𝑒𝑐𝑡𝑒𝑑𝑌𝑒𝑎𝑟𝑠𝑆𝑐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𝑜𝑜𝑙𝑖𝑛𝑔𝐼𝑛𝑑𝑒𝑥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777" y="2348127"/>
                <a:ext cx="3225818" cy="277000"/>
              </a:xfrm>
              <a:prstGeom prst="rect">
                <a:avLst/>
              </a:prstGeom>
              <a:blipFill>
                <a:blip r:embed="rId7"/>
                <a:stretch>
                  <a:fillRect l="-2079" t="-2174" r="-207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189204" y="3134316"/>
                <a:ext cx="2882712" cy="526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𝑀𝑒𝑎𝑛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𝑌𝑒𝑎𝑟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𝑜𝑜𝑙𝑖𝑛𝑔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204" y="3134316"/>
                <a:ext cx="2882712" cy="5266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646404" y="3872345"/>
                <a:ext cx="3267561" cy="5266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𝐸𝑥𝑝𝑒𝑐𝑡𝑒𝑑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𝑌𝑒𝑎𝑟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𝑜𝑜𝑙𝑖𝑛𝑔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6404" y="3872345"/>
                <a:ext cx="3267561" cy="5266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42870" y="5575933"/>
                <a:ext cx="9800440" cy="563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𝐻𝑢𝑚𝑎𝑛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𝐷𝑒𝑣𝑒𝑙𝑜𝑝𝑚𝑒𝑛𝑡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 </m:t>
                              </m:r>
                            </m:e>
                            <m:e/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                                                             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70" y="5575933"/>
                <a:ext cx="9800440" cy="563680"/>
              </a:xfrm>
              <a:prstGeom prst="rect">
                <a:avLst/>
              </a:prstGeom>
              <a:blipFill>
                <a:blip r:embed="rId10"/>
                <a:stretch>
                  <a:fillRect b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3820" y="1650859"/>
                <a:ext cx="23778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𝐿𝑖𝑓𝑒𝐸𝑥𝑝𝑒𝑐𝑡𝑒𝑛𝑐𝑦𝐼𝑛𝑑𝑒𝑥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0" y="1650859"/>
                <a:ext cx="2377830" cy="276999"/>
              </a:xfrm>
              <a:prstGeom prst="rect">
                <a:avLst/>
              </a:prstGeom>
              <a:blipFill>
                <a:blip r:embed="rId11"/>
                <a:stretch>
                  <a:fillRect l="-3077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1106" y="2520740"/>
                <a:ext cx="18167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𝐸𝑑𝑢𝑐𝑎𝑡𝑖𝑜𝑛𝐼𝑛𝑑𝑒𝑥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106" y="2520740"/>
                <a:ext cx="1816779" cy="276999"/>
              </a:xfrm>
              <a:prstGeom prst="rect">
                <a:avLst/>
              </a:prstGeom>
              <a:blipFill>
                <a:blip r:embed="rId12"/>
                <a:stretch>
                  <a:fillRect l="-268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21207" y="4829327"/>
                <a:ext cx="14659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𝐼𝑛𝑐𝑜𝑚𝑒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07" y="4829327"/>
                <a:ext cx="1465978" cy="276999"/>
              </a:xfrm>
              <a:prstGeom prst="rect">
                <a:avLst/>
              </a:prstGeom>
              <a:blipFill>
                <a:blip r:embed="rId13"/>
                <a:stretch>
                  <a:fillRect l="-3320" r="-332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78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0023 L -2.91667E-6 0.00046 C -0.00221 -0.00023 -0.00429 -0.00208 -0.00651 -0.00139 C -0.00729 -0.00139 -0.0082 0.00046 -0.00885 0.00208 C -0.01224 0.00694 -0.01458 0.01227 -0.01836 0.01574 C -0.02018 0.01736 -0.02226 0.01852 -0.02396 0.02083 C -0.02617 0.02315 -0.02812 0.02755 -0.03034 0.0294 C -0.03281 0.03148 -0.03541 0.03171 -0.03789 0.03287 C -0.03958 0.03472 -0.04127 0.03681 -0.04297 0.03796 C -0.04479 0.03912 -0.04687 0.03889 -0.04856 0.03981 C -0.05182 0.0412 -0.05494 0.04282 -0.05807 0.04491 C -0.05963 0.04583 -0.06106 0.04699 -0.0625 0.04838 C -0.0638 0.04931 -0.06497 0.05093 -0.06627 0.05185 C -0.06849 0.05324 -0.07096 0.05347 -0.07317 0.05532 C -0.07578 0.05694 -0.07838 0.05856 -0.08073 0.06204 C -0.08164 0.06319 -0.08242 0.06505 -0.0832 0.06551 C -0.08515 0.06667 -0.08698 0.06667 -0.08893 0.06713 C -0.09466 0.0787 -0.0875 0.06574 -0.09713 0.07407 C -0.09817 0.07477 -0.09869 0.07847 -0.09961 0.07917 C -0.10195 0.08079 -0.10442 0.08032 -0.10664 0.08102 C -0.11146 0.09074 -0.10664 0.08241 -0.11419 0.0875 C -0.11679 0.08958 -0.11914 0.09259 -0.12174 0.09444 L -0.12929 0.09954 C -0.12994 0.10023 -0.13047 0.10093 -0.13112 0.10139 C -0.13633 0.1044 -0.13359 0.10185 -0.13815 0.10463 C -0.14583 0.11019 -0.13164 0.10185 -0.1431 0.1081 C -0.14479 0.11111 -0.14635 0.11505 -0.14817 0.11667 C -0.14883 0.11736 -0.14948 0.11782 -0.15013 0.11852 C -0.15078 0.11968 -0.1513 0.12106 -0.15195 0.12199 C -0.15325 0.12361 -0.15573 0.12523 -0.15573 0.12569 C -0.15885 0.13403 -0.15729 0.13218 -0.16146 0.13403 C -0.16159 0.13426 -0.16185 0.13403 -0.16198 0.13403 " pathEditMode="relative" rAng="0" ptsTypes="AAAAAAAAAAAAAAAAAAAAAAAAAAAAAAAA"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99" y="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5.55112E-17 L -4.79167E-6 0.00023 C -0.00247 0.00046 -0.01223 0.00255 -0.01536 0.00532 C -0.01744 0.00718 -0.01888 0.01065 -0.02083 0.0125 C -0.022 0.01366 -0.0233 0.01319 -0.02434 0.01389 C -0.02786 0.0162 -0.03098 0.01921 -0.03424 0.02106 C -0.0388 0.02407 -0.04348 0.02569 -0.04778 0.02824 C -0.04947 0.0294 -0.05078 0.03148 -0.05234 0.03264 C -0.05742 0.03657 -0.0625 0.04074 -0.06757 0.04398 C -0.07278 0.04745 -0.07799 0.04954 -0.08294 0.05255 C -0.09114 0.05787 -0.0983 0.06759 -0.10638 0.07269 C -0.11731 0.07963 -0.12903 0.08287 -0.13971 0.08981 C -0.14479 0.09306 -0.14986 0.09676 -0.15494 0.09977 C -0.16015 0.10301 -0.16536 0.10509 -0.17031 0.10833 C -0.17304 0.11042 -0.175 0.11389 -0.17747 0.11551 C -0.18138 0.11829 -0.18541 0.11944 -0.18919 0.1213 C -0.19361 0.12361 -0.19765 0.12639 -0.20182 0.12847 C -0.20299 0.12917 -0.20442 0.12917 -0.20546 0.12986 C -0.20859 0.13194 -0.21145 0.13495 -0.21445 0.13704 C -0.21809 0.13958 -0.22174 0.14167 -0.22526 0.14421 C -0.22656 0.14537 -0.22747 0.14745 -0.2289 0.14861 C -0.23151 0.15046 -0.23437 0.15139 -0.23697 0.15278 C -0.23945 0.15417 -0.24192 0.15556 -0.24414 0.15718 C -0.24609 0.15856 -0.24778 0.16019 -0.2496 0.16134 C -0.25494 0.16505 -0.26093 0.16667 -0.26575 0.17153 C -0.26822 0.17384 -0.27044 0.17685 -0.27304 0.17847 C -0.30442 0.20069 -0.28151 0.18403 -0.29375 0.19005 C -0.2983 0.19236 -0.30273 0.19491 -0.30716 0.19722 C -0.31354 0.20486 -0.30794 0.19954 -0.31627 0.20301 C -0.31914 0.20417 -0.32161 0.20602 -0.32434 0.20718 C -0.32552 0.20787 -0.32695 0.2081 -0.32799 0.20856 C -0.33111 0.20995 -0.33398 0.21181 -0.33697 0.21296 C -0.33815 0.21366 -0.33945 0.21389 -0.34049 0.21435 C -0.34375 0.21574 -0.34661 0.21759 -0.3496 0.21875 C -0.35221 0.21968 -0.35507 0.21968 -0.35768 0.22014 C -0.35989 0.2206 -0.36184 0.22106 -0.36393 0.22153 C -0.36549 0.22245 -0.36705 0.22338 -0.36848 0.22431 C -0.37018 0.22569 -0.37148 0.22778 -0.37291 0.2287 C -0.37421 0.22963 -0.37539 0.22963 -0.37656 0.23009 C -0.37747 0.23102 -0.37838 0.23218 -0.37929 0.23287 C -0.38242 0.23565 -0.3875 0.23565 -0.3901 0.23588 C -0.39127 0.23634 -0.39244 0.23704 -0.39375 0.23727 C -0.39583 0.23796 -0.39804 0.23796 -0.4 0.23866 C -0.40768 0.2419 -0.40234 0.24167 -0.40533 0.24167 " pathEditMode="relative" rAng="0" ptsTypes="AAAAAAAAAAAAAAAAAAAAAAAAAAAAAAAAAAAAAAAAAAAA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73" y="1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-1.66667E-6 0.00023 C 0.00117 0.00856 0.00156 0.01713 0.00365 0.02569 C 0.00794 0.04444 0.00807 0.03773 0.01341 0.05 C 0.01966 0.06505 0.0013 0.03264 0.01953 0.06713 C 0.02435 0.07708 0.04024 0.10069 0.04636 0.1088 C 0.05169 0.1162 0.05781 0.12292 0.06354 0.13032 C 0.08698 0.16134 0.06784 0.13588 0.0806 0.15602 C 0.08242 0.1588 0.08451 0.16181 0.08672 0.16458 C 0.08893 0.16759 0.09206 0.16968 0.09401 0.17315 C 0.09857 0.18125 0.10156 0.19074 0.10625 0.19907 C 0.11133 0.20787 0.11797 0.21574 0.12344 0.22477 C 0.12604 0.22917 0.12813 0.23426 0.13073 0.23912 C 0.13906 0.25393 0.14766 0.26875 0.15638 0.28356 C 0.16146 0.29213 0.1707 0.30718 0.17604 0.31782 C 0.17722 0.3206 0.17826 0.32361 0.17969 0.32639 C 0.18229 0.33218 0.18581 0.3375 0.18815 0.34375 C 0.19024 0.34884 0.19089 0.35532 0.1931 0.36088 C 0.20794 0.39838 0.20026 0.37454 0.21263 0.39954 C 0.21485 0.40417 0.21628 0.40903 0.21875 0.41389 C 0.21953 0.41551 0.22123 0.41643 0.2224 0.41829 C 0.22409 0.42083 0.22565 0.42384 0.22735 0.42685 C 0.23034 0.4419 0.22956 0.4419 0.23464 0.45393 C 0.23815 0.4625 0.24297 0.47037 0.2457 0.47986 C 0.24649 0.48264 0.24727 0.48518 0.24805 0.48843 C 0.24857 0.49051 0.24831 0.49306 0.24935 0.4956 C 0.25013 0.49768 0.25182 0.49931 0.253 0.50116 C 0.25625 0.51296 0.25091 0.49468 0.25912 0.51852 C 0.2599 0.52106 0.26029 0.52431 0.26159 0.52708 C 0.26237 0.5294 0.26419 0.53148 0.26524 0.53426 C 0.26628 0.53681 0.26641 0.54005 0.26771 0.54259 C 0.26849 0.54514 0.26992 0.54768 0.27136 0.55 C 0.2724 0.55185 0.27396 0.55347 0.275 0.55556 C 0.27643 0.55926 0.27748 0.56319 0.27865 0.56713 C 0.27904 0.56829 0.27904 0.57014 0.27995 0.5713 C 0.28073 0.57315 0.28229 0.57431 0.2836 0.57569 C 0.28399 0.57708 0.28425 0.57847 0.28464 0.58009 C 0.28516 0.58218 0.28516 0.58472 0.28607 0.58727 C 0.28646 0.58866 0.28763 0.58981 0.28841 0.59143 C 0.2888 0.59282 0.28906 0.59444 0.28972 0.59583 C 0.29024 0.59722 0.29206 0.59977 0.29206 0.60023 " pathEditMode="relative" rAng="0" ptsTypes="AAAAAAAAAAAAAAAAAAAAAAAAAAAAAAAAAAAAAAAAA">
                                      <p:cBhvr>
                                        <p:cTn id="5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96" y="30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18 -0.00139 L 0.01718 -0.00116 C 0.01992 0.00046 0.02291 0.00232 0.02565 0.00509 C 0.02708 0.00648 0.02799 0.0088 0.02942 0.01065 C 0.03411 0.01597 0.03828 0.02292 0.04388 0.02708 C 0.04909 0.03056 0.04817 0.02963 0.05429 0.03658 C 0.05781 0.04051 0.06106 0.04514 0.06484 0.04884 C 0.07122 0.05486 0.07252 0.05509 0.07812 0.05718 C 0.0875 0.06667 0.09752 0.07801 0.10885 0.08287 C 0.11419 0.08519 0.11979 0.08658 0.125 0.08982 C 0.1319 0.09352 0.13815 0.09931 0.14505 0.10347 C 0.16185 0.1132 0.15937 0.11111 0.17474 0.12246 C 0.19284 0.13611 0.17747 0.12477 0.1957 0.14028 C 0.2013 0.14491 0.20351 0.14445 0.20911 0.15139 C 0.22343 0.16829 0.21393 0.16412 0.22343 0.16736 C 0.22643 0.17199 0.22877 0.17708 0.23203 0.18125 C 0.26224 0.21852 0.23294 0.18033 0.25013 0.19769 C 0.2539 0.20116 0.25677 0.20625 0.26067 0.20996 C 0.26549 0.21412 0.27109 0.21644 0.27591 0.22083 C 0.29987 0.24051 0.27539 0.22107 0.29804 0.23704 C 0.30547 0.24236 0.30182 0.24213 0.31133 0.2507 C 0.31836 0.25695 0.31875 0.25671 0.32474 0.25903 C 0.32721 0.2625 0.32942 0.26667 0.33242 0.26991 C 0.33528 0.27292 0.33893 0.27408 0.34192 0.27662 C 0.34401 0.27847 0.34544 0.28171 0.34765 0.28357 C 0.35091 0.28634 0.35468 0.28796 0.3582 0.29028 C 0.36133 0.29236 0.36458 0.29491 0.36771 0.29722 C 0.37161 0.30556 0.36679 0.29746 0.37539 0.30278 C 0.38724 0.30972 0.3789 0.30787 0.3888 0.31621 C 0.38984 0.31713 0.39127 0.3169 0.39258 0.31759 C 0.39349 0.31783 0.39453 0.31852 0.39531 0.31898 C 0.39674 0.32083 0.39804 0.32222 0.39935 0.32431 C 0.39987 0.32546 0.40026 0.32732 0.40117 0.32847 C 0.40273 0.33056 0.40481 0.33218 0.4069 0.33403 C 0.40807 0.33496 0.40963 0.33542 0.4108 0.33658 C 0.41406 0.34074 0.41784 0.34468 0.42018 0.35046 C 0.42721 0.36667 0.41862 0.34607 0.42604 0.3669 C 0.42695 0.36945 0.43073 0.37593 0.43177 0.37778 C 0.43203 0.38056 0.43177 0.38333 0.43268 0.38588 C 0.4332 0.38727 0.43463 0.3875 0.43567 0.38866 C 0.43815 0.39213 0.44088 0.39537 0.4431 0.39931 C 0.44453 0.40162 0.44544 0.40394 0.44713 0.40625 C 0.44791 0.40741 0.44896 0.40764 0.45 0.40903 C 0.45104 0.41065 0.45156 0.41273 0.45273 0.41435 C 0.4556 0.41852 0.45612 0.41829 0.4595 0.41991 C 0.46015 0.42176 0.46054 0.42361 0.46146 0.42546 C 0.46328 0.4294 0.4681 0.43773 0.4681 0.43796 C 0.47005 0.44676 0.46705 0.43681 0.47187 0.44445 C 0.47343 0.44676 0.47448 0.45 0.47578 0.45278 C 0.47643 0.45417 0.47721 0.45533 0.47747 0.45695 C 0.47825 0.45949 0.47812 0.46296 0.47955 0.46505 C 0.48047 0.46644 0.48138 0.46759 0.48242 0.46921 C 0.48776 0.47778 0.48203 0.47014 0.48541 0.47477 " pathEditMode="relative" rAng="0" ptsTypes="AAAAAAAAAAAAAAAAAAAAAAAAAAAAAAAAAAAAAAAAAAAAAAAAAAAAA">
                                      <p:cBhvr>
                                        <p:cTn id="5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11" y="2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44444E-6 L -1.45833E-6 0.00023 L 0.06472 0.01666 C 0.08008 0.02013 0.1112 0.02546 0.1112 0.02569 C 0.14349 0.04074 0.1155 0.02847 0.18945 0.0405 C 0.19492 0.0412 0.20052 0.04282 0.20599 0.04398 C 0.23281 0.05578 0.1974 0.04074 0.23906 0.05231 C 0.2487 0.05486 0.25794 0.06088 0.26771 0.0625 L 0.31432 0.07152 C 0.37552 0.0831 0.31445 0.07361 0.36472 0.08148 C 0.38112 0.0912 0.39518 0.1 0.41315 0.10717 C 0.42227 0.11064 0.43073 0.11435 0.44011 0.11736 C 0.44453 0.11828 0.44974 0.11828 0.45443 0.11921 C 0.49766 0.13449 0.4444 0.11713 0.49883 0.128 C 0.50222 0.128 0.5056 0.13217 0.50912 0.13263 C 0.52982 0.13472 0.55091 0.13472 0.57188 0.13611 C 0.57826 0.13796 0.58425 0.13981 0.59063 0.1412 C 0.60156 0.14305 0.59675 0.14189 0.60495 0.14467 C 0.60638 0.14583 0.60768 0.14722 0.60925 0.14838 C 0.61003 0.14861 0.6112 0.14907 0.61224 0.14976 C 0.6155 0.15115 0.61797 0.15185 0.62162 0.1537 C 0.62083 0.15092 0.61888 0.14861 0.61927 0.14652 C 0.6194 0.14351 0.62149 0.14259 0.62266 0.1412 C 0.62617 0.13611 0.6263 0.13773 0.6319 0.13611 L 0.63503 0.13263 " pathEditMode="relative" rAng="0" ptsTypes="AAAAAAAAAAAAAAAAAAAAAAAAA">
                                      <p:cBhvr>
                                        <p:cTn id="6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45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1" grpId="0"/>
      <p:bldP spid="12" grpId="0"/>
      <p:bldP spid="12" grpId="1"/>
      <p:bldP spid="13" grpId="0"/>
      <p:bldP spid="13" grpId="1"/>
      <p:bldP spid="15" grpId="0"/>
      <p:bldP spid="16" grpId="0"/>
      <p:bldP spid="17" grpId="0"/>
      <p:bldP spid="18" grpId="0"/>
      <p:bldP spid="18" grpId="1"/>
      <p:bldP spid="19" grpId="0"/>
      <p:bldP spid="19" grpId="1"/>
      <p:bldP spid="20" grpId="0"/>
      <p:bldP spid="2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745524"/>
          </a:xfrm>
        </p:spPr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رتبه بندی برخی از کشور ها در </a:t>
            </a:r>
            <a:r>
              <a:rPr lang="en-US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HDI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98597"/>
              </p:ext>
            </p:extLst>
          </p:nvPr>
        </p:nvGraphicFramePr>
        <p:xfrm>
          <a:off x="1524000" y="1526974"/>
          <a:ext cx="8128000" cy="29667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190014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19107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834740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85087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کشور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رتبه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کشور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رتبه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89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US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68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4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62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US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69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16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677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US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71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17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9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US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79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24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19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US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90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33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96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US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111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38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06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en-US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131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en-US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51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59822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82529" y="513922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آلمان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59362" y="5508552"/>
            <a:ext cx="99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انگلستان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19007" y="513922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ژاپن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90700" y="596941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استرالیا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675" y="5784746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قطر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27678" y="4954554"/>
            <a:ext cx="169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عربستان سعودی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8000" y="516274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کویت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787356" y="5877884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کوبا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551295" y="5831792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ایران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8891" y="6016458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ترکیه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10139" y="5237982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برزیل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3579" y="495455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چین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0173" y="606255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مصر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72285" y="550855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هند</a:t>
            </a:r>
          </a:p>
        </p:txBody>
      </p:sp>
    </p:spTree>
    <p:extLst>
      <p:ext uri="{BB962C8B-B14F-4D97-AF65-F5344CB8AC3E}">
        <p14:creationId xmlns:p14="http://schemas.microsoft.com/office/powerpoint/2010/main" val="964564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0.00023 L 1.25E-6 0.00023 C 0.00078 -0.00394 0.00169 -0.00787 0.00286 -0.01111 C 0.00742 -0.02361 0.00586 -0.01736 0.00963 -0.02431 C 0.01315 -0.03125 0.01002 -0.02778 0.01484 -0.03148 C 0.01549 -0.0331 0.01614 -0.03496 0.01706 -0.03635 C 0.01836 -0.0382 0.02031 -0.03912 0.02161 -0.04121 C 0.02226 -0.04236 0.02305 -0.04398 0.02383 -0.04514 C 0.02448 -0.04607 0.02526 -0.04653 0.02604 -0.04746 C 0.02786 -0.05 0.03125 -0.05579 0.03125 -0.05556 C 0.03307 -0.06435 0.03047 -0.05463 0.03424 -0.06181 C 0.03789 -0.06875 0.03359 -0.06551 0.03802 -0.06783 C 0.03945 -0.07477 0.03763 -0.06852 0.04101 -0.07385 C 0.04167 -0.07477 0.04193 -0.07639 0.04245 -0.07755 C 0.04323 -0.07871 0.04414 -0.07963 0.04479 -0.08102 C 0.04531 -0.08264 0.0457 -0.08426 0.04622 -0.08611 C 0.04687 -0.08773 0.04779 -0.08935 0.04857 -0.09097 C 0.04987 -0.09398 0.05052 -0.0963 0.05221 -0.09931 C 0.0556 -0.10533 0.05885 -0.10857 0.0612 -0.11621 C 0.06159 -0.11783 0.06211 -0.11945 0.06263 -0.12084 C 0.0668 -0.1301 0.06601 -0.12176 0.07018 -0.13565 C 0.0707 -0.13727 0.07096 -0.13889 0.07174 -0.14051 C 0.07357 -0.14468 0.07578 -0.14838 0.0776 -0.15232 C 0.07838 -0.15394 0.0793 -0.15556 0.07995 -0.15718 C 0.08047 -0.1588 0.08086 -0.16042 0.08138 -0.16204 C 0.08216 -0.16366 0.08294 -0.16505 0.08372 -0.1669 C 0.08424 -0.16829 0.08437 -0.17037 0.08516 -0.17176 C 0.08568 -0.17292 0.08659 -0.17338 0.0875 -0.17431 C 0.08763 -0.17547 0.08776 -0.17685 0.08815 -0.17778 C 0.09114 -0.18565 0.09049 -0.18172 0.09336 -0.1875 C 0.09388 -0.18866 0.0944 -0.18982 0.09479 -0.19097 C 0.0957 -0.19306 0.09622 -0.19537 0.09713 -0.19699 C 0.09766 -0.19815 0.09857 -0.19861 0.09948 -0.19954 C 0.10091 -0.20301 0.10221 -0.20695 0.10391 -0.21042 C 0.10625 -0.21528 0.10729 -0.21713 0.10911 -0.22246 C 0.11094 -0.22847 0.11042 -0.22824 0.11133 -0.23449 C 0.11185 -0.23773 0.11237 -0.24097 0.11289 -0.24422 C 0.11315 -0.24584 0.11328 -0.24746 0.11354 -0.24908 L 0.11588 -0.25996 C 0.11614 -0.26111 0.11614 -0.2625 0.11654 -0.26366 C 0.11797 -0.26713 0.1181 -0.2669 0.11888 -0.27084 C 0.11992 -0.27755 0.11966 -0.27894 0.12031 -0.28635 C 0.12044 -0.28843 0.12057 -0.29051 0.12109 -0.29236 C 0.12148 -0.29422 0.122 -0.2956 0.12252 -0.29722 C 0.1237 -0.30185 0.12318 -0.30185 0.12409 -0.30718 C 0.12682 -0.32292 0.12422 -0.30718 0.12708 -0.31922 C 0.12734 -0.3206 0.12747 -0.32246 0.12786 -0.32385 C 0.12851 -0.32755 0.1293 -0.33102 0.12995 -0.33472 C 0.13034 -0.33588 0.1306 -0.33704 0.13086 -0.33843 C 0.1332 -0.35371 0.13008 -0.33472 0.13229 -0.34699 C 0.13281 -0.35 0.13359 -0.35695 0.13463 -0.35903 C 0.13502 -0.36019 0.13555 -0.36135 0.13607 -0.3625 C 0.13659 -0.36482 0.13711 -0.36736 0.1375 -0.36991 C 0.13776 -0.37107 0.13776 -0.37246 0.13815 -0.37338 L 0.14049 -0.37824 C 0.14075 -0.37986 0.14088 -0.38148 0.14127 -0.3831 C 0.14154 -0.38426 0.1418 -0.38565 0.14193 -0.38681 C 0.14284 -0.3919 0.14284 -0.39468 0.14349 -0.4 C 0.14466 -0.40949 0.14388 -0.39977 0.1457 -0.41204 C 0.14818 -0.42709 0.14518 -0.40834 0.14726 -0.4206 C 0.14752 -0.42199 0.14766 -0.42361 0.14805 -0.42523 C 0.14844 -0.42778 0.14896 -0.43033 0.14948 -0.43264 C 0.14974 -0.43403 0.15 -0.43519 0.15013 -0.43635 C 0.15052 -0.43843 0.15078 -0.44028 0.15104 -0.44236 C 0.15117 -0.44398 0.15182 -0.4456 0.15182 -0.44722 C 0.15195 -0.4551 0.15182 -0.4632 0.15182 -0.47107 " pathEditMode="relative" rAng="0" ptsTypes="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91" y="-2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59259E-6 L -3.95833E-6 0.00023 C -0.00169 -0.00301 -0.00338 -0.00555 -0.00468 -0.00856 C -0.00546 -0.01041 -0.00546 -0.01273 -0.00612 -0.01458 C -0.00677 -0.0162 -0.00781 -0.01759 -0.00846 -0.01944 C -0.00911 -0.02083 -0.00937 -0.02268 -0.01002 -0.02407 C -0.01158 -0.02801 -0.01341 -0.03125 -0.01523 -0.03495 C -0.01614 -0.03657 -0.01757 -0.03981 -0.01757 -0.03958 C -0.01783 -0.04213 -0.0177 -0.04467 -0.01823 -0.04699 C -0.01901 -0.05 -0.02161 -0.05509 -0.02278 -0.05787 C -0.02526 -0.06805 -0.02864 -0.08148 -0.02968 -0.09143 C -0.0332 -0.12685 -0.02877 -0.08889 -0.03346 -0.11551 C -0.03645 -0.1331 -0.03281 -0.12199 -0.03724 -0.13356 C -0.03737 -0.13588 -0.0375 -0.13819 -0.03789 -0.14074 C -0.03815 -0.14282 -0.03893 -0.14467 -0.03932 -0.14676 C -0.04336 -0.16365 -0.03867 -0.1449 -0.04244 -0.15995 C -0.04414 -0.1824 -0.04153 -0.15486 -0.04622 -0.18148 C -0.04726 -0.1875 -0.04778 -0.19352 -0.04843 -0.19953 C -0.04869 -0.20185 -0.04869 -0.2044 -0.04921 -0.20671 C -0.04974 -0.20903 -0.05078 -0.21065 -0.05143 -0.21273 C -0.05208 -0.22199 -0.05117 -0.23148 -0.05312 -0.24028 C -0.05325 -0.24166 -0.05351 -0.24282 -0.05377 -0.24398 C -0.05403 -0.24583 -0.05455 -0.25139 -0.0552 -0.25347 C -0.05586 -0.25532 -0.05664 -0.25671 -0.05755 -0.25833 C -0.05937 -0.27014 -0.05833 -0.26481 -0.06054 -0.27407 C -0.06093 -0.27685 -0.06198 -0.28634 -0.06276 -0.29074 C -0.06328 -0.29328 -0.0638 -0.2956 -0.06432 -0.29791 L -0.0651 -0.30162 C -0.06523 -0.30278 -0.06549 -0.30416 -0.06588 -0.30532 C -0.06627 -0.30671 -0.06692 -0.30833 -0.06731 -0.30995 C -0.0677 -0.31157 -0.0677 -0.31319 -0.06809 -0.31481 C -0.06849 -0.31736 -0.06914 -0.31967 -0.06966 -0.32199 L -0.07044 -0.32569 C -0.0707 -0.32685 -0.07096 -0.32801 -0.07109 -0.32916 C -0.07135 -0.33125 -0.07161 -0.33333 -0.07187 -0.33518 C -0.07213 -0.33657 -0.07239 -0.33773 -0.07252 -0.33889 C -0.0733 -0.34328 -0.07317 -0.34467 -0.07421 -0.34838 C -0.07539 -0.35278 -0.07565 -0.35324 -0.07721 -0.35694 C -0.07734 -0.35879 -0.07747 -0.36088 -0.07799 -0.36296 C -0.07825 -0.36412 -0.07903 -0.36528 -0.07942 -0.36643 C -0.07994 -0.36805 -0.08059 -0.36967 -0.08086 -0.37129 C -0.08125 -0.37291 -0.08151 -0.37453 -0.08177 -0.37615 C -0.0819 -0.37731 -0.08216 -0.37847 -0.08242 -0.37963 C -0.08294 -0.38356 -0.08372 -0.39352 -0.08463 -0.39653 C -0.08567 -0.39977 -0.08711 -0.40254 -0.08776 -0.40602 C -0.08789 -0.40671 -0.08893 -0.41342 -0.08932 -0.41458 C -0.08984 -0.41597 -0.09075 -0.4169 -0.09153 -0.41805 C -0.09231 -0.41967 -0.09296 -0.42129 -0.09388 -0.42291 C -0.09427 -0.42523 -0.0944 -0.42801 -0.09531 -0.43009 C -0.09635 -0.43264 -0.097 -0.43541 -0.0983 -0.43727 C -0.09908 -0.43865 -0.1 -0.43958 -0.10052 -0.44097 C -0.10169 -0.44328 -0.1026 -0.44583 -0.10364 -0.44815 C -0.10416 -0.4493 -0.10429 -0.45092 -0.10507 -0.45185 L -0.10742 -0.45416 C -0.10794 -0.45717 -0.1082 -0.45903 -0.10976 -0.46134 C -0.11028 -0.4625 -0.11119 -0.46296 -0.11184 -0.46389 C -0.11289 -0.46828 -0.11237 -0.4662 -0.11328 -0.46967 " pathEditMode="relative" rAng="0" ptsTypes="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64" y="-23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0.00023 L -3.75E-6 0.00023 C 0.00834 -0.01922 0.00391 -0.01366 0.01107 -0.02107 C 0.0112 -0.02222 0.0112 -0.02385 0.01172 -0.02477 C 0.01628 -0.03264 0.01602 -0.03218 0.02006 -0.03472 C 0.02045 -0.03588 0.02071 -0.03727 0.02136 -0.0382 C 0.02188 -0.03889 0.02605 -0.04051 0.02631 -0.04074 C 0.02865 -0.04699 0.02644 -0.0426 0.03112 -0.04699 C 0.0323 -0.04792 0.03347 -0.04931 0.03464 -0.05047 C 0.03529 -0.05139 0.03594 -0.05232 0.03659 -0.05301 C 0.03776 -0.05394 0.03907 -0.05463 0.04011 -0.05533 C 0.0418 -0.05857 0.04362 -0.06181 0.04571 -0.06389 C 0.04675 -0.06505 0.04805 -0.06551 0.04922 -0.06644 C 0.04961 -0.0676 0.05 -0.06922 0.05052 -0.07014 C 0.0543 -0.07662 0.05352 -0.07361 0.05756 -0.07871 C 0.06329 -0.08611 0.0625 -0.08727 0.06732 -0.09121 C 0.06797 -0.09167 0.06862 -0.0919 0.06927 -0.09236 C 0.07045 -0.09398 0.07162 -0.09584 0.07279 -0.09699 C 0.07357 -0.09792 0.07474 -0.09746 0.07552 -0.09838 C 0.07644 -0.09908 0.07696 -0.10093 0.07774 -0.10209 C 0.07956 -0.10463 0.08099 -0.10486 0.08321 -0.10579 L 0.08881 -0.11065 C 0.08959 -0.11135 0.09063 -0.1125 0.09154 -0.1132 C 0.09271 -0.11366 0.09388 -0.11389 0.09493 -0.11435 C 0.09688 -0.11505 0.10065 -0.1169 0.10065 -0.11667 C 0.10157 -0.1176 0.10235 -0.11852 0.10339 -0.11922 C 0.10417 -0.11968 0.10534 -0.11968 0.10612 -0.12037 C 0.10717 -0.1213 0.10795 -0.12292 0.10886 -0.12408 C 0.10977 -0.125 0.11315 -0.12639 0.11368 -0.12662 C 0.12396 -0.13982 0.1112 -0.12385 0.11862 -0.13148 C 0.11967 -0.13241 0.12045 -0.13426 0.12136 -0.13496 C 0.12383 -0.13727 0.12644 -0.13797 0.12904 -0.13889 C 0.13177 -0.14584 0.12891 -0.14005 0.13243 -0.14375 C 0.14128 -0.15278 0.13555 -0.15 0.14219 -0.15232 L 0.15052 -0.15972 C 0.15144 -0.16065 0.15248 -0.16158 0.15339 -0.16227 C 0.16368 -0.16922 0.15079 -0.16019 0.15964 -0.1669 C 0.16198 -0.16875 0.16381 -0.16945 0.16576 -0.17199 C 0.16693 -0.17315 0.16771 -0.17454 0.16862 -0.1757 C 0.17396 -0.18241 0.17175 -0.17986 0.17839 -0.1831 L 0.18125 -0.18426 L 0.18672 -0.18912 C 0.18802 -0.19028 0.18933 -0.19236 0.19089 -0.19283 L 0.19909 -0.19537 C 0.20352 -0.20023 0.19857 -0.19537 0.20547 -0.19885 C 0.20651 -0.19931 0.2073 -0.2007 0.20821 -0.20139 C 0.20886 -0.20185 0.20964 -0.20209 0.21029 -0.20255 C 0.21133 -0.20324 0.21211 -0.2044 0.21302 -0.2051 C 0.21394 -0.20579 0.21498 -0.20579 0.21589 -0.20625 C 0.21654 -0.20672 0.21719 -0.20718 0.21797 -0.20764 C 0.2198 -0.20834 0.2211 -0.2088 0.22279 -0.20996 C 0.22383 -0.21065 0.22461 -0.21158 0.22565 -0.21227 C 0.22631 -0.21273 0.22696 -0.2132 0.22761 -0.21366 C 0.23438 -0.21806 0.22852 -0.21435 0.23334 -0.21736 C 0.23425 -0.21852 0.23503 -0.22014 0.23594 -0.22107 C 0.23685 -0.22176 0.23789 -0.22176 0.23881 -0.22222 C 0.23946 -0.22246 0.24011 -0.22315 0.24089 -0.22338 C 0.24193 -0.22385 0.24323 -0.22408 0.2444 -0.22454 C 0.24766 -0.22593 0.24805 -0.22801 0.25196 -0.23079 L 0.25547 -0.23334 C 0.25717 -0.23611 0.25821 -0.23889 0.26029 -0.24074 C 0.26667 -0.24607 0.25664 -0.23519 0.26589 -0.24422 C 0.26693 -0.24537 0.2694 -0.24954 0.27071 -0.25047 C 0.27722 -0.25533 0.27279 -0.25047 0.27774 -0.25533 C 0.27839 -0.25602 0.27904 -0.25695 0.27969 -0.25764 C 0.28073 -0.2588 0.28164 -0.26065 0.28256 -0.26158 C 0.28321 -0.26227 0.28399 -0.26227 0.28464 -0.26273 C 0.28933 -0.2669 0.28347 -0.26412 0.29024 -0.26644 C 0.29545 -0.27246 0.28894 -0.26459 0.29427 -0.27269 C 0.29506 -0.27361 0.29584 -0.27408 0.29649 -0.275 C 0.29714 -0.27616 0.29779 -0.27755 0.29844 -0.27871 C 0.29909 -0.27963 0.3 -0.2801 0.30065 -0.28102 C 0.30404 -0.28635 0.30118 -0.28403 0.30482 -0.28611 C 0.30612 -0.28843 0.30782 -0.29051 0.30886 -0.29329 C 0.30951 -0.29468 0.30964 -0.2963 0.31042 -0.29699 C 0.31159 -0.29838 0.31329 -0.29815 0.31459 -0.29954 C 0.31732 -0.30278 0.31602 -0.30093 0.31875 -0.30579 C 0.32149 -0.31551 0.31823 -0.30741 0.32214 -0.31181 C 0.32292 -0.31273 0.32357 -0.31435 0.32422 -0.31528 C 0.32552 -0.31736 0.32839 -0.32037 0.32839 -0.32014 C 0.32891 -0.32153 0.32917 -0.32292 0.32982 -0.32408 C 0.33034 -0.325 0.33125 -0.32523 0.33177 -0.32639 C 0.3323 -0.32732 0.33204 -0.32917 0.33256 -0.33033 C 0.33308 -0.33125 0.33399 -0.33172 0.33464 -0.33264 C 0.33542 -0.3338 0.33594 -0.33519 0.33672 -0.33635 C 0.34258 -0.34491 0.33477 -0.33172 0.34089 -0.34236 C 0.34206 -0.34885 0.34115 -0.34491 0.3444 -0.35347 C 0.3448 -0.35463 0.34545 -0.35579 0.34571 -0.35718 C 0.34649 -0.36135 0.34584 -0.35972 0.34727 -0.36181 " pathEditMode="relative" rAng="0" ptsTypes="AAAAAAAAAAAAAAAAAAAAAAAAAAAAAAAAAAAAAAAAAAAAAAAAAAAAAAAAAAAAAAAAAAAAAAAAAAAAAAAAAAAAAAA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57" y="-180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0.00023 L -3.54167E-6 0.00023 C 0.00131 -0.00324 0.00261 -0.00625 0.00417 -0.00879 C 0.00977 -0.01852 0.00261 -0.00301 0.00847 -0.01504 C 0.00912 -0.0162 0.00925 -0.01759 0.0099 -0.01852 C 0.01068 -0.01967 0.01198 -0.01991 0.01276 -0.02106 C 0.01368 -0.02199 0.0142 -0.02361 0.01485 -0.02477 C 0.01628 -0.02662 0.0181 -0.02754 0.01927 -0.02963 C 0.02552 -0.04028 0.01745 -0.02731 0.02357 -0.03588 C 0.03256 -0.04861 0.01771 -0.0294 0.02852 -0.04305 C 0.02904 -0.04421 0.02943 -0.04583 0.02995 -0.04676 C 0.03125 -0.04884 0.03321 -0.0493 0.03438 -0.05162 C 0.04115 -0.06736 0.03021 -0.04328 0.04076 -0.06157 C 0.04141 -0.06273 0.04206 -0.06412 0.04297 -0.06504 C 0.04779 -0.07106 0.04388 -0.06435 0.04792 -0.06991 C 0.05065 -0.07384 0.04987 -0.07384 0.05222 -0.0787 C 0.05287 -0.07986 0.05365 -0.08078 0.05443 -0.08217 C 0.05495 -0.08333 0.05521 -0.08495 0.05573 -0.08611 C 0.05717 -0.08866 0.05873 -0.09074 0.06003 -0.09328 C 0.06094 -0.09444 0.06172 -0.0956 0.06224 -0.09699 C 0.06381 -0.10069 0.06459 -0.10278 0.06654 -0.10555 C 0.06719 -0.10648 0.06797 -0.10717 0.06875 -0.1081 C 0.06914 -0.10972 0.06953 -0.11134 0.07019 -0.11296 C 0.07084 -0.11458 0.07162 -0.11597 0.0724 -0.11782 C 0.07292 -0.11991 0.07331 -0.12199 0.0737 -0.12384 C 0.07396 -0.12546 0.07383 -0.12731 0.07448 -0.1287 C 0.075 -0.12986 0.07592 -0.13032 0.0767 -0.13148 C 0.07709 -0.13449 0.07774 -0.13981 0.07865 -0.14213 C 0.0793 -0.14352 0.08021 -0.14398 0.08086 -0.14491 C 0.08802 -0.16088 0.07982 -0.1412 0.08386 -0.15324 C 0.08594 -0.15995 0.0862 -0.15995 0.08881 -0.16435 C 0.09063 -0.17361 0.08802 -0.1625 0.09167 -0.1706 C 0.09206 -0.17153 0.09193 -0.17315 0.09245 -0.17407 C 0.09323 -0.17592 0.09427 -0.17731 0.09532 -0.17893 C 0.09649 -0.18565 0.09532 -0.18032 0.09805 -0.18866 C 0.09857 -0.19028 0.09896 -0.19213 0.09961 -0.19375 C 0.10078 -0.19768 0.10222 -0.20139 0.10391 -0.20486 C 0.10456 -0.20602 0.10534 -0.20717 0.10612 -0.20833 C 0.10664 -0.20949 0.1069 -0.21088 0.10743 -0.21203 C 0.10821 -0.21366 0.10899 -0.21528 0.10951 -0.21713 C 0.11042 -0.21944 0.11094 -0.22199 0.11172 -0.2243 C 0.11224 -0.22569 0.11328 -0.22662 0.11394 -0.22801 C 0.11498 -0.23009 0.11589 -0.23194 0.11667 -0.23403 C 0.11784 -0.23634 0.11862 -0.23912 0.11967 -0.24166 L 0.12097 -0.24514 C 0.12266 -0.2537 0.12045 -0.24328 0.12396 -0.2537 C 0.12435 -0.25486 0.12435 -0.25625 0.12461 -0.25741 C 0.125 -0.25879 0.12565 -0.25972 0.12618 -0.26111 C 0.12683 -0.26319 0.12748 -0.26528 0.12813 -0.26713 C 0.12917 -0.26967 0.13034 -0.27176 0.13112 -0.27453 C 0.1319 -0.27754 0.13269 -0.28055 0.13399 -0.2831 C 0.13464 -0.28449 0.13555 -0.28541 0.13607 -0.2868 C 0.1375 -0.28935 0.13868 -0.29421 0.13972 -0.29653 C 0.14037 -0.29791 0.14115 -0.29907 0.14193 -0.30046 C 0.14297 -0.30254 0.14375 -0.30509 0.1448 -0.30764 L 0.1461 -0.31134 C 0.14675 -0.3125 0.14701 -0.31389 0.14766 -0.31504 L 0.14974 -0.31852 C 0.15039 -0.32268 0.15131 -0.32731 0.15339 -0.32963 C 0.15469 -0.33125 0.15638 -0.33241 0.15769 -0.33472 L 0.16185 -0.3419 C 0.16263 -0.34305 0.16355 -0.34398 0.16407 -0.3456 L 0.16706 -0.35301 L 0.17136 -0.36389 L 0.17266 -0.36759 L 0.17422 -0.37129 C 0.17539 -0.37824 0.17396 -0.37176 0.17696 -0.3787 C 0.17813 -0.38078 0.17891 -0.38356 0.17982 -0.38611 L 0.18125 -0.38958 L 0.18282 -0.39328 C 0.18399 -0.39977 0.18308 -0.39606 0.18633 -0.4044 L 0.18776 -0.4081 C 0.18802 -0.40926 0.18842 -0.41041 0.18842 -0.4118 C 0.18933 -0.42129 0.1892 -0.42268 0.1892 -0.42986 " pathEditMode="relative" rAng="0" ptsTypes="AAAAAAAAAAAAAAAAAAAAAAAAAAAAAAAAAAAAAAAAAAAAAAAAAAAAAAAAAAAAAAAAAAAAAAAA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53" y="-2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0.00023 L -1.45833E-6 0.00023 L 0.01979 -0.00162 C 0.0237 -0.00185 0.02917 -0.00417 0.03294 -0.00509 C 0.03451 -0.00556 0.03607 -0.00602 0.03776 -0.00625 C 0.04583 -0.01134 0.03776 -0.00694 0.04662 -0.01018 C 0.04844 -0.01088 0.05208 -0.0125 0.05208 -0.01227 C 0.05326 -0.01389 0.0543 -0.01551 0.0556 -0.01643 C 0.05729 -0.01759 0.05925 -0.01782 0.06107 -0.01875 L 0.06511 -0.0213 C 0.06589 -0.02153 0.06654 -0.02199 0.06719 -0.02268 C 0.0694 -0.025 0.0711 -0.02685 0.07344 -0.0287 C 0.07409 -0.0294 0.07474 -0.02963 0.07552 -0.03009 C 0.07643 -0.03125 0.07722 -0.03287 0.07826 -0.0338 C 0.07904 -0.03449 0.08008 -0.03449 0.08099 -0.03495 C 0.08789 -0.03866 0.07722 -0.03356 0.08581 -0.0375 C 0.08828 -0.03958 0.08828 -0.04005 0.09063 -0.0412 C 0.09245 -0.04213 0.09375 -0.04236 0.09544 -0.04375 C 0.09636 -0.04444 0.09714 -0.0456 0.09818 -0.0463 C 0.10182 -0.04815 0.10404 -0.04653 0.10781 -0.04977 C 0.11341 -0.05486 0.10768 -0.05 0.11602 -0.05486 C 0.11719 -0.05556 0.11823 -0.05671 0.1194 -0.05718 C 0.1207 -0.05787 0.12604 -0.05949 0.12695 -0.05995 C 0.13464 -0.06551 0.12552 -0.05949 0.13607 -0.06343 C 0.13828 -0.06435 0.1405 -0.0662 0.14284 -0.06736 C 0.15013 -0.0706 0.1513 -0.06968 0.15938 -0.07222 C 0.16263 -0.07338 0.16576 -0.075 0.16901 -0.07593 C 0.17279 -0.07708 0.17682 -0.07708 0.18073 -0.07824 C 0.18945 -0.08148 0.19792 -0.08681 0.20677 -0.08843 L 0.22123 -0.09074 C 0.22552 -0.09167 0.22995 -0.09259 0.23438 -0.09329 C 0.23906 -0.09375 0.24388 -0.09398 0.24883 -0.09468 C 0.24974 -0.09537 0.25065 -0.09606 0.25156 -0.09699 C 0.25248 -0.09815 0.25326 -0.09977 0.25417 -0.10069 C 0.25508 -0.10139 0.25612 -0.10116 0.25703 -0.10208 C 0.25938 -0.10393 0.26133 -0.10694 0.26393 -0.1081 C 0.2655 -0.10926 0.26706 -0.10972 0.26862 -0.11065 C 0.27344 -0.11389 0.27201 -0.11435 0.27617 -0.11829 C 0.28412 -0.12546 0.28216 -0.12292 0.28932 -0.12801 C 0.29089 -0.12917 0.29245 -0.13102 0.29414 -0.13194 C 0.30013 -0.13542 0.30404 -0.13565 0.31003 -0.14051 C 0.31185 -0.14213 0.31341 -0.14491 0.31537 -0.14676 C 0.31771 -0.14838 0.32005 -0.14884 0.32227 -0.15046 C 0.32474 -0.15208 0.32682 -0.15486 0.32917 -0.15648 C 0.33086 -0.15787 0.33294 -0.1588 0.33464 -0.16042 C 0.33724 -0.1625 0.33985 -0.16528 0.34219 -0.16782 C 0.34336 -0.16898 0.3444 -0.1706 0.34557 -0.17153 C 0.34935 -0.17407 0.35313 -0.17593 0.35664 -0.17893 C 0.35807 -0.18009 0.35938 -0.18194 0.36081 -0.18264 C 0.36224 -0.18356 0.36354 -0.18356 0.36498 -0.18403 C 0.36602 -0.18426 0.36719 -0.18472 0.36836 -0.18518 C 0.3707 -0.19143 0.36849 -0.18681 0.37253 -0.19143 C 0.37735 -0.19676 0.37318 -0.19375 0.37735 -0.19653 C 0.37891 -0.19931 0.38021 -0.20255 0.38203 -0.20509 C 0.3836 -0.20694 0.38555 -0.20903 0.38698 -0.21134 C 0.38789 -0.21273 0.38867 -0.21458 0.38958 -0.2162 C 0.39089 -0.21852 0.39258 -0.22014 0.39388 -0.22245 C 0.39466 -0.22384 0.39505 -0.22593 0.39583 -0.22731 C 0.39753 -0.23079 0.39987 -0.23356 0.40143 -0.23727 C 0.40208 -0.23889 0.40287 -0.24051 0.40339 -0.24236 C 0.40391 -0.24375 0.40404 -0.24583 0.40482 -0.24699 C 0.41003 -0.25671 0.40534 -0.24259 0.40964 -0.25324 C 0.41276 -0.26134 0.40899 -0.25602 0.41302 -0.26065 C 0.41472 -0.26991 0.41315 -0.2669 0.41654 -0.27083 C 0.41693 -0.27245 0.41745 -0.27407 0.41784 -0.27569 C 0.4181 -0.27708 0.41823 -0.27847 0.41849 -0.2794 C 0.41914 -0.28125 0.41992 -0.28264 0.42057 -0.28449 C 0.42136 -0.28634 0.42188 -0.28866 0.42279 -0.29051 C 0.42344 -0.29236 0.42448 -0.29306 0.42539 -0.29444 C 0.42695 -0.30579 0.42474 -0.29398 0.42813 -0.30185 C 0.42852 -0.30278 0.42852 -0.30417 0.42878 -0.30532 C 0.42982 -0.30903 0.43086 -0.31018 0.43229 -0.31296 C 0.43255 -0.31435 0.43255 -0.31551 0.43294 -0.31667 C 0.43399 -0.31944 0.43555 -0.32106 0.43711 -0.32292 C 0.43763 -0.32407 0.43802 -0.32546 0.43854 -0.32662 C 0.44193 -0.33356 0.44154 -0.33264 0.44479 -0.33657 C 0.44701 -0.34282 0.44544 -0.33935 0.45013 -0.34514 C 0.45143 -0.34676 0.45274 -0.34861 0.4543 -0.34884 C 0.45586 -0.34907 0.45742 -0.34884 0.45925 -0.34884 " pathEditMode="relative" rAng="0" ptsTypes="AAAAAAAAAAAAAAAAAAAAAAAAAAAAAAAAAAAAAAAAAAAAAAAAAAAAAAAAAAAAAAAAAAAAAAAAAAAAA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56" y="-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5 -0.00047 L 0.0095 4.44444E-6 L -0.0237 -0.00417 C -0.02513 -0.0044 -0.02669 -0.00463 -0.02813 -0.00533 C -0.02995 -0.00625 -0.03164 -0.00764 -0.03321 -0.00903 C -0.03529 -0.01042 -0.03711 -0.01274 -0.03919 -0.01389 C -0.04167 -0.01482 -0.04414 -0.01459 -0.04662 -0.01505 C -0.04857 -0.01621 -0.05039 -0.0176 -0.05235 -0.01852 C -0.05755 -0.02107 -0.06185 -0.022 -0.06719 -0.02338 C -0.06914 -0.02454 -0.07097 -0.02616 -0.07305 -0.02709 C -0.07461 -0.02778 -0.07643 -0.02732 -0.07826 -0.02825 C -0.09271 -0.03612 -0.07709 -0.03102 -0.08854 -0.03426 C -0.10873 -0.04838 -0.08086 -0.02963 -0.09805 -0.03889 C -0.09922 -0.03959 -0.10456 -0.04468 -0.10612 -0.04491 C -0.11328 -0.04607 -0.12031 -0.04584 -0.12761 -0.0463 C -0.12969 -0.04676 -0.13438 -0.04769 -0.13633 -0.04977 C -0.13933 -0.05301 -0.13841 -0.05255 -0.14297 -0.05463 C -0.14414 -0.0551 -0.14544 -0.05533 -0.14675 -0.05579 C -0.1474 -0.05602 -0.14805 -0.05672 -0.14883 -0.05695 C -0.14987 -0.05741 -0.15078 -0.05764 -0.15183 -0.05834 C -0.15326 -0.05926 -0.15469 -0.06019 -0.15625 -0.06088 C -0.15755 -0.06135 -0.15912 -0.06158 -0.16055 -0.06204 C -0.16797 -0.06412 -0.16016 -0.0625 -0.17018 -0.06436 C -0.1806 -0.07292 -0.16602 -0.06158 -0.17604 -0.06806 C -0.17761 -0.06899 -0.17904 -0.07061 -0.18047 -0.07153 C -0.18112 -0.07223 -0.18203 -0.07223 -0.18268 -0.07292 C -0.18425 -0.07431 -0.18555 -0.07639 -0.18711 -0.07755 C -0.18998 -0.07987 -0.19349 -0.08125 -0.19662 -0.08241 C -0.20052 -0.08658 -0.19805 -0.0845 -0.20469 -0.08727 L -0.20469 -0.08704 C -0.20625 -0.08843 -0.20768 -0.08982 -0.20925 -0.09075 C -0.21511 -0.09468 -0.20951 -0.08982 -0.21433 -0.09329 C -0.21797 -0.09584 -0.21914 -0.09723 -0.2224 -0.10047 C -0.22578 -0.1088 -0.22149 -0.09977 -0.22683 -0.10533 C -0.22917 -0.10764 -0.23125 -0.11088 -0.23347 -0.11366 C -0.23464 -0.11505 -0.23594 -0.11598 -0.23711 -0.1176 C -0.24076 -0.12616 -0.23633 -0.1169 -0.24089 -0.12223 C -0.24193 -0.12362 -0.24271 -0.1257 -0.24375 -0.12709 C -0.24571 -0.12987 -0.24727 -0.13033 -0.24961 -0.13195 C -0.25013 -0.13311 -0.25039 -0.1345 -0.25104 -0.13542 C -0.25183 -0.13635 -0.25261 -0.13612 -0.25339 -0.13658 C -0.25417 -0.13727 -0.25469 -0.1382 -0.2556 -0.13912 C -0.25599 -0.14028 -0.25625 -0.14167 -0.25703 -0.1426 C -0.25912 -0.14607 -0.25899 -0.14445 -0.26146 -0.1463 C -0.26224 -0.147 -0.26289 -0.14815 -0.26367 -0.14862 C -0.26419 -0.14931 -0.26511 -0.14931 -0.26576 -0.15 C -0.26667 -0.15047 -0.26719 -0.15162 -0.2681 -0.15232 C -0.26888 -0.15301 -0.27005 -0.15301 -0.27097 -0.15348 C -0.27513 -0.15533 -0.27123 -0.15394 -0.27617 -0.15718 C -0.27761 -0.15811 -0.27904 -0.15903 -0.2806 -0.1595 C -0.2836 -0.16042 -0.28516 -0.16065 -0.28789 -0.16181 C -0.28933 -0.16274 -0.29089 -0.1632 -0.29232 -0.16436 C -0.29336 -0.16505 -0.29414 -0.16621 -0.29531 -0.16667 C -0.29792 -0.16806 -0.30638 -0.16899 -0.30781 -0.16922 C -0.31016 -0.16991 -0.31276 -0.17014 -0.31511 -0.17153 C -0.3168 -0.17246 -0.31836 -0.17338 -0.32031 -0.17385 C -0.32084 -0.17408 -0.32123 -0.17385 -0.32162 -0.17385 " pathEditMode="relative" rAng="0" ptsTypes="AAAAAAAAAAAAAAAAAAAAAAAAAAAAAAAAAAAAAAAAAAAAAAAAAAAAAAAAA">
                                      <p:cBhvr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63" y="-8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023 L 6.25E-7 0.00023 C 0.00065 -0.00347 0.00143 -0.00694 0.00221 -0.01019 C 0.00247 -0.01134 0.00273 -0.01296 0.00299 -0.01412 C 0.00338 -0.01528 0.00417 -0.01644 0.00469 -0.01782 C 0.00612 -0.02269 0.0082 -0.02732 0.00937 -0.03264 C 0.00977 -0.03519 0.01146 -0.04398 0.01237 -0.0463 C 0.01315 -0.04838 0.01406 -0.04977 0.01484 -0.05139 C 0.01588 -0.05394 0.01693 -0.05648 0.01797 -0.0588 C 0.01849 -0.06019 0.01888 -0.06157 0.01953 -0.06273 L 0.022 -0.06782 C 0.02318 -0.07546 0.02213 -0.0713 0.02578 -0.08009 L 0.02747 -0.08403 L 0.02891 -0.08773 C 0.02969 -0.09167 0.02982 -0.09259 0.03138 -0.09653 C 0.03229 -0.09907 0.0332 -0.10185 0.03437 -0.10394 L 0.03685 -0.10787 C 0.0375 -0.11088 0.03828 -0.11482 0.03919 -0.11759 C 0.03958 -0.11921 0.04023 -0.12014 0.04075 -0.12153 C 0.04219 -0.12801 0.04115 -0.12407 0.04479 -0.13264 C 0.04518 -0.13403 0.04596 -0.13495 0.04622 -0.13657 C 0.04661 -0.13773 0.04674 -0.13912 0.047 -0.14005 C 0.04792 -0.14282 0.05026 -0.14769 0.05026 -0.14745 C 0.0513 -0.15255 0.05039 -0.15046 0.05273 -0.1537 " pathEditMode="relative" rAng="0" ptsTypes="AAAAAAAAAAAAAAAAAAAAAAAA">
                                      <p:cBhvr>
                                        <p:cTn id="3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0.00023 L 2.29167E-6 0.00023 C -0.00313 -0.00093 -0.00612 -0.00139 -0.00912 -0.00255 C -0.01823 -0.00602 -0.02422 -0.01134 -0.03347 -0.0169 L -0.08308 -0.04584 L -0.10938 -0.06158 L -0.13321 -0.07593 C -0.14284 -0.08172 -0.15274 -0.08611 -0.16224 -0.09283 C -0.16914 -0.09769 -0.17578 -0.10301 -0.18255 -0.10718 C -0.19466 -0.11459 -0.20729 -0.12014 -0.2194 -0.12778 C -0.22604 -0.13218 -0.23281 -0.13611 -0.23946 -0.14121 C -0.24401 -0.14445 -0.24805 -0.14954 -0.25248 -0.15278 C -0.25742 -0.15672 -0.26237 -0.15903 -0.26732 -0.1625 C -0.27487 -0.16759 -0.28268 -0.17454 -0.29037 -0.17824 C -0.29245 -0.17917 -0.29466 -0.17917 -0.29649 -0.17963 C -0.3 -0.18102 -0.3013 -0.18125 -0.30404 -0.1831 C -0.30573 -0.18426 -0.30755 -0.18565 -0.30951 -0.18681 C -0.31211 -0.1882 -0.31498 -0.18889 -0.31758 -0.19028 C -0.33347 -0.19954 -0.32227 -0.19607 -0.33933 -0.20486 C -0.34388 -0.20718 -0.34883 -0.2081 -0.35339 -0.21065 C -0.35899 -0.21389 -0.36419 -0.21852 -0.36992 -0.22153 C -0.37461 -0.22431 -0.37982 -0.225 -0.38477 -0.22755 C -0.38959 -0.23009 -0.39414 -0.23472 -0.39896 -0.2375 C -0.40378 -0.24028 -0.40912 -0.24167 -0.4138 -0.24468 C -0.41836 -0.24722 -0.4224 -0.25139 -0.42669 -0.25417 C -0.43008 -0.25648 -0.4336 -0.25787 -0.43698 -0.26019 C -0.47175 -0.28357 -0.42722 -0.25579 -0.45326 -0.27107 C -0.45508 -0.27222 -0.45677 -0.27384 -0.45847 -0.27454 C -0.46081 -0.27547 -0.46315 -0.27547 -0.46537 -0.27593 C -0.46693 -0.27755 -0.46797 -0.2794 -0.4694 -0.28056 C -0.47031 -0.28148 -0.47136 -0.28195 -0.47214 -0.2831 C -0.47813 -0.29097 -0.4711 -0.28565 -0.47891 -0.29028 C -0.48412 -0.30162 -0.47891 -0.29144 -0.48581 -0.30116 C -0.48672 -0.30255 -0.48737 -0.3044 -0.48841 -0.30579 C -0.48919 -0.30718 -0.49037 -0.3081 -0.49115 -0.30949 C -0.49636 -0.31759 -0.49154 -0.31158 -0.49597 -0.31667 C -0.49948 -0.32639 -0.49479 -0.31459 -0.49935 -0.32269 C -0.50378 -0.33079 -0.49727 -0.32222 -0.50274 -0.32871 C -0.50313 -0.32986 -0.50352 -0.33125 -0.50404 -0.33218 C -0.50495 -0.3338 -0.50599 -0.33426 -0.50677 -0.33588 C -0.50716 -0.33681 -0.50703 -0.33843 -0.50742 -0.33959 C -0.50794 -0.34097 -0.50886 -0.34167 -0.50951 -0.34306 C -0.51068 -0.34607 -0.51159 -0.35 -0.51289 -0.35301 C -0.51537 -0.35903 -0.51419 -0.35625 -0.51693 -0.36134 C -0.51706 -0.3625 -0.51732 -0.36389 -0.51758 -0.36505 C -0.51862 -0.36922 -0.51888 -0.36968 -0.52044 -0.37338 C -0.52058 -0.375 -0.52071 -0.37662 -0.5211 -0.37824 C -0.52136 -0.3794 -0.52201 -0.38056 -0.5224 -0.38172 C -0.52292 -0.38334 -0.52331 -0.38496 -0.5237 -0.38658 C -0.52422 -0.39005 -0.52435 -0.39306 -0.525 -0.39607 C -0.52539 -0.39792 -0.52591 -0.39931 -0.5263 -0.40093 C -0.52656 -0.40463 -0.52669 -0.40834 -0.52709 -0.41204 C -0.52748 -0.4169 -0.52826 -0.42153 -0.52852 -0.42639 C -0.5293 -0.44306 -0.52826 -0.43611 -0.53047 -0.44792 C -0.5306 -0.45023 -0.53151 -0.46389 -0.5319 -0.46736 C -0.53216 -0.46968 -0.53281 -0.47199 -0.53321 -0.47454 C -0.5336 -0.47685 -0.5336 -0.4794 -0.53386 -0.48172 C -0.53412 -0.4838 -0.53438 -0.48565 -0.53438 -0.48773 C -0.53438 -0.50301 -0.53425 -0.51806 -0.53386 -0.53357 C -0.53373 -0.54028 -0.53308 -0.55486 -0.53255 -0.56227 C -0.53242 -0.56528 -0.53203 -0.56806 -0.5319 -0.57084 C -0.53177 -0.57431 -0.5319 -0.57801 -0.5319 -0.58125 " pathEditMode="relative" rAng="0" ptsTypes="AAAAAAAAAAAAAAAAAAAAAAAAAAAAAAAAAAAAAAAAAAAAAAAAAAAAAAAAAAAA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719" y="-29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-0.00013 0.00024 L -0.02526 -0.00162 C -0.02656 -0.00162 -0.03086 -0.003 -0.03229 -0.00393 C -0.03346 -0.00462 -0.03464 -0.00578 -0.03581 -0.00625 C -0.03698 -0.00694 -0.04258 -0.00856 -0.04349 -0.00879 C -0.0556 -0.01736 -0.03737 -0.00509 -0.05117 -0.0125 C -0.05482 -0.01458 -0.05833 -0.01851 -0.06172 -0.02129 C -0.06641 -0.02476 -0.06615 -0.02291 -0.07162 -0.02592 C -0.07539 -0.02824 -0.07904 -0.03078 -0.08281 -0.03356 C -0.08385 -0.03425 -0.0849 -0.03541 -0.08633 -0.03587 L -0.08958 -0.03703 C -0.09987 -0.04606 -0.08711 -0.03518 -0.09948 -0.04444 C -0.10091 -0.0456 -0.10221 -0.04722 -0.10365 -0.04814 C -0.10573 -0.0493 -0.1125 -0.05023 -0.11354 -0.05046 C -0.12018 -0.05462 -0.11641 -0.05185 -0.12474 -0.05925 L -0.13021 -0.06412 C -0.13125 -0.06504 -0.13229 -0.0655 -0.13307 -0.06666 C -0.14232 -0.0787 -0.13073 -0.06388 -0.13789 -0.07268 C -0.13893 -0.07384 -0.13997 -0.075 -0.14076 -0.07638 C -0.14258 -0.07916 -0.14362 -0.0831 -0.14557 -0.08518 L -0.14844 -0.0875 L -0.15417 -0.09722 C -0.15508 -0.09884 -0.15612 -0.10023 -0.15677 -0.10208 C -0.15846 -0.10555 -0.15912 -0.10787 -0.1612 -0.11064 C -0.16172 -0.11157 -0.1625 -0.11226 -0.16315 -0.11319 C -0.16367 -0.11435 -0.16393 -0.11574 -0.16445 -0.11666 C -0.16537 -0.11805 -0.16654 -0.11851 -0.16732 -0.11944 C -0.1681 -0.12013 -0.16875 -0.12106 -0.16953 -0.12175 C -0.17083 -0.12314 -0.1724 -0.1243 -0.1737 -0.12546 C -0.17891 -0.1375 -0.17253 -0.12222 -0.17787 -0.13634 C -0.17852 -0.13842 -0.17917 -0.13981 -0.18008 -0.14143 C -0.18073 -0.14467 -0.18125 -0.14791 -0.18203 -0.15138 C -0.18516 -0.16226 -0.18672 -0.16203 -0.19037 -0.17337 C -0.19193 -0.17754 -0.19271 -0.18263 -0.19388 -0.1868 C -0.19792 -0.2 -0.19675 -0.19259 -0.19961 -0.20416 C -0.20039 -0.20717 -0.20091 -0.21064 -0.20156 -0.21388 C -0.20234 -0.21689 -0.20313 -0.21944 -0.20378 -0.22245 C -0.20521 -0.22893 -0.20651 -0.23564 -0.20794 -0.24212 C -0.20859 -0.2449 -0.21224 -0.26041 -0.21276 -0.26412 C -0.21367 -0.26828 -0.21432 -0.27245 -0.21497 -0.27662 C -0.2155 -0.27986 -0.21576 -0.2831 -0.21628 -0.28611 C -0.21706 -0.28981 -0.21784 -0.29282 -0.21849 -0.29606 C -0.21875 -0.29907 -0.21888 -0.30185 -0.21914 -0.30462 C -0.21953 -0.30787 -0.22005 -0.31134 -0.22044 -0.31458 C -0.22083 -0.31643 -0.22109 -0.31851 -0.22135 -0.32083 C -0.22148 -0.32523 -0.22109 -0.33009 -0.22201 -0.33425 C -0.22266 -0.33726 -0.22617 -0.34166 -0.22617 -0.34143 C -0.22669 -0.3456 -0.22682 -0.34791 -0.22839 -0.35138 C -0.22891 -0.35277 -0.22969 -0.35393 -0.23034 -0.35509 C -0.2306 -0.35671 -0.2306 -0.35856 -0.23099 -0.35995 C -0.23151 -0.36157 -0.23281 -0.36226 -0.2332 -0.36365 C -0.23724 -0.37939 -0.23203 -0.36875 -0.23672 -0.37708 C -0.23841 -0.38912 -0.23594 -0.37453 -0.23958 -0.38703 C -0.2401 -0.38935 -0.2401 -0.39212 -0.24089 -0.39444 C -0.24362 -0.40138 -0.24128 -0.39467 -0.24284 -0.40162 C -0.24401 -0.40625 -0.2444 -0.40671 -0.2457 -0.41041 C -0.24753 -0.41921 -0.24505 -0.40856 -0.24857 -0.41782 C -0.24896 -0.41875 -0.24896 -0.42013 -0.24922 -0.42129 C -0.25195 -0.43055 -0.25065 -0.4243 -0.25273 -0.43125 C -0.25326 -0.43263 -0.25365 -0.43449 -0.25404 -0.43611 C -0.25469 -0.4375 -0.25521 -0.43842 -0.2556 -0.43981 C -0.25938 -0.453 -0.2526 -0.4331 -0.25755 -0.44722 C -0.25846 -0.4493 -0.25912 -0.45115 -0.25977 -0.45324 C -0.26003 -0.45439 -0.26003 -0.45578 -0.26042 -0.45717 C -0.2612 -0.45972 -0.26328 -0.46435 -0.26328 -0.46412 C -0.26445 -0.47083 -0.26367 -0.46574 -0.26458 -0.47546 C -0.26537 -0.4824 -0.26576 -0.48356 -0.2668 -0.49143 C -0.26784 -0.49861 -0.26719 -0.49467 -0.26875 -0.5037 C -0.26901 -0.50486 -0.26914 -0.50625 -0.26966 -0.50717 L -0.27096 -0.51111 C -0.27253 -0.51921 -0.27162 -0.51597 -0.27292 -0.5206 " pathEditMode="relative" rAng="0" ptsTypes="AAAAAAAAAAAAAAAAAAAAAAAAAAAAAAAAAAAAAAAAAAAAAAAAAAAAAAAAAAAAAAAAAAAAAAAA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633" y="-2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-0.00023 L -0.00729 0.00023 C -0.00768 -0.00394 -0.00807 -0.00787 -0.00859 -0.01158 C -0.00872 -0.01297 -0.00898 -0.01389 -0.00911 -0.01528 C -0.0095 -0.01783 -0.00963 -0.02014 -0.00976 -0.02292 C -0.00989 -0.02454 -0.00989 -0.02616 -0.01015 -0.02801 C -0.01028 -0.02917 -0.01054 -0.03033 -0.01067 -0.03148 C -0.0108 -0.03334 -0.01093 -0.03496 -0.01106 -0.03658 C -0.01106 -0.0382 -0.01172 -0.05324 -0.01198 -0.05787 C -0.01211 -0.06088 -0.01237 -0.06366 -0.01263 -0.0669 C -0.01276 -0.07269 -0.01315 -0.09699 -0.01315 -0.10209 C -0.01341 -0.12547 -0.01341 -0.14885 -0.01341 -0.17223 C -0.01341 -0.20023 -0.01341 -0.22824 -0.01315 -0.25625 C -0.01315 -0.25903 -0.01276 -0.26111 -0.01263 -0.26389 C -0.01237 -0.26713 -0.01237 -0.27061 -0.01224 -0.27408 C -0.01198 -0.28403 -0.01198 -0.28403 -0.01159 -0.2926 C -0.01146 -0.29699 -0.01119 -0.30116 -0.01106 -0.30533 C -0.01041 -0.31852 -0.01093 -0.31459 -0.01015 -0.33033 C -0.00989 -0.33473 -0.00937 -0.33889 -0.00911 -0.34306 C -0.00885 -0.34699 -0.00872 -0.35116 -0.00859 -0.35556 C -0.0082 -0.36505 -0.00846 -0.36945 -0.00755 -0.37801 C -0.00742 -0.38056 -0.00703 -0.38241 -0.00664 -0.38426 C -0.00651 -0.40579 -0.00677 -0.41574 -0.00599 -0.43357 C -0.00599 -0.43611 -0.00573 -0.44167 -0.00547 -0.44468 C -0.00534 -0.44607 -0.00521 -0.44723 -0.00508 -0.44838 C -0.00508 -0.45047 -0.00494 -0.45255 -0.00481 -0.45463 C -0.00468 -0.45718 -0.00468 -0.45973 -0.00455 -0.46227 C -0.00442 -0.46366 -0.00364 -0.47223 -0.00351 -0.47477 C -0.00351 -0.48056 -0.00351 -0.48635 -0.00351 -0.49213 " pathEditMode="relative" rAng="0" ptsTypes="AAAAAAAAAAAAAAAAAAAAAAAAAAAAA">
                                      <p:cBhvr>
                                        <p:cTn id="4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" y="-2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0.00023 L -1.04167E-6 0.00023 C -0.00234 -0.00278 -0.00482 -0.00463 -0.00677 -0.00787 C -0.00794 -0.00926 -0.00846 -0.01227 -0.0095 -0.01412 C -0.01055 -0.01597 -0.01185 -0.01736 -0.01276 -0.01898 C -0.01471 -0.02245 -0.01641 -0.02593 -0.01823 -0.02917 L -0.02161 -0.03565 L -0.02357 -0.03912 C -0.02396 -0.04143 -0.02422 -0.04352 -0.02487 -0.04537 C -0.02513 -0.04699 -0.02578 -0.04815 -0.02617 -0.0493 C -0.0276 -0.05347 -0.02891 -0.05787 -0.03021 -0.06204 C -0.03203 -0.07477 -0.0306 -0.06898 -0.03424 -0.0794 C -0.03568 -0.09143 -0.03359 -0.07685 -0.03685 -0.09074 C -0.03971 -0.10278 -0.03424 -0.08819 -0.04023 -0.10231 C -0.04141 -0.10856 -0.04271 -0.11458 -0.04362 -0.12106 L -0.04635 -0.14005 C -0.047 -0.15301 -0.04726 -0.16852 -0.04896 -0.18148 C -0.05273 -0.20972 -0.05065 -0.18611 -0.05364 -0.21296 C -0.05417 -0.21782 -0.0543 -0.22292 -0.05495 -0.22801 C -0.05612 -0.23704 -0.05534 -0.23148 -0.05768 -0.24444 L -0.05833 -0.24815 C -0.05859 -0.24954 -0.05859 -0.25093 -0.05898 -0.25185 C -0.05976 -0.25463 -0.06107 -0.25671 -0.06159 -0.25972 C -0.06263 -0.26528 -0.06185 -0.26227 -0.06432 -0.26829 C -0.06458 -0.26968 -0.06471 -0.27106 -0.06497 -0.27222 C -0.06536 -0.27338 -0.06588 -0.27477 -0.06627 -0.27593 C -0.0668 -0.27755 -0.06719 -0.2794 -0.06771 -0.28102 C -0.0681 -0.28449 -0.06823 -0.28796 -0.06901 -0.29097 C -0.0694 -0.29213 -0.07096 -0.29768 -0.07109 -0.3 C -0.07109 -0.3081 -0.07109 -0.31667 -0.07109 -0.32477 " pathEditMode="relative" rAng="0" ptsTypes="AAAAAAAAAAAAAAAAAAAAAAAAAAAA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55" y="-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0.00024 L 3.54167E-6 0.00023 C 0.00247 -0.00325 0.00651 -0.00371 0.00755 -0.00903 C 0.00768 -0.01019 0.00768 -0.01204 0.00833 -0.01274 C 0.00885 -0.01366 0.00963 -0.01343 0.01028 -0.01412 C 0.01106 -0.01459 0.01159 -0.01575 0.0125 -0.01644 C 0.01354 -0.0176 0.01471 -0.01829 0.01588 -0.01899 C 0.02018 -0.03056 0.01432 -0.01644 0.0194 -0.02408 C 0.02018 -0.02547 0.0207 -0.02755 0.02148 -0.02917 C 0.02226 -0.03056 0.02343 -0.03149 0.02422 -0.03264 C 0.02513 -0.0338 0.02565 -0.03565 0.02643 -0.03658 C 0.02773 -0.03843 0.02903 -0.04075 0.0306 -0.04167 C 0.03281 -0.04283 0.03333 -0.04306 0.03541 -0.04514 C 0.03541 -0.04491 0.04062 -0.05162 0.04179 -0.05301 C 0.04244 -0.05371 0.0431 -0.05463 0.04375 -0.05533 C 0.0457 -0.05695 0.04765 -0.05834 0.04948 -0.06042 L 0.05494 -0.06667 C 0.05547 -0.06783 0.05573 -0.06945 0.05638 -0.07037 C 0.0569 -0.0713 0.05781 -0.07107 0.05846 -0.07153 C 0.06393 -0.07662 0.05742 -0.07223 0.06263 -0.07547 C 0.06953 -0.08357 0.05885 -0.07084 0.06757 -0.08172 C 0.06966 -0.08426 0.07174 -0.08681 0.07382 -0.08912 L 0.07591 -0.09144 L 0.07812 -0.09422 C 0.07851 -0.09537 0.0789 -0.09676 0.07942 -0.09792 C 0.08007 -0.09931 0.08086 -0.10024 0.08151 -0.10162 C 0.08242 -0.10371 0.08281 -0.10602 0.08359 -0.10787 C 0.08476 -0.11065 0.08776 -0.11551 0.08776 -0.11528 C 0.08893 -0.12223 0.08802 -0.11806 0.09127 -0.12686 C 0.09179 -0.12801 0.09205 -0.1294 0.0927 -0.13033 C 0.09336 -0.13195 0.09427 -0.13287 0.09479 -0.13426 C 0.09583 -0.13658 0.09622 -0.14005 0.09752 -0.14167 C 0.0983 -0.1426 0.09909 -0.14352 0.09961 -0.14422 C 0.10039 -0.14537 0.10091 -0.147 0.10169 -0.14792 C 0.10247 -0.14862 0.10312 -0.14885 0.1039 -0.14931 C 0.10403 -0.15047 0.10416 -0.15186 0.10455 -0.15301 C 0.1056 -0.15602 0.10716 -0.15741 0.10872 -0.15926 C 0.10911 -0.16065 0.1095 -0.16204 0.11002 -0.16297 C 0.11145 -0.16528 0.11263 -0.16575 0.11419 -0.1669 C 0.11484 -0.16806 0.1151 -0.16945 0.11575 -0.17061 C 0.11627 -0.17153 0.11718 -0.17223 0.1177 -0.17315 C 0.11862 -0.17431 0.11914 -0.1757 0.11992 -0.17662 C 0.12057 -0.17755 0.12135 -0.17848 0.12187 -0.1794 C 0.12734 -0.18727 0.12096 -0.1794 0.12617 -0.18565 C 0.12877 -0.19237 0.12617 -0.18658 0.12968 -0.1919 C 0.13034 -0.19283 0.13099 -0.19445 0.13177 -0.19561 C 0.13659 -0.20186 0.13268 -0.19468 0.13659 -0.20047 C 0.13737 -0.20186 0.13789 -0.20325 0.13867 -0.2044 C 0.1401 -0.20602 0.14284 -0.20926 0.14284 -0.20903 C 0.14544 -0.22292 0.14114 -0.20278 0.1457 -0.21551 C 0.14752 -0.22061 0.14713 -0.22408 0.14713 -0.22917 " pathEditMode="relative" rAng="0" ptsTypes="AAAAAAAAAAAAAAAAAAAAAAAAAAAAAAAAAAAAAAAAAAAAAAAAAAA"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57" y="-1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0.00023 L 2.08333E-6 0.00023 C -0.02448 -0.01852 0.0026 0.00116 -0.01315 -0.00903 C -0.03724 -0.02431 -0.03594 -0.02708 -0.05378 -0.03241 C -0.05586 -0.0331 -0.05781 -0.03333 -0.0599 -0.0338 C -0.06224 -0.03542 -0.06446 -0.03727 -0.0668 -0.03843 C -0.0681 -0.03958 -0.06966 -0.03982 -0.07097 -0.04005 C -0.08425 -0.04144 -0.09753 -0.04236 -0.11081 -0.04352 C -0.1237 -0.05046 -0.11589 -0.04583 -0.13555 -0.05972 C -0.13972 -0.06273 -0.14362 -0.06597 -0.14792 -0.06829 C -0.15534 -0.07245 -0.1625 -0.07732 -0.16992 -0.08079 C -0.17084 -0.08125 -0.17175 -0.08171 -0.17266 -0.08194 L -0.18581 -0.08704 L -0.20716 -0.11065 C -0.21654 -0.12083 -0.23216 -0.13588 -0.24141 -0.14861 C -0.2431 -0.15116 -0.24401 -0.15486 -0.24557 -0.15764 C -0.25886 -0.17801 -0.25677 -0.16667 -0.27097 -0.19607 C -0.27891 -0.21227 -0.27266 -0.2 -0.28281 -0.2169 C -0.28386 -0.21875 -0.2849 -0.2213 -0.28607 -0.22315 C -0.28815 -0.22616 -0.29414 -0.23056 -0.29505 -0.23171 C -0.29831 -0.23611 -0.30143 -0.24005 -0.30469 -0.24421 C -0.30651 -0.2463 -0.30847 -0.24792 -0.31016 -0.25023 C -0.31745 -0.26042 -0.31797 -0.26343 -0.32461 -0.2713 C -0.32526 -0.27222 -0.32591 -0.27315 -0.32669 -0.27384 C -0.32748 -0.275 -0.32865 -0.27546 -0.32943 -0.27639 C -0.33021 -0.27708 -0.33073 -0.27824 -0.33151 -0.27894 C -0.33516 -0.28171 -0.33334 -0.27801 -0.33711 -0.28264 C -0.34518 -0.29282 -0.33763 -0.28565 -0.34388 -0.2912 C -0.34505 -0.29745 -0.34375 -0.29282 -0.34662 -0.29722 C -0.34805 -0.29977 -0.34922 -0.30278 -0.35078 -0.30486 C -0.353 -0.30787 -0.35443 -0.30949 -0.35625 -0.31366 C -0.35729 -0.31597 -0.35781 -0.31875 -0.35912 -0.32083 C -0.35977 -0.32222 -0.36055 -0.32338 -0.36107 -0.32477 C -0.36211 -0.32685 -0.3638 -0.33218 -0.3638 -0.33194 C -0.36459 -0.33657 -0.3638 -0.33519 -0.36576 -0.33681 " pathEditMode="relative" rAng="0" ptsTypes="AAAAAAAAAAAAAAAAAAAAAAAAAAAAAAAAAAA">
                                      <p:cBhvr>
                                        <p:cTn id="5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94" y="-1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023 L 6.25E-7 0.00023 L -0.01784 -0.00278 C -0.02695 -0.00393 -0.03138 -0.00393 -0.04063 -0.00625 C -0.07188 -0.01481 -0.03971 -0.00856 -0.07005 -0.01389 C -0.07435 -0.01551 -0.07865 -0.01759 -0.08294 -0.01852 C -0.08984 -0.02014 -0.09675 -0.02014 -0.10352 -0.02106 C -0.10638 -0.02129 -0.10912 -0.02199 -0.11172 -0.02222 L -0.1556 -0.02708 C -0.16484 -0.02847 -0.17396 -0.03055 -0.18307 -0.03217 L -0.1974 -0.03449 C -0.20221 -0.03518 -0.20703 -0.0368 -0.21185 -0.0368 L -0.28659 -0.03819 C -0.30977 -0.05602 -0.27956 -0.03379 -0.32422 -0.05903 C -0.36107 -0.07963 -0.33815 -0.06713 -0.36458 -0.08078 C -0.3957 -0.09722 -0.3582 -0.07801 -0.38646 -0.0919 C -0.38984 -0.09352 -0.39284 -0.0956 -0.39609 -0.09676 L -0.40638 -0.10046 C -0.40925 -0.10139 -0.41198 -0.10185 -0.41458 -0.10301 C -0.41693 -0.10393 -0.41927 -0.10509 -0.42148 -0.10648 C -0.42383 -0.1081 -0.42591 -0.11065 -0.42839 -0.11157 C -0.43164 -0.11273 -0.43516 -0.1125 -0.43867 -0.11273 L -0.44896 -0.11643 C -0.45091 -0.11713 -0.453 -0.11805 -0.45508 -0.11875 C -0.46341 -0.12176 -0.47135 -0.12338 -0.47969 -0.12754 C -0.48412 -0.1294 -0.48841 -0.1324 -0.49271 -0.13472 C -0.51563 -0.14676 -0.49987 -0.13773 -0.52227 -0.14815 C -0.53802 -0.15555 -0.54115 -0.15833 -0.55846 -0.16898 C -0.5599 -0.1699 -0.57148 -0.17685 -0.57357 -0.17754 C -0.57734 -0.1787 -0.58138 -0.17893 -0.58516 -0.17986 C -0.58633 -0.18009 -0.5875 -0.18102 -0.58867 -0.18125 C -0.5901 -0.18171 -0.59141 -0.18217 -0.59271 -0.1824 C -0.59388 -0.18333 -0.59505 -0.18403 -0.59609 -0.18495 C -0.59766 -0.18611 -0.59896 -0.1875 -0.60026 -0.18842 C -0.60143 -0.18912 -0.6026 -0.18935 -0.60365 -0.18981 C -0.6099 -0.19213 -0.60247 -0.18981 -0.61055 -0.19213 C -0.61537 -0.19653 -0.6112 -0.19328 -0.6181 -0.19606 C -0.61927 -0.19629 -0.62305 -0.1993 -0.62357 -0.19953 C -0.62487 -0.20046 -0.6263 -0.20162 -0.62773 -0.20208 L -0.63451 -0.20324 C -0.63555 -0.20347 -0.63646 -0.20393 -0.63737 -0.2044 C -0.63802 -0.20463 -0.63867 -0.20532 -0.63932 -0.20555 C -0.64154 -0.20648 -0.64622 -0.20787 -0.64622 -0.20764 C -0.65091 -0.20764 -0.65586 -0.2074 -0.66055 -0.20671 C -0.66211 -0.20648 -0.66784 -0.20486 -0.66953 -0.2044 C -0.67188 -0.20301 -0.67083 -0.20324 -0.67279 -0.20324 " pathEditMode="relative" rAng="0" ptsTypes="AAAAAAAAAAAAAAAAAAAAAAAAAAAAAAAAAAAAAAAAAAAAAA">
                                      <p:cBhvr>
                                        <p:cTn id="5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46" y="-10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745524"/>
          </a:xfrm>
        </p:spPr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مقایسه امید به زندگی در چندین کشور جهان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54123"/>
              </p:ext>
            </p:extLst>
          </p:nvPr>
        </p:nvGraphicFramePr>
        <p:xfrm>
          <a:off x="6516130" y="1416904"/>
          <a:ext cx="2844800" cy="495094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22400">
                  <a:extLst>
                    <a:ext uri="{9D8B030D-6E8A-4147-A177-3AD203B41FA5}">
                      <a16:colId xmlns:a16="http://schemas.microsoft.com/office/drawing/2014/main" val="208893474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02998006"/>
                    </a:ext>
                  </a:extLst>
                </a:gridCol>
              </a:tblGrid>
              <a:tr h="550105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49742"/>
                  </a:ext>
                </a:extLst>
              </a:tr>
              <a:tr h="550105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استرالیا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59526"/>
                  </a:ext>
                </a:extLst>
              </a:tr>
              <a:tr h="550105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سنگاپور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36696"/>
                  </a:ext>
                </a:extLst>
              </a:tr>
              <a:tr h="550105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آمریکا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1462"/>
                  </a:ext>
                </a:extLst>
              </a:tr>
              <a:tr h="550105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عربستان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142028"/>
                  </a:ext>
                </a:extLst>
              </a:tr>
              <a:tr h="550105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ایران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40158"/>
                  </a:ext>
                </a:extLst>
              </a:tr>
              <a:tr h="550105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ترکیه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658278"/>
                  </a:ext>
                </a:extLst>
              </a:tr>
              <a:tr h="550105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عراق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882420"/>
                  </a:ext>
                </a:extLst>
              </a:tr>
              <a:tr h="550105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نیجریه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9861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08346" y="1529857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81.7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08345" y="202248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82.5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848114"/>
              </p:ext>
            </p:extLst>
          </p:nvPr>
        </p:nvGraphicFramePr>
        <p:xfrm>
          <a:off x="877331" y="4374287"/>
          <a:ext cx="2844800" cy="11002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88934745"/>
                    </a:ext>
                  </a:extLst>
                </a:gridCol>
              </a:tblGrid>
              <a:tr h="550105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مقدار متوسط جهانی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49742"/>
                  </a:ext>
                </a:extLst>
              </a:tr>
              <a:tr h="550105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5952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699750" y="2628074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83.2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07988" y="3182126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79.2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82204" y="3702537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74/4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678998" y="425658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75/6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94764" y="4808992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75.5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94764" y="5361395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69.6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92316" y="587828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53.1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14991" y="4998345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71.6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865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770918" y="137748"/>
            <a:ext cx="9144000" cy="772939"/>
          </a:xfrm>
        </p:spPr>
        <p:txBody>
          <a:bodyPr/>
          <a:lstStyle/>
          <a:p>
            <a:pPr algn="r" rtl="1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تحصیل مورد انتظار و متوسط سال های تحصیل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16295"/>
              </p:ext>
            </p:extLst>
          </p:nvPr>
        </p:nvGraphicFramePr>
        <p:xfrm>
          <a:off x="7696201" y="1127540"/>
          <a:ext cx="4218717" cy="496355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6239">
                  <a:extLst>
                    <a:ext uri="{9D8B030D-6E8A-4147-A177-3AD203B41FA5}">
                      <a16:colId xmlns:a16="http://schemas.microsoft.com/office/drawing/2014/main" val="2088934745"/>
                    </a:ext>
                  </a:extLst>
                </a:gridCol>
                <a:gridCol w="1406239">
                  <a:extLst>
                    <a:ext uri="{9D8B030D-6E8A-4147-A177-3AD203B41FA5}">
                      <a16:colId xmlns:a16="http://schemas.microsoft.com/office/drawing/2014/main" val="4047536740"/>
                    </a:ext>
                  </a:extLst>
                </a:gridCol>
                <a:gridCol w="1406239">
                  <a:extLst>
                    <a:ext uri="{9D8B030D-6E8A-4147-A177-3AD203B41FA5}">
                      <a16:colId xmlns:a16="http://schemas.microsoft.com/office/drawing/2014/main" val="3702998006"/>
                    </a:ext>
                  </a:extLst>
                </a:gridCol>
              </a:tblGrid>
              <a:tr h="551506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نروژ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49742"/>
                  </a:ext>
                </a:extLst>
              </a:tr>
              <a:tr h="551506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آلمان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59526"/>
                  </a:ext>
                </a:extLst>
              </a:tr>
              <a:tr h="551506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سنگاپور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36696"/>
                  </a:ext>
                </a:extLst>
              </a:tr>
              <a:tr h="551506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کانادا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51462"/>
                  </a:ext>
                </a:extLst>
              </a:tr>
              <a:tr h="551506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آمریکا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0142028"/>
                  </a:ext>
                </a:extLst>
              </a:tr>
              <a:tr h="551506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قطر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140158"/>
                  </a:ext>
                </a:extLst>
              </a:tr>
              <a:tr h="551506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عربستان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658278"/>
                  </a:ext>
                </a:extLst>
              </a:tr>
              <a:tr h="551506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ترکیه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882420"/>
                  </a:ext>
                </a:extLst>
              </a:tr>
              <a:tr h="551506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ایران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9861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262333" y="1253103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17.7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2332" y="1745735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17.1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802694"/>
              </p:ext>
            </p:extLst>
          </p:nvPr>
        </p:nvGraphicFramePr>
        <p:xfrm>
          <a:off x="228600" y="4903868"/>
          <a:ext cx="2465506" cy="110021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32753">
                  <a:extLst>
                    <a:ext uri="{9D8B030D-6E8A-4147-A177-3AD203B41FA5}">
                      <a16:colId xmlns:a16="http://schemas.microsoft.com/office/drawing/2014/main" val="2291457067"/>
                    </a:ext>
                  </a:extLst>
                </a:gridCol>
                <a:gridCol w="1232753">
                  <a:extLst>
                    <a:ext uri="{9D8B030D-6E8A-4147-A177-3AD203B41FA5}">
                      <a16:colId xmlns:a16="http://schemas.microsoft.com/office/drawing/2014/main" val="2088934745"/>
                    </a:ext>
                  </a:extLst>
                </a:gridCol>
              </a:tblGrid>
              <a:tr h="550105">
                <a:tc gridSpan="2"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جهانی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49742"/>
                  </a:ext>
                </a:extLst>
              </a:tr>
              <a:tr h="550105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5952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9253737" y="235132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15.4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61975" y="2905372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16.3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36191" y="3425783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16.5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232985" y="3979835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13.4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48751" y="4532238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16.1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248751" y="508464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14.6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46303" y="5601527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14.8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852712" y="1253103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12.7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852711" y="1745735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13.2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844116" y="23513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11.6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852354" y="2905372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13.1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26570" y="3425783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13.2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23364" y="397983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9.8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39130" y="453223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9.6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39130" y="508464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7.9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836682" y="560152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8.8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72350"/>
              </p:ext>
            </p:extLst>
          </p:nvPr>
        </p:nvGraphicFramePr>
        <p:xfrm>
          <a:off x="3323997" y="1127540"/>
          <a:ext cx="4218717" cy="165451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6239">
                  <a:extLst>
                    <a:ext uri="{9D8B030D-6E8A-4147-A177-3AD203B41FA5}">
                      <a16:colId xmlns:a16="http://schemas.microsoft.com/office/drawing/2014/main" val="2088934745"/>
                    </a:ext>
                  </a:extLst>
                </a:gridCol>
                <a:gridCol w="1406239">
                  <a:extLst>
                    <a:ext uri="{9D8B030D-6E8A-4147-A177-3AD203B41FA5}">
                      <a16:colId xmlns:a16="http://schemas.microsoft.com/office/drawing/2014/main" val="4047536740"/>
                    </a:ext>
                  </a:extLst>
                </a:gridCol>
                <a:gridCol w="1406239">
                  <a:extLst>
                    <a:ext uri="{9D8B030D-6E8A-4147-A177-3AD203B41FA5}">
                      <a16:colId xmlns:a16="http://schemas.microsoft.com/office/drawing/2014/main" val="3702998006"/>
                    </a:ext>
                  </a:extLst>
                </a:gridCol>
              </a:tblGrid>
              <a:tr h="551506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b="0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هند</a:t>
                      </a:r>
                      <a:endParaRPr lang="en-US" b="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349742"/>
                  </a:ext>
                </a:extLst>
              </a:tr>
              <a:tr h="551506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استرالیا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2959526"/>
                  </a:ext>
                </a:extLst>
              </a:tr>
              <a:tr h="551506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sz="1600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جههوری</a:t>
                      </a:r>
                      <a:r>
                        <a:rPr lang="fa-IR" sz="1600" baseline="0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آفریقا</a:t>
                      </a:r>
                      <a:endParaRPr lang="en-US" sz="1600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236696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4890129" y="1253103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11.7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90128" y="1745735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20.4 سال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881533" y="235132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7.1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3480508" y="1253103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6.3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480507" y="1745735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13.2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471912" y="235132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4.2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582792" y="5564254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12.3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47531" y="5564254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8.3 سال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267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26" grpId="0"/>
      <p:bldP spid="27" grpId="0"/>
      <p:bldP spid="28" grpId="0"/>
      <p:bldP spid="29" grpId="0"/>
      <p:bldP spid="54" grpId="0"/>
      <p:bldP spid="55" grpId="0"/>
      <p:bldP spid="56" grpId="0"/>
      <p:bldP spid="63" grpId="0"/>
      <p:bldP spid="64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094" y="1359465"/>
            <a:ext cx="7305675" cy="39052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" y="0"/>
            <a:ext cx="12030075" cy="115252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0041" y="84420"/>
            <a:ext cx="12763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7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47557"/>
              </p:ext>
            </p:extLst>
          </p:nvPr>
        </p:nvGraphicFramePr>
        <p:xfrm>
          <a:off x="1795848" y="719662"/>
          <a:ext cx="8364152" cy="413242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82076">
                  <a:extLst>
                    <a:ext uri="{9D8B030D-6E8A-4147-A177-3AD203B41FA5}">
                      <a16:colId xmlns:a16="http://schemas.microsoft.com/office/drawing/2014/main" val="3577625731"/>
                    </a:ext>
                  </a:extLst>
                </a:gridCol>
                <a:gridCol w="4182076">
                  <a:extLst>
                    <a:ext uri="{9D8B030D-6E8A-4147-A177-3AD203B41FA5}">
                      <a16:colId xmlns:a16="http://schemas.microsoft.com/office/drawing/2014/main" val="3078452570"/>
                    </a:ext>
                  </a:extLst>
                </a:gridCol>
              </a:tblGrid>
              <a:tr h="590346">
                <a:tc gridSpan="2"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شاخص</a:t>
                      </a:r>
                      <a:r>
                        <a:rPr lang="fa-IR" baseline="0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سلامتی در ایران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505601"/>
                  </a:ext>
                </a:extLst>
              </a:tr>
              <a:tr h="590346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نرخ مرگ و میر</a:t>
                      </a:r>
                      <a:r>
                        <a:rPr lang="fa-IR" baseline="0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مردان در هر هزار نفر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602246"/>
                  </a:ext>
                </a:extLst>
              </a:tr>
              <a:tr h="590346">
                <a:tc>
                  <a:txBody>
                    <a:bodyPr/>
                    <a:lstStyle/>
                    <a:p>
                      <a:pPr algn="ctr" rtl="1"/>
                      <a:endParaRPr lang="en-US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نرخ مرگ و میر زنان در هر هزار نفر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15611"/>
                  </a:ext>
                </a:extLst>
              </a:tr>
              <a:tr h="590346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مرگ بر اثر مالاریا</a:t>
                      </a:r>
                      <a:r>
                        <a:rPr lang="fa-IR" baseline="0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در هر صد هزار نفر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48371"/>
                  </a:ext>
                </a:extLst>
              </a:tr>
              <a:tr h="590346">
                <a:tc>
                  <a:txBody>
                    <a:bodyPr/>
                    <a:lstStyle/>
                    <a:p>
                      <a:pPr algn="ctr" rtl="1"/>
                      <a:endParaRPr lang="en-US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مرگ بر اثر</a:t>
                      </a:r>
                      <a:r>
                        <a:rPr lang="fa-IR" baseline="0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سل در هر صد هزار نفر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83185"/>
                  </a:ext>
                </a:extLst>
              </a:tr>
              <a:tr h="590346">
                <a:tc>
                  <a:txBody>
                    <a:bodyPr/>
                    <a:lstStyle/>
                    <a:p>
                      <a:pPr algn="ctr" rtl="1"/>
                      <a:endParaRPr lang="en-US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شیوع</a:t>
                      </a:r>
                      <a:r>
                        <a:rPr lang="fa-IR" baseline="0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</a:t>
                      </a:r>
                      <a:r>
                        <a:rPr lang="en-US" baseline="0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HIV</a:t>
                      </a:r>
                      <a:r>
                        <a:rPr lang="fa-IR" baseline="0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(% سنین 15 تا 49 سال)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347374"/>
                  </a:ext>
                </a:extLst>
              </a:tr>
              <a:tr h="590346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مرگ نوزادان</a:t>
                      </a:r>
                      <a:r>
                        <a:rPr lang="fa-IR" baseline="0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در هر هزار تولد زنده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629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14247" y="1453396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105 نفر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14246" y="200945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64 نفر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415327" y="2563432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0.0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14246" y="3201935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3.5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3565" y="3819731"/>
            <a:ext cx="995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0.1 درصد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4245" y="4407202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13.4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8332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97410"/>
              </p:ext>
            </p:extLst>
          </p:nvPr>
        </p:nvGraphicFramePr>
        <p:xfrm>
          <a:off x="1795848" y="719662"/>
          <a:ext cx="8364152" cy="47914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182076">
                  <a:extLst>
                    <a:ext uri="{9D8B030D-6E8A-4147-A177-3AD203B41FA5}">
                      <a16:colId xmlns:a16="http://schemas.microsoft.com/office/drawing/2014/main" val="3577625731"/>
                    </a:ext>
                  </a:extLst>
                </a:gridCol>
                <a:gridCol w="4182076">
                  <a:extLst>
                    <a:ext uri="{9D8B030D-6E8A-4147-A177-3AD203B41FA5}">
                      <a16:colId xmlns:a16="http://schemas.microsoft.com/office/drawing/2014/main" val="3078452570"/>
                    </a:ext>
                  </a:extLst>
                </a:gridCol>
              </a:tblGrid>
              <a:tr h="475142">
                <a:tc gridSpan="2"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جنسیت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505601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درآمد بر سرانه زنان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602246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درآمد بر سرانه مردان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015611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سال های مورد انتظار تحصیل زنان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48371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سال های مورد انتظار تحصیل مردان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083185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شاخص توسعه انسانی زنان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347374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شاخص توسعه انسانی مردان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396295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نرخ</a:t>
                      </a:r>
                      <a:r>
                        <a:rPr lang="fa-IR" baseline="0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کودکان کار دختر زیر 15 سال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481114"/>
                  </a:ext>
                </a:extLst>
              </a:tr>
              <a:tr h="515171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نرخ</a:t>
                      </a:r>
                      <a:r>
                        <a:rPr lang="fa-IR" baseline="0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 کودکان کار دختر پسر 15 سال</a:t>
                      </a:r>
                      <a:endParaRPr lang="en-US" dirty="0" smtClean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330485"/>
                  </a:ext>
                </a:extLst>
              </a:tr>
              <a:tr h="475142"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 smtClean="0">
                          <a:latin typeface="IRANSans" panose="02040503050201020203" pitchFamily="18" charset="-78"/>
                          <a:cs typeface="IRANSans" panose="02040503050201020203" pitchFamily="18" charset="-78"/>
                        </a:rPr>
                        <a:t>سهم صندلی در مجلس برای زنان</a:t>
                      </a:r>
                      <a:endParaRPr lang="en-US" dirty="0">
                        <a:latin typeface="IRANSans" panose="02040503050201020203" pitchFamily="18" charset="-78"/>
                        <a:cs typeface="IRANSans" panose="02040503050201020203" pitchFamily="18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6893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95848" y="1247447"/>
            <a:ext cx="415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5132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95848" y="1758198"/>
            <a:ext cx="415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27499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6465" y="2200968"/>
            <a:ext cx="4061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14.6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849" y="2652347"/>
            <a:ext cx="4151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15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4085" y="3162018"/>
            <a:ext cx="415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0.700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4085" y="3630499"/>
            <a:ext cx="415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0.812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795846" y="4081729"/>
            <a:ext cx="415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16.2 درصد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4084" y="4611754"/>
            <a:ext cx="415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72.7 درصد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41155" y="5088546"/>
            <a:ext cx="415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latin typeface="IRANSans" panose="02040503050201020203" pitchFamily="18" charset="-78"/>
                <a:cs typeface="IRANSans" panose="02040503050201020203" pitchFamily="18" charset="-78"/>
              </a:rPr>
              <a:t>3.1 درصد</a:t>
            </a:r>
            <a:endParaRPr lang="en-US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4658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Health Fitness 16x9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lth and fitness presentation (widescreen).potx" id="{ABFD658B-2256-413B-9244-0F977A0B2D12}" vid="{E4CB021D-C859-4C82-BDBB-2F2FACCF0D80}"/>
    </a:ext>
  </a:extLst>
</a:theme>
</file>

<file path=ppt/theme/theme2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Health and fitness presentation (widescreen)</Template>
  <TotalTime>1591</TotalTime>
  <Words>626</Words>
  <Application>Microsoft Office PowerPoint</Application>
  <PresentationFormat>Widescreen</PresentationFormat>
  <Paragraphs>253</Paragraphs>
  <Slides>19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IRANSans</vt:lpstr>
      <vt:lpstr>Wingdings</vt:lpstr>
      <vt:lpstr>Health Fitness 16x9</vt:lpstr>
      <vt:lpstr>شاخص توسعه انسانی (HDI)</vt:lpstr>
      <vt:lpstr>PowerPoint Presentation</vt:lpstr>
      <vt:lpstr>فرمول محاسبه HDI</vt:lpstr>
      <vt:lpstr>رتبه بندی برخی از کشور ها در HDI</vt:lpstr>
      <vt:lpstr>مقایسه امید به زندگی در چندین کشور جهان</vt:lpstr>
      <vt:lpstr>تحصیل مورد انتظار و متوسط سال های تحصیل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برخی از آمار های HDI</vt:lpstr>
      <vt:lpstr>برخی از آمار های HDI</vt:lpstr>
      <vt:lpstr>برخی از آمار های HDI</vt:lpstr>
      <vt:lpstr>برخی از آمار های HDI</vt:lpstr>
      <vt:lpstr>مقایسه رتبه شاخص توسعه انسانی چهار کشور در چهار سال</vt:lpstr>
      <vt:lpstr>نقشه تصویری HDI جهان</vt:lpstr>
      <vt:lpstr>رتبه اول HDI در سال های متفاوت </vt:lpstr>
      <vt:lpstr>منابع</vt:lpstr>
    </vt:vector>
  </TitlesOfParts>
  <Company>Aryanium-XSC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شاخص توسعه انسانی (HDI)</dc:title>
  <dc:creator>Λryan Ebrahimpour</dc:creator>
  <cp:lastModifiedBy>Λryan Ebrahimpour</cp:lastModifiedBy>
  <cp:revision>59</cp:revision>
  <dcterms:created xsi:type="dcterms:W3CDTF">2017-10-26T12:00:32Z</dcterms:created>
  <dcterms:modified xsi:type="dcterms:W3CDTF">2017-11-04T00:08:09Z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