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62" r:id="rId2"/>
    <p:sldId id="257" r:id="rId3"/>
    <p:sldId id="279" r:id="rId4"/>
    <p:sldId id="280" r:id="rId5"/>
    <p:sldId id="281" r:id="rId6"/>
    <p:sldId id="293" r:id="rId7"/>
    <p:sldId id="294" r:id="rId8"/>
    <p:sldId id="284" r:id="rId9"/>
    <p:sldId id="283" r:id="rId10"/>
    <p:sldId id="282" r:id="rId11"/>
    <p:sldId id="285" r:id="rId12"/>
    <p:sldId id="287" r:id="rId13"/>
    <p:sldId id="288" r:id="rId14"/>
    <p:sldId id="289" r:id="rId15"/>
    <p:sldId id="290" r:id="rId16"/>
    <p:sldId id="270" r:id="rId17"/>
    <p:sldId id="291" r:id="rId18"/>
    <p:sldId id="286" r:id="rId19"/>
    <p:sldId id="261" r:id="rId20"/>
    <p:sldId id="29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2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706" autoAdjust="0"/>
  </p:normalViewPr>
  <p:slideViewPr>
    <p:cSldViewPr snapToGrid="0">
      <p:cViewPr varScale="1">
        <p:scale>
          <a:sx n="93" d="100"/>
          <a:sy n="93" d="100"/>
        </p:scale>
        <p:origin x="144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09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ترکیه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/>
                    </a:solidFill>
                    <a:latin typeface="IRANSans" panose="02040503050201020203" pitchFamily="18" charset="-78"/>
                    <a:ea typeface="+mn-ea"/>
                    <a:cs typeface="IRANSans" panose="02040503050201020203" pitchFamily="18" charset="-78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سال 1395</c:v>
                </c:pt>
                <c:pt idx="1">
                  <c:v>سال 1394</c:v>
                </c:pt>
                <c:pt idx="2">
                  <c:v>سال 1393</c:v>
                </c:pt>
                <c:pt idx="3">
                  <c:v>سال 1392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71</c:v>
                </c:pt>
                <c:pt idx="1">
                  <c:v>72</c:v>
                </c:pt>
                <c:pt idx="2">
                  <c:v>69</c:v>
                </c:pt>
                <c:pt idx="3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90-4696-990D-C385B6E05EF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ایران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50000"/>
                      </a:schemeClr>
                    </a:solidFill>
                    <a:latin typeface="IRANSans" panose="02040503050201020203" pitchFamily="18" charset="-78"/>
                    <a:ea typeface="+mn-ea"/>
                    <a:cs typeface="IRANSans" panose="02040503050201020203" pitchFamily="18" charset="-78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سال 1395</c:v>
                </c:pt>
                <c:pt idx="1">
                  <c:v>سال 1394</c:v>
                </c:pt>
                <c:pt idx="2">
                  <c:v>سال 1393</c:v>
                </c:pt>
                <c:pt idx="3">
                  <c:v>سال 1392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69</c:v>
                </c:pt>
                <c:pt idx="1">
                  <c:v>69</c:v>
                </c:pt>
                <c:pt idx="2">
                  <c:v>75</c:v>
                </c:pt>
                <c:pt idx="3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990-4696-990D-C385B6E05EF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عربستان</c:v>
                </c:pt>
              </c:strCache>
            </c:strRef>
          </c:tx>
          <c:spPr>
            <a:gradFill flip="none" rotWithShape="1">
              <a:gsLst>
                <a:gs pos="0">
                  <a:schemeClr val="tx2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2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2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75000"/>
                      </a:schemeClr>
                    </a:solidFill>
                    <a:latin typeface="IRANSans" panose="02040503050201020203" pitchFamily="18" charset="-78"/>
                    <a:ea typeface="+mn-ea"/>
                    <a:cs typeface="IRANSans" panose="02040503050201020203" pitchFamily="18" charset="-78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سال 1395</c:v>
                </c:pt>
                <c:pt idx="1">
                  <c:v>سال 1394</c:v>
                </c:pt>
                <c:pt idx="2">
                  <c:v>سال 1393</c:v>
                </c:pt>
                <c:pt idx="3">
                  <c:v>سال 1392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38</c:v>
                </c:pt>
                <c:pt idx="1">
                  <c:v>39</c:v>
                </c:pt>
                <c:pt idx="2">
                  <c:v>40</c:v>
                </c:pt>
                <c:pt idx="3">
                  <c:v>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990-4696-990D-C385B6E05EF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آمریکا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4">
                        <a:lumMod val="75000"/>
                      </a:schemeClr>
                    </a:solidFill>
                    <a:latin typeface="IRANSans" panose="02040503050201020203" pitchFamily="18" charset="-78"/>
                    <a:ea typeface="+mn-ea"/>
                    <a:cs typeface="IRANSans" panose="02040503050201020203" pitchFamily="18" charset="-78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سال 1395</c:v>
                </c:pt>
                <c:pt idx="1">
                  <c:v>سال 1394</c:v>
                </c:pt>
                <c:pt idx="2">
                  <c:v>سال 1393</c:v>
                </c:pt>
                <c:pt idx="3">
                  <c:v>سال 1392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10</c:v>
                </c:pt>
                <c:pt idx="1">
                  <c:v>8</c:v>
                </c:pt>
                <c:pt idx="2">
                  <c:v>5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B9-40E0-8140-5AB25D46366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830248640"/>
        <c:axId val="830249032"/>
      </c:barChart>
      <c:catAx>
        <c:axId val="8302486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IRANSans" panose="02040503050201020203" pitchFamily="18" charset="-78"/>
                <a:ea typeface="+mn-ea"/>
                <a:cs typeface="IRANSans" panose="02040503050201020203" pitchFamily="18" charset="-78"/>
              </a:defRPr>
            </a:pPr>
            <a:endParaRPr lang="en-US"/>
          </a:p>
        </c:txPr>
        <c:crossAx val="830249032"/>
        <c:crosses val="autoZero"/>
        <c:auto val="1"/>
        <c:lblAlgn val="ctr"/>
        <c:lblOffset val="100"/>
        <c:noMultiLvlLbl val="0"/>
      </c:catAx>
      <c:valAx>
        <c:axId val="8302490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IRANSans" panose="02040503050201020203" pitchFamily="18" charset="-78"/>
                <a:ea typeface="+mn-ea"/>
                <a:cs typeface="IRANSans" panose="02040503050201020203" pitchFamily="18" charset="-78"/>
              </a:defRPr>
            </a:pPr>
            <a:endParaRPr lang="en-US"/>
          </a:p>
        </c:txPr>
        <c:crossAx val="830248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IRANSans" panose="02040503050201020203" pitchFamily="18" charset="-78"/>
              <a:ea typeface="+mn-ea"/>
              <a:cs typeface="IRANSans" panose="02040503050201020203" pitchFamily="18" charset="-78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BCE0C-CD74-4A59-802C-6D2F8C15331A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8501B-77B5-4365-9881-C6E19A3C1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56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FDEA8-CBB8-46CC-9562-028963DBC55A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BD8E7-1312-41F3-99C4-6DA5AF891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84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0753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732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46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0329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249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778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5518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448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08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685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5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9004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4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091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17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18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2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38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67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77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548245"/>
            <a:ext cx="10515600" cy="224028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854659"/>
            <a:ext cx="10515600" cy="1143000"/>
          </a:xfrm>
        </p:spPr>
        <p:txBody>
          <a:bodyPr>
            <a:normAutofit/>
          </a:bodyPr>
          <a:lstStyle>
            <a:lvl1pPr marL="0" indent="0" algn="ctr"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813" y="1683327"/>
            <a:ext cx="3125787" cy="2877260"/>
          </a:xfrm>
        </p:spPr>
        <p:txBody>
          <a:bodyPr anchor="b"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8101584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32813" y="4591761"/>
            <a:ext cx="3125787" cy="1580440"/>
          </a:xfrm>
        </p:spPr>
        <p:txBody>
          <a:bodyPr/>
          <a:lstStyle>
            <a:lvl1pPr marL="0" indent="0">
              <a:spcBef>
                <a:spcPts val="8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200"/>
            <a:ext cx="1943100" cy="5719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200"/>
            <a:ext cx="7048500" cy="5719762"/>
          </a:xfrm>
        </p:spPr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ictur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800600"/>
            <a:ext cx="12192000" cy="2057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084483"/>
            <a:ext cx="11125200" cy="914400"/>
          </a:xfrm>
        </p:spPr>
        <p:txBody>
          <a:bodyPr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0"/>
          </p:nvPr>
        </p:nvSpPr>
        <p:spPr>
          <a:xfrm>
            <a:off x="1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1"/>
          </p:nvPr>
        </p:nvSpPr>
        <p:spPr>
          <a:xfrm>
            <a:off x="4084320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4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2"/>
          </p:nvPr>
        </p:nvSpPr>
        <p:spPr>
          <a:xfrm>
            <a:off x="8168640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6043123"/>
            <a:ext cx="11125200" cy="5715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45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83427"/>
            <a:ext cx="10515600" cy="2743200"/>
          </a:xfrm>
        </p:spPr>
        <p:txBody>
          <a:bodyPr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35025" y="5257800"/>
            <a:ext cx="105156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2000" cap="all" spc="50" baseline="0">
                <a:solidFill>
                  <a:schemeClr val="bg1"/>
                </a:solidFill>
              </a:defRPr>
            </a:lvl1pPr>
            <a:lvl2pPr marL="365760" indent="0" algn="ctr">
              <a:buNone/>
              <a:defRPr sz="2000" cap="all" spc="50" baseline="0">
                <a:solidFill>
                  <a:schemeClr val="bg1"/>
                </a:solidFill>
              </a:defRPr>
            </a:lvl2pPr>
            <a:lvl3pPr algn="ctr">
              <a:defRPr sz="2000" cap="all" spc="50" baseline="0">
                <a:solidFill>
                  <a:schemeClr val="bg1"/>
                </a:solidFill>
              </a:defRPr>
            </a:lvl3pPr>
            <a:lvl4pPr algn="ctr">
              <a:defRPr sz="2000" cap="all" spc="50" baseline="0">
                <a:solidFill>
                  <a:schemeClr val="bg1"/>
                </a:solidFill>
              </a:defRPr>
            </a:lvl4pPr>
            <a:lvl5pPr algn="ctr">
              <a:defRPr sz="2000" cap="all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714500"/>
            <a:ext cx="4495800" cy="44622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714500"/>
            <a:ext cx="4495800" cy="44622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733162"/>
            <a:ext cx="4498848" cy="6858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481943"/>
            <a:ext cx="4498848" cy="369025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33162"/>
            <a:ext cx="4498848" cy="6858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81943"/>
            <a:ext cx="4498848" cy="369025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1812" y="1672934"/>
            <a:ext cx="3506788" cy="2880360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352" y="457200"/>
            <a:ext cx="7242111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51812" y="4590288"/>
            <a:ext cx="3514564" cy="1581912"/>
          </a:xfrm>
        </p:spPr>
        <p:txBody>
          <a:bodyPr/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714500"/>
            <a:ext cx="91440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583680"/>
            <a:ext cx="1219200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3999" y="6601556"/>
            <a:ext cx="6491381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87908" y="6601556"/>
            <a:ext cx="1534064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10/28/2017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4499" y="6601556"/>
            <a:ext cx="7735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84320" y="5084483"/>
            <a:ext cx="7574279" cy="914400"/>
          </a:xfrm>
        </p:spPr>
        <p:txBody>
          <a:bodyPr/>
          <a:lstStyle/>
          <a:p>
            <a:pPr rtl="1"/>
            <a:r>
              <a:rPr lang="fa-IR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شاخص توسعه انسانی (</a:t>
            </a:r>
            <a:r>
              <a:rPr lang="en-US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HDI</a:t>
            </a:r>
            <a:r>
              <a:rPr lang="fa-IR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)</a:t>
            </a:r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pic>
        <p:nvPicPr>
          <p:cNvPr id="8" name="Picture Placeholder 7" descr="Closeup of Granny Smith apple and tape measure"/>
          <p:cNvPicPr>
            <a:picLocks noGrp="1" noChangeAspect="1"/>
          </p:cNvPicPr>
          <p:nvPr>
            <p:ph type="pic" idx="1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 b="19"/>
          <a:stretch/>
        </p:blipFill>
        <p:spPr/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4320" y="6154994"/>
            <a:ext cx="7574279" cy="459628"/>
          </a:xfrm>
        </p:spPr>
        <p:txBody>
          <a:bodyPr>
            <a:normAutofit/>
          </a:bodyPr>
          <a:lstStyle/>
          <a:p>
            <a:r>
              <a:rPr lang="fa-IR" sz="1800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آرین ابراهیم پور، درس اقتصاد مهندسی استاد یمقانی</a:t>
            </a:r>
            <a:endParaRPr lang="en-US" sz="1800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53" r="13953"/>
          <a:stretch>
            <a:fillRect/>
          </a:stretch>
        </p:blipFill>
        <p:spPr/>
      </p:pic>
      <p:pic>
        <p:nvPicPr>
          <p:cNvPr id="10" name="Picture Placeholder 9"/>
          <p:cNvPicPr>
            <a:picLocks noGrp="1" noChangeAspect="1"/>
          </p:cNvPicPr>
          <p:nvPr>
            <p:ph type="pic" idx="10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7" y="1"/>
            <a:ext cx="3990068" cy="4745736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3" y="5083233"/>
            <a:ext cx="1281673" cy="152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68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فرمول محاسبه </a:t>
            </a:r>
            <a:r>
              <a:rPr lang="en-US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HDI</a:t>
            </a:r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13353" y="1498797"/>
                <a:ext cx="4808752" cy="5247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𝐿𝑖𝑓𝑒𝐸𝑥𝑝𝑒𝑐𝑡𝑒𝑛𝑐𝑦𝐼𝑛𝑑𝑒𝑥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𝐿𝑖𝑓𝑒𝐸𝑥𝑝𝑒𝑐𝑡𝑎𝑛𝑐𝑦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53" y="1498797"/>
                <a:ext cx="4808752" cy="5247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11682" y="2379738"/>
                <a:ext cx="8310545" cy="5241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𝐸𝑑𝑢𝑐𝑎𝑡𝑖𝑜𝑛𝐼𝑛𝑑𝑒𝑥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𝑀𝑒𝑎𝑛𝑌𝑒𝑎𝑟𝑆𝑐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𝑜𝑜𝑙𝑖𝑛𝑔𝐼𝑛𝑑𝑒𝑥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𝐸𝑥𝑝𝑒𝑐𝑡𝑒𝑑𝑌𝑒𝑎𝑟𝑠𝑆𝑐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𝑜𝑜𝑙𝑖𝑛𝑔𝐼𝑛𝑑𝑒𝑥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82" y="2379738"/>
                <a:ext cx="8310545" cy="5241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11682" y="4667524"/>
                <a:ext cx="3888244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𝐼𝑛𝑐𝑜𝑚𝑒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𝐼𝑛𝑑𝑒𝑥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𝐺𝑁𝐼𝑝𝑐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75000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82" y="4667524"/>
                <a:ext cx="3888244" cy="5866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386992" y="2348129"/>
                <a:ext cx="27369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𝑀𝑒𝑎𝑛𝑌𝑒𝑎𝑟𝑆𝑐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𝑜𝑜𝑙𝑖𝑛𝑔𝐼𝑛𝑑𝑒𝑥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992" y="2348129"/>
                <a:ext cx="2736903" cy="276999"/>
              </a:xfrm>
              <a:prstGeom prst="rect">
                <a:avLst/>
              </a:prstGeom>
              <a:blipFill>
                <a:blip r:embed="rId6"/>
                <a:stretch>
                  <a:fillRect l="-1782" t="-2174" r="-2450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357777" y="2348127"/>
                <a:ext cx="3225818" cy="277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𝐸𝑥𝑝𝑒𝑐𝑡𝑒𝑑𝑌𝑒𝑎𝑟𝑠𝑆𝑐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𝑜𝑜𝑙𝑖𝑛𝑔𝐼𝑛𝑑𝑒𝑥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777" y="2348127"/>
                <a:ext cx="3225818" cy="277000"/>
              </a:xfrm>
              <a:prstGeom prst="rect">
                <a:avLst/>
              </a:prstGeom>
              <a:blipFill>
                <a:blip r:embed="rId7"/>
                <a:stretch>
                  <a:fillRect l="-2079" t="-2174" r="-207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189204" y="3134316"/>
                <a:ext cx="2882712" cy="5266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𝑀𝑒𝑎𝑛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𝑌𝑒𝑎𝑟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𝑜𝑜𝑙𝑖𝑛𝑔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204" y="3134316"/>
                <a:ext cx="2882712" cy="52661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646404" y="3872345"/>
                <a:ext cx="3267561" cy="5266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𝐸𝑥𝑝𝑒𝑐𝑡𝑒𝑑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𝑌𝑒𝑎𝑟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𝑜𝑜𝑙𝑖𝑛𝑔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404" y="3872345"/>
                <a:ext cx="3267561" cy="52661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42870" y="5575933"/>
                <a:ext cx="9800440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𝐻𝑢𝑚𝑎𝑛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𝐷𝑒𝑣𝑒𝑙𝑜𝑝𝑚𝑒𝑛𝑡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𝐼𝑛𝑑𝑒𝑥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          </m:t>
                              </m:r>
                            </m:e>
                            <m:e/>
                          </m:eqAr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                                 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870" y="5575933"/>
                <a:ext cx="9800440" cy="563680"/>
              </a:xfrm>
              <a:prstGeom prst="rect">
                <a:avLst/>
              </a:prstGeom>
              <a:blipFill>
                <a:blip r:embed="rId10"/>
                <a:stretch>
                  <a:fillRect b="-1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23820" y="1650859"/>
                <a:ext cx="23778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𝐿𝑖𝑓𝑒𝐸𝑥𝑝𝑒𝑐𝑡𝑒𝑛𝑐𝑦𝐼𝑛𝑑𝑒𝑥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.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20" y="1650859"/>
                <a:ext cx="2377830" cy="276999"/>
              </a:xfrm>
              <a:prstGeom prst="rect">
                <a:avLst/>
              </a:prstGeom>
              <a:blipFill>
                <a:blip r:embed="rId11"/>
                <a:stretch>
                  <a:fillRect l="-3077" t="-222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41106" y="2520740"/>
                <a:ext cx="18167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𝐸𝑑𝑢𝑐𝑎𝑡𝑖𝑜𝑛𝐼𝑛𝑑𝑒𝑥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.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106" y="2520740"/>
                <a:ext cx="1816779" cy="276999"/>
              </a:xfrm>
              <a:prstGeom prst="rect">
                <a:avLst/>
              </a:prstGeom>
              <a:blipFill>
                <a:blip r:embed="rId12"/>
                <a:stretch>
                  <a:fillRect l="-2685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21207" y="4829327"/>
                <a:ext cx="14659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𝐼𝑛𝑐𝑜𝑚𝑒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𝐼𝑛𝑑𝑒𝑥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207" y="4829327"/>
                <a:ext cx="1465978" cy="276999"/>
              </a:xfrm>
              <a:prstGeom prst="rect">
                <a:avLst/>
              </a:prstGeom>
              <a:blipFill>
                <a:blip r:embed="rId13"/>
                <a:stretch>
                  <a:fillRect l="-3320" r="-332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078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0.00023 L -2.91667E-6 0.00046 C -0.00221 -0.00023 -0.00429 -0.00208 -0.00651 -0.00139 C -0.00729 -0.00139 -0.0082 0.00046 -0.00885 0.00208 C -0.01224 0.00694 -0.01458 0.01227 -0.01836 0.01574 C -0.02018 0.01736 -0.02226 0.01852 -0.02396 0.02083 C -0.02617 0.02315 -0.02812 0.02755 -0.03034 0.0294 C -0.03281 0.03148 -0.03541 0.03171 -0.03789 0.03287 C -0.03958 0.03472 -0.04127 0.03681 -0.04297 0.03796 C -0.04479 0.03912 -0.04687 0.03889 -0.04856 0.03981 C -0.05182 0.0412 -0.05494 0.04282 -0.05807 0.04491 C -0.05963 0.04583 -0.06106 0.04699 -0.0625 0.04838 C -0.0638 0.04931 -0.06497 0.05093 -0.06627 0.05185 C -0.06849 0.05324 -0.07096 0.05347 -0.07317 0.05532 C -0.07578 0.05694 -0.07838 0.05856 -0.08073 0.06204 C -0.08164 0.06319 -0.08242 0.06505 -0.0832 0.06551 C -0.08515 0.06667 -0.08698 0.06667 -0.08893 0.06713 C -0.09466 0.0787 -0.0875 0.06574 -0.09713 0.07407 C -0.09817 0.07477 -0.09869 0.07847 -0.09961 0.07917 C -0.10195 0.08079 -0.10442 0.08032 -0.10664 0.08102 C -0.11146 0.09074 -0.10664 0.08241 -0.11419 0.0875 C -0.11679 0.08958 -0.11914 0.09259 -0.12174 0.09444 L -0.12929 0.09954 C -0.12994 0.10023 -0.13047 0.10093 -0.13112 0.10139 C -0.13633 0.1044 -0.13359 0.10185 -0.13815 0.10463 C -0.14583 0.11019 -0.13164 0.10185 -0.1431 0.1081 C -0.14479 0.11111 -0.14635 0.11505 -0.14817 0.11667 C -0.14883 0.11736 -0.14948 0.11782 -0.15013 0.11852 C -0.15078 0.11968 -0.1513 0.12106 -0.15195 0.12199 C -0.15325 0.12361 -0.15573 0.12523 -0.15573 0.12569 C -0.15885 0.13403 -0.15729 0.13218 -0.16146 0.13403 C -0.16159 0.13426 -0.16185 0.13403 -0.16198 0.13403 " pathEditMode="relative" rAng="0" ptsTypes="AAAAAAAAAAAAAAAAAAAAAAAAAAAAAAAA">
                                      <p:cBhvr>
                                        <p:cTn id="2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99" y="6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5.55112E-17 L -4.79167E-6 0.00023 C -0.00247 0.00046 -0.01223 0.00255 -0.01536 0.00532 C -0.01744 0.00718 -0.01888 0.01065 -0.02083 0.0125 C -0.022 0.01366 -0.0233 0.01319 -0.02434 0.01389 C -0.02786 0.0162 -0.03098 0.01921 -0.03424 0.02106 C -0.0388 0.02407 -0.04348 0.02569 -0.04778 0.02824 C -0.04947 0.0294 -0.05078 0.03148 -0.05234 0.03264 C -0.05742 0.03657 -0.0625 0.04074 -0.06757 0.04398 C -0.07278 0.04745 -0.07799 0.04954 -0.08294 0.05255 C -0.09114 0.05787 -0.0983 0.06759 -0.10638 0.07269 C -0.11731 0.07963 -0.12903 0.08287 -0.13971 0.08981 C -0.14479 0.09306 -0.14986 0.09676 -0.15494 0.09977 C -0.16015 0.10301 -0.16536 0.10509 -0.17031 0.10833 C -0.17304 0.11042 -0.175 0.11389 -0.17747 0.11551 C -0.18138 0.11829 -0.18541 0.11944 -0.18919 0.1213 C -0.19361 0.12361 -0.19765 0.12639 -0.20182 0.12847 C -0.20299 0.12917 -0.20442 0.12917 -0.20546 0.12986 C -0.20859 0.13194 -0.21145 0.13495 -0.21445 0.13704 C -0.21809 0.13958 -0.22174 0.14167 -0.22526 0.14421 C -0.22656 0.14537 -0.22747 0.14745 -0.2289 0.14861 C -0.23151 0.15046 -0.23437 0.15139 -0.23697 0.15278 C -0.23945 0.15417 -0.24192 0.15556 -0.24414 0.15718 C -0.24609 0.15856 -0.24778 0.16019 -0.2496 0.16134 C -0.25494 0.16505 -0.26093 0.16667 -0.26575 0.17153 C -0.26822 0.17384 -0.27044 0.17685 -0.27304 0.17847 C -0.30442 0.20069 -0.28151 0.18403 -0.29375 0.19005 C -0.2983 0.19236 -0.30273 0.19491 -0.30716 0.19722 C -0.31354 0.20486 -0.30794 0.19954 -0.31627 0.20301 C -0.31914 0.20417 -0.32161 0.20602 -0.32434 0.20718 C -0.32552 0.20787 -0.32695 0.2081 -0.32799 0.20856 C -0.33111 0.20995 -0.33398 0.21181 -0.33697 0.21296 C -0.33815 0.21366 -0.33945 0.21389 -0.34049 0.21435 C -0.34375 0.21574 -0.34661 0.21759 -0.3496 0.21875 C -0.35221 0.21968 -0.35507 0.21968 -0.35768 0.22014 C -0.35989 0.2206 -0.36184 0.22106 -0.36393 0.22153 C -0.36549 0.22245 -0.36705 0.22338 -0.36848 0.22431 C -0.37018 0.22569 -0.37148 0.22778 -0.37291 0.2287 C -0.37421 0.22963 -0.37539 0.22963 -0.37656 0.23009 C -0.37747 0.23102 -0.37838 0.23218 -0.37929 0.23287 C -0.38242 0.23565 -0.3875 0.23565 -0.3901 0.23588 C -0.39127 0.23634 -0.39244 0.23704 -0.39375 0.23727 C -0.39583 0.23796 -0.39804 0.23796 -0.4 0.23866 C -0.40768 0.2419 -0.40234 0.24167 -0.40533 0.24167 " pathEditMode="relative" rAng="0" ptsTypes="AAAAAAAAAAAAAAAAAAAAAAAAAAAAAAAAAAAAAAAAAAAA">
                                      <p:cBhvr>
                                        <p:cTn id="3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273" y="1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7 L -1.66667E-6 0.00023 C 0.00117 0.00856 0.00156 0.01713 0.00365 0.02569 C 0.00794 0.04444 0.00807 0.03773 0.01341 0.05 C 0.01966 0.06505 0.0013 0.03264 0.01953 0.06713 C 0.02435 0.07708 0.04024 0.10069 0.04636 0.1088 C 0.05169 0.1162 0.05781 0.12292 0.06354 0.13032 C 0.08698 0.16134 0.06784 0.13588 0.0806 0.15602 C 0.08242 0.1588 0.08451 0.16181 0.08672 0.16458 C 0.08893 0.16759 0.09206 0.16968 0.09401 0.17315 C 0.09857 0.18125 0.10156 0.19074 0.10625 0.19907 C 0.11133 0.20787 0.11797 0.21574 0.12344 0.22477 C 0.12604 0.22917 0.12813 0.23426 0.13073 0.23912 C 0.13906 0.25393 0.14766 0.26875 0.15638 0.28356 C 0.16146 0.29213 0.1707 0.30718 0.17604 0.31782 C 0.17722 0.3206 0.17826 0.32361 0.17969 0.32639 C 0.18229 0.33218 0.18581 0.3375 0.18815 0.34375 C 0.19024 0.34884 0.19089 0.35532 0.1931 0.36088 C 0.20794 0.39838 0.20026 0.37454 0.21263 0.39954 C 0.21485 0.40417 0.21628 0.40903 0.21875 0.41389 C 0.21953 0.41551 0.22123 0.41643 0.2224 0.41829 C 0.22409 0.42083 0.22565 0.42384 0.22735 0.42685 C 0.23034 0.4419 0.22956 0.4419 0.23464 0.45393 C 0.23815 0.4625 0.24297 0.47037 0.2457 0.47986 C 0.24649 0.48264 0.24727 0.48518 0.24805 0.48843 C 0.24857 0.49051 0.24831 0.49306 0.24935 0.4956 C 0.25013 0.49768 0.25182 0.49931 0.253 0.50116 C 0.25625 0.51296 0.25091 0.49468 0.25912 0.51852 C 0.2599 0.52106 0.26029 0.52431 0.26159 0.52708 C 0.26237 0.5294 0.26419 0.53148 0.26524 0.53426 C 0.26628 0.53681 0.26641 0.54005 0.26771 0.54259 C 0.26849 0.54514 0.26992 0.54768 0.27136 0.55 C 0.2724 0.55185 0.27396 0.55347 0.275 0.55556 C 0.27643 0.55926 0.27748 0.56319 0.27865 0.56713 C 0.27904 0.56829 0.27904 0.57014 0.27995 0.5713 C 0.28073 0.57315 0.28229 0.57431 0.2836 0.57569 C 0.28399 0.57708 0.28425 0.57847 0.28464 0.58009 C 0.28516 0.58218 0.28516 0.58472 0.28607 0.58727 C 0.28646 0.58866 0.28763 0.58981 0.28841 0.59143 C 0.2888 0.59282 0.28906 0.59444 0.28972 0.59583 C 0.29024 0.59722 0.29206 0.59977 0.29206 0.60023 " pathEditMode="relative" rAng="0" ptsTypes="AAAAAAAAAAAAAAAAAAAAAAAAAAAAAAAAAAAAAAAAA">
                                      <p:cBhvr>
                                        <p:cTn id="5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96" y="3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718 -0.00139 L 0.01718 -0.00116 C 0.01992 0.00046 0.02291 0.00232 0.02565 0.00509 C 0.02708 0.00648 0.02799 0.0088 0.02942 0.01065 C 0.03411 0.01597 0.03828 0.02292 0.04388 0.02708 C 0.04909 0.03056 0.04817 0.02963 0.05429 0.03658 C 0.05781 0.04051 0.06106 0.04514 0.06484 0.04884 C 0.07122 0.05486 0.07252 0.05509 0.07812 0.05718 C 0.0875 0.06667 0.09752 0.07801 0.10885 0.08287 C 0.11419 0.08519 0.11979 0.08658 0.125 0.08982 C 0.1319 0.09352 0.13815 0.09931 0.14505 0.10347 C 0.16185 0.1132 0.15937 0.11111 0.17474 0.12246 C 0.19284 0.13611 0.17747 0.12477 0.1957 0.14028 C 0.2013 0.14491 0.20351 0.14445 0.20911 0.15139 C 0.22343 0.16829 0.21393 0.16412 0.22343 0.16736 C 0.22643 0.17199 0.22877 0.17708 0.23203 0.18125 C 0.26224 0.21852 0.23294 0.18033 0.25013 0.19769 C 0.2539 0.20116 0.25677 0.20625 0.26067 0.20996 C 0.26549 0.21412 0.27109 0.21644 0.27591 0.22083 C 0.29987 0.24051 0.27539 0.22107 0.29804 0.23704 C 0.30547 0.24236 0.30182 0.24213 0.31133 0.2507 C 0.31836 0.25695 0.31875 0.25671 0.32474 0.25903 C 0.32721 0.2625 0.32942 0.26667 0.33242 0.26991 C 0.33528 0.27292 0.33893 0.27408 0.34192 0.27662 C 0.34401 0.27847 0.34544 0.28171 0.34765 0.28357 C 0.35091 0.28634 0.35468 0.28796 0.3582 0.29028 C 0.36133 0.29236 0.36458 0.29491 0.36771 0.29722 C 0.37161 0.30556 0.36679 0.29746 0.37539 0.30278 C 0.38724 0.30972 0.3789 0.30787 0.3888 0.31621 C 0.38984 0.31713 0.39127 0.3169 0.39258 0.31759 C 0.39349 0.31783 0.39453 0.31852 0.39531 0.31898 C 0.39674 0.32083 0.39804 0.32222 0.39935 0.32431 C 0.39987 0.32546 0.40026 0.32732 0.40117 0.32847 C 0.40273 0.33056 0.40481 0.33218 0.4069 0.33403 C 0.40807 0.33496 0.40963 0.33542 0.4108 0.33658 C 0.41406 0.34074 0.41784 0.34468 0.42018 0.35046 C 0.42721 0.36667 0.41862 0.34607 0.42604 0.3669 C 0.42695 0.36945 0.43073 0.37593 0.43177 0.37778 C 0.43203 0.38056 0.43177 0.38333 0.43268 0.38588 C 0.4332 0.38727 0.43463 0.3875 0.43567 0.38866 C 0.43815 0.39213 0.44088 0.39537 0.4431 0.39931 C 0.44453 0.40162 0.44544 0.40394 0.44713 0.40625 C 0.44791 0.40741 0.44896 0.40764 0.45 0.40903 C 0.45104 0.41065 0.45156 0.41273 0.45273 0.41435 C 0.4556 0.41852 0.45612 0.41829 0.4595 0.41991 C 0.46015 0.42176 0.46054 0.42361 0.46146 0.42546 C 0.46328 0.4294 0.4681 0.43773 0.4681 0.43796 C 0.47005 0.44676 0.46705 0.43681 0.47187 0.44445 C 0.47343 0.44676 0.47448 0.45 0.47578 0.45278 C 0.47643 0.45417 0.47721 0.45533 0.47747 0.45695 C 0.47825 0.45949 0.47812 0.46296 0.47955 0.46505 C 0.48047 0.46644 0.48138 0.46759 0.48242 0.46921 C 0.48776 0.47778 0.48203 0.47014 0.48541 0.47477 " pathEditMode="relative" rAng="0" ptsTypes="AAAAAAAAAAAAAAAAAAAAAAAAAAAAAAAAAAAAAAAAAAAAAAAAAAAAA">
                                      <p:cBhvr>
                                        <p:cTn id="5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11" y="23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4.44444E-6 L -1.45833E-6 0.00023 L 0.06472 0.01666 C 0.08008 0.02013 0.1112 0.02546 0.1112 0.02569 C 0.14349 0.04074 0.1155 0.02847 0.18945 0.0405 C 0.19492 0.0412 0.20052 0.04282 0.20599 0.04398 C 0.23281 0.05578 0.1974 0.04074 0.23906 0.05231 C 0.2487 0.05486 0.25794 0.06088 0.26771 0.0625 L 0.31432 0.07152 C 0.37552 0.0831 0.31445 0.07361 0.36472 0.08148 C 0.38112 0.0912 0.39518 0.1 0.41315 0.10717 C 0.42227 0.11064 0.43073 0.11435 0.44011 0.11736 C 0.44453 0.11828 0.44974 0.11828 0.45443 0.11921 C 0.49766 0.13449 0.4444 0.11713 0.49883 0.128 C 0.50222 0.128 0.5056 0.13217 0.50912 0.13263 C 0.52982 0.13472 0.55091 0.13472 0.57188 0.13611 C 0.57826 0.13796 0.58425 0.13981 0.59063 0.1412 C 0.60156 0.14305 0.59675 0.14189 0.60495 0.14467 C 0.60638 0.14583 0.60768 0.14722 0.60925 0.14838 C 0.61003 0.14861 0.6112 0.14907 0.61224 0.14976 C 0.6155 0.15115 0.61797 0.15185 0.62162 0.1537 C 0.62083 0.15092 0.61888 0.14861 0.61927 0.14652 C 0.6194 0.14351 0.62149 0.14259 0.62266 0.1412 C 0.62617 0.13611 0.6263 0.13773 0.6319 0.13611 L 0.63503 0.13263 " pathEditMode="relative" rAng="0" ptsTypes="AAAAAAAAAAAAAAAAAAAAAAAAA">
                                      <p:cBhvr>
                                        <p:cTn id="6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45" y="7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1" grpId="0"/>
      <p:bldP spid="12" grpId="0"/>
      <p:bldP spid="12" grpId="1"/>
      <p:bldP spid="13" grpId="0"/>
      <p:bldP spid="13" grpId="1"/>
      <p:bldP spid="15" grpId="0"/>
      <p:bldP spid="16" grpId="0"/>
      <p:bldP spid="17" grpId="0"/>
      <p:bldP spid="18" grpId="0"/>
      <p:bldP spid="18" grpId="1"/>
      <p:bldP spid="19" grpId="0"/>
      <p:bldP spid="19" grpId="1"/>
      <p:bldP spid="20" grpId="0"/>
      <p:bldP spid="20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جایگاه ایران در رتبه بندی </a:t>
            </a:r>
            <a:r>
              <a:rPr lang="en-US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HDI</a:t>
            </a:r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926432" y="1925894"/>
            <a:ext cx="9893968" cy="3892102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a-IR" sz="1600" dirty="0">
                <a:latin typeface="IRANSans" panose="02040503050201020203" pitchFamily="18" charset="-78"/>
                <a:cs typeface="IRANSans" panose="02040503050201020203" pitchFamily="18" charset="-78"/>
              </a:rPr>
              <a:t>در گزارش توسعه انسانی، کشورها را بر اساس میزان شاخص توسعهٔ انسانی به گروه‌های کشورهای با توسعهٔ انسانی بسیار زیاد، کشورهای با توسعه انسانی زیاد، کشورهای با توسعهٔ انسانی متوسط و کشورهای با توسعهٔ انسانیِ کم (پایین) تقسیم می‌کنند. در گزارش سال ۲۰۱۰، ایران در گروه کشورهای با توسعهٔ انسانی زیاد (بالا) قرار گرفته‌است</a:t>
            </a:r>
            <a:r>
              <a:rPr lang="fa-IR" sz="1600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.</a:t>
            </a:r>
          </a:p>
          <a:p>
            <a:pPr algn="just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a-IR" sz="1600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شاخص توسعه انسانی ایران از کشور هایی چون گرجستان، ترکیه، مکزیک، برزیل، آذربایجان، چین، عراق و هند بهتر است.</a:t>
            </a:r>
          </a:p>
          <a:p>
            <a:pPr algn="just" rtl="1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fa-IR" sz="1400" dirty="0" smtClean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6456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1428" y="457200"/>
            <a:ext cx="4136571" cy="1143000"/>
          </a:xfrm>
        </p:spPr>
        <p:txBody>
          <a:bodyPr/>
          <a:lstStyle/>
          <a:p>
            <a:pPr algn="r" rtl="1"/>
            <a:r>
              <a:rPr lang="fa-IR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برخی از آمار های </a:t>
            </a:r>
            <a:r>
              <a:rPr lang="en-US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HDI</a:t>
            </a:r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211" y="198036"/>
            <a:ext cx="5010150" cy="60198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7827666" y="1925894"/>
            <a:ext cx="2992734" cy="777113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just" rtl="1">
              <a:lnSpc>
                <a:spcPct val="150000"/>
              </a:lnSpc>
              <a:buNone/>
            </a:pPr>
            <a:r>
              <a:rPr lang="fa-IR" sz="2800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ده کشور برتر آسیا</a:t>
            </a:r>
          </a:p>
        </p:txBody>
      </p:sp>
    </p:spTree>
    <p:extLst>
      <p:ext uri="{BB962C8B-B14F-4D97-AF65-F5344CB8AC3E}">
        <p14:creationId xmlns:p14="http://schemas.microsoft.com/office/powerpoint/2010/main" val="537191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1428" y="457200"/>
            <a:ext cx="4136571" cy="1143000"/>
          </a:xfrm>
        </p:spPr>
        <p:txBody>
          <a:bodyPr/>
          <a:lstStyle/>
          <a:p>
            <a:pPr algn="r" rtl="1"/>
            <a:r>
              <a:rPr lang="fa-IR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برخی از آمار های </a:t>
            </a:r>
            <a:r>
              <a:rPr lang="en-US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HDI</a:t>
            </a:r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536264" y="1925894"/>
            <a:ext cx="3284136" cy="807258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just" rtl="1">
              <a:lnSpc>
                <a:spcPct val="150000"/>
              </a:lnSpc>
              <a:buNone/>
            </a:pPr>
            <a:r>
              <a:rPr lang="fa-IR" sz="2800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کمترین </a:t>
            </a:r>
            <a:r>
              <a:rPr lang="en-US" sz="2800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HDI</a:t>
            </a:r>
            <a:r>
              <a:rPr lang="fa-IR" sz="2800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 در آسیا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46" y="194320"/>
            <a:ext cx="5057775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82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1428" y="457200"/>
            <a:ext cx="4136571" cy="1143000"/>
          </a:xfrm>
        </p:spPr>
        <p:txBody>
          <a:bodyPr/>
          <a:lstStyle/>
          <a:p>
            <a:pPr algn="r" rtl="1"/>
            <a:r>
              <a:rPr lang="fa-IR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برخی از آمار های </a:t>
            </a:r>
            <a:r>
              <a:rPr lang="en-US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HDI</a:t>
            </a:r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737231" y="1925894"/>
            <a:ext cx="3083169" cy="877596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just" rtl="1">
              <a:lnSpc>
                <a:spcPct val="150000"/>
              </a:lnSpc>
              <a:buNone/>
            </a:pPr>
            <a:r>
              <a:rPr lang="fa-IR" sz="2800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۱۰ کشور برتر اروپا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39" y="437103"/>
            <a:ext cx="497205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942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1428" y="457200"/>
            <a:ext cx="4136571" cy="1143000"/>
          </a:xfrm>
        </p:spPr>
        <p:txBody>
          <a:bodyPr/>
          <a:lstStyle/>
          <a:p>
            <a:pPr algn="r" rtl="1"/>
            <a:r>
              <a:rPr lang="fa-IR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برخی از آمار های </a:t>
            </a:r>
            <a:r>
              <a:rPr lang="en-US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HDI</a:t>
            </a:r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573107" y="2036425"/>
            <a:ext cx="3094892" cy="837403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just" rtl="1">
              <a:lnSpc>
                <a:spcPct val="150000"/>
              </a:lnSpc>
              <a:buNone/>
            </a:pPr>
            <a:r>
              <a:rPr lang="fa-IR" sz="2800" dirty="0">
                <a:latin typeface="IRANSans" panose="02040503050201020203" pitchFamily="18" charset="-78"/>
                <a:cs typeface="IRANSans" panose="02040503050201020203" pitchFamily="18" charset="-78"/>
              </a:rPr>
              <a:t>کمترین </a:t>
            </a:r>
            <a:r>
              <a:rPr lang="en-US" sz="2800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HDI</a:t>
            </a:r>
            <a:r>
              <a:rPr lang="fa-IR" sz="2800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 در اروپا</a:t>
            </a:r>
            <a:endParaRPr lang="fa-IR" sz="2400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56" y="146120"/>
            <a:ext cx="49149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886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885825"/>
          </a:xfrm>
        </p:spPr>
        <p:txBody>
          <a:bodyPr>
            <a:normAutofit fontScale="90000"/>
          </a:bodyPr>
          <a:lstStyle/>
          <a:p>
            <a:pPr algn="ctr"/>
            <a:r>
              <a:rPr lang="fa-IR" sz="3200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مقایسه رتبه شاخص توسعه انسانی چهار کشور در چهار سال</a:t>
            </a:r>
            <a:endParaRPr lang="en-US" sz="3200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graphicFrame>
        <p:nvGraphicFramePr>
          <p:cNvPr id="7" name="Content Placeholder 6" descr="Clustered column chart representing&#10;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3349319"/>
              </p:ext>
            </p:extLst>
          </p:nvPr>
        </p:nvGraphicFramePr>
        <p:xfrm>
          <a:off x="1524000" y="1714500"/>
          <a:ext cx="9144000" cy="4457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1459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26571"/>
            <a:ext cx="9144000" cy="885825"/>
          </a:xfrm>
        </p:spPr>
        <p:txBody>
          <a:bodyPr>
            <a:normAutofit/>
          </a:bodyPr>
          <a:lstStyle/>
          <a:p>
            <a:pPr algn="ctr" rtl="1"/>
            <a:r>
              <a:rPr lang="fa-IR" sz="3200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نقشه تصویری</a:t>
            </a:r>
            <a:r>
              <a:rPr lang="en-US" sz="3200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 HDI </a:t>
            </a:r>
            <a:r>
              <a:rPr lang="fa-IR" sz="3200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جهان</a:t>
            </a:r>
            <a:endParaRPr lang="en-US" sz="3200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5940" y="1823514"/>
            <a:ext cx="1381125" cy="13620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5892" y="3155445"/>
            <a:ext cx="1257300" cy="13906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65940" y="4517520"/>
            <a:ext cx="1962150" cy="9334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689" y="1450470"/>
            <a:ext cx="888682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127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تاثیر جنگ بر شاخص </a:t>
            </a:r>
            <a:r>
              <a:rPr lang="en-US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HDI</a:t>
            </a:r>
            <a:r>
              <a:rPr lang="fa-IR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 در کشور های همسایه</a:t>
            </a:r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926432" y="1925894"/>
            <a:ext cx="9893968" cy="1761851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a-IR" sz="1600" dirty="0">
                <a:latin typeface="IRANSans" panose="02040503050201020203" pitchFamily="18" charset="-78"/>
                <a:cs typeface="IRANSans" panose="02040503050201020203" pitchFamily="18" charset="-78"/>
              </a:rPr>
              <a:t>کشورهایی که در مناطق بحران‌زده قرار دارند، </a:t>
            </a:r>
            <a:r>
              <a:rPr lang="fa-IR" sz="1600" u="sng" dirty="0">
                <a:latin typeface="IRANSans" panose="02040503050201020203" pitchFamily="18" charset="-78"/>
                <a:cs typeface="IRANSans" panose="02040503050201020203" pitchFamily="18" charset="-78"/>
              </a:rPr>
              <a:t>حتی اگر خود دچار بحران نباشند</a:t>
            </a:r>
            <a:r>
              <a:rPr lang="fa-IR" sz="1600" dirty="0">
                <a:latin typeface="IRANSans" panose="02040503050201020203" pitchFamily="18" charset="-78"/>
                <a:cs typeface="IRANSans" panose="02040503050201020203" pitchFamily="18" charset="-78"/>
              </a:rPr>
              <a:t>، به‌دلیل نگرانی از سرایت ناامنی و بی‌ثباتی به داخل خاک خود، ناگزیر از پرداخت هزینه‌هایی برای حفظ </a:t>
            </a:r>
            <a:r>
              <a:rPr lang="fa-IR" sz="1600" b="1" dirty="0">
                <a:latin typeface="IRANSans" panose="02040503050201020203" pitchFamily="18" charset="-78"/>
                <a:cs typeface="IRANSans" panose="02040503050201020203" pitchFamily="18" charset="-78"/>
              </a:rPr>
              <a:t>آمادگی نظامی </a:t>
            </a:r>
            <a:r>
              <a:rPr lang="fa-IR" sz="1600" dirty="0">
                <a:latin typeface="IRANSans" panose="02040503050201020203" pitchFamily="18" charset="-78"/>
                <a:cs typeface="IRANSans" panose="02040503050201020203" pitchFamily="18" charset="-78"/>
              </a:rPr>
              <a:t>خود می‌شوند و از سوی دیگر میزان </a:t>
            </a:r>
            <a:r>
              <a:rPr lang="fa-IR" sz="1600" b="1" dirty="0">
                <a:latin typeface="IRANSans" panose="02040503050201020203" pitchFamily="18" charset="-78"/>
                <a:cs typeface="IRANSans" panose="02040503050201020203" pitchFamily="18" charset="-78"/>
              </a:rPr>
              <a:t>سرمایه‌گذاری خارجی </a:t>
            </a:r>
            <a:r>
              <a:rPr lang="fa-IR" sz="1600" dirty="0">
                <a:latin typeface="IRANSans" panose="02040503050201020203" pitchFamily="18" charset="-78"/>
                <a:cs typeface="IRANSans" panose="02040503050201020203" pitchFamily="18" charset="-78"/>
              </a:rPr>
              <a:t>در چنین کشورهایی کاهش می‌یابد و شبکه‌های دادوستد کالا با مشکل مواجه می‌شوند. این رخدادها دارای تأثیرات مستقیم در شاخص توسعهٔ انسانی هستند</a:t>
            </a:r>
            <a:endParaRPr lang="fa-IR" sz="1400" dirty="0" smtClean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9230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36620"/>
            <a:ext cx="9144000" cy="1143000"/>
          </a:xfrm>
        </p:spPr>
        <p:txBody>
          <a:bodyPr/>
          <a:lstStyle/>
          <a:p>
            <a:pPr algn="r" rtl="1"/>
            <a:r>
              <a:rPr lang="fa-IR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رتبه اول </a:t>
            </a:r>
            <a:r>
              <a:rPr lang="en-US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HDI</a:t>
            </a:r>
            <a:r>
              <a:rPr lang="fa-IR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 در سال های متفاوت </a:t>
            </a:r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73391667"/>
              </p:ext>
            </p:extLst>
          </p:nvPr>
        </p:nvGraphicFramePr>
        <p:xfrm>
          <a:off x="8028618" y="1694406"/>
          <a:ext cx="2823168" cy="452553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411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1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553"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کشور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سال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553"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  نروژ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1396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5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  نروژ</a:t>
                      </a:r>
                      <a:endParaRPr lang="en-US" dirty="0" smtClean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1395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4871072"/>
                  </a:ext>
                </a:extLst>
              </a:tr>
              <a:tr h="452553"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  نروژ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1394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6480586"/>
                  </a:ext>
                </a:extLst>
              </a:tr>
              <a:tr h="452553"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  نروژ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1393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1077522"/>
                  </a:ext>
                </a:extLst>
              </a:tr>
              <a:tr h="452553"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  نروژ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1392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553"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  نروژ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1391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553"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  نروژ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1390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849296"/>
                  </a:ext>
                </a:extLst>
              </a:tr>
              <a:tr h="452553"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    ایسلند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1389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4728417"/>
                  </a:ext>
                </a:extLst>
              </a:tr>
              <a:tr h="452553"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    ایسلند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1388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9576267"/>
                  </a:ext>
                </a:extLst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8174" y="2267237"/>
            <a:ext cx="304826" cy="213378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512" y="2679144"/>
            <a:ext cx="304826" cy="213378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3189" y="3152159"/>
            <a:ext cx="304826" cy="213378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1528" y="3587747"/>
            <a:ext cx="304826" cy="213378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9819" y="4069403"/>
            <a:ext cx="304827" cy="213378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141" y="4481310"/>
            <a:ext cx="304826" cy="213378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1480" y="4976749"/>
            <a:ext cx="304826" cy="213378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795" y="5388656"/>
            <a:ext cx="296873" cy="213378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9819" y="5847851"/>
            <a:ext cx="296873" cy="213378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graphicFrame>
        <p:nvGraphicFramePr>
          <p:cNvPr id="21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15954453"/>
              </p:ext>
            </p:extLst>
          </p:nvPr>
        </p:nvGraphicFramePr>
        <p:xfrm>
          <a:off x="4529847" y="1694406"/>
          <a:ext cx="2823168" cy="452553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411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1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553"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کشور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سال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553"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  نروژ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1387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5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  نروژ</a:t>
                      </a:r>
                      <a:endParaRPr lang="en-US" dirty="0" smtClean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1386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4871072"/>
                  </a:ext>
                </a:extLst>
              </a:tr>
              <a:tr h="452553"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  نروژ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1385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6480586"/>
                  </a:ext>
                </a:extLst>
              </a:tr>
              <a:tr h="452553"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  نروژ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1384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1077522"/>
                  </a:ext>
                </a:extLst>
              </a:tr>
              <a:tr h="452553"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  نروژ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1383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553"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  نروژ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1382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553"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   کانادا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1381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849296"/>
                  </a:ext>
                </a:extLst>
              </a:tr>
              <a:tr h="452553"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    کانادا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1380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4728417"/>
                  </a:ext>
                </a:extLst>
              </a:tr>
              <a:tr h="452553"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    کانادا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1379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9576267"/>
                  </a:ext>
                </a:extLst>
              </a:tr>
            </a:tbl>
          </a:graphicData>
        </a:graphic>
      </p:graphicFrame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9403" y="2267237"/>
            <a:ext cx="304826" cy="213378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7741" y="2679144"/>
            <a:ext cx="304826" cy="213378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4418" y="3152159"/>
            <a:ext cx="304826" cy="213378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757" y="3587747"/>
            <a:ext cx="304826" cy="213378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048" y="4069403"/>
            <a:ext cx="304827" cy="213378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370" y="4481310"/>
            <a:ext cx="304826" cy="213378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709" y="5005054"/>
            <a:ext cx="304826" cy="156767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024" y="5419006"/>
            <a:ext cx="296873" cy="152677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48" y="5878201"/>
            <a:ext cx="296873" cy="152677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graphicFrame>
        <p:nvGraphicFramePr>
          <p:cNvPr id="33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37932885"/>
              </p:ext>
            </p:extLst>
          </p:nvPr>
        </p:nvGraphicFramePr>
        <p:xfrm>
          <a:off x="1084125" y="1694406"/>
          <a:ext cx="2823168" cy="452553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411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1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553"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کشور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سال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553"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  کانادا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1378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5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  کانادا</a:t>
                      </a:r>
                      <a:endParaRPr lang="en-US" dirty="0" smtClean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1377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4871072"/>
                  </a:ext>
                </a:extLst>
              </a:tr>
              <a:tr h="452553"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  کانادا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1376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6480586"/>
                  </a:ext>
                </a:extLst>
              </a:tr>
              <a:tr h="452553"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  کانادا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1375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1077522"/>
                  </a:ext>
                </a:extLst>
              </a:tr>
              <a:tr h="452553"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  ژاپن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1374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553"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  کانادا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1373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553"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   ژاپن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1372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849296"/>
                  </a:ext>
                </a:extLst>
              </a:tr>
              <a:tr h="452553"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    ژاپن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1371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4728417"/>
                  </a:ext>
                </a:extLst>
              </a:tr>
              <a:tr h="45255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9576267"/>
                  </a:ext>
                </a:extLst>
              </a:tr>
            </a:tbl>
          </a:graphicData>
        </a:graphic>
      </p:graphicFrame>
      <p:pic>
        <p:nvPicPr>
          <p:cNvPr id="34" name="Picture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681" y="2295542"/>
            <a:ext cx="304826" cy="156767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19" y="2707449"/>
            <a:ext cx="304826" cy="156767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696" y="3180464"/>
            <a:ext cx="304826" cy="156767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035" y="3616052"/>
            <a:ext cx="304826" cy="156767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326" y="4075935"/>
            <a:ext cx="304827" cy="200314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648" y="4509615"/>
            <a:ext cx="304826" cy="156767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582" y="4939753"/>
            <a:ext cx="304827" cy="200314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581" y="5403179"/>
            <a:ext cx="304827" cy="200314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426046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مباحث</a:t>
            </a:r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تعریف</a:t>
            </a:r>
            <a:r>
              <a:rPr lang="en-US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 HDI</a:t>
            </a:r>
          </a:p>
          <a:p>
            <a:pPr algn="r" rtl="1"/>
            <a:r>
              <a:rPr lang="fa-IR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مفهوم </a:t>
            </a:r>
            <a:r>
              <a:rPr lang="en-US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HDI</a:t>
            </a:r>
          </a:p>
          <a:p>
            <a:pPr algn="r" rtl="1"/>
            <a:r>
              <a:rPr lang="fa-IR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شاخص های کلی</a:t>
            </a:r>
            <a:endParaRPr lang="en-US" dirty="0" smtClean="0">
              <a:latin typeface="IRANSans" panose="02040503050201020203" pitchFamily="18" charset="-78"/>
              <a:cs typeface="IRANSans" panose="02040503050201020203" pitchFamily="18" charset="-78"/>
            </a:endParaRPr>
          </a:p>
          <a:p>
            <a:pPr algn="r" rtl="1"/>
            <a:r>
              <a:rPr lang="fa-IR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نحوه محاسبه</a:t>
            </a:r>
          </a:p>
          <a:p>
            <a:pPr algn="r" rtl="1"/>
            <a:r>
              <a:rPr lang="fa-IR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جایگاه ایران در رتبه بندی </a:t>
            </a:r>
            <a:r>
              <a:rPr lang="en-US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HDI</a:t>
            </a:r>
          </a:p>
          <a:p>
            <a:pPr algn="r" rtl="1"/>
            <a:r>
              <a:rPr lang="fa-IR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اثر جنگ بر کشور ها و بازتاب آن در </a:t>
            </a:r>
            <a:r>
              <a:rPr lang="en-US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HDI</a:t>
            </a:r>
            <a:endParaRPr lang="fa-IR" dirty="0" smtClean="0">
              <a:latin typeface="IRANSans" panose="02040503050201020203" pitchFamily="18" charset="-78"/>
              <a:cs typeface="IRANSans" panose="02040503050201020203" pitchFamily="18" charset="-78"/>
            </a:endParaRPr>
          </a:p>
          <a:p>
            <a:pPr algn="r" rtl="1"/>
            <a:r>
              <a:rPr lang="fa-IR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برترین کشور </a:t>
            </a:r>
            <a:r>
              <a:rPr lang="en-US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HDI</a:t>
            </a:r>
            <a:r>
              <a:rPr lang="fa-IR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 در سال های متفاوت</a:t>
            </a:r>
            <a:endParaRPr lang="en-US" dirty="0" smtClean="0">
              <a:latin typeface="IRANSans" panose="02040503050201020203" pitchFamily="18" charset="-78"/>
              <a:cs typeface="IRANSans" panose="02040503050201020203" pitchFamily="18" charset="-78"/>
            </a:endParaRPr>
          </a:p>
          <a:p>
            <a:pPr algn="r" rtl="1"/>
            <a:r>
              <a:rPr lang="fa-IR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منابع</a:t>
            </a:r>
          </a:p>
        </p:txBody>
      </p:sp>
    </p:spTree>
    <p:extLst>
      <p:ext uri="{BB962C8B-B14F-4D97-AF65-F5344CB8AC3E}">
        <p14:creationId xmlns:p14="http://schemas.microsoft.com/office/powerpoint/2010/main" val="283697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منابع</a:t>
            </a:r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926432" y="1925894"/>
            <a:ext cx="9893968" cy="1761851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a-IR" sz="1600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گزارشات شاخص توسعه انسانی موجود در وبگاه «برنامه توسعه ملل متحد»</a:t>
            </a:r>
          </a:p>
          <a:p>
            <a:pPr algn="just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a-IR" sz="1600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مجمع تشخیص مصلحت نظام</a:t>
            </a:r>
          </a:p>
          <a:p>
            <a:pPr algn="just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a-IR" sz="1600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مرکز تحقیقات استراتژیک</a:t>
            </a:r>
          </a:p>
          <a:p>
            <a:pPr algn="just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a-IR" sz="1600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دنیای اقتصاد</a:t>
            </a:r>
            <a:endParaRPr lang="fa-IR" sz="1400" dirty="0" smtClean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9413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تعریف </a:t>
            </a:r>
            <a:r>
              <a:rPr lang="en-US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HDI</a:t>
            </a:r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676400" y="2915265"/>
            <a:ext cx="9144000" cy="663677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a-IR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  زندگی طولانی و سالم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76400" y="1866900"/>
            <a:ext cx="9144000" cy="1048365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r" rtl="1">
              <a:lnSpc>
                <a:spcPct val="150000"/>
              </a:lnSpc>
              <a:buNone/>
            </a:pPr>
            <a:r>
              <a:rPr lang="fa-IR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شاخص توسعه انسانی، شاخص ترکیبی برای سنجش موفقیت هر کشور، در سه معیار پایه از توسعه انسانی‌ست: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676400" y="3578942"/>
            <a:ext cx="9144000" cy="663677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  </a:t>
            </a:r>
            <a:r>
              <a:rPr lang="fa-IR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دسترسی به دانش و معرفت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676400" y="4242619"/>
            <a:ext cx="9144000" cy="663677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  </a:t>
            </a:r>
            <a:r>
              <a:rPr lang="fa-IR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سطح زندگی مناسب</a:t>
            </a:r>
          </a:p>
        </p:txBody>
      </p:sp>
    </p:spTree>
    <p:extLst>
      <p:ext uri="{BB962C8B-B14F-4D97-AF65-F5344CB8AC3E}">
        <p14:creationId xmlns:p14="http://schemas.microsoft.com/office/powerpoint/2010/main" val="172821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مفهوم </a:t>
            </a:r>
            <a:r>
              <a:rPr lang="en-US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HDI</a:t>
            </a:r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926432" y="1709326"/>
            <a:ext cx="9893968" cy="989371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a-IR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  </a:t>
            </a:r>
            <a:r>
              <a:rPr lang="fa-IR" sz="1800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هر ساله توسط </a:t>
            </a:r>
            <a:r>
              <a:rPr lang="fa-IR" sz="1800" b="1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بانک جهانی </a:t>
            </a:r>
            <a:r>
              <a:rPr lang="fa-IR" sz="1800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ارائه می‌شود و جدید ترین اطلاعات مربوط به توسعه جهانی را ارائه می‌دهد.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26432" y="2294119"/>
            <a:ext cx="9893968" cy="663677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a-IR" sz="1800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  آمار های بیش از ۸۰۰ شاخص جهانی را در مورد ۲۱۵ اقتصاد جهان مورد بررسی قرار می‌دهد.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26432" y="2757173"/>
            <a:ext cx="9893968" cy="1052633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a-IR" sz="1800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  هدف از این گزارش، در اختیار قرار دادن آمار های بین‌المللی قابل مقایسه و با کیفیت بالا در حوزه توسعه و </a:t>
            </a:r>
            <a:r>
              <a:rPr lang="fa-IR" sz="1800" b="1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کیفیت زندگی </a:t>
            </a:r>
            <a:r>
              <a:rPr lang="fa-IR" sz="1800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افراد در سراسر جهان است.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26432" y="3676456"/>
            <a:ext cx="9893968" cy="2456125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a-IR" sz="1800" dirty="0">
                <a:latin typeface="IRANSans" panose="02040503050201020203" pitchFamily="18" charset="-78"/>
                <a:cs typeface="IRANSans" panose="02040503050201020203" pitchFamily="18" charset="-78"/>
              </a:rPr>
              <a:t> </a:t>
            </a:r>
            <a:r>
              <a:rPr lang="fa-IR" sz="1800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 به جای تمرکز بر </a:t>
            </a:r>
            <a:r>
              <a:rPr lang="fa-IR" sz="1800" b="1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ابزار پیشرفت</a:t>
            </a:r>
            <a:r>
              <a:rPr lang="fa-IR" sz="1800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، بر </a:t>
            </a:r>
            <a:r>
              <a:rPr lang="fa-IR" sz="1800" b="1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اهداف پیشرفت </a:t>
            </a:r>
            <a:r>
              <a:rPr lang="fa-IR" sz="1800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تمرکز دارد. هدف هایی چون:</a:t>
            </a:r>
          </a:p>
          <a:p>
            <a:pPr lvl="1"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a-IR" sz="1600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خلق محیطی برای زندگی سالم، طولانی و خلاق</a:t>
            </a:r>
          </a:p>
          <a:p>
            <a:pPr lvl="1"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a-IR" sz="1600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گسترش حیطه انتخاب افراد و بهبود رفاه آنان</a:t>
            </a:r>
          </a:p>
          <a:p>
            <a:pPr lvl="1"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a-IR" sz="1600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توجه به ابعاد توسعه انسانی همچون زندگی سالم و طولانی، دانش و استاندارد های زندگی آبرومندانه</a:t>
            </a:r>
          </a:p>
          <a:p>
            <a:pPr lvl="1"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a-IR" sz="1600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آزادی های سیاسی و اجتماعی را نیز میتوان به این ابعاد افزود</a:t>
            </a:r>
          </a:p>
        </p:txBody>
      </p:sp>
    </p:spTree>
    <p:extLst>
      <p:ext uri="{BB962C8B-B14F-4D97-AF65-F5344CB8AC3E}">
        <p14:creationId xmlns:p14="http://schemas.microsoft.com/office/powerpoint/2010/main" val="151512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مفهوم </a:t>
            </a:r>
            <a:r>
              <a:rPr lang="en-US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HDI</a:t>
            </a:r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926432" y="1925894"/>
            <a:ext cx="9893968" cy="933451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 </a:t>
            </a:r>
            <a:r>
              <a:rPr lang="fa-IR" sz="1600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رشد </a:t>
            </a:r>
            <a:r>
              <a:rPr lang="fa-IR" sz="1600" dirty="0">
                <a:latin typeface="IRANSans" panose="02040503050201020203" pitchFamily="18" charset="-78"/>
                <a:cs typeface="IRANSans" panose="02040503050201020203" pitchFamily="18" charset="-78"/>
              </a:rPr>
              <a:t>اقتصادی ابزار و نه هدف توسعه است. علاوه بر این رشد </a:t>
            </a:r>
            <a:r>
              <a:rPr lang="fa-IR" sz="1600" b="1" dirty="0">
                <a:latin typeface="IRANSans" panose="02040503050201020203" pitchFamily="18" charset="-78"/>
                <a:cs typeface="IRANSans" panose="02040503050201020203" pitchFamily="18" charset="-78"/>
              </a:rPr>
              <a:t>تولید ناخالص داخلی </a:t>
            </a:r>
            <a:r>
              <a:rPr lang="fa-IR" sz="1600" dirty="0">
                <a:latin typeface="IRANSans" panose="02040503050201020203" pitchFamily="18" charset="-78"/>
                <a:cs typeface="IRANSans" panose="02040503050201020203" pitchFamily="18" charset="-78"/>
              </a:rPr>
              <a:t>لزوماً به معنای پیشرفت در </a:t>
            </a:r>
            <a:r>
              <a:rPr lang="fa-IR" sz="1600" b="1" dirty="0">
                <a:latin typeface="IRANSans" panose="02040503050201020203" pitchFamily="18" charset="-78"/>
                <a:cs typeface="IRANSans" panose="02040503050201020203" pitchFamily="18" charset="-78"/>
              </a:rPr>
              <a:t>توسعهٔ انسانی </a:t>
            </a:r>
            <a:r>
              <a:rPr lang="fa-IR" sz="1600" dirty="0">
                <a:latin typeface="IRANSans" panose="02040503050201020203" pitchFamily="18" charset="-78"/>
                <a:cs typeface="IRANSans" panose="02040503050201020203" pitchFamily="18" charset="-78"/>
              </a:rPr>
              <a:t>نیست. تجربیات جهانی نشان می‌دهد که رشد درآمد و توسعه انسانی همراهان خوبی نیستند</a:t>
            </a:r>
            <a:r>
              <a:rPr lang="fa-IR" sz="1600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.</a:t>
            </a:r>
            <a:endParaRPr lang="fa-IR" sz="1400" dirty="0" smtClean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26432" y="2859345"/>
            <a:ext cx="9893968" cy="779206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a-IR" sz="1600" dirty="0">
                <a:latin typeface="IRANSans" panose="02040503050201020203" pitchFamily="18" charset="-78"/>
                <a:cs typeface="IRANSans" panose="02040503050201020203" pitchFamily="18" charset="-78"/>
              </a:rPr>
              <a:t> نظریه‌های تشکیل سرمایهٔ انسانی و توسعهٔ منابع انسانی بشر را به عنوان ابزار افزایش درآمد و ثروت می‌بینند نه به عنوان هدف. این نظریه‌ها انسان را درون دادی برای افزایش تولید می‌دانند.</a:t>
            </a:r>
            <a:endParaRPr lang="fa-IR" sz="1400" dirty="0" smtClean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26432" y="3686176"/>
            <a:ext cx="9893968" cy="495299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a-IR" sz="1600" dirty="0">
                <a:latin typeface="IRANSans" panose="02040503050201020203" pitchFamily="18" charset="-78"/>
                <a:cs typeface="IRANSans" panose="02040503050201020203" pitchFamily="18" charset="-78"/>
              </a:rPr>
              <a:t> روش مبتنی بر رفاه بشری انسان‌ها را به‌عنوان ذی‌نفع و نه مشارکت کننده در فرایند توسعه می‌بیند.</a:t>
            </a:r>
            <a:endParaRPr lang="fa-IR" sz="1400" dirty="0" smtClean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3113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مفهوم </a:t>
            </a:r>
            <a:r>
              <a:rPr lang="en-US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HDI</a:t>
            </a:r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926432" y="1925895"/>
            <a:ext cx="9893968" cy="487792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a-IR" sz="1600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قبل از </a:t>
            </a:r>
            <a:r>
              <a:rPr lang="en-US" sz="1600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HDI</a:t>
            </a:r>
            <a:r>
              <a:rPr lang="fa-IR" sz="1600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 شاخص های </a:t>
            </a:r>
            <a:r>
              <a:rPr lang="en-US" sz="1600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GNP</a:t>
            </a:r>
            <a:r>
              <a:rPr lang="fa-IR" sz="1600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 و </a:t>
            </a:r>
            <a:r>
              <a:rPr lang="en-US" sz="1600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GDP</a:t>
            </a:r>
            <a:r>
              <a:rPr lang="fa-IR" sz="1600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 از اهمیت بالایی برخوردار بود.</a:t>
            </a:r>
            <a:endParaRPr lang="fa-IR" sz="1400" dirty="0">
              <a:latin typeface="IRANSans" panose="02040503050201020203" pitchFamily="18" charset="-78"/>
              <a:cs typeface="IRANSans" panose="02040503050201020203" pitchFamily="18" charset="-78"/>
            </a:endParaRPr>
          </a:p>
          <a:p>
            <a:pPr lvl="1" algn="just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a-IR" sz="1400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تخریب محیط زیست حساب نمیشد (اندونزی)</a:t>
            </a:r>
          </a:p>
          <a:p>
            <a:pPr lvl="1" algn="just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a-IR" sz="1400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تولید ناخالص در خود اثری در توزیع ثروت و رضایت مندی ندارد.(تونس)</a:t>
            </a:r>
          </a:p>
          <a:p>
            <a:pPr lvl="1" algn="just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a-IR" sz="1400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مشارکت های مدنی مبتنی بر مبادلات غیر پولی حساب نمی‌شود. </a:t>
            </a:r>
          </a:p>
        </p:txBody>
      </p:sp>
    </p:spTree>
    <p:extLst>
      <p:ext uri="{BB962C8B-B14F-4D97-AF65-F5344CB8AC3E}">
        <p14:creationId xmlns:p14="http://schemas.microsoft.com/office/powerpoint/2010/main" val="3802334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مفهوم </a:t>
            </a:r>
            <a:r>
              <a:rPr lang="en-US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HDI</a:t>
            </a:r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951145" y="1769376"/>
            <a:ext cx="9893968" cy="487792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a-IR" sz="1600" dirty="0">
                <a:latin typeface="IRANSans" panose="02040503050201020203" pitchFamily="18" charset="-78"/>
                <a:cs typeface="IRANSans" panose="02040503050201020203" pitchFamily="18" charset="-78"/>
              </a:rPr>
              <a:t>در ابتدای دهه۹۰ میلادی، اقتصاددان پاکستانی، به‌نام محبوب‌الحق با همکاری چند اقتصاددان برجسته دیگر، در سازمان ملل، مفهومی به نام توسعه انسانی را با شعار «</a:t>
            </a:r>
            <a:r>
              <a:rPr lang="fa-IR" sz="1600" b="1" dirty="0">
                <a:latin typeface="IRANSans" panose="02040503050201020203" pitchFamily="18" charset="-78"/>
                <a:cs typeface="IRANSans" panose="02040503050201020203" pitchFamily="18" charset="-78"/>
              </a:rPr>
              <a:t>مردم ثروت واقعی کشورها هستند</a:t>
            </a:r>
            <a:r>
              <a:rPr lang="fa-IR" sz="1600" dirty="0">
                <a:latin typeface="IRANSans" panose="02040503050201020203" pitchFamily="18" charset="-78"/>
                <a:cs typeface="IRANSans" panose="02040503050201020203" pitchFamily="18" charset="-78"/>
              </a:rPr>
              <a:t>» بنا نهاد و برای آن شاخصی به نام شاخص توسعه </a:t>
            </a:r>
            <a:r>
              <a:rPr lang="fa-IR" sz="1600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انسانی تعریف </a:t>
            </a:r>
            <a:r>
              <a:rPr lang="fa-IR" sz="1600" dirty="0">
                <a:latin typeface="IRANSans" panose="02040503050201020203" pitchFamily="18" charset="-78"/>
                <a:cs typeface="IRANSans" panose="02040503050201020203" pitchFamily="18" charset="-78"/>
              </a:rPr>
              <a:t>کرد. این شاخص وسیله‌ای برای اندازه‌گیری رشد و پیشرفت انسانی در رویکردهای انسانی بوده و هدف آن نشان دادن کیفیت زندگی، عدالت اجتماعی و رفاه مادی است. شاخص مذکور از برآیند بررسی در حوزه‌های فقردرآمدی و انسانی، روندهای جمعیتی، تعهد به سلامت،آب و فاضلاب و وضعیت تغذیه، نابرابری در سلامت کودکان، بحران‌ها و مخاطرات مربوط به سلامت، حداقل حیات، تعهد به آموزش</a:t>
            </a:r>
            <a:r>
              <a:rPr lang="fa-IR" sz="1600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، </a:t>
            </a:r>
            <a:r>
              <a:rPr lang="fa-IR" sz="1600" dirty="0">
                <a:latin typeface="IRANSans" panose="02040503050201020203" pitchFamily="18" charset="-78"/>
                <a:cs typeface="IRANSans" panose="02040503050201020203" pitchFamily="18" charset="-78"/>
              </a:rPr>
              <a:t>مخارج عمومی، سواد و ثبت‌نام در مدارس، پخش و تولید تکنولوژی، کارآیی اقتصادی، نابرابری در درآمد و مخارج، ساختار مبادلات بین‌المللی،‌ جریان کمک‌های بین‌المللی، انرژی و محیط‌زیست، انتشار دی‌‌اکسیدکربن،‌ وضعیت پیوستن به معاهدات بین‌المللی در مورد محیط‌زیست، مهاجرت،‌ جرم و جنایت و نظام قضایی، نابرابری‌های جنسیتی در آموزش،‌ نابرابری جنسیتی در فعالیت‌های اقتصادی، جنسیت، کار و تخصیص زمانی، مشارکت سیاسی زنان، وضعیت پیوستن به معاهدات بین‌المللی مربوط به حقوق بشر،‌ وضعیت پیوستن به معاهدات بین‌المللی مربوط به حقوق کارگران به‌دست می‌آید.</a:t>
            </a:r>
            <a:endParaRPr lang="fa-IR" sz="1400" dirty="0" smtClean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8880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نحوه محاسبه </a:t>
            </a:r>
            <a:r>
              <a:rPr lang="en-US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HDI</a:t>
            </a:r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926432" y="1925894"/>
            <a:ext cx="9893968" cy="1264981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a-IR" sz="1600" dirty="0">
                <a:latin typeface="IRANSans" panose="02040503050201020203" pitchFamily="18" charset="-78"/>
                <a:cs typeface="IRANSans" panose="02040503050201020203" pitchFamily="18" charset="-78"/>
              </a:rPr>
              <a:t>ارزش عددیِ شاخص توسعهٔ انسانی </a:t>
            </a:r>
            <a:r>
              <a:rPr lang="fa-IR" sz="1600" b="1" dirty="0">
                <a:latin typeface="IRANSans" panose="02040503050201020203" pitchFamily="18" charset="-78"/>
                <a:cs typeface="IRANSans" panose="02040503050201020203" pitchFamily="18" charset="-78"/>
              </a:rPr>
              <a:t>بین صفر تا یک </a:t>
            </a:r>
            <a:r>
              <a:rPr lang="fa-IR" sz="1600" dirty="0">
                <a:latin typeface="IRANSans" panose="02040503050201020203" pitchFamily="18" charset="-78"/>
                <a:cs typeface="IRANSans" panose="02040503050201020203" pitchFamily="18" charset="-78"/>
              </a:rPr>
              <a:t>است. ارزش شاخص توسعهٔ انسانی نشان می‌دهد که هر کشوری چه مقدار از مسیر خود را برای رسیدن به بالاترین ارزش ممکن یعنی یک، طی کرده‌است و همچنین امکان مقایسه بین کشورها را فراهم می‌کند.</a:t>
            </a:r>
            <a:endParaRPr lang="fa-IR" sz="1400" dirty="0" smtClean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24030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228600"/>
            <a:ext cx="11144250" cy="621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93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alth Fitness 16x9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lth and fitness presentation (widescreen).potx" id="{ABFD658B-2256-413B-9244-0F977A0B2D12}" vid="{E4CB021D-C859-4C82-BDBB-2F2FACCF0D80}"/>
    </a:ext>
  </a:extLst>
</a:theme>
</file>

<file path=ppt/theme/theme2.xml><?xml version="1.0" encoding="utf-8"?>
<a:theme xmlns:a="http://schemas.openxmlformats.org/drawingml/2006/main" name="Office Them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Health and fitness presentation (widescreen)</Template>
  <TotalTime>1420</TotalTime>
  <Words>1033</Words>
  <Application>Microsoft Office PowerPoint</Application>
  <PresentationFormat>Widescreen</PresentationFormat>
  <Paragraphs>149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IRANSans</vt:lpstr>
      <vt:lpstr>Wingdings</vt:lpstr>
      <vt:lpstr>Health Fitness 16x9</vt:lpstr>
      <vt:lpstr>شاخص توسعه انسانی (HDI)</vt:lpstr>
      <vt:lpstr>مباحث</vt:lpstr>
      <vt:lpstr>تعریف HDI</vt:lpstr>
      <vt:lpstr>مفهوم HDI</vt:lpstr>
      <vt:lpstr>مفهوم HDI</vt:lpstr>
      <vt:lpstr>مفهوم HDI</vt:lpstr>
      <vt:lpstr>مفهوم HDI</vt:lpstr>
      <vt:lpstr>نحوه محاسبه HDI</vt:lpstr>
      <vt:lpstr>PowerPoint Presentation</vt:lpstr>
      <vt:lpstr>فرمول محاسبه HDI</vt:lpstr>
      <vt:lpstr>جایگاه ایران در رتبه بندی HDI</vt:lpstr>
      <vt:lpstr>برخی از آمار های HDI</vt:lpstr>
      <vt:lpstr>برخی از آمار های HDI</vt:lpstr>
      <vt:lpstr>برخی از آمار های HDI</vt:lpstr>
      <vt:lpstr>برخی از آمار های HDI</vt:lpstr>
      <vt:lpstr>مقایسه رتبه شاخص توسعه انسانی چهار کشور در چهار سال</vt:lpstr>
      <vt:lpstr>نقشه تصویری HDI جهان</vt:lpstr>
      <vt:lpstr>تاثیر جنگ بر شاخص HDI در کشور های همسایه</vt:lpstr>
      <vt:lpstr>رتبه اول HDI در سال های متفاوت </vt:lpstr>
      <vt:lpstr>منابع</vt:lpstr>
    </vt:vector>
  </TitlesOfParts>
  <Company>Aryanium-XSC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شاخص توسعه انسانی (HDI)</dc:title>
  <dc:creator>Λryan Ebrahimpour</dc:creator>
  <cp:lastModifiedBy>Λryan Ebrahimpour</cp:lastModifiedBy>
  <cp:revision>44</cp:revision>
  <dcterms:created xsi:type="dcterms:W3CDTF">2017-10-26T12:00:32Z</dcterms:created>
  <dcterms:modified xsi:type="dcterms:W3CDTF">2017-10-28T09:05:11Z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