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8"/>
  </p:notesMasterIdLst>
  <p:handoutMasterIdLst>
    <p:handoutMasterId r:id="rId19"/>
  </p:handoutMasterIdLst>
  <p:sldIdLst>
    <p:sldId id="257" r:id="rId2"/>
    <p:sldId id="276" r:id="rId3"/>
    <p:sldId id="259" r:id="rId4"/>
    <p:sldId id="277" r:id="rId5"/>
    <p:sldId id="260" r:id="rId6"/>
    <p:sldId id="278" r:id="rId7"/>
    <p:sldId id="280" r:id="rId8"/>
    <p:sldId id="279" r:id="rId9"/>
    <p:sldId id="281" r:id="rId10"/>
    <p:sldId id="282" r:id="rId11"/>
    <p:sldId id="283" r:id="rId12"/>
    <p:sldId id="284" r:id="rId13"/>
    <p:sldId id="285" r:id="rId14"/>
    <p:sldId id="286" r:id="rId15"/>
    <p:sldId id="287" r:id="rId16"/>
    <p:sldId id="288"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8181" autoAdjust="0"/>
  </p:normalViewPr>
  <p:slideViewPr>
    <p:cSldViewPr>
      <p:cViewPr varScale="1">
        <p:scale>
          <a:sx n="82" d="100"/>
          <a:sy n="82" d="100"/>
        </p:scale>
        <p:origin x="341" y="7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2/20/2018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2/20/2018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612452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256260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980327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3444860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236415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2496207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توزیع پرتو: یک توضیح در تابع ریاضی شبیه به شکل نمایی</a:t>
            </a:r>
          </a:p>
          <a:p>
            <a:r>
              <a:rPr lang="fa-IR" dirty="0" smtClean="0"/>
              <a:t>پاسخ</a:t>
            </a:r>
            <a:r>
              <a:rPr lang="fa-IR" baseline="0" dirty="0" smtClean="0"/>
              <a:t> مثبت: تغییر کوچک موجب تشدید آن تغییر میشه</a:t>
            </a:r>
            <a:endParaRPr lang="fa-IR" dirty="0" smtClean="0"/>
          </a:p>
          <a:p>
            <a:r>
              <a:rPr lang="fa-IR" dirty="0" smtClean="0"/>
              <a:t>تقدم</a:t>
            </a:r>
            <a:r>
              <a:rPr lang="fa-IR" baseline="0" dirty="0" smtClean="0"/>
              <a:t> امتیازی: به غنی دریافتی بیشتری میرسد.</a:t>
            </a:r>
          </a:p>
          <a:p>
            <a:endParaRPr lang="fa-IR" dirty="0" smtClean="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314435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337938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81260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809281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405865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41710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162091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250995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2/20/2018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2/20/2018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2/20/2018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2/20/2018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2/20/2018</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2/20/2018</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2/20/2018</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2/20/2018</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2/20/2018</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2/20/2018</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2/20/2018</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3" y="1828799"/>
            <a:ext cx="4516759" cy="3048001"/>
          </a:xfrm>
        </p:spPr>
        <p:txBody>
          <a:bodyPr/>
          <a:lstStyle/>
          <a:p>
            <a:pPr algn="ctr"/>
            <a:r>
              <a:rPr lang="fa-IR" dirty="0" smtClean="0">
                <a:cs typeface="IRANSans" panose="02040503050201020203" pitchFamily="18" charset="-78"/>
              </a:rPr>
              <a:t>جامعه شناسی</a:t>
            </a:r>
            <a:r>
              <a:rPr lang="en-US" dirty="0" smtClean="0">
                <a:cs typeface="IRANSans" panose="02040503050201020203" pitchFamily="18" charset="-78"/>
              </a:rPr>
              <a:t/>
            </a:r>
            <a:br>
              <a:rPr lang="en-US" dirty="0" smtClean="0">
                <a:cs typeface="IRANSans" panose="02040503050201020203" pitchFamily="18" charset="-78"/>
              </a:rPr>
            </a:br>
            <a:r>
              <a:rPr lang="fa-IR" sz="2800" dirty="0" smtClean="0">
                <a:cs typeface="IRANSans" panose="02040503050201020203" pitchFamily="18" charset="-78"/>
              </a:rPr>
              <a:t>اثر میتو</a:t>
            </a:r>
            <a:endParaRPr lang="en-US" dirty="0">
              <a:cs typeface="IRANSans" panose="02040503050201020203" pitchFamily="18" charset="-78"/>
            </a:endParaRPr>
          </a:p>
        </p:txBody>
      </p:sp>
      <p:sp>
        <p:nvSpPr>
          <p:cNvPr id="3" name="Subtitle 2"/>
          <p:cNvSpPr>
            <a:spLocks noGrp="1"/>
          </p:cNvSpPr>
          <p:nvPr>
            <p:ph type="subTitle" idx="1"/>
          </p:nvPr>
        </p:nvSpPr>
        <p:spPr>
          <a:xfrm>
            <a:off x="1917948" y="5029200"/>
            <a:ext cx="3240360" cy="1143000"/>
          </a:xfrm>
        </p:spPr>
        <p:txBody>
          <a:bodyPr/>
          <a:lstStyle/>
          <a:p>
            <a:pPr algn="ctr"/>
            <a:r>
              <a:rPr lang="fa-IR" dirty="0" smtClean="0">
                <a:cs typeface="IRANSans" panose="02040503050201020203" pitchFamily="18" charset="-78"/>
              </a:rPr>
              <a:t>آرین ابراهیم پور</a:t>
            </a:r>
            <a:endParaRPr lang="en-US" dirty="0">
              <a:cs typeface="IRANSans" panose="02040503050201020203" pitchFamily="18" charset="-78"/>
            </a:endParaRPr>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نمونه هایی از اثر متیو</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normAutofit/>
          </a:bodyPr>
          <a:lstStyle/>
          <a:p>
            <a:pPr lvl="0" algn="just" rtl="1">
              <a:lnSpc>
                <a:spcPct val="100000"/>
              </a:lnSpc>
            </a:pPr>
            <a:r>
              <a:rPr lang="fa-IR" dirty="0" smtClean="0">
                <a:latin typeface="IRANSans" panose="02040503050201020203" pitchFamily="18" charset="-78"/>
                <a:cs typeface="IRANSans" panose="02040503050201020203" pitchFamily="18" charset="-78"/>
              </a:rPr>
              <a:t>به عنوان مثال مدل دیسک </a:t>
            </a:r>
            <a:r>
              <a:rPr lang="en-US" dirty="0" err="1">
                <a:latin typeface="IRANSans" panose="02040503050201020203" pitchFamily="18" charset="-78"/>
                <a:cs typeface="IRANSans" panose="02040503050201020203" pitchFamily="18" charset="-78"/>
              </a:rPr>
              <a:t>Poincaré</a:t>
            </a:r>
            <a:r>
              <a:rPr lang="en-US" dirty="0">
                <a:latin typeface="IRANSans" panose="02040503050201020203" pitchFamily="18" charset="-78"/>
                <a:cs typeface="IRANSans" panose="02040503050201020203" pitchFamily="18" charset="-78"/>
              </a:rPr>
              <a:t> </a:t>
            </a:r>
            <a:r>
              <a:rPr lang="fa-IR" dirty="0" smtClean="0">
                <a:latin typeface="IRANSans" panose="02040503050201020203" pitchFamily="18" charset="-78"/>
                <a:cs typeface="IRANSans" panose="02040503050201020203" pitchFamily="18" charset="-78"/>
              </a:rPr>
              <a:t> (پوی کاره) و همچنین مدل نیمه هواپیمای </a:t>
            </a:r>
            <a:r>
              <a:rPr lang="en-US" dirty="0" err="1">
                <a:latin typeface="IRANSans" panose="02040503050201020203" pitchFamily="18" charset="-78"/>
                <a:cs typeface="IRANSans" panose="02040503050201020203" pitchFamily="18" charset="-78"/>
              </a:rPr>
              <a:t>Poincaré</a:t>
            </a:r>
            <a:r>
              <a:rPr lang="en-US" dirty="0">
                <a:latin typeface="IRANSans" panose="02040503050201020203" pitchFamily="18" charset="-78"/>
                <a:cs typeface="IRANSans" panose="02040503050201020203" pitchFamily="18" charset="-78"/>
              </a:rPr>
              <a:t> </a:t>
            </a:r>
            <a:r>
              <a:rPr lang="fa-IR" dirty="0" smtClean="0">
                <a:latin typeface="IRANSans" panose="02040503050201020203" pitchFamily="18" charset="-78"/>
                <a:cs typeface="IRANSans" panose="02040503050201020203" pitchFamily="18" charset="-78"/>
              </a:rPr>
              <a:t> از فضای هایپربولیک به نام هنری پویکاره ثبت شده است، در حالی که در سال 1868 توسط ایجینیو بلترامی معرفی شده بود. (در آن زمان پویکاره 14 ساله بود و به حوزه فضای هایپربولیک وارد نشده بود)</a:t>
            </a:r>
          </a:p>
        </p:txBody>
      </p:sp>
    </p:spTree>
    <p:extLst>
      <p:ext uri="{BB962C8B-B14F-4D97-AF65-F5344CB8AC3E}">
        <p14:creationId xmlns:p14="http://schemas.microsoft.com/office/powerpoint/2010/main" val="369915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سه پدیده موثر بر تفاوت در خلاقیت</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normAutofit/>
          </a:bodyPr>
          <a:lstStyle/>
          <a:p>
            <a:pPr lvl="0" algn="just" rtl="1">
              <a:lnSpc>
                <a:spcPct val="100000"/>
              </a:lnSpc>
            </a:pPr>
            <a:r>
              <a:rPr lang="fa-IR" dirty="0" smtClean="0">
                <a:latin typeface="IRANSans" panose="02040503050201020203" pitchFamily="18" charset="-78"/>
                <a:cs typeface="IRANSans" panose="02040503050201020203" pitchFamily="18" charset="-78"/>
              </a:rPr>
              <a:t>جرقه مقدس</a:t>
            </a:r>
          </a:p>
          <a:p>
            <a:pPr lvl="0" algn="just" rtl="1">
              <a:lnSpc>
                <a:spcPct val="100000"/>
              </a:lnSpc>
            </a:pPr>
            <a:r>
              <a:rPr lang="fa-IR" dirty="0" smtClean="0">
                <a:latin typeface="IRANSans" panose="02040503050201020203" pitchFamily="18" charset="-78"/>
                <a:cs typeface="IRANSans" panose="02040503050201020203" pitchFamily="18" charset="-78"/>
              </a:rPr>
              <a:t>مزایای تجمعی</a:t>
            </a:r>
          </a:p>
          <a:p>
            <a:pPr lvl="0" algn="just" rtl="1">
              <a:lnSpc>
                <a:spcPct val="100000"/>
              </a:lnSpc>
            </a:pPr>
            <a:r>
              <a:rPr lang="fa-IR" dirty="0" smtClean="0">
                <a:latin typeface="IRANSans" panose="02040503050201020203" pitchFamily="18" charset="-78"/>
                <a:cs typeface="IRANSans" panose="02040503050201020203" pitchFamily="18" charset="-78"/>
              </a:rPr>
              <a:t>کمینه کردن هزینه جست و جو توسط ویراستاران مجله</a:t>
            </a:r>
          </a:p>
        </p:txBody>
      </p:sp>
    </p:spTree>
    <p:extLst>
      <p:ext uri="{BB962C8B-B14F-4D97-AF65-F5344CB8AC3E}">
        <p14:creationId xmlns:p14="http://schemas.microsoft.com/office/powerpoint/2010/main" val="98089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جرقه مقدس</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normAutofit/>
          </a:bodyPr>
          <a:lstStyle/>
          <a:p>
            <a:pPr lvl="0" algn="just" rtl="1">
              <a:lnSpc>
                <a:spcPct val="100000"/>
              </a:lnSpc>
            </a:pPr>
            <a:r>
              <a:rPr lang="fa-IR" dirty="0">
                <a:latin typeface="IRANSans" panose="02040503050201020203" pitchFamily="18" charset="-78"/>
                <a:cs typeface="IRANSans" panose="02040503050201020203" pitchFamily="18" charset="-78"/>
              </a:rPr>
              <a:t>دانشمندان در توانایی های اولیه، استعداد، مهارت ها، استمرار، عادت های کاری و غیره متفاوت هستند که به افراد خاصی کمک می کند تا مزایای اولیه داشته باشند. این عوامل تاثیر چندزبانه ای دارند که به این دانشمندان کمک می کند بعدا موفق شوند.</a:t>
            </a:r>
            <a:endParaRPr lang="fa-IR" dirty="0" smtClean="0">
              <a:latin typeface="IRANSans" panose="02040503050201020203" pitchFamily="18" charset="-78"/>
              <a:cs typeface="IRANSans" panose="02040503050201020203" pitchFamily="18" charset="-78"/>
            </a:endParaRPr>
          </a:p>
        </p:txBody>
      </p:sp>
    </p:spTree>
    <p:extLst>
      <p:ext uri="{BB962C8B-B14F-4D97-AF65-F5344CB8AC3E}">
        <p14:creationId xmlns:p14="http://schemas.microsoft.com/office/powerpoint/2010/main" val="135858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مزایای تجمعی</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normAutofit/>
          </a:bodyPr>
          <a:lstStyle/>
          <a:p>
            <a:pPr lvl="0" algn="just" rtl="1">
              <a:lnSpc>
                <a:spcPct val="100000"/>
              </a:lnSpc>
            </a:pPr>
            <a:r>
              <a:rPr lang="fa-IR" dirty="0">
                <a:latin typeface="IRANSans" panose="02040503050201020203" pitchFamily="18" charset="-78"/>
                <a:cs typeface="IRANSans" panose="02040503050201020203" pitchFamily="18" charset="-78"/>
              </a:rPr>
              <a:t>موفقیت اولیه کمک می کند یک </a:t>
            </a:r>
            <a:r>
              <a:rPr lang="fa-IR" dirty="0" smtClean="0">
                <a:latin typeface="IRANSans" panose="02040503050201020203" pitchFamily="18" charset="-78"/>
                <a:cs typeface="IRANSans" panose="02040503050201020203" pitchFamily="18" charset="-78"/>
              </a:rPr>
              <a:t>محقق </a:t>
            </a:r>
            <a:r>
              <a:rPr lang="fa-IR" dirty="0">
                <a:latin typeface="IRANSans" panose="02040503050201020203" pitchFamily="18" charset="-78"/>
                <a:cs typeface="IRANSans" panose="02040503050201020203" pitchFamily="18" charset="-78"/>
              </a:rPr>
              <a:t>به منابع </a:t>
            </a:r>
            <a:r>
              <a:rPr lang="fa-IR" dirty="0" smtClean="0">
                <a:latin typeface="IRANSans" panose="02040503050201020203" pitchFamily="18" charset="-78"/>
                <a:cs typeface="IRANSans" panose="02040503050201020203" pitchFamily="18" charset="-78"/>
              </a:rPr>
              <a:t>زیادی (به </a:t>
            </a:r>
            <a:r>
              <a:rPr lang="fa-IR" dirty="0">
                <a:latin typeface="IRANSans" panose="02040503050201020203" pitchFamily="18" charset="-78"/>
                <a:cs typeface="IRANSans" panose="02040503050201020203" pitchFamily="18" charset="-78"/>
              </a:rPr>
              <a:t>عنوان مثال، </a:t>
            </a:r>
            <a:r>
              <a:rPr lang="fa-IR" dirty="0" smtClean="0">
                <a:latin typeface="IRANSans" panose="02040503050201020203" pitchFamily="18" charset="-78"/>
                <a:cs typeface="IRANSans" panose="02040503050201020203" pitchFamily="18" charset="-78"/>
              </a:rPr>
              <a:t>نشریه های آموزش ها، </a:t>
            </a:r>
            <a:r>
              <a:rPr lang="fa-IR" dirty="0">
                <a:latin typeface="IRANSans" panose="02040503050201020203" pitchFamily="18" charset="-78"/>
                <a:cs typeface="IRANSans" panose="02040503050201020203" pitchFamily="18" charset="-78"/>
              </a:rPr>
              <a:t>بهترین دانشجویان تحصیلات تکمیلی، بودجه، امکانات و غیره)، که به نوبه خود منجر به موفقیت بیشتر می </a:t>
            </a:r>
            <a:r>
              <a:rPr lang="fa-IR" dirty="0" smtClean="0">
                <a:latin typeface="IRANSans" panose="02040503050201020203" pitchFamily="18" charset="-78"/>
                <a:cs typeface="IRANSans" panose="02040503050201020203" pitchFamily="18" charset="-78"/>
              </a:rPr>
              <a:t>شود، دسترسی پیدا کند.</a:t>
            </a:r>
          </a:p>
        </p:txBody>
      </p:sp>
    </p:spTree>
    <p:extLst>
      <p:ext uri="{BB962C8B-B14F-4D97-AF65-F5344CB8AC3E}">
        <p14:creationId xmlns:p14="http://schemas.microsoft.com/office/powerpoint/2010/main" val="161167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کمینه هزینه جستجوی ویراستاران مجلات</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normAutofit/>
          </a:bodyPr>
          <a:lstStyle/>
          <a:p>
            <a:pPr lvl="0" algn="just" rtl="1">
              <a:lnSpc>
                <a:spcPct val="100000"/>
              </a:lnSpc>
            </a:pPr>
            <a:r>
              <a:rPr lang="fa-IR" dirty="0" smtClean="0">
                <a:latin typeface="IRANSans" panose="02040503050201020203" pitchFamily="18" charset="-78"/>
                <a:cs typeface="IRANSans" panose="02040503050201020203" pitchFamily="18" charset="-78"/>
              </a:rPr>
              <a:t>زمانی رخ میدهد که ویراستاران به طور آگاهانه یا غیر آگاهانه، مقالاتی را از افراد شناخته شده انتخاب میکنند تا در زمان صرفه جویی کنند.</a:t>
            </a:r>
          </a:p>
          <a:p>
            <a:pPr lvl="0" algn="just" rtl="1">
              <a:lnSpc>
                <a:spcPct val="100000"/>
              </a:lnSpc>
            </a:pPr>
            <a:r>
              <a:rPr lang="fa-IR" dirty="0" smtClean="0">
                <a:latin typeface="IRANSans" panose="02040503050201020203" pitchFamily="18" charset="-78"/>
                <a:cs typeface="IRANSans" panose="02040503050201020203" pitchFamily="18" charset="-78"/>
              </a:rPr>
              <a:t>در </a:t>
            </a:r>
            <a:r>
              <a:rPr lang="fa-IR" dirty="0">
                <a:latin typeface="IRANSans" panose="02040503050201020203" pitchFamily="18" charset="-78"/>
                <a:cs typeface="IRANSans" panose="02040503050201020203" pitchFamily="18" charset="-78"/>
              </a:rPr>
              <a:t>حالی که مکانیزم دقیق این پدیده ها هنوز ناشناخته است، ادعا شده است که </a:t>
            </a:r>
            <a:r>
              <a:rPr lang="fa-IR" dirty="0" smtClean="0">
                <a:latin typeface="IRANSans" panose="02040503050201020203" pitchFamily="18" charset="-78"/>
                <a:cs typeface="IRANSans" panose="02040503050201020203" pitchFamily="18" charset="-78"/>
              </a:rPr>
              <a:t>تعداد کمی از دانشگاهیان، بیشترین تحقیقات را تولید میکنند و نقل قول ها را جذب میکنند.</a:t>
            </a:r>
          </a:p>
        </p:txBody>
      </p:sp>
    </p:spTree>
    <p:extLst>
      <p:ext uri="{BB962C8B-B14F-4D97-AF65-F5344CB8AC3E}">
        <p14:creationId xmlns:p14="http://schemas.microsoft.com/office/powerpoint/2010/main" val="23611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اثر ماتیلدا</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a:xfrm>
            <a:off x="5086300" y="1828800"/>
            <a:ext cx="5884914" cy="3328392"/>
          </a:xfrm>
        </p:spPr>
        <p:txBody>
          <a:bodyPr>
            <a:normAutofit/>
          </a:bodyPr>
          <a:lstStyle/>
          <a:p>
            <a:pPr lvl="0" algn="just" rtl="1">
              <a:lnSpc>
                <a:spcPct val="100000"/>
              </a:lnSpc>
            </a:pPr>
            <a:r>
              <a:rPr lang="fa-IR" dirty="0" smtClean="0">
                <a:latin typeface="IRANSans" panose="02040503050201020203" pitchFamily="18" charset="-78"/>
                <a:cs typeface="IRANSans" panose="02040503050201020203" pitchFamily="18" charset="-78"/>
              </a:rPr>
              <a:t>دستاورد های زنان دانشمند به نام همکاران مردشان ثبت می شود.</a:t>
            </a:r>
            <a:endParaRPr lang="en-US" dirty="0" smtClean="0">
              <a:latin typeface="IRANSans" panose="02040503050201020203" pitchFamily="18" charset="-78"/>
              <a:cs typeface="IRANSans" panose="02040503050201020203" pitchFamily="18" charset="-78"/>
            </a:endParaRPr>
          </a:p>
          <a:p>
            <a:pPr lvl="0" algn="just" rtl="1">
              <a:lnSpc>
                <a:spcPct val="100000"/>
              </a:lnSpc>
            </a:pPr>
            <a:r>
              <a:rPr lang="fa-IR" dirty="0" smtClean="0">
                <a:latin typeface="IRANSans" panose="02040503050201020203" pitchFamily="18" charset="-78"/>
                <a:cs typeface="IRANSans" panose="02040503050201020203" pitchFamily="18" charset="-78"/>
              </a:rPr>
              <a:t>نمونه های بسیاری وجود دارد.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84" y="-99392"/>
            <a:ext cx="4718034" cy="6858000"/>
          </a:xfrm>
          <a:prstGeom prst="rect">
            <a:avLst/>
          </a:prstGeom>
        </p:spPr>
      </p:pic>
    </p:spTree>
    <p:extLst>
      <p:ext uri="{BB962C8B-B14F-4D97-AF65-F5344CB8AC3E}">
        <p14:creationId xmlns:p14="http://schemas.microsoft.com/office/powerpoint/2010/main" val="126605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مطالب مرتبط</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normAutofit/>
          </a:bodyPr>
          <a:lstStyle/>
          <a:p>
            <a:pPr lvl="0" algn="just" rtl="1">
              <a:lnSpc>
                <a:spcPct val="100000"/>
              </a:lnSpc>
            </a:pPr>
            <a:r>
              <a:rPr lang="fa-IR" dirty="0" smtClean="0">
                <a:latin typeface="IRANSans" panose="02040503050201020203" pitchFamily="18" charset="-78"/>
                <a:cs typeface="IRANSans" panose="02040503050201020203" pitchFamily="18" charset="-78"/>
              </a:rPr>
              <a:t>انباشت سرمایه (علوم اقتصادی)</a:t>
            </a:r>
          </a:p>
          <a:p>
            <a:pPr lvl="0" algn="just" rtl="1">
              <a:lnSpc>
                <a:spcPct val="100000"/>
              </a:lnSpc>
            </a:pPr>
            <a:r>
              <a:rPr lang="fa-IR" dirty="0" smtClean="0">
                <a:latin typeface="IRANSans" panose="02040503050201020203" pitchFamily="18" charset="-78"/>
                <a:cs typeface="IRANSans" panose="02040503050201020203" pitchFamily="18" charset="-78"/>
              </a:rPr>
              <a:t>اثر </a:t>
            </a:r>
            <a:r>
              <a:rPr lang="en-US" dirty="0" smtClean="0">
                <a:latin typeface="IRANSans" panose="02040503050201020203" pitchFamily="18" charset="-78"/>
                <a:cs typeface="IRANSans" panose="02040503050201020203" pitchFamily="18" charset="-78"/>
              </a:rPr>
              <a:t>Google Scholar</a:t>
            </a:r>
          </a:p>
          <a:p>
            <a:pPr lvl="0" algn="just" rtl="1">
              <a:lnSpc>
                <a:spcPct val="100000"/>
              </a:lnSpc>
            </a:pPr>
            <a:r>
              <a:rPr lang="fa-IR" dirty="0" smtClean="0">
                <a:latin typeface="IRANSans" panose="02040503050201020203" pitchFamily="18" charset="-78"/>
                <a:cs typeface="IRANSans" panose="02040503050201020203" pitchFamily="18" charset="-78"/>
              </a:rPr>
              <a:t>توزیع پرتو (</a:t>
            </a:r>
            <a:r>
              <a:rPr lang="en-US" dirty="0" smtClean="0">
                <a:latin typeface="IRANSans" panose="02040503050201020203" pitchFamily="18" charset="-78"/>
                <a:cs typeface="IRANSans" panose="02040503050201020203" pitchFamily="18" charset="-78"/>
              </a:rPr>
              <a:t>Pareto distribution</a:t>
            </a:r>
            <a:r>
              <a:rPr lang="fa-IR" dirty="0" smtClean="0">
                <a:latin typeface="IRANSans" panose="02040503050201020203" pitchFamily="18" charset="-78"/>
                <a:cs typeface="IRANSans" panose="02040503050201020203" pitchFamily="18" charset="-78"/>
              </a:rPr>
              <a:t>)</a:t>
            </a:r>
            <a:endParaRPr lang="en-US" dirty="0" smtClean="0">
              <a:latin typeface="IRANSans" panose="02040503050201020203" pitchFamily="18" charset="-78"/>
              <a:cs typeface="IRANSans" panose="02040503050201020203" pitchFamily="18" charset="-78"/>
            </a:endParaRPr>
          </a:p>
          <a:p>
            <a:pPr lvl="0" algn="just" rtl="1">
              <a:lnSpc>
                <a:spcPct val="100000"/>
              </a:lnSpc>
            </a:pPr>
            <a:r>
              <a:rPr lang="fa-IR" dirty="0" smtClean="0">
                <a:latin typeface="IRANSans" panose="02040503050201020203" pitchFamily="18" charset="-78"/>
                <a:cs typeface="IRANSans" panose="02040503050201020203" pitchFamily="18" charset="-78"/>
              </a:rPr>
              <a:t>پاسخ مثبت (</a:t>
            </a:r>
            <a:r>
              <a:rPr lang="en-US" dirty="0" smtClean="0">
                <a:latin typeface="IRANSans" panose="02040503050201020203" pitchFamily="18" charset="-78"/>
                <a:cs typeface="IRANSans" panose="02040503050201020203" pitchFamily="18" charset="-78"/>
              </a:rPr>
              <a:t>Positive Feedback</a:t>
            </a:r>
            <a:r>
              <a:rPr lang="fa-IR" dirty="0" smtClean="0">
                <a:latin typeface="IRANSans" panose="02040503050201020203" pitchFamily="18" charset="-78"/>
                <a:cs typeface="IRANSans" panose="02040503050201020203" pitchFamily="18" charset="-78"/>
              </a:rPr>
              <a:t>)</a:t>
            </a:r>
            <a:endParaRPr lang="en-US" dirty="0" smtClean="0">
              <a:latin typeface="IRANSans" panose="02040503050201020203" pitchFamily="18" charset="-78"/>
              <a:cs typeface="IRANSans" panose="02040503050201020203" pitchFamily="18" charset="-78"/>
            </a:endParaRPr>
          </a:p>
          <a:p>
            <a:pPr lvl="0" algn="just" rtl="1">
              <a:lnSpc>
                <a:spcPct val="100000"/>
              </a:lnSpc>
            </a:pPr>
            <a:r>
              <a:rPr lang="fa-IR" dirty="0" smtClean="0">
                <a:latin typeface="IRANSans" panose="02040503050201020203" pitchFamily="18" charset="-78"/>
                <a:cs typeface="IRANSans" panose="02040503050201020203" pitchFamily="18" charset="-78"/>
              </a:rPr>
              <a:t>تقدم امتیازی (</a:t>
            </a:r>
            <a:r>
              <a:rPr lang="en-US" dirty="0">
                <a:latin typeface="IRANSans" panose="02040503050201020203" pitchFamily="18" charset="-78"/>
                <a:cs typeface="IRANSans" panose="02040503050201020203" pitchFamily="18" charset="-78"/>
              </a:rPr>
              <a:t>Preferential attachment</a:t>
            </a:r>
            <a:r>
              <a:rPr lang="fa-IR" dirty="0" smtClean="0">
                <a:latin typeface="IRANSans" panose="02040503050201020203" pitchFamily="18" charset="-78"/>
                <a:cs typeface="IRANSans" panose="02040503050201020203" pitchFamily="18" charset="-78"/>
              </a:rPr>
              <a:t>)</a:t>
            </a:r>
          </a:p>
          <a:p>
            <a:pPr lvl="0" algn="just" rtl="1">
              <a:lnSpc>
                <a:spcPct val="100000"/>
              </a:lnSpc>
            </a:pPr>
            <a:r>
              <a:rPr lang="fa-IR" dirty="0" smtClean="0">
                <a:latin typeface="IRANSans" panose="02040503050201020203" pitchFamily="18" charset="-78"/>
                <a:cs typeface="IRANSans" panose="02040503050201020203" pitchFamily="18" charset="-78"/>
              </a:rPr>
              <a:t>چرخه معیوب و چرخه مطلوب (اقتصادی و جامعه شناسی)</a:t>
            </a:r>
          </a:p>
        </p:txBody>
      </p:sp>
    </p:spTree>
    <p:extLst>
      <p:ext uri="{BB962C8B-B14F-4D97-AF65-F5344CB8AC3E}">
        <p14:creationId xmlns:p14="http://schemas.microsoft.com/office/powerpoint/2010/main" val="2562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756" y="2204864"/>
            <a:ext cx="3888432" cy="4248472"/>
          </a:xfrm>
        </p:spPr>
        <p:txBody>
          <a:bodyPr/>
          <a:lstStyle/>
          <a:p>
            <a:pPr marL="342900" indent="-342900" algn="r" rtl="1">
              <a:lnSpc>
                <a:spcPct val="150000"/>
              </a:lnSpc>
              <a:buFont typeface="Wingdings" panose="05000000000000000000" pitchFamily="2" charset="2"/>
              <a:buChar char="v"/>
            </a:pPr>
            <a:r>
              <a:rPr lang="fa-IR" dirty="0" smtClean="0">
                <a:solidFill>
                  <a:schemeClr val="accent1">
                    <a:lumMod val="50000"/>
                  </a:schemeClr>
                </a:solidFill>
                <a:cs typeface="IRANSans" panose="02040503050201020203" pitchFamily="18" charset="-78"/>
              </a:rPr>
              <a:t>جامعه شناسی چیست؟</a:t>
            </a:r>
          </a:p>
          <a:p>
            <a:pPr marL="342900" indent="-342900" algn="r" rtl="1">
              <a:lnSpc>
                <a:spcPct val="150000"/>
              </a:lnSpc>
              <a:buFont typeface="Wingdings" panose="05000000000000000000" pitchFamily="2" charset="2"/>
              <a:buChar char="v"/>
            </a:pPr>
            <a:r>
              <a:rPr lang="fa-IR" dirty="0" smtClean="0">
                <a:solidFill>
                  <a:schemeClr val="accent1">
                    <a:lumMod val="50000"/>
                  </a:schemeClr>
                </a:solidFill>
                <a:cs typeface="IRANSans" panose="02040503050201020203" pitchFamily="18" charset="-78"/>
              </a:rPr>
              <a:t>هدف آن چیست؟</a:t>
            </a:r>
          </a:p>
          <a:p>
            <a:pPr marL="342900" indent="-342900" algn="r" rtl="1">
              <a:lnSpc>
                <a:spcPct val="150000"/>
              </a:lnSpc>
              <a:buFont typeface="Wingdings" panose="05000000000000000000" pitchFamily="2" charset="2"/>
              <a:buChar char="v"/>
            </a:pPr>
            <a:r>
              <a:rPr lang="fa-IR" dirty="0" smtClean="0">
                <a:solidFill>
                  <a:schemeClr val="accent1">
                    <a:lumMod val="50000"/>
                  </a:schemeClr>
                </a:solidFill>
                <a:cs typeface="IRANSans" panose="02040503050201020203" pitchFamily="18" charset="-78"/>
              </a:rPr>
              <a:t>اثر متیو چیست؟</a:t>
            </a:r>
          </a:p>
          <a:p>
            <a:pPr marL="342900" indent="-342900" algn="r" rtl="1">
              <a:lnSpc>
                <a:spcPct val="150000"/>
              </a:lnSpc>
              <a:buFont typeface="Wingdings" panose="05000000000000000000" pitchFamily="2" charset="2"/>
              <a:buChar char="v"/>
            </a:pPr>
            <a:r>
              <a:rPr lang="fa-IR" dirty="0" smtClean="0">
                <a:solidFill>
                  <a:schemeClr val="accent1">
                    <a:lumMod val="50000"/>
                  </a:schemeClr>
                </a:solidFill>
                <a:cs typeface="IRANSans" panose="02040503050201020203" pitchFamily="18" charset="-78"/>
              </a:rPr>
              <a:t>اثر متیو در جامعه شناسی علم</a:t>
            </a:r>
          </a:p>
          <a:p>
            <a:pPr marL="342900" indent="-342900" algn="r" rtl="1">
              <a:lnSpc>
                <a:spcPct val="150000"/>
              </a:lnSpc>
              <a:buFont typeface="Wingdings" panose="05000000000000000000" pitchFamily="2" charset="2"/>
              <a:buChar char="v"/>
            </a:pPr>
            <a:r>
              <a:rPr lang="fa-IR" dirty="0" smtClean="0">
                <a:solidFill>
                  <a:schemeClr val="accent1">
                    <a:lumMod val="50000"/>
                  </a:schemeClr>
                </a:solidFill>
                <a:cs typeface="IRANSans" panose="02040503050201020203" pitchFamily="18" charset="-78"/>
              </a:rPr>
              <a:t>تاثیر اثر متیو بر جوامع</a:t>
            </a:r>
          </a:p>
          <a:p>
            <a:pPr marL="342900" indent="-342900" algn="r" rtl="1">
              <a:lnSpc>
                <a:spcPct val="150000"/>
              </a:lnSpc>
              <a:buFont typeface="Wingdings" panose="05000000000000000000" pitchFamily="2" charset="2"/>
              <a:buChar char="v"/>
            </a:pPr>
            <a:r>
              <a:rPr lang="fa-IR" dirty="0" smtClean="0">
                <a:solidFill>
                  <a:schemeClr val="accent1">
                    <a:lumMod val="50000"/>
                  </a:schemeClr>
                </a:solidFill>
                <a:cs typeface="IRANSans" panose="02040503050201020203" pitchFamily="18" charset="-78"/>
              </a:rPr>
              <a:t>نمونه هایی از اثر متیو</a:t>
            </a:r>
          </a:p>
          <a:p>
            <a:pPr marL="342900" indent="-342900" algn="r" rtl="1">
              <a:lnSpc>
                <a:spcPct val="150000"/>
              </a:lnSpc>
              <a:buFont typeface="Wingdings" panose="05000000000000000000" pitchFamily="2" charset="2"/>
              <a:buChar char="v"/>
            </a:pPr>
            <a:r>
              <a:rPr lang="fa-IR" dirty="0" smtClean="0">
                <a:solidFill>
                  <a:schemeClr val="accent1">
                    <a:lumMod val="50000"/>
                  </a:schemeClr>
                </a:solidFill>
                <a:cs typeface="IRANSans" panose="02040503050201020203" pitchFamily="18" charset="-78"/>
              </a:rPr>
              <a:t>سه پدیده موثر بر تفاوت خلاقیت</a:t>
            </a:r>
          </a:p>
          <a:p>
            <a:pPr marL="342900" indent="-342900" algn="r" rtl="1">
              <a:lnSpc>
                <a:spcPct val="150000"/>
              </a:lnSpc>
              <a:buFont typeface="Wingdings" panose="05000000000000000000" pitchFamily="2" charset="2"/>
              <a:buChar char="v"/>
            </a:pPr>
            <a:r>
              <a:rPr lang="fa-IR" dirty="0" smtClean="0">
                <a:solidFill>
                  <a:schemeClr val="accent1">
                    <a:lumMod val="50000"/>
                  </a:schemeClr>
                </a:solidFill>
                <a:cs typeface="IRANSans" panose="02040503050201020203" pitchFamily="18" charset="-78"/>
              </a:rPr>
              <a:t>قانون ماتیلدا</a:t>
            </a:r>
            <a:endParaRPr lang="en-US" dirty="0">
              <a:solidFill>
                <a:schemeClr val="accent1">
                  <a:lumMod val="50000"/>
                </a:schemeClr>
              </a:solidFill>
              <a:cs typeface="IRANSans" panose="02040503050201020203" pitchFamily="18" charset="-78"/>
            </a:endParaRPr>
          </a:p>
        </p:txBody>
      </p:sp>
      <p:sp>
        <p:nvSpPr>
          <p:cNvPr id="4" name="Title 3"/>
          <p:cNvSpPr>
            <a:spLocks noGrp="1"/>
          </p:cNvSpPr>
          <p:nvPr>
            <p:ph type="ctrTitle"/>
          </p:nvPr>
        </p:nvSpPr>
        <p:spPr>
          <a:xfrm>
            <a:off x="837828" y="548680"/>
            <a:ext cx="3148607" cy="1096145"/>
          </a:xfrm>
        </p:spPr>
        <p:txBody>
          <a:bodyPr/>
          <a:lstStyle/>
          <a:p>
            <a:r>
              <a:rPr lang="fa-IR" dirty="0" smtClean="0">
                <a:latin typeface="IRANSans" panose="02040503050201020203" pitchFamily="18" charset="-78"/>
                <a:cs typeface="IRANSans" panose="02040503050201020203" pitchFamily="18" charset="-78"/>
              </a:rPr>
              <a:t>فهرست</a:t>
            </a:r>
            <a:endParaRPr lang="en-US" dirty="0">
              <a:latin typeface="IRANSans" panose="02040503050201020203" pitchFamily="18" charset="-78"/>
              <a:cs typeface="IRANSans" panose="02040503050201020203" pitchFamily="18" charset="-78"/>
            </a:endParaRPr>
          </a:p>
        </p:txBody>
      </p:sp>
    </p:spTree>
    <p:extLst>
      <p:ext uri="{BB962C8B-B14F-4D97-AF65-F5344CB8AC3E}">
        <p14:creationId xmlns:p14="http://schemas.microsoft.com/office/powerpoint/2010/main" val="43543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1591072"/>
          </a:xfrm>
        </p:spPr>
        <p:txBody>
          <a:bodyPr/>
          <a:lstStyle/>
          <a:p>
            <a:pPr algn="r" rtl="1"/>
            <a:r>
              <a:rPr lang="fa-IR" sz="3200" dirty="0" smtClean="0">
                <a:latin typeface="IRANSans" panose="02040503050201020203" pitchFamily="18" charset="-78"/>
                <a:cs typeface="IRANSans" panose="02040503050201020203" pitchFamily="18" charset="-78"/>
              </a:rPr>
              <a:t>جامعه شناسی چیست؟</a:t>
            </a:r>
            <a:endParaRPr lang="en-US" sz="3200" dirty="0">
              <a:latin typeface="IRANSans" panose="02040503050201020203" pitchFamily="18" charset="-78"/>
              <a:cs typeface="IRANSans" panose="02040503050201020203" pitchFamily="18" charset="-78"/>
            </a:endParaRPr>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l="14220" r="14220"/>
          <a:stretch>
            <a:fillRect/>
          </a:stretch>
        </p:blipFill>
        <p:spPr>
          <a:xfrm>
            <a:off x="5880100" y="685800"/>
            <a:ext cx="5638800" cy="5486400"/>
          </a:xfrm>
        </p:spPr>
      </p:pic>
      <p:sp>
        <p:nvSpPr>
          <p:cNvPr id="3" name="Content Placeholder 2"/>
          <p:cNvSpPr>
            <a:spLocks noGrp="1"/>
          </p:cNvSpPr>
          <p:nvPr>
            <p:ph type="body" sz="half" idx="2"/>
          </p:nvPr>
        </p:nvSpPr>
        <p:spPr>
          <a:xfrm>
            <a:off x="405780" y="2420888"/>
            <a:ext cx="4464496" cy="3751313"/>
          </a:xfrm>
        </p:spPr>
        <p:txBody>
          <a:bodyPr>
            <a:normAutofit/>
          </a:bodyPr>
          <a:lstStyle/>
          <a:p>
            <a:pPr lvl="0" algn="r" rtl="1">
              <a:lnSpc>
                <a:spcPct val="200000"/>
              </a:lnSpc>
            </a:pPr>
            <a:r>
              <a:rPr lang="fa-IR" dirty="0" smtClean="0">
                <a:latin typeface="IRANSans" panose="02040503050201020203" pitchFamily="18" charset="-78"/>
                <a:cs typeface="IRANSans" panose="02040503050201020203" pitchFamily="18" charset="-78"/>
              </a:rPr>
              <a:t>علمی است که به بررسی:</a:t>
            </a:r>
          </a:p>
          <a:p>
            <a:pPr marL="342900" lvl="0" indent="-342900" algn="r" rtl="1">
              <a:lnSpc>
                <a:spcPct val="200000"/>
              </a:lnSpc>
              <a:buFont typeface="+mj-lt"/>
              <a:buAutoNum type="arabicPeriod"/>
            </a:pPr>
            <a:r>
              <a:rPr lang="fa-IR" dirty="0" smtClean="0">
                <a:latin typeface="IRANSans" panose="02040503050201020203" pitchFamily="18" charset="-78"/>
                <a:cs typeface="IRANSans" panose="02040503050201020203" pitchFamily="18" charset="-78"/>
              </a:rPr>
              <a:t>بررسی جامعه انسان ها</a:t>
            </a:r>
          </a:p>
          <a:p>
            <a:pPr marL="342900" lvl="0" indent="-342900" algn="r" rtl="1">
              <a:lnSpc>
                <a:spcPct val="200000"/>
              </a:lnSpc>
              <a:buFont typeface="+mj-lt"/>
              <a:buAutoNum type="arabicPeriod"/>
            </a:pPr>
            <a:r>
              <a:rPr lang="fa-IR" dirty="0" smtClean="0">
                <a:latin typeface="IRANSans" panose="02040503050201020203" pitchFamily="18" charset="-78"/>
                <a:cs typeface="IRANSans" panose="02040503050201020203" pitchFamily="18" charset="-78"/>
              </a:rPr>
              <a:t>برهم کنش های بین انسان ها</a:t>
            </a:r>
          </a:p>
          <a:p>
            <a:pPr marL="342900" lvl="0" indent="-342900" algn="just" rtl="1">
              <a:lnSpc>
                <a:spcPct val="200000"/>
              </a:lnSpc>
              <a:buFont typeface="+mj-lt"/>
              <a:buAutoNum type="arabicPeriod"/>
            </a:pPr>
            <a:r>
              <a:rPr lang="fa-IR" dirty="0" smtClean="0">
                <a:latin typeface="IRANSans" panose="02040503050201020203" pitchFamily="18" charset="-78"/>
                <a:cs typeface="IRANSans" panose="02040503050201020203" pitchFamily="18" charset="-78"/>
              </a:rPr>
              <a:t>فرآیند هایی که انسان ها را در وضعیت فعلی شان نگه میدارد یا آن</a:t>
            </a:r>
            <a:r>
              <a:rPr lang="fa-IR" dirty="0">
                <a:latin typeface="IRANSans" panose="02040503050201020203" pitchFamily="18" charset="-78"/>
                <a:cs typeface="IRANSans" panose="02040503050201020203" pitchFamily="18" charset="-78"/>
              </a:rPr>
              <a:t> </a:t>
            </a:r>
            <a:r>
              <a:rPr lang="fa-IR" dirty="0" smtClean="0">
                <a:latin typeface="IRANSans" panose="02040503050201020203" pitchFamily="18" charset="-78"/>
                <a:cs typeface="IRANSans" panose="02040503050201020203" pitchFamily="18" charset="-78"/>
              </a:rPr>
              <a:t>را تغییر میدهد</a:t>
            </a:r>
            <a:endParaRPr lang="en-US" dirty="0">
              <a:latin typeface="IRANSans" panose="02040503050201020203" pitchFamily="18" charset="-78"/>
              <a:cs typeface="IRANSans" panose="02040503050201020203" pitchFamily="18" charset="-78"/>
            </a:endParaRPr>
          </a:p>
        </p:txBody>
      </p:sp>
    </p:spTree>
    <p:extLst>
      <p:ext uri="{BB962C8B-B14F-4D97-AF65-F5344CB8AC3E}">
        <p14:creationId xmlns:p14="http://schemas.microsoft.com/office/powerpoint/2010/main" val="133980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1591072"/>
          </a:xfrm>
        </p:spPr>
        <p:txBody>
          <a:bodyPr/>
          <a:lstStyle/>
          <a:p>
            <a:pPr algn="r" rtl="1"/>
            <a:r>
              <a:rPr lang="fa-IR" sz="3200" dirty="0" smtClean="0">
                <a:latin typeface="IRANSans" panose="02040503050201020203" pitchFamily="18" charset="-78"/>
                <a:cs typeface="IRANSans" panose="02040503050201020203" pitchFamily="18" charset="-78"/>
              </a:rPr>
              <a:t>هدف آن چیست؟</a:t>
            </a:r>
            <a:endParaRPr lang="en-US" sz="3200" dirty="0">
              <a:latin typeface="IRANSans" panose="02040503050201020203" pitchFamily="18" charset="-78"/>
              <a:cs typeface="IRANSans" panose="02040503050201020203" pitchFamily="18" charset="-78"/>
            </a:endParaRPr>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l="14220" r="14220"/>
          <a:stretch>
            <a:fillRect/>
          </a:stretch>
        </p:blipFill>
        <p:spPr>
          <a:xfrm>
            <a:off x="5880100" y="685800"/>
            <a:ext cx="5638800" cy="5486400"/>
          </a:xfrm>
        </p:spPr>
      </p:pic>
      <p:sp>
        <p:nvSpPr>
          <p:cNvPr id="3" name="Content Placeholder 2"/>
          <p:cNvSpPr>
            <a:spLocks noGrp="1"/>
          </p:cNvSpPr>
          <p:nvPr>
            <p:ph type="body" sz="half" idx="2"/>
          </p:nvPr>
        </p:nvSpPr>
        <p:spPr>
          <a:xfrm>
            <a:off x="405780" y="2420888"/>
            <a:ext cx="4464496" cy="3751313"/>
          </a:xfrm>
        </p:spPr>
        <p:txBody>
          <a:bodyPr>
            <a:normAutofit lnSpcReduction="10000"/>
          </a:bodyPr>
          <a:lstStyle/>
          <a:p>
            <a:pPr lvl="0" algn="r" rtl="1">
              <a:lnSpc>
                <a:spcPct val="200000"/>
              </a:lnSpc>
            </a:pPr>
            <a:r>
              <a:rPr lang="fa-IR" dirty="0" smtClean="0">
                <a:latin typeface="IRANSans" panose="02040503050201020203" pitchFamily="18" charset="-78"/>
                <a:cs typeface="IRANSans" panose="02040503050201020203" pitchFamily="18" charset="-78"/>
              </a:rPr>
              <a:t>پرداختن به تجزیه جامعه به بخش های تشکیل دهنده اش:</a:t>
            </a:r>
          </a:p>
          <a:p>
            <a:pPr marL="342900" lvl="0" indent="-342900" algn="r" rtl="1">
              <a:lnSpc>
                <a:spcPct val="200000"/>
              </a:lnSpc>
              <a:buFont typeface="+mj-lt"/>
              <a:buAutoNum type="arabicPeriod"/>
            </a:pPr>
            <a:r>
              <a:rPr lang="fa-IR" dirty="0" smtClean="0">
                <a:latin typeface="IRANSans" panose="02040503050201020203" pitchFamily="18" charset="-78"/>
                <a:cs typeface="IRANSans" panose="02040503050201020203" pitchFamily="18" charset="-78"/>
              </a:rPr>
              <a:t>انجمن ها</a:t>
            </a:r>
          </a:p>
          <a:p>
            <a:pPr marL="342900" lvl="0" indent="-342900" algn="r" rtl="1">
              <a:lnSpc>
                <a:spcPct val="200000"/>
              </a:lnSpc>
              <a:buFont typeface="+mj-lt"/>
              <a:buAutoNum type="arabicPeriod"/>
            </a:pPr>
            <a:r>
              <a:rPr lang="fa-IR" dirty="0" smtClean="0">
                <a:latin typeface="IRANSans" panose="02040503050201020203" pitchFamily="18" charset="-78"/>
                <a:cs typeface="IRANSans" panose="02040503050201020203" pitchFamily="18" charset="-78"/>
              </a:rPr>
              <a:t>نهاد های اجتماعی</a:t>
            </a:r>
          </a:p>
          <a:p>
            <a:pPr marL="342900" lvl="0" indent="-342900" algn="just" rtl="1">
              <a:lnSpc>
                <a:spcPct val="200000"/>
              </a:lnSpc>
              <a:buFont typeface="+mj-lt"/>
              <a:buAutoNum type="arabicPeriod"/>
            </a:pPr>
            <a:r>
              <a:rPr lang="fa-IR" dirty="0" smtClean="0">
                <a:latin typeface="IRANSans" panose="02040503050201020203" pitchFamily="18" charset="-78"/>
                <a:cs typeface="IRANSans" panose="02040503050201020203" pitchFamily="18" charset="-78"/>
              </a:rPr>
              <a:t>گروه های هم جنس، هم نژاد و یا همسن</a:t>
            </a:r>
          </a:p>
          <a:p>
            <a:pPr lvl="0" algn="just" rtl="1">
              <a:lnSpc>
                <a:spcPct val="200000"/>
              </a:lnSpc>
            </a:pPr>
            <a:r>
              <a:rPr lang="fa-IR" dirty="0" smtClean="0">
                <a:latin typeface="IRANSans" panose="02040503050201020203" pitchFamily="18" charset="-78"/>
                <a:cs typeface="IRANSans" panose="02040503050201020203" pitchFamily="18" charset="-78"/>
              </a:rPr>
              <a:t>و بررسی نحوه اعمال متقابل فعال این اجزا با یکدیگر است.</a:t>
            </a:r>
            <a:endParaRPr lang="en-US" dirty="0">
              <a:latin typeface="IRANSans" panose="02040503050201020203" pitchFamily="18" charset="-78"/>
              <a:cs typeface="IRANSans" panose="02040503050201020203" pitchFamily="18" charset="-78"/>
            </a:endParaRPr>
          </a:p>
        </p:txBody>
      </p:sp>
    </p:spTree>
    <p:extLst>
      <p:ext uri="{BB962C8B-B14F-4D97-AF65-F5344CB8AC3E}">
        <p14:creationId xmlns:p14="http://schemas.microsoft.com/office/powerpoint/2010/main" val="49957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اثر متیو</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lstStyle/>
          <a:p>
            <a:pPr lvl="0" algn="just" rtl="1"/>
            <a:r>
              <a:rPr lang="fa-IR" dirty="0" smtClean="0">
                <a:latin typeface="IRANSans" panose="02040503050201020203" pitchFamily="18" charset="-78"/>
                <a:cs typeface="IRANSans" panose="02040503050201020203" pitchFamily="18" charset="-78"/>
              </a:rPr>
              <a:t>پدیده ای در جامعه شناسی است که در آن به طور خلاصه میتوان گفت: «ثروتمندان ثروت مند تر، و فقیران فقیر تر میشوند».</a:t>
            </a:r>
          </a:p>
          <a:p>
            <a:pPr lvl="0" algn="just" rtl="1"/>
            <a:r>
              <a:rPr lang="fa-IR" dirty="0" smtClean="0">
                <a:latin typeface="IRANSans" panose="02040503050201020203" pitchFamily="18" charset="-78"/>
                <a:cs typeface="IRANSans" panose="02040503050201020203" pitchFamily="18" charset="-78"/>
              </a:rPr>
              <a:t>این اصلاح اولین بار توسط روبرت کی. مرتون در سال 1986 ابداع شد.</a:t>
            </a:r>
          </a:p>
          <a:p>
            <a:pPr lvl="0" algn="just" rtl="1"/>
            <a:r>
              <a:rPr lang="fa-IR" dirty="0" smtClean="0">
                <a:latin typeface="IRANSans" panose="02040503050201020203" pitchFamily="18" charset="-78"/>
                <a:cs typeface="IRANSans" panose="02040503050201020203" pitchFamily="18" charset="-78"/>
              </a:rPr>
              <a:t>او دریافته بود که در علم، اعتبار یک اکتشاف به شهرت محقق آن بستگی دارد، تا شایستگی او.</a:t>
            </a:r>
          </a:p>
          <a:p>
            <a:pPr lvl="0" algn="just" rtl="1"/>
            <a:r>
              <a:rPr lang="fa-IR" dirty="0" smtClean="0">
                <a:latin typeface="IRANSans" panose="02040503050201020203" pitchFamily="18" charset="-78"/>
                <a:cs typeface="IRANSans" panose="02040503050201020203" pitchFamily="18" charset="-78"/>
              </a:rPr>
              <a:t>او با الهام از آیه 29 فصل 25 انجیل متی، شاخص اثر متیو را ارائه کرد.</a:t>
            </a:r>
          </a:p>
          <a:p>
            <a:pPr lvl="0" algn="just" rtl="1"/>
            <a:r>
              <a:rPr lang="fa-IR" dirty="0">
                <a:latin typeface="IRANSans" panose="02040503050201020203" pitchFamily="18" charset="-78"/>
                <a:cs typeface="IRANSans" panose="02040503050201020203" pitchFamily="18" charset="-78"/>
              </a:rPr>
              <a:t>بنا بر این آیه: «آن کس که دارد، به اوبیشتر داده خواهد شد تا به فراوانی داشته باشد و آن کس که ندارد حتی آنچه را هم که دارد از دست خواهد داد».</a:t>
            </a:r>
            <a:endParaRPr lang="en-US" dirty="0">
              <a:latin typeface="IRANSans" panose="02040503050201020203" pitchFamily="18" charset="-78"/>
              <a:cs typeface="IRANSans" panose="02040503050201020203" pitchFamily="18" charset="-78"/>
            </a:endParaRPr>
          </a:p>
        </p:txBody>
      </p:sp>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اثر متیو در «جامعه شناسی علم»</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lstStyle/>
          <a:p>
            <a:pPr lvl="0" algn="just" rtl="1">
              <a:lnSpc>
                <a:spcPct val="100000"/>
              </a:lnSpc>
            </a:pPr>
            <a:r>
              <a:rPr lang="fa-IR" dirty="0" smtClean="0">
                <a:latin typeface="IRANSans" panose="02040503050201020203" pitchFamily="18" charset="-78"/>
                <a:cs typeface="IRANSans" panose="02040503050201020203" pitchFamily="18" charset="-78"/>
              </a:rPr>
              <a:t>در «جامعه شناسی علم»، علم و دانش به مثابه یک فعالیت اجتماعی تلقی می شود و به ساختار اجتماعی فعالیت های علمی پرداخته می شود.</a:t>
            </a:r>
          </a:p>
          <a:p>
            <a:pPr lvl="0" algn="just" rtl="1">
              <a:lnSpc>
                <a:spcPct val="100000"/>
              </a:lnSpc>
            </a:pPr>
            <a:r>
              <a:rPr lang="fa-IR" dirty="0" smtClean="0">
                <a:latin typeface="IRANSans" panose="02040503050201020203" pitchFamily="18" charset="-78"/>
                <a:cs typeface="IRANSans" panose="02040503050201020203" pitchFamily="18" charset="-78"/>
              </a:rPr>
              <a:t>اثر متیو عنوان میکند که، «</a:t>
            </a:r>
            <a:r>
              <a:rPr lang="fa-IR" dirty="0">
                <a:latin typeface="IRANSans" panose="02040503050201020203" pitchFamily="18" charset="-78"/>
                <a:cs typeface="IRANSans" panose="02040503050201020203" pitchFamily="18" charset="-78"/>
              </a:rPr>
              <a:t>دانشمندان برجسته، اغلب اوقات اعتباری بیشتر از یک محقق نسبتاً ناشناخته بدست خواهند آورد؛ حتی اگر کار آنها کاملاً مشابه هم باشد. </a:t>
            </a:r>
            <a:r>
              <a:rPr lang="fa-IR" dirty="0" smtClean="0">
                <a:latin typeface="IRANSans" panose="02040503050201020203" pitchFamily="18" charset="-78"/>
                <a:cs typeface="IRANSans" panose="02040503050201020203" pitchFamily="18" charset="-78"/>
              </a:rPr>
              <a:t>»</a:t>
            </a:r>
          </a:p>
          <a:p>
            <a:pPr lvl="0" algn="just" rtl="1">
              <a:lnSpc>
                <a:spcPct val="100000"/>
              </a:lnSpc>
            </a:pPr>
            <a:r>
              <a:rPr lang="fa-IR" dirty="0">
                <a:latin typeface="IRANSans" panose="02040503050201020203" pitchFamily="18" charset="-78"/>
                <a:cs typeface="IRANSans" panose="02040503050201020203" pitchFamily="18" charset="-78"/>
              </a:rPr>
              <a:t>بعبارتی دیگر </a:t>
            </a:r>
            <a:r>
              <a:rPr lang="fa-IR" dirty="0" smtClean="0">
                <a:latin typeface="IRANSans" panose="02040503050201020203" pitchFamily="18" charset="-78"/>
                <a:cs typeface="IRANSans" panose="02040503050201020203" pitchFamily="18" charset="-78"/>
              </a:rPr>
              <a:t>اعتبار </a:t>
            </a:r>
            <a:r>
              <a:rPr lang="fa-IR" dirty="0">
                <a:latin typeface="IRANSans" panose="02040503050201020203" pitchFamily="18" charset="-78"/>
                <a:cs typeface="IRANSans" panose="02040503050201020203" pitchFamily="18" charset="-78"/>
              </a:rPr>
              <a:t>معمولاً زمانی بدست خواهد آمد که محقق معروف </a:t>
            </a:r>
            <a:r>
              <a:rPr lang="fa-IR" dirty="0" smtClean="0">
                <a:latin typeface="IRANSans" panose="02040503050201020203" pitchFamily="18" charset="-78"/>
                <a:cs typeface="IRANSans" panose="02040503050201020203" pitchFamily="18" charset="-78"/>
              </a:rPr>
              <a:t>باشد.</a:t>
            </a:r>
          </a:p>
          <a:p>
            <a:pPr lvl="0" algn="just" rtl="1">
              <a:lnSpc>
                <a:spcPct val="100000"/>
              </a:lnSpc>
            </a:pPr>
            <a:r>
              <a:rPr lang="fa-IR" dirty="0" smtClean="0">
                <a:latin typeface="IRANSans" panose="02040503050201020203" pitchFamily="18" charset="-78"/>
                <a:cs typeface="IRANSans" panose="02040503050201020203" pitchFamily="18" charset="-78"/>
              </a:rPr>
              <a:t>به عنوان مثال:</a:t>
            </a:r>
            <a:endParaRPr lang="fa-IR" dirty="0">
              <a:latin typeface="IRANSans" panose="02040503050201020203" pitchFamily="18" charset="-78"/>
              <a:cs typeface="IRANSans" panose="02040503050201020203" pitchFamily="18" charset="-78"/>
            </a:endParaRPr>
          </a:p>
          <a:p>
            <a:pPr lvl="1" algn="just" rtl="1">
              <a:lnSpc>
                <a:spcPct val="100000"/>
              </a:lnSpc>
            </a:pPr>
            <a:r>
              <a:rPr lang="fa-IR" dirty="0">
                <a:latin typeface="IRANSans" panose="02040503050201020203" pitchFamily="18" charset="-78"/>
                <a:cs typeface="IRANSans" panose="02040503050201020203" pitchFamily="18" charset="-78"/>
              </a:rPr>
              <a:t>یک جایزه تقریباً همیشه به محقق ارشد درگیر در پروژه تعلق می‌گیرد، حتی اگر همه کار توسط دانشجوی کارشناسی ارشد انجام شده </a:t>
            </a:r>
            <a:r>
              <a:rPr lang="fa-IR" dirty="0" smtClean="0">
                <a:latin typeface="IRANSans" panose="02040503050201020203" pitchFamily="18" charset="-78"/>
                <a:cs typeface="IRANSans" panose="02040503050201020203" pitchFamily="18" charset="-78"/>
              </a:rPr>
              <a:t>باشد.</a:t>
            </a:r>
          </a:p>
        </p:txBody>
      </p:sp>
    </p:spTree>
    <p:extLst>
      <p:ext uri="{BB962C8B-B14F-4D97-AF65-F5344CB8AC3E}">
        <p14:creationId xmlns:p14="http://schemas.microsoft.com/office/powerpoint/2010/main" val="148893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اثر متیو در «جامعه شناسی علم»</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lstStyle/>
          <a:p>
            <a:pPr lvl="0" algn="just" rtl="1">
              <a:lnSpc>
                <a:spcPct val="100000"/>
              </a:lnSpc>
            </a:pPr>
            <a:r>
              <a:rPr lang="fa-IR" dirty="0" smtClean="0">
                <a:latin typeface="IRANSans" panose="02040503050201020203" pitchFamily="18" charset="-78"/>
                <a:cs typeface="IRANSans" panose="02040503050201020203" pitchFamily="18" charset="-78"/>
              </a:rPr>
              <a:t>مشابها و به تاثیر از آن در «قانون اپونومی استیگلر» عنوان می شود که «هیچ اکتشاف علمی ای به نام مکتشف حقیقی آن ثبت نشده است».</a:t>
            </a:r>
          </a:p>
          <a:p>
            <a:pPr lvl="0" algn="just" rtl="1">
              <a:lnSpc>
                <a:spcPct val="100000"/>
              </a:lnSpc>
            </a:pPr>
            <a:r>
              <a:rPr lang="fa-IR" dirty="0" smtClean="0">
                <a:latin typeface="IRANSans" panose="02040503050201020203" pitchFamily="18" charset="-78"/>
                <a:cs typeface="IRANSans" panose="02040503050201020203" pitchFamily="18" charset="-78"/>
              </a:rPr>
              <a:t>استیگر صراحتا عنوان میکند که قانون خودش حتی برای خودش هم صادق است، چرا که خود او </a:t>
            </a:r>
            <a:r>
              <a:rPr lang="en-US" dirty="0" smtClean="0">
                <a:latin typeface="IRANSans" panose="02040503050201020203" pitchFamily="18" charset="-78"/>
                <a:cs typeface="IRANSans" panose="02040503050201020203" pitchFamily="18" charset="-78"/>
              </a:rPr>
              <a:t>Merton</a:t>
            </a:r>
            <a:r>
              <a:rPr lang="fa-IR" dirty="0" smtClean="0">
                <a:latin typeface="IRANSans" panose="02040503050201020203" pitchFamily="18" charset="-78"/>
                <a:cs typeface="IRANSans" panose="02040503050201020203" pitchFamily="18" charset="-78"/>
              </a:rPr>
              <a:t> را کاشف حقیقی قانون خودش می داند.</a:t>
            </a:r>
          </a:p>
          <a:p>
            <a:pPr lvl="0" algn="just" rtl="1">
              <a:lnSpc>
                <a:spcPct val="100000"/>
              </a:lnSpc>
            </a:pPr>
            <a:r>
              <a:rPr lang="fa-IR" dirty="0" smtClean="0">
                <a:latin typeface="IRANSans" panose="02040503050201020203" pitchFamily="18" charset="-78"/>
                <a:cs typeface="IRANSans" panose="02040503050201020203" pitchFamily="18" charset="-78"/>
              </a:rPr>
              <a:t>او همچنین عنوان میکند که توجه به افراد شاخص و بها دادن به آنها، باعث اعتماد و اطمینان درونی آنها می شود و این امر باعث میشود که آن ها بیشتر از دیگران وارد تحقیقات مهم و البته ریسک دار شوند.</a:t>
            </a:r>
          </a:p>
          <a:p>
            <a:pPr lvl="0" algn="just" rtl="1">
              <a:lnSpc>
                <a:spcPct val="100000"/>
              </a:lnSpc>
            </a:pPr>
            <a:endParaRPr lang="fa-IR" dirty="0" smtClean="0">
              <a:latin typeface="IRANSans" panose="02040503050201020203" pitchFamily="18" charset="-78"/>
              <a:cs typeface="IRANSans" panose="02040503050201020203" pitchFamily="18" charset="-78"/>
            </a:endParaRPr>
          </a:p>
        </p:txBody>
      </p:sp>
    </p:spTree>
    <p:extLst>
      <p:ext uri="{BB962C8B-B14F-4D97-AF65-F5344CB8AC3E}">
        <p14:creationId xmlns:p14="http://schemas.microsoft.com/office/powerpoint/2010/main" val="19832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اثر متیو در جوامع</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lstStyle/>
          <a:p>
            <a:pPr lvl="0" algn="just" rtl="1">
              <a:lnSpc>
                <a:spcPct val="100000"/>
              </a:lnSpc>
            </a:pPr>
            <a:r>
              <a:rPr lang="fa-IR" dirty="0">
                <a:latin typeface="IRANSans" panose="02040503050201020203" pitchFamily="18" charset="-78"/>
                <a:cs typeface="IRANSans" panose="02040503050201020203" pitchFamily="18" charset="-78"/>
              </a:rPr>
              <a:t>امروزه بسیاری از محققان جهان سوم قانع شده‌اند که مسئولان مجلات علمی سرآمد، تمایل بیشتری به رد مقالات فرستاده شده از یک موسسه جهان سوم نسبت به مقاله‌ای به همان کیفیت از کشورهای پیشرفته </a:t>
            </a:r>
            <a:r>
              <a:rPr lang="fa-IR" dirty="0" smtClean="0">
                <a:latin typeface="IRANSans" panose="02040503050201020203" pitchFamily="18" charset="-78"/>
                <a:cs typeface="IRANSans" panose="02040503050201020203" pitchFamily="18" charset="-78"/>
              </a:rPr>
              <a:t>دارند.</a:t>
            </a:r>
          </a:p>
          <a:p>
            <a:pPr lvl="0" algn="just" rtl="1">
              <a:lnSpc>
                <a:spcPct val="100000"/>
              </a:lnSpc>
            </a:pPr>
            <a:r>
              <a:rPr lang="fa-IR" dirty="0">
                <a:latin typeface="IRANSans" panose="02040503050201020203" pitchFamily="18" charset="-78"/>
                <a:cs typeface="IRANSans" panose="02040503050201020203" pitchFamily="18" charset="-78"/>
              </a:rPr>
              <a:t>مهمتر اینکه آنها اظهار می‌دارند که حتی وقتی مقالات آنها در مجلات معتبر به چاپ می‌رسد، دانشگاه‌های آنها مقالات و کارهایشان را نادیده می‌گیرند و تمایل به پیگیری مقالات بعدی دارند که دانشمندان آمریکایی و اروپایی در دنباله کارهای آنان ارائه </a:t>
            </a:r>
            <a:r>
              <a:rPr lang="fa-IR" dirty="0" smtClean="0">
                <a:latin typeface="IRANSans" panose="02040503050201020203" pitchFamily="18" charset="-78"/>
                <a:cs typeface="IRANSans" panose="02040503050201020203" pitchFamily="18" charset="-78"/>
              </a:rPr>
              <a:t>می‌کنند.</a:t>
            </a:r>
          </a:p>
        </p:txBody>
      </p:sp>
    </p:spTree>
    <p:extLst>
      <p:ext uri="{BB962C8B-B14F-4D97-AF65-F5344CB8AC3E}">
        <p14:creationId xmlns:p14="http://schemas.microsoft.com/office/powerpoint/2010/main" val="197159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Sans" panose="02040503050201020203" pitchFamily="18" charset="-78"/>
                <a:cs typeface="IRANSans" panose="02040503050201020203" pitchFamily="18" charset="-78"/>
              </a:rPr>
              <a:t>نمونه هایی از اثر متیو</a:t>
            </a:r>
            <a:endParaRPr lang="en-US" dirty="0">
              <a:latin typeface="IRANSans" panose="02040503050201020203" pitchFamily="18" charset="-78"/>
              <a:cs typeface="IRANSans" panose="02040503050201020203" pitchFamily="18" charset="-78"/>
            </a:endParaRPr>
          </a:p>
        </p:txBody>
      </p:sp>
      <p:sp>
        <p:nvSpPr>
          <p:cNvPr id="3" name="Content Placeholder 2"/>
          <p:cNvSpPr>
            <a:spLocks noGrp="1"/>
          </p:cNvSpPr>
          <p:nvPr>
            <p:ph idx="1"/>
          </p:nvPr>
        </p:nvSpPr>
        <p:spPr/>
        <p:txBody>
          <a:bodyPr>
            <a:normAutofit lnSpcReduction="10000"/>
          </a:bodyPr>
          <a:lstStyle/>
          <a:p>
            <a:pPr lvl="0" algn="just" rtl="1">
              <a:lnSpc>
                <a:spcPct val="100000"/>
              </a:lnSpc>
            </a:pPr>
            <a:r>
              <a:rPr lang="fa-IR" dirty="0" smtClean="0">
                <a:latin typeface="IRANSans" panose="02040503050201020203" pitchFamily="18" charset="-78"/>
                <a:cs typeface="IRANSans" panose="02040503050201020203" pitchFamily="18" charset="-78"/>
              </a:rPr>
              <a:t>آزمایشات نشان داده است که دستکاری آمار تعداد دانلود فایل، و یا فهرست کتاب ها و موسیقی های پرفروش باعث شده افراد بیشتری جذب این محبوبیت ظاهری شوند.</a:t>
            </a:r>
          </a:p>
          <a:p>
            <a:pPr lvl="0" algn="just" rtl="1">
              <a:lnSpc>
                <a:spcPct val="100000"/>
              </a:lnSpc>
            </a:pPr>
            <a:r>
              <a:rPr lang="fa-IR" dirty="0" smtClean="0">
                <a:latin typeface="IRANSans" panose="02040503050201020203" pitchFamily="18" charset="-78"/>
                <a:cs typeface="IRANSans" panose="02040503050201020203" pitchFamily="18" charset="-78"/>
              </a:rPr>
              <a:t>در «نظریه الگوریتمی اطلاعات» در علوم رایانه، پیچیدگی کولموگروف به نام ریاضی دان معروف «کولموگوروف» نامیده شده است، در حالی که به طور مستقلی توسط «</a:t>
            </a:r>
            <a:r>
              <a:rPr lang="en-US" dirty="0" smtClean="0">
                <a:latin typeface="IRANSans" panose="02040503050201020203" pitchFamily="18" charset="-78"/>
                <a:cs typeface="IRANSans" panose="02040503050201020203" pitchFamily="18" charset="-78"/>
              </a:rPr>
              <a:t>Ray Solomonoff</a:t>
            </a:r>
            <a:r>
              <a:rPr lang="fa-IR" dirty="0" smtClean="0">
                <a:latin typeface="IRANSans" panose="02040503050201020203" pitchFamily="18" charset="-78"/>
                <a:cs typeface="IRANSans" panose="02040503050201020203" pitchFamily="18" charset="-78"/>
              </a:rPr>
              <a:t>» کشف و منتشر شده است.</a:t>
            </a:r>
          </a:p>
          <a:p>
            <a:pPr lvl="0" algn="just" rtl="1">
              <a:lnSpc>
                <a:spcPct val="100000"/>
              </a:lnSpc>
            </a:pPr>
            <a:r>
              <a:rPr lang="fa-IR" dirty="0" smtClean="0">
                <a:latin typeface="IRANSans" panose="02040503050201020203" pitchFamily="18" charset="-78"/>
                <a:cs typeface="IRANSans" panose="02040503050201020203" pitchFamily="18" charset="-78"/>
              </a:rPr>
              <a:t>بی شک مثال های زیادی از اثر متیو در ریاضیات هم وجود دارد. عموما این اتفاق زمانی می افتد که ریاضی دانانی وجود داشتند (که البته کار ها و مستندات آن ها هم موجود است) که پدیده ای را کشف کردند، در حالی که نتایج کار های آنان به نام افرادی که در دوره (و یا حتی دوره های خیلی بعد) وجود داشتند خورده است.</a:t>
            </a:r>
          </a:p>
        </p:txBody>
      </p:sp>
    </p:spTree>
    <p:extLst>
      <p:ext uri="{BB962C8B-B14F-4D97-AF65-F5344CB8AC3E}">
        <p14:creationId xmlns:p14="http://schemas.microsoft.com/office/powerpoint/2010/main" val="398723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318</TotalTime>
  <Words>1048</Words>
  <Application>Microsoft Office PowerPoint</Application>
  <PresentationFormat>Custom</PresentationFormat>
  <Paragraphs>87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IRANSans</vt:lpstr>
      <vt:lpstr>Tahoma</vt:lpstr>
      <vt:lpstr>Wingdings</vt:lpstr>
      <vt:lpstr>State history report presentation</vt:lpstr>
      <vt:lpstr>جامعه شناسی اثر میتو</vt:lpstr>
      <vt:lpstr>فهرست</vt:lpstr>
      <vt:lpstr>جامعه شناسی چیست؟</vt:lpstr>
      <vt:lpstr>هدف آن چیست؟</vt:lpstr>
      <vt:lpstr>اثر متیو</vt:lpstr>
      <vt:lpstr>اثر متیو در «جامعه شناسی علم»</vt:lpstr>
      <vt:lpstr>اثر متیو در «جامعه شناسی علم»</vt:lpstr>
      <vt:lpstr>اثر متیو در جوامع</vt:lpstr>
      <vt:lpstr>نمونه هایی از اثر متیو</vt:lpstr>
      <vt:lpstr>نمونه هایی از اثر متیو</vt:lpstr>
      <vt:lpstr>سه پدیده موثر بر تفاوت در خلاقیت</vt:lpstr>
      <vt:lpstr>جرقه مقدس</vt:lpstr>
      <vt:lpstr>مزایای تجمعی</vt:lpstr>
      <vt:lpstr>کمینه هزینه جستجوی ویراستاران مجلات</vt:lpstr>
      <vt:lpstr>اثر ماتیلدا</vt:lpstr>
      <vt:lpstr>مطالب مرتبط</vt:lpstr>
    </vt:vector>
  </TitlesOfParts>
  <Company>Aryanium-XSC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جامعه شناسی</dc:title>
  <dc:creator>Λryan Ebrahimpour</dc:creator>
  <cp:lastModifiedBy>Λryan Ebrahimpour</cp:lastModifiedBy>
  <cp:revision>17</cp:revision>
  <dcterms:created xsi:type="dcterms:W3CDTF">2018-02-20T08:14:03Z</dcterms:created>
  <dcterms:modified xsi:type="dcterms:W3CDTF">2018-02-20T18:26:16Z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v-asharm@microsoft.com</vt:lpwstr>
  </property>
  <property fmtid="{D5CDD505-2E9C-101B-9397-08002B2CF9AE}" pid="15" name="MSIP_Label_f42aa342-8706-4288-bd11-ebb85995028c_SetDate">
    <vt:lpwstr>2017-11-17T04:13:46.1587428Z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