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Caveat"/>
      <p:regular r:id="rId40"/>
      <p:bold r:id="rId41"/>
    </p:embeddedFont>
    <p:embeddedFont>
      <p:font typeface="Oswald SemiBold"/>
      <p:regular r:id="rId42"/>
      <p:bold r:id="rId43"/>
    </p:embeddedFont>
    <p:embeddedFont>
      <p:font typeface="Caveat Medium"/>
      <p:regular r:id="rId44"/>
      <p:bold r:id="rId45"/>
    </p:embeddedFont>
    <p:embeddedFont>
      <p:font typeface="Lexend Deca SemiBold"/>
      <p:regular r:id="rId46"/>
      <p:bold r:id="rId47"/>
    </p:embeddedFont>
    <p:embeddedFont>
      <p:font typeface="Lexend Deca ExtraBold"/>
      <p:bold r:id="rId48"/>
    </p:embeddedFont>
    <p:embeddedFont>
      <p:font typeface="Oswald Medium"/>
      <p:regular r:id="rId49"/>
      <p:bold r:id="rId50"/>
    </p:embeddedFont>
    <p:embeddedFont>
      <p:font typeface="Roboto"/>
      <p:regular r:id="rId51"/>
      <p:bold r:id="rId52"/>
      <p:italic r:id="rId53"/>
      <p:boldItalic r:id="rId54"/>
    </p:embeddedFont>
    <p:embeddedFont>
      <p:font typeface="Lexend Deca Medium"/>
      <p:regular r:id="rId55"/>
      <p:bold r:id="rId56"/>
    </p:embeddedFont>
    <p:embeddedFont>
      <p:font typeface="Lobster"/>
      <p:regular r:id="rId57"/>
    </p:embeddedFont>
    <p:embeddedFont>
      <p:font typeface="Oswald"/>
      <p:regular r:id="rId58"/>
      <p:bold r:id="rId59"/>
    </p:embeddedFont>
    <p:embeddedFont>
      <p:font typeface="Lexend Deca"/>
      <p:regular r:id="rId60"/>
      <p:bold r:id="rId61"/>
    </p:embeddedFont>
    <p:embeddedFont>
      <p:font typeface="Caveat SemiBold"/>
      <p:regular r:id="rId62"/>
      <p:bold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CB1024-EF4D-440A-A470-EC5182D92A59}">
  <a:tblStyle styleId="{4ECB1024-EF4D-440A-A470-EC5182D92A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veat-regular.fntdata"/><Relationship Id="rId42" Type="http://schemas.openxmlformats.org/officeDocument/2006/relationships/font" Target="fonts/OswaldSemiBold-regular.fntdata"/><Relationship Id="rId41" Type="http://schemas.openxmlformats.org/officeDocument/2006/relationships/font" Target="fonts/Caveat-bold.fntdata"/><Relationship Id="rId44" Type="http://schemas.openxmlformats.org/officeDocument/2006/relationships/font" Target="fonts/CaveatMedium-regular.fntdata"/><Relationship Id="rId43" Type="http://schemas.openxmlformats.org/officeDocument/2006/relationships/font" Target="fonts/OswaldSemiBold-bold.fntdata"/><Relationship Id="rId46" Type="http://schemas.openxmlformats.org/officeDocument/2006/relationships/font" Target="fonts/LexendDecaSemiBold-regular.fntdata"/><Relationship Id="rId45" Type="http://schemas.openxmlformats.org/officeDocument/2006/relationships/font" Target="fonts/Cave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exendDecaExtraBold-bold.fntdata"/><Relationship Id="rId47" Type="http://schemas.openxmlformats.org/officeDocument/2006/relationships/font" Target="fonts/LexendDecaSemiBold-bold.fntdata"/><Relationship Id="rId49" Type="http://schemas.openxmlformats.org/officeDocument/2006/relationships/font" Target="fonts/Oswald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CaveatSemiBold-regular.fntdata"/><Relationship Id="rId61" Type="http://schemas.openxmlformats.org/officeDocument/2006/relationships/font" Target="fonts/LexendDeca-bold.fntdata"/><Relationship Id="rId20" Type="http://schemas.openxmlformats.org/officeDocument/2006/relationships/slide" Target="slides/slide14.xml"/><Relationship Id="rId63" Type="http://schemas.openxmlformats.org/officeDocument/2006/relationships/font" Target="fonts/CaveatSemiBo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LexendDeca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regular.fntdata"/><Relationship Id="rId50" Type="http://schemas.openxmlformats.org/officeDocument/2006/relationships/font" Target="fonts/OswaldMedium-bold.fntdata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5.xml"/><Relationship Id="rId55" Type="http://schemas.openxmlformats.org/officeDocument/2006/relationships/font" Target="fonts/LexendDecaMedium-regular.fntdata"/><Relationship Id="rId10" Type="http://schemas.openxmlformats.org/officeDocument/2006/relationships/slide" Target="slides/slide4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7.xml"/><Relationship Id="rId57" Type="http://schemas.openxmlformats.org/officeDocument/2006/relationships/font" Target="fonts/Lobster-regular.fntdata"/><Relationship Id="rId12" Type="http://schemas.openxmlformats.org/officeDocument/2006/relationships/slide" Target="slides/slide6.xml"/><Relationship Id="rId56" Type="http://schemas.openxmlformats.org/officeDocument/2006/relationships/font" Target="fonts/LexendDecaMedium-bold.fntdata"/><Relationship Id="rId15" Type="http://schemas.openxmlformats.org/officeDocument/2006/relationships/slide" Target="slides/slide9.xml"/><Relationship Id="rId59" Type="http://schemas.openxmlformats.org/officeDocument/2006/relationships/font" Target="fonts/Oswald-bold.fntdata"/><Relationship Id="rId14" Type="http://schemas.openxmlformats.org/officeDocument/2006/relationships/slide" Target="slides/slide8.xml"/><Relationship Id="rId58" Type="http://schemas.openxmlformats.org/officeDocument/2006/relationships/font" Target="fonts/Oswa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0b756e757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0b756e757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ba0a26b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ba0a26b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bac08aa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bac08aa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0b756e75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0b756e75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bac08aa0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bac08aa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90b756e7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90b756e7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b756e75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b756e75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90b756e75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90b756e75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90b756e75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90b756e75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0b756e75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0b756e75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ba0a26b7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ba0a26b7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90b756e75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90b756e75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0b756e75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0b756e75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0b756e75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0b756e75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90b756e757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90b756e757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0b756e757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90b756e757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90b756e75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90b756e75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90b756e757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90b756e75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bb63ef54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bb63ef5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90b756e757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90b756e757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90b756e75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90b756e75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0b756e7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0b756e7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90b756e757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90b756e757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90b756e757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90b756e757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90b756e757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90b756e757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90b756e757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90b756e757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0b756e757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0b756e75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ba0a26b7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ba0a26b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ba0a26b7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ba0a26b7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ba0a26b7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ba0a26b7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0b756e757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0b756e757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bac08aa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bac08aa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5" Type="http://schemas.openxmlformats.org/officeDocument/2006/relationships/image" Target="../media/image35.png"/><Relationship Id="rId6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Relationship Id="rId6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37.png"/><Relationship Id="rId5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ark-confusion-concavenator.glitch.me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RCQNIgySaYw" TargetMode="External"/><Relationship Id="rId4" Type="http://schemas.openxmlformats.org/officeDocument/2006/relationships/hyperlink" Target="https://www.youtube.com/watch?v=gn4nRCC9TwQ" TargetMode="External"/><Relationship Id="rId11" Type="http://schemas.openxmlformats.org/officeDocument/2006/relationships/image" Target="../media/image4.png"/><Relationship Id="rId10" Type="http://schemas.openxmlformats.org/officeDocument/2006/relationships/image" Target="../media/image13.png"/><Relationship Id="rId9" Type="http://schemas.openxmlformats.org/officeDocument/2006/relationships/image" Target="../media/image8.png"/><Relationship Id="rId5" Type="http://schemas.openxmlformats.org/officeDocument/2006/relationships/hyperlink" Target="https://www.youtube.com/watch?v=V1eYniJ0Rnk" TargetMode="External"/><Relationship Id="rId6" Type="http://schemas.openxmlformats.org/officeDocument/2006/relationships/hyperlink" Target="https://www.youtube.com/watch?v=8dMFJpEGNLQ" TargetMode="External"/><Relationship Id="rId7" Type="http://schemas.openxmlformats.org/officeDocument/2006/relationships/hyperlink" Target="https://www.twosigma.com/" TargetMode="External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30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to RL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Pre-notebook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462"/>
              <a:t>Math and </a:t>
            </a:r>
            <a:r>
              <a:rPr lang="en" sz="9462"/>
              <a:t>intuition</a:t>
            </a:r>
            <a:endParaRPr sz="946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2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 Medium"/>
                <a:ea typeface="Lexend Deca Medium"/>
                <a:cs typeface="Lexend Deca Medium"/>
                <a:sym typeface="Lexend Deca Medium"/>
              </a:rPr>
              <a:t>                    State-value Vs Action-Value</a:t>
            </a:r>
            <a:endParaRPr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E599"/>
                </a:solidFill>
                <a:latin typeface="Oswald"/>
                <a:ea typeface="Oswald"/>
                <a:cs typeface="Oswald"/>
                <a:sym typeface="Oswald"/>
              </a:rPr>
              <a:t>The state-value function basically says “where you are in the world is important, so figure out the sequence of good states and follow that”. </a:t>
            </a:r>
            <a:endParaRPr b="1" sz="2600">
              <a:solidFill>
                <a:srgbClr val="FFE59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The action-value function says “we’re in a state, and some of the actions we can take are awesome, and some are terribad, figure out the awesome ones”.</a:t>
            </a:r>
            <a:endParaRPr sz="29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50" y="335975"/>
            <a:ext cx="24384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423825" y="3535825"/>
            <a:ext cx="4705800" cy="1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Richard E. Bellman </a:t>
            </a:r>
            <a:endParaRPr sz="415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3824300" y="750825"/>
            <a:ext cx="512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4320266" y="903225"/>
            <a:ext cx="2951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D966"/>
                </a:solidFill>
                <a:latin typeface="Oswald Medium"/>
                <a:ea typeface="Oswald Medium"/>
                <a:cs typeface="Oswald Medium"/>
                <a:sym typeface="Oswald Medium"/>
              </a:rPr>
              <a:t>Father of DP</a:t>
            </a:r>
            <a:endParaRPr sz="3300">
              <a:solidFill>
                <a:srgbClr val="FFD966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D966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D966"/>
                </a:solidFill>
                <a:latin typeface="Oswald Medium"/>
                <a:ea typeface="Oswald Medium"/>
                <a:cs typeface="Oswald Medium"/>
                <a:sym typeface="Oswald Medium"/>
              </a:rPr>
              <a:t>Bellman Backup</a:t>
            </a:r>
            <a:endParaRPr sz="3300">
              <a:solidFill>
                <a:srgbClr val="FFD96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6131775" y="609025"/>
            <a:ext cx="713100" cy="735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S</a:t>
            </a:r>
            <a:r>
              <a:rPr lang="en"/>
              <a:t> </a:t>
            </a:r>
            <a:endParaRPr/>
          </a:p>
        </p:txBody>
      </p:sp>
      <p:cxnSp>
        <p:nvCxnSpPr>
          <p:cNvPr id="163" name="Google Shape;163;p24"/>
          <p:cNvCxnSpPr/>
          <p:nvPr/>
        </p:nvCxnSpPr>
        <p:spPr>
          <a:xfrm flipH="1">
            <a:off x="974500" y="1645450"/>
            <a:ext cx="214500" cy="10830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00" y="593700"/>
            <a:ext cx="5422800" cy="1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3295099" y="2728450"/>
            <a:ext cx="3580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FF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Discounting factor</a:t>
            </a:r>
            <a:endParaRPr sz="1500">
              <a:solidFill>
                <a:srgbClr val="00FFFF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0</a:t>
            </a:r>
            <a:r>
              <a:rPr lang="en" sz="2000">
                <a:solidFill>
                  <a:srgbClr val="00FFFF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 </a:t>
            </a:r>
            <a:r>
              <a:rPr lang="en" sz="2950">
                <a:solidFill>
                  <a:srgbClr val="FFFF00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≤ </a:t>
            </a:r>
            <a:r>
              <a:rPr lang="en" sz="2000">
                <a:solidFill>
                  <a:srgbClr val="00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Discounting factor</a:t>
            </a:r>
            <a:r>
              <a:rPr lang="en" sz="2000">
                <a:solidFill>
                  <a:srgbClr val="00FFFF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 </a:t>
            </a:r>
            <a:r>
              <a:rPr lang="en" sz="2950">
                <a:solidFill>
                  <a:srgbClr val="FFFF00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≤ 1</a:t>
            </a:r>
            <a:endParaRPr sz="2000">
              <a:solidFill>
                <a:srgbClr val="00FFFF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FFFF00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FFFF"/>
              </a:solidFill>
            </a:endParaRPr>
          </a:p>
        </p:txBody>
      </p:sp>
      <p:cxnSp>
        <p:nvCxnSpPr>
          <p:cNvPr id="166" name="Google Shape;166;p24"/>
          <p:cNvCxnSpPr/>
          <p:nvPr/>
        </p:nvCxnSpPr>
        <p:spPr>
          <a:xfrm flipH="1">
            <a:off x="4172600" y="1692850"/>
            <a:ext cx="214500" cy="10830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4"/>
          <p:cNvSpPr txBox="1"/>
          <p:nvPr/>
        </p:nvSpPr>
        <p:spPr>
          <a:xfrm>
            <a:off x="212450" y="2755500"/>
            <a:ext cx="185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FFFF"/>
                </a:solidFill>
              </a:rPr>
              <a:t>Bellman equation</a:t>
            </a:r>
            <a:endParaRPr b="1" sz="1500">
              <a:solidFill>
                <a:srgbClr val="00FFFF"/>
              </a:solidFill>
            </a:endParaRPr>
          </a:p>
        </p:txBody>
      </p:sp>
      <p:cxnSp>
        <p:nvCxnSpPr>
          <p:cNvPr id="168" name="Google Shape;168;p24"/>
          <p:cNvCxnSpPr>
            <a:stCxn id="162" idx="5"/>
          </p:cNvCxnSpPr>
          <p:nvPr/>
        </p:nvCxnSpPr>
        <p:spPr>
          <a:xfrm>
            <a:off x="6740444" y="1236643"/>
            <a:ext cx="775500" cy="704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4"/>
          <p:cNvCxnSpPr/>
          <p:nvPr/>
        </p:nvCxnSpPr>
        <p:spPr>
          <a:xfrm flipH="1" rot="10800000">
            <a:off x="6824600" y="476900"/>
            <a:ext cx="783300" cy="335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4"/>
          <p:cNvCxnSpPr/>
          <p:nvPr/>
        </p:nvCxnSpPr>
        <p:spPr>
          <a:xfrm>
            <a:off x="6823719" y="1053730"/>
            <a:ext cx="880200" cy="194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9475" y="306500"/>
            <a:ext cx="335400" cy="3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4700" y="773713"/>
            <a:ext cx="298250" cy="2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16135" l="0" r="16135" t="0"/>
          <a:stretch/>
        </p:blipFill>
        <p:spPr>
          <a:xfrm>
            <a:off x="7121925" y="1344322"/>
            <a:ext cx="214500" cy="2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8350" y="227298"/>
            <a:ext cx="405379" cy="3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2550" y="1071973"/>
            <a:ext cx="405375" cy="381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7850" y="1692848"/>
            <a:ext cx="405375" cy="3817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4"/>
          <p:cNvCxnSpPr/>
          <p:nvPr/>
        </p:nvCxnSpPr>
        <p:spPr>
          <a:xfrm flipH="1" rot="10800000">
            <a:off x="7903825" y="196700"/>
            <a:ext cx="159900" cy="3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4"/>
          <p:cNvCxnSpPr/>
          <p:nvPr/>
        </p:nvCxnSpPr>
        <p:spPr>
          <a:xfrm flipH="1" rot="10800000">
            <a:off x="8063725" y="1039750"/>
            <a:ext cx="159900" cy="3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4"/>
          <p:cNvCxnSpPr/>
          <p:nvPr/>
        </p:nvCxnSpPr>
        <p:spPr>
          <a:xfrm flipH="1" rot="10800000">
            <a:off x="7903825" y="1692850"/>
            <a:ext cx="159900" cy="3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125" y="827575"/>
            <a:ext cx="6834625" cy="133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5"/>
          <p:cNvCxnSpPr/>
          <p:nvPr/>
        </p:nvCxnSpPr>
        <p:spPr>
          <a:xfrm flipH="1">
            <a:off x="3576750" y="1965650"/>
            <a:ext cx="214500" cy="10830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5"/>
          <p:cNvSpPr txBox="1"/>
          <p:nvPr/>
        </p:nvSpPr>
        <p:spPr>
          <a:xfrm>
            <a:off x="2733150" y="3114700"/>
            <a:ext cx="327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900FF"/>
                </a:solidFill>
                <a:latin typeface="Oswald Medium"/>
                <a:ea typeface="Oswald Medium"/>
                <a:cs typeface="Oswald Medium"/>
                <a:sym typeface="Oswald Medium"/>
              </a:rPr>
              <a:t>[a , a , a , a , a]</a:t>
            </a:r>
            <a:endParaRPr sz="2800">
              <a:solidFill>
                <a:srgbClr val="9900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4537450" y="3500975"/>
            <a:ext cx="28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rPr>
              <a:t>k</a:t>
            </a:r>
            <a:endParaRPr sz="2000">
              <a:solidFill>
                <a:schemeClr val="accent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2870150" y="3439950"/>
            <a:ext cx="737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</a:rPr>
              <a:t>n</a:t>
            </a:r>
            <a:endParaRPr b="1"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6"/>
              </a:solidFill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 flipH="1" rot="10800000">
            <a:off x="4603550" y="731025"/>
            <a:ext cx="884400" cy="599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5"/>
          <p:cNvSpPr txBox="1"/>
          <p:nvPr/>
        </p:nvSpPr>
        <p:spPr>
          <a:xfrm>
            <a:off x="4242775" y="284625"/>
            <a:ext cx="232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FF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Immediate reward</a:t>
            </a:r>
            <a:endParaRPr sz="1700">
              <a:solidFill>
                <a:srgbClr val="FF00FF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FF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</p:txBody>
      </p:sp>
      <p:cxnSp>
        <p:nvCxnSpPr>
          <p:cNvPr id="191" name="Google Shape;191;p25"/>
          <p:cNvCxnSpPr/>
          <p:nvPr/>
        </p:nvCxnSpPr>
        <p:spPr>
          <a:xfrm>
            <a:off x="6840625" y="1965650"/>
            <a:ext cx="258300" cy="1164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5"/>
          <p:cNvSpPr txBox="1"/>
          <p:nvPr/>
        </p:nvSpPr>
        <p:spPr>
          <a:xfrm>
            <a:off x="6031725" y="3156150"/>
            <a:ext cx="2327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FF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future</a:t>
            </a:r>
            <a:r>
              <a:rPr lang="en" sz="1700">
                <a:solidFill>
                  <a:srgbClr val="FF00FF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 reward</a:t>
            </a:r>
            <a:endParaRPr sz="1700">
              <a:solidFill>
                <a:srgbClr val="FF00FF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390150" y="4213350"/>
            <a:ext cx="620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E599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in esscne finding best A that maximize the R and V</a:t>
            </a:r>
            <a:endParaRPr sz="1700">
              <a:solidFill>
                <a:srgbClr val="FFE599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FF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825" y="3958000"/>
            <a:ext cx="834875" cy="8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-813550" y="1526075"/>
            <a:ext cx="8520600" cy="45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27075"/>
            <a:ext cx="4946932" cy="13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/>
          <p:nvPr/>
        </p:nvSpPr>
        <p:spPr>
          <a:xfrm>
            <a:off x="6324600" y="696350"/>
            <a:ext cx="386700" cy="356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7503200" y="1393250"/>
            <a:ext cx="386700" cy="356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5307650" y="2667425"/>
            <a:ext cx="386700" cy="356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26"/>
          <p:cNvCxnSpPr>
            <a:stCxn id="201" idx="6"/>
          </p:cNvCxnSpPr>
          <p:nvPr/>
        </p:nvCxnSpPr>
        <p:spPr>
          <a:xfrm>
            <a:off x="6711300" y="874400"/>
            <a:ext cx="466500" cy="60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6"/>
          <p:cNvCxnSpPr>
            <a:stCxn id="201" idx="4"/>
          </p:cNvCxnSpPr>
          <p:nvPr/>
        </p:nvCxnSpPr>
        <p:spPr>
          <a:xfrm>
            <a:off x="6517950" y="1052450"/>
            <a:ext cx="9300" cy="3408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6"/>
          <p:cNvCxnSpPr>
            <a:stCxn id="202" idx="2"/>
          </p:cNvCxnSpPr>
          <p:nvPr/>
        </p:nvCxnSpPr>
        <p:spPr>
          <a:xfrm flipH="1">
            <a:off x="7001000" y="1571300"/>
            <a:ext cx="502200" cy="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6"/>
          <p:cNvCxnSpPr>
            <a:stCxn id="202" idx="4"/>
          </p:cNvCxnSpPr>
          <p:nvPr/>
        </p:nvCxnSpPr>
        <p:spPr>
          <a:xfrm>
            <a:off x="7696550" y="1749350"/>
            <a:ext cx="10500" cy="3357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6"/>
          <p:cNvCxnSpPr>
            <a:stCxn id="203" idx="6"/>
          </p:cNvCxnSpPr>
          <p:nvPr/>
        </p:nvCxnSpPr>
        <p:spPr>
          <a:xfrm flipH="1" rot="10800000">
            <a:off x="5694350" y="2841275"/>
            <a:ext cx="548400" cy="42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6"/>
          <p:cNvCxnSpPr>
            <a:stCxn id="203" idx="0"/>
          </p:cNvCxnSpPr>
          <p:nvPr/>
        </p:nvCxnSpPr>
        <p:spPr>
          <a:xfrm rot="10800000">
            <a:off x="5500100" y="2356325"/>
            <a:ext cx="900" cy="311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6"/>
          <p:cNvSpPr txBox="1"/>
          <p:nvPr/>
        </p:nvSpPr>
        <p:spPr>
          <a:xfrm>
            <a:off x="5043350" y="1111025"/>
            <a:ext cx="69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5926150" y="1111025"/>
            <a:ext cx="69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</a:endParaRPr>
          </a:p>
        </p:txBody>
      </p:sp>
      <p:sp>
        <p:nvSpPr>
          <p:cNvPr id="212" name="Google Shape;212;p26"/>
          <p:cNvSpPr txBox="1"/>
          <p:nvPr/>
        </p:nvSpPr>
        <p:spPr>
          <a:xfrm rot="10800000">
            <a:off x="1507350" y="2437125"/>
            <a:ext cx="1254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                                                                </a:t>
            </a:r>
            <a:r>
              <a:rPr lang="en" sz="1800">
                <a:solidFill>
                  <a:schemeClr val="accent4"/>
                </a:solidFill>
              </a:rPr>
              <a:t>       </a:t>
            </a:r>
            <a:r>
              <a:rPr lang="en" sz="3100">
                <a:solidFill>
                  <a:schemeClr val="dk1"/>
                </a:solidFill>
                <a:latin typeface="Caveat Medium"/>
                <a:ea typeface="Caveat Medium"/>
                <a:cs typeface="Caveat Medium"/>
                <a:sym typeface="Caveat Medium"/>
              </a:rPr>
              <a:t>A</a:t>
            </a:r>
            <a:r>
              <a:rPr lang="en" sz="3100">
                <a:solidFill>
                  <a:schemeClr val="accent4"/>
                </a:solidFill>
              </a:rPr>
              <a:t>  </a:t>
            </a:r>
            <a:r>
              <a:rPr lang="en" sz="1800">
                <a:solidFill>
                  <a:schemeClr val="accent4"/>
                </a:solidFill>
              </a:rPr>
              <a:t> 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679150" y="2369800"/>
            <a:ext cx="2049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FFFF"/>
                </a:solidFill>
                <a:latin typeface="Caveat Medium"/>
                <a:ea typeface="Caveat Medium"/>
                <a:cs typeface="Caveat Medium"/>
                <a:sym typeface="Caveat Medium"/>
              </a:rPr>
              <a:t>R(s,a) = 0</a:t>
            </a:r>
            <a:r>
              <a:rPr lang="en" sz="3400">
                <a:solidFill>
                  <a:srgbClr val="00FFFF"/>
                </a:solidFill>
              </a:rPr>
              <a:t> </a:t>
            </a:r>
            <a:endParaRPr sz="3400">
              <a:solidFill>
                <a:srgbClr val="00FFFF"/>
              </a:solidFill>
            </a:endParaRPr>
          </a:p>
        </p:txBody>
      </p:sp>
      <p:graphicFrame>
        <p:nvGraphicFramePr>
          <p:cNvPr id="214" name="Google Shape;214;p26"/>
          <p:cNvGraphicFramePr/>
          <p:nvPr/>
        </p:nvGraphicFramePr>
        <p:xfrm>
          <a:off x="4866563" y="21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{4ECB1024-EF4D-440A-A470-EC5182D92A59}</a:tableStyleId>
              </a:tblPr>
              <a:tblGrid>
                <a:gridCol w="1165150"/>
                <a:gridCol w="1165150"/>
                <a:gridCol w="1165150"/>
              </a:tblGrid>
              <a:tr h="9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0.729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0.81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0.9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4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0.81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0.9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4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0.9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1.11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5" name="Google Shape;215;p26"/>
          <p:cNvSpPr txBox="1"/>
          <p:nvPr/>
        </p:nvSpPr>
        <p:spPr>
          <a:xfrm>
            <a:off x="2608350" y="2262100"/>
            <a:ext cx="1006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0FFFF"/>
                </a:solidFill>
                <a:latin typeface="Caveat Medium"/>
                <a:ea typeface="Caveat Medium"/>
                <a:cs typeface="Caveat Medium"/>
                <a:sym typeface="Caveat Medium"/>
              </a:rPr>
              <a:t>s</a:t>
            </a:r>
            <a:endParaRPr sz="2100"/>
          </a:p>
        </p:txBody>
      </p:sp>
      <p:sp>
        <p:nvSpPr>
          <p:cNvPr id="216" name="Google Shape;216;p26"/>
          <p:cNvSpPr txBox="1"/>
          <p:nvPr/>
        </p:nvSpPr>
        <p:spPr>
          <a:xfrm>
            <a:off x="619175" y="1677100"/>
            <a:ext cx="2658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rgbClr val="FF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Let assume : </a:t>
            </a:r>
            <a:endParaRPr sz="3300" u="sng">
              <a:solidFill>
                <a:srgbClr val="FF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/>
        </p:nvSpPr>
        <p:spPr>
          <a:xfrm>
            <a:off x="1498075" y="90625"/>
            <a:ext cx="558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  Dynamic Programming And RL</a:t>
            </a:r>
            <a:endParaRPr sz="3500">
              <a:solidFill>
                <a:schemeClr val="accent6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accent6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69950" y="1290050"/>
            <a:ext cx="460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Font typeface="Oswald Medium"/>
              <a:buChar char="-"/>
            </a:pPr>
            <a:r>
              <a:rPr lang="en" sz="2400">
                <a:solidFill>
                  <a:srgbClr val="FFE599"/>
                </a:solidFill>
                <a:latin typeface="Oswald Medium"/>
                <a:ea typeface="Oswald Medium"/>
                <a:cs typeface="Oswald Medium"/>
                <a:sym typeface="Oswald Medium"/>
              </a:rPr>
              <a:t>Recursion</a:t>
            </a:r>
            <a:endParaRPr sz="2400">
              <a:solidFill>
                <a:srgbClr val="FFE599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Font typeface="Oswald Medium"/>
              <a:buChar char="-"/>
            </a:pPr>
            <a:r>
              <a:rPr lang="en" sz="2400">
                <a:solidFill>
                  <a:srgbClr val="FFE599"/>
                </a:solidFill>
                <a:latin typeface="Oswald Medium"/>
                <a:ea typeface="Oswald Medium"/>
                <a:cs typeface="Oswald Medium"/>
                <a:sym typeface="Oswald Medium"/>
              </a:rPr>
              <a:t>Overlapping sub-problems</a:t>
            </a:r>
            <a:endParaRPr sz="21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aphicFrame>
        <p:nvGraphicFramePr>
          <p:cNvPr id="223" name="Google Shape;223;p27"/>
          <p:cNvGraphicFramePr/>
          <p:nvPr/>
        </p:nvGraphicFramePr>
        <p:xfrm>
          <a:off x="5161338" y="1353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{4ECB1024-EF4D-440A-A470-EC5182D92A59}</a:tableStyleId>
              </a:tblPr>
              <a:tblGrid>
                <a:gridCol w="1165150"/>
                <a:gridCol w="1165150"/>
                <a:gridCol w="1165150"/>
              </a:tblGrid>
              <a:tr h="85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0.729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0.81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0.9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4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0.81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0.9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4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0.9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1.11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4" name="Google Shape;224;p27"/>
          <p:cNvSpPr/>
          <p:nvPr/>
        </p:nvSpPr>
        <p:spPr>
          <a:xfrm>
            <a:off x="5813175" y="1984250"/>
            <a:ext cx="193200" cy="58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5955375" y="2571750"/>
            <a:ext cx="9606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5955375" y="1706800"/>
            <a:ext cx="8997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6799075" y="1890650"/>
            <a:ext cx="279600" cy="6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8115500" y="2687650"/>
            <a:ext cx="376200" cy="6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49575" y="2687650"/>
            <a:ext cx="46098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Font typeface="Oswald Medium"/>
              <a:buChar char="-"/>
            </a:pPr>
            <a:r>
              <a:rPr lang="en" sz="2400">
                <a:solidFill>
                  <a:srgbClr val="FFE599"/>
                </a:solidFill>
                <a:latin typeface="Oswald Medium"/>
                <a:ea typeface="Oswald Medium"/>
                <a:cs typeface="Oswald Medium"/>
                <a:sym typeface="Oswald Medium"/>
              </a:rPr>
              <a:t>Why it is not Trivial </a:t>
            </a:r>
            <a:r>
              <a:rPr lang="en" sz="2400">
                <a:solidFill>
                  <a:srgbClr val="FFE599"/>
                </a:solidFill>
                <a:latin typeface="Oswald Medium"/>
                <a:ea typeface="Oswald Medium"/>
                <a:cs typeface="Oswald Medium"/>
                <a:sym typeface="Oswald Medium"/>
              </a:rPr>
              <a:t>? </a:t>
            </a:r>
            <a:r>
              <a:rPr lang="en" sz="4754">
                <a:solidFill>
                  <a:schemeClr val="lt2"/>
                </a:solidFill>
              </a:rPr>
              <a:t>🤔</a:t>
            </a:r>
            <a:endParaRPr sz="2400">
              <a:solidFill>
                <a:srgbClr val="FFE599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3556263" y="1925375"/>
            <a:ext cx="900000" cy="981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/>
              <a:t>5</a:t>
            </a:r>
            <a:endParaRPr b="1"/>
          </a:p>
        </p:txBody>
      </p:sp>
      <p:sp>
        <p:nvSpPr>
          <p:cNvPr id="235" name="Google Shape;235;p28"/>
          <p:cNvSpPr/>
          <p:nvPr/>
        </p:nvSpPr>
        <p:spPr>
          <a:xfrm>
            <a:off x="3534674" y="3506300"/>
            <a:ext cx="900000" cy="955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8</a:t>
            </a:r>
            <a:endParaRPr b="1"/>
          </a:p>
        </p:txBody>
      </p:sp>
      <p:cxnSp>
        <p:nvCxnSpPr>
          <p:cNvPr id="236" name="Google Shape;236;p28"/>
          <p:cNvCxnSpPr/>
          <p:nvPr/>
        </p:nvCxnSpPr>
        <p:spPr>
          <a:xfrm>
            <a:off x="2230043" y="811893"/>
            <a:ext cx="1260300" cy="10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8"/>
          <p:cNvCxnSpPr>
            <a:endCxn id="234" idx="2"/>
          </p:cNvCxnSpPr>
          <p:nvPr/>
        </p:nvCxnSpPr>
        <p:spPr>
          <a:xfrm>
            <a:off x="1996263" y="2415875"/>
            <a:ext cx="1560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8"/>
          <p:cNvCxnSpPr>
            <a:endCxn id="234" idx="0"/>
          </p:cNvCxnSpPr>
          <p:nvPr/>
        </p:nvCxnSpPr>
        <p:spPr>
          <a:xfrm>
            <a:off x="3988563" y="1198775"/>
            <a:ext cx="17700" cy="726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8"/>
          <p:cNvCxnSpPr>
            <a:endCxn id="240" idx="2"/>
          </p:cNvCxnSpPr>
          <p:nvPr/>
        </p:nvCxnSpPr>
        <p:spPr>
          <a:xfrm>
            <a:off x="4456412" y="706000"/>
            <a:ext cx="1127100" cy="150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8"/>
          <p:cNvCxnSpPr>
            <a:endCxn id="242" idx="2"/>
          </p:cNvCxnSpPr>
          <p:nvPr/>
        </p:nvCxnSpPr>
        <p:spPr>
          <a:xfrm flipH="1" rot="10800000">
            <a:off x="4456387" y="4035400"/>
            <a:ext cx="1429200" cy="4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8"/>
          <p:cNvSpPr/>
          <p:nvPr/>
        </p:nvSpPr>
        <p:spPr>
          <a:xfrm>
            <a:off x="3526112" y="243100"/>
            <a:ext cx="900000" cy="9558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/>
              <a:t>2</a:t>
            </a:r>
            <a:endParaRPr b="1"/>
          </a:p>
        </p:txBody>
      </p:sp>
      <p:sp>
        <p:nvSpPr>
          <p:cNvPr id="240" name="Google Shape;240;p28"/>
          <p:cNvSpPr/>
          <p:nvPr/>
        </p:nvSpPr>
        <p:spPr>
          <a:xfrm>
            <a:off x="5583512" y="243100"/>
            <a:ext cx="900000" cy="95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3</a:t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5701287" y="1791925"/>
            <a:ext cx="900000" cy="9558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6</a:t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5885587" y="3557500"/>
            <a:ext cx="900000" cy="9558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9</a:t>
            </a:r>
            <a:endParaRPr b="1"/>
          </a:p>
        </p:txBody>
      </p:sp>
      <p:sp>
        <p:nvSpPr>
          <p:cNvPr id="245" name="Google Shape;245;p28"/>
          <p:cNvSpPr/>
          <p:nvPr/>
        </p:nvSpPr>
        <p:spPr>
          <a:xfrm>
            <a:off x="1330062" y="293800"/>
            <a:ext cx="900000" cy="955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/>
              <a:t>1</a:t>
            </a:r>
            <a:endParaRPr b="1"/>
          </a:p>
        </p:txBody>
      </p:sp>
      <p:sp>
        <p:nvSpPr>
          <p:cNvPr id="246" name="Google Shape;246;p28"/>
          <p:cNvSpPr/>
          <p:nvPr/>
        </p:nvSpPr>
        <p:spPr>
          <a:xfrm>
            <a:off x="1330038" y="1976200"/>
            <a:ext cx="900000" cy="9810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/>
              <a:t>4</a:t>
            </a:r>
            <a:r>
              <a:rPr lang="en"/>
              <a:t>  </a:t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1365638" y="3506288"/>
            <a:ext cx="900000" cy="98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/>
              <a:t>7</a:t>
            </a:r>
            <a:endParaRPr b="1"/>
          </a:p>
        </p:txBody>
      </p:sp>
      <p:cxnSp>
        <p:nvCxnSpPr>
          <p:cNvPr id="248" name="Google Shape;248;p28"/>
          <p:cNvCxnSpPr>
            <a:stCxn id="247" idx="6"/>
          </p:cNvCxnSpPr>
          <p:nvPr/>
        </p:nvCxnSpPr>
        <p:spPr>
          <a:xfrm>
            <a:off x="2265638" y="3996788"/>
            <a:ext cx="1264800" cy="43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8"/>
          <p:cNvCxnSpPr>
            <a:stCxn id="234" idx="4"/>
            <a:endCxn id="235" idx="0"/>
          </p:cNvCxnSpPr>
          <p:nvPr/>
        </p:nvCxnSpPr>
        <p:spPr>
          <a:xfrm flipH="1">
            <a:off x="3984663" y="2906375"/>
            <a:ext cx="21600" cy="6000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8"/>
          <p:cNvCxnSpPr/>
          <p:nvPr/>
        </p:nvCxnSpPr>
        <p:spPr>
          <a:xfrm>
            <a:off x="4434687" y="2377875"/>
            <a:ext cx="1266600" cy="20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8"/>
          <p:cNvCxnSpPr/>
          <p:nvPr/>
        </p:nvCxnSpPr>
        <p:spPr>
          <a:xfrm>
            <a:off x="6102813" y="1151775"/>
            <a:ext cx="17700" cy="726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8"/>
          <p:cNvCxnSpPr/>
          <p:nvPr/>
        </p:nvCxnSpPr>
        <p:spPr>
          <a:xfrm>
            <a:off x="6260288" y="2747725"/>
            <a:ext cx="20400" cy="809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8"/>
          <p:cNvCxnSpPr/>
          <p:nvPr/>
        </p:nvCxnSpPr>
        <p:spPr>
          <a:xfrm>
            <a:off x="1771188" y="1249600"/>
            <a:ext cx="17700" cy="726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8"/>
          <p:cNvCxnSpPr>
            <a:stCxn id="246" idx="4"/>
          </p:cNvCxnSpPr>
          <p:nvPr/>
        </p:nvCxnSpPr>
        <p:spPr>
          <a:xfrm flipH="1">
            <a:off x="1757238" y="2957200"/>
            <a:ext cx="22800" cy="558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8"/>
          <p:cNvSpPr txBox="1"/>
          <p:nvPr/>
        </p:nvSpPr>
        <p:spPr>
          <a:xfrm>
            <a:off x="0" y="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E599"/>
                </a:solidFill>
                <a:latin typeface="Oswald"/>
                <a:ea typeface="Oswald"/>
                <a:cs typeface="Oswald"/>
                <a:sym typeface="Oswald"/>
              </a:rPr>
              <a:t>          </a:t>
            </a:r>
            <a:r>
              <a:rPr b="1" lang="en" sz="2700">
                <a:solidFill>
                  <a:srgbClr val="FFE599"/>
                </a:solidFill>
                <a:latin typeface="Caveat"/>
                <a:ea typeface="Caveat"/>
                <a:cs typeface="Caveat"/>
                <a:sym typeface="Caveat"/>
              </a:rPr>
              <a:t>Src</a:t>
            </a:r>
            <a:endParaRPr b="1" sz="17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311700" y="42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Lexend Deca SemiBold"/>
                <a:ea typeface="Lexend Deca SemiBold"/>
                <a:cs typeface="Lexend Deca SemiBold"/>
                <a:sym typeface="Lexend Deca SemiBold"/>
              </a:rPr>
              <a:t>Markov decision Process (stochastic)</a:t>
            </a:r>
            <a:endParaRPr sz="2020"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075" y="18035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225" y="144775"/>
            <a:ext cx="1143000" cy="1143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3" name="Google Shape;263;p29"/>
          <p:cNvGraphicFramePr/>
          <p:nvPr/>
        </p:nvGraphicFramePr>
        <p:xfrm>
          <a:off x="2279563" y="1662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{4ECB1024-EF4D-440A-A470-EC5182D92A59}</a:tableStyleId>
              </a:tblPr>
              <a:tblGrid>
                <a:gridCol w="1209650"/>
                <a:gridCol w="1209650"/>
                <a:gridCol w="1209650"/>
              </a:tblGrid>
              <a:tr h="101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7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    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           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6      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7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9                                                                                                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4" name="Google Shape;26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6425" y="2774150"/>
            <a:ext cx="340525" cy="3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/>
          <p:nvPr/>
        </p:nvSpPr>
        <p:spPr>
          <a:xfrm>
            <a:off x="4984725" y="2937100"/>
            <a:ext cx="437100" cy="47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5082975" y="2479600"/>
            <a:ext cx="188100" cy="457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4334025" y="3074350"/>
            <a:ext cx="650700" cy="198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5134575" y="3409900"/>
            <a:ext cx="137400" cy="63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 txBox="1"/>
          <p:nvPr/>
        </p:nvSpPr>
        <p:spPr>
          <a:xfrm>
            <a:off x="4572000" y="3201075"/>
            <a:ext cx="6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0.05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5213325" y="3601275"/>
            <a:ext cx="5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0.9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4831400" y="2166525"/>
            <a:ext cx="6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0.05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850" y="-102525"/>
            <a:ext cx="5422800" cy="1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75" y="3597500"/>
            <a:ext cx="8928826" cy="7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0"/>
          <p:cNvSpPr/>
          <p:nvPr/>
        </p:nvSpPr>
        <p:spPr>
          <a:xfrm>
            <a:off x="3968225" y="944450"/>
            <a:ext cx="177900" cy="83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 txBox="1"/>
          <p:nvPr/>
        </p:nvSpPr>
        <p:spPr>
          <a:xfrm>
            <a:off x="4232550" y="1104950"/>
            <a:ext cx="155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2CC"/>
                </a:solidFill>
                <a:latin typeface="Oswald Medium"/>
                <a:ea typeface="Oswald Medium"/>
                <a:cs typeface="Oswald Medium"/>
                <a:sym typeface="Oswald Medium"/>
              </a:rPr>
              <a:t>adding</a:t>
            </a:r>
            <a:endParaRPr sz="1600">
              <a:solidFill>
                <a:srgbClr val="FFF2CC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80" name="Google Shape;2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2250" y="1777850"/>
            <a:ext cx="26098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/>
          <p:nvPr/>
        </p:nvSpPr>
        <p:spPr>
          <a:xfrm>
            <a:off x="3907150" y="2571750"/>
            <a:ext cx="177900" cy="97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4196975" y="26927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2CC"/>
                </a:solidFill>
                <a:latin typeface="Oswald Medium"/>
                <a:ea typeface="Oswald Medium"/>
                <a:cs typeface="Oswald Medium"/>
                <a:sym typeface="Oswald Medium"/>
              </a:rPr>
              <a:t>resulting</a:t>
            </a:r>
            <a:endParaRPr sz="1600">
              <a:solidFill>
                <a:srgbClr val="FFF2CC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311700" y="42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05550"/>
            <a:ext cx="8534400" cy="25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5275" y="-49400"/>
            <a:ext cx="9038100" cy="51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54"/>
              <a:t>What The heck is RL ?🤔</a:t>
            </a:r>
            <a:endParaRPr sz="475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5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36"/>
              <a:t>It is about learning the optimal behavior in an environment to obtain maximum reward and you keep doing this until someone tells you to stop. 😐</a:t>
            </a:r>
            <a:endParaRPr sz="463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/>
        </p:nvSpPr>
        <p:spPr>
          <a:xfrm>
            <a:off x="1416775" y="227500"/>
            <a:ext cx="581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FF"/>
                </a:solidFill>
                <a:latin typeface="Oswald Medium"/>
                <a:ea typeface="Oswald Medium"/>
                <a:cs typeface="Oswald Medium"/>
                <a:sym typeface="Oswald Medium"/>
              </a:rPr>
              <a:t>                Q-</a:t>
            </a:r>
            <a:r>
              <a:rPr lang="en" sz="3200">
                <a:solidFill>
                  <a:srgbClr val="FF00FF"/>
                </a:solidFill>
                <a:latin typeface="Oswald Medium"/>
                <a:ea typeface="Oswald Medium"/>
                <a:cs typeface="Oswald Medium"/>
                <a:sym typeface="Oswald Medium"/>
              </a:rPr>
              <a:t>function   </a:t>
            </a:r>
            <a:endParaRPr sz="3200">
              <a:solidFill>
                <a:srgbClr val="FF00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94" name="Google Shape;2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600" y="0"/>
            <a:ext cx="10287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2"/>
          <p:cNvSpPr/>
          <p:nvPr/>
        </p:nvSpPr>
        <p:spPr>
          <a:xfrm>
            <a:off x="2921300" y="2692825"/>
            <a:ext cx="6124500" cy="213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25" y="1838325"/>
            <a:ext cx="8938600" cy="7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/>
          <p:nvPr/>
        </p:nvSpPr>
        <p:spPr>
          <a:xfrm>
            <a:off x="5864075" y="2905813"/>
            <a:ext cx="386400" cy="94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00" y="4415850"/>
            <a:ext cx="4953425" cy="5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4825" y="3867950"/>
            <a:ext cx="1311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2"/>
          <p:cNvSpPr txBox="1"/>
          <p:nvPr/>
        </p:nvSpPr>
        <p:spPr>
          <a:xfrm>
            <a:off x="324075" y="1000375"/>
            <a:ext cx="826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6B26B"/>
                </a:solidFill>
              </a:rPr>
              <a:t>the value of all of the actions, from all of the states</a:t>
            </a:r>
            <a:endParaRPr b="1" sz="2500"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25" y="376050"/>
            <a:ext cx="8472225" cy="6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325" y="317725"/>
            <a:ext cx="766350" cy="76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33"/>
          <p:cNvCxnSpPr/>
          <p:nvPr/>
        </p:nvCxnSpPr>
        <p:spPr>
          <a:xfrm flipH="1">
            <a:off x="7256525" y="1000625"/>
            <a:ext cx="381300" cy="1128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8" name="Google Shape;30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3275" y="2128925"/>
            <a:ext cx="16764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33"/>
          <p:cNvCxnSpPr/>
          <p:nvPr/>
        </p:nvCxnSpPr>
        <p:spPr>
          <a:xfrm flipH="1">
            <a:off x="5650575" y="2413475"/>
            <a:ext cx="676800" cy="9807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0" name="Google Shape;31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4600" y="3496450"/>
            <a:ext cx="6974951" cy="6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3"/>
          <p:cNvSpPr txBox="1"/>
          <p:nvPr/>
        </p:nvSpPr>
        <p:spPr>
          <a:xfrm>
            <a:off x="873000" y="2885975"/>
            <a:ext cx="320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06666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Intution</a:t>
            </a:r>
            <a:endParaRPr sz="1900">
              <a:solidFill>
                <a:srgbClr val="E06666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75" y="589000"/>
            <a:ext cx="8508150" cy="7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4"/>
          <p:cNvSpPr txBox="1"/>
          <p:nvPr/>
        </p:nvSpPr>
        <p:spPr>
          <a:xfrm>
            <a:off x="4832275" y="1432375"/>
            <a:ext cx="167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Let s =  1</a:t>
            </a:r>
            <a:endParaRPr sz="2700">
              <a:solidFill>
                <a:srgbClr val="FF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318" name="Google Shape;3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075" y="666025"/>
            <a:ext cx="766350" cy="76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9" name="Google Shape;319;p34"/>
          <p:cNvGraphicFramePr/>
          <p:nvPr/>
        </p:nvGraphicFramePr>
        <p:xfrm>
          <a:off x="1618350" y="239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{4ECB1024-EF4D-440A-A470-EC5182D92A59}</a:tableStyleId>
              </a:tblPr>
              <a:tblGrid>
                <a:gridCol w="499675"/>
                <a:gridCol w="499675"/>
                <a:gridCol w="499675"/>
                <a:gridCol w="499675"/>
                <a:gridCol w="499675"/>
              </a:tblGrid>
              <a:tr h="31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0" name="Google Shape;320;p34"/>
          <p:cNvSpPr txBox="1"/>
          <p:nvPr/>
        </p:nvSpPr>
        <p:spPr>
          <a:xfrm>
            <a:off x="-20400" y="26987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      </a:t>
            </a:r>
            <a:r>
              <a:rPr b="1" lang="en" sz="33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b="1" lang="en" sz="3300">
                <a:solidFill>
                  <a:srgbClr val="FF9900"/>
                </a:solidFill>
                <a:latin typeface="Caveat"/>
                <a:ea typeface="Caveat"/>
                <a:cs typeface="Caveat"/>
                <a:sym typeface="Caveat"/>
              </a:rPr>
              <a:t>Q  :</a:t>
            </a:r>
            <a:endParaRPr b="1" sz="3300">
              <a:solidFill>
                <a:srgbClr val="FF99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1176175" y="230145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s1</a:t>
            </a:r>
            <a:endParaRPr sz="2700">
              <a:solidFill>
                <a:srgbClr val="FF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322" name="Google Shape;322;p34"/>
          <p:cNvSpPr txBox="1"/>
          <p:nvPr/>
        </p:nvSpPr>
        <p:spPr>
          <a:xfrm>
            <a:off x="1147200" y="2653000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S2</a:t>
            </a:r>
            <a:endParaRPr sz="2700">
              <a:solidFill>
                <a:srgbClr val="FF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1147200" y="3012100"/>
            <a:ext cx="807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S3</a:t>
            </a:r>
            <a:endParaRPr sz="2700">
              <a:solidFill>
                <a:srgbClr val="FF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1147200" y="3423850"/>
            <a:ext cx="532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S4</a:t>
            </a:r>
            <a:endParaRPr sz="2700">
              <a:solidFill>
                <a:srgbClr val="FF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1076100" y="3821650"/>
            <a:ext cx="807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Sn</a:t>
            </a:r>
            <a:endParaRPr sz="2700">
              <a:solidFill>
                <a:srgbClr val="FF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3038825" y="1898038"/>
            <a:ext cx="624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E69138"/>
                </a:solidFill>
                <a:latin typeface="Caveat Medium"/>
                <a:ea typeface="Caveat Medium"/>
                <a:cs typeface="Caveat Medium"/>
                <a:sym typeface="Caveat Medium"/>
              </a:rPr>
              <a:t> a4</a:t>
            </a:r>
            <a:endParaRPr sz="2700">
              <a:solidFill>
                <a:srgbClr val="E69138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1992275" y="1951050"/>
            <a:ext cx="807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E69138"/>
                </a:solidFill>
                <a:latin typeface="Caveat Medium"/>
                <a:ea typeface="Caveat Medium"/>
                <a:cs typeface="Caveat Medium"/>
                <a:sym typeface="Caveat Medium"/>
              </a:rPr>
              <a:t> a2</a:t>
            </a:r>
            <a:endParaRPr sz="2700">
              <a:solidFill>
                <a:srgbClr val="E69138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E69138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1526250" y="1951050"/>
            <a:ext cx="69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E69138"/>
                </a:solidFill>
                <a:latin typeface="Caveat Medium"/>
                <a:ea typeface="Caveat Medium"/>
                <a:cs typeface="Caveat Medium"/>
                <a:sym typeface="Caveat Medium"/>
              </a:rPr>
              <a:t> a1</a:t>
            </a:r>
            <a:endParaRPr sz="2700">
              <a:solidFill>
                <a:srgbClr val="E69138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457200" y="45720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E69138"/>
                </a:solidFill>
                <a:latin typeface="Caveat Medium"/>
                <a:ea typeface="Caveat Medium"/>
                <a:cs typeface="Caveat Medium"/>
                <a:sym typeface="Caveat Medium"/>
              </a:rPr>
              <a:t> </a:t>
            </a:r>
            <a:endParaRPr sz="2700">
              <a:solidFill>
                <a:srgbClr val="E69138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2586125" y="1509375"/>
            <a:ext cx="56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E69138"/>
                </a:solidFill>
                <a:latin typeface="Caveat Medium"/>
                <a:ea typeface="Caveat Medium"/>
                <a:cs typeface="Caveat Medium"/>
                <a:sym typeface="Caveat Medium"/>
              </a:rPr>
              <a:t> a3</a:t>
            </a:r>
            <a:endParaRPr sz="2700">
              <a:solidFill>
                <a:srgbClr val="E69138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3515200" y="1924875"/>
            <a:ext cx="114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E69138"/>
                </a:solidFill>
                <a:latin typeface="Caveat Medium"/>
                <a:ea typeface="Caveat Medium"/>
                <a:cs typeface="Caveat Medium"/>
                <a:sym typeface="Caveat Medium"/>
              </a:rPr>
              <a:t> aK</a:t>
            </a:r>
            <a:endParaRPr sz="2700">
              <a:solidFill>
                <a:srgbClr val="E69138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332" name="Google Shape;33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0050" y="2571750"/>
            <a:ext cx="4663024" cy="4540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34"/>
          <p:cNvCxnSpPr/>
          <p:nvPr/>
        </p:nvCxnSpPr>
        <p:spPr>
          <a:xfrm>
            <a:off x="5955500" y="2088025"/>
            <a:ext cx="589500" cy="3354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34"/>
          <p:cNvSpPr txBox="1"/>
          <p:nvPr/>
        </p:nvSpPr>
        <p:spPr>
          <a:xfrm>
            <a:off x="4832275" y="3221425"/>
            <a:ext cx="2648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Q(s,a1)</a:t>
            </a:r>
            <a:endParaRPr sz="3300">
              <a:solidFill>
                <a:srgbClr val="FFD966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Q(s,a2)</a:t>
            </a:r>
            <a:endParaRPr sz="3300">
              <a:solidFill>
                <a:srgbClr val="FFD966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Q(s,a3)</a:t>
            </a:r>
            <a:endParaRPr sz="3300">
              <a:solidFill>
                <a:srgbClr val="FFD966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428600" y="3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Policy Iteration steps over Q function </a:t>
            </a:r>
            <a:endParaRPr b="1"/>
          </a:p>
        </p:txBody>
      </p:sp>
      <p:sp>
        <p:nvSpPr>
          <p:cNvPr id="340" name="Google Shape;340;p35"/>
          <p:cNvSpPr txBox="1"/>
          <p:nvPr>
            <p:ph idx="1" type="body"/>
          </p:nvPr>
        </p:nvSpPr>
        <p:spPr>
          <a:xfrm>
            <a:off x="149050" y="6619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swald Medium"/>
              <a:buAutoNum type="arabicPeriod"/>
            </a:pPr>
            <a:r>
              <a:rPr lang="en">
                <a:solidFill>
                  <a:srgbClr val="FFFF00"/>
                </a:solidFill>
                <a:latin typeface="Oswald Medium"/>
                <a:ea typeface="Oswald Medium"/>
                <a:cs typeface="Oswald Medium"/>
                <a:sym typeface="Oswald Medium"/>
              </a:rPr>
              <a:t>Initialize your Q function randomly (so the value of any action from any state is a random number). Start in a random state (call it S).</a:t>
            </a:r>
            <a:endParaRPr>
              <a:solidFill>
                <a:srgbClr val="FFFF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800"/>
              <a:buFont typeface="Oswald Medium"/>
              <a:buAutoNum type="arabicPeriod"/>
            </a:pPr>
            <a:r>
              <a:rPr lang="en">
                <a:solidFill>
                  <a:srgbClr val="DD7E6B"/>
                </a:solidFill>
                <a:latin typeface="Oswald Medium"/>
                <a:ea typeface="Oswald Medium"/>
                <a:cs typeface="Oswald Medium"/>
                <a:sym typeface="Oswald Medium"/>
              </a:rPr>
              <a:t>Do epsilon-greedy</a:t>
            </a:r>
            <a:endParaRPr>
              <a:solidFill>
                <a:srgbClr val="DD7E6B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Oswald Medium"/>
              <a:buAutoNum type="arabicPeriod"/>
            </a:pPr>
            <a:r>
              <a:rPr lang="en">
                <a:solidFill>
                  <a:srgbClr val="E69138"/>
                </a:solidFill>
                <a:latin typeface="Oswald Medium"/>
                <a:ea typeface="Oswald Medium"/>
                <a:cs typeface="Oswald Medium"/>
                <a:sym typeface="Oswald Medium"/>
              </a:rPr>
              <a:t> update The Q function for the state we were in, and the action we took ( precisely :  if this action was a good action, then the state that we ended up in should be a better state than the one we were currently in (closer to the goal). If we got a bad reward, then we reduce the value of Q(S,A) .</a:t>
            </a:r>
            <a:endParaRPr>
              <a:solidFill>
                <a:srgbClr val="E69138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 Medium"/>
              <a:buAutoNum type="arabicPeriod"/>
            </a:pPr>
            <a:r>
              <a:rPr lang="en">
                <a:solidFill>
                  <a:srgbClr val="6AA84F"/>
                </a:solidFill>
                <a:latin typeface="Oswald Medium"/>
                <a:ea typeface="Oswald Medium"/>
                <a:cs typeface="Oswald Medium"/>
                <a:sym typeface="Oswald Medium"/>
              </a:rPr>
              <a:t>Repeat Steps  until you end up in a goal state. Once you do go back to Step 1 and start in a new random state</a:t>
            </a:r>
            <a:endParaRPr sz="1700">
              <a:solidFill>
                <a:srgbClr val="6AA84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1938100" y="25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        </a:t>
            </a: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Q Learning Algorithm 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346" name="Google Shape;3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50" y="1017725"/>
            <a:ext cx="775773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/>
          <p:nvPr/>
        </p:nvSpPr>
        <p:spPr>
          <a:xfrm>
            <a:off x="1757325" y="359950"/>
            <a:ext cx="590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3200">
                <a:solidFill>
                  <a:srgbClr val="A61C00"/>
                </a:solidFill>
                <a:latin typeface="Oswald"/>
                <a:ea typeface="Oswald"/>
                <a:cs typeface="Oswald"/>
                <a:sym typeface="Oswald"/>
              </a:rPr>
              <a:t>Temporal </a:t>
            </a:r>
            <a:r>
              <a:rPr b="1" lang="en" sz="3200">
                <a:solidFill>
                  <a:srgbClr val="A61C00"/>
                </a:solidFill>
                <a:latin typeface="Oswald"/>
                <a:ea typeface="Oswald"/>
                <a:cs typeface="Oswald"/>
                <a:sym typeface="Oswald"/>
              </a:rPr>
              <a:t>Difference</a:t>
            </a:r>
            <a:r>
              <a:rPr b="1" lang="en" sz="3200">
                <a:solidFill>
                  <a:srgbClr val="A61C00"/>
                </a:solidFill>
                <a:latin typeface="Oswald"/>
                <a:ea typeface="Oswald"/>
                <a:cs typeface="Oswald"/>
                <a:sym typeface="Oswald"/>
              </a:rPr>
              <a:t> : TD(s,a)</a:t>
            </a:r>
            <a:endParaRPr b="1" sz="3200">
              <a:solidFill>
                <a:srgbClr val="A61C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352" name="Google Shape;352;p37"/>
          <p:cNvGraphicFramePr/>
          <p:nvPr/>
        </p:nvGraphicFramePr>
        <p:xfrm>
          <a:off x="659025" y="163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{4ECB1024-EF4D-440A-A470-EC5182D92A59}</a:tableStyleId>
              </a:tblPr>
              <a:tblGrid>
                <a:gridCol w="761200"/>
                <a:gridCol w="761200"/>
                <a:gridCol w="761200"/>
              </a:tblGrid>
              <a:tr h="60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3" name="Google Shape;353;p37"/>
          <p:cNvSpPr/>
          <p:nvPr/>
        </p:nvSpPr>
        <p:spPr>
          <a:xfrm>
            <a:off x="3231275" y="2320988"/>
            <a:ext cx="1301100" cy="35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4" name="Google Shape;354;p37"/>
          <p:cNvGraphicFramePr/>
          <p:nvPr/>
        </p:nvGraphicFramePr>
        <p:xfrm>
          <a:off x="4868675" y="163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{4ECB1024-EF4D-440A-A470-EC5182D92A59}</a:tableStyleId>
              </a:tblPr>
              <a:tblGrid>
                <a:gridCol w="913225"/>
                <a:gridCol w="913225"/>
                <a:gridCol w="913225"/>
              </a:tblGrid>
              <a:tr h="55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5" name="Google Shape;355;p37"/>
          <p:cNvSpPr txBox="1"/>
          <p:nvPr/>
        </p:nvSpPr>
        <p:spPr>
          <a:xfrm>
            <a:off x="572475" y="3435000"/>
            <a:ext cx="3000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9900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Q(s,   )</a:t>
            </a:r>
            <a:endParaRPr sz="3300">
              <a:solidFill>
                <a:srgbClr val="FF9900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9900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Q(s,  )</a:t>
            </a:r>
            <a:endParaRPr sz="3300">
              <a:solidFill>
                <a:srgbClr val="FF9900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9900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Q(s,  )</a:t>
            </a:r>
            <a:endParaRPr sz="3300">
              <a:solidFill>
                <a:srgbClr val="FF9900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356" name="Google Shape;356;p37"/>
          <p:cNvSpPr txBox="1"/>
          <p:nvPr/>
        </p:nvSpPr>
        <p:spPr>
          <a:xfrm>
            <a:off x="711475" y="2150000"/>
            <a:ext cx="563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s</a:t>
            </a:r>
            <a:endParaRPr/>
          </a:p>
        </p:txBody>
      </p:sp>
      <p:sp>
        <p:nvSpPr>
          <p:cNvPr id="357" name="Google Shape;357;p37"/>
          <p:cNvSpPr txBox="1"/>
          <p:nvPr/>
        </p:nvSpPr>
        <p:spPr>
          <a:xfrm>
            <a:off x="5036600" y="2112700"/>
            <a:ext cx="563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s</a:t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1055925" y="2488200"/>
            <a:ext cx="513300" cy="16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857725" y="2016875"/>
            <a:ext cx="137100" cy="381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5522750" y="4563525"/>
            <a:ext cx="137100" cy="38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5609600" y="4048950"/>
            <a:ext cx="137100" cy="381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5157450" y="2735400"/>
            <a:ext cx="137100" cy="38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"/>
          <p:cNvSpPr txBox="1"/>
          <p:nvPr/>
        </p:nvSpPr>
        <p:spPr>
          <a:xfrm>
            <a:off x="4821350" y="3435000"/>
            <a:ext cx="3000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9900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Q(s,   )</a:t>
            </a:r>
            <a:endParaRPr sz="3300">
              <a:solidFill>
                <a:srgbClr val="FF9900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9900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Q(s,</a:t>
            </a:r>
            <a:r>
              <a:rPr lang="en" sz="3300">
                <a:solidFill>
                  <a:srgbClr val="FF9900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   </a:t>
            </a:r>
            <a:r>
              <a:rPr lang="en" sz="3300">
                <a:solidFill>
                  <a:srgbClr val="FF9900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)</a:t>
            </a:r>
            <a:endParaRPr sz="3300">
              <a:solidFill>
                <a:srgbClr val="FF9900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9900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Q(s,</a:t>
            </a:r>
            <a:r>
              <a:rPr lang="en" sz="3300">
                <a:solidFill>
                  <a:srgbClr val="FF9900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   </a:t>
            </a:r>
            <a:r>
              <a:rPr lang="en" sz="3300">
                <a:solidFill>
                  <a:srgbClr val="FF9900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)</a:t>
            </a:r>
            <a:endParaRPr sz="3300">
              <a:solidFill>
                <a:srgbClr val="FF9900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5522750" y="3748575"/>
            <a:ext cx="310800" cy="16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1274575" y="3748575"/>
            <a:ext cx="310800" cy="16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1228750" y="4114675"/>
            <a:ext cx="191400" cy="350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1213500" y="4622925"/>
            <a:ext cx="137100" cy="350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</p:txBody>
      </p:sp>
      <p:sp>
        <p:nvSpPr>
          <p:cNvPr id="368" name="Google Shape;368;p37"/>
          <p:cNvSpPr txBox="1"/>
          <p:nvPr/>
        </p:nvSpPr>
        <p:spPr>
          <a:xfrm>
            <a:off x="1911745" y="3435000"/>
            <a:ext cx="1837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CC0000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Time : T-1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CC0000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6266650" y="338487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CC0000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Time : T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5109150" y="1827525"/>
            <a:ext cx="233700" cy="432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857725" y="2842700"/>
            <a:ext cx="137100" cy="38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900" y="2182725"/>
            <a:ext cx="913225" cy="5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/>
        </p:nvSpPr>
        <p:spPr>
          <a:xfrm>
            <a:off x="1663050" y="264300"/>
            <a:ext cx="1935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E06666"/>
                </a:solidFill>
                <a:latin typeface="Oswald Medium"/>
                <a:ea typeface="Oswald Medium"/>
                <a:cs typeface="Oswald Medium"/>
                <a:sym typeface="Oswald Medium"/>
              </a:rPr>
              <a:t>  </a:t>
            </a:r>
            <a:r>
              <a:rPr lang="en" sz="3800">
                <a:solidFill>
                  <a:srgbClr val="E06666"/>
                </a:solidFill>
                <a:latin typeface="Oswald Medium"/>
                <a:ea typeface="Oswald Medium"/>
                <a:cs typeface="Oswald Medium"/>
                <a:sym typeface="Oswald Medium"/>
              </a:rPr>
              <a:t>Q</a:t>
            </a:r>
            <a:r>
              <a:rPr lang="en" sz="2100">
                <a:solidFill>
                  <a:srgbClr val="E06666"/>
                </a:solidFill>
                <a:latin typeface="Oswald Medium"/>
                <a:ea typeface="Oswald Medium"/>
                <a:cs typeface="Oswald Medium"/>
                <a:sym typeface="Oswald Medium"/>
              </a:rPr>
              <a:t>t-1</a:t>
            </a:r>
            <a:r>
              <a:rPr lang="en" sz="3800">
                <a:solidFill>
                  <a:srgbClr val="E06666"/>
                </a:solidFill>
                <a:latin typeface="Oswald Medium"/>
                <a:ea typeface="Oswald Medium"/>
                <a:cs typeface="Oswald Medium"/>
                <a:sym typeface="Oswald Medium"/>
              </a:rPr>
              <a:t>(s, a)</a:t>
            </a:r>
            <a:endParaRPr sz="1900">
              <a:solidFill>
                <a:srgbClr val="E0666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78" name="Google Shape;378;p38"/>
          <p:cNvSpPr txBox="1"/>
          <p:nvPr/>
        </p:nvSpPr>
        <p:spPr>
          <a:xfrm>
            <a:off x="3542425" y="264300"/>
            <a:ext cx="3000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9900"/>
                </a:solidFill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r>
              <a:rPr lang="en" sz="3800">
                <a:solidFill>
                  <a:srgbClr val="FF9900"/>
                </a:solidFill>
                <a:latin typeface="Oswald Medium"/>
                <a:ea typeface="Oswald Medium"/>
                <a:cs typeface="Oswald Medium"/>
                <a:sym typeface="Oswald Medium"/>
              </a:rPr>
              <a:t>VS   </a:t>
            </a:r>
            <a:r>
              <a:rPr lang="en" sz="3800">
                <a:solidFill>
                  <a:srgbClr val="45818E"/>
                </a:solidFill>
                <a:latin typeface="Oswald Medium"/>
                <a:ea typeface="Oswald Medium"/>
                <a:cs typeface="Oswald Medium"/>
                <a:sym typeface="Oswald Medium"/>
              </a:rPr>
              <a:t>Q</a:t>
            </a:r>
            <a:r>
              <a:rPr lang="en" sz="2200">
                <a:solidFill>
                  <a:srgbClr val="45818E"/>
                </a:solidFill>
                <a:latin typeface="Oswald Medium"/>
                <a:ea typeface="Oswald Medium"/>
                <a:cs typeface="Oswald Medium"/>
                <a:sym typeface="Oswald Medium"/>
              </a:rPr>
              <a:t>t</a:t>
            </a:r>
            <a:r>
              <a:rPr lang="en" sz="3800">
                <a:solidFill>
                  <a:srgbClr val="45818E"/>
                </a:solidFill>
                <a:latin typeface="Oswald Medium"/>
                <a:ea typeface="Oswald Medium"/>
                <a:cs typeface="Oswald Medium"/>
                <a:sym typeface="Oswald Medium"/>
              </a:rPr>
              <a:t>(s, a)</a:t>
            </a:r>
            <a:endParaRPr sz="1900">
              <a:solidFill>
                <a:srgbClr val="45818E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9900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cxnSp>
        <p:nvCxnSpPr>
          <p:cNvPr id="379" name="Google Shape;379;p38"/>
          <p:cNvCxnSpPr/>
          <p:nvPr/>
        </p:nvCxnSpPr>
        <p:spPr>
          <a:xfrm>
            <a:off x="6006325" y="3445050"/>
            <a:ext cx="3456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8"/>
          <p:cNvSpPr txBox="1"/>
          <p:nvPr/>
        </p:nvSpPr>
        <p:spPr>
          <a:xfrm>
            <a:off x="6255350" y="2975400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 Q</a:t>
            </a:r>
            <a:r>
              <a:rPr lang="en" sz="2200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t-1</a:t>
            </a:r>
            <a:r>
              <a:rPr lang="en" sz="3800">
                <a:solidFill>
                  <a:schemeClr val="dk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(s, a)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381" name="Google Shape;3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50" y="3149875"/>
            <a:ext cx="5664374" cy="5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000" y="1767750"/>
            <a:ext cx="5953500" cy="5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8"/>
          <p:cNvSpPr/>
          <p:nvPr/>
        </p:nvSpPr>
        <p:spPr>
          <a:xfrm>
            <a:off x="913650" y="4198150"/>
            <a:ext cx="5953500" cy="7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8100" y="4332581"/>
            <a:ext cx="4452937" cy="506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/>
        </p:nvSpPr>
        <p:spPr>
          <a:xfrm>
            <a:off x="0" y="0"/>
            <a:ext cx="731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0" name="Google Shape;390;p39"/>
          <p:cNvSpPr txBox="1"/>
          <p:nvPr/>
        </p:nvSpPr>
        <p:spPr>
          <a:xfrm>
            <a:off x="730625" y="354000"/>
            <a:ext cx="73848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Exploration/Exploitation trade </a:t>
            </a:r>
            <a:r>
              <a:rPr b="1" lang="en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 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475" y="0"/>
            <a:ext cx="1417925" cy="14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9"/>
          <p:cNvSpPr txBox="1"/>
          <p:nvPr/>
        </p:nvSpPr>
        <p:spPr>
          <a:xfrm>
            <a:off x="883150" y="1132500"/>
            <a:ext cx="6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9"/>
          <p:cNvSpPr txBox="1"/>
          <p:nvPr/>
        </p:nvSpPr>
        <p:spPr>
          <a:xfrm>
            <a:off x="4309975" y="1832925"/>
            <a:ext cx="45732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750"/>
              <a:buChar char="●"/>
            </a:pPr>
            <a:r>
              <a:rPr lang="en" sz="1750">
                <a:solidFill>
                  <a:srgbClr val="F6B26B"/>
                </a:solidFill>
              </a:rPr>
              <a:t>Exploration is finding more information about the environment.</a:t>
            </a:r>
            <a:endParaRPr sz="1750">
              <a:solidFill>
                <a:srgbClr val="F6B26B"/>
              </a:solidFill>
            </a:endParaRPr>
          </a:p>
          <a:p>
            <a:pPr indent="-33972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750"/>
              <a:buChar char="●"/>
            </a:pPr>
            <a:r>
              <a:rPr lang="en" sz="1750">
                <a:solidFill>
                  <a:srgbClr val="FF00FF"/>
                </a:solidFill>
              </a:rPr>
              <a:t>Exploitation is exploiting known information to maximize the reward.</a:t>
            </a:r>
            <a:endParaRPr sz="1750">
              <a:solidFill>
                <a:srgbClr val="FF00FF"/>
              </a:solidFill>
            </a:endParaRPr>
          </a:p>
        </p:txBody>
      </p:sp>
      <p:pic>
        <p:nvPicPr>
          <p:cNvPr id="394" name="Google Shape;39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4975" y="1234575"/>
            <a:ext cx="4686225" cy="31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/>
          <p:nvPr>
            <p:ph type="title"/>
          </p:nvPr>
        </p:nvSpPr>
        <p:spPr>
          <a:xfrm>
            <a:off x="194800" y="30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4400">
                <a:solidFill>
                  <a:srgbClr val="00FFFF"/>
                </a:solidFill>
              </a:rPr>
              <a:t>Exploration strategies</a:t>
            </a:r>
            <a:endParaRPr sz="4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</a:rPr>
              <a:t>Idea: explore more in the beginning, become more and more greedy over time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</a:rPr>
              <a:t>ε-greedy: with probability 1–ε, follow the greedy policy, with probability ε, take random action</a:t>
            </a:r>
            <a:endParaRPr sz="3200">
              <a:solidFill>
                <a:schemeClr val="dk1"/>
              </a:solidFill>
            </a:endParaRPr>
          </a:p>
          <a:p>
            <a:pPr indent="0" lvl="0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   Demo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/>
          <p:nvPr>
            <p:ph type="title"/>
          </p:nvPr>
        </p:nvSpPr>
        <p:spPr>
          <a:xfrm>
            <a:off x="311700" y="47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						Deep-Q Learning</a:t>
            </a:r>
            <a:endParaRPr b="1"/>
          </a:p>
        </p:txBody>
      </p:sp>
      <p:sp>
        <p:nvSpPr>
          <p:cNvPr id="406" name="Google Shape;406;p41"/>
          <p:cNvSpPr txBox="1"/>
          <p:nvPr>
            <p:ph idx="1" type="body"/>
          </p:nvPr>
        </p:nvSpPr>
        <p:spPr>
          <a:xfrm>
            <a:off x="108450" y="128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Q(s,a) : Table </a:t>
            </a:r>
            <a:endParaRPr sz="3300">
              <a:solidFill>
                <a:srgbClr val="FFD966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3282275" y="1997725"/>
            <a:ext cx="1194300" cy="1067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exend Deca Medium"/>
                <a:ea typeface="Lexend Deca Medium"/>
                <a:cs typeface="Lexend Deca Medium"/>
                <a:sym typeface="Lexend Deca Medium"/>
              </a:rPr>
              <a:t>DNN</a:t>
            </a:r>
            <a:endParaRPr sz="19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4476575" y="2450125"/>
            <a:ext cx="1153800" cy="16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41"/>
          <p:cNvCxnSpPr/>
          <p:nvPr/>
        </p:nvCxnSpPr>
        <p:spPr>
          <a:xfrm>
            <a:off x="4984725" y="2565775"/>
            <a:ext cx="0" cy="5694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41"/>
          <p:cNvSpPr/>
          <p:nvPr/>
        </p:nvSpPr>
        <p:spPr>
          <a:xfrm>
            <a:off x="4954225" y="3028575"/>
            <a:ext cx="645600" cy="13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411" name="Google Shape;411;p41"/>
          <p:cNvCxnSpPr>
            <a:endCxn id="412" idx="1"/>
          </p:cNvCxnSpPr>
          <p:nvPr/>
        </p:nvCxnSpPr>
        <p:spPr>
          <a:xfrm>
            <a:off x="4984725" y="3065200"/>
            <a:ext cx="0" cy="8718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41"/>
          <p:cNvSpPr/>
          <p:nvPr/>
        </p:nvSpPr>
        <p:spPr>
          <a:xfrm>
            <a:off x="4984725" y="3868450"/>
            <a:ext cx="645600" cy="13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13" name="Google Shape;413;p41"/>
          <p:cNvSpPr txBox="1"/>
          <p:nvPr/>
        </p:nvSpPr>
        <p:spPr>
          <a:xfrm>
            <a:off x="5691225" y="2143925"/>
            <a:ext cx="159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Q(s,a</a:t>
            </a:r>
            <a:r>
              <a:rPr lang="en" sz="29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1</a:t>
            </a: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) </a:t>
            </a:r>
            <a:endParaRPr/>
          </a:p>
        </p:txBody>
      </p:sp>
      <p:sp>
        <p:nvSpPr>
          <p:cNvPr id="414" name="Google Shape;414;p41"/>
          <p:cNvSpPr txBox="1"/>
          <p:nvPr/>
        </p:nvSpPr>
        <p:spPr>
          <a:xfrm>
            <a:off x="5736875" y="2750775"/>
            <a:ext cx="127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Q(s,a</a:t>
            </a:r>
            <a:r>
              <a:rPr lang="en" sz="24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2</a:t>
            </a: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) </a:t>
            </a:r>
            <a:endParaRPr/>
          </a:p>
        </p:txBody>
      </p:sp>
      <p:sp>
        <p:nvSpPr>
          <p:cNvPr id="415" name="Google Shape;415;p41"/>
          <p:cNvSpPr txBox="1"/>
          <p:nvPr/>
        </p:nvSpPr>
        <p:spPr>
          <a:xfrm>
            <a:off x="5772375" y="3501375"/>
            <a:ext cx="127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Q(s,a</a:t>
            </a:r>
            <a:r>
              <a:rPr lang="en" sz="24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3</a:t>
            </a: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) </a:t>
            </a:r>
            <a:endParaRPr/>
          </a:p>
        </p:txBody>
      </p:sp>
      <p:sp>
        <p:nvSpPr>
          <p:cNvPr id="416" name="Google Shape;416;p41"/>
          <p:cNvSpPr txBox="1"/>
          <p:nvPr/>
        </p:nvSpPr>
        <p:spPr>
          <a:xfrm>
            <a:off x="5691225" y="4194075"/>
            <a:ext cx="142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Q(s,a</a:t>
            </a:r>
            <a:r>
              <a:rPr lang="en" sz="18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K</a:t>
            </a:r>
            <a:r>
              <a:rPr lang="en" sz="34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)</a:t>
            </a: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 </a:t>
            </a:r>
            <a:endParaRPr/>
          </a:p>
        </p:txBody>
      </p:sp>
      <p:sp>
        <p:nvSpPr>
          <p:cNvPr id="417" name="Google Shape;417;p41"/>
          <p:cNvSpPr txBox="1"/>
          <p:nvPr/>
        </p:nvSpPr>
        <p:spPr>
          <a:xfrm>
            <a:off x="2733125" y="1247188"/>
            <a:ext cx="4691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A61C00"/>
                </a:solidFill>
                <a:latin typeface="Oswald Medium"/>
                <a:ea typeface="Oswald Medium"/>
                <a:cs typeface="Oswald Medium"/>
                <a:sym typeface="Oswald Medium"/>
              </a:rPr>
              <a:t>States in Atari Games</a:t>
            </a:r>
            <a:endParaRPr>
              <a:solidFill>
                <a:srgbClr val="A61C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418" name="Google Shape;418;p41"/>
          <p:cNvSpPr/>
          <p:nvPr/>
        </p:nvSpPr>
        <p:spPr>
          <a:xfrm>
            <a:off x="1640675" y="2482800"/>
            <a:ext cx="1641600" cy="17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1"/>
          <p:cNvSpPr txBox="1"/>
          <p:nvPr/>
        </p:nvSpPr>
        <p:spPr>
          <a:xfrm>
            <a:off x="1010200" y="2146675"/>
            <a:ext cx="589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s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550" y="-26300"/>
            <a:ext cx="9165550" cy="51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00" y="2007525"/>
            <a:ext cx="8839199" cy="29339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5" name="Google Shape;425;p42"/>
          <p:cNvGraphicFramePr/>
          <p:nvPr/>
        </p:nvGraphicFramePr>
        <p:xfrm>
          <a:off x="956975" y="29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{4ECB1024-EF4D-440A-A470-EC5182D92A59}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.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.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.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.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.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.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.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.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 </a:t>
                      </a: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.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.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.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.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.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.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.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.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.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4CCCC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k</a:t>
                      </a:r>
                      <a:endParaRPr b="1">
                        <a:solidFill>
                          <a:srgbClr val="F4CCCC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6" name="Google Shape;426;p42"/>
          <p:cNvSpPr/>
          <p:nvPr/>
        </p:nvSpPr>
        <p:spPr>
          <a:xfrm>
            <a:off x="4467750" y="751325"/>
            <a:ext cx="208500" cy="396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2"/>
          <p:cNvSpPr txBox="1"/>
          <p:nvPr/>
        </p:nvSpPr>
        <p:spPr>
          <a:xfrm>
            <a:off x="3812800" y="1081550"/>
            <a:ext cx="1858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9900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Q(s, Ai )</a:t>
            </a:r>
            <a:endParaRPr sz="3300">
              <a:solidFill>
                <a:srgbClr val="FF9900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"/>
          <p:cNvSpPr txBox="1"/>
          <p:nvPr/>
        </p:nvSpPr>
        <p:spPr>
          <a:xfrm>
            <a:off x="344400" y="990200"/>
            <a:ext cx="80709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D966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Why we can not  input </a:t>
            </a:r>
            <a:r>
              <a:rPr lang="en" sz="3300">
                <a:solidFill>
                  <a:srgbClr val="FFD966"/>
                </a:solidFill>
                <a:latin typeface="Caveat Medium"/>
                <a:ea typeface="Caveat Medium"/>
                <a:cs typeface="Caveat Medium"/>
                <a:sym typeface="Caveat Medium"/>
              </a:rPr>
              <a:t>A</a:t>
            </a:r>
            <a:r>
              <a:rPr lang="en" sz="3300">
                <a:solidFill>
                  <a:srgbClr val="FFD966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 and </a:t>
            </a:r>
            <a:r>
              <a:rPr lang="en" sz="45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s</a:t>
            </a:r>
            <a:r>
              <a:rPr lang="en" sz="3300">
                <a:solidFill>
                  <a:srgbClr val="FFD966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 </a:t>
            </a:r>
            <a:r>
              <a:rPr lang="en" sz="4754">
                <a:solidFill>
                  <a:schemeClr val="lt2"/>
                </a:solidFill>
              </a:rPr>
              <a:t>🤔</a:t>
            </a:r>
            <a:r>
              <a:rPr lang="en" sz="3300">
                <a:solidFill>
                  <a:srgbClr val="FFD966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 ?</a:t>
            </a:r>
            <a:endParaRPr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sp>
        <p:nvSpPr>
          <p:cNvPr id="433" name="Google Shape;433;p43"/>
          <p:cNvSpPr/>
          <p:nvPr/>
        </p:nvSpPr>
        <p:spPr>
          <a:xfrm>
            <a:off x="2926325" y="2616600"/>
            <a:ext cx="2017800" cy="675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 sz="2000"/>
              <a:t>DNN</a:t>
            </a:r>
            <a:endParaRPr b="1" sz="2000"/>
          </a:p>
        </p:txBody>
      </p:sp>
      <p:cxnSp>
        <p:nvCxnSpPr>
          <p:cNvPr id="434" name="Google Shape;434;p43"/>
          <p:cNvCxnSpPr/>
          <p:nvPr/>
        </p:nvCxnSpPr>
        <p:spPr>
          <a:xfrm>
            <a:off x="1569275" y="2530200"/>
            <a:ext cx="1357200" cy="3456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43"/>
          <p:cNvCxnSpPr/>
          <p:nvPr/>
        </p:nvCxnSpPr>
        <p:spPr>
          <a:xfrm flipH="1" rot="10800000">
            <a:off x="1406825" y="3130150"/>
            <a:ext cx="1519500" cy="208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43"/>
          <p:cNvSpPr/>
          <p:nvPr/>
        </p:nvSpPr>
        <p:spPr>
          <a:xfrm>
            <a:off x="4944125" y="2901200"/>
            <a:ext cx="1326600" cy="18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3"/>
          <p:cNvSpPr txBox="1"/>
          <p:nvPr/>
        </p:nvSpPr>
        <p:spPr>
          <a:xfrm>
            <a:off x="1005025" y="2133750"/>
            <a:ext cx="48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D966"/>
                </a:solidFill>
                <a:latin typeface="Caveat Medium"/>
                <a:ea typeface="Caveat Medium"/>
                <a:cs typeface="Caveat Medium"/>
                <a:sym typeface="Caveat Medium"/>
              </a:rPr>
              <a:t>A</a:t>
            </a:r>
            <a:r>
              <a:rPr lang="en" sz="3300">
                <a:solidFill>
                  <a:srgbClr val="FFD966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 </a:t>
            </a:r>
            <a:endParaRPr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sp>
        <p:nvSpPr>
          <p:cNvPr id="438" name="Google Shape;438;p43"/>
          <p:cNvSpPr txBox="1"/>
          <p:nvPr/>
        </p:nvSpPr>
        <p:spPr>
          <a:xfrm>
            <a:off x="918725" y="2875800"/>
            <a:ext cx="488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D966"/>
                </a:solidFill>
                <a:latin typeface="Caveat Medium"/>
                <a:ea typeface="Caveat Medium"/>
                <a:cs typeface="Caveat Medium"/>
                <a:sym typeface="Caveat Medium"/>
              </a:rPr>
              <a:t>s</a:t>
            </a:r>
            <a:r>
              <a:rPr lang="en" sz="4300">
                <a:solidFill>
                  <a:srgbClr val="FFD966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 </a:t>
            </a:r>
            <a:endParaRPr sz="2400"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sp>
        <p:nvSpPr>
          <p:cNvPr id="439" name="Google Shape;439;p43"/>
          <p:cNvSpPr txBox="1"/>
          <p:nvPr/>
        </p:nvSpPr>
        <p:spPr>
          <a:xfrm>
            <a:off x="6270725" y="260820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Q(s,a) </a:t>
            </a:r>
            <a:endParaRPr/>
          </a:p>
        </p:txBody>
      </p:sp>
      <p:sp>
        <p:nvSpPr>
          <p:cNvPr id="440" name="Google Shape;440;p43"/>
          <p:cNvSpPr txBox="1"/>
          <p:nvPr/>
        </p:nvSpPr>
        <p:spPr>
          <a:xfrm>
            <a:off x="3379800" y="385290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D5A6BD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Insufficient</a:t>
            </a: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  </a:t>
            </a:r>
            <a:endParaRPr/>
          </a:p>
        </p:txBody>
      </p:sp>
      <p:pic>
        <p:nvPicPr>
          <p:cNvPr id="441" name="Google Shape;4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875" y="3750821"/>
            <a:ext cx="896850" cy="8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00" y="1051475"/>
            <a:ext cx="4989900" cy="198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Google Shape;447;p44"/>
          <p:cNvCxnSpPr/>
          <p:nvPr/>
        </p:nvCxnSpPr>
        <p:spPr>
          <a:xfrm>
            <a:off x="5167700" y="2229625"/>
            <a:ext cx="742200" cy="1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44"/>
          <p:cNvSpPr txBox="1"/>
          <p:nvPr/>
        </p:nvSpPr>
        <p:spPr>
          <a:xfrm>
            <a:off x="5956788" y="1879050"/>
            <a:ext cx="1274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Q(s,a) </a:t>
            </a:r>
            <a:endParaRPr/>
          </a:p>
        </p:txBody>
      </p:sp>
      <p:sp>
        <p:nvSpPr>
          <p:cNvPr id="449" name="Google Shape;449;p44"/>
          <p:cNvSpPr txBox="1"/>
          <p:nvPr/>
        </p:nvSpPr>
        <p:spPr>
          <a:xfrm>
            <a:off x="7863875" y="189947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V</a:t>
            </a: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(s) </a:t>
            </a:r>
            <a:endParaRPr/>
          </a:p>
        </p:txBody>
      </p:sp>
      <p:cxnSp>
        <p:nvCxnSpPr>
          <p:cNvPr id="450" name="Google Shape;450;p44"/>
          <p:cNvCxnSpPr/>
          <p:nvPr/>
        </p:nvCxnSpPr>
        <p:spPr>
          <a:xfrm>
            <a:off x="7144725" y="2240425"/>
            <a:ext cx="742200" cy="1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44"/>
          <p:cNvCxnSpPr/>
          <p:nvPr/>
        </p:nvCxnSpPr>
        <p:spPr>
          <a:xfrm flipH="1">
            <a:off x="7551300" y="2525125"/>
            <a:ext cx="635400" cy="120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44"/>
          <p:cNvSpPr txBox="1"/>
          <p:nvPr/>
        </p:nvSpPr>
        <p:spPr>
          <a:xfrm>
            <a:off x="5625121" y="3790425"/>
            <a:ext cx="3141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NExt state (Policy)</a:t>
            </a:r>
            <a:r>
              <a:rPr lang="en" sz="3300">
                <a:solidFill>
                  <a:srgbClr val="FFD966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 </a:t>
            </a:r>
            <a:endParaRPr/>
          </a:p>
        </p:txBody>
      </p:sp>
      <p:sp>
        <p:nvSpPr>
          <p:cNvPr id="453" name="Google Shape;453;p44"/>
          <p:cNvSpPr txBox="1"/>
          <p:nvPr/>
        </p:nvSpPr>
        <p:spPr>
          <a:xfrm>
            <a:off x="584550" y="3846550"/>
            <a:ext cx="4364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6B26B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 Q(s,a,𝞗)</a:t>
            </a:r>
            <a:endParaRPr sz="2800"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 txBox="1"/>
          <p:nvPr/>
        </p:nvSpPr>
        <p:spPr>
          <a:xfrm>
            <a:off x="308400" y="1503525"/>
            <a:ext cx="852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00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Yaaay we have done the hard lift , let us go to the notebook</a:t>
            </a:r>
            <a:endParaRPr sz="2800">
              <a:solidFill>
                <a:srgbClr val="FFFF00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pic>
        <p:nvPicPr>
          <p:cNvPr id="459" name="Google Shape;4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200" y="538400"/>
            <a:ext cx="838050" cy="8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250"/>
            <a:ext cx="8961126" cy="32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-2780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5400">
                <a:solidFill>
                  <a:srgbClr val="FF0000"/>
                </a:solidFill>
              </a:rPr>
              <a:t>Modern RL</a:t>
            </a:r>
            <a:r>
              <a:rPr lang="en" sz="5400"/>
              <a:t> 	= </a:t>
            </a:r>
            <a:r>
              <a:rPr lang="en" sz="5400">
                <a:solidFill>
                  <a:srgbClr val="F1C232"/>
                </a:solidFill>
              </a:rPr>
              <a:t>Deep RL [</a:t>
            </a:r>
            <a:r>
              <a:rPr lang="en" sz="5400">
                <a:solidFill>
                  <a:srgbClr val="C27BA0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DQNN </a:t>
            </a:r>
            <a:r>
              <a:rPr lang="en" sz="5400">
                <a:solidFill>
                  <a:srgbClr val="C27BA0"/>
                </a:solidFill>
              </a:rPr>
              <a:t>- 2015</a:t>
            </a:r>
            <a:r>
              <a:rPr lang="en" sz="5400">
                <a:solidFill>
                  <a:srgbClr val="F1C232"/>
                </a:solidFill>
              </a:rPr>
              <a:t>] </a:t>
            </a:r>
            <a:endParaRPr sz="54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/>
              <a:t>						</a:t>
            </a:r>
            <a:endParaRPr sz="5400"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/>
              <a:t>      </a:t>
            </a:r>
            <a:r>
              <a:rPr b="1" lang="en" sz="5400">
                <a:solidFill>
                  <a:srgbClr val="FF9900"/>
                </a:solidFill>
              </a:rPr>
              <a:t>1960</a:t>
            </a:r>
            <a:endParaRPr b="1" sz="5400">
              <a:solidFill>
                <a:srgbClr val="FF9900"/>
              </a:solidFill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/>
              <a:t>                 DL+ RL</a:t>
            </a:r>
            <a:endParaRPr sz="5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400"/>
              <a:t>									</a:t>
            </a:r>
            <a:endParaRPr sz="5400"/>
          </a:p>
        </p:txBody>
      </p:sp>
      <p:sp>
        <p:nvSpPr>
          <p:cNvPr id="77" name="Google Shape;77;p17"/>
          <p:cNvSpPr/>
          <p:nvPr/>
        </p:nvSpPr>
        <p:spPr>
          <a:xfrm>
            <a:off x="2593225" y="1564525"/>
            <a:ext cx="345900" cy="71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883150" y="2235400"/>
            <a:ext cx="8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4928725" y="1589925"/>
            <a:ext cx="345900" cy="1382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800" y="1895800"/>
            <a:ext cx="1946600" cy="9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6650" y="2934300"/>
            <a:ext cx="2247475" cy="168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94575" y="348825"/>
            <a:ext cx="85206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						</a:t>
            </a:r>
            <a:r>
              <a:rPr b="1" lang="en">
                <a:solidFill>
                  <a:srgbClr val="EAD1DC"/>
                </a:solidFill>
              </a:rPr>
              <a:t>Applications</a:t>
            </a:r>
            <a:endParaRPr b="1"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45375" y="983250"/>
            <a:ext cx="86124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9900"/>
                </a:solidFill>
              </a:rPr>
              <a:t>Robotics</a:t>
            </a:r>
            <a:r>
              <a:rPr lang="en" sz="2800"/>
              <a:t> : 	</a:t>
            </a:r>
            <a:r>
              <a:rPr lang="en" sz="2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Berkeley Robotics labs</a:t>
            </a:r>
            <a:r>
              <a:rPr lang="en" sz="2800"/>
              <a:t> , </a:t>
            </a:r>
            <a:r>
              <a:rPr lang="en" sz="245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humanoid</a:t>
            </a:r>
            <a:r>
              <a:rPr lang="en" sz="1050">
                <a:solidFill>
                  <a:srgbClr val="F1F1F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05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2C4C9"/>
                </a:solidFill>
              </a:rPr>
              <a:t>GamePlay</a:t>
            </a:r>
            <a:r>
              <a:rPr lang="en" sz="2800"/>
              <a:t> : </a:t>
            </a:r>
            <a:r>
              <a:rPr lang="en" sz="2800">
                <a:solidFill>
                  <a:srgbClr val="FF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Atari</a:t>
            </a:r>
            <a:r>
              <a:rPr lang="en" sz="2800"/>
              <a:t> , </a:t>
            </a:r>
            <a:r>
              <a:rPr lang="en" sz="2800">
                <a:solidFill>
                  <a:srgbClr val="FFE599"/>
                </a:solidFill>
              </a:rPr>
              <a:t>DoTA</a:t>
            </a:r>
            <a:r>
              <a:rPr lang="en" sz="2800"/>
              <a:t> , </a:t>
            </a:r>
            <a:r>
              <a:rPr lang="en" sz="2800">
                <a:solidFill>
                  <a:srgbClr val="FF990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</a:t>
            </a:r>
            <a:r>
              <a:rPr lang="en" sz="2800"/>
              <a:t> 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900FF"/>
                </a:solidFill>
              </a:rPr>
              <a:t>Trading systems</a:t>
            </a:r>
            <a:r>
              <a:rPr lang="en" sz="2800"/>
              <a:t> :  </a:t>
            </a:r>
            <a:r>
              <a:rPr lang="en" sz="2800">
                <a:solidFill>
                  <a:schemeClr val="hlink"/>
                </a:solidFill>
                <a:uFill>
                  <a:noFill/>
                </a:uFill>
                <a:hlinkClick r:id="rId7"/>
              </a:rPr>
              <a:t>TwoSigma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9650" y="2748750"/>
            <a:ext cx="801100" cy="8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05825" y="1432525"/>
            <a:ext cx="985825" cy="9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30400" y="4073150"/>
            <a:ext cx="899600" cy="8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8975" y="693675"/>
            <a:ext cx="985825" cy="9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60800" y="10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Problem  Fourmaltion</a:t>
            </a:r>
            <a:endParaRPr b="1" sz="302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8350" y="879050"/>
            <a:ext cx="8741100" cy="4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Agent</a:t>
            </a:r>
            <a:r>
              <a:rPr lang="en" sz="2600"/>
              <a:t> : 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Enviroment</a:t>
            </a:r>
            <a:r>
              <a:rPr lang="en" sz="2600"/>
              <a:t> :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States</a:t>
            </a:r>
            <a:r>
              <a:rPr lang="en" sz="2600"/>
              <a:t> :</a:t>
            </a:r>
            <a:r>
              <a:rPr lang="en" sz="2600">
                <a:solidFill>
                  <a:schemeClr val="dk1"/>
                </a:solidFill>
              </a:rPr>
              <a:t> L 1 - L 24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Actions</a:t>
            </a:r>
            <a:r>
              <a:rPr lang="en" sz="2600"/>
              <a:t> : 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Rewards</a:t>
            </a:r>
            <a:r>
              <a:rPr lang="en" sz="2600"/>
              <a:t> : </a:t>
            </a:r>
            <a:r>
              <a:rPr lang="en" sz="2600">
                <a:solidFill>
                  <a:schemeClr val="dk1"/>
                </a:solidFill>
              </a:rPr>
              <a:t>R(s , a)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Walls : </a:t>
            </a:r>
            <a:endParaRPr sz="2600">
              <a:solidFill>
                <a:schemeClr val="dk1"/>
              </a:solidFill>
            </a:endParaRPr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3894525" y="96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{4ECB1024-EF4D-440A-A470-EC5182D92A59}</a:tableStyleId>
              </a:tblPr>
              <a:tblGrid>
                <a:gridCol w="799650"/>
                <a:gridCol w="799650"/>
                <a:gridCol w="799650"/>
                <a:gridCol w="799650"/>
                <a:gridCol w="799650"/>
                <a:gridCol w="799650"/>
              </a:tblGrid>
              <a:tr h="76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5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9" name="Google Shape;99;p19"/>
          <p:cNvCxnSpPr/>
          <p:nvPr/>
        </p:nvCxnSpPr>
        <p:spPr>
          <a:xfrm flipH="1">
            <a:off x="3894525" y="1714200"/>
            <a:ext cx="1620900" cy="17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/>
          <p:nvPr/>
        </p:nvCxnSpPr>
        <p:spPr>
          <a:xfrm>
            <a:off x="5480325" y="1705150"/>
            <a:ext cx="14100" cy="786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/>
          <p:nvPr/>
        </p:nvCxnSpPr>
        <p:spPr>
          <a:xfrm flipH="1">
            <a:off x="7093125" y="3255850"/>
            <a:ext cx="1654200" cy="14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/>
          <p:nvPr/>
        </p:nvCxnSpPr>
        <p:spPr>
          <a:xfrm flipH="1">
            <a:off x="7093125" y="2490050"/>
            <a:ext cx="3900" cy="786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9"/>
          <p:cNvCxnSpPr/>
          <p:nvPr/>
        </p:nvCxnSpPr>
        <p:spPr>
          <a:xfrm>
            <a:off x="1497275" y="3015650"/>
            <a:ext cx="31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9"/>
          <p:cNvCxnSpPr/>
          <p:nvPr/>
        </p:nvCxnSpPr>
        <p:spPr>
          <a:xfrm flipH="1">
            <a:off x="2023475" y="2794700"/>
            <a:ext cx="14100" cy="350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9"/>
          <p:cNvCxnSpPr/>
          <p:nvPr/>
        </p:nvCxnSpPr>
        <p:spPr>
          <a:xfrm rot="10800000">
            <a:off x="2303875" y="2857850"/>
            <a:ext cx="6900" cy="22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9"/>
          <p:cNvCxnSpPr/>
          <p:nvPr/>
        </p:nvCxnSpPr>
        <p:spPr>
          <a:xfrm rot="10800000">
            <a:off x="2577075" y="3015650"/>
            <a:ext cx="41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/>
          <p:nvPr/>
        </p:nvCxnSpPr>
        <p:spPr>
          <a:xfrm flipH="1">
            <a:off x="1250075" y="4223525"/>
            <a:ext cx="1620900" cy="17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700" y="3520175"/>
            <a:ext cx="532675" cy="4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425" y="2717050"/>
            <a:ext cx="461650" cy="4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300" y="10526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775" y="9305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8784" y="853725"/>
            <a:ext cx="1210575" cy="7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72675" y="24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Policy  </a:t>
            </a:r>
            <a:r>
              <a:rPr lang="en" sz="4244"/>
              <a:t>𝝅</a:t>
            </a:r>
            <a:r>
              <a:rPr lang="en"/>
              <a:t>                                </a:t>
            </a:r>
            <a:endParaRPr sz="3466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800"/>
            <a:ext cx="8839200" cy="3204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475" y="249350"/>
            <a:ext cx="862350" cy="8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4875" y="110925"/>
            <a:ext cx="8954700" cy="4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A86E8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Value-function : V(s)</a:t>
            </a:r>
            <a:endParaRPr sz="2600">
              <a:solidFill>
                <a:srgbClr val="4A86E8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4608900" y="209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{4ECB1024-EF4D-440A-A470-EC5182D92A59}</a:tableStyleId>
              </a:tblPr>
              <a:tblGrid>
                <a:gridCol w="688650"/>
                <a:gridCol w="688650"/>
                <a:gridCol w="688650"/>
                <a:gridCol w="688650"/>
                <a:gridCol w="688650"/>
                <a:gridCol w="688650"/>
              </a:tblGrid>
              <a:tr h="43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21"/>
          <p:cNvSpPr txBox="1"/>
          <p:nvPr/>
        </p:nvSpPr>
        <p:spPr>
          <a:xfrm>
            <a:off x="1945500" y="1507875"/>
            <a:ext cx="55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593050" y="3413025"/>
            <a:ext cx="694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</a:rPr>
              <a:t> </a:t>
            </a:r>
            <a:endParaRPr sz="1900">
              <a:solidFill>
                <a:srgbClr val="FF0000"/>
              </a:solidFill>
            </a:endParaRPr>
          </a:p>
        </p:txBody>
      </p:sp>
      <p:cxnSp>
        <p:nvCxnSpPr>
          <p:cNvPr id="128" name="Google Shape;128;p21"/>
          <p:cNvCxnSpPr/>
          <p:nvPr/>
        </p:nvCxnSpPr>
        <p:spPr>
          <a:xfrm flipH="1" rot="10800000">
            <a:off x="2682450" y="1336475"/>
            <a:ext cx="159900" cy="3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000" y="2149350"/>
            <a:ext cx="484800" cy="4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50" y="2460450"/>
            <a:ext cx="585000" cy="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1086525" y="1658400"/>
            <a:ext cx="1143600" cy="23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1086525" y="2634138"/>
            <a:ext cx="1143600" cy="23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5825" y="1079000"/>
            <a:ext cx="5850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825" y="1367069"/>
            <a:ext cx="621239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1700" y="1367069"/>
            <a:ext cx="621239" cy="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1310925" y="2321825"/>
            <a:ext cx="6948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775" y="3645808"/>
            <a:ext cx="552300" cy="55228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1086525" y="3841888"/>
            <a:ext cx="1143600" cy="23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13975" y="3093000"/>
            <a:ext cx="289500" cy="2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1518450" y="3207625"/>
            <a:ext cx="2439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6175" y="2420833"/>
            <a:ext cx="552300" cy="552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88250" y="3587350"/>
            <a:ext cx="643275" cy="6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3313825" y="1030850"/>
            <a:ext cx="5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</a:rPr>
              <a:t> which is the value of every state in the world ?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