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Lst>
  <p:notesMasterIdLst>
    <p:notesMasterId r:id="rId23"/>
  </p:notesMasterIdLst>
  <p:sldIdLst>
    <p:sldId id="256" r:id="rId2"/>
    <p:sldId id="257" r:id="rId3"/>
    <p:sldId id="273"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4" r:id="rId19"/>
    <p:sldId id="262" r:id="rId20"/>
    <p:sldId id="275" r:id="rId21"/>
    <p:sldId id="278" r:id="rId22"/>
  </p:sldIdLst>
  <p:sldSz cx="9144000" cy="6858000" type="screen4x3"/>
  <p:notesSz cx="7102475" cy="10234613"/>
  <p:defaultTextStyle>
    <a:defPPr>
      <a:defRPr lang="en-GB"/>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99"/>
    <a:srgbClr val="FF9933"/>
    <a:srgbClr val="FF9999"/>
    <a:srgbClr val="FF9966"/>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5296" autoAdjust="0"/>
  </p:normalViewPr>
  <p:slideViewPr>
    <p:cSldViewPr snapToGrid="0">
      <p:cViewPr varScale="1">
        <p:scale>
          <a:sx n="101" d="100"/>
          <a:sy n="101" d="100"/>
        </p:scale>
        <p:origin x="-1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2118" y="-84"/>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eaLnBrk="1" hangingPunct="1">
              <a:defRPr sz="1300"/>
            </a:lvl1pPr>
          </a:lstStyle>
          <a:p>
            <a:pPr>
              <a:defRPr/>
            </a:pPr>
            <a:endParaRPr lang="en-GB"/>
          </a:p>
        </p:txBody>
      </p:sp>
      <p:sp>
        <p:nvSpPr>
          <p:cNvPr id="11267" name="Rectangle 3"/>
          <p:cNvSpPr>
            <a:spLocks noGrp="1" noChangeArrowheads="1"/>
          </p:cNvSpPr>
          <p:nvPr>
            <p:ph type="dt" idx="1"/>
          </p:nvPr>
        </p:nvSpPr>
        <p:spPr bwMode="auto">
          <a:xfrm>
            <a:off x="4022725" y="0"/>
            <a:ext cx="3078163" cy="51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eaLnBrk="1" hangingPunct="1">
              <a:defRPr sz="1300"/>
            </a:lvl1pPr>
          </a:lstStyle>
          <a:p>
            <a:pPr>
              <a:defRPr/>
            </a:pPr>
            <a:endParaRPr lang="en-GB"/>
          </a:p>
        </p:txBody>
      </p:sp>
      <p:sp>
        <p:nvSpPr>
          <p:cNvPr id="15364"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709613" y="4860925"/>
            <a:ext cx="5683250" cy="4605338"/>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9721850"/>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eaLnBrk="1" hangingPunct="1">
              <a:defRPr sz="1300"/>
            </a:lvl1pPr>
          </a:lstStyle>
          <a:p>
            <a:pPr>
              <a:defRPr/>
            </a:pPr>
            <a:endParaRPr lang="en-GB"/>
          </a:p>
        </p:txBody>
      </p:sp>
      <p:sp>
        <p:nvSpPr>
          <p:cNvPr id="11271" name="Rectangle 7"/>
          <p:cNvSpPr>
            <a:spLocks noGrp="1" noChangeArrowheads="1"/>
          </p:cNvSpPr>
          <p:nvPr>
            <p:ph type="sldNum" sz="quarter" idx="5"/>
          </p:nvPr>
        </p:nvSpPr>
        <p:spPr bwMode="auto">
          <a:xfrm>
            <a:off x="4022725" y="9721850"/>
            <a:ext cx="3078163" cy="51117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eaLnBrk="1" hangingPunct="1">
              <a:defRPr sz="1300"/>
            </a:lvl1pPr>
          </a:lstStyle>
          <a:p>
            <a:pPr>
              <a:defRPr/>
            </a:pPr>
            <a:fld id="{EE689C60-8787-41C5-B57F-FD0778E5BF8A}" type="slidenum">
              <a:rPr lang="en-GB"/>
              <a:pPr>
                <a:defRPr/>
              </a:pPr>
              <a:t>‹#›</a:t>
            </a:fld>
            <a:endParaRPr lang="en-GB"/>
          </a:p>
        </p:txBody>
      </p:sp>
    </p:spTree>
    <p:extLst>
      <p:ext uri="{BB962C8B-B14F-4D97-AF65-F5344CB8AC3E}">
        <p14:creationId xmlns:p14="http://schemas.microsoft.com/office/powerpoint/2010/main" val="13415619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F3538AD-C9CD-4BB9-9F56-74ABE7EB1ED3}" type="slidenum">
              <a:rPr lang="en-GB" sz="1300" smtClean="0"/>
              <a:pPr eaLnBrk="1" hangingPunct="1"/>
              <a:t>1</a:t>
            </a:fld>
            <a:endParaRPr lang="en-GB" sz="13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984F5744-D087-4DCE-A716-C9F884EE57D6}" type="slidenum">
              <a:rPr lang="en-GB" sz="1300" smtClean="0"/>
              <a:pPr eaLnBrk="1" hangingPunct="1"/>
              <a:t>10</a:t>
            </a:fld>
            <a:endParaRPr lang="en-GB" sz="1300" smtClean="0"/>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See pages 97/98 to Reference C</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94F26563-44F6-4403-8DEB-27432D1E7B17}" type="slidenum">
              <a:rPr lang="en-GB" sz="1300" smtClean="0"/>
              <a:pPr eaLnBrk="1" hangingPunct="1"/>
              <a:t>11</a:t>
            </a:fld>
            <a:endParaRPr lang="en-GB" sz="13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F663F3F2-BCC4-4FCD-B554-25192302D95A}" type="slidenum">
              <a:rPr lang="en-GB" sz="1300" smtClean="0"/>
              <a:pPr eaLnBrk="1" hangingPunct="1"/>
              <a:t>12</a:t>
            </a:fld>
            <a:endParaRPr lang="en-GB" sz="13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08FA438F-9D04-4C17-85FA-9FC961BDD879}" type="slidenum">
              <a:rPr lang="en-GB" sz="1300" smtClean="0"/>
              <a:pPr eaLnBrk="1" hangingPunct="1"/>
              <a:t>13</a:t>
            </a:fld>
            <a:endParaRPr lang="en-GB" sz="1300" smtClean="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17AEC9C1-6808-48FE-91EB-3CE73E4769DE}" type="slidenum">
              <a:rPr lang="en-GB" sz="1300" smtClean="0"/>
              <a:pPr eaLnBrk="1" hangingPunct="1"/>
              <a:t>14</a:t>
            </a:fld>
            <a:endParaRPr lang="en-GB" sz="1300" smtClean="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3AA39E23-9668-4576-8961-366110B4B8FD}" type="slidenum">
              <a:rPr lang="en-GB" sz="1300" smtClean="0"/>
              <a:pPr eaLnBrk="1" hangingPunct="1"/>
              <a:t>15</a:t>
            </a:fld>
            <a:endParaRPr lang="en-GB" sz="1300" smtClean="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410AB4FA-6BDF-4687-A94F-C8853A282D35}" type="slidenum">
              <a:rPr lang="en-GB" sz="1300" smtClean="0"/>
              <a:pPr eaLnBrk="1" hangingPunct="1"/>
              <a:t>16</a:t>
            </a:fld>
            <a:endParaRPr lang="en-GB" sz="1300" smtClean="0"/>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45785BA-9E9C-4B34-B8E8-3096358922AB}" type="slidenum">
              <a:rPr lang="en-GB" sz="1300" smtClean="0"/>
              <a:pPr eaLnBrk="1" hangingPunct="1"/>
              <a:t>17</a:t>
            </a:fld>
            <a:endParaRPr lang="en-GB" sz="1300" smtClean="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FB9AADFD-5FB3-4B66-989B-BC04E38268E3}" type="slidenum">
              <a:rPr lang="en-GB" sz="1300" smtClean="0"/>
              <a:pPr eaLnBrk="1" hangingPunct="1"/>
              <a:t>18</a:t>
            </a:fld>
            <a:endParaRPr lang="en-GB" sz="1300" smtClean="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94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04A4386A-01D5-4F2C-BB15-4BD270268B9A}" type="slidenum">
              <a:rPr lang="en-GB" sz="1300" smtClean="0"/>
              <a:pPr eaLnBrk="1" hangingPunct="1"/>
              <a:t>19</a:t>
            </a:fld>
            <a:endParaRPr lang="en-GB" sz="13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8A164520-F2AE-42B6-A8AB-F32D08216197}" type="slidenum">
              <a:rPr lang="en-GB" sz="1300" smtClean="0"/>
              <a:pPr eaLnBrk="1" hangingPunct="1"/>
              <a:t>2</a:t>
            </a:fld>
            <a:endParaRPr lang="en-GB" sz="1300" smtClean="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9D1467E-B44F-414A-9E5C-16ABC95C7055}" type="slidenum">
              <a:rPr lang="en-GB" sz="1300" smtClean="0"/>
              <a:pPr eaLnBrk="1" hangingPunct="1"/>
              <a:t>20</a:t>
            </a:fld>
            <a:endParaRPr lang="en-GB" sz="13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985F9591-96C6-4CDA-AA38-C2B71664A4B7}" type="slidenum">
              <a:rPr lang="en-GB" sz="1300" smtClean="0"/>
              <a:pPr eaLnBrk="1" hangingPunct="1"/>
              <a:t>3</a:t>
            </a:fld>
            <a:endParaRPr lang="en-GB" sz="13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743E590-14F0-41FC-B4A4-D94689C04C08}" type="slidenum">
              <a:rPr lang="en-GB" sz="1300" smtClean="0"/>
              <a:pPr eaLnBrk="1" hangingPunct="1"/>
              <a:t>4</a:t>
            </a:fld>
            <a:endParaRPr lang="en-GB" sz="13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ln/>
        </p:spPr>
      </p:sp>
      <p:sp>
        <p:nvSpPr>
          <p:cNvPr id="27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603CD8D-2DF9-46CD-A40C-99E93CA33EF5}" type="slidenum">
              <a:rPr lang="en-GB" sz="1300" smtClean="0"/>
              <a:pPr eaLnBrk="1" hangingPunct="1"/>
              <a:t>5</a:t>
            </a:fld>
            <a:endParaRPr lang="en-GB" sz="13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23D24EB0-7E2C-400E-B80F-AC5B85B3A8A0}" type="slidenum">
              <a:rPr lang="en-GB" sz="1300" smtClean="0"/>
              <a:pPr eaLnBrk="1" hangingPunct="1"/>
              <a:t>6</a:t>
            </a:fld>
            <a:endParaRPr lang="en-GB" sz="13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DB0DCC1-2A0C-46FB-AAA6-29129F323B78}" type="slidenum">
              <a:rPr lang="en-GB" sz="1300" smtClean="0"/>
              <a:pPr eaLnBrk="1" hangingPunct="1"/>
              <a:t>7</a:t>
            </a:fld>
            <a:endParaRPr lang="en-GB" sz="1300"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5738" indent="-185738"/>
            <a:r>
              <a:rPr lang="en-GB" smtClean="0"/>
              <a:t>There are many types of assets, including:</a:t>
            </a:r>
          </a:p>
          <a:p>
            <a:pPr marL="185738" indent="-185738"/>
            <a:endParaRPr lang="en-GB" smtClean="0"/>
          </a:p>
          <a:p>
            <a:pPr marL="185738" indent="-185738"/>
            <a:r>
              <a:rPr lang="en-GB" smtClean="0"/>
              <a:t>a)	Information: databases and data files, contracts and agreements, system documentation, research information, user manuals, training material, operational or support procedures, business continuity plans, fallback arrangements, audit trails, and archived information;</a:t>
            </a:r>
          </a:p>
          <a:p>
            <a:pPr marL="185738" indent="-185738"/>
            <a:r>
              <a:rPr lang="en-GB" smtClean="0"/>
              <a:t>b)	Software assets: application software, system software, development tools, and utilities;</a:t>
            </a:r>
          </a:p>
          <a:p>
            <a:pPr marL="185738" indent="-185738"/>
            <a:r>
              <a:rPr lang="en-GB" smtClean="0"/>
              <a:t>c)	Physical assets: computer equipment, communications equipment, removable media, and other equipment;</a:t>
            </a:r>
          </a:p>
          <a:p>
            <a:pPr marL="185738" indent="-185738"/>
            <a:r>
              <a:rPr lang="en-GB" smtClean="0"/>
              <a:t>d)	Services: computing and communications services, general utilities, e.g. heating, lighting, power, and air-conditioning;</a:t>
            </a:r>
          </a:p>
          <a:p>
            <a:pPr marL="185738" indent="-185738"/>
            <a:r>
              <a:rPr lang="en-GB" smtClean="0"/>
              <a:t>e)	People, and their qualifications, skills, and experience;</a:t>
            </a:r>
          </a:p>
          <a:p>
            <a:pPr marL="185738" indent="-185738"/>
            <a:r>
              <a:rPr lang="en-GB" smtClean="0"/>
              <a:t>f)	Intangibles, such as reputation and image of the organization.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5D4E59A5-7EE5-4B8A-B889-6C4A1E7523DB}" type="slidenum">
              <a:rPr lang="en-GB" sz="1300" smtClean="0"/>
              <a:pPr eaLnBrk="1" hangingPunct="1"/>
              <a:t>8</a:t>
            </a:fld>
            <a:endParaRPr lang="en-GB" sz="1300" smtClean="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See page 80 to Reference 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fld id="{6347F5BD-99EF-40B2-91CC-DBFC5B6016DE}" type="slidenum">
              <a:rPr lang="en-GB" sz="1300" smtClean="0"/>
              <a:pPr eaLnBrk="1" hangingPunct="1"/>
              <a:t>9</a:t>
            </a:fld>
            <a:endParaRPr lang="en-GB" sz="1300" smtClean="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iso27001security.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Freeform 5"/>
          <p:cNvSpPr>
            <a:spLocks/>
          </p:cNvSpPr>
          <p:nvPr userDrawn="1"/>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0" hangingPunct="0">
              <a:defRPr/>
            </a:pPr>
            <a:endParaRPr lang="en-US"/>
          </a:p>
        </p:txBody>
      </p:sp>
      <p:sp>
        <p:nvSpPr>
          <p:cNvPr id="7" name="Freeform 6"/>
          <p:cNvSpPr>
            <a:spLocks/>
          </p:cNvSpPr>
          <p:nvPr userDrawn="1"/>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eaLnBrk="0" hangingPunct="0">
              <a:defRPr/>
            </a:pPr>
            <a:endParaRPr lang="en-US"/>
          </a:p>
        </p:txBody>
      </p:sp>
      <p:sp>
        <p:nvSpPr>
          <p:cNvPr id="8" name="Right Triangle 7"/>
          <p:cNvSpPr>
            <a:spLocks/>
          </p:cNvSpPr>
          <p:nvPr userDrawn="1"/>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0" name="Text Box 14"/>
          <p:cNvSpPr txBox="1">
            <a:spLocks noChangeArrowheads="1"/>
          </p:cNvSpPr>
          <p:nvPr userDrawn="1"/>
        </p:nvSpPr>
        <p:spPr bwMode="auto">
          <a:xfrm rot="16200000">
            <a:off x="8399462" y="492126"/>
            <a:ext cx="12747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dirty="0"/>
              <a:t>© </a:t>
            </a:r>
            <a:r>
              <a:rPr lang="en-US" sz="800" dirty="0" smtClean="0"/>
              <a:t>2012 </a:t>
            </a:r>
            <a:r>
              <a:rPr lang="en-US" sz="800" dirty="0"/>
              <a:t>ISO27k Forum</a:t>
            </a: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smtClean="0"/>
              <a:t>Click to edit Master title style</a:t>
            </a:r>
            <a:endParaRPr lang="en-US" dirty="0"/>
          </a:p>
        </p:txBody>
      </p:sp>
      <p:sp>
        <p:nvSpPr>
          <p:cNvPr id="17" name="Subtitle 16"/>
          <p:cNvSpPr>
            <a:spLocks noGrp="1"/>
          </p:cNvSpPr>
          <p:nvPr>
            <p:ph type="subTitle" idx="1"/>
          </p:nvPr>
        </p:nvSpPr>
        <p:spPr>
          <a:xfrm>
            <a:off x="688975" y="3622813"/>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a:xfrm>
            <a:off x="6727825" y="6408738"/>
            <a:ext cx="1919288" cy="365125"/>
          </a:xfrm>
          <a:prstGeom prst="rect">
            <a:avLst/>
          </a:prstGeom>
        </p:spPr>
        <p:txBody>
          <a:bodyPr/>
          <a:lstStyle>
            <a:lvl1pPr>
              <a:defRPr baseline="30000" dirty="0" smtClean="0">
                <a:solidFill>
                  <a:srgbClr val="FFFFFF"/>
                </a:solidFill>
              </a:defRPr>
            </a:lvl1pPr>
            <a:extLst/>
          </a:lstStyle>
          <a:p>
            <a:pPr>
              <a:defRPr/>
            </a:pPr>
            <a:r>
              <a:rPr lang="en-GB" altLang="en-US"/>
              <a:t>  </a:t>
            </a:r>
            <a:endParaRPr lang="en-US" altLang="en-US"/>
          </a:p>
        </p:txBody>
      </p:sp>
      <p:sp>
        <p:nvSpPr>
          <p:cNvPr id="13" name="Slide Number Placeholder 26"/>
          <p:cNvSpPr>
            <a:spLocks noGrp="1"/>
          </p:cNvSpPr>
          <p:nvPr>
            <p:ph type="sldNum" sz="quarter" idx="12"/>
          </p:nvPr>
        </p:nvSpPr>
        <p:spPr>
          <a:xfrm>
            <a:off x="8647113" y="6408738"/>
            <a:ext cx="366712" cy="365125"/>
          </a:xfrm>
          <a:prstGeom prst="rect">
            <a:avLst/>
          </a:prstGeom>
        </p:spPr>
        <p:txBody>
          <a:bodyPr/>
          <a:lstStyle>
            <a:lvl1pPr>
              <a:defRPr>
                <a:solidFill>
                  <a:srgbClr val="FFFFFF"/>
                </a:solidFill>
              </a:defRPr>
            </a:lvl1pPr>
            <a:extLst/>
          </a:lstStyle>
          <a:p>
            <a:pPr>
              <a:defRPr/>
            </a:pPr>
            <a:fld id="{97117313-69C0-4A42-88D2-4A59724498E8}" type="slidenum">
              <a:rPr lang="en-US"/>
              <a:pPr>
                <a:defRPr/>
              </a:pPr>
              <a:t>‹#›</a:t>
            </a:fld>
            <a:endParaRPr lang="en-US" dirty="0"/>
          </a:p>
        </p:txBody>
      </p:sp>
    </p:spTree>
    <p:extLst>
      <p:ext uri="{BB962C8B-B14F-4D97-AF65-F5344CB8AC3E}">
        <p14:creationId xmlns:p14="http://schemas.microsoft.com/office/powerpoint/2010/main" val="193914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8" name="Text Box 8"/>
          <p:cNvSpPr txBox="1">
            <a:spLocks noChangeArrowheads="1"/>
          </p:cNvSpPr>
          <p:nvPr userDrawn="1"/>
        </p:nvSpPr>
        <p:spPr bwMode="auto">
          <a:xfrm rot="16200000">
            <a:off x="8399462" y="492126"/>
            <a:ext cx="12747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dirty="0"/>
              <a:t>© </a:t>
            </a:r>
            <a:r>
              <a:rPr lang="en-US" sz="800" dirty="0" smtClean="0"/>
              <a:t>2012 </a:t>
            </a:r>
            <a:r>
              <a:rPr lang="en-US" sz="800" dirty="0"/>
              <a:t>ISO27k Forum</a:t>
            </a:r>
          </a:p>
        </p:txBody>
      </p:sp>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a:xfrm>
            <a:off x="6727825" y="6408738"/>
            <a:ext cx="1919288" cy="365125"/>
          </a:xfrm>
          <a:prstGeom prst="rect">
            <a:avLst/>
          </a:prstGeom>
        </p:spPr>
        <p:txBody>
          <a:bodyPr/>
          <a:lstStyle>
            <a:lvl1pPr>
              <a:defRPr/>
            </a:lvl1pPr>
            <a:extLst/>
          </a:lstStyle>
          <a:p>
            <a:pPr>
              <a:defRPr/>
            </a:pPr>
            <a:fld id="{555575FD-DD51-416C-9DEE-516C000043A5}" type="slidenum">
              <a:rPr lang="en-GB"/>
              <a:pPr>
                <a:defRPr/>
              </a:pPr>
              <a:t>‹#›</a:t>
            </a:fld>
            <a:r>
              <a:rPr lang="en-GB"/>
              <a:t> – </a:t>
            </a:r>
          </a:p>
        </p:txBody>
      </p:sp>
      <p:sp>
        <p:nvSpPr>
          <p:cNvPr id="10" name="Footer Placeholder 7"/>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endParaRPr lang="en-US"/>
          </a:p>
        </p:txBody>
      </p:sp>
      <p:sp>
        <p:nvSpPr>
          <p:cNvPr id="11" name="Slide Number Placeholder 8"/>
          <p:cNvSpPr>
            <a:spLocks noGrp="1"/>
          </p:cNvSpPr>
          <p:nvPr>
            <p:ph type="sldNum" sz="quarter" idx="12"/>
          </p:nvPr>
        </p:nvSpPr>
        <p:spPr>
          <a:xfrm>
            <a:off x="8647113" y="6408738"/>
            <a:ext cx="366712" cy="365125"/>
          </a:xfrm>
          <a:prstGeom prst="rect">
            <a:avLst/>
          </a:prstGeom>
        </p:spPr>
        <p:txBody>
          <a:bodyPr/>
          <a:lstStyle>
            <a:lvl1pPr>
              <a:defRPr/>
            </a:lvl1pPr>
            <a:extLst/>
          </a:lstStyle>
          <a:p>
            <a:pPr>
              <a:defRPr/>
            </a:pPr>
            <a:fld id="{2A69CB25-C324-490E-8739-F70878E226E1}" type="slidenum">
              <a:rPr lang="en-US"/>
              <a:pPr>
                <a:defRPr/>
              </a:pPr>
              <a:t>‹#›</a:t>
            </a:fld>
            <a:endParaRPr lang="en-US" dirty="0"/>
          </a:p>
        </p:txBody>
      </p:sp>
    </p:spTree>
    <p:extLst>
      <p:ext uri="{BB962C8B-B14F-4D97-AF65-F5344CB8AC3E}">
        <p14:creationId xmlns:p14="http://schemas.microsoft.com/office/powerpoint/2010/main" val="260268327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hlinkClick r:id="rId2"/>
          </p:cNvPr>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1500" y="6029325"/>
            <a:ext cx="952500" cy="828675"/>
          </a:xfrm>
          <a:prstGeom prst="rect">
            <a:avLst/>
          </a:prstGeom>
          <a:noFill/>
          <a:ln>
            <a:noFill/>
          </a:ln>
        </p:spPr>
      </p:pic>
    </p:spTree>
    <p:extLst>
      <p:ext uri="{BB962C8B-B14F-4D97-AF65-F5344CB8AC3E}">
        <p14:creationId xmlns:p14="http://schemas.microsoft.com/office/powerpoint/2010/main" val="75049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481138"/>
            <a:ext cx="8229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727825" y="6408738"/>
            <a:ext cx="1919288" cy="365125"/>
          </a:xfrm>
          <a:prstGeom prst="rect">
            <a:avLst/>
          </a:prstGeom>
        </p:spPr>
        <p:txBody>
          <a:bodyPr/>
          <a:lstStyle>
            <a:lvl1pPr>
              <a:defRPr smtClean="0"/>
            </a:lvl1pPr>
          </a:lstStyle>
          <a:p>
            <a:pPr>
              <a:defRPr/>
            </a:pPr>
            <a:fld id="{2C2EE765-B1C1-4C0D-B704-5D71BBF20203}" type="slidenum">
              <a:rPr lang="en-GB"/>
              <a:pPr>
                <a:defRPr/>
              </a:pPr>
              <a:t>‹#›</a:t>
            </a:fld>
            <a:r>
              <a:rPr lang="en-GB"/>
              <a:t> – </a:t>
            </a:r>
            <a:endParaRPr lang="en-GB"/>
          </a:p>
        </p:txBody>
      </p:sp>
      <p:sp>
        <p:nvSpPr>
          <p:cNvPr id="6" name="Slide Number Placeholder 5"/>
          <p:cNvSpPr>
            <a:spLocks noGrp="1"/>
          </p:cNvSpPr>
          <p:nvPr>
            <p:ph type="sldNum" sz="quarter" idx="12"/>
          </p:nvPr>
        </p:nvSpPr>
        <p:spPr>
          <a:xfrm>
            <a:off x="8647113" y="6408738"/>
            <a:ext cx="366712" cy="365125"/>
          </a:xfrm>
          <a:prstGeom prst="rect">
            <a:avLst/>
          </a:prstGeom>
        </p:spPr>
        <p:txBody>
          <a:bodyPr/>
          <a:lstStyle>
            <a:lvl1pPr>
              <a:defRPr smtClean="0"/>
            </a:lvl1pPr>
          </a:lstStyle>
          <a:p>
            <a:pPr>
              <a:defRPr/>
            </a:pPr>
            <a:fld id="{35125F7B-6C17-4F45-AACF-4DB3A5E43033}" type="slidenum">
              <a:rPr lang="en-US"/>
              <a:pPr>
                <a:defRPr/>
              </a:pPr>
              <a:t>‹#›</a:t>
            </a:fld>
            <a:endParaRPr lang="en-US"/>
          </a:p>
        </p:txBody>
      </p:sp>
    </p:spTree>
    <p:extLst>
      <p:ext uri="{BB962C8B-B14F-4D97-AF65-F5344CB8AC3E}">
        <p14:creationId xmlns:p14="http://schemas.microsoft.com/office/powerpoint/2010/main" val="408683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hyperlink" Target="http://www.iso27001security.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eaLnBrk="0" hangingPunct="0">
              <a:defRPr/>
            </a:pPr>
            <a:endParaRPr lang="en-US"/>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eaLnBrk="0" hangingPunct="0">
              <a:defRPr/>
            </a:pPr>
            <a:endParaRPr lang="en-US"/>
          </a:p>
        </p:txBody>
      </p:sp>
      <p:sp>
        <p:nvSpPr>
          <p:cNvPr id="14" name="Right Triangle 13"/>
          <p:cNvSpPr>
            <a:spLocks/>
          </p:cNvSpPr>
          <p:nvPr/>
        </p:nvSpPr>
        <p:spPr bwMode="auto">
          <a:xfrm>
            <a:off x="-6042" y="5791253"/>
            <a:ext cx="3402314" cy="1080868"/>
          </a:xfrm>
          <a:prstGeom prst="rtTriangle">
            <a:avLst/>
          </a:prstGeom>
          <a:blipFill>
            <a:blip r:embed="rId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8" name="Text Box 14"/>
          <p:cNvSpPr txBox="1">
            <a:spLocks noChangeArrowheads="1"/>
          </p:cNvSpPr>
          <p:nvPr userDrawn="1"/>
        </p:nvSpPr>
        <p:spPr bwMode="auto">
          <a:xfrm rot="16200000">
            <a:off x="8399462" y="492126"/>
            <a:ext cx="127476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800" dirty="0"/>
              <a:t>© </a:t>
            </a:r>
            <a:r>
              <a:rPr lang="en-US" sz="800" dirty="0" smtClean="0"/>
              <a:t>2012 </a:t>
            </a:r>
            <a:r>
              <a:rPr lang="en-US" sz="800" dirty="0"/>
              <a:t>ISO27k Forum</a:t>
            </a:r>
          </a:p>
        </p:txBody>
      </p:sp>
      <p:pic>
        <p:nvPicPr>
          <p:cNvPr id="16" name="Picture 15">
            <a:hlinkClick r:id="rId7"/>
          </p:cNvPr>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91500" y="6029325"/>
            <a:ext cx="952500" cy="828675"/>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69" r:id="rId3"/>
    <p:sldLayoutId id="2147483670" r:id="rId4"/>
  </p:sldLayoutIdLst>
  <p:hf sldNum="0" hdr="0" ft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mailto:information@retrac-consulting.co.uk"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www.retrac-consulting.co.u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64534" y="2232842"/>
            <a:ext cx="7772400" cy="1519646"/>
          </a:xfrm>
        </p:spPr>
        <p:txBody>
          <a:bodyPr/>
          <a:lstStyle/>
          <a:p>
            <a:pPr algn="ctr" eaLnBrk="1" fontAlgn="auto" hangingPunct="1">
              <a:spcAft>
                <a:spcPts val="0"/>
              </a:spcAft>
              <a:defRPr/>
            </a:pPr>
            <a:r>
              <a:rPr lang="en-GB" sz="3600" dirty="0"/>
              <a:t>ISMS implementation </a:t>
            </a:r>
            <a:r>
              <a:rPr lang="en-GB" sz="3600" dirty="0" smtClean="0"/>
              <a:t>and</a:t>
            </a:r>
            <a:br>
              <a:rPr lang="en-GB" sz="3600" dirty="0" smtClean="0"/>
            </a:br>
            <a:r>
              <a:rPr lang="en-GB" sz="3600" dirty="0" smtClean="0"/>
              <a:t>certification process overview</a:t>
            </a:r>
            <a:endParaRPr lang="en-GB" sz="3600" dirty="0"/>
          </a:p>
        </p:txBody>
      </p:sp>
      <p:pic>
        <p:nvPicPr>
          <p:cNvPr id="5" name="Picture 4">
            <a:hlinkClick r:id="rId3"/>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7040" y="5532878"/>
            <a:ext cx="1296532" cy="1258714"/>
          </a:xfrm>
          <a:prstGeom prst="rect">
            <a:avLst/>
          </a:prstGeom>
          <a:noFill/>
          <a:ln>
            <a:noFill/>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66850" y="762000"/>
            <a:ext cx="7772400" cy="914400"/>
          </a:xfrm>
        </p:spPr>
        <p:txBody>
          <a:bodyPr>
            <a:normAutofit fontScale="90000"/>
          </a:bodyPr>
          <a:lstStyle/>
          <a:p>
            <a:pPr eaLnBrk="1" fontAlgn="auto" hangingPunct="1">
              <a:spcAft>
                <a:spcPts val="0"/>
              </a:spcAft>
              <a:defRPr/>
            </a:pPr>
            <a:r>
              <a:rPr lang="en-GB" dirty="0"/>
              <a:t>Prepare Risk </a:t>
            </a:r>
            <a:r>
              <a:rPr lang="en-GB" dirty="0" smtClean="0"/>
              <a:t>Treatment</a:t>
            </a:r>
            <a:br>
              <a:rPr lang="en-GB" dirty="0" smtClean="0"/>
            </a:br>
            <a:r>
              <a:rPr lang="en-GB" dirty="0" smtClean="0"/>
              <a:t>Plan</a:t>
            </a:r>
            <a:endParaRPr lang="en-GB" dirty="0"/>
          </a:p>
        </p:txBody>
      </p:sp>
      <p:sp>
        <p:nvSpPr>
          <p:cNvPr id="36866" name="Rectangle 3"/>
          <p:cNvSpPr>
            <a:spLocks noGrp="1" noChangeArrowheads="1"/>
          </p:cNvSpPr>
          <p:nvPr>
            <p:ph type="body" sz="half" idx="4294967295"/>
          </p:nvPr>
        </p:nvSpPr>
        <p:spPr>
          <a:xfrm>
            <a:off x="2916238" y="2492375"/>
            <a:ext cx="5976937" cy="4108450"/>
          </a:xfrm>
        </p:spPr>
        <p:txBody>
          <a:bodyPr/>
          <a:lstStyle/>
          <a:p>
            <a:pPr eaLnBrk="1" hangingPunct="1">
              <a:spcBef>
                <a:spcPts val="600"/>
              </a:spcBef>
            </a:pPr>
            <a:r>
              <a:rPr lang="en-GB" sz="1600" dirty="0" smtClean="0"/>
              <a:t>The organisation should formulate a risk treatment plan (</a:t>
            </a:r>
            <a:r>
              <a:rPr lang="en-GB" sz="1600" b="1" dirty="0" smtClean="0">
                <a:solidFill>
                  <a:srgbClr val="FF0000"/>
                </a:solidFill>
              </a:rPr>
              <a:t>RTP</a:t>
            </a:r>
            <a:r>
              <a:rPr lang="en-GB" sz="1600" dirty="0" smtClean="0"/>
              <a:t>) </a:t>
            </a:r>
            <a:r>
              <a:rPr lang="en-GB" sz="1600" dirty="0" smtClean="0"/>
              <a:t>identifying </a:t>
            </a:r>
            <a:r>
              <a:rPr lang="en-GB" sz="1600" dirty="0"/>
              <a:t>the appropriate management </a:t>
            </a:r>
            <a:r>
              <a:rPr lang="en-GB" sz="1600" dirty="0" smtClean="0"/>
              <a:t>actions, </a:t>
            </a:r>
            <a:r>
              <a:rPr lang="en-GB" sz="1600" dirty="0"/>
              <a:t>resources, responsibilities and priorities for </a:t>
            </a:r>
            <a:r>
              <a:rPr lang="en-GB" sz="1600" dirty="0" smtClean="0"/>
              <a:t>dealing with its information </a:t>
            </a:r>
            <a:r>
              <a:rPr lang="en-GB" sz="1600" dirty="0"/>
              <a:t>security risks.</a:t>
            </a:r>
          </a:p>
          <a:p>
            <a:pPr eaLnBrk="1" hangingPunct="1">
              <a:spcBef>
                <a:spcPts val="600"/>
              </a:spcBef>
            </a:pPr>
            <a:r>
              <a:rPr lang="en-GB" sz="1600" dirty="0" smtClean="0"/>
              <a:t>The RTP </a:t>
            </a:r>
            <a:r>
              <a:rPr lang="en-GB" sz="1600" dirty="0"/>
              <a:t>should be set within the context of the organization's information security policy and should clearly identify the approach to risk and the criteria for accepting risk. </a:t>
            </a:r>
          </a:p>
          <a:p>
            <a:pPr eaLnBrk="1" hangingPunct="1">
              <a:spcBef>
                <a:spcPts val="600"/>
              </a:spcBef>
            </a:pPr>
            <a:r>
              <a:rPr lang="en-GB" sz="1600" dirty="0"/>
              <a:t>The RTP is the key document that links all four phases of the </a:t>
            </a:r>
            <a:r>
              <a:rPr lang="en-GB" sz="1600" dirty="0" smtClean="0"/>
              <a:t>PDCA </a:t>
            </a:r>
            <a:r>
              <a:rPr lang="en-GB" sz="1600" dirty="0"/>
              <a:t>cycle for the </a:t>
            </a:r>
            <a:r>
              <a:rPr lang="en-GB" sz="1600" dirty="0" smtClean="0"/>
              <a:t>ISMS (next 2 slides).</a:t>
            </a:r>
            <a:endParaRPr lang="en-GB" sz="1600" dirty="0"/>
          </a:p>
        </p:txBody>
      </p:sp>
      <p:pic>
        <p:nvPicPr>
          <p:cNvPr id="36867"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Oval 5"/>
          <p:cNvSpPr>
            <a:spLocks noChangeArrowheads="1"/>
          </p:cNvSpPr>
          <p:nvPr/>
        </p:nvSpPr>
        <p:spPr bwMode="auto">
          <a:xfrm>
            <a:off x="8015288" y="1044575"/>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6869"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Prepare Risk</a:t>
            </a:r>
          </a:p>
          <a:p>
            <a:pPr algn="ctr" eaLnBrk="0" hangingPunct="0"/>
            <a:r>
              <a:rPr lang="en-GB" sz="1800"/>
              <a:t>Treatment Plan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a:t>PDCA Model</a:t>
            </a:r>
          </a:p>
        </p:txBody>
      </p:sp>
      <p:sp>
        <p:nvSpPr>
          <p:cNvPr id="38914" name="Rectangle 5"/>
          <p:cNvSpPr>
            <a:spLocks noGrp="1" noChangeArrowheads="1"/>
          </p:cNvSpPr>
          <p:nvPr>
            <p:ph type="body" sz="half" idx="4294967295"/>
          </p:nvPr>
        </p:nvSpPr>
        <p:spPr>
          <a:xfrm>
            <a:off x="325438" y="1943100"/>
            <a:ext cx="4324350" cy="4108450"/>
          </a:xfrm>
        </p:spPr>
        <p:txBody>
          <a:bodyPr/>
          <a:lstStyle/>
          <a:p>
            <a:pPr eaLnBrk="1" hangingPunct="1"/>
            <a:r>
              <a:rPr lang="en-GB" sz="1600" dirty="0" smtClean="0"/>
              <a:t>The "Plan-Do-Check-Act" (</a:t>
            </a:r>
            <a:r>
              <a:rPr lang="en-GB" sz="1600" b="1" dirty="0" smtClean="0">
                <a:solidFill>
                  <a:srgbClr val="FF0000"/>
                </a:solidFill>
              </a:rPr>
              <a:t>PDCA</a:t>
            </a:r>
            <a:r>
              <a:rPr lang="en-GB" sz="1600" dirty="0" smtClean="0"/>
              <a:t>) model </a:t>
            </a:r>
            <a:r>
              <a:rPr lang="en-GB" sz="1600" dirty="0" smtClean="0"/>
              <a:t>applies at different levels throughout the ISMS (cycles within cycles). </a:t>
            </a:r>
          </a:p>
          <a:p>
            <a:pPr eaLnBrk="1" hangingPunct="1"/>
            <a:r>
              <a:rPr lang="en-GB" sz="1600" dirty="0" smtClean="0"/>
              <a:t>The same approach is used for quality management in ISO9000.</a:t>
            </a:r>
            <a:endParaRPr lang="en-GB" sz="1600" dirty="0" smtClean="0"/>
          </a:p>
          <a:p>
            <a:pPr eaLnBrk="1" hangingPunct="1"/>
            <a:r>
              <a:rPr lang="en-GB" sz="1600" dirty="0" smtClean="0"/>
              <a:t>The diagram illustrates how an ISMS takes </a:t>
            </a:r>
            <a:r>
              <a:rPr lang="en-GB" sz="1600" dirty="0"/>
              <a:t>as input </a:t>
            </a:r>
            <a:r>
              <a:rPr lang="en-GB" sz="1600" dirty="0" smtClean="0"/>
              <a:t>the </a:t>
            </a:r>
            <a:r>
              <a:rPr lang="en-GB" sz="1600" dirty="0" smtClean="0">
                <a:solidFill>
                  <a:srgbClr val="FF0000"/>
                </a:solidFill>
              </a:rPr>
              <a:t>information security requirements and expectations </a:t>
            </a:r>
            <a:r>
              <a:rPr lang="en-GB" sz="1600" dirty="0" smtClean="0"/>
              <a:t>and </a:t>
            </a:r>
            <a:r>
              <a:rPr lang="en-GB" sz="1600" dirty="0" smtClean="0"/>
              <a:t>through </a:t>
            </a:r>
            <a:r>
              <a:rPr lang="en-GB" sz="1600" dirty="0"/>
              <a:t>the </a:t>
            </a:r>
            <a:r>
              <a:rPr lang="en-GB" sz="1600" dirty="0" smtClean="0"/>
              <a:t>PDCA cycle produces </a:t>
            </a:r>
            <a:r>
              <a:rPr lang="en-GB" sz="1600" dirty="0"/>
              <a:t>managed information security </a:t>
            </a:r>
            <a:r>
              <a:rPr lang="en-GB" sz="1600" dirty="0" smtClean="0">
                <a:solidFill>
                  <a:srgbClr val="FF0000"/>
                </a:solidFill>
              </a:rPr>
              <a:t>outcomes</a:t>
            </a:r>
            <a:r>
              <a:rPr lang="en-GB" sz="1600" dirty="0" smtClean="0"/>
              <a:t> that </a:t>
            </a:r>
            <a:r>
              <a:rPr lang="en-GB" sz="1600" dirty="0" smtClean="0"/>
              <a:t>satisfy those </a:t>
            </a:r>
            <a:r>
              <a:rPr lang="en-GB" sz="1600" dirty="0"/>
              <a:t>requirements and expectations. </a:t>
            </a:r>
          </a:p>
        </p:txBody>
      </p:sp>
      <p:pic>
        <p:nvPicPr>
          <p:cNvPr id="38915" name="Picture 9" descr="PDC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425" y="1927225"/>
            <a:ext cx="4254500"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4294967295"/>
          </p:nvPr>
        </p:nvSpPr>
        <p:spPr>
          <a:xfrm>
            <a:off x="346075" y="1958975"/>
            <a:ext cx="8504238" cy="4384675"/>
          </a:xfrm>
        </p:spPr>
        <p:txBody>
          <a:bodyPr/>
          <a:lstStyle/>
          <a:p>
            <a:pPr eaLnBrk="1" hangingPunct="1">
              <a:spcBef>
                <a:spcPts val="600"/>
              </a:spcBef>
            </a:pPr>
            <a:r>
              <a:rPr lang="en-GB" sz="1800" b="1" dirty="0" smtClean="0">
                <a:solidFill>
                  <a:srgbClr val="FF9933"/>
                </a:solidFill>
              </a:rPr>
              <a:t>Plan</a:t>
            </a:r>
            <a:r>
              <a:rPr lang="en-GB" sz="1800" dirty="0" smtClean="0"/>
              <a:t> (establish the ISMS)	</a:t>
            </a:r>
          </a:p>
          <a:p>
            <a:pPr lvl="1" eaLnBrk="1" hangingPunct="1">
              <a:spcBef>
                <a:spcPts val="600"/>
              </a:spcBef>
            </a:pPr>
            <a:r>
              <a:rPr lang="en-GB" sz="1600" dirty="0" smtClean="0"/>
              <a:t>Establish ISMS policy, objectives, processes and procedures relevant to managing risk and improving information security to deliver results in accordance with an organization’s overall policies and objectives</a:t>
            </a:r>
            <a:r>
              <a:rPr lang="en-GB" sz="1600" dirty="0" smtClean="0"/>
              <a:t>.</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ISMS)	</a:t>
            </a:r>
          </a:p>
          <a:p>
            <a:pPr lvl="1" eaLnBrk="1" hangingPunct="1">
              <a:spcBef>
                <a:spcPts val="600"/>
              </a:spcBef>
            </a:pPr>
            <a:r>
              <a:rPr lang="en-GB" sz="1600" dirty="0" smtClean="0"/>
              <a:t>Implement and operate the ISMS policy, controls, processes and procedures</a:t>
            </a:r>
            <a:r>
              <a:rPr lang="en-GB" sz="1600" dirty="0" smtClean="0"/>
              <a:t>.</a:t>
            </a:r>
            <a:endParaRPr lang="en-GB" sz="1800" dirty="0" smtClean="0"/>
          </a:p>
          <a:p>
            <a:pPr eaLnBrk="1" hangingPunct="1">
              <a:spcBef>
                <a:spcPts val="600"/>
              </a:spcBef>
            </a:pPr>
            <a:r>
              <a:rPr lang="en-GB" sz="1800" b="1" dirty="0" smtClean="0">
                <a:solidFill>
                  <a:srgbClr val="FF0000"/>
                </a:solidFill>
              </a:rPr>
              <a:t>Check</a:t>
            </a:r>
            <a:r>
              <a:rPr lang="en-GB" sz="1800" dirty="0" smtClean="0"/>
              <a:t> (monitor and review the ISMS)	</a:t>
            </a:r>
          </a:p>
          <a:p>
            <a:pPr lvl="1" eaLnBrk="1" hangingPunct="1">
              <a:spcBef>
                <a:spcPts val="600"/>
              </a:spcBef>
            </a:pPr>
            <a:r>
              <a:rPr lang="en-GB" sz="1600" dirty="0" smtClean="0"/>
              <a:t>Assess and, where applicable, measure process performance against ISMS policy, objectives and practical experience and report the results to management for </a:t>
            </a:r>
            <a:r>
              <a:rPr lang="en-GB" sz="1600" dirty="0" smtClean="0"/>
              <a:t>review</a:t>
            </a:r>
            <a:r>
              <a:rPr lang="en-GB" sz="1600" dirty="0"/>
              <a:t>.</a:t>
            </a:r>
            <a:endParaRPr lang="en-GB" sz="1800" dirty="0" smtClean="0"/>
          </a:p>
          <a:p>
            <a:pPr eaLnBrk="1" hangingPunct="1">
              <a:spcBef>
                <a:spcPts val="600"/>
              </a:spcBef>
            </a:pPr>
            <a:r>
              <a:rPr lang="en-GB" sz="1800" b="1" dirty="0" smtClean="0">
                <a:solidFill>
                  <a:srgbClr val="008000"/>
                </a:solidFill>
              </a:rPr>
              <a:t>Act</a:t>
            </a:r>
            <a:r>
              <a:rPr lang="en-GB" sz="1800" dirty="0" smtClean="0"/>
              <a:t> (maintain and improve the ISMS)	</a:t>
            </a:r>
          </a:p>
          <a:p>
            <a:pPr lvl="1" eaLnBrk="1" hangingPunct="1">
              <a:spcBef>
                <a:spcPts val="600"/>
              </a:spcBef>
            </a:pPr>
            <a:r>
              <a:rPr lang="en-GB" sz="1600" dirty="0" smtClean="0"/>
              <a:t>Take corrective and preventive actions, based on the results of the internal ISMS audit and management review or other relevant information, to achieve continual improvement of the ISMS.</a:t>
            </a:r>
          </a:p>
        </p:txBody>
      </p:sp>
      <p:sp>
        <p:nvSpPr>
          <p:cNvPr id="26626" name="Rectangle 2"/>
          <p:cNvSpPr>
            <a:spLocks noGrp="1" noChangeArrowheads="1"/>
          </p:cNvSpPr>
          <p:nvPr>
            <p:ph type="title" idx="4294967295"/>
          </p:nvPr>
        </p:nvSpPr>
        <p:spPr>
          <a:xfrm>
            <a:off x="608029" y="378333"/>
            <a:ext cx="5736210" cy="1143000"/>
          </a:xfrm>
        </p:spPr>
        <p:txBody>
          <a:bodyPr rtlCol="0"/>
          <a:lstStyle/>
          <a:p>
            <a:pPr eaLnBrk="1" fontAlgn="auto" hangingPunct="1">
              <a:spcAft>
                <a:spcPts val="0"/>
              </a:spcAft>
              <a:defRPr/>
            </a:pPr>
            <a:r>
              <a:rPr lang="en-GB" dirty="0"/>
              <a:t>PDCA Model</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98500" y="762000"/>
            <a:ext cx="7772400" cy="914400"/>
          </a:xfrm>
        </p:spPr>
        <p:txBody>
          <a:bodyPr>
            <a:normAutofit fontScale="90000"/>
          </a:bodyPr>
          <a:lstStyle/>
          <a:p>
            <a:pPr eaLnBrk="1" fontAlgn="auto" hangingPunct="1">
              <a:spcAft>
                <a:spcPts val="0"/>
              </a:spcAft>
              <a:defRPr/>
            </a:pPr>
            <a:r>
              <a:rPr lang="en-GB" dirty="0"/>
              <a:t>ISMS Implementation </a:t>
            </a:r>
            <a:r>
              <a:rPr lang="en-GB" dirty="0" smtClean="0"/>
              <a:t/>
            </a:r>
            <a:br>
              <a:rPr lang="en-GB" dirty="0" smtClean="0"/>
            </a:br>
            <a:r>
              <a:rPr lang="en-GB" dirty="0" smtClean="0"/>
              <a:t>Programme</a:t>
            </a:r>
            <a:endParaRPr lang="en-GB" dirty="0"/>
          </a:p>
        </p:txBody>
      </p:sp>
      <p:sp>
        <p:nvSpPr>
          <p:cNvPr id="43010" name="Rectangle 3"/>
          <p:cNvSpPr>
            <a:spLocks noGrp="1" noChangeArrowheads="1"/>
          </p:cNvSpPr>
          <p:nvPr>
            <p:ph type="body" sz="half" idx="4294967295"/>
          </p:nvPr>
        </p:nvSpPr>
        <p:spPr>
          <a:xfrm>
            <a:off x="2916238" y="2425700"/>
            <a:ext cx="5976937" cy="4108450"/>
          </a:xfrm>
        </p:spPr>
        <p:txBody>
          <a:bodyPr/>
          <a:lstStyle/>
          <a:p>
            <a:pPr eaLnBrk="1" hangingPunct="1">
              <a:lnSpc>
                <a:spcPct val="75000"/>
              </a:lnSpc>
              <a:buFont typeface="Wingdings" pitchFamily="2" charset="2"/>
              <a:buNone/>
            </a:pPr>
            <a:endParaRPr lang="en-GB" sz="1600" dirty="0" smtClean="0"/>
          </a:p>
          <a:p>
            <a:pPr eaLnBrk="1" hangingPunct="1"/>
            <a:r>
              <a:rPr lang="en-GB" sz="1600" dirty="0" smtClean="0"/>
              <a:t>Implement the </a:t>
            </a:r>
            <a:r>
              <a:rPr lang="en-GB" sz="1600" dirty="0" smtClean="0"/>
              <a:t>Risk Treatment Plan </a:t>
            </a:r>
            <a:r>
              <a:rPr lang="en-GB" sz="1600" dirty="0" smtClean="0"/>
              <a:t>in order to achieve the identified control objectives, which includes consideration of funding and allocation of roles and responsibilities</a:t>
            </a:r>
            <a:r>
              <a:rPr lang="en-GB" sz="1600" dirty="0" smtClean="0"/>
              <a:t>.</a:t>
            </a:r>
            <a:endParaRPr lang="en-GB" sz="1600" dirty="0" smtClean="0"/>
          </a:p>
          <a:p>
            <a:pPr eaLnBrk="1" hangingPunct="1"/>
            <a:r>
              <a:rPr lang="en-GB" sz="1600" dirty="0" smtClean="0"/>
              <a:t>Implement controls selected during establishing the ISMS to meet the control objectives</a:t>
            </a:r>
            <a:r>
              <a:rPr lang="en-GB" sz="1600" dirty="0" smtClean="0"/>
              <a:t>.</a:t>
            </a:r>
            <a:endParaRPr lang="en-GB" sz="1600" dirty="0" smtClean="0"/>
          </a:p>
          <a:p>
            <a:pPr eaLnBrk="1" hangingPunct="1"/>
            <a:r>
              <a:rPr lang="en-GB" sz="1600" dirty="0" smtClean="0"/>
              <a:t>Define how to measure the effectiveness of controls to allows managers and staff to determine how well controls achieve planned control objectives</a:t>
            </a:r>
            <a:r>
              <a:rPr lang="en-GB" sz="1600" dirty="0" smtClean="0"/>
              <a:t>.</a:t>
            </a:r>
            <a:endParaRPr lang="en-GB" sz="1600" dirty="0" smtClean="0"/>
          </a:p>
          <a:p>
            <a:pPr eaLnBrk="1" hangingPunct="1"/>
            <a:r>
              <a:rPr lang="en-GB" sz="1600" dirty="0" smtClean="0"/>
              <a:t>Implement security </a:t>
            </a:r>
            <a:r>
              <a:rPr lang="en-GB" sz="1600" dirty="0" smtClean="0"/>
              <a:t>training and awareness programmes.</a:t>
            </a:r>
          </a:p>
        </p:txBody>
      </p:sp>
      <p:pic>
        <p:nvPicPr>
          <p:cNvPr id="43011"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Oval 5"/>
          <p:cNvSpPr>
            <a:spLocks noChangeArrowheads="1"/>
          </p:cNvSpPr>
          <p:nvPr/>
        </p:nvSpPr>
        <p:spPr bwMode="auto">
          <a:xfrm>
            <a:off x="8186738" y="1244600"/>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3013"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smtClean="0"/>
              <a:t>Implement the </a:t>
            </a:r>
            <a:endParaRPr lang="en-GB" sz="1800" dirty="0"/>
          </a:p>
          <a:p>
            <a:pPr algn="ctr" eaLnBrk="0" hangingPunct="0"/>
            <a:r>
              <a:rPr lang="en-GB" sz="1800" dirty="0"/>
              <a:t>programme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a:t>The ISMS</a:t>
            </a:r>
          </a:p>
        </p:txBody>
      </p:sp>
      <p:sp>
        <p:nvSpPr>
          <p:cNvPr id="45058" name="Rectangle 3"/>
          <p:cNvSpPr>
            <a:spLocks noGrp="1" noChangeArrowheads="1"/>
          </p:cNvSpPr>
          <p:nvPr>
            <p:ph type="body" sz="half" idx="4294967295"/>
          </p:nvPr>
        </p:nvSpPr>
        <p:spPr>
          <a:xfrm>
            <a:off x="2916238" y="2425700"/>
            <a:ext cx="5976937" cy="4108450"/>
          </a:xfrm>
        </p:spPr>
        <p:txBody>
          <a:bodyPr/>
          <a:lstStyle/>
          <a:p>
            <a:pPr eaLnBrk="1" hangingPunct="1">
              <a:spcBef>
                <a:spcPts val="300"/>
              </a:spcBef>
            </a:pPr>
            <a:r>
              <a:rPr lang="en-GB" sz="1600" dirty="0" smtClean="0"/>
              <a:t>It is important to be able to demonstrate the relationship from the selected controls back to the </a:t>
            </a:r>
            <a:r>
              <a:rPr lang="en-GB" sz="1600" dirty="0" smtClean="0"/>
              <a:t>risk </a:t>
            </a:r>
            <a:r>
              <a:rPr lang="en-GB" sz="1600" dirty="0" smtClean="0"/>
              <a:t>assessment and risk treatment process, and subsequently back to the ISMS policy and objectives</a:t>
            </a:r>
            <a:r>
              <a:rPr lang="en-GB" sz="1600" dirty="0" smtClean="0"/>
              <a:t>.</a:t>
            </a:r>
            <a:endParaRPr lang="en-GB" sz="1600" dirty="0" smtClean="0"/>
          </a:p>
          <a:p>
            <a:pPr eaLnBrk="1" hangingPunct="1">
              <a:spcBef>
                <a:spcPts val="300"/>
              </a:spcBef>
            </a:pPr>
            <a:r>
              <a:rPr lang="en-GB" sz="1600" dirty="0" smtClean="0"/>
              <a:t>ISMS </a:t>
            </a:r>
            <a:r>
              <a:rPr lang="en-GB" sz="1600" dirty="0" smtClean="0"/>
              <a:t>documentation should include</a:t>
            </a:r>
            <a:r>
              <a:rPr lang="en-GB" sz="1600" dirty="0" smtClean="0"/>
              <a:t>:</a:t>
            </a:r>
            <a:endParaRPr lang="en-GB" sz="1600" dirty="0" smtClean="0"/>
          </a:p>
          <a:p>
            <a:pPr lvl="1" eaLnBrk="1" hangingPunct="1">
              <a:spcBef>
                <a:spcPts val="300"/>
              </a:spcBef>
            </a:pPr>
            <a:r>
              <a:rPr lang="en-GB" sz="1400" dirty="0" smtClean="0"/>
              <a:t>Documented statements of the ISMS </a:t>
            </a:r>
            <a:r>
              <a:rPr lang="en-GB" sz="1400" b="1" dirty="0" smtClean="0"/>
              <a:t>policy </a:t>
            </a:r>
            <a:r>
              <a:rPr lang="en-GB" sz="1400" dirty="0" smtClean="0"/>
              <a:t>and objectives;</a:t>
            </a:r>
          </a:p>
          <a:p>
            <a:pPr lvl="1" eaLnBrk="1" hangingPunct="1">
              <a:spcBef>
                <a:spcPts val="300"/>
              </a:spcBef>
            </a:pPr>
            <a:r>
              <a:rPr lang="en-GB" sz="1400" dirty="0" smtClean="0"/>
              <a:t>The </a:t>
            </a:r>
            <a:r>
              <a:rPr lang="en-GB" sz="1400" b="1" dirty="0" smtClean="0"/>
              <a:t>scope </a:t>
            </a:r>
            <a:r>
              <a:rPr lang="en-GB" sz="1400" dirty="0" smtClean="0"/>
              <a:t>of the ISMS;</a:t>
            </a:r>
          </a:p>
          <a:p>
            <a:pPr lvl="1" eaLnBrk="1" hangingPunct="1">
              <a:spcBef>
                <a:spcPts val="300"/>
              </a:spcBef>
            </a:pPr>
            <a:r>
              <a:rPr lang="en-GB" sz="1400" dirty="0" smtClean="0"/>
              <a:t>Procedures and </a:t>
            </a:r>
            <a:r>
              <a:rPr lang="en-GB" sz="1400" dirty="0" smtClean="0"/>
              <a:t>other controls </a:t>
            </a:r>
            <a:r>
              <a:rPr lang="en-GB" sz="1400" dirty="0" smtClean="0"/>
              <a:t>in support of the ISMS;</a:t>
            </a:r>
          </a:p>
          <a:p>
            <a:pPr lvl="1" eaLnBrk="1" hangingPunct="1">
              <a:spcBef>
                <a:spcPts val="300"/>
              </a:spcBef>
            </a:pPr>
            <a:r>
              <a:rPr lang="en-GB" sz="1400" dirty="0" smtClean="0"/>
              <a:t>A description of the risk assessment methodology;</a:t>
            </a:r>
          </a:p>
          <a:p>
            <a:pPr lvl="1" eaLnBrk="1" hangingPunct="1">
              <a:spcBef>
                <a:spcPts val="300"/>
              </a:spcBef>
            </a:pPr>
            <a:r>
              <a:rPr lang="en-GB" sz="1400" dirty="0" smtClean="0"/>
              <a:t>A risk </a:t>
            </a:r>
            <a:r>
              <a:rPr lang="en-GB" sz="1400" dirty="0" smtClean="0"/>
              <a:t>assessment </a:t>
            </a:r>
            <a:r>
              <a:rPr lang="en-GB" sz="1400" dirty="0" smtClean="0"/>
              <a:t>report and Risk Treatment Plan (</a:t>
            </a:r>
            <a:r>
              <a:rPr lang="en-GB" sz="1400" b="1" dirty="0" smtClean="0"/>
              <a:t>RTP</a:t>
            </a:r>
            <a:r>
              <a:rPr lang="en-GB" sz="1400" dirty="0" smtClean="0"/>
              <a:t>);</a:t>
            </a:r>
            <a:endParaRPr lang="en-GB" sz="1400" dirty="0" smtClean="0"/>
          </a:p>
          <a:p>
            <a:pPr lvl="1" eaLnBrk="1" hangingPunct="1">
              <a:spcBef>
                <a:spcPts val="300"/>
              </a:spcBef>
            </a:pPr>
            <a:r>
              <a:rPr lang="en-GB" sz="1400" dirty="0" smtClean="0"/>
              <a:t>Procedures for effective </a:t>
            </a:r>
            <a:r>
              <a:rPr lang="en-GB" sz="1400" dirty="0" smtClean="0"/>
              <a:t>planning, operation and control of </a:t>
            </a:r>
            <a:r>
              <a:rPr lang="en-GB" sz="1400" dirty="0" smtClean="0"/>
              <a:t>the information </a:t>
            </a:r>
            <a:r>
              <a:rPr lang="en-GB" sz="1400" dirty="0" smtClean="0"/>
              <a:t>security </a:t>
            </a:r>
            <a:r>
              <a:rPr lang="en-GB" sz="1400" dirty="0" smtClean="0"/>
              <a:t>processes, describing </a:t>
            </a:r>
            <a:r>
              <a:rPr lang="en-GB" sz="1400" dirty="0" smtClean="0"/>
              <a:t>how to measure the effectiveness of controls;</a:t>
            </a:r>
          </a:p>
          <a:p>
            <a:pPr lvl="1" eaLnBrk="1" hangingPunct="1">
              <a:spcBef>
                <a:spcPts val="300"/>
              </a:spcBef>
            </a:pPr>
            <a:r>
              <a:rPr lang="en-GB" sz="1400" dirty="0" smtClean="0"/>
              <a:t>Various records specifically required </a:t>
            </a:r>
            <a:r>
              <a:rPr lang="en-GB" sz="1400" dirty="0" smtClean="0"/>
              <a:t>by the </a:t>
            </a:r>
            <a:r>
              <a:rPr lang="en-GB" sz="1400" dirty="0" smtClean="0"/>
              <a:t>standard</a:t>
            </a:r>
            <a:r>
              <a:rPr lang="en-GB" sz="1400" dirty="0" smtClean="0"/>
              <a:t>;</a:t>
            </a:r>
          </a:p>
          <a:p>
            <a:pPr lvl="1" eaLnBrk="1" hangingPunct="1">
              <a:spcBef>
                <a:spcPts val="300"/>
              </a:spcBef>
            </a:pPr>
            <a:r>
              <a:rPr lang="en-GB" sz="1400" dirty="0" smtClean="0"/>
              <a:t>The Statement of </a:t>
            </a:r>
            <a:r>
              <a:rPr lang="en-GB" sz="1400" dirty="0" smtClean="0"/>
              <a:t>Applicability (</a:t>
            </a:r>
            <a:r>
              <a:rPr lang="en-GB" sz="1400" b="1" dirty="0" smtClean="0"/>
              <a:t>SOA</a:t>
            </a:r>
            <a:r>
              <a:rPr lang="en-GB" sz="1400" dirty="0" smtClean="0"/>
              <a:t>).</a:t>
            </a:r>
            <a:endParaRPr lang="en-GB" sz="1400" dirty="0" smtClean="0"/>
          </a:p>
          <a:p>
            <a:pPr lvl="1" eaLnBrk="1" hangingPunct="1">
              <a:lnSpc>
                <a:spcPct val="75000"/>
              </a:lnSpc>
              <a:buFontTx/>
              <a:buNone/>
            </a:pPr>
            <a:endParaRPr lang="en-GB" sz="1400" dirty="0" smtClean="0"/>
          </a:p>
        </p:txBody>
      </p:sp>
      <p:pic>
        <p:nvPicPr>
          <p:cNvPr id="45059"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Oval 5"/>
          <p:cNvSpPr>
            <a:spLocks noChangeArrowheads="1"/>
          </p:cNvSpPr>
          <p:nvPr/>
        </p:nvSpPr>
        <p:spPr bwMode="auto">
          <a:xfrm>
            <a:off x="7527925" y="1362075"/>
            <a:ext cx="414338" cy="30003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5061"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a:t>Information Security</a:t>
            </a:r>
          </a:p>
          <a:p>
            <a:pPr algn="ctr" eaLnBrk="0" hangingPunct="0"/>
            <a:r>
              <a:rPr lang="en-GB" sz="1800" dirty="0"/>
              <a:t>Management</a:t>
            </a:r>
          </a:p>
          <a:p>
            <a:pPr algn="ctr" eaLnBrk="0" hangingPunct="0"/>
            <a:r>
              <a:rPr lang="en-GB" sz="1800" dirty="0"/>
              <a:t>System (ISMS)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98500" y="762000"/>
            <a:ext cx="7772400" cy="914400"/>
          </a:xfrm>
        </p:spPr>
        <p:txBody>
          <a:bodyPr>
            <a:normAutofit fontScale="90000"/>
          </a:bodyPr>
          <a:lstStyle/>
          <a:p>
            <a:pPr eaLnBrk="1" fontAlgn="auto" hangingPunct="1">
              <a:spcAft>
                <a:spcPts val="0"/>
              </a:spcAft>
              <a:defRPr/>
            </a:pPr>
            <a:r>
              <a:rPr lang="en-GB" dirty="0"/>
              <a:t>Compliance Review and</a:t>
            </a:r>
            <a:br>
              <a:rPr lang="en-GB" dirty="0"/>
            </a:br>
            <a:r>
              <a:rPr lang="en-GB" dirty="0"/>
              <a:t>Corrective Actions</a:t>
            </a:r>
          </a:p>
        </p:txBody>
      </p:sp>
      <p:sp>
        <p:nvSpPr>
          <p:cNvPr id="47106" name="Rectangle 3"/>
          <p:cNvSpPr>
            <a:spLocks noGrp="1" noChangeArrowheads="1"/>
          </p:cNvSpPr>
          <p:nvPr>
            <p:ph type="body" sz="half" idx="4294967295"/>
          </p:nvPr>
        </p:nvSpPr>
        <p:spPr>
          <a:xfrm>
            <a:off x="2916238" y="2233613"/>
            <a:ext cx="5976937" cy="4108450"/>
          </a:xfrm>
        </p:spPr>
        <p:txBody>
          <a:bodyPr/>
          <a:lstStyle/>
          <a:p>
            <a:pPr eaLnBrk="1" hangingPunct="1">
              <a:buFont typeface="Wingdings" pitchFamily="2" charset="2"/>
              <a:buNone/>
            </a:pPr>
            <a:endParaRPr lang="en-GB" sz="1600" dirty="0" smtClean="0"/>
          </a:p>
          <a:p>
            <a:pPr marL="263525" indent="-153988" eaLnBrk="1" hangingPunct="1"/>
            <a:r>
              <a:rPr lang="en-GB" sz="1600" dirty="0" smtClean="0"/>
              <a:t>Management </a:t>
            </a:r>
            <a:r>
              <a:rPr lang="en-GB" sz="1600" dirty="0" smtClean="0"/>
              <a:t>must review </a:t>
            </a:r>
            <a:r>
              <a:rPr lang="en-GB" sz="1600" dirty="0" smtClean="0"/>
              <a:t>the organization’s ISMS at </a:t>
            </a:r>
            <a:r>
              <a:rPr lang="en-GB" sz="1600" dirty="0" smtClean="0"/>
              <a:t>least </a:t>
            </a:r>
            <a:r>
              <a:rPr lang="en-GB" sz="1600" dirty="0" smtClean="0"/>
              <a:t>once a </a:t>
            </a:r>
            <a:r>
              <a:rPr lang="en-GB" sz="1600" dirty="0" smtClean="0"/>
              <a:t>year </a:t>
            </a:r>
            <a:r>
              <a:rPr lang="en-GB" sz="1600" dirty="0" smtClean="0"/>
              <a:t>to ensure its continuing suitability, adequacy and effectiveness. </a:t>
            </a:r>
          </a:p>
          <a:p>
            <a:pPr marL="263525" indent="-153988" eaLnBrk="1" hangingPunct="1"/>
            <a:r>
              <a:rPr lang="en-GB" sz="1600" dirty="0" smtClean="0"/>
              <a:t>They must assess opportunities </a:t>
            </a:r>
            <a:r>
              <a:rPr lang="en-GB" sz="1600" dirty="0" smtClean="0"/>
              <a:t>for improvement and the need for changes to the ISMS, including the information security policy and information security objectives. </a:t>
            </a:r>
          </a:p>
          <a:p>
            <a:pPr marL="263525" indent="-153988" eaLnBrk="1" hangingPunct="1"/>
            <a:r>
              <a:rPr lang="en-GB" sz="1600" dirty="0" smtClean="0"/>
              <a:t>The results of </a:t>
            </a:r>
            <a:r>
              <a:rPr lang="en-GB" sz="1600" dirty="0" smtClean="0"/>
              <a:t>these </a:t>
            </a:r>
            <a:r>
              <a:rPr lang="en-GB" sz="1600" dirty="0" smtClean="0"/>
              <a:t>reviews </a:t>
            </a:r>
            <a:r>
              <a:rPr lang="en-GB" sz="1600" dirty="0" smtClean="0"/>
              <a:t>must be clearly </a:t>
            </a:r>
            <a:r>
              <a:rPr lang="en-GB" sz="1600" dirty="0" smtClean="0"/>
              <a:t>documented and </a:t>
            </a:r>
            <a:r>
              <a:rPr lang="en-GB" sz="1600" dirty="0" smtClean="0"/>
              <a:t>maintained (“records”).</a:t>
            </a:r>
            <a:endParaRPr lang="en-GB" sz="1600" dirty="0" smtClean="0"/>
          </a:p>
          <a:p>
            <a:pPr marL="263525" indent="-153988" eaLnBrk="1" hangingPunct="1"/>
            <a:r>
              <a:rPr lang="en-GB" sz="1600" dirty="0" smtClean="0"/>
              <a:t>Reviews are part of the </a:t>
            </a:r>
            <a:r>
              <a:rPr lang="en-GB" sz="1600" dirty="0" smtClean="0"/>
              <a:t>‘Check’ phase of the PDCA </a:t>
            </a:r>
            <a:r>
              <a:rPr lang="en-GB" sz="1600" dirty="0" smtClean="0"/>
              <a:t>cycle: any </a:t>
            </a:r>
            <a:r>
              <a:rPr lang="en-GB" sz="1600" dirty="0" smtClean="0"/>
              <a:t>corrective actions </a:t>
            </a:r>
            <a:r>
              <a:rPr lang="en-GB" sz="1600" dirty="0" smtClean="0"/>
              <a:t>arising must be managed </a:t>
            </a:r>
            <a:r>
              <a:rPr lang="en-GB" sz="1600" dirty="0" smtClean="0"/>
              <a:t>accordingly.</a:t>
            </a:r>
          </a:p>
        </p:txBody>
      </p:sp>
      <p:sp>
        <p:nvSpPr>
          <p:cNvPr id="47107" name="AutoShape 7"/>
          <p:cNvSpPr>
            <a:spLocks noChangeArrowheads="1"/>
          </p:cNvSpPr>
          <p:nvPr/>
        </p:nvSpPr>
        <p:spPr bwMode="auto">
          <a:xfrm>
            <a:off x="215900" y="384175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endParaRPr lang="en-GB" sz="1800"/>
          </a:p>
          <a:p>
            <a:pPr algn="ctr" eaLnBrk="0" hangingPunct="0"/>
            <a:r>
              <a:rPr lang="en-GB" sz="1800"/>
              <a:t>Corrective actions</a:t>
            </a:r>
          </a:p>
        </p:txBody>
      </p:sp>
      <p:pic>
        <p:nvPicPr>
          <p:cNvPr id="47108"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Oval 5"/>
          <p:cNvSpPr>
            <a:spLocks noChangeArrowheads="1"/>
          </p:cNvSpPr>
          <p:nvPr/>
        </p:nvSpPr>
        <p:spPr bwMode="auto">
          <a:xfrm>
            <a:off x="7473950" y="1692275"/>
            <a:ext cx="552450" cy="2254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7110" name="AutoShape 6"/>
          <p:cNvSpPr>
            <a:spLocks noChangeArrowheads="1"/>
          </p:cNvSpPr>
          <p:nvPr/>
        </p:nvSpPr>
        <p:spPr bwMode="auto">
          <a:xfrm>
            <a:off x="531813" y="3060700"/>
            <a:ext cx="2265362"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Compliance</a:t>
            </a:r>
          </a:p>
          <a:p>
            <a:pPr algn="ctr" eaLnBrk="0" hangingPunct="0"/>
            <a:r>
              <a:rPr lang="en-GB" sz="1800"/>
              <a:t>Review</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98500" y="762000"/>
            <a:ext cx="7772400" cy="914400"/>
          </a:xfrm>
        </p:spPr>
        <p:txBody>
          <a:bodyPr>
            <a:normAutofit fontScale="90000"/>
          </a:bodyPr>
          <a:lstStyle/>
          <a:p>
            <a:pPr eaLnBrk="1" fontAlgn="auto" hangingPunct="1">
              <a:spcAft>
                <a:spcPts val="0"/>
              </a:spcAft>
              <a:defRPr/>
            </a:pPr>
            <a:r>
              <a:rPr lang="en-GB" dirty="0"/>
              <a:t>Pre-Certification </a:t>
            </a:r>
            <a:r>
              <a:rPr lang="en-GB" dirty="0" smtClean="0"/>
              <a:t/>
            </a:r>
            <a:br>
              <a:rPr lang="en-GB" dirty="0" smtClean="0"/>
            </a:br>
            <a:r>
              <a:rPr lang="en-GB" dirty="0" smtClean="0"/>
              <a:t>Assessment</a:t>
            </a:r>
            <a:endParaRPr lang="en-GB" dirty="0"/>
          </a:p>
        </p:txBody>
      </p:sp>
      <p:sp>
        <p:nvSpPr>
          <p:cNvPr id="49154" name="Rectangle 3"/>
          <p:cNvSpPr>
            <a:spLocks noGrp="1" noChangeArrowheads="1"/>
          </p:cNvSpPr>
          <p:nvPr>
            <p:ph type="body" sz="half" idx="4294967295"/>
          </p:nvPr>
        </p:nvSpPr>
        <p:spPr>
          <a:xfrm>
            <a:off x="2916238" y="2425700"/>
            <a:ext cx="5976937" cy="4108450"/>
          </a:xfrm>
        </p:spPr>
        <p:txBody>
          <a:bodyPr/>
          <a:lstStyle/>
          <a:p>
            <a:pPr eaLnBrk="1" hangingPunct="1">
              <a:buFont typeface="Wingdings" pitchFamily="2" charset="2"/>
              <a:buNone/>
            </a:pPr>
            <a:endParaRPr lang="en-GB" sz="1600" dirty="0" smtClean="0"/>
          </a:p>
          <a:p>
            <a:pPr eaLnBrk="1" hangingPunct="1"/>
            <a:r>
              <a:rPr lang="en-GB" sz="1600" dirty="0" smtClean="0"/>
              <a:t>Prior to </a:t>
            </a:r>
            <a:r>
              <a:rPr lang="en-GB" sz="1600" dirty="0" smtClean="0"/>
              <a:t>certification, the organization should </a:t>
            </a:r>
            <a:r>
              <a:rPr lang="en-GB" sz="1600" dirty="0" smtClean="0"/>
              <a:t>carry out a comprehensive review of the ISMS and SOA</a:t>
            </a:r>
            <a:r>
              <a:rPr lang="en-GB" sz="1600" dirty="0" smtClean="0"/>
              <a:t>.</a:t>
            </a:r>
            <a:endParaRPr lang="en-GB" sz="1600" dirty="0" smtClean="0"/>
          </a:p>
          <a:p>
            <a:pPr eaLnBrk="1" hangingPunct="1"/>
            <a:r>
              <a:rPr lang="en-GB" sz="1600" dirty="0" smtClean="0"/>
              <a:t>The </a:t>
            </a:r>
            <a:r>
              <a:rPr lang="en-GB" sz="1600" dirty="0" smtClean="0"/>
              <a:t>organization </a:t>
            </a:r>
            <a:r>
              <a:rPr lang="en-GB" sz="1600" dirty="0" smtClean="0"/>
              <a:t>will need to demonstrate </a:t>
            </a:r>
            <a:r>
              <a:rPr lang="en-GB" sz="1600" dirty="0" smtClean="0"/>
              <a:t>compliance with both the full PDCA cycle and </a:t>
            </a:r>
            <a:r>
              <a:rPr lang="en-GB" sz="1600" dirty="0" smtClean="0"/>
              <a:t>clause </a:t>
            </a:r>
            <a:r>
              <a:rPr lang="en-GB" sz="1600" dirty="0" smtClean="0"/>
              <a:t>8 of </a:t>
            </a:r>
            <a:r>
              <a:rPr lang="en-GB" sz="1600" dirty="0" smtClean="0"/>
              <a:t>ISO27001</a:t>
            </a:r>
            <a:r>
              <a:rPr lang="en-GB" sz="1600" dirty="0" smtClean="0"/>
              <a:t>, the requirement for continual </a:t>
            </a:r>
            <a:r>
              <a:rPr lang="en-GB" sz="1600" dirty="0" smtClean="0"/>
              <a:t>improvement.</a:t>
            </a:r>
            <a:endParaRPr lang="en-GB" sz="1600" dirty="0" smtClean="0"/>
          </a:p>
          <a:p>
            <a:pPr eaLnBrk="1" hangingPunct="1"/>
            <a:r>
              <a:rPr lang="en-GB" sz="1600" dirty="0" smtClean="0"/>
              <a:t>Certification auditors </a:t>
            </a:r>
            <a:r>
              <a:rPr lang="en-GB" sz="1600" dirty="0" smtClean="0"/>
              <a:t>will </a:t>
            </a:r>
            <a:r>
              <a:rPr lang="en-GB" sz="1600" dirty="0" smtClean="0"/>
              <a:t>seek evidence (in the form of records of processes such as risk assessments, management reviews, incident reports, corrective actions </a:t>
            </a:r>
            <a:r>
              <a:rPr lang="en-GB" sz="1600" i="1" dirty="0" smtClean="0"/>
              <a:t>etc.</a:t>
            </a:r>
            <a:r>
              <a:rPr lang="en-GB" sz="1600" dirty="0" smtClean="0"/>
              <a:t>) that </a:t>
            </a:r>
            <a:r>
              <a:rPr lang="en-GB" sz="1600" dirty="0" smtClean="0"/>
              <a:t>the ISMS is </a:t>
            </a:r>
            <a:r>
              <a:rPr lang="en-GB" sz="1600" dirty="0" smtClean="0"/>
              <a:t>operating and continually improving.</a:t>
            </a:r>
          </a:p>
          <a:p>
            <a:pPr eaLnBrk="1" hangingPunct="1"/>
            <a:r>
              <a:rPr lang="en-GB" sz="1600" dirty="0" smtClean="0"/>
              <a:t>The ISMS therefore needs a while to settle down, operate normally and generate the records after it has been implemented.</a:t>
            </a:r>
            <a:endParaRPr lang="en-GB" sz="1600" dirty="0" smtClean="0"/>
          </a:p>
          <a:p>
            <a:pPr eaLnBrk="1" hangingPunct="1"/>
            <a:endParaRPr lang="en-GB" sz="2000" dirty="0" smtClean="0"/>
          </a:p>
        </p:txBody>
      </p:sp>
      <p:pic>
        <p:nvPicPr>
          <p:cNvPr id="49155"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Oval 5"/>
          <p:cNvSpPr>
            <a:spLocks noChangeArrowheads="1"/>
          </p:cNvSpPr>
          <p:nvPr/>
        </p:nvSpPr>
        <p:spPr bwMode="auto">
          <a:xfrm>
            <a:off x="7485063" y="1882775"/>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49157"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Pre-Certification</a:t>
            </a:r>
          </a:p>
          <a:p>
            <a:pPr algn="ctr" eaLnBrk="0" hangingPunct="0"/>
            <a:r>
              <a:rPr lang="en-GB" sz="1800"/>
              <a:t>Assessment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a:t>Certification Audit</a:t>
            </a:r>
          </a:p>
        </p:txBody>
      </p:sp>
      <p:sp>
        <p:nvSpPr>
          <p:cNvPr id="35843" name="Rectangle 3"/>
          <p:cNvSpPr>
            <a:spLocks noGrp="1" noChangeArrowheads="1"/>
          </p:cNvSpPr>
          <p:nvPr>
            <p:ph type="body" sz="half" idx="4294967295"/>
          </p:nvPr>
        </p:nvSpPr>
        <p:spPr>
          <a:xfrm>
            <a:off x="2916238" y="2425700"/>
            <a:ext cx="5976937" cy="4108450"/>
          </a:xfrm>
        </p:spPr>
        <p:txBody>
          <a:bodyPr>
            <a:normAutofit fontScale="85000" lnSpcReduction="20000"/>
          </a:bodyPr>
          <a:lstStyle/>
          <a:p>
            <a:pPr marL="365760" indent="-256032" eaLnBrk="1" fontAlgn="auto" hangingPunct="1">
              <a:lnSpc>
                <a:spcPct val="85000"/>
              </a:lnSpc>
              <a:spcAft>
                <a:spcPts val="0"/>
              </a:spcAft>
              <a:buFont typeface="Wingdings" pitchFamily="2" charset="2"/>
              <a:buNone/>
              <a:defRPr/>
            </a:pPr>
            <a:endParaRPr lang="en-GB" sz="1800" dirty="0"/>
          </a:p>
          <a:p>
            <a:pPr marL="263525" indent="-153988" eaLnBrk="1" fontAlgn="auto" hangingPunct="1">
              <a:lnSpc>
                <a:spcPct val="120000"/>
              </a:lnSpc>
              <a:spcAft>
                <a:spcPts val="0"/>
              </a:spcAft>
              <a:buFont typeface="Wingdings 3"/>
              <a:buChar char=""/>
              <a:defRPr/>
            </a:pPr>
            <a:r>
              <a:rPr lang="en-GB" sz="2100" dirty="0"/>
              <a:t>Certification involves </a:t>
            </a:r>
            <a:r>
              <a:rPr lang="en-GB" sz="2100" dirty="0" smtClean="0"/>
              <a:t>the </a:t>
            </a:r>
            <a:r>
              <a:rPr lang="en-GB" sz="2100" dirty="0"/>
              <a:t>organization’s </a:t>
            </a:r>
            <a:r>
              <a:rPr lang="en-GB" sz="2100" dirty="0" smtClean="0"/>
              <a:t>ISMS being assessed for compliance with ISO27001.</a:t>
            </a:r>
          </a:p>
          <a:p>
            <a:pPr marL="263525" indent="-153988" eaLnBrk="1" fontAlgn="auto" hangingPunct="1">
              <a:lnSpc>
                <a:spcPct val="120000"/>
              </a:lnSpc>
              <a:spcAft>
                <a:spcPts val="0"/>
              </a:spcAft>
              <a:buFont typeface="Wingdings 3"/>
              <a:buChar char=""/>
              <a:defRPr/>
            </a:pPr>
            <a:r>
              <a:rPr lang="en-GB" sz="2100" dirty="0"/>
              <a:t>The certification body needs to gain assurance that the organization’s information security risk assessment properly reflects its business activities for the full scope of the ISMS. </a:t>
            </a:r>
          </a:p>
          <a:p>
            <a:pPr marL="263525" indent="-153988" eaLnBrk="1" fontAlgn="auto" hangingPunct="1">
              <a:lnSpc>
                <a:spcPct val="120000"/>
              </a:lnSpc>
              <a:spcAft>
                <a:spcPts val="0"/>
              </a:spcAft>
              <a:buFont typeface="Wingdings 3"/>
              <a:buChar char=""/>
              <a:defRPr/>
            </a:pPr>
            <a:r>
              <a:rPr lang="en-GB" sz="2100" dirty="0" smtClean="0"/>
              <a:t>The assessors will check that the </a:t>
            </a:r>
            <a:r>
              <a:rPr lang="en-GB" sz="2100" dirty="0"/>
              <a:t>organization has </a:t>
            </a:r>
            <a:r>
              <a:rPr lang="en-GB" sz="2100" dirty="0" smtClean="0"/>
              <a:t>properly analysed and treated its information security risks and continues managing its information security risks systematically.</a:t>
            </a:r>
            <a:endParaRPr lang="en-GB" sz="2100" dirty="0"/>
          </a:p>
          <a:p>
            <a:pPr marL="263525" indent="-153988" eaLnBrk="1" fontAlgn="auto" hangingPunct="1">
              <a:lnSpc>
                <a:spcPct val="120000"/>
              </a:lnSpc>
              <a:spcAft>
                <a:spcPts val="0"/>
              </a:spcAft>
              <a:buFont typeface="Wingdings 3"/>
              <a:buChar char=""/>
              <a:defRPr/>
            </a:pPr>
            <a:r>
              <a:rPr lang="en-GB" sz="2100" dirty="0" smtClean="0"/>
              <a:t>A certificate of compliance from an accredited certification body has credibility with other organizations</a:t>
            </a:r>
          </a:p>
          <a:p>
            <a:pPr marL="365760" indent="-256032" eaLnBrk="1" fontAlgn="auto" hangingPunct="1">
              <a:lnSpc>
                <a:spcPct val="85000"/>
              </a:lnSpc>
              <a:spcAft>
                <a:spcPts val="0"/>
              </a:spcAft>
              <a:buFont typeface="Wingdings 3"/>
              <a:buChar char=""/>
              <a:defRPr/>
            </a:pPr>
            <a:endParaRPr lang="en-GB" sz="1600" dirty="0"/>
          </a:p>
        </p:txBody>
      </p:sp>
      <p:pic>
        <p:nvPicPr>
          <p:cNvPr id="51203"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Oval 5"/>
          <p:cNvSpPr>
            <a:spLocks noChangeArrowheads="1"/>
          </p:cNvSpPr>
          <p:nvPr/>
        </p:nvSpPr>
        <p:spPr bwMode="auto">
          <a:xfrm>
            <a:off x="7485063" y="2082800"/>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1205"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Certification</a:t>
            </a:r>
          </a:p>
          <a:p>
            <a:pPr algn="ctr" eaLnBrk="0" hangingPunct="0"/>
            <a:r>
              <a:rPr lang="en-GB" sz="1800"/>
              <a:t>Audit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a:t>Certification Audit</a:t>
            </a:r>
          </a:p>
        </p:txBody>
      </p:sp>
      <p:sp>
        <p:nvSpPr>
          <p:cNvPr id="53250" name="Rectangle 3"/>
          <p:cNvSpPr>
            <a:spLocks noGrp="1" noChangeArrowheads="1"/>
          </p:cNvSpPr>
          <p:nvPr>
            <p:ph type="body" sz="half" idx="4294967295"/>
          </p:nvPr>
        </p:nvSpPr>
        <p:spPr>
          <a:xfrm>
            <a:off x="2916238" y="2425700"/>
            <a:ext cx="5976937" cy="4108450"/>
          </a:xfrm>
        </p:spPr>
        <p:txBody>
          <a:bodyPr/>
          <a:lstStyle/>
          <a:p>
            <a:pPr eaLnBrk="1" hangingPunct="1">
              <a:buFont typeface="Wingdings" pitchFamily="2" charset="2"/>
              <a:buNone/>
            </a:pPr>
            <a:endParaRPr lang="en-GB" sz="2000" smtClean="0"/>
          </a:p>
          <a:p>
            <a:pPr eaLnBrk="1" hangingPunct="1"/>
            <a:r>
              <a:rPr lang="en-GB" sz="1600" smtClean="0"/>
              <a:t>The organization shall continually improve the effectiveness of the ISMS through the use of:</a:t>
            </a:r>
          </a:p>
          <a:p>
            <a:pPr eaLnBrk="1" hangingPunct="1">
              <a:buFont typeface="Wingdings" pitchFamily="2" charset="2"/>
              <a:buNone/>
            </a:pPr>
            <a:endParaRPr lang="en-GB" sz="1600" smtClean="0"/>
          </a:p>
          <a:p>
            <a:pPr lvl="1" eaLnBrk="1" hangingPunct="1"/>
            <a:r>
              <a:rPr lang="en-GB" sz="1600" smtClean="0"/>
              <a:t>The information security policy; </a:t>
            </a:r>
          </a:p>
          <a:p>
            <a:pPr lvl="1" eaLnBrk="1" hangingPunct="1"/>
            <a:r>
              <a:rPr lang="en-GB" sz="1600" smtClean="0"/>
              <a:t>Information security objectives; </a:t>
            </a:r>
          </a:p>
          <a:p>
            <a:pPr lvl="1" eaLnBrk="1" hangingPunct="1"/>
            <a:r>
              <a:rPr lang="en-GB" sz="1600" smtClean="0"/>
              <a:t>Audit results; </a:t>
            </a:r>
          </a:p>
          <a:p>
            <a:pPr lvl="1" eaLnBrk="1" hangingPunct="1"/>
            <a:r>
              <a:rPr lang="en-GB" sz="1600" smtClean="0"/>
              <a:t>Analysis of monitored events; </a:t>
            </a:r>
          </a:p>
          <a:p>
            <a:pPr lvl="1" eaLnBrk="1" hangingPunct="1"/>
            <a:r>
              <a:rPr lang="en-GB" sz="1600" smtClean="0"/>
              <a:t>Corrective and preventive actions; </a:t>
            </a:r>
          </a:p>
          <a:p>
            <a:pPr lvl="1" eaLnBrk="1" hangingPunct="1"/>
            <a:r>
              <a:rPr lang="en-GB" sz="1600" smtClean="0"/>
              <a:t>Management review.</a:t>
            </a:r>
          </a:p>
          <a:p>
            <a:pPr eaLnBrk="1" hangingPunct="1">
              <a:buFont typeface="Wingdings" pitchFamily="2" charset="2"/>
              <a:buNone/>
            </a:pPr>
            <a:endParaRPr lang="en-GB" sz="2000" smtClean="0"/>
          </a:p>
        </p:txBody>
      </p:sp>
      <p:pic>
        <p:nvPicPr>
          <p:cNvPr id="53251"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Oval 5"/>
          <p:cNvSpPr>
            <a:spLocks noChangeArrowheads="1"/>
          </p:cNvSpPr>
          <p:nvPr/>
        </p:nvSpPr>
        <p:spPr bwMode="auto">
          <a:xfrm>
            <a:off x="8037513" y="2082800"/>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53253"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Continual</a:t>
            </a:r>
          </a:p>
          <a:p>
            <a:pPr algn="ctr" eaLnBrk="0" hangingPunct="0"/>
            <a:r>
              <a:rPr lang="en-GB" sz="1800"/>
              <a:t>Improvement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idx="4294967295"/>
          </p:nvPr>
        </p:nvSpPr>
        <p:spPr/>
        <p:txBody>
          <a:bodyPr/>
          <a:lstStyle/>
          <a:p>
            <a:pPr eaLnBrk="1" hangingPunct="1"/>
            <a:r>
              <a:rPr lang="en-GB" sz="2000" dirty="0" smtClean="0"/>
              <a:t>ISO/IEC 27001:2005.  </a:t>
            </a:r>
            <a:r>
              <a:rPr lang="en-GB" sz="2000" i="1" dirty="0" smtClean="0"/>
              <a:t>Information Technology - </a:t>
            </a:r>
            <a:r>
              <a:rPr lang="en-GB" sz="2000" i="1" dirty="0" smtClean="0"/>
              <a:t>Security </a:t>
            </a:r>
            <a:r>
              <a:rPr lang="en-GB" sz="2000" i="1" dirty="0" smtClean="0"/>
              <a:t>Techniques – Information Security Management Systems – Requirements.  </a:t>
            </a:r>
            <a:r>
              <a:rPr lang="en-GB" sz="2000" dirty="0" smtClean="0"/>
              <a:t>Known as </a:t>
            </a:r>
            <a:r>
              <a:rPr lang="en-GB" sz="2000" b="1" dirty="0" smtClean="0"/>
              <a:t>ISO 27001.</a:t>
            </a:r>
            <a:endParaRPr lang="en-GB" sz="2000" i="1" dirty="0" smtClean="0"/>
          </a:p>
          <a:p>
            <a:pPr eaLnBrk="1" hangingPunct="1">
              <a:buFont typeface="Wingdings 3" pitchFamily="18" charset="2"/>
              <a:buNone/>
            </a:pPr>
            <a:endParaRPr lang="en-GB" sz="2000" dirty="0" smtClean="0"/>
          </a:p>
          <a:p>
            <a:pPr eaLnBrk="1" hangingPunct="1"/>
            <a:r>
              <a:rPr lang="en-GB" sz="2000" dirty="0" smtClean="0"/>
              <a:t>ISO/IEC 27002:2005.  </a:t>
            </a:r>
            <a:r>
              <a:rPr lang="en-GB" sz="2000" i="1" dirty="0" smtClean="0"/>
              <a:t>Information Technology - </a:t>
            </a:r>
            <a:r>
              <a:rPr lang="en-GB" sz="2000" i="1" dirty="0" smtClean="0"/>
              <a:t>Security </a:t>
            </a:r>
            <a:r>
              <a:rPr lang="en-GB" sz="2000" i="1" dirty="0" smtClean="0"/>
              <a:t>Techniques - </a:t>
            </a:r>
            <a:r>
              <a:rPr lang="en-GB" sz="2000" i="1" dirty="0" smtClean="0"/>
              <a:t>Code of </a:t>
            </a:r>
            <a:r>
              <a:rPr lang="en-GB" sz="2000" i="1" dirty="0" smtClean="0"/>
              <a:t>Practice for </a:t>
            </a:r>
            <a:r>
              <a:rPr lang="en-GB" sz="2000" i="1" dirty="0" smtClean="0"/>
              <a:t>Information Security </a:t>
            </a:r>
            <a:r>
              <a:rPr lang="en-GB" sz="2000" i="1" dirty="0" smtClean="0"/>
              <a:t>Management.  </a:t>
            </a:r>
            <a:r>
              <a:rPr lang="en-GB" sz="2000" dirty="0" smtClean="0"/>
              <a:t>Known as </a:t>
            </a:r>
            <a:r>
              <a:rPr lang="en-GB" sz="2000" b="1" dirty="0" smtClean="0"/>
              <a:t>ISO 27002</a:t>
            </a:r>
            <a:r>
              <a:rPr lang="en-GB" sz="2000" dirty="0"/>
              <a:t>.</a:t>
            </a:r>
            <a:endParaRPr lang="en-GB" sz="2000" i="1" dirty="0" smtClean="0"/>
          </a:p>
          <a:p>
            <a:pPr eaLnBrk="1" hangingPunct="1">
              <a:buFont typeface="Wingdings 3" pitchFamily="18" charset="2"/>
              <a:buNone/>
            </a:pPr>
            <a:endParaRPr lang="en-GB" sz="2000" dirty="0" smtClean="0"/>
          </a:p>
          <a:p>
            <a:pPr eaLnBrk="1" hangingPunct="1"/>
            <a:r>
              <a:rPr lang="en-GB" sz="2000" dirty="0" smtClean="0"/>
              <a:t>Alan Calder &amp; Steve </a:t>
            </a:r>
            <a:r>
              <a:rPr lang="en-GB" sz="2000" dirty="0" smtClean="0"/>
              <a:t>Watkins (</a:t>
            </a:r>
            <a:r>
              <a:rPr lang="en-GB" sz="2000" dirty="0" smtClean="0"/>
              <a:t>2012).  </a:t>
            </a:r>
            <a:r>
              <a:rPr lang="en-GB" sz="2000" i="1" dirty="0" smtClean="0"/>
              <a:t>IT Governance: </a:t>
            </a:r>
            <a:r>
              <a:rPr lang="en-NZ" sz="2000" i="1" dirty="0" smtClean="0"/>
              <a:t>an International Guide </a:t>
            </a:r>
            <a:r>
              <a:rPr lang="en-NZ" sz="2000" i="1" dirty="0"/>
              <a:t>to </a:t>
            </a:r>
            <a:r>
              <a:rPr lang="en-NZ" sz="2000" i="1" dirty="0" smtClean="0"/>
              <a:t>Data Security </a:t>
            </a:r>
            <a:r>
              <a:rPr lang="en-NZ" sz="2000" i="1" dirty="0"/>
              <a:t>and </a:t>
            </a:r>
            <a:r>
              <a:rPr lang="en-NZ" sz="2000" i="1" dirty="0" smtClean="0"/>
              <a:t>ISO27001/ISO27002. </a:t>
            </a:r>
            <a:r>
              <a:rPr lang="en-GB" sz="2000" dirty="0" smtClean="0"/>
              <a:t>5</a:t>
            </a:r>
            <a:r>
              <a:rPr lang="en-GB" sz="2000" baseline="30000" dirty="0" smtClean="0"/>
              <a:t>th</a:t>
            </a:r>
            <a:r>
              <a:rPr lang="en-GB" sz="2000" dirty="0" smtClean="0"/>
              <a:t> edition.  </a:t>
            </a:r>
            <a:r>
              <a:rPr lang="en-GB" sz="2000" dirty="0" err="1" smtClean="0"/>
              <a:t>Kogan</a:t>
            </a:r>
            <a:r>
              <a:rPr lang="en-GB" sz="2000" dirty="0" smtClean="0"/>
              <a:t> </a:t>
            </a:r>
            <a:r>
              <a:rPr lang="en-GB" sz="2000" dirty="0" smtClean="0"/>
              <a:t>Page </a:t>
            </a:r>
            <a:r>
              <a:rPr lang="en-GB" sz="2000" dirty="0" smtClean="0"/>
              <a:t>Publishing.</a:t>
            </a:r>
            <a:endParaRPr lang="en-GB" sz="2000" dirty="0" smtClean="0"/>
          </a:p>
        </p:txBody>
      </p:sp>
      <p:sp>
        <p:nvSpPr>
          <p:cNvPr id="16386" name="Rectangle 2"/>
          <p:cNvSpPr>
            <a:spLocks noGrp="1" noChangeArrowheads="1"/>
          </p:cNvSpPr>
          <p:nvPr>
            <p:ph type="title" idx="4294967295"/>
          </p:nvPr>
        </p:nvSpPr>
        <p:spPr/>
        <p:txBody>
          <a:bodyPr rtlCol="0"/>
          <a:lstStyle/>
          <a:p>
            <a:pPr eaLnBrk="1" fontAlgn="auto" hangingPunct="1">
              <a:spcAft>
                <a:spcPts val="0"/>
              </a:spcAft>
              <a:defRPr/>
            </a:pPr>
            <a:r>
              <a:rPr lang="en-GB" dirty="0"/>
              <a:t>References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 y="1027016"/>
            <a:ext cx="8094613" cy="56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339725" y="149225"/>
            <a:ext cx="6029325" cy="776288"/>
          </a:xfrm>
          <a:prstGeom prst="rect">
            <a:avLst/>
          </a:prstGeom>
        </p:spPr>
        <p:txBody>
          <a:bodyPr/>
          <a:lstStyle/>
          <a:p>
            <a:pPr fontAlgn="auto">
              <a:spcAft>
                <a:spcPts val="0"/>
              </a:spcAft>
              <a:defRPr/>
            </a:pPr>
            <a:r>
              <a:rPr lang="en-GB" sz="4100" b="1" dirty="0" smtClean="0">
                <a:solidFill>
                  <a:schemeClr val="tx2"/>
                </a:solidFill>
                <a:effectLst>
                  <a:outerShdw blurRad="31750" dist="25400" dir="5400000" algn="tl" rotWithShape="0">
                    <a:srgbClr val="000000">
                      <a:alpha val="25000"/>
                    </a:srgbClr>
                  </a:outerShdw>
                </a:effectLst>
                <a:latin typeface="+mj-lt"/>
                <a:ea typeface="+mj-ea"/>
                <a:cs typeface="+mj-cs"/>
              </a:rPr>
              <a:t>ISO27001 </a:t>
            </a:r>
            <a:r>
              <a:rPr lang="en-GB" sz="4100" b="1" dirty="0">
                <a:solidFill>
                  <a:schemeClr val="tx2"/>
                </a:solidFill>
                <a:effectLst>
                  <a:outerShdw blurRad="31750" dist="25400" dir="5400000" algn="tl" rotWithShape="0">
                    <a:srgbClr val="000000">
                      <a:alpha val="25000"/>
                    </a:srgbClr>
                  </a:outerShdw>
                </a:effectLst>
                <a:latin typeface="+mj-lt"/>
                <a:ea typeface="+mj-ea"/>
                <a:cs typeface="+mj-cs"/>
              </a:rPr>
              <a:t>- Roadmap</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idx="4294967295"/>
          </p:nvPr>
        </p:nvSpPr>
        <p:spPr>
          <a:xfrm>
            <a:off x="0" y="687388"/>
            <a:ext cx="5573713" cy="925512"/>
          </a:xfrm>
        </p:spPr>
        <p:txBody>
          <a:bodyPr>
            <a:normAutofit/>
          </a:bodyPr>
          <a:lstStyle/>
          <a:p>
            <a:pPr algn="ctr" eaLnBrk="1" fontAlgn="auto" hangingPunct="1">
              <a:spcAft>
                <a:spcPts val="0"/>
              </a:spcAft>
              <a:defRPr/>
            </a:pPr>
            <a:r>
              <a:rPr lang="en-GB" dirty="0" smtClean="0"/>
              <a:t>Further information</a:t>
            </a:r>
            <a:endParaRPr lang="en-GB" dirty="0"/>
          </a:p>
        </p:txBody>
      </p:sp>
      <p:sp>
        <p:nvSpPr>
          <p:cNvPr id="57346" name="Rectangle 3"/>
          <p:cNvSpPr>
            <a:spLocks noGrp="1" noChangeArrowheads="1"/>
          </p:cNvSpPr>
          <p:nvPr>
            <p:ph type="subTitle" idx="4294967295"/>
          </p:nvPr>
        </p:nvSpPr>
        <p:spPr>
          <a:xfrm>
            <a:off x="3978110" y="2400300"/>
            <a:ext cx="5165889" cy="3257550"/>
          </a:xfrm>
        </p:spPr>
        <p:txBody>
          <a:bodyPr/>
          <a:lstStyle/>
          <a:p>
            <a:pPr marR="0" algn="l" eaLnBrk="1" hangingPunct="1"/>
            <a:r>
              <a:rPr lang="en-GB" sz="2800" b="1" dirty="0" smtClean="0"/>
              <a:t>Marty Carter MBCS </a:t>
            </a:r>
            <a:r>
              <a:rPr lang="en-GB" sz="2800" b="1" dirty="0" smtClean="0"/>
              <a:t>CITP</a:t>
            </a:r>
            <a:endParaRPr lang="en-GB" sz="2800" b="1" dirty="0" smtClean="0"/>
          </a:p>
          <a:p>
            <a:pPr marR="0" algn="l" eaLnBrk="1" hangingPunct="1"/>
            <a:r>
              <a:rPr lang="en-GB" sz="2400" dirty="0" smtClean="0"/>
              <a:t>Managing Director</a:t>
            </a:r>
          </a:p>
          <a:p>
            <a:pPr marR="0" algn="l" eaLnBrk="1" hangingPunct="1"/>
            <a:r>
              <a:rPr lang="en-GB" sz="2400" dirty="0" err="1" smtClean="0"/>
              <a:t>Retrac</a:t>
            </a:r>
            <a:r>
              <a:rPr lang="en-GB" sz="2400" dirty="0" smtClean="0"/>
              <a:t> Consulting Ltd</a:t>
            </a:r>
          </a:p>
          <a:p>
            <a:pPr marR="0" algn="l" eaLnBrk="1" hangingPunct="1"/>
            <a:r>
              <a:rPr lang="en-GB" sz="2000" dirty="0" smtClean="0"/>
              <a:t>Tel: +44 (0) 7920 074261</a:t>
            </a:r>
          </a:p>
          <a:p>
            <a:pPr marR="0" algn="l" eaLnBrk="1" hangingPunct="1"/>
            <a:r>
              <a:rPr lang="en-GB" sz="2000" dirty="0" smtClean="0"/>
              <a:t>Fax: +44 (0) 1242 292003</a:t>
            </a:r>
          </a:p>
          <a:p>
            <a:pPr marR="0" algn="l" eaLnBrk="1" hangingPunct="1"/>
            <a:r>
              <a:rPr lang="en-GB" sz="2000" dirty="0" smtClean="0"/>
              <a:t>Email: </a:t>
            </a:r>
            <a:r>
              <a:rPr lang="en-GB" sz="2000" dirty="0" smtClean="0">
                <a:hlinkClick r:id="rId3"/>
              </a:rPr>
              <a:t>information@retrac-consulting.co.uk</a:t>
            </a:r>
            <a:endParaRPr lang="en-GB" sz="2000" dirty="0" smtClean="0"/>
          </a:p>
          <a:p>
            <a:pPr marR="0" algn="l" eaLnBrk="1" hangingPunct="1"/>
            <a:r>
              <a:rPr lang="en-GB" sz="2000" dirty="0" smtClean="0"/>
              <a:t>Web: </a:t>
            </a:r>
            <a:r>
              <a:rPr lang="en-GB" sz="2000" dirty="0" smtClean="0">
                <a:hlinkClick r:id="rId4"/>
              </a:rPr>
              <a:t>www.retrac-consulting.co.uk</a:t>
            </a:r>
            <a:endParaRPr lang="en-GB" sz="2000" dirty="0" smtClean="0"/>
          </a:p>
          <a:p>
            <a:pPr marR="0" algn="l" eaLnBrk="1" hangingPunct="1"/>
            <a:endParaRPr lang="en-GB" sz="2000" dirty="0" smtClean="0"/>
          </a:p>
        </p:txBody>
      </p:sp>
      <p:sp>
        <p:nvSpPr>
          <p:cNvPr id="4" name="Rectangle 4"/>
          <p:cNvSpPr>
            <a:spLocks noChangeArrowheads="1"/>
          </p:cNvSpPr>
          <p:nvPr/>
        </p:nvSpPr>
        <p:spPr bwMode="auto">
          <a:xfrm>
            <a:off x="323392" y="1662816"/>
            <a:ext cx="3532171"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GB" sz="1600" dirty="0" err="1"/>
              <a:t>Retrac</a:t>
            </a:r>
            <a:r>
              <a:rPr lang="en-GB" sz="1600" dirty="0"/>
              <a:t> Consulting provides consultancy advice on the provision of an Information Assurance regime for an organisation to protect their information assets, data and systems on which the data is stored, processed and transmitted. This is achieved through the assessment of threats to information systems, an analysis of the vulnerabilities that might be exploited by those threats, an understanding of the impact of identified risks, and the application of technical and non-technical countermeasures to reduce  those risks to an acceptable level for the business.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a:xfrm>
            <a:off x="457200" y="5603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p>
            <a:pPr algn="ctr"/>
            <a:r>
              <a:rPr lang="en-US" smtClean="0">
                <a:effectLst/>
              </a:rPr>
              <a:t>Copyright</a:t>
            </a:r>
          </a:p>
        </p:txBody>
      </p:sp>
      <p:sp>
        <p:nvSpPr>
          <p:cNvPr id="84995" name="Rectangle 3"/>
          <p:cNvSpPr>
            <a:spLocks noGrp="1"/>
          </p:cNvSpPr>
          <p:nvPr>
            <p:ph type="body" idx="1"/>
          </p:nvPr>
        </p:nvSpPr>
        <p:spPr>
          <a:xfrm>
            <a:off x="2082800" y="2414588"/>
            <a:ext cx="6319838" cy="3622675"/>
          </a:xfrm>
        </p:spPr>
        <p:txBody>
          <a:bodyPr/>
          <a:lstStyle/>
          <a:p>
            <a:pPr marL="360363" indent="-360363" algn="just">
              <a:buFont typeface="Wingdings 3" pitchFamily="18" charset="2"/>
              <a:buNone/>
            </a:pPr>
            <a:r>
              <a:rPr lang="en-US" sz="1700" smtClean="0"/>
              <a:t>This work is copyright © 2010, ISO27k Forum, some rights reserved.  It is licensed under the Creative Commons Attribution-Noncommercial-Share Alike 3.0 License.  You are welcome to reproduce, circulate, use and create derivative works from this provided that:</a:t>
            </a:r>
          </a:p>
          <a:p>
            <a:pPr marL="360363" indent="-360363" algn="just">
              <a:buFont typeface="Wingdings 3" pitchFamily="18" charset="2"/>
              <a:buAutoNum type="alphaLcParenBoth"/>
            </a:pPr>
            <a:r>
              <a:rPr lang="en-US" sz="1700" smtClean="0"/>
              <a:t>It is not sold or incorporated into a commercial product; </a:t>
            </a:r>
          </a:p>
          <a:p>
            <a:pPr marL="360363" indent="-360363" algn="just">
              <a:buFont typeface="Wingdings 3" pitchFamily="18" charset="2"/>
              <a:buAutoNum type="alphaLcParenBoth"/>
            </a:pPr>
            <a:r>
              <a:rPr lang="en-US" sz="1700" smtClean="0"/>
              <a:t>It is properly attributed to the ISO27k Forum at www.ISO27001security.com; and </a:t>
            </a:r>
          </a:p>
          <a:p>
            <a:pPr marL="360363" indent="-360363" algn="just">
              <a:buFont typeface="Wingdings 3" pitchFamily="18" charset="2"/>
              <a:buAutoNum type="alphaLcParenBoth"/>
            </a:pPr>
            <a:r>
              <a:rPr lang="en-US" sz="1700" smtClean="0"/>
              <a:t>If shared, derivative works are shared under the same terms as this.</a:t>
            </a:r>
          </a:p>
          <a:p>
            <a:pPr marL="360363" indent="-360363"/>
            <a:endParaRPr lang="en-US" sz="1700" smtClean="0"/>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81" y="2904147"/>
            <a:ext cx="17224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smtClean="0"/>
              <a:t>ISO27001</a:t>
            </a:r>
            <a:endParaRPr lang="en-GB" dirty="0"/>
          </a:p>
        </p:txBody>
      </p:sp>
      <p:sp>
        <p:nvSpPr>
          <p:cNvPr id="37891" name="Rectangle 3"/>
          <p:cNvSpPr>
            <a:spLocks noGrp="1" noChangeArrowheads="1"/>
          </p:cNvSpPr>
          <p:nvPr>
            <p:ph type="body" sz="half" idx="4294967295"/>
          </p:nvPr>
        </p:nvSpPr>
        <p:spPr>
          <a:xfrm>
            <a:off x="2916238" y="2547938"/>
            <a:ext cx="5976937" cy="3709987"/>
          </a:xfrm>
        </p:spPr>
        <p:txBody>
          <a:bodyPr>
            <a:noAutofit/>
          </a:bodyPr>
          <a:lstStyle/>
          <a:p>
            <a:pPr marL="179388" indent="-179388" eaLnBrk="1" fontAlgn="auto" hangingPunct="1">
              <a:spcBef>
                <a:spcPts val="900"/>
              </a:spcBef>
              <a:spcAft>
                <a:spcPts val="0"/>
              </a:spcAft>
              <a:buFont typeface="Wingdings 3"/>
              <a:buChar char=""/>
              <a:defRPr/>
            </a:pPr>
            <a:r>
              <a:rPr lang="en-GB" sz="1400" dirty="0" smtClean="0"/>
              <a:t>ISO27001 formally specifies how </a:t>
            </a:r>
            <a:r>
              <a:rPr lang="en-GB" sz="1400" dirty="0"/>
              <a:t>to establish an </a:t>
            </a:r>
            <a:r>
              <a:rPr lang="en-GB" sz="1400" dirty="0"/>
              <a:t>Information </a:t>
            </a:r>
            <a:r>
              <a:rPr lang="en-GB" sz="1400" dirty="0"/>
              <a:t>Security Management System (</a:t>
            </a:r>
            <a:r>
              <a:rPr lang="en-GB" sz="1400" b="1" dirty="0">
                <a:solidFill>
                  <a:srgbClr val="FF0000"/>
                </a:solidFill>
              </a:rPr>
              <a:t>ISMS</a:t>
            </a:r>
            <a:r>
              <a:rPr lang="en-GB" sz="1400" dirty="0"/>
              <a:t>). </a:t>
            </a:r>
          </a:p>
          <a:p>
            <a:pPr marL="179388" indent="-179388" eaLnBrk="1" fontAlgn="auto" hangingPunct="1">
              <a:spcBef>
                <a:spcPts val="900"/>
              </a:spcBef>
              <a:spcAft>
                <a:spcPts val="0"/>
              </a:spcAft>
              <a:buFont typeface="Wingdings 3"/>
              <a:buChar char=""/>
              <a:defRPr/>
            </a:pPr>
            <a:r>
              <a:rPr lang="en-GB" sz="1400" dirty="0"/>
              <a:t>The adoption of an </a:t>
            </a:r>
            <a:r>
              <a:rPr lang="en-GB" sz="1400" dirty="0"/>
              <a:t>ISMS </a:t>
            </a:r>
            <a:r>
              <a:rPr lang="en-GB" sz="1400" dirty="0" smtClean="0"/>
              <a:t>is </a:t>
            </a:r>
            <a:r>
              <a:rPr lang="en-GB" sz="1400" dirty="0"/>
              <a:t>a </a:t>
            </a:r>
            <a:r>
              <a:rPr lang="en-GB" sz="1400" dirty="0">
                <a:solidFill>
                  <a:srgbClr val="FF0000"/>
                </a:solidFill>
              </a:rPr>
              <a:t>strategic </a:t>
            </a:r>
            <a:r>
              <a:rPr lang="en-GB" sz="1400" dirty="0" smtClean="0">
                <a:solidFill>
                  <a:srgbClr val="FF0000"/>
                </a:solidFill>
              </a:rPr>
              <a:t>decision</a:t>
            </a:r>
            <a:r>
              <a:rPr lang="en-GB" sz="1400" dirty="0" smtClean="0"/>
              <a:t>. </a:t>
            </a:r>
          </a:p>
          <a:p>
            <a:pPr marL="179388" indent="-179388" eaLnBrk="1" fontAlgn="auto" hangingPunct="1">
              <a:spcBef>
                <a:spcPts val="900"/>
              </a:spcBef>
              <a:spcAft>
                <a:spcPts val="0"/>
              </a:spcAft>
              <a:buFont typeface="Wingdings 3"/>
              <a:buChar char=""/>
              <a:defRPr/>
            </a:pPr>
            <a:r>
              <a:rPr lang="en-GB" sz="1400" dirty="0"/>
              <a:t>The </a:t>
            </a:r>
            <a:r>
              <a:rPr lang="en-GB" sz="1400" dirty="0"/>
              <a:t>design and implementation of an organization’s ISMS is influenced by </a:t>
            </a:r>
            <a:r>
              <a:rPr lang="en-GB" sz="1400" dirty="0" smtClean="0"/>
              <a:t>its </a:t>
            </a:r>
            <a:r>
              <a:rPr lang="en-GB" sz="1400" dirty="0" smtClean="0">
                <a:solidFill>
                  <a:srgbClr val="FF0000"/>
                </a:solidFill>
              </a:rPr>
              <a:t>business and security objectives</a:t>
            </a:r>
            <a:r>
              <a:rPr lang="en-GB" sz="1400" dirty="0"/>
              <a:t>, </a:t>
            </a:r>
            <a:r>
              <a:rPr lang="en-GB" sz="1400" dirty="0"/>
              <a:t>its </a:t>
            </a:r>
            <a:r>
              <a:rPr lang="en-GB" sz="1400" dirty="0" smtClean="0">
                <a:solidFill>
                  <a:srgbClr val="FF0000"/>
                </a:solidFill>
              </a:rPr>
              <a:t>security risks and control requirements</a:t>
            </a:r>
            <a:r>
              <a:rPr lang="en-GB" sz="1400" dirty="0">
                <a:solidFill>
                  <a:srgbClr val="FF0000"/>
                </a:solidFill>
              </a:rPr>
              <a:t>, </a:t>
            </a:r>
            <a:r>
              <a:rPr lang="en-GB" sz="1400" dirty="0"/>
              <a:t>the</a:t>
            </a:r>
            <a:r>
              <a:rPr lang="en-GB" sz="1400" dirty="0">
                <a:solidFill>
                  <a:srgbClr val="FF0000"/>
                </a:solidFill>
              </a:rPr>
              <a:t> processes employed </a:t>
            </a:r>
            <a:r>
              <a:rPr lang="en-GB" sz="1400" dirty="0"/>
              <a:t>and</a:t>
            </a:r>
            <a:r>
              <a:rPr lang="en-GB" sz="1400" dirty="0">
                <a:solidFill>
                  <a:srgbClr val="FF0000"/>
                </a:solidFill>
              </a:rPr>
              <a:t> </a:t>
            </a:r>
            <a:r>
              <a:rPr lang="en-GB" sz="1400" dirty="0"/>
              <a:t>the</a:t>
            </a:r>
            <a:r>
              <a:rPr lang="en-GB" sz="1400" dirty="0">
                <a:solidFill>
                  <a:srgbClr val="FF0000"/>
                </a:solidFill>
              </a:rPr>
              <a:t> size and structure </a:t>
            </a:r>
            <a:r>
              <a:rPr lang="en-GB" sz="1400" dirty="0"/>
              <a:t>of the </a:t>
            </a:r>
            <a:r>
              <a:rPr lang="en-GB" sz="1400" dirty="0" smtClean="0"/>
              <a:t>organization: a </a:t>
            </a:r>
            <a:r>
              <a:rPr lang="en-GB" sz="1400" dirty="0"/>
              <a:t>simple situation requires a simple </a:t>
            </a:r>
            <a:r>
              <a:rPr lang="en-GB" sz="1400" dirty="0" smtClean="0"/>
              <a:t>ISMS.</a:t>
            </a:r>
            <a:endParaRPr lang="en-GB" sz="1400" dirty="0"/>
          </a:p>
          <a:p>
            <a:pPr marL="179388" indent="-179388" eaLnBrk="1" fontAlgn="auto" hangingPunct="1">
              <a:spcBef>
                <a:spcPts val="900"/>
              </a:spcBef>
              <a:spcAft>
                <a:spcPts val="0"/>
              </a:spcAft>
              <a:buFont typeface="Wingdings 3"/>
              <a:buChar char=""/>
              <a:defRPr/>
            </a:pPr>
            <a:r>
              <a:rPr lang="en-GB" sz="1400" dirty="0" smtClean="0"/>
              <a:t>The ISMS will </a:t>
            </a:r>
            <a:r>
              <a:rPr lang="en-GB" sz="1400" dirty="0" smtClean="0">
                <a:solidFill>
                  <a:srgbClr val="FF0000"/>
                </a:solidFill>
              </a:rPr>
              <a:t>evolve systematically </a:t>
            </a:r>
            <a:r>
              <a:rPr lang="en-GB" sz="1400" dirty="0" smtClean="0"/>
              <a:t>in response to changing risks.</a:t>
            </a:r>
            <a:endParaRPr lang="en-GB" sz="1400" dirty="0"/>
          </a:p>
          <a:p>
            <a:pPr marL="179388" indent="-179388" eaLnBrk="1" fontAlgn="auto" hangingPunct="1">
              <a:spcBef>
                <a:spcPts val="900"/>
              </a:spcBef>
              <a:spcAft>
                <a:spcPts val="0"/>
              </a:spcAft>
              <a:buFont typeface="Wingdings 3"/>
              <a:buChar char=""/>
              <a:defRPr/>
            </a:pPr>
            <a:r>
              <a:rPr lang="en-GB" sz="1400" dirty="0"/>
              <a:t>Compliance</a:t>
            </a:r>
            <a:r>
              <a:rPr lang="en-GB" sz="1400" dirty="0"/>
              <a:t> with ISO27001 can be formally assessed and </a:t>
            </a:r>
            <a:r>
              <a:rPr lang="en-GB" sz="1400" dirty="0">
                <a:solidFill>
                  <a:srgbClr val="FF0000"/>
                </a:solidFill>
              </a:rPr>
              <a:t>certified</a:t>
            </a:r>
            <a:r>
              <a:rPr lang="en-GB" sz="1400" dirty="0"/>
              <a:t>.  </a:t>
            </a:r>
            <a:r>
              <a:rPr lang="en-GB" sz="1400" dirty="0"/>
              <a:t>A certified </a:t>
            </a:r>
            <a:r>
              <a:rPr lang="en-GB" sz="1400" dirty="0"/>
              <a:t>ISMS </a:t>
            </a:r>
            <a:r>
              <a:rPr lang="en-GB" sz="1400" dirty="0"/>
              <a:t>builds </a:t>
            </a:r>
            <a:r>
              <a:rPr lang="en-GB" sz="1400" dirty="0"/>
              <a:t>confidence in the organization’s approach to information security </a:t>
            </a:r>
            <a:r>
              <a:rPr lang="en-GB" sz="1400" dirty="0" smtClean="0"/>
              <a:t>management among </a:t>
            </a:r>
            <a:r>
              <a:rPr lang="en-GB" sz="1400" dirty="0"/>
              <a:t>stakeholders.</a:t>
            </a:r>
            <a:endParaRPr lang="en-GB" sz="1400" dirty="0"/>
          </a:p>
        </p:txBody>
      </p:sp>
      <p:sp>
        <p:nvSpPr>
          <p:cNvPr id="22531" name="AutoShape 4"/>
          <p:cNvSpPr>
            <a:spLocks noChangeArrowheads="1"/>
          </p:cNvSpPr>
          <p:nvPr/>
        </p:nvSpPr>
        <p:spPr bwMode="auto">
          <a:xfrm>
            <a:off x="611188" y="2852738"/>
            <a:ext cx="1944687" cy="1439862"/>
          </a:xfrm>
          <a:prstGeom prst="flowChartDocument">
            <a:avLst/>
          </a:prstGeom>
          <a:solidFill>
            <a:schemeClr val="folHlink"/>
          </a:solidFill>
          <a:ln w="9525">
            <a:solidFill>
              <a:schemeClr val="tx1"/>
            </a:solidFill>
            <a:miter lim="800000"/>
            <a:headEnd/>
            <a:tailEnd/>
          </a:ln>
        </p:spPr>
        <p:txBody>
          <a:bodyPr wrap="none" anchor="ctr"/>
          <a:lstStyle/>
          <a:p>
            <a:pPr algn="ctr" eaLnBrk="0" hangingPunct="0"/>
            <a:r>
              <a:rPr lang="en-GB" b="1" dirty="0" smtClean="0">
                <a:solidFill>
                  <a:schemeClr val="accent1"/>
                </a:solidFill>
              </a:rPr>
              <a:t>ISO27001</a:t>
            </a:r>
            <a:endParaRPr lang="en-GB" b="1" dirty="0">
              <a:solidFill>
                <a:schemeClr val="accent1"/>
              </a:solidFill>
            </a:endParaRPr>
          </a:p>
        </p:txBody>
      </p:sp>
      <p:pic>
        <p:nvPicPr>
          <p:cNvPr id="22532" name="Picture 5"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Oval 6"/>
          <p:cNvSpPr>
            <a:spLocks noChangeArrowheads="1"/>
          </p:cNvSpPr>
          <p:nvPr/>
        </p:nvSpPr>
        <p:spPr bwMode="auto">
          <a:xfrm>
            <a:off x="7216775" y="2078038"/>
            <a:ext cx="287338"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smtClean="0"/>
              <a:t>ISO27002</a:t>
            </a:r>
            <a:endParaRPr lang="en-GB" dirty="0"/>
          </a:p>
        </p:txBody>
      </p:sp>
      <p:sp>
        <p:nvSpPr>
          <p:cNvPr id="24578" name="Rectangle 6"/>
          <p:cNvSpPr>
            <a:spLocks noGrp="1" noChangeArrowheads="1"/>
          </p:cNvSpPr>
          <p:nvPr>
            <p:ph type="body" sz="half" idx="4294967295"/>
          </p:nvPr>
        </p:nvSpPr>
        <p:spPr>
          <a:xfrm>
            <a:off x="2916238" y="2492375"/>
            <a:ext cx="5976937" cy="4108450"/>
          </a:xfrm>
        </p:spPr>
        <p:txBody>
          <a:bodyPr/>
          <a:lstStyle/>
          <a:p>
            <a:pPr marL="271463" indent="-161925" eaLnBrk="1" hangingPunct="1"/>
            <a:r>
              <a:rPr lang="en-GB" sz="1600" dirty="0" smtClean="0"/>
              <a:t>ISO27002 </a:t>
            </a:r>
            <a:r>
              <a:rPr lang="en-GB" sz="1600" dirty="0" smtClean="0"/>
              <a:t>is </a:t>
            </a:r>
            <a:r>
              <a:rPr lang="en-GB" sz="1600" dirty="0"/>
              <a:t>a</a:t>
            </a:r>
            <a:r>
              <a:rPr lang="en-GB" sz="1600" dirty="0" smtClean="0"/>
              <a:t> “Code </a:t>
            </a:r>
            <a:r>
              <a:rPr lang="en-GB" sz="1600" dirty="0" smtClean="0"/>
              <a:t>of </a:t>
            </a:r>
            <a:r>
              <a:rPr lang="en-GB" sz="1600" dirty="0" smtClean="0"/>
              <a:t>Practice” recommending a large number of information security controls. </a:t>
            </a:r>
            <a:endParaRPr lang="en-GB" sz="1600" dirty="0" smtClean="0"/>
          </a:p>
          <a:p>
            <a:pPr marL="271463" indent="-161925" eaLnBrk="1" hangingPunct="1"/>
            <a:r>
              <a:rPr lang="en-GB" sz="1600" dirty="0" smtClean="0">
                <a:solidFill>
                  <a:srgbClr val="FF0000"/>
                </a:solidFill>
              </a:rPr>
              <a:t>Control </a:t>
            </a:r>
            <a:r>
              <a:rPr lang="en-GB" sz="1600" dirty="0">
                <a:solidFill>
                  <a:srgbClr val="FF0000"/>
                </a:solidFill>
              </a:rPr>
              <a:t>objectives </a:t>
            </a:r>
            <a:r>
              <a:rPr lang="en-GB" sz="1600" dirty="0" smtClean="0"/>
              <a:t>throughout the standard are generic, high-level statements of business requirements for securing or protecting information  assets</a:t>
            </a:r>
            <a:r>
              <a:rPr lang="en-GB" sz="1600" dirty="0" smtClean="0"/>
              <a:t>.</a:t>
            </a:r>
            <a:endParaRPr lang="en-GB" sz="1600" dirty="0" smtClean="0"/>
          </a:p>
          <a:p>
            <a:pPr marL="271463" indent="-161925" eaLnBrk="1" hangingPunct="1"/>
            <a:r>
              <a:rPr lang="en-GB" sz="1600" dirty="0" smtClean="0"/>
              <a:t>The numerous </a:t>
            </a:r>
            <a:r>
              <a:rPr lang="en-GB" sz="1600" dirty="0" smtClean="0">
                <a:solidFill>
                  <a:srgbClr val="FF0000"/>
                </a:solidFill>
              </a:rPr>
              <a:t>information </a:t>
            </a:r>
            <a:r>
              <a:rPr lang="en-GB" sz="1600" dirty="0">
                <a:solidFill>
                  <a:srgbClr val="FF0000"/>
                </a:solidFill>
              </a:rPr>
              <a:t>security </a:t>
            </a:r>
            <a:r>
              <a:rPr lang="en-GB" sz="1600" dirty="0" smtClean="0">
                <a:solidFill>
                  <a:srgbClr val="FF0000"/>
                </a:solidFill>
              </a:rPr>
              <a:t>controls </a:t>
            </a:r>
            <a:r>
              <a:rPr lang="en-GB" sz="1600" dirty="0" smtClean="0"/>
              <a:t>recommended by the standard </a:t>
            </a:r>
            <a:r>
              <a:rPr lang="en-GB" sz="1600" dirty="0" smtClean="0"/>
              <a:t>are </a:t>
            </a:r>
            <a:r>
              <a:rPr lang="en-GB" sz="1600" dirty="0" smtClean="0"/>
              <a:t>meant to </a:t>
            </a:r>
            <a:r>
              <a:rPr lang="en-GB" sz="1600" dirty="0" smtClean="0"/>
              <a:t>be implemented </a:t>
            </a:r>
            <a:r>
              <a:rPr lang="en-GB" sz="1600" dirty="0" smtClean="0"/>
              <a:t>in the context of an ISMS, in order to address risks and satisfy applicable control objectives systematically.</a:t>
            </a:r>
          </a:p>
          <a:p>
            <a:pPr marL="271463" indent="-161925" eaLnBrk="1" hangingPunct="1"/>
            <a:r>
              <a:rPr lang="en-GB" sz="1600" dirty="0" smtClean="0"/>
              <a:t>Compliance with ISO27002 implies that the organization has adopted a comprehensive, good practice approach to securing information.</a:t>
            </a:r>
            <a:endParaRPr lang="en-GB" sz="1600" dirty="0" smtClean="0"/>
          </a:p>
        </p:txBody>
      </p:sp>
      <p:sp>
        <p:nvSpPr>
          <p:cNvPr id="24579" name="AutoShape 17"/>
          <p:cNvSpPr>
            <a:spLocks noChangeArrowheads="1"/>
          </p:cNvSpPr>
          <p:nvPr/>
        </p:nvSpPr>
        <p:spPr bwMode="auto">
          <a:xfrm>
            <a:off x="611188" y="2852738"/>
            <a:ext cx="1944687" cy="1439862"/>
          </a:xfrm>
          <a:prstGeom prst="flowChartDocument">
            <a:avLst/>
          </a:prstGeom>
          <a:solidFill>
            <a:schemeClr val="folHlink"/>
          </a:solidFill>
          <a:ln w="9525">
            <a:solidFill>
              <a:schemeClr val="tx1"/>
            </a:solidFill>
            <a:miter lim="800000"/>
            <a:headEnd/>
            <a:tailEnd/>
          </a:ln>
        </p:spPr>
        <p:txBody>
          <a:bodyPr wrap="none" anchor="ctr"/>
          <a:lstStyle/>
          <a:p>
            <a:pPr algn="ctr" eaLnBrk="0" hangingPunct="0"/>
            <a:r>
              <a:rPr lang="en-GB" b="1" dirty="0" smtClean="0">
                <a:solidFill>
                  <a:schemeClr val="accent1"/>
                </a:solidFill>
              </a:rPr>
              <a:t>ISO27002</a:t>
            </a:r>
            <a:endParaRPr lang="en-GB" b="1" dirty="0">
              <a:solidFill>
                <a:schemeClr val="accent1"/>
              </a:solidFill>
            </a:endParaRPr>
          </a:p>
        </p:txBody>
      </p:sp>
      <p:pic>
        <p:nvPicPr>
          <p:cNvPr id="24580" name="Picture 19"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Oval 20"/>
          <p:cNvSpPr>
            <a:spLocks noChangeArrowheads="1"/>
          </p:cNvSpPr>
          <p:nvPr/>
        </p:nvSpPr>
        <p:spPr bwMode="auto">
          <a:xfrm>
            <a:off x="7067550" y="758825"/>
            <a:ext cx="287338"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a:t>Management Support</a:t>
            </a:r>
          </a:p>
        </p:txBody>
      </p:sp>
      <p:sp>
        <p:nvSpPr>
          <p:cNvPr id="26626" name="Rectangle 3"/>
          <p:cNvSpPr>
            <a:spLocks noGrp="1" noChangeArrowheads="1"/>
          </p:cNvSpPr>
          <p:nvPr>
            <p:ph type="body" sz="half" idx="4294967295"/>
          </p:nvPr>
        </p:nvSpPr>
        <p:spPr>
          <a:xfrm>
            <a:off x="2916238" y="2555875"/>
            <a:ext cx="5976937" cy="2722295"/>
          </a:xfrm>
        </p:spPr>
        <p:txBody>
          <a:bodyPr/>
          <a:lstStyle/>
          <a:p>
            <a:pPr eaLnBrk="1" hangingPunct="1">
              <a:spcBef>
                <a:spcPts val="600"/>
              </a:spcBef>
            </a:pPr>
            <a:r>
              <a:rPr lang="en-GB" sz="1600" dirty="0" smtClean="0"/>
              <a:t>Management should </a:t>
            </a:r>
            <a:r>
              <a:rPr lang="en-GB" sz="1600" dirty="0" smtClean="0">
                <a:solidFill>
                  <a:srgbClr val="FF0000"/>
                </a:solidFill>
              </a:rPr>
              <a:t>actively support </a:t>
            </a:r>
            <a:r>
              <a:rPr lang="en-GB" sz="1600" dirty="0" smtClean="0">
                <a:solidFill>
                  <a:srgbClr val="FF0000"/>
                </a:solidFill>
              </a:rPr>
              <a:t>information security</a:t>
            </a:r>
            <a:r>
              <a:rPr lang="en-GB" sz="1600" dirty="0" smtClean="0"/>
              <a:t> by giving clear direction (</a:t>
            </a:r>
            <a:r>
              <a:rPr lang="en-GB" sz="1600" i="1" dirty="0" smtClean="0"/>
              <a:t>e.g</a:t>
            </a:r>
            <a:r>
              <a:rPr lang="en-GB" sz="1600" dirty="0" smtClean="0"/>
              <a:t>. policies), demonstrating the organization’s </a:t>
            </a:r>
            <a:r>
              <a:rPr lang="en-GB" sz="1600" dirty="0" smtClean="0"/>
              <a:t>commitment, </a:t>
            </a:r>
            <a:r>
              <a:rPr lang="en-GB" sz="1600" dirty="0" smtClean="0"/>
              <a:t>plus explicitly assigning information </a:t>
            </a:r>
            <a:r>
              <a:rPr lang="en-GB" sz="1600" dirty="0" smtClean="0"/>
              <a:t>security </a:t>
            </a:r>
            <a:r>
              <a:rPr lang="en-GB" sz="1600" dirty="0" smtClean="0"/>
              <a:t>responsibilities to suitable people.</a:t>
            </a:r>
            <a:endParaRPr lang="en-GB" sz="1600" dirty="0" smtClean="0"/>
          </a:p>
          <a:p>
            <a:pPr eaLnBrk="1" hangingPunct="1">
              <a:spcBef>
                <a:spcPts val="600"/>
              </a:spcBef>
            </a:pPr>
            <a:r>
              <a:rPr lang="en-GB" sz="1600" dirty="0"/>
              <a:t>Management should approve the information security policy, allocate resources, assign security roles and co-ordinate and review the implementation of security across the organization.</a:t>
            </a:r>
          </a:p>
          <a:p>
            <a:pPr eaLnBrk="1" hangingPunct="1">
              <a:spcBef>
                <a:spcPts val="600"/>
              </a:spcBef>
            </a:pPr>
            <a:r>
              <a:rPr lang="en-GB" sz="1600" dirty="0" smtClean="0"/>
              <a:t>Overt management support makes information security more effective throughout the organization, not least by aligning it with business and strategic objectives.</a:t>
            </a:r>
            <a:endParaRPr lang="en-GB" sz="1600" dirty="0" smtClean="0"/>
          </a:p>
          <a:p>
            <a:pPr eaLnBrk="1" hangingPunct="1"/>
            <a:endParaRPr lang="en-GB" sz="1600" dirty="0" smtClean="0"/>
          </a:p>
        </p:txBody>
      </p:sp>
      <p:pic>
        <p:nvPicPr>
          <p:cNvPr id="26627" name="Picture 5"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Oval 6"/>
          <p:cNvSpPr>
            <a:spLocks noChangeArrowheads="1"/>
          </p:cNvSpPr>
          <p:nvPr/>
        </p:nvSpPr>
        <p:spPr bwMode="auto">
          <a:xfrm>
            <a:off x="6907213" y="950913"/>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26629" name="AutoShape 7"/>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smtClean="0"/>
              <a:t>Management</a:t>
            </a:r>
            <a:endParaRPr lang="en-GB" sz="1800" dirty="0"/>
          </a:p>
          <a:p>
            <a:pPr algn="ctr" eaLnBrk="0" hangingPunct="0"/>
            <a:r>
              <a:rPr lang="en-GB" sz="1800" dirty="0" smtClean="0"/>
              <a:t>support is vital</a:t>
            </a:r>
            <a:endParaRPr lang="en-GB"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a:t>Defining </a:t>
            </a:r>
            <a:r>
              <a:rPr lang="en-GB" dirty="0" smtClean="0"/>
              <a:t>ISMS </a:t>
            </a:r>
            <a:r>
              <a:rPr lang="en-GB" dirty="0" smtClean="0"/>
              <a:t>scope</a:t>
            </a:r>
            <a:endParaRPr lang="en-GB" dirty="0"/>
          </a:p>
        </p:txBody>
      </p:sp>
      <p:sp>
        <p:nvSpPr>
          <p:cNvPr id="28674" name="Rectangle 3"/>
          <p:cNvSpPr>
            <a:spLocks noGrp="1" noChangeArrowheads="1"/>
          </p:cNvSpPr>
          <p:nvPr>
            <p:ph type="body" sz="half" idx="4294967295"/>
          </p:nvPr>
        </p:nvSpPr>
        <p:spPr>
          <a:xfrm>
            <a:off x="2916238" y="2492375"/>
            <a:ext cx="5976937" cy="2654300"/>
          </a:xfrm>
        </p:spPr>
        <p:txBody>
          <a:bodyPr/>
          <a:lstStyle/>
          <a:p>
            <a:pPr eaLnBrk="1" hangingPunct="1"/>
            <a:r>
              <a:rPr lang="en-GB" sz="1600" dirty="0" smtClean="0"/>
              <a:t>Management should define </a:t>
            </a:r>
            <a:r>
              <a:rPr lang="en-GB" sz="1600" dirty="0" smtClean="0"/>
              <a:t>the scope </a:t>
            </a:r>
            <a:r>
              <a:rPr lang="en-GB" sz="1600" dirty="0" smtClean="0"/>
              <a:t>of </a:t>
            </a:r>
            <a:r>
              <a:rPr lang="en-GB" sz="1600" dirty="0" smtClean="0"/>
              <a:t>the ISMS in terms of the </a:t>
            </a:r>
            <a:r>
              <a:rPr lang="en-GB" sz="1600" dirty="0" smtClean="0">
                <a:solidFill>
                  <a:srgbClr val="FF0000"/>
                </a:solidFill>
              </a:rPr>
              <a:t>nature of the </a:t>
            </a:r>
            <a:r>
              <a:rPr lang="en-GB" sz="1600" dirty="0" smtClean="0">
                <a:solidFill>
                  <a:srgbClr val="FF0000"/>
                </a:solidFill>
              </a:rPr>
              <a:t>business</a:t>
            </a:r>
            <a:r>
              <a:rPr lang="en-GB" sz="1600" dirty="0" smtClean="0"/>
              <a:t>, the </a:t>
            </a:r>
            <a:r>
              <a:rPr lang="en-GB" sz="1600" dirty="0" smtClean="0">
                <a:solidFill>
                  <a:srgbClr val="FF0000"/>
                </a:solidFill>
              </a:rPr>
              <a:t>organization</a:t>
            </a:r>
            <a:r>
              <a:rPr lang="en-GB" sz="1600" dirty="0" smtClean="0"/>
              <a:t>, its </a:t>
            </a:r>
            <a:r>
              <a:rPr lang="en-GB" sz="1600" dirty="0" smtClean="0">
                <a:solidFill>
                  <a:srgbClr val="FF0000"/>
                </a:solidFill>
              </a:rPr>
              <a:t>location</a:t>
            </a:r>
            <a:r>
              <a:rPr lang="en-GB" sz="1600" dirty="0" smtClean="0"/>
              <a:t>, </a:t>
            </a:r>
            <a:r>
              <a:rPr lang="en-GB" sz="1600" dirty="0">
                <a:solidFill>
                  <a:srgbClr val="FF0000"/>
                </a:solidFill>
              </a:rPr>
              <a:t>i</a:t>
            </a:r>
            <a:r>
              <a:rPr lang="en-GB" sz="1600" dirty="0">
                <a:solidFill>
                  <a:srgbClr val="FF0000"/>
                </a:solidFill>
              </a:rPr>
              <a:t>nformatio</a:t>
            </a:r>
            <a:r>
              <a:rPr lang="en-GB" sz="1600" dirty="0">
                <a:solidFill>
                  <a:srgbClr val="FF0000"/>
                </a:solidFill>
              </a:rPr>
              <a:t>n</a:t>
            </a:r>
            <a:r>
              <a:rPr lang="en-GB" sz="1600" dirty="0" smtClean="0"/>
              <a:t> </a:t>
            </a:r>
            <a:r>
              <a:rPr lang="en-GB" sz="1600" dirty="0" smtClean="0">
                <a:solidFill>
                  <a:srgbClr val="FF0000"/>
                </a:solidFill>
              </a:rPr>
              <a:t>assets </a:t>
            </a:r>
            <a:r>
              <a:rPr lang="en-GB" sz="1600" dirty="0"/>
              <a:t>and</a:t>
            </a:r>
            <a:r>
              <a:rPr lang="en-GB" sz="1600" dirty="0" smtClean="0">
                <a:solidFill>
                  <a:srgbClr val="FF0000"/>
                </a:solidFill>
              </a:rPr>
              <a:t> </a:t>
            </a:r>
            <a:r>
              <a:rPr lang="en-GB" sz="1600" dirty="0" smtClean="0">
                <a:solidFill>
                  <a:srgbClr val="FF0000"/>
                </a:solidFill>
              </a:rPr>
              <a:t>technologies.</a:t>
            </a:r>
          </a:p>
          <a:p>
            <a:pPr eaLnBrk="1" hangingPunct="1"/>
            <a:r>
              <a:rPr lang="en-GB" sz="1600" dirty="0" smtClean="0"/>
              <a:t>Any </a:t>
            </a:r>
            <a:r>
              <a:rPr lang="en-GB" sz="1600" dirty="0" smtClean="0"/>
              <a:t>exclusions from the </a:t>
            </a:r>
            <a:r>
              <a:rPr lang="en-GB" sz="1600" dirty="0" smtClean="0"/>
              <a:t>ISMS scope should be justified and documented.</a:t>
            </a:r>
          </a:p>
          <a:p>
            <a:pPr lvl="1" eaLnBrk="1" hangingPunct="1"/>
            <a:r>
              <a:rPr lang="en-GB" sz="1200" dirty="0" smtClean="0"/>
              <a:t>Areas outside the ISMS are inherently less trustworthy, hence additional security controls may be needed for any business processes passing information across the boundary.</a:t>
            </a:r>
          </a:p>
          <a:p>
            <a:pPr lvl="1" eaLnBrk="1" hangingPunct="1"/>
            <a:r>
              <a:rPr lang="en-GB" sz="1200" dirty="0" smtClean="0"/>
              <a:t>De-scoping usually reduces the business benefits of the ISMS.</a:t>
            </a:r>
            <a:endParaRPr lang="en-GB" sz="1200" dirty="0" smtClean="0"/>
          </a:p>
          <a:p>
            <a:pPr eaLnBrk="1" hangingPunct="1"/>
            <a:r>
              <a:rPr lang="en-GB" sz="1600" dirty="0" smtClean="0"/>
              <a:t>If </a:t>
            </a:r>
            <a:r>
              <a:rPr lang="en-GB" sz="1600" dirty="0"/>
              <a:t>commonplace controls are deemed not applicable, this </a:t>
            </a:r>
            <a:r>
              <a:rPr lang="en-GB" sz="1600" dirty="0" smtClean="0"/>
              <a:t>should be </a:t>
            </a:r>
            <a:r>
              <a:rPr lang="en-GB" sz="1600" dirty="0"/>
              <a:t>justified and </a:t>
            </a:r>
            <a:r>
              <a:rPr lang="en-GB" sz="1600" dirty="0" smtClean="0"/>
              <a:t>documented in the Statement of Applicability (SOA)</a:t>
            </a:r>
          </a:p>
          <a:p>
            <a:pPr eaLnBrk="1" hangingPunct="1"/>
            <a:r>
              <a:rPr lang="en-GB" sz="1600" dirty="0" smtClean="0"/>
              <a:t>The certification auditors will check the documentation.</a:t>
            </a:r>
            <a:endParaRPr lang="en-GB" sz="1600" dirty="0"/>
          </a:p>
        </p:txBody>
      </p:sp>
      <p:pic>
        <p:nvPicPr>
          <p:cNvPr id="28675"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Oval 5"/>
          <p:cNvSpPr>
            <a:spLocks noChangeArrowheads="1"/>
          </p:cNvSpPr>
          <p:nvPr/>
        </p:nvSpPr>
        <p:spPr bwMode="auto">
          <a:xfrm>
            <a:off x="7183438" y="962025"/>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28677"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a:t>Define ISMS</a:t>
            </a:r>
          </a:p>
          <a:p>
            <a:pPr algn="ctr" eaLnBrk="0" hangingPunct="0"/>
            <a:r>
              <a:rPr lang="en-GB" sz="1800"/>
              <a:t>scope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dirty="0"/>
              <a:t>Inventory of Assets</a:t>
            </a:r>
          </a:p>
        </p:txBody>
      </p:sp>
      <p:sp>
        <p:nvSpPr>
          <p:cNvPr id="30722" name="Rectangle 3"/>
          <p:cNvSpPr>
            <a:spLocks noGrp="1" noChangeArrowheads="1"/>
          </p:cNvSpPr>
          <p:nvPr>
            <p:ph type="body" sz="half" idx="4294967295"/>
          </p:nvPr>
        </p:nvSpPr>
        <p:spPr>
          <a:xfrm>
            <a:off x="2916238" y="2492375"/>
            <a:ext cx="5976937" cy="4108450"/>
          </a:xfrm>
        </p:spPr>
        <p:txBody>
          <a:bodyPr/>
          <a:lstStyle/>
          <a:p>
            <a:pPr eaLnBrk="1" hangingPunct="1"/>
            <a:r>
              <a:rPr lang="en-GB" sz="1600" dirty="0" smtClean="0"/>
              <a:t>An </a:t>
            </a:r>
            <a:r>
              <a:rPr lang="en-GB" sz="1600" dirty="0" smtClean="0">
                <a:solidFill>
                  <a:srgbClr val="FF0000"/>
                </a:solidFill>
              </a:rPr>
              <a:t>inventory</a:t>
            </a:r>
            <a:r>
              <a:rPr lang="en-GB" sz="1600" dirty="0" smtClean="0"/>
              <a:t> of all important </a:t>
            </a:r>
            <a:r>
              <a:rPr lang="en-GB" sz="1600" dirty="0" smtClean="0"/>
              <a:t>information assets should be developed and maintained, recording details such as:</a:t>
            </a:r>
            <a:endParaRPr lang="en-GB" sz="1600" dirty="0" smtClean="0"/>
          </a:p>
          <a:p>
            <a:pPr lvl="1" eaLnBrk="1" hangingPunct="1"/>
            <a:r>
              <a:rPr lang="en-GB" sz="1600" dirty="0" smtClean="0"/>
              <a:t>Type of asset; </a:t>
            </a:r>
          </a:p>
          <a:p>
            <a:pPr lvl="1" eaLnBrk="1" hangingPunct="1"/>
            <a:r>
              <a:rPr lang="en-GB" sz="1600" dirty="0" smtClean="0"/>
              <a:t>Format (</a:t>
            </a:r>
            <a:r>
              <a:rPr lang="en-GB" sz="1600" i="1" dirty="0" smtClean="0"/>
              <a:t>i.e. </a:t>
            </a:r>
            <a:r>
              <a:rPr lang="en-GB" sz="1600" dirty="0" smtClean="0"/>
              <a:t>software</a:t>
            </a:r>
            <a:r>
              <a:rPr lang="en-GB" sz="1600" dirty="0" smtClean="0"/>
              <a:t>, </a:t>
            </a:r>
            <a:r>
              <a:rPr lang="en-GB" sz="1600" dirty="0" smtClean="0"/>
              <a:t>physical/printed, </a:t>
            </a:r>
            <a:r>
              <a:rPr lang="en-GB" sz="1600" dirty="0" smtClean="0"/>
              <a:t>services, people, intangibles) </a:t>
            </a:r>
          </a:p>
          <a:p>
            <a:pPr lvl="1" eaLnBrk="1" hangingPunct="1"/>
            <a:r>
              <a:rPr lang="en-GB" sz="1600" dirty="0" smtClean="0"/>
              <a:t>Location;</a:t>
            </a:r>
          </a:p>
          <a:p>
            <a:pPr lvl="1" eaLnBrk="1" hangingPunct="1"/>
            <a:r>
              <a:rPr lang="en-GB" sz="1600" dirty="0" smtClean="0"/>
              <a:t>Backup information; </a:t>
            </a:r>
          </a:p>
          <a:p>
            <a:pPr lvl="1" eaLnBrk="1" hangingPunct="1"/>
            <a:r>
              <a:rPr lang="en-GB" sz="1600" dirty="0" smtClean="0"/>
              <a:t>License information; </a:t>
            </a:r>
          </a:p>
          <a:p>
            <a:pPr lvl="1" eaLnBrk="1" hangingPunct="1"/>
            <a:r>
              <a:rPr lang="en-GB" sz="1600" dirty="0" smtClean="0"/>
              <a:t>Business </a:t>
            </a:r>
            <a:r>
              <a:rPr lang="en-GB" sz="1600" dirty="0" smtClean="0"/>
              <a:t>value (</a:t>
            </a:r>
            <a:r>
              <a:rPr lang="en-GB" sz="1600" i="1" dirty="0" smtClean="0"/>
              <a:t>e.g. </a:t>
            </a:r>
            <a:r>
              <a:rPr lang="en-GB" sz="1600" dirty="0" smtClean="0"/>
              <a:t>what business processes depend on it?).</a:t>
            </a:r>
            <a:endParaRPr lang="en-GB" sz="1600" dirty="0" smtClean="0"/>
          </a:p>
        </p:txBody>
      </p:sp>
      <p:pic>
        <p:nvPicPr>
          <p:cNvPr id="30723"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Oval 5"/>
          <p:cNvSpPr>
            <a:spLocks noChangeArrowheads="1"/>
          </p:cNvSpPr>
          <p:nvPr/>
        </p:nvSpPr>
        <p:spPr bwMode="auto">
          <a:xfrm>
            <a:off x="7450138" y="962025"/>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0725"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a:t>Inventory </a:t>
            </a:r>
            <a:r>
              <a:rPr lang="en-GB" sz="1800" dirty="0" smtClean="0"/>
              <a:t>information</a:t>
            </a:r>
            <a:endParaRPr lang="en-GB" sz="1800" dirty="0"/>
          </a:p>
          <a:p>
            <a:pPr algn="ctr" eaLnBrk="0" hangingPunct="0"/>
            <a:r>
              <a:rPr lang="en-GB" sz="1800" dirty="0" smtClean="0"/>
              <a:t>assets</a:t>
            </a:r>
            <a:endParaRPr lang="en-GB"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98500" y="762000"/>
            <a:ext cx="7772400" cy="914400"/>
          </a:xfrm>
        </p:spPr>
        <p:txBody>
          <a:bodyPr/>
          <a:lstStyle/>
          <a:p>
            <a:pPr eaLnBrk="1" fontAlgn="auto" hangingPunct="1">
              <a:spcAft>
                <a:spcPts val="0"/>
              </a:spcAft>
              <a:defRPr/>
            </a:pPr>
            <a:r>
              <a:rPr lang="en-GB"/>
              <a:t>Risk Assessment</a:t>
            </a:r>
          </a:p>
        </p:txBody>
      </p:sp>
      <p:sp>
        <p:nvSpPr>
          <p:cNvPr id="32770" name="Rectangle 3"/>
          <p:cNvSpPr>
            <a:spLocks noGrp="1" noChangeArrowheads="1"/>
          </p:cNvSpPr>
          <p:nvPr>
            <p:ph type="body" sz="half" idx="4294967295"/>
          </p:nvPr>
        </p:nvSpPr>
        <p:spPr>
          <a:xfrm>
            <a:off x="2916238" y="2492375"/>
            <a:ext cx="5976937" cy="4108450"/>
          </a:xfrm>
        </p:spPr>
        <p:txBody>
          <a:bodyPr/>
          <a:lstStyle/>
          <a:p>
            <a:pPr marL="263525" indent="-153988" eaLnBrk="1" hangingPunct="1"/>
            <a:r>
              <a:rPr lang="en-GB" sz="1400" dirty="0"/>
              <a:t>Risk assessments should identify, quantify, and prioritize </a:t>
            </a:r>
            <a:r>
              <a:rPr lang="en-GB" sz="1400" dirty="0" smtClean="0"/>
              <a:t>information security risks </a:t>
            </a:r>
            <a:r>
              <a:rPr lang="en-GB" sz="1400" dirty="0"/>
              <a:t>against </a:t>
            </a:r>
            <a:r>
              <a:rPr lang="en-GB" sz="1400" dirty="0" smtClean="0"/>
              <a:t>defined criteria </a:t>
            </a:r>
            <a:r>
              <a:rPr lang="en-GB" sz="1400" dirty="0"/>
              <a:t>for risk acceptance and objectives relevant to the organization. </a:t>
            </a:r>
          </a:p>
          <a:p>
            <a:pPr marL="263525" indent="-153988" eaLnBrk="1" hangingPunct="1"/>
            <a:r>
              <a:rPr lang="en-GB" sz="1400" dirty="0"/>
              <a:t>The results should guide and determine the appropriate management action and priorities for managing information security risks and for implementing controls selected to protect against these risks. </a:t>
            </a:r>
          </a:p>
          <a:p>
            <a:pPr marL="263525" indent="-153988" eaLnBrk="1" hangingPunct="1"/>
            <a:r>
              <a:rPr lang="en-GB" sz="1400" dirty="0" smtClean="0"/>
              <a:t>Assessing </a:t>
            </a:r>
            <a:r>
              <a:rPr lang="en-GB" sz="1400" dirty="0"/>
              <a:t>risks and selecting controls may need to be performed </a:t>
            </a:r>
            <a:r>
              <a:rPr lang="en-GB" sz="1400" dirty="0" smtClean="0"/>
              <a:t>repeatedly across different </a:t>
            </a:r>
            <a:r>
              <a:rPr lang="en-GB" sz="1400" dirty="0"/>
              <a:t>parts of the organization </a:t>
            </a:r>
            <a:r>
              <a:rPr lang="en-GB" sz="1400" dirty="0" smtClean="0"/>
              <a:t>and information systems, and to respond to changes.</a:t>
            </a:r>
            <a:endParaRPr lang="en-GB" sz="1400" dirty="0"/>
          </a:p>
          <a:p>
            <a:pPr marL="263525" indent="-153988" eaLnBrk="1" hangingPunct="1"/>
            <a:r>
              <a:rPr lang="en-GB" sz="1400" dirty="0" smtClean="0"/>
              <a:t>The process should systematically estimate </a:t>
            </a:r>
            <a:r>
              <a:rPr lang="en-GB" sz="1400" dirty="0"/>
              <a:t>the magnitude of risks (risk analysis) and </a:t>
            </a:r>
            <a:r>
              <a:rPr lang="en-GB" sz="1400" dirty="0" smtClean="0"/>
              <a:t>compare risks </a:t>
            </a:r>
            <a:r>
              <a:rPr lang="en-GB" sz="1400" dirty="0"/>
              <a:t>against risk criteria to determine </a:t>
            </a:r>
            <a:r>
              <a:rPr lang="en-GB" sz="1400" dirty="0" smtClean="0"/>
              <a:t>their </a:t>
            </a:r>
            <a:r>
              <a:rPr lang="en-GB" sz="1400" dirty="0"/>
              <a:t>significance </a:t>
            </a:r>
            <a:r>
              <a:rPr lang="en-GB" sz="1400" dirty="0" smtClean="0"/>
              <a:t>(</a:t>
            </a:r>
            <a:r>
              <a:rPr lang="en-GB" sz="1400" dirty="0"/>
              <a:t>risk evaluation).</a:t>
            </a:r>
          </a:p>
          <a:p>
            <a:pPr marL="263525" indent="-153988" eaLnBrk="1" hangingPunct="1"/>
            <a:r>
              <a:rPr lang="en-GB" sz="1400" dirty="0"/>
              <a:t>The information security risk assessment should have a clearly defined scope </a:t>
            </a:r>
            <a:r>
              <a:rPr lang="en-GB" sz="1400" dirty="0" smtClean="0"/>
              <a:t>and complement risk </a:t>
            </a:r>
            <a:r>
              <a:rPr lang="en-GB" sz="1400" dirty="0"/>
              <a:t>assessments in other </a:t>
            </a:r>
            <a:r>
              <a:rPr lang="en-GB" sz="1400" dirty="0" smtClean="0"/>
              <a:t>aspects of the business, where </a:t>
            </a:r>
            <a:r>
              <a:rPr lang="en-GB" sz="1400" dirty="0"/>
              <a:t>appropriate.</a:t>
            </a:r>
          </a:p>
        </p:txBody>
      </p:sp>
      <p:pic>
        <p:nvPicPr>
          <p:cNvPr id="32771"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Oval 5"/>
          <p:cNvSpPr>
            <a:spLocks noChangeArrowheads="1"/>
          </p:cNvSpPr>
          <p:nvPr/>
        </p:nvSpPr>
        <p:spPr bwMode="auto">
          <a:xfrm>
            <a:off x="7716838" y="962025"/>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2773"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smtClean="0"/>
              <a:t>Assess information</a:t>
            </a:r>
            <a:br>
              <a:rPr lang="en-GB" sz="1800" dirty="0" smtClean="0"/>
            </a:br>
            <a:r>
              <a:rPr lang="en-GB" sz="1800" dirty="0" smtClean="0"/>
              <a:t>security risks</a:t>
            </a:r>
            <a:endParaRPr lang="en-GB"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98500" y="762000"/>
            <a:ext cx="7772400" cy="914400"/>
          </a:xfrm>
        </p:spPr>
        <p:txBody>
          <a:bodyPr>
            <a:normAutofit fontScale="90000"/>
          </a:bodyPr>
          <a:lstStyle/>
          <a:p>
            <a:pPr eaLnBrk="1" fontAlgn="auto" hangingPunct="1">
              <a:spcAft>
                <a:spcPts val="0"/>
              </a:spcAft>
              <a:defRPr/>
            </a:pPr>
            <a:r>
              <a:rPr lang="en-GB" dirty="0"/>
              <a:t>Prepare Statement of</a:t>
            </a:r>
            <a:br>
              <a:rPr lang="en-GB" dirty="0"/>
            </a:br>
            <a:r>
              <a:rPr lang="en-GB" dirty="0"/>
              <a:t>Applicability</a:t>
            </a:r>
          </a:p>
        </p:txBody>
      </p:sp>
      <p:sp>
        <p:nvSpPr>
          <p:cNvPr id="34818" name="Rectangle 3"/>
          <p:cNvSpPr>
            <a:spLocks noGrp="1" noChangeArrowheads="1"/>
          </p:cNvSpPr>
          <p:nvPr>
            <p:ph type="body" sz="half" idx="4294967295"/>
          </p:nvPr>
        </p:nvSpPr>
        <p:spPr>
          <a:xfrm>
            <a:off x="2714625" y="2492375"/>
            <a:ext cx="5976938" cy="4108450"/>
          </a:xfrm>
        </p:spPr>
        <p:txBody>
          <a:bodyPr/>
          <a:lstStyle/>
          <a:p>
            <a:pPr eaLnBrk="1" hangingPunct="1">
              <a:spcBef>
                <a:spcPts val="600"/>
              </a:spcBef>
            </a:pPr>
            <a:r>
              <a:rPr lang="en-GB" sz="1600" dirty="0" smtClean="0"/>
              <a:t>The </a:t>
            </a:r>
            <a:r>
              <a:rPr lang="en-GB" sz="1600" dirty="0"/>
              <a:t>Statement of Applicability (</a:t>
            </a:r>
            <a:r>
              <a:rPr lang="en-GB" sz="1600" b="1" dirty="0">
                <a:solidFill>
                  <a:srgbClr val="FF0000"/>
                </a:solidFill>
              </a:rPr>
              <a:t>SOA</a:t>
            </a:r>
            <a:r>
              <a:rPr lang="en-GB" sz="1600" dirty="0"/>
              <a:t>) is a </a:t>
            </a:r>
            <a:r>
              <a:rPr lang="en-GB" sz="1600" dirty="0" smtClean="0"/>
              <a:t>key ISMS document listing the organization’s </a:t>
            </a:r>
            <a:r>
              <a:rPr lang="en-GB" sz="1600" dirty="0"/>
              <a:t>information security control objectives and controls. </a:t>
            </a:r>
          </a:p>
          <a:p>
            <a:pPr eaLnBrk="1" hangingPunct="1">
              <a:spcBef>
                <a:spcPts val="600"/>
              </a:spcBef>
            </a:pPr>
            <a:r>
              <a:rPr lang="en-GB" sz="1600" dirty="0"/>
              <a:t>The SOA is derived from the results of the risk assessment, where:</a:t>
            </a:r>
          </a:p>
          <a:p>
            <a:pPr lvl="1" eaLnBrk="1" hangingPunct="1">
              <a:spcBef>
                <a:spcPts val="600"/>
              </a:spcBef>
            </a:pPr>
            <a:r>
              <a:rPr lang="en-GB" sz="1600" dirty="0" smtClean="0"/>
              <a:t>Risk treatments have been selected;</a:t>
            </a:r>
          </a:p>
          <a:p>
            <a:pPr lvl="1" eaLnBrk="1" hangingPunct="1">
              <a:spcBef>
                <a:spcPts val="600"/>
              </a:spcBef>
            </a:pPr>
            <a:r>
              <a:rPr lang="en-GB" sz="1600" dirty="0" smtClean="0"/>
              <a:t>All relevant legal and regulatory requirements have been identified; </a:t>
            </a:r>
            <a:endParaRPr lang="en-GB" sz="1600" dirty="0" smtClean="0"/>
          </a:p>
          <a:p>
            <a:pPr lvl="1" eaLnBrk="1" hangingPunct="1">
              <a:spcBef>
                <a:spcPts val="600"/>
              </a:spcBef>
            </a:pPr>
            <a:r>
              <a:rPr lang="en-GB" sz="1600" dirty="0" smtClean="0"/>
              <a:t>Contractual </a:t>
            </a:r>
            <a:r>
              <a:rPr lang="en-GB" sz="1600" dirty="0" smtClean="0"/>
              <a:t>obligations are fully understood; </a:t>
            </a:r>
          </a:p>
          <a:p>
            <a:pPr lvl="1" eaLnBrk="1" hangingPunct="1">
              <a:spcBef>
                <a:spcPts val="600"/>
              </a:spcBef>
            </a:pPr>
            <a:r>
              <a:rPr lang="en-GB" sz="1600" dirty="0" smtClean="0"/>
              <a:t>A review the organization’s own business needs and requirements has been carried out. </a:t>
            </a:r>
          </a:p>
        </p:txBody>
      </p:sp>
      <p:pic>
        <p:nvPicPr>
          <p:cNvPr id="34819" name="Picture 4"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692150"/>
            <a:ext cx="2393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Oval 5"/>
          <p:cNvSpPr>
            <a:spLocks noChangeArrowheads="1"/>
          </p:cNvSpPr>
          <p:nvPr/>
        </p:nvSpPr>
        <p:spPr bwMode="auto">
          <a:xfrm>
            <a:off x="8015288" y="855663"/>
            <a:ext cx="287337" cy="2159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p>
        </p:txBody>
      </p:sp>
      <p:sp>
        <p:nvSpPr>
          <p:cNvPr id="34821" name="AutoShape 6"/>
          <p:cNvSpPr>
            <a:spLocks noChangeArrowheads="1"/>
          </p:cNvSpPr>
          <p:nvPr/>
        </p:nvSpPr>
        <p:spPr bwMode="auto">
          <a:xfrm>
            <a:off x="339725" y="3200400"/>
            <a:ext cx="2265363" cy="1328738"/>
          </a:xfrm>
          <a:prstGeom prst="roundRect">
            <a:avLst>
              <a:gd name="adj" fmla="val 16667"/>
            </a:avLst>
          </a:prstGeom>
          <a:solidFill>
            <a:srgbClr val="FF9933"/>
          </a:solidFill>
          <a:ln w="9525">
            <a:solidFill>
              <a:schemeClr val="tx1"/>
            </a:solidFill>
            <a:round/>
            <a:headEnd/>
            <a:tailEnd/>
          </a:ln>
        </p:spPr>
        <p:txBody>
          <a:bodyPr wrap="none" anchor="ctr"/>
          <a:lstStyle/>
          <a:p>
            <a:pPr algn="ctr" eaLnBrk="0" hangingPunct="0"/>
            <a:r>
              <a:rPr lang="en-GB" sz="1800" dirty="0" smtClean="0"/>
              <a:t>SOA</a:t>
            </a:r>
            <a:endParaRPr lang="en-GB" sz="1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Retrac Consulting">
      <a:dk1>
        <a:srgbClr val="1C314E"/>
      </a:dk1>
      <a:lt1>
        <a:sysClr val="window" lastClr="FFFFFF"/>
      </a:lt1>
      <a:dk2>
        <a:srgbClr val="2A4A75"/>
      </a:dk2>
      <a:lt2>
        <a:srgbClr val="DEF5FA"/>
      </a:lt2>
      <a:accent1>
        <a:srgbClr val="7C9FCF"/>
      </a:accent1>
      <a:accent2>
        <a:srgbClr val="2A4A75"/>
      </a:accent2>
      <a:accent3>
        <a:srgbClr val="1C314E"/>
      </a:accent3>
      <a:accent4>
        <a:srgbClr val="39639D"/>
      </a:accent4>
      <a:accent5>
        <a:srgbClr val="474B78"/>
      </a:accent5>
      <a:accent6>
        <a:srgbClr val="7D3C4A"/>
      </a:accent6>
      <a:hlink>
        <a:srgbClr val="1C314E"/>
      </a:hlink>
      <a:folHlink>
        <a:srgbClr val="0070C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1683</Words>
  <Application>Microsoft Office PowerPoint</Application>
  <PresentationFormat>On-screen Show (4:3)</PresentationFormat>
  <Paragraphs>184</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Lucida Sans Unicode</vt:lpstr>
      <vt:lpstr>Wingdings 3</vt:lpstr>
      <vt:lpstr>Verdana</vt:lpstr>
      <vt:lpstr>Wingdings 2</vt:lpstr>
      <vt:lpstr>Wingdings</vt:lpstr>
      <vt:lpstr>Concourse</vt:lpstr>
      <vt:lpstr>ISMS implementation and certification process overview</vt:lpstr>
      <vt:lpstr>PowerPoint Presentation</vt:lpstr>
      <vt:lpstr>ISO27001</vt:lpstr>
      <vt:lpstr>ISO27002</vt:lpstr>
      <vt:lpstr>Management Support</vt:lpstr>
      <vt:lpstr>Defining ISMS scope</vt:lpstr>
      <vt:lpstr>Inventory of Assets</vt:lpstr>
      <vt:lpstr>Risk Assessment</vt:lpstr>
      <vt:lpstr>Prepare Statement of Applicability</vt:lpstr>
      <vt:lpstr>Prepare Risk Treatment Plan</vt:lpstr>
      <vt:lpstr>PDCA Model</vt:lpstr>
      <vt:lpstr>PDCA Model</vt:lpstr>
      <vt:lpstr>ISMS Implementation  Programme</vt:lpstr>
      <vt:lpstr>The ISMS</vt:lpstr>
      <vt:lpstr>Compliance Review and Corrective Actions</vt:lpstr>
      <vt:lpstr>Pre-Certification  Assessment</vt:lpstr>
      <vt:lpstr>Certification Audit</vt:lpstr>
      <vt:lpstr>Certification Audit</vt:lpstr>
      <vt:lpstr>References</vt:lpstr>
      <vt:lpstr>Further information</vt:lpstr>
      <vt:lpstr>Copyright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implementation overview seminar</dc:title>
  <dc:subject>ISO 27001 certification process</dc:subject>
  <dc:creator/>
  <cp:keywords>ISO27k; ISMS; implementation seminar</cp:keywords>
  <dc:description>Copyright © 2010 ISO27k Forum.  Covered by a Creative Commons license.</dc:description>
  <cp:lastModifiedBy/>
  <cp:revision>2</cp:revision>
  <dcterms:created xsi:type="dcterms:W3CDTF">2010-10-18T08:07:12Z</dcterms:created>
  <dcterms:modified xsi:type="dcterms:W3CDTF">2012-10-04T11:12:53Z</dcterms:modified>
</cp:coreProperties>
</file>