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61" r:id="rId4"/>
    <p:sldId id="263" r:id="rId5"/>
    <p:sldId id="262" r:id="rId6"/>
    <p:sldId id="264" r:id="rId7"/>
    <p:sldId id="266" r:id="rId8"/>
    <p:sldId id="267" r:id="rId9"/>
    <p:sldId id="268" r:id="rId10"/>
    <p:sldId id="269" r:id="rId11"/>
    <p:sldId id="277" r:id="rId12"/>
    <p:sldId id="278" r:id="rId13"/>
    <p:sldId id="279" r:id="rId14"/>
    <p:sldId id="317" r:id="rId15"/>
    <p:sldId id="318" r:id="rId16"/>
    <p:sldId id="319" r:id="rId17"/>
    <p:sldId id="320" r:id="rId18"/>
    <p:sldId id="330" r:id="rId19"/>
    <p:sldId id="284" r:id="rId20"/>
    <p:sldId id="258" r:id="rId21"/>
    <p:sldId id="274" r:id="rId22"/>
    <p:sldId id="273" r:id="rId23"/>
    <p:sldId id="285" r:id="rId24"/>
    <p:sldId id="286" r:id="rId25"/>
    <p:sldId id="287" r:id="rId26"/>
    <p:sldId id="289" r:id="rId27"/>
    <p:sldId id="290" r:id="rId28"/>
    <p:sldId id="291" r:id="rId29"/>
    <p:sldId id="293" r:id="rId30"/>
    <p:sldId id="292" r:id="rId31"/>
    <p:sldId id="294" r:id="rId32"/>
    <p:sldId id="333" r:id="rId33"/>
    <p:sldId id="296" r:id="rId34"/>
    <p:sldId id="297" r:id="rId35"/>
    <p:sldId id="324" r:id="rId36"/>
    <p:sldId id="325" r:id="rId37"/>
    <p:sldId id="326" r:id="rId38"/>
    <p:sldId id="334" r:id="rId39"/>
    <p:sldId id="335" r:id="rId40"/>
    <p:sldId id="327" r:id="rId41"/>
    <p:sldId id="329" r:id="rId42"/>
  </p:sldIdLst>
  <p:sldSz cx="9144000" cy="6858000" type="screen4x3"/>
  <p:notesSz cx="6858000" cy="9144000"/>
  <p:custShowLst>
    <p:custShow name="Custom Show 1" id="0">
      <p:sldLst>
        <p:sld r:id="rId8"/>
        <p:sld r:id="rId9"/>
        <p:sld r:id="rId10"/>
        <p:sld r:id="rId11"/>
        <p:sld r:id="rId12"/>
        <p:sld r:id="rId13"/>
        <p:sld r:id="rId14"/>
        <p:sld r:id="rId20"/>
        <p:sld r:id="rId21"/>
        <p:sld r:id="rId22"/>
        <p:sld r:id="rId23"/>
        <p:sld r:id="rId24"/>
        <p:sld r:id="rId25"/>
        <p:sld r:id="rId26"/>
        <p:sld r:id="rId27"/>
        <p:sld r:id="rId28"/>
        <p:sld r:id="rId29"/>
        <p:sld r:id="rId30"/>
        <p:sld r:id="rId31"/>
        <p:sld r:id="rId32"/>
        <p:sld r:id="rId34"/>
        <p:sld r:id="rId35"/>
        <p:sld r:id="rId15"/>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40" end="64"/>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421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8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r>
              <a:rPr lang="en-US"/>
              <a:t>3/4/2010</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a:t>Mohan Kamat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20064A9-CEED-4D2A-84D1-C407B74A73C6}" type="slidenum">
              <a:rPr lang="en-US"/>
              <a:pPr>
                <a:defRPr/>
              </a:pPr>
              <a:t>‹#›</a:t>
            </a:fld>
            <a:endParaRPr lang="en-US"/>
          </a:p>
        </p:txBody>
      </p:sp>
    </p:spTree>
    <p:extLst>
      <p:ext uri="{BB962C8B-B14F-4D97-AF65-F5344CB8AC3E}">
        <p14:creationId xmlns:p14="http://schemas.microsoft.com/office/powerpoint/2010/main" val="173709437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r>
              <a:rPr lang="en-US"/>
              <a:t>3/4/2010</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a:t>Mohan Kamat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ED34520-1832-4D44-BF93-90FBE4E26672}" type="slidenum">
              <a:rPr lang="en-US"/>
              <a:pPr>
                <a:defRPr/>
              </a:pPr>
              <a:t>‹#›</a:t>
            </a:fld>
            <a:endParaRPr lang="en-US"/>
          </a:p>
        </p:txBody>
      </p:sp>
    </p:spTree>
    <p:extLst>
      <p:ext uri="{BB962C8B-B14F-4D97-AF65-F5344CB8AC3E}">
        <p14:creationId xmlns:p14="http://schemas.microsoft.com/office/powerpoint/2010/main" val="287972183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9A9213-91FD-4183-8539-88D23A2C77FB}" type="slidenum">
              <a:rPr lang="en-US" smtClean="0"/>
              <a:pPr fontAlgn="base">
                <a:spcBef>
                  <a:spcPct val="0"/>
                </a:spcBef>
                <a:spcAft>
                  <a:spcPct val="0"/>
                </a:spcAft>
                <a:defRPr/>
              </a:pPr>
              <a:t>1</a:t>
            </a:fld>
            <a:endParaRPr lang="en-US" smtClean="0"/>
          </a:p>
        </p:txBody>
      </p:sp>
      <p:sp>
        <p:nvSpPr>
          <p:cNvPr id="22533"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253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277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2774"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EB7CD1-91C8-4347-8F49-27DB18831403}"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B3AA65C5-4254-4684-A6FE-500E6688FD5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02B0DD7E-B54B-4678-A11F-C8DDF48E351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49B83EEA-F4E5-4FE5-A34F-847FC69221CD}"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878B9B3F-A91D-40E5-8C11-F264570DBBC1}"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C9715A91-DD3E-4997-9A24-A759B9A475A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EA1BB277-576D-4153-939D-093CBF9BBBC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6280B9A1-57E6-487B-881E-F003FE704597}"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143F4D44-9AFC-417B-A960-4BD9E020E44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B1360286-AE65-4136-85E0-7055072FD5B7}"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180CE8-EA46-4BFC-8DF5-B5817C8C776A}" type="slidenum">
              <a:rPr lang="en-US" smtClean="0"/>
              <a:pPr fontAlgn="base">
                <a:spcBef>
                  <a:spcPct val="0"/>
                </a:spcBef>
                <a:spcAft>
                  <a:spcPct val="0"/>
                </a:spcAft>
                <a:defRPr/>
              </a:pPr>
              <a:t>2</a:t>
            </a:fld>
            <a:endParaRPr lang="en-US" smtClean="0"/>
          </a:p>
        </p:txBody>
      </p:sp>
      <p:sp>
        <p:nvSpPr>
          <p:cNvPr id="2355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355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482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4822"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B19F8B-936F-4548-9646-A604A44368BD}"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686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6870"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295432-F054-42B8-A5EA-C48D62A8C59B}"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8917"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8918"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9F2CB-331B-4ACF-A18B-8E8DC4AF76A4}"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C5DAFC86-B0B4-47CE-A94A-71D8B790B193}"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0F6BB23C-6862-43F9-9CA3-B9B8C1BFB635}"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809C9953-8613-48D4-B48A-6559B8DB2FC5}"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30BEA140-5EBE-4A64-9663-C4BF803B4CA3}"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A74DE8B7-ABDB-4474-9922-6A4F502F3231}"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19E343CB-CE3A-4C27-A799-272765DFCF9B}"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C171A866-B773-4B34-8E0F-B02ECE3C09D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458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24582"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1729F2-9F1F-42EB-99DA-3D0BB12C0BD8}"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DB7F7C5A-5E03-417E-AAE6-F657299F04B8}"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370D81DD-E499-41D5-8D8A-E9A4A5D8FE5D}"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F6FC58C8-5DE2-4CBA-A1AC-06BC944F98EE}"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2281B7F1-3534-4D61-902D-EF7C7434D213}"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9CEA4A98-6C10-4C12-BF3F-64139B75F06E}"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99A763CA-CFB2-4B82-9FFA-A223E8B5E382}"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8AABF77C-31AC-438B-B0EB-49DBCA3A6554}"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B4EA3126-E7BE-49DD-9027-AFE279465BCC}"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0033CBC5-7B29-47AE-961A-03DCFDD928B9}"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AD37CA08-86D6-40F4-95C6-10E627C7CCC5}"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662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26630"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AEE1CF-EEBA-451F-8239-8C6A8E19536C}"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987EA15E-2987-433B-A798-C4E2B1979968}"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4" name="Date Placeholder 3"/>
          <p:cNvSpPr>
            <a:spLocks noGrp="1"/>
          </p:cNvSpPr>
          <p:nvPr>
            <p:ph type="dt" sz="quarter" idx="1"/>
          </p:nvPr>
        </p:nvSpPr>
        <p:spPr/>
        <p:txBody>
          <a:bodyPr/>
          <a:lstStyle/>
          <a:p>
            <a:pPr>
              <a:defRPr/>
            </a:pPr>
            <a:r>
              <a:rPr lang="en-US" smtClean="0"/>
              <a:t>3/4/2010</a:t>
            </a:r>
            <a:endParaRPr lang="en-US"/>
          </a:p>
        </p:txBody>
      </p:sp>
      <p:sp>
        <p:nvSpPr>
          <p:cNvPr id="5" name="Footer Placeholder 4"/>
          <p:cNvSpPr>
            <a:spLocks noGrp="1"/>
          </p:cNvSpPr>
          <p:nvPr>
            <p:ph type="ftr" sz="quarter" idx="4"/>
          </p:nvPr>
        </p:nvSpPr>
        <p:spPr/>
        <p:txBody>
          <a:bodyPr/>
          <a:lstStyle/>
          <a:p>
            <a:pPr>
              <a:defRPr/>
            </a:pPr>
            <a:r>
              <a:rPr lang="en-US" smtClean="0"/>
              <a:t>Mohan Kamat</a:t>
            </a:r>
            <a:endParaRPr lang="en-US"/>
          </a:p>
        </p:txBody>
      </p:sp>
      <p:sp>
        <p:nvSpPr>
          <p:cNvPr id="6" name="Slide Number Placeholder 5"/>
          <p:cNvSpPr>
            <a:spLocks noGrp="1"/>
          </p:cNvSpPr>
          <p:nvPr>
            <p:ph type="sldNum" sz="quarter" idx="5"/>
          </p:nvPr>
        </p:nvSpPr>
        <p:spPr/>
        <p:txBody>
          <a:bodyPr/>
          <a:lstStyle/>
          <a:p>
            <a:pPr>
              <a:defRPr/>
            </a:pPr>
            <a:fld id="{71774C53-A6F8-4F44-BEBC-50258781BFEB}" type="slidenum">
              <a:rPr lang="en-US" smtClean="0"/>
              <a:pPr>
                <a:defRPr/>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5605"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25606"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56F802-DE8D-4C57-9689-A08B0E73E850}"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765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27654"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1D4218-7D31-4B3F-8F66-76330ED51F28}"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2970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29702"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738190-DFF8-47D6-8A3D-D3675CD6B8BB}"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0725"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0726"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BDCEFB-5385-4D05-B14E-D3904FFAF63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smtClean="0"/>
              <a:t>3/4/2010</a:t>
            </a:r>
          </a:p>
        </p:txBody>
      </p:sp>
      <p:sp>
        <p:nvSpPr>
          <p:cNvPr id="3174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Mohan Kamat</a:t>
            </a:r>
          </a:p>
        </p:txBody>
      </p:sp>
      <p:sp>
        <p:nvSpPr>
          <p:cNvPr id="31750" name="Slide Number Placeholder 5"/>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E68FB5-2047-4AAD-92B8-ACFF1A053D2A}"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lumMod val="95000"/>
              <a:alpha val="20000"/>
            </a:schemeClr>
          </a:solidFill>
          <a:ln w="41275" cap="rnd">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25400"/>
            <a:ext cx="838200" cy="6858000"/>
          </a:xfrm>
          <a:prstGeom prst="rect">
            <a:avLst/>
          </a:prstGeom>
          <a:gradFill flip="none" rotWithShape="1">
            <a:gsLst>
              <a:gs pos="0">
                <a:srgbClr val="000000"/>
              </a:gs>
              <a:gs pos="20000">
                <a:srgbClr val="000040"/>
              </a:gs>
              <a:gs pos="50000">
                <a:srgbClr val="400040"/>
              </a:gs>
              <a:gs pos="75000">
                <a:srgbClr val="8F0040"/>
              </a:gs>
              <a:gs pos="89999">
                <a:srgbClr val="F27300"/>
              </a:gs>
              <a:gs pos="100000">
                <a:srgbClr val="FFBF00"/>
              </a:gs>
            </a:gsLst>
            <a:path path="rect">
              <a:fillToRect r="100000" b="100000"/>
            </a:path>
            <a:tileRect l="-100000" t="-100000"/>
          </a:gradFill>
          <a:ln>
            <a:solidFill>
              <a:srgbClr val="FFFF00"/>
            </a:solidFill>
          </a:ln>
          <a:effectLst>
            <a:innerShdw blurRad="63500" dist="50800" dir="13500000">
              <a:schemeClr val="tx1">
                <a:alpha val="50000"/>
              </a:schemeClr>
            </a:innerShdw>
          </a:effectLst>
          <a:scene3d>
            <a:camera prst="obliqueTopLeft"/>
            <a:lightRig rig="threePt" dir="t"/>
          </a:scene3d>
          <a:sp3d contourW="12700" prstMaterial="dkEdge">
            <a:bevelT/>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ISO27001security_logo_150.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5825067"/>
            <a:ext cx="793750" cy="96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7"/>
          <p:cNvSpPr>
            <a:spLocks noGrp="1"/>
          </p:cNvSpPr>
          <p:nvPr>
            <p:ph type="sldNum" sz="quarter" idx="11"/>
          </p:nvPr>
        </p:nvSpPr>
        <p:spPr>
          <a:xfrm>
            <a:off x="7010400" y="6542618"/>
            <a:ext cx="2133600" cy="366183"/>
          </a:xfrm>
        </p:spPr>
        <p:txBody>
          <a:bodyPr/>
          <a:lstStyle>
            <a:lvl1pPr>
              <a:defRPr sz="1000"/>
            </a:lvl1pPr>
          </a:lstStyle>
          <a:p>
            <a:pPr>
              <a:defRPr/>
            </a:pPr>
            <a:fld id="{31ED7BB5-B7D1-4EDB-BAC4-2DD3D714B353}" type="slidenum">
              <a:rPr lang="en-US"/>
              <a:pPr>
                <a:defRPr/>
              </a:pPr>
              <a:t>‹#›</a:t>
            </a:fld>
            <a:endParaRPr lang="en-US"/>
          </a:p>
        </p:txBody>
      </p:sp>
      <p:sp>
        <p:nvSpPr>
          <p:cNvPr id="9" name="Footer Placeholder 10"/>
          <p:cNvSpPr>
            <a:spLocks noGrp="1"/>
          </p:cNvSpPr>
          <p:nvPr>
            <p:ph type="ftr" sz="quarter" idx="12"/>
          </p:nvPr>
        </p:nvSpPr>
        <p:spPr>
          <a:xfrm>
            <a:off x="4191000" y="6631517"/>
            <a:ext cx="914400" cy="203200"/>
          </a:xfrm>
        </p:spPr>
        <p:txBody>
          <a:bodyPr/>
          <a:lstStyle>
            <a:lvl1pPr>
              <a:defRPr sz="700"/>
            </a:lvl1pPr>
          </a:lstStyle>
          <a:p>
            <a:pPr>
              <a:defRPr/>
            </a:pPr>
            <a:r>
              <a:rPr lang="en-US" dirty="0" smtClean="0">
                <a:latin typeface="Verdana" pitchFamily="34" charset="0"/>
              </a:rPr>
              <a:t>ISO27k Forum</a:t>
            </a:r>
            <a:endParaRPr lang="en-US" dirty="0">
              <a:latin typeface="Verdana" pitchFamily="34" charset="0"/>
            </a:endParaRPr>
          </a:p>
        </p:txBody>
      </p:sp>
    </p:spTree>
    <p:extLst>
      <p:ext uri="{BB962C8B-B14F-4D97-AF65-F5344CB8AC3E}">
        <p14:creationId xmlns:p14="http://schemas.microsoft.com/office/powerpoint/2010/main" val="18188919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BC1007-B5DF-4A72-AF37-82535E4A2BF7}" type="datetime1">
              <a:rPr lang="en-US"/>
              <a:pPr>
                <a:defRPr/>
              </a:pPr>
              <a:t>10/13/2012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Mohan Kamat</a:t>
            </a:r>
          </a:p>
        </p:txBody>
      </p:sp>
      <p:sp>
        <p:nvSpPr>
          <p:cNvPr id="4" name="Slide Number Placeholder 5"/>
          <p:cNvSpPr>
            <a:spLocks noGrp="1"/>
          </p:cNvSpPr>
          <p:nvPr>
            <p:ph type="sldNum" sz="quarter" idx="12"/>
          </p:nvPr>
        </p:nvSpPr>
        <p:spPr/>
        <p:txBody>
          <a:bodyPr/>
          <a:lstStyle>
            <a:lvl1pPr>
              <a:defRPr/>
            </a:lvl1pPr>
          </a:lstStyle>
          <a:p>
            <a:pPr>
              <a:defRPr/>
            </a:pPr>
            <a:fld id="{8C28026D-B254-4FB4-AC2F-6C2CB4517A47}" type="slidenum">
              <a:rPr lang="en-US"/>
              <a:pPr>
                <a:defRPr/>
              </a:pPr>
              <a:t>‹#›</a:t>
            </a:fld>
            <a:endParaRPr lang="en-US"/>
          </a:p>
        </p:txBody>
      </p:sp>
    </p:spTree>
    <p:extLst>
      <p:ext uri="{BB962C8B-B14F-4D97-AF65-F5344CB8AC3E}">
        <p14:creationId xmlns:p14="http://schemas.microsoft.com/office/powerpoint/2010/main" val="168044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D73CE5-C425-48F8-A0E8-B88227095970}" type="datetime1">
              <a:rPr lang="en-US"/>
              <a:pPr>
                <a:defRPr/>
              </a:pPr>
              <a:t>10/13/2012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Mohan Kamat</a:t>
            </a:r>
          </a:p>
        </p:txBody>
      </p:sp>
      <p:sp>
        <p:nvSpPr>
          <p:cNvPr id="7" name="Slide Number Placeholder 5"/>
          <p:cNvSpPr>
            <a:spLocks noGrp="1"/>
          </p:cNvSpPr>
          <p:nvPr>
            <p:ph type="sldNum" sz="quarter" idx="12"/>
          </p:nvPr>
        </p:nvSpPr>
        <p:spPr/>
        <p:txBody>
          <a:bodyPr/>
          <a:lstStyle>
            <a:lvl1pPr>
              <a:defRPr/>
            </a:lvl1pPr>
          </a:lstStyle>
          <a:p>
            <a:pPr>
              <a:defRPr/>
            </a:pPr>
            <a:fld id="{FFDCA597-8A77-4584-9EFF-48956A191049}" type="slidenum">
              <a:rPr lang="en-US"/>
              <a:pPr>
                <a:defRPr/>
              </a:pPr>
              <a:t>‹#›</a:t>
            </a:fld>
            <a:endParaRPr lang="en-US"/>
          </a:p>
        </p:txBody>
      </p:sp>
    </p:spTree>
    <p:extLst>
      <p:ext uri="{BB962C8B-B14F-4D97-AF65-F5344CB8AC3E}">
        <p14:creationId xmlns:p14="http://schemas.microsoft.com/office/powerpoint/2010/main" val="55824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A452E3-2E4E-43AE-B998-92E16EF31342}" type="datetime1">
              <a:rPr lang="en-US"/>
              <a:pPr>
                <a:defRPr/>
              </a:pPr>
              <a:t>10/13/2012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Mohan Kamat</a:t>
            </a:r>
          </a:p>
        </p:txBody>
      </p:sp>
      <p:sp>
        <p:nvSpPr>
          <p:cNvPr id="7" name="Slide Number Placeholder 5"/>
          <p:cNvSpPr>
            <a:spLocks noGrp="1"/>
          </p:cNvSpPr>
          <p:nvPr>
            <p:ph type="sldNum" sz="quarter" idx="12"/>
          </p:nvPr>
        </p:nvSpPr>
        <p:spPr/>
        <p:txBody>
          <a:bodyPr/>
          <a:lstStyle>
            <a:lvl1pPr>
              <a:defRPr/>
            </a:lvl1pPr>
          </a:lstStyle>
          <a:p>
            <a:pPr>
              <a:defRPr/>
            </a:pPr>
            <a:fld id="{66EC1E73-23F1-47D7-8246-538F61FCC866}" type="slidenum">
              <a:rPr lang="en-US"/>
              <a:pPr>
                <a:defRPr/>
              </a:pPr>
              <a:t>‹#›</a:t>
            </a:fld>
            <a:endParaRPr lang="en-US"/>
          </a:p>
        </p:txBody>
      </p:sp>
    </p:spTree>
    <p:extLst>
      <p:ext uri="{BB962C8B-B14F-4D97-AF65-F5344CB8AC3E}">
        <p14:creationId xmlns:p14="http://schemas.microsoft.com/office/powerpoint/2010/main" val="3690703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9E343A8-8408-49EA-9CFB-FFA68B77C449}" type="datetime1">
              <a:rPr lang="en-US"/>
              <a:pPr>
                <a:defRPr/>
              </a:pPr>
              <a:t>10/13/2012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Mohan Kamat</a:t>
            </a:r>
          </a:p>
        </p:txBody>
      </p:sp>
      <p:sp>
        <p:nvSpPr>
          <p:cNvPr id="6" name="Slide Number Placeholder 5"/>
          <p:cNvSpPr>
            <a:spLocks noGrp="1"/>
          </p:cNvSpPr>
          <p:nvPr>
            <p:ph type="sldNum" sz="quarter" idx="12"/>
          </p:nvPr>
        </p:nvSpPr>
        <p:spPr/>
        <p:txBody>
          <a:bodyPr/>
          <a:lstStyle>
            <a:lvl1pPr>
              <a:defRPr/>
            </a:lvl1pPr>
          </a:lstStyle>
          <a:p>
            <a:pPr>
              <a:defRPr/>
            </a:pPr>
            <a:fld id="{43EDAF86-7DD5-46CE-B890-C590DB4A65C5}" type="slidenum">
              <a:rPr lang="en-US"/>
              <a:pPr>
                <a:defRPr/>
              </a:pPr>
              <a:t>‹#›</a:t>
            </a:fld>
            <a:endParaRPr lang="en-US"/>
          </a:p>
        </p:txBody>
      </p:sp>
    </p:spTree>
    <p:extLst>
      <p:ext uri="{BB962C8B-B14F-4D97-AF65-F5344CB8AC3E}">
        <p14:creationId xmlns:p14="http://schemas.microsoft.com/office/powerpoint/2010/main" val="3197826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B194882-2001-487E-8612-805C646A1366}" type="datetime1">
              <a:rPr lang="en-US"/>
              <a:pPr>
                <a:defRPr/>
              </a:pPr>
              <a:t>10/13/2012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Mohan Kamat</a:t>
            </a:r>
          </a:p>
        </p:txBody>
      </p:sp>
      <p:sp>
        <p:nvSpPr>
          <p:cNvPr id="6" name="Slide Number Placeholder 5"/>
          <p:cNvSpPr>
            <a:spLocks noGrp="1"/>
          </p:cNvSpPr>
          <p:nvPr>
            <p:ph type="sldNum" sz="quarter" idx="12"/>
          </p:nvPr>
        </p:nvSpPr>
        <p:spPr/>
        <p:txBody>
          <a:bodyPr/>
          <a:lstStyle>
            <a:lvl1pPr>
              <a:defRPr/>
            </a:lvl1pPr>
          </a:lstStyle>
          <a:p>
            <a:pPr>
              <a:defRPr/>
            </a:pPr>
            <a:fld id="{2953E0A8-3774-4917-A664-E40211F5E1D9}" type="slidenum">
              <a:rPr lang="en-US"/>
              <a:pPr>
                <a:defRPr/>
              </a:pPr>
              <a:t>‹#›</a:t>
            </a:fld>
            <a:endParaRPr lang="en-US"/>
          </a:p>
        </p:txBody>
      </p:sp>
    </p:spTree>
    <p:extLst>
      <p:ext uri="{BB962C8B-B14F-4D97-AF65-F5344CB8AC3E}">
        <p14:creationId xmlns:p14="http://schemas.microsoft.com/office/powerpoint/2010/main" val="59557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35A5388-FA1C-4DD0-BDF7-A58889D8B80E}" type="datetime1">
              <a:rPr lang="en-US"/>
              <a:pPr>
                <a:defRPr/>
              </a:pPr>
              <a:t>10/13/2012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Mohan Kamat</a:t>
            </a:r>
          </a:p>
        </p:txBody>
      </p:sp>
      <p:sp>
        <p:nvSpPr>
          <p:cNvPr id="5" name="Slide Number Placeholder 5"/>
          <p:cNvSpPr>
            <a:spLocks noGrp="1"/>
          </p:cNvSpPr>
          <p:nvPr>
            <p:ph type="sldNum" sz="quarter" idx="12"/>
          </p:nvPr>
        </p:nvSpPr>
        <p:spPr/>
        <p:txBody>
          <a:bodyPr/>
          <a:lstStyle>
            <a:lvl1pPr>
              <a:defRPr/>
            </a:lvl1pPr>
          </a:lstStyle>
          <a:p>
            <a:pPr>
              <a:defRPr/>
            </a:pPr>
            <a:fld id="{BCAE9D71-73B9-4ECA-A3ED-381FA58FBAF9}" type="slidenum">
              <a:rPr lang="en-US"/>
              <a:pPr>
                <a:defRPr/>
              </a:pPr>
              <a:t>‹#›</a:t>
            </a:fld>
            <a:endParaRPr lang="en-US"/>
          </a:p>
        </p:txBody>
      </p:sp>
    </p:spTree>
    <p:extLst>
      <p:ext uri="{BB962C8B-B14F-4D97-AF65-F5344CB8AC3E}">
        <p14:creationId xmlns:p14="http://schemas.microsoft.com/office/powerpoint/2010/main" val="300209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86D9101-D535-4FFB-98E1-5BB28C9C6ED8}" type="datetime1">
              <a:rPr lang="en-US"/>
              <a:pPr>
                <a:defRPr/>
              </a:pPr>
              <a:t>10/13/2012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Mohan Kamat</a:t>
            </a:r>
          </a:p>
        </p:txBody>
      </p:sp>
      <p:sp>
        <p:nvSpPr>
          <p:cNvPr id="5" name="Slide Number Placeholder 5"/>
          <p:cNvSpPr>
            <a:spLocks noGrp="1"/>
          </p:cNvSpPr>
          <p:nvPr>
            <p:ph type="sldNum" sz="quarter" idx="12"/>
          </p:nvPr>
        </p:nvSpPr>
        <p:spPr/>
        <p:txBody>
          <a:bodyPr/>
          <a:lstStyle>
            <a:lvl1pPr>
              <a:defRPr/>
            </a:lvl1pPr>
          </a:lstStyle>
          <a:p>
            <a:pPr>
              <a:defRPr/>
            </a:pPr>
            <a:fld id="{669BDD26-F323-45F5-9E45-E5F84BB433C1}" type="slidenum">
              <a:rPr lang="en-US"/>
              <a:pPr>
                <a:defRPr/>
              </a:pPr>
              <a:t>‹#›</a:t>
            </a:fld>
            <a:endParaRPr lang="en-US"/>
          </a:p>
        </p:txBody>
      </p:sp>
    </p:spTree>
    <p:extLst>
      <p:ext uri="{BB962C8B-B14F-4D97-AF65-F5344CB8AC3E}">
        <p14:creationId xmlns:p14="http://schemas.microsoft.com/office/powerpoint/2010/main" val="232644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6E9CEEE-4EEF-4166-8A84-D641D235BEFF}" type="datetime1">
              <a:rPr lang="en-US"/>
              <a:pPr>
                <a:defRPr/>
              </a:pPr>
              <a:t>10/13/2012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Mohan Kamat</a:t>
            </a:r>
          </a:p>
        </p:txBody>
      </p:sp>
      <p:sp>
        <p:nvSpPr>
          <p:cNvPr id="5" name="Slide Number Placeholder 5"/>
          <p:cNvSpPr>
            <a:spLocks noGrp="1"/>
          </p:cNvSpPr>
          <p:nvPr>
            <p:ph type="sldNum" sz="quarter" idx="12"/>
          </p:nvPr>
        </p:nvSpPr>
        <p:spPr/>
        <p:txBody>
          <a:bodyPr/>
          <a:lstStyle>
            <a:lvl1pPr>
              <a:defRPr/>
            </a:lvl1pPr>
          </a:lstStyle>
          <a:p>
            <a:pPr>
              <a:defRPr/>
            </a:pPr>
            <a:fld id="{C0606337-2068-454A-B53C-43620FFA8894}" type="slidenum">
              <a:rPr lang="en-US"/>
              <a:pPr>
                <a:defRPr/>
              </a:pPr>
              <a:t>‹#›</a:t>
            </a:fld>
            <a:endParaRPr lang="en-US"/>
          </a:p>
        </p:txBody>
      </p:sp>
    </p:spTree>
    <p:extLst>
      <p:ext uri="{BB962C8B-B14F-4D97-AF65-F5344CB8AC3E}">
        <p14:creationId xmlns:p14="http://schemas.microsoft.com/office/powerpoint/2010/main" val="17112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BC3798-51A1-4FC9-A26B-BA4193817C7D}" type="datetime1">
              <a:rPr lang="en-US"/>
              <a:pPr>
                <a:defRPr/>
              </a:pPr>
              <a:t>10/13/2012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Mohan Kamat</a:t>
            </a:r>
          </a:p>
        </p:txBody>
      </p:sp>
      <p:sp>
        <p:nvSpPr>
          <p:cNvPr id="6" name="Slide Number Placeholder 5"/>
          <p:cNvSpPr>
            <a:spLocks noGrp="1"/>
          </p:cNvSpPr>
          <p:nvPr>
            <p:ph type="sldNum" sz="quarter" idx="12"/>
          </p:nvPr>
        </p:nvSpPr>
        <p:spPr/>
        <p:txBody>
          <a:bodyPr/>
          <a:lstStyle>
            <a:lvl1pPr>
              <a:defRPr/>
            </a:lvl1pPr>
          </a:lstStyle>
          <a:p>
            <a:pPr>
              <a:defRPr/>
            </a:pPr>
            <a:fld id="{8178CCA5-D26C-42BD-A1FD-7170F586C74C}" type="slidenum">
              <a:rPr lang="en-US"/>
              <a:pPr>
                <a:defRPr/>
              </a:pPr>
              <a:t>‹#›</a:t>
            </a:fld>
            <a:endParaRPr lang="en-US"/>
          </a:p>
        </p:txBody>
      </p:sp>
    </p:spTree>
    <p:extLst>
      <p:ext uri="{BB962C8B-B14F-4D97-AF65-F5344CB8AC3E}">
        <p14:creationId xmlns:p14="http://schemas.microsoft.com/office/powerpoint/2010/main" val="382828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73E8D1-A8F4-4AE2-9E9F-FBB750511BB6}" type="datetime1">
              <a:rPr lang="en-US"/>
              <a:pPr>
                <a:defRPr/>
              </a:pPr>
              <a:t>10/13/2012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Mohan Kamat</a:t>
            </a:r>
          </a:p>
        </p:txBody>
      </p:sp>
      <p:sp>
        <p:nvSpPr>
          <p:cNvPr id="6" name="Slide Number Placeholder 5"/>
          <p:cNvSpPr>
            <a:spLocks noGrp="1"/>
          </p:cNvSpPr>
          <p:nvPr>
            <p:ph type="sldNum" sz="quarter" idx="12"/>
          </p:nvPr>
        </p:nvSpPr>
        <p:spPr/>
        <p:txBody>
          <a:bodyPr/>
          <a:lstStyle>
            <a:lvl1pPr>
              <a:defRPr/>
            </a:lvl1pPr>
          </a:lstStyle>
          <a:p>
            <a:pPr>
              <a:defRPr/>
            </a:pPr>
            <a:fld id="{8656FD84-CE7D-4B77-AED7-DF70D0D3020A}" type="slidenum">
              <a:rPr lang="en-US"/>
              <a:pPr>
                <a:defRPr/>
              </a:pPr>
              <a:t>‹#›</a:t>
            </a:fld>
            <a:endParaRPr lang="en-US"/>
          </a:p>
        </p:txBody>
      </p:sp>
    </p:spTree>
    <p:extLst>
      <p:ext uri="{BB962C8B-B14F-4D97-AF65-F5344CB8AC3E}">
        <p14:creationId xmlns:p14="http://schemas.microsoft.com/office/powerpoint/2010/main" val="62978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4634339-8F4D-43C2-87C4-DFCACE0A4DFC}" type="datetime1">
              <a:rPr lang="en-US"/>
              <a:pPr>
                <a:defRPr/>
              </a:pPr>
              <a:t>10/13/2012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Mohan Kamat</a:t>
            </a:r>
          </a:p>
        </p:txBody>
      </p:sp>
      <p:sp>
        <p:nvSpPr>
          <p:cNvPr id="7" name="Slide Number Placeholder 5"/>
          <p:cNvSpPr>
            <a:spLocks noGrp="1"/>
          </p:cNvSpPr>
          <p:nvPr>
            <p:ph type="sldNum" sz="quarter" idx="12"/>
          </p:nvPr>
        </p:nvSpPr>
        <p:spPr/>
        <p:txBody>
          <a:bodyPr/>
          <a:lstStyle>
            <a:lvl1pPr>
              <a:defRPr/>
            </a:lvl1pPr>
          </a:lstStyle>
          <a:p>
            <a:pPr>
              <a:defRPr/>
            </a:pPr>
            <a:fld id="{5060BB40-0EAB-4565-B347-ABC4FC12D98B}" type="slidenum">
              <a:rPr lang="en-US"/>
              <a:pPr>
                <a:defRPr/>
              </a:pPr>
              <a:t>‹#›</a:t>
            </a:fld>
            <a:endParaRPr lang="en-US"/>
          </a:p>
        </p:txBody>
      </p:sp>
    </p:spTree>
    <p:extLst>
      <p:ext uri="{BB962C8B-B14F-4D97-AF65-F5344CB8AC3E}">
        <p14:creationId xmlns:p14="http://schemas.microsoft.com/office/powerpoint/2010/main" val="21575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E8C1D46-6614-4C28-90F6-E52E3B8F56AB}" type="datetime1">
              <a:rPr lang="en-US"/>
              <a:pPr>
                <a:defRPr/>
              </a:pPr>
              <a:t>10/13/2012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Mohan Kamat</a:t>
            </a:r>
          </a:p>
        </p:txBody>
      </p:sp>
      <p:sp>
        <p:nvSpPr>
          <p:cNvPr id="9" name="Slide Number Placeholder 5"/>
          <p:cNvSpPr>
            <a:spLocks noGrp="1"/>
          </p:cNvSpPr>
          <p:nvPr>
            <p:ph type="sldNum" sz="quarter" idx="12"/>
          </p:nvPr>
        </p:nvSpPr>
        <p:spPr/>
        <p:txBody>
          <a:bodyPr/>
          <a:lstStyle>
            <a:lvl1pPr>
              <a:defRPr/>
            </a:lvl1pPr>
          </a:lstStyle>
          <a:p>
            <a:pPr>
              <a:defRPr/>
            </a:pPr>
            <a:fld id="{4C109F19-33F1-49D7-9A27-068A518C6361}" type="slidenum">
              <a:rPr lang="en-US"/>
              <a:pPr>
                <a:defRPr/>
              </a:pPr>
              <a:t>‹#›</a:t>
            </a:fld>
            <a:endParaRPr lang="en-US"/>
          </a:p>
        </p:txBody>
      </p:sp>
    </p:spTree>
    <p:extLst>
      <p:ext uri="{BB962C8B-B14F-4D97-AF65-F5344CB8AC3E}">
        <p14:creationId xmlns:p14="http://schemas.microsoft.com/office/powerpoint/2010/main" val="311575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CE45158-97D1-4457-8E91-BF03A3BF4D88}" type="datetime1">
              <a:rPr lang="en-US"/>
              <a:pPr>
                <a:defRPr/>
              </a:pPr>
              <a:t>10/13/2012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Mohan Kamat</a:t>
            </a:r>
          </a:p>
        </p:txBody>
      </p:sp>
      <p:sp>
        <p:nvSpPr>
          <p:cNvPr id="5" name="Slide Number Placeholder 5"/>
          <p:cNvSpPr>
            <a:spLocks noGrp="1"/>
          </p:cNvSpPr>
          <p:nvPr>
            <p:ph type="sldNum" sz="quarter" idx="12"/>
          </p:nvPr>
        </p:nvSpPr>
        <p:spPr/>
        <p:txBody>
          <a:bodyPr/>
          <a:lstStyle>
            <a:lvl1pPr>
              <a:defRPr/>
            </a:lvl1pPr>
          </a:lstStyle>
          <a:p>
            <a:pPr>
              <a:defRPr/>
            </a:pPr>
            <a:fld id="{EE5F9942-F096-4ECC-B753-F1BAB5EC4E03}" type="slidenum">
              <a:rPr lang="en-US"/>
              <a:pPr>
                <a:defRPr/>
              </a:pPr>
              <a:t>‹#›</a:t>
            </a:fld>
            <a:endParaRPr lang="en-US"/>
          </a:p>
        </p:txBody>
      </p:sp>
    </p:spTree>
    <p:extLst>
      <p:ext uri="{BB962C8B-B14F-4D97-AF65-F5344CB8AC3E}">
        <p14:creationId xmlns:p14="http://schemas.microsoft.com/office/powerpoint/2010/main" val="287962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516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1"/>
            <a:ext cx="2133600" cy="366183"/>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2331E23-A0CF-4C6D-A005-93D43773113C}" type="datetime1">
              <a:rPr lang="en-US"/>
              <a:pPr>
                <a:defRPr/>
              </a:pPr>
              <a:t>10/13/2012</a:t>
            </a:fld>
            <a:endParaRPr lang="en-US"/>
          </a:p>
        </p:txBody>
      </p:sp>
      <p:sp>
        <p:nvSpPr>
          <p:cNvPr id="5" name="Footer Placeholder 4"/>
          <p:cNvSpPr>
            <a:spLocks noGrp="1"/>
          </p:cNvSpPr>
          <p:nvPr>
            <p:ph type="ftr" sz="quarter" idx="3"/>
          </p:nvPr>
        </p:nvSpPr>
        <p:spPr>
          <a:xfrm>
            <a:off x="3124200" y="6356351"/>
            <a:ext cx="2895600" cy="366183"/>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Mohan Kamat</a:t>
            </a:r>
          </a:p>
        </p:txBody>
      </p:sp>
      <p:sp>
        <p:nvSpPr>
          <p:cNvPr id="6" name="Slide Number Placeholder 5"/>
          <p:cNvSpPr>
            <a:spLocks noGrp="1"/>
          </p:cNvSpPr>
          <p:nvPr>
            <p:ph type="sldNum" sz="quarter" idx="4"/>
          </p:nvPr>
        </p:nvSpPr>
        <p:spPr>
          <a:xfrm>
            <a:off x="6553200" y="6356351"/>
            <a:ext cx="2133600" cy="366183"/>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BCE7D8F1-C58D-4590-AEA9-F97525917C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taacrobat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iso27001security.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159" y="1295400"/>
            <a:ext cx="7924800" cy="1508105"/>
          </a:xfrm>
          <a:prstGeom prst="rect">
            <a:avLst/>
          </a:prstGeom>
        </p:spPr>
        <p:txBody>
          <a:bodyPr>
            <a:spAutoFit/>
          </a:bodyPr>
          <a:lstStyle/>
          <a:p>
            <a:pPr algn="ctr">
              <a:spcBef>
                <a:spcPct val="50000"/>
              </a:spcBef>
              <a:defRPr/>
            </a:pPr>
            <a:r>
              <a:rPr lang="en-US" sz="2000" dirty="0" smtClean="0">
                <a:solidFill>
                  <a:schemeClr val="tx1">
                    <a:lumMod val="85000"/>
                    <a:lumOff val="15000"/>
                  </a:schemeClr>
                </a:solidFill>
                <a:latin typeface="Verdana" pitchFamily="34" charset="0"/>
              </a:rPr>
              <a:t>Security </a:t>
            </a:r>
            <a:r>
              <a:rPr lang="en-US" sz="2000" dirty="0" smtClean="0">
                <a:solidFill>
                  <a:schemeClr val="tx1">
                    <a:lumMod val="85000"/>
                    <a:lumOff val="15000"/>
                  </a:schemeClr>
                </a:solidFill>
                <a:latin typeface="Verdana" pitchFamily="34" charset="0"/>
              </a:rPr>
              <a:t>awareness sem</a:t>
            </a:r>
            <a:r>
              <a:rPr lang="en-US" sz="2000" dirty="0" smtClean="0">
                <a:solidFill>
                  <a:schemeClr val="tx1">
                    <a:lumMod val="85000"/>
                    <a:lumOff val="15000"/>
                  </a:schemeClr>
                </a:solidFill>
                <a:latin typeface="Verdana" pitchFamily="34" charset="0"/>
              </a:rPr>
              <a:t>inar</a:t>
            </a:r>
            <a:endParaRPr lang="en-US" sz="2000" dirty="0">
              <a:solidFill>
                <a:schemeClr val="tx1">
                  <a:lumMod val="85000"/>
                  <a:lumOff val="15000"/>
                </a:schemeClr>
              </a:solidFill>
              <a:latin typeface="Verdana" pitchFamily="34" charset="0"/>
            </a:endParaRPr>
          </a:p>
          <a:p>
            <a:pPr algn="ctr">
              <a:spcBef>
                <a:spcPct val="50000"/>
              </a:spcBef>
              <a:defRPr/>
            </a:pPr>
            <a:endParaRPr lang="en-US" sz="2000" b="1" dirty="0" smtClean="0">
              <a:solidFill>
                <a:schemeClr val="tx1">
                  <a:lumMod val="85000"/>
                  <a:lumOff val="15000"/>
                </a:schemeClr>
              </a:solidFill>
              <a:latin typeface="Verdana" pitchFamily="34" charset="0"/>
            </a:endParaRPr>
          </a:p>
          <a:p>
            <a:pPr algn="ctr">
              <a:spcBef>
                <a:spcPct val="50000"/>
              </a:spcBef>
              <a:defRPr/>
            </a:pPr>
            <a:r>
              <a:rPr lang="en-US" sz="2800" b="1" dirty="0" smtClean="0">
                <a:solidFill>
                  <a:schemeClr val="tx1">
                    <a:lumMod val="85000"/>
                    <a:lumOff val="15000"/>
                  </a:schemeClr>
                </a:solidFill>
                <a:latin typeface="Verdana" pitchFamily="34" charset="0"/>
              </a:rPr>
              <a:t>An introduction </a:t>
            </a:r>
            <a:r>
              <a:rPr lang="en-US" sz="2800" b="1" dirty="0" smtClean="0">
                <a:solidFill>
                  <a:schemeClr val="tx1">
                    <a:lumMod val="85000"/>
                    <a:lumOff val="15000"/>
                  </a:schemeClr>
                </a:solidFill>
                <a:latin typeface="Verdana" pitchFamily="34" charset="0"/>
              </a:rPr>
              <a:t>to </a:t>
            </a:r>
            <a:r>
              <a:rPr lang="en-US" sz="2800" b="1" dirty="0" smtClean="0">
                <a:solidFill>
                  <a:schemeClr val="tx1">
                    <a:lumMod val="85000"/>
                    <a:lumOff val="15000"/>
                  </a:schemeClr>
                </a:solidFill>
                <a:latin typeface="Verdana" pitchFamily="34" charset="0"/>
              </a:rPr>
              <a:t>ISO27k</a:t>
            </a:r>
            <a:endParaRPr lang="en-US" sz="3600" b="1" dirty="0">
              <a:solidFill>
                <a:schemeClr val="tx1">
                  <a:lumMod val="85000"/>
                  <a:lumOff val="15000"/>
                </a:schemeClr>
              </a:solidFill>
              <a:latin typeface="Verdana" pitchFamily="34" charset="0"/>
            </a:endParaRPr>
          </a:p>
        </p:txBody>
      </p:sp>
      <p:sp>
        <p:nvSpPr>
          <p:cNvPr id="7" name="TextBox 6"/>
          <p:cNvSpPr txBox="1"/>
          <p:nvPr/>
        </p:nvSpPr>
        <p:spPr>
          <a:xfrm>
            <a:off x="0" y="0"/>
            <a:ext cx="439223" cy="5867400"/>
          </a:xfrm>
          <a:prstGeom prst="rect">
            <a:avLst/>
          </a:prstGeom>
          <a:noFill/>
        </p:spPr>
        <p:txBody>
          <a:bodyPr vert="wordArtVert">
            <a:spAutoFit/>
          </a:bodyPr>
          <a:lstStyle/>
          <a:p>
            <a:pPr algn="ctr" fontAlgn="auto">
              <a:spcBef>
                <a:spcPts val="0"/>
              </a:spcBef>
              <a:spcAft>
                <a:spcPts val="0"/>
              </a:spcAft>
              <a:defRPr/>
            </a:pPr>
            <a:r>
              <a:rPr lang="en-US" sz="1400" b="1" dirty="0" smtClean="0">
                <a:solidFill>
                  <a:srgbClr val="FFFF00"/>
                </a:solidFill>
                <a:latin typeface="Verdana" pitchFamily="34" charset="0"/>
              </a:rPr>
              <a:t>Information security</a:t>
            </a:r>
            <a:endParaRPr lang="en-US" sz="1400" b="1" dirty="0">
              <a:solidFill>
                <a:srgbClr val="FFFF00"/>
              </a:solidFill>
              <a:latin typeface="Verdana"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93934867"/>
              </p:ext>
            </p:extLst>
          </p:nvPr>
        </p:nvGraphicFramePr>
        <p:xfrm>
          <a:off x="1485900" y="5516880"/>
          <a:ext cx="7086600" cy="1341120"/>
        </p:xfrm>
        <a:graphic>
          <a:graphicData uri="http://schemas.openxmlformats.org/drawingml/2006/table">
            <a:tbl>
              <a:tblPr/>
              <a:tblGrid>
                <a:gridCol w="7086600"/>
              </a:tblGrid>
              <a:tr h="1341120">
                <a:tc>
                  <a:txBody>
                    <a:bodyPr/>
                    <a:lstStyle/>
                    <a:p>
                      <a:pPr marL="0" marR="0" algn="ctr">
                        <a:spcBef>
                          <a:spcPts val="0"/>
                        </a:spcBef>
                        <a:spcAft>
                          <a:spcPts val="0"/>
                        </a:spcAft>
                      </a:pPr>
                      <a:endParaRPr lang="en-AU" sz="1100" b="1" dirty="0">
                        <a:solidFill>
                          <a:srgbClr val="000000"/>
                        </a:solidFill>
                        <a:latin typeface="Arial"/>
                        <a:ea typeface="Times New Roman"/>
                        <a:cs typeface="Times New Roman"/>
                      </a:endParaRPr>
                    </a:p>
                    <a:p>
                      <a:pPr marL="0" marR="0" algn="l">
                        <a:spcBef>
                          <a:spcPts val="0"/>
                        </a:spcBef>
                        <a:spcAft>
                          <a:spcPts val="0"/>
                        </a:spcAft>
                      </a:pPr>
                      <a:r>
                        <a:rPr lang="en-US" sz="1000" b="0" i="1" dirty="0">
                          <a:solidFill>
                            <a:srgbClr val="000000"/>
                          </a:solidFill>
                          <a:latin typeface="Arial"/>
                          <a:ea typeface="Times New Roman"/>
                          <a:cs typeface="Times New Roman"/>
                        </a:rPr>
                        <a:t>This work is copyright © </a:t>
                      </a:r>
                      <a:r>
                        <a:rPr lang="en-US" sz="1000" b="0" i="1" dirty="0" smtClean="0">
                          <a:solidFill>
                            <a:srgbClr val="000000"/>
                          </a:solidFill>
                          <a:latin typeface="Arial"/>
                          <a:ea typeface="Times New Roman"/>
                          <a:cs typeface="Times New Roman"/>
                        </a:rPr>
                        <a:t>2012, </a:t>
                      </a:r>
                      <a:r>
                        <a:rPr lang="en-US" sz="1000" b="0" i="1" u="sng" dirty="0">
                          <a:solidFill>
                            <a:srgbClr val="000000"/>
                          </a:solidFill>
                          <a:latin typeface="Arial"/>
                          <a:ea typeface="Times New Roman"/>
                          <a:cs typeface="Times New Roman"/>
                          <a:hlinkClick r:id="rId3"/>
                        </a:rPr>
                        <a:t>Mohan Kamat</a:t>
                      </a:r>
                      <a:r>
                        <a:rPr lang="en-US" sz="1000" b="0" i="1" dirty="0">
                          <a:solidFill>
                            <a:srgbClr val="000000"/>
                          </a:solidFill>
                          <a:latin typeface="Arial"/>
                          <a:ea typeface="Times New Roman"/>
                          <a:cs typeface="Times New Roman"/>
                        </a:rPr>
                        <a:t> and </a:t>
                      </a:r>
                      <a:r>
                        <a:rPr lang="en-US" sz="1000" b="0" i="1" u="sng" dirty="0">
                          <a:solidFill>
                            <a:srgbClr val="000000"/>
                          </a:solidFill>
                          <a:latin typeface="Arial"/>
                          <a:ea typeface="Times New Roman"/>
                          <a:cs typeface="Times New Roman"/>
                          <a:hlinkClick r:id="rId4"/>
                        </a:rPr>
                        <a:t>ISO27k </a:t>
                      </a:r>
                      <a:r>
                        <a:rPr lang="en-US" sz="1000" b="0" i="1" u="sng" dirty="0" smtClean="0">
                          <a:solidFill>
                            <a:srgbClr val="000000"/>
                          </a:solidFill>
                          <a:latin typeface="Arial"/>
                          <a:ea typeface="Times New Roman"/>
                          <a:cs typeface="Times New Roman"/>
                          <a:hlinkClick r:id="rId4"/>
                        </a:rPr>
                        <a:t>Forum</a:t>
                      </a:r>
                      <a:r>
                        <a:rPr lang="en-US" sz="1000" b="0" i="1" dirty="0">
                          <a:solidFill>
                            <a:srgbClr val="000000"/>
                          </a:solidFill>
                          <a:latin typeface="Arial"/>
                          <a:ea typeface="Times New Roman"/>
                          <a:cs typeface="Times New Roman"/>
                        </a:rPr>
                        <a:t>, some rights reserved. </a:t>
                      </a:r>
                      <a:r>
                        <a:rPr lang="en-US" sz="1000" b="0" i="1" dirty="0" smtClean="0">
                          <a:solidFill>
                            <a:srgbClr val="000000"/>
                          </a:solidFill>
                          <a:latin typeface="Arial"/>
                          <a:ea typeface="Times New Roman"/>
                          <a:cs typeface="Times New Roman"/>
                        </a:rPr>
                        <a:t/>
                      </a:r>
                      <a:br>
                        <a:rPr lang="en-US" sz="1000" b="0" i="1" dirty="0" smtClean="0">
                          <a:solidFill>
                            <a:srgbClr val="000000"/>
                          </a:solidFill>
                          <a:latin typeface="Arial"/>
                          <a:ea typeface="Times New Roman"/>
                          <a:cs typeface="Times New Roman"/>
                        </a:rPr>
                      </a:br>
                      <a:r>
                        <a:rPr lang="en-US" sz="1000" b="0" i="1" dirty="0" smtClean="0">
                          <a:solidFill>
                            <a:srgbClr val="000000"/>
                          </a:solidFill>
                          <a:latin typeface="Arial"/>
                          <a:ea typeface="Times New Roman"/>
                          <a:cs typeface="Times New Roman"/>
                        </a:rPr>
                        <a:t>It </a:t>
                      </a:r>
                      <a:r>
                        <a:rPr lang="en-US" sz="1000" b="0" i="1" dirty="0">
                          <a:solidFill>
                            <a:srgbClr val="000000"/>
                          </a:solidFill>
                          <a:latin typeface="Arial"/>
                          <a:ea typeface="Times New Roman"/>
                          <a:cs typeface="Times New Roman"/>
                        </a:rPr>
                        <a:t>is licensed under the Creative Commons Attribution-Noncommercial-Share Alike 3.0 License. </a:t>
                      </a:r>
                      <a:r>
                        <a:rPr lang="en-US" sz="1000" b="0" i="1" dirty="0" smtClean="0">
                          <a:solidFill>
                            <a:srgbClr val="000000"/>
                          </a:solidFill>
                          <a:latin typeface="Arial"/>
                          <a:ea typeface="Times New Roman"/>
                          <a:cs typeface="Times New Roman"/>
                        </a:rPr>
                        <a:t/>
                      </a:r>
                      <a:br>
                        <a:rPr lang="en-US" sz="1000" b="0" i="1" dirty="0" smtClean="0">
                          <a:solidFill>
                            <a:srgbClr val="000000"/>
                          </a:solidFill>
                          <a:latin typeface="Arial"/>
                          <a:ea typeface="Times New Roman"/>
                          <a:cs typeface="Times New Roman"/>
                        </a:rPr>
                      </a:br>
                      <a:r>
                        <a:rPr lang="en-US" sz="1000" b="0" i="1" dirty="0" smtClean="0">
                          <a:solidFill>
                            <a:srgbClr val="000000"/>
                          </a:solidFill>
                          <a:latin typeface="Arial"/>
                          <a:ea typeface="Times New Roman"/>
                          <a:cs typeface="Times New Roman"/>
                        </a:rPr>
                        <a:t>You </a:t>
                      </a:r>
                      <a:r>
                        <a:rPr lang="en-US" sz="1000" b="0" i="1" dirty="0">
                          <a:solidFill>
                            <a:srgbClr val="000000"/>
                          </a:solidFill>
                          <a:latin typeface="Arial"/>
                          <a:ea typeface="Times New Roman"/>
                          <a:cs typeface="Times New Roman"/>
                        </a:rPr>
                        <a:t>are welcome to reproduce, circulate, use and create derivative works from this provided </a:t>
                      </a:r>
                      <a:r>
                        <a:rPr lang="en-US" sz="1000" b="0" i="1" dirty="0" smtClean="0">
                          <a:solidFill>
                            <a:srgbClr val="000000"/>
                          </a:solidFill>
                          <a:latin typeface="Arial"/>
                          <a:ea typeface="Times New Roman"/>
                          <a:cs typeface="Times New Roman"/>
                        </a:rPr>
                        <a:t>that:</a:t>
                      </a:r>
                      <a:br>
                        <a:rPr lang="en-US" sz="1000" b="0" i="1" dirty="0" smtClean="0">
                          <a:solidFill>
                            <a:srgbClr val="000000"/>
                          </a:solidFill>
                          <a:latin typeface="Arial"/>
                          <a:ea typeface="Times New Roman"/>
                          <a:cs typeface="Times New Roman"/>
                        </a:rPr>
                      </a:br>
                      <a:r>
                        <a:rPr lang="en-US" sz="1000" b="0" i="1" dirty="0" smtClean="0">
                          <a:solidFill>
                            <a:srgbClr val="000000"/>
                          </a:solidFill>
                          <a:latin typeface="Arial"/>
                          <a:ea typeface="Times New Roman"/>
                          <a:cs typeface="Times New Roman"/>
                        </a:rPr>
                        <a:t>(a</a:t>
                      </a:r>
                      <a:r>
                        <a:rPr lang="en-US" sz="1000" b="0" i="1" dirty="0">
                          <a:solidFill>
                            <a:srgbClr val="000000"/>
                          </a:solidFill>
                          <a:latin typeface="Arial"/>
                          <a:ea typeface="Times New Roman"/>
                          <a:cs typeface="Times New Roman"/>
                        </a:rPr>
                        <a:t>) it is not sold or incorporated into a commercial </a:t>
                      </a:r>
                      <a:r>
                        <a:rPr lang="en-US" sz="1000" b="0" i="1" dirty="0" smtClean="0">
                          <a:solidFill>
                            <a:srgbClr val="000000"/>
                          </a:solidFill>
                          <a:latin typeface="Arial"/>
                          <a:ea typeface="Times New Roman"/>
                          <a:cs typeface="Times New Roman"/>
                        </a:rPr>
                        <a:t>product;</a:t>
                      </a:r>
                      <a:br>
                        <a:rPr lang="en-US" sz="1000" b="0" i="1" dirty="0" smtClean="0">
                          <a:solidFill>
                            <a:srgbClr val="000000"/>
                          </a:solidFill>
                          <a:latin typeface="Arial"/>
                          <a:ea typeface="Times New Roman"/>
                          <a:cs typeface="Times New Roman"/>
                        </a:rPr>
                      </a:br>
                      <a:r>
                        <a:rPr lang="en-US" sz="1000" b="0" i="1" dirty="0" smtClean="0">
                          <a:solidFill>
                            <a:srgbClr val="000000"/>
                          </a:solidFill>
                          <a:latin typeface="Arial"/>
                          <a:ea typeface="Times New Roman"/>
                          <a:cs typeface="Times New Roman"/>
                        </a:rPr>
                        <a:t>(</a:t>
                      </a:r>
                      <a:r>
                        <a:rPr lang="en-US" sz="1000" b="0" i="1" dirty="0">
                          <a:solidFill>
                            <a:srgbClr val="000000"/>
                          </a:solidFill>
                          <a:latin typeface="Arial"/>
                          <a:ea typeface="Times New Roman"/>
                          <a:cs typeface="Times New Roman"/>
                        </a:rPr>
                        <a:t>b) it is properly attributed to the ISO27k </a:t>
                      </a:r>
                      <a:r>
                        <a:rPr lang="en-US" sz="1000" b="0" i="1" dirty="0" smtClean="0">
                          <a:solidFill>
                            <a:srgbClr val="000000"/>
                          </a:solidFill>
                          <a:latin typeface="Arial"/>
                          <a:ea typeface="Times New Roman"/>
                          <a:cs typeface="Times New Roman"/>
                        </a:rPr>
                        <a:t>Forum (www.ISO27001security.com</a:t>
                      </a:r>
                      <a:r>
                        <a:rPr lang="en-US" sz="1000" b="0" i="1" dirty="0" smtClean="0">
                          <a:solidFill>
                            <a:srgbClr val="000000"/>
                          </a:solidFill>
                          <a:latin typeface="Arial"/>
                          <a:ea typeface="Times New Roman"/>
                          <a:cs typeface="Times New Roman"/>
                        </a:rPr>
                        <a:t>); and</a:t>
                      </a:r>
                      <a:br>
                        <a:rPr lang="en-US" sz="1000" b="0" i="1" dirty="0" smtClean="0">
                          <a:solidFill>
                            <a:srgbClr val="000000"/>
                          </a:solidFill>
                          <a:latin typeface="Arial"/>
                          <a:ea typeface="Times New Roman"/>
                          <a:cs typeface="Times New Roman"/>
                        </a:rPr>
                      </a:br>
                      <a:r>
                        <a:rPr lang="en-US" sz="1000" b="0" i="1" dirty="0" smtClean="0">
                          <a:solidFill>
                            <a:srgbClr val="000000"/>
                          </a:solidFill>
                          <a:latin typeface="Arial"/>
                          <a:ea typeface="Times New Roman"/>
                          <a:cs typeface="Times New Roman"/>
                        </a:rPr>
                        <a:t>(c</a:t>
                      </a:r>
                      <a:r>
                        <a:rPr lang="en-US" sz="1000" b="0" i="1" dirty="0">
                          <a:solidFill>
                            <a:srgbClr val="000000"/>
                          </a:solidFill>
                          <a:latin typeface="Arial"/>
                          <a:ea typeface="Times New Roman"/>
                          <a:cs typeface="Times New Roman"/>
                        </a:rPr>
                        <a:t>) </a:t>
                      </a:r>
                      <a:r>
                        <a:rPr lang="en-US" sz="1000" b="0" i="1" dirty="0" smtClean="0">
                          <a:solidFill>
                            <a:srgbClr val="000000"/>
                          </a:solidFill>
                          <a:latin typeface="Arial"/>
                          <a:ea typeface="Times New Roman"/>
                          <a:cs typeface="Times New Roman"/>
                        </a:rPr>
                        <a:t>any derivative </a:t>
                      </a:r>
                      <a:r>
                        <a:rPr lang="en-US" sz="1000" b="0" i="1" dirty="0">
                          <a:solidFill>
                            <a:srgbClr val="000000"/>
                          </a:solidFill>
                          <a:latin typeface="Arial"/>
                          <a:ea typeface="Times New Roman"/>
                          <a:cs typeface="Times New Roman"/>
                        </a:rPr>
                        <a:t>works </a:t>
                      </a:r>
                      <a:r>
                        <a:rPr lang="en-US" sz="1000" b="0" i="1" dirty="0" smtClean="0">
                          <a:solidFill>
                            <a:srgbClr val="000000"/>
                          </a:solidFill>
                          <a:latin typeface="Arial"/>
                          <a:ea typeface="Times New Roman"/>
                          <a:cs typeface="Times New Roman"/>
                        </a:rPr>
                        <a:t>that are shared are subject to the same </a:t>
                      </a:r>
                      <a:r>
                        <a:rPr lang="en-US" sz="1000" b="0" i="1" dirty="0">
                          <a:solidFill>
                            <a:srgbClr val="000000"/>
                          </a:solidFill>
                          <a:latin typeface="Arial"/>
                          <a:ea typeface="Times New Roman"/>
                          <a:cs typeface="Times New Roman"/>
                        </a:rPr>
                        <a:t>terms as </a:t>
                      </a:r>
                      <a:r>
                        <a:rPr lang="en-US" sz="1000" b="0" i="1" dirty="0" smtClean="0">
                          <a:solidFill>
                            <a:srgbClr val="000000"/>
                          </a:solidFill>
                          <a:latin typeface="Arial"/>
                          <a:ea typeface="Times New Roman"/>
                          <a:cs typeface="Times New Roman"/>
                        </a:rPr>
                        <a:t>this work.</a:t>
                      </a:r>
                      <a:endParaRPr lang="en-US" sz="1200" b="0" i="1" dirty="0">
                        <a:latin typeface="Times New Roman"/>
                        <a:ea typeface="Times New Roman"/>
                        <a:cs typeface="Times New Roman"/>
                      </a:endParaRPr>
                    </a:p>
                  </a:txBody>
                  <a:tcPr marL="68580" marR="68580" marT="0" marB="0">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tcPr>
                </a:tc>
              </a:tr>
            </a:tbl>
          </a:graphicData>
        </a:graphic>
      </p:graphicFrame>
      <p:pic>
        <p:nvPicPr>
          <p:cNvPr id="308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873750"/>
            <a:ext cx="988629"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065229" y="609600"/>
            <a:ext cx="792637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600" dirty="0" smtClean="0">
                <a:latin typeface="Verdana" pitchFamily="34" charset="0"/>
              </a:rPr>
              <a:t>Technology</a:t>
            </a:r>
            <a:endParaRPr lang="en-US" sz="3200" dirty="0">
              <a:latin typeface="Verdana" pitchFamily="34" charset="0"/>
            </a:endParaRPr>
          </a:p>
        </p:txBody>
      </p:sp>
      <p:sp>
        <p:nvSpPr>
          <p:cNvPr id="5" name="Rectangle 4"/>
          <p:cNvSpPr/>
          <p:nvPr/>
        </p:nvSpPr>
        <p:spPr>
          <a:xfrm>
            <a:off x="1371600" y="1473200"/>
            <a:ext cx="7696200" cy="5016758"/>
          </a:xfrm>
          <a:prstGeom prst="rect">
            <a:avLst/>
          </a:prstGeom>
        </p:spPr>
        <p:txBody>
          <a:bodyPr>
            <a:spAutoFit/>
          </a:bodyPr>
          <a:lstStyle/>
          <a:p>
            <a:pPr defTabSz="457200">
              <a:spcBef>
                <a:spcPts val="1200"/>
              </a:spcBef>
              <a:buClr>
                <a:srgbClr val="000000"/>
              </a:buClr>
              <a:buSzPct val="100000"/>
              <a:defRPr/>
            </a:pPr>
            <a:r>
              <a:rPr lang="en-US" sz="2000" dirty="0" smtClean="0">
                <a:latin typeface="Verdana" pitchFamily="34" charset="0"/>
                <a:ea typeface="Arial Unicode MS" pitchFamily="34" charset="-128"/>
                <a:cs typeface="Arial Unicode MS" pitchFamily="34" charset="-128"/>
              </a:rPr>
              <a:t>Information technologies</a:t>
            </a: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Cabling</a:t>
            </a:r>
            <a:r>
              <a:rPr lang="en-US" dirty="0">
                <a:latin typeface="Verdana" pitchFamily="34" charset="0"/>
                <a:ea typeface="Arial Unicode MS" pitchFamily="34" charset="-128"/>
                <a:cs typeface="Arial Unicode MS" pitchFamily="34" charset="-128"/>
              </a:rPr>
              <a:t>, </a:t>
            </a:r>
            <a:r>
              <a:rPr lang="en-US" dirty="0" smtClean="0">
                <a:latin typeface="Verdana" pitchFamily="34" charset="0"/>
                <a:ea typeface="Arial Unicode MS" pitchFamily="34" charset="-128"/>
                <a:cs typeface="Arial Unicode MS" pitchFamily="34" charset="-128"/>
              </a:rPr>
              <a:t>data/voice </a:t>
            </a:r>
            <a:r>
              <a:rPr lang="en-US" dirty="0">
                <a:latin typeface="Verdana" pitchFamily="34" charset="0"/>
                <a:ea typeface="Arial Unicode MS" pitchFamily="34" charset="-128"/>
                <a:cs typeface="Arial Unicode MS" pitchFamily="34" charset="-128"/>
              </a:rPr>
              <a:t>n</a:t>
            </a:r>
            <a:r>
              <a:rPr lang="en-US" dirty="0" smtClean="0">
                <a:latin typeface="Verdana" pitchFamily="34" charset="0"/>
                <a:ea typeface="Arial Unicode MS" pitchFamily="34" charset="-128"/>
                <a:cs typeface="Arial Unicode MS" pitchFamily="34" charset="-128"/>
              </a:rPr>
              <a:t>etworks </a:t>
            </a:r>
            <a:r>
              <a:rPr lang="en-US" dirty="0">
                <a:latin typeface="Verdana" pitchFamily="34" charset="0"/>
                <a:ea typeface="Arial Unicode MS" pitchFamily="34" charset="-128"/>
                <a:cs typeface="Arial Unicode MS" pitchFamily="34" charset="-128"/>
              </a:rPr>
              <a:t>and equipment</a:t>
            </a:r>
          </a:p>
          <a:p>
            <a:pPr marL="263525" indent="-263525" defTabSz="457200">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Telecommunications services (</a:t>
            </a:r>
            <a:r>
              <a:rPr lang="en-US" dirty="0" smtClean="0">
                <a:latin typeface="Verdana" pitchFamily="34" charset="0"/>
                <a:ea typeface="Arial Unicode MS" pitchFamily="34" charset="-128"/>
                <a:cs typeface="Arial Unicode MS" pitchFamily="34" charset="-128"/>
              </a:rPr>
              <a:t>PABX, VoIP, ISDN, videoconferencing)</a:t>
            </a: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Phones, cellphones, PDAs</a:t>
            </a:r>
            <a:endParaRPr lang="en-US" dirty="0">
              <a:latin typeface="Verdana" pitchFamily="34" charset="0"/>
              <a:ea typeface="Arial Unicode MS" pitchFamily="34" charset="-128"/>
              <a:cs typeface="Arial Unicode MS" pitchFamily="34" charset="-128"/>
            </a:endParaRP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Computer servers, desktops </a:t>
            </a:r>
            <a:r>
              <a:rPr lang="en-US" dirty="0">
                <a:latin typeface="Verdana" pitchFamily="34" charset="0"/>
                <a:ea typeface="Arial Unicode MS" pitchFamily="34" charset="-128"/>
                <a:cs typeface="Arial Unicode MS" pitchFamily="34" charset="-128"/>
              </a:rPr>
              <a:t>and associated </a:t>
            </a:r>
            <a:r>
              <a:rPr lang="en-US" dirty="0" smtClean="0">
                <a:latin typeface="Verdana" pitchFamily="34" charset="0"/>
                <a:ea typeface="Arial Unicode MS" pitchFamily="34" charset="-128"/>
                <a:cs typeface="Arial Unicode MS" pitchFamily="34" charset="-128"/>
              </a:rPr>
              <a:t>data storage devices (disks, tapes)</a:t>
            </a:r>
            <a:endParaRPr lang="en-US" dirty="0">
              <a:latin typeface="Verdana" pitchFamily="34" charset="0"/>
              <a:ea typeface="Arial Unicode MS" pitchFamily="34" charset="-128"/>
              <a:cs typeface="Arial Unicode MS" pitchFamily="34" charset="-128"/>
            </a:endParaRPr>
          </a:p>
          <a:p>
            <a:pPr marL="263525" indent="-263525" defTabSz="457200">
              <a:spcBef>
                <a:spcPts val="1200"/>
              </a:spcBef>
              <a:buClr>
                <a:srgbClr val="000000"/>
              </a:buClr>
              <a:buSzPct val="100000"/>
              <a:buFont typeface="Symbol" pitchFamily="18" charset="2"/>
              <a:buChar char=""/>
              <a:defRPr/>
            </a:pPr>
            <a:r>
              <a:rPr lang="en-US" dirty="0">
                <a:latin typeface="Verdana" pitchFamily="34" charset="0"/>
                <a:ea typeface="Arial Unicode MS" pitchFamily="34" charset="-128"/>
                <a:cs typeface="Arial Unicode MS" pitchFamily="34" charset="-128"/>
              </a:rPr>
              <a:t>Operating </a:t>
            </a:r>
            <a:r>
              <a:rPr lang="en-US" dirty="0" smtClean="0">
                <a:latin typeface="Verdana" pitchFamily="34" charset="0"/>
                <a:ea typeface="Arial Unicode MS" pitchFamily="34" charset="-128"/>
                <a:cs typeface="Arial Unicode MS" pitchFamily="34" charset="-128"/>
              </a:rPr>
              <a:t>system and application software</a:t>
            </a: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Paperwork, files</a:t>
            </a: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Pens, ink</a:t>
            </a:r>
          </a:p>
          <a:p>
            <a:pPr defTabSz="457200">
              <a:spcBef>
                <a:spcPts val="2400"/>
              </a:spcBef>
              <a:buClr>
                <a:srgbClr val="000000"/>
              </a:buClr>
              <a:buSzPct val="100000"/>
              <a:defRPr/>
            </a:pPr>
            <a:r>
              <a:rPr lang="en-US" sz="2000" dirty="0" smtClean="0">
                <a:latin typeface="Verdana" pitchFamily="34" charset="0"/>
                <a:ea typeface="Arial Unicode MS" pitchFamily="34" charset="-128"/>
                <a:cs typeface="Arial Unicode MS" pitchFamily="34" charset="-128"/>
              </a:rPr>
              <a:t>Security </a:t>
            </a:r>
            <a:r>
              <a:rPr lang="en-US" sz="2000" dirty="0">
                <a:latin typeface="Verdana" pitchFamily="34" charset="0"/>
                <a:ea typeface="Arial Unicode MS" pitchFamily="34" charset="-128"/>
                <a:cs typeface="Arial Unicode MS" pitchFamily="34" charset="-128"/>
              </a:rPr>
              <a:t>technologies </a:t>
            </a:r>
            <a:endParaRPr lang="en-US" sz="2000" dirty="0" smtClean="0">
              <a:latin typeface="Verdana" pitchFamily="34" charset="0"/>
              <a:ea typeface="Arial Unicode MS" pitchFamily="34" charset="-128"/>
              <a:cs typeface="Arial Unicode MS" pitchFamily="34" charset="-128"/>
            </a:endParaRPr>
          </a:p>
          <a:p>
            <a:pPr marL="263525" indent="-263525" defTabSz="457200">
              <a:spcBef>
                <a:spcPts val="1200"/>
              </a:spcBef>
              <a:buClr>
                <a:srgbClr val="000000"/>
              </a:buClr>
              <a:buSzPct val="100000"/>
              <a:buFont typeface="Symbol" pitchFamily="18" charset="2"/>
              <a:buChar char=""/>
              <a:defRPr/>
            </a:pPr>
            <a:r>
              <a:rPr lang="en-US" dirty="0" smtClean="0">
                <a:latin typeface="Verdana" pitchFamily="34" charset="0"/>
                <a:ea typeface="Arial Unicode MS" pitchFamily="34" charset="-128"/>
                <a:cs typeface="Arial Unicode MS" pitchFamily="34" charset="-128"/>
              </a:rPr>
              <a:t>Locks, barriers, card-access systems, CCTV</a:t>
            </a:r>
            <a:endParaRPr lang="en-US" dirty="0">
              <a:latin typeface="Verdana" pitchFamily="34" charset="0"/>
              <a:ea typeface="Arial Unicode MS" pitchFamily="34" charset="-128"/>
              <a:cs typeface="Arial Unicode MS" pitchFamily="34" charset="-128"/>
            </a:endParaRPr>
          </a:p>
        </p:txBody>
      </p:sp>
      <p:sp>
        <p:nvSpPr>
          <p:cNvPr id="6" name="TextBox 5"/>
          <p:cNvSpPr txBox="1"/>
          <p:nvPr/>
        </p:nvSpPr>
        <p:spPr>
          <a:xfrm>
            <a:off x="-11467" y="0"/>
            <a:ext cx="621067" cy="5867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Technology</a:t>
            </a:r>
            <a:endParaRPr lang="en-US" sz="2400" b="1" dirty="0">
              <a:solidFill>
                <a:srgbClr val="FFFF00"/>
              </a:solidFill>
              <a:latin typeface="Verdana" pitchFamily="34" charset="0"/>
            </a:endParaRPr>
          </a:p>
        </p:txBody>
      </p:sp>
      <p:sp>
        <p:nvSpPr>
          <p:cNvPr id="11" name="Slide Number Placeholder 10"/>
          <p:cNvSpPr>
            <a:spLocks noGrp="1"/>
          </p:cNvSpPr>
          <p:nvPr>
            <p:ph type="sldNum" sz="quarter" idx="11"/>
          </p:nvPr>
        </p:nvSpPr>
        <p:spPr/>
        <p:txBody>
          <a:bodyPr/>
          <a:lstStyle/>
          <a:p>
            <a:pPr>
              <a:defRPr/>
            </a:pPr>
            <a:fld id="{F1725D51-1EE6-4D3E-95DC-86BA21F24ACC}" type="slidenum">
              <a:rPr lang="en-US">
                <a:latin typeface="Verdana" pitchFamily="34" charset="0"/>
              </a:rPr>
              <a:pPr>
                <a:defRPr/>
              </a:pPr>
              <a:t>10</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295400" y="1295400"/>
            <a:ext cx="7772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63525" indent="-263525">
              <a:spcBef>
                <a:spcPts val="1200"/>
              </a:spcBef>
              <a:buFont typeface="Arial" pitchFamily="34" charset="0"/>
              <a:buChar char="•"/>
            </a:pPr>
            <a:r>
              <a:rPr lang="en-US" sz="2400" dirty="0">
                <a:latin typeface="Verdana" pitchFamily="34" charset="0"/>
              </a:rPr>
              <a:t>Protects information </a:t>
            </a:r>
            <a:r>
              <a:rPr lang="en-US" sz="2400" dirty="0" smtClean="0">
                <a:latin typeface="Verdana" pitchFamily="34" charset="0"/>
              </a:rPr>
              <a:t>against various threats</a:t>
            </a:r>
            <a:endParaRPr lang="en-US" sz="2400" dirty="0">
              <a:latin typeface="Verdana" pitchFamily="34" charset="0"/>
            </a:endParaRPr>
          </a:p>
          <a:p>
            <a:pPr marL="263525" indent="-263525">
              <a:spcBef>
                <a:spcPts val="1200"/>
              </a:spcBef>
              <a:buFont typeface="Arial" pitchFamily="34" charset="0"/>
              <a:buChar char="•"/>
            </a:pPr>
            <a:r>
              <a:rPr lang="en-US" sz="2400" dirty="0">
                <a:latin typeface="Verdana" pitchFamily="34" charset="0"/>
              </a:rPr>
              <a:t>Ensures business continuity</a:t>
            </a:r>
          </a:p>
          <a:p>
            <a:pPr marL="263525" indent="-263525">
              <a:spcBef>
                <a:spcPts val="1200"/>
              </a:spcBef>
              <a:buFont typeface="Arial" pitchFamily="34" charset="0"/>
              <a:buChar char="•"/>
            </a:pPr>
            <a:r>
              <a:rPr lang="en-US" sz="2400" dirty="0">
                <a:latin typeface="Verdana" pitchFamily="34" charset="0"/>
              </a:rPr>
              <a:t>Minimizes financial </a:t>
            </a:r>
            <a:r>
              <a:rPr lang="en-US" sz="2400" dirty="0" smtClean="0">
                <a:latin typeface="Verdana" pitchFamily="34" charset="0"/>
              </a:rPr>
              <a:t>losses and other impacts</a:t>
            </a:r>
            <a:endParaRPr lang="en-US" sz="2400" dirty="0">
              <a:latin typeface="Verdana" pitchFamily="34" charset="0"/>
            </a:endParaRPr>
          </a:p>
          <a:p>
            <a:pPr marL="263525" indent="-263525">
              <a:spcBef>
                <a:spcPts val="1200"/>
              </a:spcBef>
              <a:buFont typeface="Arial" pitchFamily="34" charset="0"/>
              <a:buChar char="•"/>
            </a:pPr>
            <a:r>
              <a:rPr lang="en-US" sz="2400" dirty="0">
                <a:latin typeface="Verdana" pitchFamily="34" charset="0"/>
              </a:rPr>
              <a:t>Optimizes return on investments</a:t>
            </a:r>
          </a:p>
          <a:p>
            <a:pPr marL="263525" indent="-263525">
              <a:spcBef>
                <a:spcPts val="1200"/>
              </a:spcBef>
              <a:buFont typeface="Arial" pitchFamily="34" charset="0"/>
              <a:buChar char="•"/>
            </a:pPr>
            <a:r>
              <a:rPr lang="en-US" sz="2400" dirty="0" smtClean="0">
                <a:latin typeface="Verdana" pitchFamily="34" charset="0"/>
              </a:rPr>
              <a:t>Creates opportunities to do business </a:t>
            </a:r>
            <a:r>
              <a:rPr lang="en-US" sz="2400" i="1" dirty="0" smtClean="0">
                <a:latin typeface="Verdana" pitchFamily="34" charset="0"/>
              </a:rPr>
              <a:t>safely</a:t>
            </a:r>
          </a:p>
          <a:p>
            <a:pPr marL="263525" indent="-263525">
              <a:spcBef>
                <a:spcPts val="1200"/>
              </a:spcBef>
              <a:buFont typeface="Arial" pitchFamily="34" charset="0"/>
              <a:buChar char="•"/>
            </a:pPr>
            <a:r>
              <a:rPr lang="en-US" sz="2400" dirty="0" smtClean="0">
                <a:latin typeface="Verdana" pitchFamily="34" charset="0"/>
              </a:rPr>
              <a:t>Maintains privacy and compliance</a:t>
            </a:r>
            <a:endParaRPr lang="en-US" sz="2400" dirty="0">
              <a:latin typeface="Verdana" pitchFamily="34" charset="0"/>
            </a:endParaRPr>
          </a:p>
        </p:txBody>
      </p:sp>
      <p:sp>
        <p:nvSpPr>
          <p:cNvPr id="5" name="TextBox 4"/>
          <p:cNvSpPr txBox="1"/>
          <p:nvPr/>
        </p:nvSpPr>
        <p:spPr>
          <a:xfrm>
            <a:off x="-76200" y="0"/>
            <a:ext cx="693780" cy="5867400"/>
          </a:xfrm>
          <a:prstGeom prst="rect">
            <a:avLst/>
          </a:prstGeom>
          <a:noFill/>
        </p:spPr>
        <p:txBody>
          <a:bodyPr vert="wordArtVert">
            <a:spAutoFit/>
          </a:bodyPr>
          <a:lstStyle/>
          <a:p>
            <a:pPr algn="ctr" fontAlgn="auto">
              <a:spcBef>
                <a:spcPts val="0"/>
              </a:spcBef>
              <a:spcAft>
                <a:spcPts val="0"/>
              </a:spcAft>
              <a:defRPr/>
            </a:pPr>
            <a:r>
              <a:rPr lang="en-US" sz="2800" b="1" dirty="0" smtClean="0">
                <a:solidFill>
                  <a:srgbClr val="FFFF00"/>
                </a:solidFill>
                <a:latin typeface="Verdana" pitchFamily="34" charset="0"/>
              </a:rPr>
              <a:t>Value</a:t>
            </a:r>
            <a:endParaRPr lang="en-US" sz="2800" b="1" dirty="0">
              <a:solidFill>
                <a:srgbClr val="FFFF00"/>
              </a:solidFill>
              <a:latin typeface="Verdana" pitchFamily="34" charset="0"/>
            </a:endParaRPr>
          </a:p>
        </p:txBody>
      </p:sp>
      <p:sp>
        <p:nvSpPr>
          <p:cNvPr id="6" name="Text Box 5"/>
          <p:cNvSpPr txBox="1">
            <a:spLocks noChangeArrowheads="1"/>
          </p:cNvSpPr>
          <p:nvPr/>
        </p:nvSpPr>
        <p:spPr bwMode="auto">
          <a:xfrm>
            <a:off x="1219200" y="5359400"/>
            <a:ext cx="7772400" cy="107721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200" b="1" dirty="0" smtClean="0">
                <a:solidFill>
                  <a:srgbClr val="FFFF00"/>
                </a:solidFill>
                <a:latin typeface="Verdana" pitchFamily="34" charset="0"/>
              </a:rPr>
              <a:t>We all depend on</a:t>
            </a:r>
            <a:br>
              <a:rPr lang="en-US" sz="3200" b="1" dirty="0" smtClean="0">
                <a:solidFill>
                  <a:srgbClr val="FFFF00"/>
                </a:solidFill>
                <a:latin typeface="Verdana" pitchFamily="34" charset="0"/>
              </a:rPr>
            </a:br>
            <a:r>
              <a:rPr lang="en-US" sz="3200" b="1" dirty="0" smtClean="0">
                <a:solidFill>
                  <a:srgbClr val="FFFF00"/>
                </a:solidFill>
                <a:latin typeface="Verdana" pitchFamily="34" charset="0"/>
              </a:rPr>
              <a:t>information security</a:t>
            </a:r>
            <a:endParaRPr lang="en-US" sz="3200" b="1" dirty="0">
              <a:solidFill>
                <a:srgbClr val="FFFF00"/>
              </a:solidFill>
              <a:latin typeface="Verdana" pitchFamily="34" charset="0"/>
            </a:endParaRPr>
          </a:p>
        </p:txBody>
      </p:sp>
      <p:sp>
        <p:nvSpPr>
          <p:cNvPr id="11" name="Slide Number Placeholder 10"/>
          <p:cNvSpPr>
            <a:spLocks noGrp="1"/>
          </p:cNvSpPr>
          <p:nvPr>
            <p:ph type="sldNum" sz="quarter" idx="11"/>
          </p:nvPr>
        </p:nvSpPr>
        <p:spPr/>
        <p:txBody>
          <a:bodyPr/>
          <a:lstStyle/>
          <a:p>
            <a:pPr>
              <a:defRPr/>
            </a:pPr>
            <a:fld id="{081357B3-5B27-4DDF-963A-E4AE36A6C8F2}" type="slidenum">
              <a:rPr lang="en-US">
                <a:latin typeface="Verdana" pitchFamily="34" charset="0"/>
              </a:rPr>
              <a:pPr>
                <a:defRPr/>
              </a:pPr>
              <a:t>11</a:t>
            </a:fld>
            <a:endParaRPr lang="en-US">
              <a:latin typeface="Verdana" pitchFamily="34" charset="0"/>
            </a:endParaRPr>
          </a:p>
        </p:txBody>
      </p:sp>
      <p:sp>
        <p:nvSpPr>
          <p:cNvPr id="9" name="Text Box 1"/>
          <p:cNvSpPr txBox="1">
            <a:spLocks noChangeArrowheads="1"/>
          </p:cNvSpPr>
          <p:nvPr/>
        </p:nvSpPr>
        <p:spPr bwMode="auto">
          <a:xfrm>
            <a:off x="1065229" y="381000"/>
            <a:ext cx="792637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600" dirty="0" smtClean="0">
                <a:latin typeface="Verdana" pitchFamily="34" charset="0"/>
              </a:rPr>
              <a:t>Information security </a:t>
            </a:r>
            <a:r>
              <a:rPr lang="en-US" sz="3600" dirty="0" smtClean="0">
                <a:latin typeface="Verdana" pitchFamily="34" charset="0"/>
              </a:rPr>
              <a:t>is</a:t>
            </a:r>
            <a:br>
              <a:rPr lang="en-US" sz="3600" dirty="0" smtClean="0">
                <a:latin typeface="Verdana" pitchFamily="34" charset="0"/>
              </a:rPr>
            </a:br>
            <a:r>
              <a:rPr lang="en-US" sz="3600" dirty="0" smtClean="0">
                <a:latin typeface="Verdana" pitchFamily="34" charset="0"/>
              </a:rPr>
              <a:t>valuable because it …</a:t>
            </a:r>
            <a:endParaRPr lang="en-US" sz="320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905000" y="504311"/>
            <a:ext cx="6019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spcBef>
                <a:spcPct val="20000"/>
              </a:spcBef>
            </a:pPr>
            <a:r>
              <a:rPr lang="en-US" sz="2000" dirty="0" smtClean="0">
                <a:latin typeface="Verdana" pitchFamily="34" charset="0"/>
              </a:rPr>
              <a:t>Information security is defined </a:t>
            </a:r>
            <a:r>
              <a:rPr lang="en-US" sz="2000" dirty="0" smtClean="0">
                <a:latin typeface="Verdana" pitchFamily="34" charset="0"/>
              </a:rPr>
              <a:t/>
            </a:r>
            <a:br>
              <a:rPr lang="en-US" sz="2000" dirty="0" smtClean="0">
                <a:latin typeface="Verdana" pitchFamily="34" charset="0"/>
              </a:rPr>
            </a:br>
            <a:r>
              <a:rPr lang="en-US" sz="2000" dirty="0" smtClean="0">
                <a:latin typeface="Verdana" pitchFamily="34" charset="0"/>
              </a:rPr>
              <a:t>as </a:t>
            </a:r>
            <a:r>
              <a:rPr lang="en-US" sz="2000" dirty="0">
                <a:latin typeface="Verdana" pitchFamily="34" charset="0"/>
              </a:rPr>
              <a:t>the preservation of:</a:t>
            </a:r>
          </a:p>
        </p:txBody>
      </p:sp>
      <p:sp>
        <p:nvSpPr>
          <p:cNvPr id="8" name="Rectangle 7"/>
          <p:cNvSpPr>
            <a:spLocks noChangeArrowheads="1"/>
          </p:cNvSpPr>
          <p:nvPr/>
        </p:nvSpPr>
        <p:spPr bwMode="auto">
          <a:xfrm>
            <a:off x="1676400" y="1600201"/>
            <a:ext cx="2501006" cy="9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3" defTabSz="166688">
              <a:lnSpc>
                <a:spcPct val="310000"/>
              </a:lnSpc>
              <a:spcBef>
                <a:spcPct val="20000"/>
              </a:spcBef>
            </a:pPr>
            <a:r>
              <a:rPr lang="en-US" sz="2200" b="1" dirty="0">
                <a:latin typeface="Verdana" pitchFamily="34" charset="0"/>
              </a:rPr>
              <a:t>Confidentiality</a:t>
            </a:r>
          </a:p>
        </p:txBody>
      </p:sp>
      <p:sp>
        <p:nvSpPr>
          <p:cNvPr id="9" name="AutoShape 6"/>
          <p:cNvSpPr>
            <a:spLocks noChangeArrowheads="1"/>
          </p:cNvSpPr>
          <p:nvPr/>
        </p:nvSpPr>
        <p:spPr bwMode="auto">
          <a:xfrm>
            <a:off x="4953000" y="1905000"/>
            <a:ext cx="3429000" cy="914400"/>
          </a:xfrm>
          <a:prstGeom prst="wedgeRoundRectCallout">
            <a:avLst>
              <a:gd name="adj1" fmla="val -71458"/>
              <a:gd name="adj2" fmla="val 718"/>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dirty="0" smtClean="0">
                <a:latin typeface="Verdana" pitchFamily="34" charset="0"/>
              </a:rPr>
              <a:t>Making </a:t>
            </a:r>
            <a:r>
              <a:rPr lang="en-US" sz="1600" dirty="0">
                <a:latin typeface="Verdana" pitchFamily="34" charset="0"/>
              </a:rPr>
              <a:t>information </a:t>
            </a:r>
            <a:r>
              <a:rPr lang="en-US" sz="1600" dirty="0" smtClean="0">
                <a:latin typeface="Verdana" pitchFamily="34" charset="0"/>
              </a:rPr>
              <a:t>accessible </a:t>
            </a:r>
            <a:r>
              <a:rPr lang="en-US" sz="1600" dirty="0">
                <a:latin typeface="Verdana" pitchFamily="34" charset="0"/>
              </a:rPr>
              <a:t>only to those authorized to </a:t>
            </a:r>
            <a:r>
              <a:rPr lang="en-US" sz="1600" dirty="0" smtClean="0">
                <a:latin typeface="Verdana" pitchFamily="34" charset="0"/>
              </a:rPr>
              <a:t>use it</a:t>
            </a:r>
            <a:endParaRPr lang="en-US" sz="1600" dirty="0">
              <a:latin typeface="Verdana" pitchFamily="34" charset="0"/>
            </a:endParaRPr>
          </a:p>
        </p:txBody>
      </p:sp>
      <p:sp>
        <p:nvSpPr>
          <p:cNvPr id="10" name="Rectangle 9"/>
          <p:cNvSpPr>
            <a:spLocks noChangeArrowheads="1"/>
          </p:cNvSpPr>
          <p:nvPr/>
        </p:nvSpPr>
        <p:spPr bwMode="auto">
          <a:xfrm>
            <a:off x="2126844" y="3276600"/>
            <a:ext cx="1600118" cy="9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3" defTabSz="166688">
              <a:lnSpc>
                <a:spcPct val="310000"/>
              </a:lnSpc>
              <a:spcBef>
                <a:spcPct val="20000"/>
              </a:spcBef>
            </a:pPr>
            <a:r>
              <a:rPr lang="en-US" sz="2200" b="1" dirty="0" smtClean="0">
                <a:latin typeface="Verdana" pitchFamily="34" charset="0"/>
              </a:rPr>
              <a:t>Integrity</a:t>
            </a:r>
            <a:endParaRPr lang="en-US" sz="2200" b="1" dirty="0">
              <a:latin typeface="Verdana" pitchFamily="34" charset="0"/>
            </a:endParaRPr>
          </a:p>
        </p:txBody>
      </p:sp>
      <p:sp>
        <p:nvSpPr>
          <p:cNvPr id="11" name="AutoShape 7"/>
          <p:cNvSpPr>
            <a:spLocks noChangeArrowheads="1"/>
          </p:cNvSpPr>
          <p:nvPr/>
        </p:nvSpPr>
        <p:spPr bwMode="auto">
          <a:xfrm>
            <a:off x="4724400" y="3505200"/>
            <a:ext cx="3657600" cy="939800"/>
          </a:xfrm>
          <a:prstGeom prst="wedgeRoundRectCallout">
            <a:avLst>
              <a:gd name="adj1" fmla="val -78750"/>
              <a:gd name="adj2" fmla="val 11352"/>
              <a:gd name="adj3"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dirty="0">
                <a:solidFill>
                  <a:srgbClr val="FFFF00"/>
                </a:solidFill>
                <a:latin typeface="Verdana" pitchFamily="34" charset="0"/>
              </a:rPr>
              <a:t>Safeguarding the accuracy and completeness of information and processing methods</a:t>
            </a:r>
          </a:p>
        </p:txBody>
      </p:sp>
      <p:sp>
        <p:nvSpPr>
          <p:cNvPr id="12" name="Rectangle 11"/>
          <p:cNvSpPr>
            <a:spLocks noChangeArrowheads="1"/>
          </p:cNvSpPr>
          <p:nvPr/>
        </p:nvSpPr>
        <p:spPr bwMode="auto">
          <a:xfrm>
            <a:off x="1948911" y="4921251"/>
            <a:ext cx="1955985" cy="9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lvl="3" defTabSz="166688">
              <a:lnSpc>
                <a:spcPct val="310000"/>
              </a:lnSpc>
              <a:spcBef>
                <a:spcPct val="20000"/>
              </a:spcBef>
            </a:pPr>
            <a:r>
              <a:rPr lang="en-US" sz="2200" b="1" dirty="0">
                <a:latin typeface="Verdana" pitchFamily="34" charset="0"/>
              </a:rPr>
              <a:t>Availability</a:t>
            </a:r>
          </a:p>
        </p:txBody>
      </p:sp>
      <p:sp>
        <p:nvSpPr>
          <p:cNvPr id="13" name="AutoShape 8"/>
          <p:cNvSpPr>
            <a:spLocks noChangeArrowheads="1"/>
          </p:cNvSpPr>
          <p:nvPr/>
        </p:nvSpPr>
        <p:spPr bwMode="auto">
          <a:xfrm>
            <a:off x="5181600" y="5486400"/>
            <a:ext cx="3581400" cy="685800"/>
          </a:xfrm>
          <a:prstGeom prst="wedgeRoundRectCallout">
            <a:avLst>
              <a:gd name="adj1" fmla="val -88372"/>
              <a:gd name="adj2" fmla="val -33635"/>
              <a:gd name="adj3" fmla="val 16667"/>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sz="1600" dirty="0">
                <a:latin typeface="Verdana" pitchFamily="34" charset="0"/>
              </a:rPr>
              <a:t>Ensuring that </a:t>
            </a:r>
            <a:r>
              <a:rPr kumimoji="1" lang="en-US" sz="1600" dirty="0" smtClean="0">
                <a:latin typeface="Verdana" pitchFamily="34" charset="0"/>
              </a:rPr>
              <a:t>information is available when </a:t>
            </a:r>
            <a:r>
              <a:rPr kumimoji="1" lang="en-US" sz="1600" dirty="0">
                <a:latin typeface="Verdana" pitchFamily="34" charset="0"/>
              </a:rPr>
              <a:t>required</a:t>
            </a:r>
          </a:p>
        </p:txBody>
      </p:sp>
      <p:sp>
        <p:nvSpPr>
          <p:cNvPr id="14" name="TextBox 13"/>
          <p:cNvSpPr txBox="1"/>
          <p:nvPr/>
        </p:nvSpPr>
        <p:spPr>
          <a:xfrm>
            <a:off x="-76200" y="0"/>
            <a:ext cx="693780" cy="5867400"/>
          </a:xfrm>
          <a:prstGeom prst="rect">
            <a:avLst/>
          </a:prstGeom>
          <a:noFill/>
        </p:spPr>
        <p:txBody>
          <a:bodyPr vert="wordArtVert">
            <a:spAutoFit/>
          </a:bodyPr>
          <a:lstStyle/>
          <a:p>
            <a:pPr algn="ctr" fontAlgn="auto">
              <a:spcBef>
                <a:spcPts val="0"/>
              </a:spcBef>
              <a:spcAft>
                <a:spcPts val="0"/>
              </a:spcAft>
              <a:defRPr/>
            </a:pPr>
            <a:r>
              <a:rPr lang="en-US" sz="2800" b="1" dirty="0" smtClean="0">
                <a:solidFill>
                  <a:srgbClr val="FFFF00"/>
                </a:solidFill>
                <a:latin typeface="Verdana" pitchFamily="34" charset="0"/>
              </a:rPr>
              <a:t>CIA</a:t>
            </a:r>
            <a:endParaRPr lang="en-US" sz="2800" b="1" dirty="0">
              <a:solidFill>
                <a:srgbClr val="FFFF00"/>
              </a:solidFill>
              <a:latin typeface="Verdana" pitchFamily="34" charset="0"/>
            </a:endParaRPr>
          </a:p>
        </p:txBody>
      </p:sp>
      <p:sp>
        <p:nvSpPr>
          <p:cNvPr id="19" name="Slide Number Placeholder 18"/>
          <p:cNvSpPr>
            <a:spLocks noGrp="1"/>
          </p:cNvSpPr>
          <p:nvPr>
            <p:ph type="sldNum" sz="quarter" idx="11"/>
          </p:nvPr>
        </p:nvSpPr>
        <p:spPr/>
        <p:txBody>
          <a:bodyPr/>
          <a:lstStyle/>
          <a:p>
            <a:pPr>
              <a:defRPr/>
            </a:pPr>
            <a:fld id="{FF3D4BE0-BA78-4E17-B1C3-76E28DCA9286}" type="slidenum">
              <a:rPr lang="en-US">
                <a:latin typeface="Verdana" pitchFamily="34" charset="0"/>
              </a:rPr>
              <a:pPr>
                <a:defRPr/>
              </a:pPr>
              <a:t>12</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nodeType="afterGroup">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Scale>
                                      <p:cBhvr>
                                        <p:cTn id="1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9"/>
                                        </p:tgtEl>
                                        <p:attrNameLst>
                                          <p:attrName>ppt_x</p:attrName>
                                          <p:attrName>ppt_y</p:attrName>
                                        </p:attrNameLst>
                                      </p:cBhvr>
                                    </p:animMotion>
                                    <p:animEffect transition="in" filter="fade">
                                      <p:cBhvr>
                                        <p:cTn id="15" dur="1000"/>
                                        <p:tgtEl>
                                          <p:spTgt spid="9"/>
                                        </p:tgtEl>
                                      </p:cBhvr>
                                    </p:animEffect>
                                  </p:childTnLst>
                                </p:cTn>
                              </p:par>
                            </p:childTnLst>
                          </p:cTn>
                        </p:par>
                        <p:par>
                          <p:cTn id="16" fill="hold" nodeType="afterGroup">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strVal val="#ppt_w*0.70"/>
                                          </p:val>
                                        </p:tav>
                                        <p:tav tm="100000">
                                          <p:val>
                                            <p:strVal val="#ppt_w"/>
                                          </p:val>
                                        </p:tav>
                                      </p:tavLst>
                                    </p:anim>
                                    <p:anim calcmode="lin" valueType="num">
                                      <p:cBhvr>
                                        <p:cTn id="20" dur="1000" fill="hold"/>
                                        <p:tgtEl>
                                          <p:spTgt spid="10"/>
                                        </p:tgtEl>
                                        <p:attrNameLst>
                                          <p:attrName>ppt_h</p:attrName>
                                        </p:attrNameLst>
                                      </p:cBhvr>
                                      <p:tavLst>
                                        <p:tav tm="0">
                                          <p:val>
                                            <p:strVal val="#ppt_h"/>
                                          </p:val>
                                        </p:tav>
                                        <p:tav tm="100000">
                                          <p:val>
                                            <p:strVal val="#ppt_h"/>
                                          </p:val>
                                        </p:tav>
                                      </p:tavLst>
                                    </p:anim>
                                    <p:animEffect transition="in" filter="fade">
                                      <p:cBhvr>
                                        <p:cTn id="21" dur="1000"/>
                                        <p:tgtEl>
                                          <p:spTgt spid="10"/>
                                        </p:tgtEl>
                                      </p:cBhvr>
                                    </p:animEffect>
                                  </p:childTnLst>
                                </p:cTn>
                              </p:par>
                            </p:childTnLst>
                          </p:cTn>
                        </p:par>
                        <p:par>
                          <p:cTn id="22" fill="hold" nodeType="afterGroup">
                            <p:stCondLst>
                              <p:cond delay="3000"/>
                            </p:stCondLst>
                            <p:childTnLst>
                              <p:par>
                                <p:cTn id="23" presetID="5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Scale>
                                      <p:cBhvr>
                                        <p:cTn id="25"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1"/>
                                        </p:tgtEl>
                                        <p:attrNameLst>
                                          <p:attrName>ppt_x</p:attrName>
                                          <p:attrName>ppt_y</p:attrName>
                                        </p:attrNameLst>
                                      </p:cBhvr>
                                    </p:animMotion>
                                    <p:animEffect transition="in" filter="fade">
                                      <p:cBhvr>
                                        <p:cTn id="27" dur="1000"/>
                                        <p:tgtEl>
                                          <p:spTgt spid="11"/>
                                        </p:tgtEl>
                                      </p:cBhvr>
                                    </p:animEffect>
                                  </p:childTnLst>
                                </p:cTn>
                              </p:par>
                            </p:childTnLst>
                          </p:cTn>
                        </p:par>
                        <p:par>
                          <p:cTn id="28" fill="hold" nodeType="afterGroup">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0.70"/>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childTnLst>
                          </p:cTn>
                        </p:par>
                        <p:par>
                          <p:cTn id="34" fill="hold" nodeType="afterGroup">
                            <p:stCondLst>
                              <p:cond delay="5000"/>
                            </p:stCondLst>
                            <p:childTnLst>
                              <p:par>
                                <p:cTn id="35" presetID="5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Scale>
                                      <p:cBhvr>
                                        <p:cTn id="3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3"/>
                                        </p:tgtEl>
                                        <p:attrNameLst>
                                          <p:attrName>ppt_x</p:attrName>
                                          <p:attrName>ppt_y</p:attrName>
                                        </p:attrNameLst>
                                      </p:cBhvr>
                                    </p:animMotion>
                                    <p:animEffect transition="in" filter="fade">
                                      <p:cBhvr>
                                        <p:cTn id="3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8"/>
          <p:cNvSpPr>
            <a:spLocks noChangeArrowheads="1"/>
          </p:cNvSpPr>
          <p:nvPr/>
        </p:nvSpPr>
        <p:spPr bwMode="auto">
          <a:xfrm>
            <a:off x="1752600" y="1524000"/>
            <a:ext cx="6556077"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1200"/>
              </a:spcBef>
              <a:buFontTx/>
              <a:buChar char="•"/>
            </a:pPr>
            <a:r>
              <a:rPr lang="en-GB" sz="2400" dirty="0" smtClean="0">
                <a:latin typeface="Verdana" pitchFamily="34" charset="0"/>
              </a:rPr>
              <a:t>IT downtime, business </a:t>
            </a:r>
            <a:r>
              <a:rPr lang="en-GB" sz="2400" dirty="0">
                <a:latin typeface="Verdana" pitchFamily="34" charset="0"/>
              </a:rPr>
              <a:t>interruption</a:t>
            </a:r>
          </a:p>
          <a:p>
            <a:pPr marL="342900" indent="-342900">
              <a:spcBef>
                <a:spcPts val="1200"/>
              </a:spcBef>
              <a:buFontTx/>
              <a:buChar char="•"/>
            </a:pPr>
            <a:r>
              <a:rPr lang="en-GB" sz="2400" dirty="0" smtClean="0">
                <a:latin typeface="Verdana" pitchFamily="34" charset="0"/>
              </a:rPr>
              <a:t>Financial losses and costs</a:t>
            </a:r>
            <a:endParaRPr lang="en-GB" sz="2400" dirty="0">
              <a:latin typeface="Verdana" pitchFamily="34" charset="0"/>
            </a:endParaRPr>
          </a:p>
          <a:p>
            <a:pPr marL="342900" indent="-342900">
              <a:spcBef>
                <a:spcPts val="1200"/>
              </a:spcBef>
              <a:buFontTx/>
              <a:buChar char="•"/>
            </a:pPr>
            <a:r>
              <a:rPr lang="en-GB" sz="2400" dirty="0" smtClean="0">
                <a:latin typeface="Verdana" pitchFamily="34" charset="0"/>
              </a:rPr>
              <a:t>Devaluation of intellectual property</a:t>
            </a:r>
            <a:endParaRPr lang="en-GB" sz="2400" dirty="0">
              <a:latin typeface="Verdana" pitchFamily="34" charset="0"/>
            </a:endParaRPr>
          </a:p>
          <a:p>
            <a:pPr marL="342900" indent="-342900">
              <a:spcBef>
                <a:spcPts val="1200"/>
              </a:spcBef>
              <a:buFontTx/>
              <a:buChar char="•"/>
            </a:pPr>
            <a:r>
              <a:rPr lang="en-GB" sz="2400" dirty="0" smtClean="0">
                <a:latin typeface="Verdana" pitchFamily="34" charset="0"/>
              </a:rPr>
              <a:t>Breaking laws and regulations, </a:t>
            </a:r>
            <a:r>
              <a:rPr lang="en-GB" sz="2400" dirty="0">
                <a:latin typeface="Verdana" pitchFamily="34" charset="0"/>
              </a:rPr>
              <a:t>leading to </a:t>
            </a:r>
            <a:r>
              <a:rPr lang="en-GB" sz="2400" dirty="0" smtClean="0">
                <a:latin typeface="Verdana" pitchFamily="34" charset="0"/>
              </a:rPr>
              <a:t>prosecutions, fines and penalties</a:t>
            </a:r>
            <a:endParaRPr lang="en-GB" sz="2400" dirty="0">
              <a:latin typeface="Verdana" pitchFamily="34" charset="0"/>
            </a:endParaRPr>
          </a:p>
          <a:p>
            <a:pPr marL="342900" indent="-342900">
              <a:spcBef>
                <a:spcPts val="1200"/>
              </a:spcBef>
              <a:buFontTx/>
              <a:buChar char="•"/>
            </a:pPr>
            <a:r>
              <a:rPr lang="en-GB" sz="2400" dirty="0" smtClean="0">
                <a:latin typeface="Verdana" pitchFamily="34" charset="0"/>
              </a:rPr>
              <a:t>Reputation and brand damage leading to loss </a:t>
            </a:r>
            <a:r>
              <a:rPr lang="en-GB" sz="2400" dirty="0">
                <a:latin typeface="Verdana" pitchFamily="34" charset="0"/>
              </a:rPr>
              <a:t>of </a:t>
            </a:r>
            <a:r>
              <a:rPr lang="en-GB" sz="2400" dirty="0" smtClean="0">
                <a:latin typeface="Verdana" pitchFamily="34" charset="0"/>
              </a:rPr>
              <a:t>customer, market, business partner or owners’ confidence and lost business</a:t>
            </a:r>
            <a:endParaRPr lang="en-GB" sz="2400" dirty="0">
              <a:latin typeface="Verdana" pitchFamily="34" charset="0"/>
            </a:endParaRPr>
          </a:p>
          <a:p>
            <a:pPr marL="342900" indent="-342900">
              <a:spcBef>
                <a:spcPts val="1200"/>
              </a:spcBef>
              <a:buFontTx/>
              <a:buChar char="•"/>
            </a:pPr>
            <a:r>
              <a:rPr lang="en-GB" sz="2400" dirty="0" smtClean="0">
                <a:latin typeface="Verdana" pitchFamily="34" charset="0"/>
              </a:rPr>
              <a:t>Fear, uncertainty and doubt</a:t>
            </a:r>
          </a:p>
        </p:txBody>
      </p:sp>
      <p:sp>
        <p:nvSpPr>
          <p:cNvPr id="17411" name="Rectangle 1027"/>
          <p:cNvSpPr>
            <a:spLocks noChangeArrowheads="1"/>
          </p:cNvSpPr>
          <p:nvPr/>
        </p:nvSpPr>
        <p:spPr bwMode="auto">
          <a:xfrm>
            <a:off x="1003300" y="420469"/>
            <a:ext cx="8064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20000"/>
              </a:spcBef>
            </a:pPr>
            <a:r>
              <a:rPr lang="en-US" sz="3600" dirty="0">
                <a:latin typeface="Verdana" pitchFamily="34" charset="0"/>
              </a:rPr>
              <a:t>Security </a:t>
            </a:r>
            <a:r>
              <a:rPr lang="en-US" sz="3600" dirty="0" smtClean="0">
                <a:latin typeface="Verdana" pitchFamily="34" charset="0"/>
              </a:rPr>
              <a:t>incidents cause …</a:t>
            </a:r>
            <a:endParaRPr lang="en-US" sz="3600" dirty="0">
              <a:latin typeface="Verdana" pitchFamily="34" charset="0"/>
            </a:endParaRPr>
          </a:p>
        </p:txBody>
      </p:sp>
      <p:sp>
        <p:nvSpPr>
          <p:cNvPr id="10" name="Slide Number Placeholder 9"/>
          <p:cNvSpPr>
            <a:spLocks noGrp="1"/>
          </p:cNvSpPr>
          <p:nvPr>
            <p:ph type="sldNum" sz="quarter" idx="11"/>
          </p:nvPr>
        </p:nvSpPr>
        <p:spPr>
          <a:xfrm>
            <a:off x="6958013" y="6542618"/>
            <a:ext cx="2133600" cy="366183"/>
          </a:xfrm>
        </p:spPr>
        <p:txBody>
          <a:bodyPr/>
          <a:lstStyle/>
          <a:p>
            <a:pPr>
              <a:defRPr/>
            </a:pPr>
            <a:fld id="{6CC7A5B9-DAAC-4622-BD7A-E3B282597EF4}" type="slidenum">
              <a:rPr lang="en-US">
                <a:latin typeface="Verdana" pitchFamily="34" charset="0"/>
              </a:rPr>
              <a:pPr>
                <a:defRPr/>
              </a:pPr>
              <a:t>13</a:t>
            </a:fld>
            <a:endParaRPr lang="en-US">
              <a:latin typeface="Verdana" pitchFamily="34" charset="0"/>
            </a:endParaRPr>
          </a:p>
        </p:txBody>
      </p:sp>
      <p:sp>
        <p:nvSpPr>
          <p:cNvPr id="12" name="TextBox 11"/>
          <p:cNvSpPr txBox="1"/>
          <p:nvPr/>
        </p:nvSpPr>
        <p:spPr>
          <a:xfrm>
            <a:off x="-77269" y="-152400"/>
            <a:ext cx="839269" cy="5994400"/>
          </a:xfrm>
          <a:prstGeom prst="rect">
            <a:avLst/>
          </a:prstGeom>
          <a:noFill/>
        </p:spPr>
        <p:txBody>
          <a:bodyPr vert="wordArtVert">
            <a:spAutoFit/>
          </a:bodyPr>
          <a:lstStyle/>
          <a:p>
            <a:pPr algn="ctr" fontAlgn="auto">
              <a:spcBef>
                <a:spcPts val="0"/>
              </a:spcBef>
              <a:spcAft>
                <a:spcPts val="0"/>
              </a:spcAft>
              <a:defRPr/>
            </a:pPr>
            <a:r>
              <a:rPr lang="en-US" sz="3600" b="1" dirty="0" smtClean="0">
                <a:solidFill>
                  <a:srgbClr val="FFFF00"/>
                </a:solidFill>
                <a:latin typeface="Verdana" pitchFamily="34" charset="0"/>
              </a:rPr>
              <a:t>Impacts</a:t>
            </a:r>
            <a:endParaRPr lang="en-US" sz="3600" b="1" dirty="0">
              <a:solidFill>
                <a:srgbClr val="FFFF00"/>
              </a:solidFill>
              <a:latin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25400"/>
            <a:ext cx="621067" cy="5994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Key term</a:t>
            </a:r>
            <a:endParaRPr lang="en-US" sz="2400" b="1" dirty="0">
              <a:solidFill>
                <a:srgbClr val="FFFF00"/>
              </a:solidFill>
              <a:latin typeface="Verdana" pitchFamily="34" charset="0"/>
            </a:endParaRPr>
          </a:p>
        </p:txBody>
      </p:sp>
      <p:sp>
        <p:nvSpPr>
          <p:cNvPr id="19459" name="Text Box 1"/>
          <p:cNvSpPr txBox="1">
            <a:spLocks noChangeArrowheads="1"/>
          </p:cNvSpPr>
          <p:nvPr/>
        </p:nvSpPr>
        <p:spPr bwMode="auto">
          <a:xfrm>
            <a:off x="1201738" y="381000"/>
            <a:ext cx="7789862" cy="56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200" dirty="0">
                <a:latin typeface="Verdana" pitchFamily="34" charset="0"/>
              </a:rPr>
              <a:t>What is </a:t>
            </a:r>
            <a:r>
              <a:rPr lang="en-US" sz="3200" dirty="0" smtClean="0">
                <a:latin typeface="Verdana" pitchFamily="34" charset="0"/>
              </a:rPr>
              <a:t>risk</a:t>
            </a:r>
            <a:r>
              <a:rPr lang="en-US" sz="3200" dirty="0">
                <a:latin typeface="Verdana" pitchFamily="34" charset="0"/>
              </a:rPr>
              <a:t>?</a:t>
            </a:r>
          </a:p>
        </p:txBody>
      </p:sp>
      <p:sp>
        <p:nvSpPr>
          <p:cNvPr id="9" name="Text Box 4"/>
          <p:cNvSpPr txBox="1">
            <a:spLocks noChangeArrowheads="1"/>
          </p:cNvSpPr>
          <p:nvPr/>
        </p:nvSpPr>
        <p:spPr bwMode="auto">
          <a:xfrm>
            <a:off x="1295401" y="1397001"/>
            <a:ext cx="7148513" cy="1384995"/>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kumimoji="1" lang="en-US" altLang="ja-JP" sz="2000" kern="0" dirty="0" smtClean="0">
                <a:latin typeface="Verdana" pitchFamily="34" charset="0"/>
                <a:cs typeface="Arial" pitchFamily="34" charset="0"/>
              </a:rPr>
              <a:t>Risk is the </a:t>
            </a:r>
            <a:r>
              <a:rPr kumimoji="1" lang="en-US" altLang="ja-JP" sz="2000" kern="0" dirty="0">
                <a:latin typeface="Verdana" pitchFamily="34" charset="0"/>
                <a:cs typeface="Arial" pitchFamily="34" charset="0"/>
              </a:rPr>
              <a:t>possibility that a </a:t>
            </a:r>
            <a:r>
              <a:rPr kumimoji="1" lang="en-US" altLang="ja-JP" sz="2800" kern="0" dirty="0">
                <a:latin typeface="Verdana" pitchFamily="34" charset="0"/>
                <a:cs typeface="Arial" pitchFamily="34" charset="0"/>
              </a:rPr>
              <a:t>threat </a:t>
            </a:r>
            <a:r>
              <a:rPr kumimoji="1" lang="en-US" altLang="ja-JP" sz="2000" kern="0" dirty="0">
                <a:latin typeface="Verdana" pitchFamily="34" charset="0"/>
                <a:cs typeface="Arial" pitchFamily="34" charset="0"/>
              </a:rPr>
              <a:t>exploits </a:t>
            </a:r>
            <a:r>
              <a:rPr kumimoji="1" lang="en-US" altLang="ja-JP" sz="2000" kern="0" dirty="0" smtClean="0">
                <a:latin typeface="Verdana" pitchFamily="34" charset="0"/>
                <a:cs typeface="Arial" pitchFamily="34" charset="0"/>
              </a:rPr>
              <a:t>a </a:t>
            </a:r>
            <a:r>
              <a:rPr kumimoji="1" lang="en-US" altLang="ja-JP" sz="2800" kern="0" dirty="0" smtClean="0">
                <a:latin typeface="Verdana" pitchFamily="34" charset="0"/>
                <a:cs typeface="Arial" pitchFamily="34" charset="0"/>
              </a:rPr>
              <a:t>vulnerability </a:t>
            </a:r>
            <a:r>
              <a:rPr kumimoji="1" lang="en-US" altLang="ja-JP" sz="2000" kern="0" dirty="0">
                <a:latin typeface="Verdana" pitchFamily="34" charset="0"/>
                <a:cs typeface="Arial" pitchFamily="34" charset="0"/>
              </a:rPr>
              <a:t>in an </a:t>
            </a:r>
            <a:r>
              <a:rPr kumimoji="1" lang="en-US" altLang="ja-JP" sz="2000" kern="0" dirty="0" smtClean="0">
                <a:latin typeface="Verdana" pitchFamily="34" charset="0"/>
                <a:cs typeface="Arial" pitchFamily="34" charset="0"/>
              </a:rPr>
              <a:t>information asset,</a:t>
            </a:r>
            <a:br>
              <a:rPr kumimoji="1" lang="en-US" altLang="ja-JP" sz="2000" kern="0" dirty="0" smtClean="0">
                <a:latin typeface="Verdana" pitchFamily="34" charset="0"/>
                <a:cs typeface="Arial" pitchFamily="34" charset="0"/>
              </a:rPr>
            </a:br>
            <a:r>
              <a:rPr kumimoji="1" lang="en-US" altLang="ja-JP" sz="2000" kern="0" dirty="0" smtClean="0">
                <a:latin typeface="Verdana" pitchFamily="34" charset="0"/>
                <a:cs typeface="Arial" pitchFamily="34" charset="0"/>
              </a:rPr>
              <a:t>leading to an adverse </a:t>
            </a:r>
            <a:r>
              <a:rPr kumimoji="1" lang="en-US" altLang="ja-JP" sz="2800" kern="0" dirty="0" smtClean="0">
                <a:latin typeface="Verdana" pitchFamily="34" charset="0"/>
                <a:cs typeface="Arial" pitchFamily="34" charset="0"/>
              </a:rPr>
              <a:t>impact </a:t>
            </a:r>
            <a:r>
              <a:rPr kumimoji="1" lang="en-US" altLang="ja-JP" sz="2000" kern="0" dirty="0" smtClean="0">
                <a:latin typeface="Verdana" pitchFamily="34" charset="0"/>
                <a:cs typeface="Arial" pitchFamily="34" charset="0"/>
              </a:rPr>
              <a:t>on the organization</a:t>
            </a:r>
            <a:endParaRPr kumimoji="1" lang="en-US" altLang="ja-JP" sz="2000" kern="0" dirty="0">
              <a:latin typeface="Verdana" pitchFamily="34" charset="0"/>
              <a:cs typeface="Arial" pitchFamily="34" charset="0"/>
            </a:endParaRPr>
          </a:p>
        </p:txBody>
      </p:sp>
      <p:sp>
        <p:nvSpPr>
          <p:cNvPr id="10" name="Text Box 5"/>
          <p:cNvSpPr txBox="1">
            <a:spLocks noChangeArrowheads="1"/>
          </p:cNvSpPr>
          <p:nvPr/>
        </p:nvSpPr>
        <p:spPr bwMode="auto">
          <a:xfrm>
            <a:off x="1371600" y="3644884"/>
            <a:ext cx="72199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25525" indent="-1025525"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kumimoji="1" lang="en-US" altLang="ja-JP" sz="1600" b="1" dirty="0">
                <a:solidFill>
                  <a:srgbClr val="FF0000"/>
                </a:solidFill>
                <a:latin typeface="Verdana" pitchFamily="34" charset="0"/>
                <a:cs typeface="Arial" charset="0"/>
              </a:rPr>
              <a:t>Threat</a:t>
            </a:r>
            <a:r>
              <a:rPr kumimoji="1" lang="en-US" altLang="ja-JP" sz="1600" dirty="0">
                <a:latin typeface="Verdana" pitchFamily="34" charset="0"/>
                <a:cs typeface="Arial" charset="0"/>
              </a:rPr>
              <a:t>: </a:t>
            </a:r>
            <a:r>
              <a:rPr kumimoji="1" lang="en-US" altLang="ja-JP" sz="1600" dirty="0" smtClean="0">
                <a:latin typeface="Verdana" pitchFamily="34" charset="0"/>
                <a:cs typeface="Arial" charset="0"/>
              </a:rPr>
              <a:t>something </a:t>
            </a:r>
            <a:r>
              <a:rPr kumimoji="1" lang="en-US" altLang="ja-JP" sz="1600" dirty="0">
                <a:latin typeface="Verdana" pitchFamily="34" charset="0"/>
                <a:cs typeface="Arial" charset="0"/>
              </a:rPr>
              <a:t>that </a:t>
            </a:r>
            <a:r>
              <a:rPr kumimoji="1" lang="en-US" altLang="ja-JP" sz="1600" dirty="0" smtClean="0">
                <a:latin typeface="Verdana" pitchFamily="34" charset="0"/>
                <a:cs typeface="Arial" charset="0"/>
              </a:rPr>
              <a:t>might cause harm</a:t>
            </a:r>
          </a:p>
          <a:p>
            <a:pPr algn="ctr" eaLnBrk="1" hangingPunct="1">
              <a:spcBef>
                <a:spcPct val="50000"/>
              </a:spcBef>
            </a:pPr>
            <a:r>
              <a:rPr kumimoji="1" lang="en-US" altLang="ja-JP" sz="1600" b="1" dirty="0" smtClean="0">
                <a:solidFill>
                  <a:srgbClr val="FF0000"/>
                </a:solidFill>
                <a:latin typeface="Verdana" pitchFamily="34" charset="0"/>
                <a:cs typeface="Arial" charset="0"/>
              </a:rPr>
              <a:t>Vulnerability</a:t>
            </a:r>
            <a:r>
              <a:rPr kumimoji="1" lang="en-US" altLang="ja-JP" sz="1600" dirty="0" smtClean="0">
                <a:latin typeface="Verdana" pitchFamily="34" charset="0"/>
                <a:cs typeface="Arial" charset="0"/>
              </a:rPr>
              <a:t>: a weakness that might be exploited</a:t>
            </a:r>
          </a:p>
          <a:p>
            <a:pPr algn="ctr" eaLnBrk="1" hangingPunct="1">
              <a:spcBef>
                <a:spcPct val="50000"/>
              </a:spcBef>
            </a:pPr>
            <a:r>
              <a:rPr kumimoji="1" lang="en-US" altLang="ja-JP" sz="1600" b="1" dirty="0" smtClean="0">
                <a:solidFill>
                  <a:srgbClr val="FF0000"/>
                </a:solidFill>
                <a:latin typeface="Verdana" pitchFamily="34" charset="0"/>
                <a:cs typeface="Arial" charset="0"/>
              </a:rPr>
              <a:t>Impact</a:t>
            </a:r>
            <a:r>
              <a:rPr kumimoji="1" lang="en-US" altLang="ja-JP" sz="1600" dirty="0" smtClean="0">
                <a:latin typeface="Verdana" pitchFamily="34" charset="0"/>
                <a:cs typeface="Arial" charset="0"/>
              </a:rPr>
              <a:t>: financial damage </a:t>
            </a:r>
            <a:r>
              <a:rPr kumimoji="1" lang="en-US" altLang="ja-JP" sz="1600" i="1" dirty="0" smtClean="0">
                <a:latin typeface="Verdana" pitchFamily="34" charset="0"/>
                <a:cs typeface="Arial" charset="0"/>
              </a:rPr>
              <a:t>etc.</a:t>
            </a:r>
            <a:endParaRPr kumimoji="1" lang="en-US" altLang="ja-JP" sz="1600" i="1" dirty="0">
              <a:latin typeface="Verdana" pitchFamily="34" charset="0"/>
              <a:cs typeface="Arial" charset="0"/>
            </a:endParaRPr>
          </a:p>
        </p:txBody>
      </p:sp>
      <p:sp>
        <p:nvSpPr>
          <p:cNvPr id="14" name="Slide Number Placeholder 13"/>
          <p:cNvSpPr>
            <a:spLocks noGrp="1"/>
          </p:cNvSpPr>
          <p:nvPr>
            <p:ph type="sldNum" sz="quarter" idx="11"/>
          </p:nvPr>
        </p:nvSpPr>
        <p:spPr/>
        <p:txBody>
          <a:bodyPr/>
          <a:lstStyle/>
          <a:p>
            <a:pPr>
              <a:defRPr/>
            </a:pPr>
            <a:fld id="{2D9935E2-0628-4DB2-8080-CF5F0D8A2080}" type="slidenum">
              <a:rPr lang="en-US">
                <a:latin typeface="Verdana" pitchFamily="34" charset="0"/>
              </a:rPr>
              <a:pPr>
                <a:defRPr/>
              </a:pPr>
              <a:t>14</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892" y="0"/>
            <a:ext cx="548292" cy="5789711"/>
          </a:xfrm>
          <a:prstGeom prst="rect">
            <a:avLst/>
          </a:prstGeom>
          <a:noFill/>
        </p:spPr>
        <p:txBody>
          <a:bodyPr vert="wordArtVert" wrap="square">
            <a:spAutoFit/>
          </a:bodyPr>
          <a:lstStyle/>
          <a:p>
            <a:pPr algn="ctr" fontAlgn="auto">
              <a:spcBef>
                <a:spcPts val="0"/>
              </a:spcBef>
              <a:spcAft>
                <a:spcPts val="0"/>
              </a:spcAft>
              <a:defRPr/>
            </a:pPr>
            <a:r>
              <a:rPr lang="en-US" sz="2000" b="1" dirty="0" smtClean="0">
                <a:solidFill>
                  <a:srgbClr val="FFFF00"/>
                </a:solidFill>
                <a:latin typeface="Verdana" pitchFamily="34" charset="0"/>
              </a:rPr>
              <a:t>Relationships</a:t>
            </a:r>
            <a:endParaRPr lang="en-US" sz="2000" b="1" dirty="0">
              <a:solidFill>
                <a:srgbClr val="FFFF00"/>
              </a:solidFill>
              <a:latin typeface="Verdana" pitchFamily="34" charset="0"/>
            </a:endParaRPr>
          </a:p>
        </p:txBody>
      </p:sp>
      <p:sp>
        <p:nvSpPr>
          <p:cNvPr id="35" name="Rectangle 2"/>
          <p:cNvSpPr txBox="1">
            <a:spLocks noChangeArrowheads="1"/>
          </p:cNvSpPr>
          <p:nvPr/>
        </p:nvSpPr>
        <p:spPr>
          <a:xfrm>
            <a:off x="1044575" y="296333"/>
            <a:ext cx="7870825" cy="54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defPPr>
              <a:defRPr lang="en-US"/>
            </a:defPPr>
            <a:lvl1pPr algn="ctr" eaLnBrk="1" hangingPunct="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atin typeface="Verdan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r>
              <a:rPr lang="en-US" altLang="ja-JP" dirty="0" smtClean="0"/>
              <a:t>Risk relationships</a:t>
            </a:r>
            <a:endParaRPr lang="en-GB" dirty="0"/>
          </a:p>
        </p:txBody>
      </p:sp>
      <p:sp>
        <p:nvSpPr>
          <p:cNvPr id="37" name="Text Box 5" descr="20%"/>
          <p:cNvSpPr txBox="1">
            <a:spLocks noChangeArrowheads="1"/>
          </p:cNvSpPr>
          <p:nvPr/>
        </p:nvSpPr>
        <p:spPr bwMode="auto">
          <a:xfrm>
            <a:off x="2590800" y="1414046"/>
            <a:ext cx="1409700" cy="338554"/>
          </a:xfrm>
          <a:prstGeom prst="rect">
            <a:avLst/>
          </a:prstGeom>
          <a:solidFill>
            <a:schemeClr val="tx1"/>
          </a:solidFill>
          <a:ln w="9525">
            <a:solidFill>
              <a:srgbClr val="000000"/>
            </a:solidFill>
            <a:miter lim="800000"/>
            <a:headEnd/>
            <a:tailEnd/>
          </a:ln>
          <a:effectLst>
            <a:outerShdw dist="35921" dir="2700000" algn="ctr" rotWithShape="0">
              <a:srgbClr val="808080"/>
            </a:outerShdw>
          </a:effectLst>
        </p:spPr>
        <p:txBody>
          <a:bodyPr wrap="square">
            <a:spAutoFit/>
          </a:bodyPr>
          <a:lstStyle/>
          <a:p>
            <a:pPr algn="ctr" fontAlgn="auto">
              <a:spcBef>
                <a:spcPct val="50000"/>
              </a:spcBef>
              <a:spcAft>
                <a:spcPts val="0"/>
              </a:spcAft>
              <a:defRPr/>
            </a:pPr>
            <a:r>
              <a:rPr kumimoji="1" lang="en-US" altLang="ja-JP" sz="1600" b="1" kern="0">
                <a:solidFill>
                  <a:srgbClr val="FF0000"/>
                </a:solidFill>
                <a:latin typeface="Verdana" pitchFamily="34" charset="0"/>
                <a:cs typeface="Arial" pitchFamily="34" charset="0"/>
              </a:rPr>
              <a:t>Threats</a:t>
            </a:r>
          </a:p>
        </p:txBody>
      </p:sp>
      <p:sp>
        <p:nvSpPr>
          <p:cNvPr id="38" name="Text Box 6" descr="20%"/>
          <p:cNvSpPr txBox="1">
            <a:spLocks noChangeArrowheads="1"/>
          </p:cNvSpPr>
          <p:nvPr/>
        </p:nvSpPr>
        <p:spPr bwMode="auto">
          <a:xfrm>
            <a:off x="5791200" y="1374577"/>
            <a:ext cx="2209800" cy="338554"/>
          </a:xfrm>
          <a:prstGeom prst="rect">
            <a:avLst/>
          </a:prstGeom>
          <a:solidFill>
            <a:schemeClr val="tx1"/>
          </a:solidFill>
          <a:ln w="9525">
            <a:solidFill>
              <a:srgbClr val="000000"/>
            </a:solidFill>
            <a:miter lim="800000"/>
            <a:headEnd/>
            <a:tailEnd/>
          </a:ln>
          <a:effectLst>
            <a:outerShdw dist="35921" dir="2700000" algn="ctr" rotWithShape="0">
              <a:srgbClr val="808080"/>
            </a:outerShdw>
          </a:effectLst>
        </p:spPr>
        <p:txBody>
          <a:bodyPr>
            <a:spAutoFit/>
          </a:bodyPr>
          <a:lstStyle/>
          <a:p>
            <a:pPr algn="ctr" fontAlgn="auto">
              <a:spcBef>
                <a:spcPct val="50000"/>
              </a:spcBef>
              <a:spcAft>
                <a:spcPts val="0"/>
              </a:spcAft>
              <a:defRPr/>
            </a:pPr>
            <a:r>
              <a:rPr kumimoji="1" lang="en-US" altLang="ja-JP" sz="1600" b="1" kern="0">
                <a:solidFill>
                  <a:srgbClr val="FF0000"/>
                </a:solidFill>
                <a:latin typeface="Verdana" pitchFamily="34" charset="0"/>
                <a:cs typeface="Arial" pitchFamily="34" charset="0"/>
              </a:rPr>
              <a:t>Vulnerabilities</a:t>
            </a:r>
          </a:p>
        </p:txBody>
      </p:sp>
      <p:sp>
        <p:nvSpPr>
          <p:cNvPr id="43" name="Line 11"/>
          <p:cNvSpPr>
            <a:spLocks noChangeShapeType="1"/>
          </p:cNvSpPr>
          <p:nvPr/>
        </p:nvSpPr>
        <p:spPr bwMode="auto">
          <a:xfrm flipV="1">
            <a:off x="4000500" y="1577777"/>
            <a:ext cx="1790700" cy="0"/>
          </a:xfrm>
          <a:prstGeom prst="line">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a:lstStyle/>
          <a:p>
            <a:pPr fontAlgn="auto">
              <a:spcBef>
                <a:spcPts val="0"/>
              </a:spcBef>
              <a:spcAft>
                <a:spcPts val="0"/>
              </a:spcAft>
              <a:defRPr/>
            </a:pPr>
            <a:endParaRPr lang="en-US" sz="1050" kern="0">
              <a:solidFill>
                <a:srgbClr val="2D2DB9">
                  <a:lumMod val="50000"/>
                </a:srgbClr>
              </a:solidFill>
              <a:latin typeface="Verdana" pitchFamily="34" charset="0"/>
            </a:endParaRPr>
          </a:p>
        </p:txBody>
      </p:sp>
      <p:sp>
        <p:nvSpPr>
          <p:cNvPr id="50" name="Text Box 18"/>
          <p:cNvSpPr txBox="1">
            <a:spLocks noChangeArrowheads="1"/>
          </p:cNvSpPr>
          <p:nvPr/>
        </p:nvSpPr>
        <p:spPr bwMode="auto">
          <a:xfrm>
            <a:off x="4495800" y="1295400"/>
            <a:ext cx="875561" cy="307777"/>
          </a:xfrm>
          <a:prstGeom prst="rect">
            <a:avLst/>
          </a:prstGeom>
          <a:noFill/>
          <a:ln w="9525">
            <a:noFill/>
            <a:miter lim="800000"/>
            <a:headEnd/>
            <a:tailEnd/>
          </a:ln>
          <a:effectLst/>
        </p:spPr>
        <p:txBody>
          <a:bodyPr wrap="none">
            <a:spAutoFit/>
          </a:bodyPr>
          <a:lstStyle>
            <a:defPPr>
              <a:defRPr lang="en-US"/>
            </a:defPPr>
            <a:lvl1pPr fontAlgn="auto">
              <a:spcBef>
                <a:spcPts val="0"/>
              </a:spcBef>
              <a:spcAft>
                <a:spcPts val="0"/>
              </a:spcAft>
              <a:defRPr kumimoji="1" sz="1400" b="1" kern="0">
                <a:solidFill>
                  <a:srgbClr val="FF0000"/>
                </a:solidFill>
                <a:latin typeface="Verdana" pitchFamily="34" charset="0"/>
                <a:cs typeface="Arial" pitchFamily="34"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en-US" altLang="ja-JP" dirty="0"/>
              <a:t>exploit</a:t>
            </a:r>
          </a:p>
        </p:txBody>
      </p:sp>
      <p:sp>
        <p:nvSpPr>
          <p:cNvPr id="64" name="Text Box 4" descr="20%"/>
          <p:cNvSpPr txBox="1">
            <a:spLocks noChangeArrowheads="1"/>
          </p:cNvSpPr>
          <p:nvPr/>
        </p:nvSpPr>
        <p:spPr bwMode="auto">
          <a:xfrm>
            <a:off x="4397375" y="3581400"/>
            <a:ext cx="1186952" cy="584775"/>
          </a:xfrm>
          <a:prstGeom prst="rect">
            <a:avLst/>
          </a:prstGeom>
          <a:solidFill>
            <a:schemeClr val="tx1"/>
          </a:solidFill>
          <a:ln w="9525">
            <a:solidFill>
              <a:schemeClr val="tx1"/>
            </a:solidFill>
            <a:miter lim="800000"/>
            <a:headEnd/>
            <a:tailEnd/>
          </a:ln>
          <a:effectLst>
            <a:outerShdw dist="35921" dir="2700000" algn="ctr" rotWithShape="0">
              <a:schemeClr val="bg2"/>
            </a:outerShdw>
          </a:effectLst>
        </p:spPr>
        <p:txBody>
          <a:bodyPr wrap="square">
            <a:spAutoFit/>
          </a:bodyPr>
          <a:lstStyle/>
          <a:p>
            <a:pPr algn="ctr">
              <a:spcBef>
                <a:spcPct val="50000"/>
              </a:spcBef>
              <a:defRPr/>
            </a:pPr>
            <a:r>
              <a:rPr kumimoji="1" lang="en-US" altLang="ja-JP" sz="3200" b="1">
                <a:solidFill>
                  <a:srgbClr val="FF0000"/>
                </a:solidFill>
                <a:latin typeface="Verdana" pitchFamily="34" charset="0"/>
                <a:cs typeface="Arial" pitchFamily="34" charset="0"/>
              </a:rPr>
              <a:t>Risk</a:t>
            </a:r>
          </a:p>
        </p:txBody>
      </p:sp>
      <p:sp>
        <p:nvSpPr>
          <p:cNvPr id="67" name="Text Box 7"/>
          <p:cNvSpPr txBox="1">
            <a:spLocks noChangeArrowheads="1"/>
          </p:cNvSpPr>
          <p:nvPr/>
        </p:nvSpPr>
        <p:spPr bwMode="auto">
          <a:xfrm>
            <a:off x="6226175" y="5635823"/>
            <a:ext cx="1241425" cy="307777"/>
          </a:xfrm>
          <a:prstGeom prst="rect">
            <a:avLst/>
          </a:prstGeom>
          <a:solidFill>
            <a:schemeClr val="tx1"/>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fontAlgn="auto">
              <a:spcBef>
                <a:spcPct val="50000"/>
              </a:spcBef>
              <a:spcAft>
                <a:spcPts val="0"/>
              </a:spcAft>
              <a:defRPr/>
            </a:pPr>
            <a:r>
              <a:rPr kumimoji="1" lang="en-US" altLang="ja-JP" sz="1400" b="1" kern="0" dirty="0" smtClean="0">
                <a:solidFill>
                  <a:schemeClr val="bg1"/>
                </a:solidFill>
                <a:latin typeface="Verdana" pitchFamily="34" charset="0"/>
                <a:cs typeface="Arial" pitchFamily="34" charset="0"/>
              </a:rPr>
              <a:t>Value</a:t>
            </a:r>
            <a:endParaRPr kumimoji="1" lang="en-US" altLang="ja-JP" sz="1400" b="1" kern="0" dirty="0">
              <a:solidFill>
                <a:schemeClr val="bg1"/>
              </a:solidFill>
              <a:latin typeface="Verdana" pitchFamily="34" charset="0"/>
              <a:cs typeface="Arial" pitchFamily="34" charset="0"/>
            </a:endParaRPr>
          </a:p>
        </p:txBody>
      </p:sp>
      <p:sp>
        <p:nvSpPr>
          <p:cNvPr id="68" name="Text Box 8"/>
          <p:cNvSpPr txBox="1">
            <a:spLocks noChangeArrowheads="1"/>
          </p:cNvSpPr>
          <p:nvPr/>
        </p:nvSpPr>
        <p:spPr bwMode="auto">
          <a:xfrm>
            <a:off x="2416175" y="5571067"/>
            <a:ext cx="1927225" cy="523220"/>
          </a:xfrm>
          <a:prstGeom prst="rect">
            <a:avLst/>
          </a:prstGeom>
          <a:solidFill>
            <a:schemeClr val="tx1"/>
          </a:solidFill>
          <a:ln w="9525">
            <a:solidFill>
              <a:srgbClr val="0000FF"/>
            </a:solidFill>
            <a:miter lim="800000"/>
            <a:headEnd/>
            <a:tailEnd/>
          </a:ln>
          <a:effectLst>
            <a:outerShdw dist="35921" dir="2700000" algn="ctr" rotWithShape="0">
              <a:srgbClr val="808080"/>
            </a:outerShdw>
          </a:effectLst>
        </p:spPr>
        <p:txBody>
          <a:bodyPr wrap="square">
            <a:spAutoFit/>
          </a:bodyPr>
          <a:lstStyle/>
          <a:p>
            <a:pPr algn="ctr" fontAlgn="auto">
              <a:spcBef>
                <a:spcPct val="50000"/>
              </a:spcBef>
              <a:spcAft>
                <a:spcPts val="0"/>
              </a:spcAft>
              <a:defRPr/>
            </a:pPr>
            <a:r>
              <a:rPr kumimoji="1" lang="en-US" altLang="ja-JP" sz="1400" b="1" kern="0" dirty="0" smtClean="0">
                <a:solidFill>
                  <a:schemeClr val="bg1"/>
                </a:solidFill>
                <a:latin typeface="Verdana" pitchFamily="34" charset="0"/>
                <a:cs typeface="Arial" pitchFamily="34" charset="0"/>
              </a:rPr>
              <a:t>Security requirements</a:t>
            </a:r>
            <a:endParaRPr kumimoji="1" lang="en-US" altLang="ja-JP" sz="1400" b="1" kern="0" dirty="0">
              <a:solidFill>
                <a:schemeClr val="bg1"/>
              </a:solidFill>
              <a:latin typeface="Verdana" pitchFamily="34" charset="0"/>
              <a:cs typeface="Arial" pitchFamily="34" charset="0"/>
            </a:endParaRPr>
          </a:p>
        </p:txBody>
      </p:sp>
      <p:sp>
        <p:nvSpPr>
          <p:cNvPr id="72" name="Text Box 27"/>
          <p:cNvSpPr txBox="1">
            <a:spLocks noChangeArrowheads="1"/>
          </p:cNvSpPr>
          <p:nvPr/>
        </p:nvSpPr>
        <p:spPr bwMode="auto">
          <a:xfrm rot="2912296">
            <a:off x="3827078" y="2481484"/>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FF0000"/>
                </a:solidFill>
                <a:latin typeface="Verdana" pitchFamily="34" charset="0"/>
                <a:cs typeface="Arial" pitchFamily="34" charset="0"/>
              </a:rPr>
              <a:t>increase</a:t>
            </a:r>
          </a:p>
        </p:txBody>
      </p:sp>
      <p:sp>
        <p:nvSpPr>
          <p:cNvPr id="73" name="Text Box 27"/>
          <p:cNvSpPr txBox="1">
            <a:spLocks noChangeArrowheads="1"/>
          </p:cNvSpPr>
          <p:nvPr/>
        </p:nvSpPr>
        <p:spPr bwMode="auto">
          <a:xfrm rot="18902179">
            <a:off x="5373297" y="2372353"/>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FF0000"/>
                </a:solidFill>
                <a:latin typeface="Verdana" pitchFamily="34" charset="0"/>
                <a:cs typeface="Arial" pitchFamily="34" charset="0"/>
              </a:rPr>
              <a:t>increase</a:t>
            </a:r>
          </a:p>
        </p:txBody>
      </p:sp>
      <p:sp>
        <p:nvSpPr>
          <p:cNvPr id="74" name="Text Box 30"/>
          <p:cNvSpPr txBox="1">
            <a:spLocks noChangeArrowheads="1"/>
          </p:cNvSpPr>
          <p:nvPr/>
        </p:nvSpPr>
        <p:spPr bwMode="auto">
          <a:xfrm>
            <a:off x="6567986" y="3581399"/>
            <a:ext cx="2209800" cy="584775"/>
          </a:xfrm>
          <a:prstGeom prst="rect">
            <a:avLst/>
          </a:prstGeom>
          <a:solidFill>
            <a:schemeClr val="tx1"/>
          </a:solidFill>
          <a:ln w="9525">
            <a:solidFill>
              <a:srgbClr val="0000FF"/>
            </a:solidFill>
            <a:miter lim="800000"/>
            <a:headEnd/>
            <a:tailEnd/>
          </a:ln>
          <a:effectLst>
            <a:outerShdw dist="35921" dir="2700000" algn="ctr" rotWithShape="0">
              <a:schemeClr val="bg2"/>
            </a:outerShdw>
          </a:effectLst>
        </p:spPr>
        <p:txBody>
          <a:bodyPr>
            <a:spAutoFit/>
          </a:bodyPr>
          <a:lstStyle/>
          <a:p>
            <a:pPr algn="ctr">
              <a:spcBef>
                <a:spcPct val="50000"/>
              </a:spcBef>
              <a:defRPr/>
            </a:pPr>
            <a:r>
              <a:rPr kumimoji="1" lang="en-US" altLang="ja-JP" sz="1600" b="1">
                <a:solidFill>
                  <a:srgbClr val="00B050"/>
                </a:solidFill>
                <a:latin typeface="Verdana" pitchFamily="34" charset="0"/>
                <a:cs typeface="Arial" pitchFamily="34" charset="0"/>
              </a:rPr>
              <a:t>Information assets</a:t>
            </a:r>
          </a:p>
        </p:txBody>
      </p:sp>
      <p:sp>
        <p:nvSpPr>
          <p:cNvPr id="75" name="Text Box 32"/>
          <p:cNvSpPr txBox="1">
            <a:spLocks noChangeArrowheads="1"/>
          </p:cNvSpPr>
          <p:nvPr/>
        </p:nvSpPr>
        <p:spPr bwMode="auto">
          <a:xfrm>
            <a:off x="1676400" y="3704510"/>
            <a:ext cx="1524000" cy="338554"/>
          </a:xfrm>
          <a:prstGeom prst="rect">
            <a:avLst/>
          </a:prstGeom>
          <a:solidFill>
            <a:schemeClr val="tx1"/>
          </a:solidFill>
          <a:ln w="9525">
            <a:solidFill>
              <a:srgbClr val="0000FF"/>
            </a:solidFill>
            <a:miter lim="800000"/>
            <a:headEnd/>
            <a:tailEnd/>
          </a:ln>
          <a:effectLst>
            <a:outerShdw dist="35921" dir="2700000" algn="ctr" rotWithShape="0">
              <a:schemeClr val="bg2"/>
            </a:outerShdw>
          </a:effectLst>
        </p:spPr>
        <p:txBody>
          <a:bodyPr wrap="square">
            <a:spAutoFit/>
          </a:bodyPr>
          <a:lstStyle/>
          <a:p>
            <a:pPr algn="ctr">
              <a:spcBef>
                <a:spcPct val="50000"/>
              </a:spcBef>
              <a:defRPr/>
            </a:pPr>
            <a:r>
              <a:rPr kumimoji="1" lang="en-US" altLang="ja-JP" sz="1600" b="1" dirty="0" smtClean="0">
                <a:solidFill>
                  <a:srgbClr val="00B050"/>
                </a:solidFill>
                <a:latin typeface="Verdana" pitchFamily="34" charset="0"/>
                <a:cs typeface="Arial" pitchFamily="34" charset="0"/>
              </a:rPr>
              <a:t>Controls</a:t>
            </a:r>
            <a:endParaRPr kumimoji="1" lang="en-US" altLang="ja-JP" sz="1600" b="1" dirty="0">
              <a:solidFill>
                <a:srgbClr val="00B050"/>
              </a:solidFill>
              <a:latin typeface="Verdana" pitchFamily="34" charset="0"/>
              <a:cs typeface="Arial" pitchFamily="34" charset="0"/>
            </a:endParaRPr>
          </a:p>
        </p:txBody>
      </p:sp>
      <p:sp>
        <p:nvSpPr>
          <p:cNvPr id="77" name="Text Box 24"/>
          <p:cNvSpPr txBox="1">
            <a:spLocks noChangeArrowheads="1"/>
          </p:cNvSpPr>
          <p:nvPr/>
        </p:nvSpPr>
        <p:spPr bwMode="auto">
          <a:xfrm rot="4015525">
            <a:off x="6661744" y="2453194"/>
            <a:ext cx="16145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smtClean="0">
                <a:solidFill>
                  <a:srgbClr val="FF0000"/>
                </a:solidFill>
                <a:latin typeface="Verdana" pitchFamily="34" charset="0"/>
                <a:cs typeface="Arial" charset="0"/>
              </a:rPr>
              <a:t>compromising</a:t>
            </a:r>
            <a:endParaRPr kumimoji="1" lang="en-US" altLang="ja-JP" sz="1400" b="1" dirty="0">
              <a:solidFill>
                <a:srgbClr val="FF0000"/>
              </a:solidFill>
              <a:latin typeface="Verdana" pitchFamily="34" charset="0"/>
              <a:cs typeface="Arial" charset="0"/>
            </a:endParaRPr>
          </a:p>
        </p:txBody>
      </p:sp>
      <p:cxnSp>
        <p:nvCxnSpPr>
          <p:cNvPr id="81" name="Straight Arrow Connector 80"/>
          <p:cNvCxnSpPr>
            <a:stCxn id="75" idx="3"/>
            <a:endCxn id="64" idx="1"/>
          </p:cNvCxnSpPr>
          <p:nvPr/>
        </p:nvCxnSpPr>
        <p:spPr>
          <a:xfrm>
            <a:off x="3200400" y="3873787"/>
            <a:ext cx="1196975"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Text Box 19"/>
          <p:cNvSpPr txBox="1">
            <a:spLocks noChangeArrowheads="1"/>
          </p:cNvSpPr>
          <p:nvPr/>
        </p:nvSpPr>
        <p:spPr bwMode="auto">
          <a:xfrm rot="17708999">
            <a:off x="1839933" y="2586386"/>
            <a:ext cx="17139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00B050"/>
                </a:solidFill>
                <a:latin typeface="Verdana" pitchFamily="34" charset="0"/>
                <a:cs typeface="Arial" charset="0"/>
              </a:rPr>
              <a:t>protect against</a:t>
            </a:r>
          </a:p>
        </p:txBody>
      </p:sp>
      <p:sp>
        <p:nvSpPr>
          <p:cNvPr id="83" name="Text Box 21"/>
          <p:cNvSpPr txBox="1">
            <a:spLocks noChangeArrowheads="1"/>
          </p:cNvSpPr>
          <p:nvPr/>
        </p:nvSpPr>
        <p:spPr bwMode="auto">
          <a:xfrm>
            <a:off x="3352800" y="3581400"/>
            <a:ext cx="8707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a:solidFill>
                  <a:srgbClr val="00B050"/>
                </a:solidFill>
                <a:latin typeface="Verdana" pitchFamily="34" charset="0"/>
                <a:cs typeface="Arial" charset="0"/>
              </a:rPr>
              <a:t>reduce</a:t>
            </a:r>
          </a:p>
        </p:txBody>
      </p:sp>
      <p:cxnSp>
        <p:nvCxnSpPr>
          <p:cNvPr id="91" name="Straight Arrow Connector 90"/>
          <p:cNvCxnSpPr>
            <a:stCxn id="67" idx="0"/>
            <a:endCxn id="64" idx="2"/>
          </p:cNvCxnSpPr>
          <p:nvPr/>
        </p:nvCxnSpPr>
        <p:spPr>
          <a:xfrm flipH="1" flipV="1">
            <a:off x="4990851" y="4166175"/>
            <a:ext cx="1856037" cy="146964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4" idx="2"/>
            <a:endCxn id="67" idx="0"/>
          </p:cNvCxnSpPr>
          <p:nvPr/>
        </p:nvCxnSpPr>
        <p:spPr>
          <a:xfrm flipH="1">
            <a:off x="6846888" y="4166174"/>
            <a:ext cx="825998" cy="146964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38" idx="2"/>
            <a:endCxn id="74" idx="0"/>
          </p:cNvCxnSpPr>
          <p:nvPr/>
        </p:nvCxnSpPr>
        <p:spPr>
          <a:xfrm>
            <a:off x="6896100" y="1713131"/>
            <a:ext cx="776786" cy="186826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8" idx="2"/>
            <a:endCxn id="64" idx="0"/>
          </p:cNvCxnSpPr>
          <p:nvPr/>
        </p:nvCxnSpPr>
        <p:spPr>
          <a:xfrm flipH="1">
            <a:off x="4990851" y="1713131"/>
            <a:ext cx="1905249" cy="186826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64" idx="0"/>
          </p:cNvCxnSpPr>
          <p:nvPr/>
        </p:nvCxnSpPr>
        <p:spPr>
          <a:xfrm>
            <a:off x="3330576" y="1666620"/>
            <a:ext cx="1660275" cy="19147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5" idx="0"/>
            <a:endCxn id="37" idx="2"/>
          </p:cNvCxnSpPr>
          <p:nvPr/>
        </p:nvCxnSpPr>
        <p:spPr>
          <a:xfrm flipV="1">
            <a:off x="2438400" y="1752600"/>
            <a:ext cx="857250" cy="195191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4" idx="2"/>
            <a:endCxn id="68" idx="0"/>
          </p:cNvCxnSpPr>
          <p:nvPr/>
        </p:nvCxnSpPr>
        <p:spPr>
          <a:xfrm flipH="1">
            <a:off x="3379788" y="4166175"/>
            <a:ext cx="1611063" cy="1404892"/>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8" idx="0"/>
            <a:endCxn id="75" idx="2"/>
          </p:cNvCxnSpPr>
          <p:nvPr/>
        </p:nvCxnSpPr>
        <p:spPr>
          <a:xfrm flipH="1" flipV="1">
            <a:off x="2438400" y="4043064"/>
            <a:ext cx="941388" cy="15280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Text Box 25"/>
          <p:cNvSpPr txBox="1">
            <a:spLocks noChangeArrowheads="1"/>
          </p:cNvSpPr>
          <p:nvPr/>
        </p:nvSpPr>
        <p:spPr bwMode="auto">
          <a:xfrm rot="17988809">
            <a:off x="6827971" y="4631551"/>
            <a:ext cx="668773"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have</a:t>
            </a:r>
          </a:p>
        </p:txBody>
      </p:sp>
      <p:sp>
        <p:nvSpPr>
          <p:cNvPr id="110" name="Text Box 28"/>
          <p:cNvSpPr txBox="1">
            <a:spLocks noChangeArrowheads="1"/>
          </p:cNvSpPr>
          <p:nvPr/>
        </p:nvSpPr>
        <p:spPr bwMode="auto">
          <a:xfrm rot="2304090">
            <a:off x="5461902" y="4574390"/>
            <a:ext cx="1032655"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increase</a:t>
            </a:r>
          </a:p>
        </p:txBody>
      </p:sp>
      <p:sp>
        <p:nvSpPr>
          <p:cNvPr id="112" name="Text Box 26"/>
          <p:cNvSpPr txBox="1">
            <a:spLocks noChangeArrowheads="1"/>
          </p:cNvSpPr>
          <p:nvPr/>
        </p:nvSpPr>
        <p:spPr bwMode="auto">
          <a:xfrm rot="19184888">
            <a:off x="3526954" y="4667856"/>
            <a:ext cx="986167" cy="307777"/>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indicate</a:t>
            </a:r>
          </a:p>
        </p:txBody>
      </p:sp>
      <p:sp>
        <p:nvSpPr>
          <p:cNvPr id="114" name="Text Box 20"/>
          <p:cNvSpPr txBox="1">
            <a:spLocks noChangeArrowheads="1"/>
          </p:cNvSpPr>
          <p:nvPr/>
        </p:nvSpPr>
        <p:spPr bwMode="auto">
          <a:xfrm rot="3554313">
            <a:off x="2441576" y="4682597"/>
            <a:ext cx="1219200" cy="307975"/>
          </a:xfrm>
          <a:prstGeom prst="rect">
            <a:avLst/>
          </a:prstGeom>
          <a:noFill/>
          <a:ln w="9525">
            <a:noFill/>
            <a:miter lim="800000"/>
            <a:headEnd/>
            <a:tailEnd/>
          </a:ln>
          <a:effectLst/>
        </p:spPr>
        <p:txBody>
          <a:bodyPr>
            <a:spAutoFit/>
          </a:bodyPr>
          <a:lstStyle/>
          <a:p>
            <a:pPr fontAlgn="auto">
              <a:spcBef>
                <a:spcPts val="0"/>
              </a:spcBef>
              <a:spcAft>
                <a:spcPts val="0"/>
              </a:spcAft>
              <a:defRPr/>
            </a:pPr>
            <a:r>
              <a:rPr kumimoji="1" lang="en-US" altLang="ja-JP" sz="1400" b="1" kern="0" dirty="0">
                <a:solidFill>
                  <a:srgbClr val="2D2DB9">
                    <a:lumMod val="50000"/>
                  </a:srgbClr>
                </a:solidFill>
                <a:latin typeface="Verdana" pitchFamily="34" charset="0"/>
                <a:cs typeface="Arial" pitchFamily="34" charset="0"/>
              </a:rPr>
              <a:t>met by</a:t>
            </a:r>
          </a:p>
        </p:txBody>
      </p:sp>
      <p:sp>
        <p:nvSpPr>
          <p:cNvPr id="39" name="Slide Number Placeholder 38"/>
          <p:cNvSpPr>
            <a:spLocks noGrp="1"/>
          </p:cNvSpPr>
          <p:nvPr>
            <p:ph type="sldNum" sz="quarter" idx="11"/>
          </p:nvPr>
        </p:nvSpPr>
        <p:spPr/>
        <p:txBody>
          <a:bodyPr/>
          <a:lstStyle/>
          <a:p>
            <a:pPr>
              <a:defRPr/>
            </a:pPr>
            <a:fld id="{D8831AEB-FE3E-4637-BF0B-6405237CA71C}" type="slidenum">
              <a:rPr lang="en-US">
                <a:latin typeface="Verdana" pitchFamily="34" charset="0"/>
              </a:rPr>
              <a:pPr>
                <a:defRPr/>
              </a:pPr>
              <a:t>15</a:t>
            </a:fld>
            <a:endParaRPr lang="en-US" dirty="0">
              <a:latin typeface="Verdana" pitchFamily="34" charset="0"/>
            </a:endParaRPr>
          </a:p>
        </p:txBody>
      </p:sp>
      <p:cxnSp>
        <p:nvCxnSpPr>
          <p:cNvPr id="34" name="Straight Arrow Connector 33"/>
          <p:cNvCxnSpPr>
            <a:stCxn id="64" idx="3"/>
            <a:endCxn id="74" idx="1"/>
          </p:cNvCxnSpPr>
          <p:nvPr/>
        </p:nvCxnSpPr>
        <p:spPr>
          <a:xfrm flipV="1">
            <a:off x="5584327" y="3873787"/>
            <a:ext cx="983659"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 Box 21"/>
          <p:cNvSpPr txBox="1">
            <a:spLocks noChangeArrowheads="1"/>
          </p:cNvSpPr>
          <p:nvPr/>
        </p:nvSpPr>
        <p:spPr bwMode="auto">
          <a:xfrm>
            <a:off x="5867400" y="3603088"/>
            <a:ext cx="389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kumimoji="1" lang="en-US" altLang="ja-JP" sz="1400" b="1" dirty="0" smtClean="0">
                <a:solidFill>
                  <a:srgbClr val="00B050"/>
                </a:solidFill>
                <a:latin typeface="Verdana" pitchFamily="34" charset="0"/>
                <a:cs typeface="Arial" charset="0"/>
              </a:rPr>
              <a:t>to</a:t>
            </a:r>
            <a:endParaRPr kumimoji="1" lang="en-US" altLang="ja-JP" sz="1400" b="1" dirty="0">
              <a:solidFill>
                <a:srgbClr val="00B050"/>
              </a:solidFill>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edge">
                                      <p:cBhvr>
                                        <p:cTn id="7" dur="2000"/>
                                        <p:tgtEl>
                                          <p:spTgt spid="43"/>
                                        </p:tgtEl>
                                      </p:cBhvr>
                                    </p:animEffect>
                                  </p:childTnLst>
                                </p:cTn>
                              </p:par>
                            </p:childTnLst>
                          </p:cTn>
                        </p:par>
                        <p:par>
                          <p:cTn id="8" fill="hold" nodeType="afterGroup">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edge">
                                      <p:cBhvr>
                                        <p:cTn id="11" dur="2000"/>
                                        <p:tgtEl>
                                          <p:spTgt spid="50"/>
                                        </p:tgtEl>
                                      </p:cBhvr>
                                    </p:animEffect>
                                  </p:childTnLst>
                                </p:cTn>
                              </p:par>
                            </p:childTnLst>
                          </p:cTn>
                        </p:par>
                        <p:par>
                          <p:cTn id="12" fill="hold" nodeType="afterGroup">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edge">
                                      <p:cBhvr>
                                        <p:cTn id="15" dur="2000"/>
                                        <p:tgtEl>
                                          <p:spTgt spid="38"/>
                                        </p:tgtEl>
                                      </p:cBhvr>
                                    </p:animEffect>
                                  </p:childTnLst>
                                </p:cTn>
                              </p:par>
                              <p:par>
                                <p:cTn id="16" presetID="20" presetClass="entr" presetSubtype="0" fill="hold"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wedge">
                                      <p:cBhvr>
                                        <p:cTn id="18" dur="2000"/>
                                        <p:tgtEl>
                                          <p:spTgt spid="10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edge">
                                      <p:cBhvr>
                                        <p:cTn id="21" dur="2000"/>
                                        <p:tgtEl>
                                          <p:spTgt spid="72"/>
                                        </p:tgtEl>
                                      </p:cBhvr>
                                    </p:animEffect>
                                  </p:childTnLst>
                                </p:cTn>
                              </p:par>
                            </p:childTnLst>
                          </p:cTn>
                        </p:par>
                        <p:par>
                          <p:cTn id="22" fill="hold" nodeType="afterGroup">
                            <p:stCondLst>
                              <p:cond delay="6000"/>
                            </p:stCondLst>
                            <p:childTnLst>
                              <p:par>
                                <p:cTn id="23" presetID="20" presetClass="entr" presetSubtype="0"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wedge">
                                      <p:cBhvr>
                                        <p:cTn id="25" dur="2000"/>
                                        <p:tgtEl>
                                          <p:spTgt spid="96"/>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edge">
                                      <p:cBhvr>
                                        <p:cTn id="28" dur="2000"/>
                                        <p:tgtEl>
                                          <p:spTgt spid="77"/>
                                        </p:tgtEl>
                                      </p:cBhvr>
                                    </p:animEffect>
                                  </p:childTnLst>
                                </p:cTn>
                              </p:par>
                              <p:par>
                                <p:cTn id="29" presetID="20" presetClass="entr" presetSubtype="0"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wedge">
                                      <p:cBhvr>
                                        <p:cTn id="31" dur="2000"/>
                                        <p:tgtEl>
                                          <p:spTgt spid="98"/>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edge">
                                      <p:cBhvr>
                                        <p:cTn id="34" dur="2000"/>
                                        <p:tgtEl>
                                          <p:spTgt spid="73"/>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edge">
                                      <p:cBhvr>
                                        <p:cTn id="37" dur="2000"/>
                                        <p:tgtEl>
                                          <p:spTgt spid="74"/>
                                        </p:tgtEl>
                                      </p:cBhvr>
                                    </p:animEffect>
                                  </p:childTnLst>
                                </p:cTn>
                              </p:par>
                            </p:childTnLst>
                          </p:cTn>
                        </p:par>
                        <p:par>
                          <p:cTn id="38" fill="hold" nodeType="afterGroup">
                            <p:stCondLst>
                              <p:cond delay="8000"/>
                            </p:stCondLst>
                            <p:childTnLst>
                              <p:par>
                                <p:cTn id="39" presetID="2" presetClass="entr" presetSubtype="4" fill="hold" grpId="0" nodeType="afterEffect">
                                  <p:stCondLst>
                                    <p:cond delay="0"/>
                                  </p:stCondLst>
                                  <p:childTnLst>
                                    <p:set>
                                      <p:cBhvr>
                                        <p:cTn id="40" dur="1" fill="hold">
                                          <p:stCondLst>
                                            <p:cond delay="0"/>
                                          </p:stCondLst>
                                        </p:cTn>
                                        <p:tgtEl>
                                          <p:spTgt spid="108"/>
                                        </p:tgtEl>
                                        <p:attrNameLst>
                                          <p:attrName>style.visibility</p:attrName>
                                        </p:attrNameLst>
                                      </p:cBhvr>
                                      <p:to>
                                        <p:strVal val="visible"/>
                                      </p:to>
                                    </p:set>
                                    <p:anim calcmode="lin" valueType="num">
                                      <p:cBhvr additive="base">
                                        <p:cTn id="41" dur="500" fill="hold"/>
                                        <p:tgtEl>
                                          <p:spTgt spid="108"/>
                                        </p:tgtEl>
                                        <p:attrNameLst>
                                          <p:attrName>ppt_x</p:attrName>
                                        </p:attrNameLst>
                                      </p:cBhvr>
                                      <p:tavLst>
                                        <p:tav tm="0">
                                          <p:val>
                                            <p:strVal val="#ppt_x"/>
                                          </p:val>
                                        </p:tav>
                                        <p:tav tm="100000">
                                          <p:val>
                                            <p:strVal val="#ppt_x"/>
                                          </p:val>
                                        </p:tav>
                                      </p:tavLst>
                                    </p:anim>
                                    <p:anim calcmode="lin" valueType="num">
                                      <p:cBhvr additive="base">
                                        <p:cTn id="42" dur="500" fill="hold"/>
                                        <p:tgtEl>
                                          <p:spTgt spid="108"/>
                                        </p:tgtEl>
                                        <p:attrNameLst>
                                          <p:attrName>ppt_y</p:attrName>
                                        </p:attrNameLst>
                                      </p:cBhvr>
                                      <p:tavLst>
                                        <p:tav tm="0">
                                          <p:val>
                                            <p:strVal val="1+#ppt_h/2"/>
                                          </p:val>
                                        </p:tav>
                                        <p:tav tm="100000">
                                          <p:val>
                                            <p:strVal val="#ppt_y"/>
                                          </p:val>
                                        </p:tav>
                                      </p:tavLst>
                                    </p:anim>
                                  </p:childTnLst>
                                </p:cTn>
                              </p:par>
                              <p:par>
                                <p:cTn id="43" presetID="20"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edge">
                                      <p:cBhvr>
                                        <p:cTn id="45" dur="2000"/>
                                        <p:tgtEl>
                                          <p:spTgt spid="93"/>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edge">
                                      <p:cBhvr>
                                        <p:cTn id="48" dur="2000"/>
                                        <p:tgtEl>
                                          <p:spTgt spid="67"/>
                                        </p:tgtEl>
                                      </p:cBhvr>
                                    </p:animEffect>
                                  </p:childTnLst>
                                </p:cTn>
                              </p:par>
                              <p:par>
                                <p:cTn id="49" presetID="20" presetClass="entr" presetSubtype="0" fill="hold"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edge">
                                      <p:cBhvr>
                                        <p:cTn id="51" dur="2000"/>
                                        <p:tgtEl>
                                          <p:spTgt spid="91"/>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wedge">
                                      <p:cBhvr>
                                        <p:cTn id="54" dur="2000"/>
                                        <p:tgtEl>
                                          <p:spTgt spid="110"/>
                                        </p:tgtEl>
                                      </p:cBhvr>
                                    </p:animEffect>
                                  </p:childTnLst>
                                </p:cTn>
                              </p:par>
                            </p:childTnLst>
                          </p:cTn>
                        </p:par>
                        <p:par>
                          <p:cTn id="55" fill="hold" nodeType="afterGroup">
                            <p:stCondLst>
                              <p:cond delay="10000"/>
                            </p:stCondLst>
                            <p:childTnLst>
                              <p:par>
                                <p:cTn id="56" presetID="20" presetClass="entr" presetSubtype="0" fill="hold" nodeType="after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edge">
                                      <p:cBhvr>
                                        <p:cTn id="58" dur="2000"/>
                                        <p:tgtEl>
                                          <p:spTgt spid="104"/>
                                        </p:tgtEl>
                                      </p:cBhvr>
                                    </p:animEffect>
                                  </p:childTnLst>
                                </p:cTn>
                              </p:par>
                              <p:par>
                                <p:cTn id="59" presetID="2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edge">
                                      <p:cBhvr>
                                        <p:cTn id="61" dur="2000"/>
                                        <p:tgtEl>
                                          <p:spTgt spid="68"/>
                                        </p:tgtEl>
                                      </p:cBhvr>
                                    </p:animEffect>
                                  </p:childTnLst>
                                </p:cTn>
                              </p:par>
                              <p:par>
                                <p:cTn id="62" presetID="20" presetClass="entr" presetSubtype="0" fill="hold" nodeType="with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wedge">
                                      <p:cBhvr>
                                        <p:cTn id="64" dur="2000"/>
                                        <p:tgtEl>
                                          <p:spTgt spid="106"/>
                                        </p:tgtEl>
                                      </p:cBhvr>
                                    </p:animEffect>
                                  </p:childTnLst>
                                </p:cTn>
                              </p:par>
                              <p:par>
                                <p:cTn id="65" presetID="20"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edge">
                                      <p:cBhvr>
                                        <p:cTn id="67" dur="2000"/>
                                        <p:tgtEl>
                                          <p:spTgt spid="75"/>
                                        </p:tgtEl>
                                      </p:cBhvr>
                                    </p:animEffect>
                                  </p:childTnLst>
                                </p:cTn>
                              </p:par>
                            </p:childTnLst>
                          </p:cTn>
                        </p:par>
                        <p:par>
                          <p:cTn id="68" fill="hold" nodeType="afterGroup">
                            <p:stCondLst>
                              <p:cond delay="12000"/>
                            </p:stCondLst>
                            <p:childTnLst>
                              <p:par>
                                <p:cTn id="69" presetID="20" presetClass="entr" presetSubtype="0" fill="hold" nodeType="after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wedge">
                                      <p:cBhvr>
                                        <p:cTn id="71" dur="2000"/>
                                        <p:tgtEl>
                                          <p:spTgt spid="8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wedge">
                                      <p:cBhvr>
                                        <p:cTn id="74" dur="2000"/>
                                        <p:tgtEl>
                                          <p:spTgt spid="83"/>
                                        </p:tgtEl>
                                      </p:cBhvr>
                                    </p:animEffect>
                                  </p:childTnLst>
                                </p:cTn>
                              </p:par>
                              <p:par>
                                <p:cTn id="75" presetID="20" presetClass="entr" presetSubtype="0" fill="hold"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wedge">
                                      <p:cBhvr>
                                        <p:cTn id="77" dur="2000"/>
                                        <p:tgtEl>
                                          <p:spTgt spid="102"/>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wedge">
                                      <p:cBhvr>
                                        <p:cTn id="80" dur="2000"/>
                                        <p:tgtEl>
                                          <p:spTgt spid="112"/>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edge">
                                      <p:cBhvr>
                                        <p:cTn id="83" dur="2000"/>
                                        <p:tgtEl>
                                          <p:spTgt spid="82"/>
                                        </p:tgtEl>
                                      </p:cBhvr>
                                    </p:animEffect>
                                  </p:childTnLst>
                                </p:cTn>
                              </p:par>
                              <p:par>
                                <p:cTn id="84" presetID="2" presetClass="entr" presetSubtype="4" fill="hold" grpId="0" nodeType="withEffect">
                                  <p:stCondLst>
                                    <p:cond delay="0"/>
                                  </p:stCondLst>
                                  <p:childTnLst>
                                    <p:set>
                                      <p:cBhvr>
                                        <p:cTn id="85" dur="1" fill="hold">
                                          <p:stCondLst>
                                            <p:cond delay="0"/>
                                          </p:stCondLst>
                                        </p:cTn>
                                        <p:tgtEl>
                                          <p:spTgt spid="114"/>
                                        </p:tgtEl>
                                        <p:attrNameLst>
                                          <p:attrName>style.visibility</p:attrName>
                                        </p:attrNameLst>
                                      </p:cBhvr>
                                      <p:to>
                                        <p:strVal val="visible"/>
                                      </p:to>
                                    </p:set>
                                    <p:anim calcmode="lin" valueType="num">
                                      <p:cBhvr additive="base">
                                        <p:cTn id="86" dur="500" fill="hold"/>
                                        <p:tgtEl>
                                          <p:spTgt spid="114"/>
                                        </p:tgtEl>
                                        <p:attrNameLst>
                                          <p:attrName>ppt_x</p:attrName>
                                        </p:attrNameLst>
                                      </p:cBhvr>
                                      <p:tavLst>
                                        <p:tav tm="0">
                                          <p:val>
                                            <p:strVal val="#ppt_x"/>
                                          </p:val>
                                        </p:tav>
                                        <p:tav tm="100000">
                                          <p:val>
                                            <p:strVal val="#ppt_x"/>
                                          </p:val>
                                        </p:tav>
                                      </p:tavLst>
                                    </p:anim>
                                    <p:anim calcmode="lin" valueType="num">
                                      <p:cBhvr additive="base">
                                        <p:cTn id="87" dur="500" fill="hold"/>
                                        <p:tgtEl>
                                          <p:spTgt spid="114"/>
                                        </p:tgtEl>
                                        <p:attrNameLst>
                                          <p:attrName>ppt_y</p:attrName>
                                        </p:attrNameLst>
                                      </p:cBhvr>
                                      <p:tavLst>
                                        <p:tav tm="0">
                                          <p:val>
                                            <p:strVal val="1+#ppt_h/2"/>
                                          </p:val>
                                        </p:tav>
                                        <p:tav tm="100000">
                                          <p:val>
                                            <p:strVal val="#ppt_y"/>
                                          </p:val>
                                        </p:tav>
                                      </p:tavLst>
                                    </p:anim>
                                  </p:childTnLst>
                                </p:cTn>
                              </p:par>
                            </p:childTnLst>
                          </p:cTn>
                        </p:par>
                        <p:par>
                          <p:cTn id="88" fill="hold">
                            <p:stCondLst>
                              <p:cond delay="14000"/>
                            </p:stCondLst>
                            <p:childTnLst>
                              <p:par>
                                <p:cTn id="89" presetID="20" presetClass="entr" presetSubtype="0" fill="hold"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edge">
                                      <p:cBhvr>
                                        <p:cTn id="91" dur="2000"/>
                                        <p:tgtEl>
                                          <p:spTgt spid="34"/>
                                        </p:tgtEl>
                                      </p:cBhvr>
                                    </p:animEffect>
                                  </p:childTnLst>
                                </p:cTn>
                              </p:par>
                              <p:par>
                                <p:cTn id="92" presetID="2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edge">
                                      <p:cBhvr>
                                        <p:cTn id="9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0" grpId="0"/>
      <p:bldP spid="67" grpId="0" animBg="1"/>
      <p:bldP spid="68" grpId="0" animBg="1"/>
      <p:bldP spid="72" grpId="0"/>
      <p:bldP spid="73" grpId="0"/>
      <p:bldP spid="74" grpId="0" animBg="1"/>
      <p:bldP spid="75" grpId="0" animBg="1"/>
      <p:bldP spid="77" grpId="0"/>
      <p:bldP spid="82" grpId="0"/>
      <p:bldP spid="83" grpId="0"/>
      <p:bldP spid="108" grpId="0"/>
      <p:bldP spid="110" grpId="0"/>
      <p:bldP spid="112" grpId="0"/>
      <p:bldP spid="114"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0" y="-25400"/>
            <a:ext cx="621067" cy="5994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Threat agent</a:t>
            </a:r>
            <a:endParaRPr lang="en-US" sz="2400" b="1" dirty="0">
              <a:solidFill>
                <a:srgbClr val="FFFF00"/>
              </a:solidFill>
              <a:latin typeface="Verdana" pitchFamily="34" charset="0"/>
            </a:endParaRPr>
          </a:p>
        </p:txBody>
      </p:sp>
      <p:sp>
        <p:nvSpPr>
          <p:cNvPr id="21507" name="Text Box 1"/>
          <p:cNvSpPr txBox="1">
            <a:spLocks noChangeArrowheads="1"/>
          </p:cNvSpPr>
          <p:nvPr/>
        </p:nvSpPr>
        <p:spPr bwMode="auto">
          <a:xfrm>
            <a:off x="1150938" y="457200"/>
            <a:ext cx="7789862" cy="58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defPPr>
              <a:defRPr lang="en-US"/>
            </a:defPPr>
            <a:lvl1pPr algn="ctr" eaLnBrk="1" hangingPunct="1">
              <a:lnSpc>
                <a:spcPct val="9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latin typeface="Verdan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9pPr>
          </a:lstStyle>
          <a:p>
            <a:r>
              <a:rPr lang="en-US" dirty="0"/>
              <a:t>Threat </a:t>
            </a:r>
            <a:r>
              <a:rPr lang="en-US" dirty="0" smtClean="0"/>
              <a:t>agent</a:t>
            </a:r>
            <a:endParaRPr lang="en-US" dirty="0"/>
          </a:p>
        </p:txBody>
      </p:sp>
      <p:sp>
        <p:nvSpPr>
          <p:cNvPr id="38" name="Rectangle 3"/>
          <p:cNvSpPr txBox="1">
            <a:spLocks noChangeArrowheads="1"/>
          </p:cNvSpPr>
          <p:nvPr/>
        </p:nvSpPr>
        <p:spPr>
          <a:xfrm>
            <a:off x="1533525" y="1981200"/>
            <a:ext cx="7000875" cy="2743200"/>
          </a:xfrm>
          <a:prstGeom prst="rect">
            <a:avLst/>
          </a:prstGeom>
        </p:spPr>
        <p:txBody>
          <a:bodyPr/>
          <a:lstStyle/>
          <a:p>
            <a:pPr eaLnBrk="0">
              <a:lnSpc>
                <a:spcPct val="98000"/>
              </a:lnSpc>
              <a:spcAft>
                <a:spcPts val="1413"/>
              </a:spcAft>
              <a:defRPr/>
            </a:pPr>
            <a:r>
              <a:rPr lang="en-US" sz="2800" kern="0" dirty="0" smtClean="0">
                <a:latin typeface="Verdana" pitchFamily="34" charset="0"/>
              </a:rPr>
              <a:t>The </a:t>
            </a:r>
            <a:r>
              <a:rPr lang="en-US" sz="2800" kern="0" dirty="0" smtClean="0">
                <a:latin typeface="Verdana" pitchFamily="34" charset="0"/>
              </a:rPr>
              <a:t>actor that represents, carries out or catalyzes the </a:t>
            </a:r>
            <a:r>
              <a:rPr lang="en-US" sz="2800" kern="0" dirty="0" smtClean="0">
                <a:latin typeface="Verdana" pitchFamily="34" charset="0"/>
              </a:rPr>
              <a:t>threat</a:t>
            </a:r>
            <a:endParaRPr lang="en-US" sz="2800" kern="0" dirty="0">
              <a:latin typeface="Verdana" pitchFamily="34" charset="0"/>
            </a:endParaRPr>
          </a:p>
          <a:p>
            <a:pPr marL="1257300" lvl="2" indent="-342900" eaLnBrk="0">
              <a:lnSpc>
                <a:spcPct val="98000"/>
              </a:lnSpc>
              <a:spcAft>
                <a:spcPts val="850"/>
              </a:spcAft>
              <a:buFont typeface="Arial" pitchFamily="34" charset="0"/>
              <a:buChar char="•"/>
              <a:defRPr/>
            </a:pPr>
            <a:r>
              <a:rPr lang="en-US" sz="2400" kern="0" dirty="0">
                <a:latin typeface="Verdana" pitchFamily="34" charset="0"/>
              </a:rPr>
              <a:t>Human</a:t>
            </a:r>
          </a:p>
          <a:p>
            <a:pPr marL="1257300" lvl="2" indent="-342900" eaLnBrk="0">
              <a:lnSpc>
                <a:spcPct val="98000"/>
              </a:lnSpc>
              <a:spcAft>
                <a:spcPts val="850"/>
              </a:spcAft>
              <a:buFont typeface="Arial" pitchFamily="34" charset="0"/>
              <a:buChar char="•"/>
              <a:defRPr/>
            </a:pPr>
            <a:r>
              <a:rPr lang="en-US" sz="2400" kern="0" dirty="0">
                <a:latin typeface="Verdana" pitchFamily="34" charset="0"/>
              </a:rPr>
              <a:t>Machine</a:t>
            </a:r>
          </a:p>
          <a:p>
            <a:pPr marL="1257300" lvl="2" indent="-342900" eaLnBrk="0">
              <a:lnSpc>
                <a:spcPct val="98000"/>
              </a:lnSpc>
              <a:spcAft>
                <a:spcPts val="850"/>
              </a:spcAft>
              <a:buFont typeface="Arial" pitchFamily="34" charset="0"/>
              <a:buChar char="•"/>
              <a:defRPr/>
            </a:pPr>
            <a:r>
              <a:rPr lang="en-US" sz="2400" kern="0" dirty="0">
                <a:latin typeface="Verdana" pitchFamily="34" charset="0"/>
              </a:rPr>
              <a:t>Nature</a:t>
            </a:r>
          </a:p>
        </p:txBody>
      </p:sp>
      <p:sp>
        <p:nvSpPr>
          <p:cNvPr id="9" name="Slide Number Placeholder 8"/>
          <p:cNvSpPr>
            <a:spLocks noGrp="1"/>
          </p:cNvSpPr>
          <p:nvPr>
            <p:ph type="sldNum" sz="quarter" idx="11"/>
          </p:nvPr>
        </p:nvSpPr>
        <p:spPr/>
        <p:txBody>
          <a:bodyPr/>
          <a:lstStyle/>
          <a:p>
            <a:pPr>
              <a:defRPr/>
            </a:pPr>
            <a:fld id="{4A2D4691-F09C-4557-A967-A73FD0641699}" type="slidenum">
              <a:rPr lang="en-US">
                <a:latin typeface="Verdana" pitchFamily="34" charset="0"/>
              </a:rPr>
              <a:pPr>
                <a:defRPr/>
              </a:pPr>
              <a:t>16</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50938" y="279400"/>
            <a:ext cx="7789862" cy="8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600" dirty="0" smtClean="0">
                <a:latin typeface="Verdana" pitchFamily="34" charset="0"/>
              </a:rPr>
              <a:t>Motive</a:t>
            </a:r>
            <a:endParaRPr lang="en-US" sz="3600" dirty="0">
              <a:latin typeface="Verdana" pitchFamily="34" charset="0"/>
            </a:endParaRPr>
          </a:p>
        </p:txBody>
      </p:sp>
      <p:sp>
        <p:nvSpPr>
          <p:cNvPr id="4" name="Rectangle 3"/>
          <p:cNvSpPr txBox="1">
            <a:spLocks noChangeArrowheads="1"/>
          </p:cNvSpPr>
          <p:nvPr/>
        </p:nvSpPr>
        <p:spPr>
          <a:xfrm>
            <a:off x="1965709" y="1981200"/>
            <a:ext cx="5730491" cy="2302933"/>
          </a:xfrm>
          <a:prstGeom prst="rect">
            <a:avLst/>
          </a:prstGeom>
        </p:spPr>
        <p:txBody>
          <a:bodyPr/>
          <a:lstStyle/>
          <a:p>
            <a:pPr eaLnBrk="0">
              <a:lnSpc>
                <a:spcPct val="98000"/>
              </a:lnSpc>
              <a:spcAft>
                <a:spcPts val="1413"/>
              </a:spcAft>
              <a:defRPr/>
            </a:pPr>
            <a:r>
              <a:rPr lang="en-US" sz="2800" kern="0" dirty="0">
                <a:latin typeface="Verdana" pitchFamily="34" charset="0"/>
              </a:rPr>
              <a:t>Something that causes the threat agent </a:t>
            </a:r>
            <a:r>
              <a:rPr lang="en-US" sz="2800" kern="0" dirty="0">
                <a:latin typeface="Verdana" pitchFamily="34" charset="0"/>
              </a:rPr>
              <a:t>to </a:t>
            </a:r>
            <a:r>
              <a:rPr lang="en-US" sz="2800" kern="0" dirty="0" smtClean="0">
                <a:latin typeface="Verdana" pitchFamily="34" charset="0"/>
              </a:rPr>
              <a:t>act </a:t>
            </a:r>
            <a:endParaRPr lang="en-US" sz="2200" kern="0" dirty="0">
              <a:latin typeface="Verdana" pitchFamily="34" charset="0"/>
            </a:endParaRPr>
          </a:p>
          <a:p>
            <a:pPr marL="539750" lvl="2" indent="-342900" eaLnBrk="0">
              <a:lnSpc>
                <a:spcPct val="98000"/>
              </a:lnSpc>
              <a:spcAft>
                <a:spcPts val="850"/>
              </a:spcAft>
              <a:buFont typeface="Arial" pitchFamily="34" charset="0"/>
              <a:buChar char="•"/>
              <a:defRPr/>
            </a:pPr>
            <a:r>
              <a:rPr lang="en-US" sz="2200" kern="0" dirty="0" smtClean="0">
                <a:latin typeface="Verdana" pitchFamily="34" charset="0"/>
              </a:rPr>
              <a:t>Implies intentional/deliberate attacks but some are accidental</a:t>
            </a:r>
            <a:endParaRPr lang="en-US" sz="2200" kern="0" dirty="0">
              <a:latin typeface="Verdana" pitchFamily="34" charset="0"/>
            </a:endParaRPr>
          </a:p>
        </p:txBody>
      </p:sp>
      <p:sp>
        <p:nvSpPr>
          <p:cNvPr id="5" name="TextBox 4"/>
          <p:cNvSpPr txBox="1"/>
          <p:nvPr/>
        </p:nvSpPr>
        <p:spPr>
          <a:xfrm>
            <a:off x="-76200" y="-112132"/>
            <a:ext cx="693780" cy="5994400"/>
          </a:xfrm>
          <a:prstGeom prst="rect">
            <a:avLst/>
          </a:prstGeom>
          <a:noFill/>
        </p:spPr>
        <p:txBody>
          <a:bodyPr vert="wordArtVert">
            <a:spAutoFit/>
          </a:bodyPr>
          <a:lstStyle/>
          <a:p>
            <a:pPr algn="ctr" fontAlgn="auto">
              <a:spcBef>
                <a:spcPts val="0"/>
              </a:spcBef>
              <a:spcAft>
                <a:spcPts val="0"/>
              </a:spcAft>
              <a:defRPr/>
            </a:pPr>
            <a:r>
              <a:rPr lang="en-US" sz="2800" b="1" dirty="0" smtClean="0">
                <a:solidFill>
                  <a:srgbClr val="FFFF00"/>
                </a:solidFill>
                <a:latin typeface="Verdana" pitchFamily="34" charset="0"/>
              </a:rPr>
              <a:t>Motive</a:t>
            </a:r>
            <a:endParaRPr lang="en-US" sz="2800" b="1" dirty="0">
              <a:solidFill>
                <a:srgbClr val="FFFF00"/>
              </a:solidFill>
              <a:latin typeface="Verdana" pitchFamily="34" charset="0"/>
            </a:endParaRPr>
          </a:p>
        </p:txBody>
      </p:sp>
      <p:sp>
        <p:nvSpPr>
          <p:cNvPr id="10" name="Slide Number Placeholder 9"/>
          <p:cNvSpPr>
            <a:spLocks noGrp="1"/>
          </p:cNvSpPr>
          <p:nvPr>
            <p:ph type="sldNum" sz="quarter" idx="11"/>
          </p:nvPr>
        </p:nvSpPr>
        <p:spPr/>
        <p:txBody>
          <a:bodyPr/>
          <a:lstStyle/>
          <a:p>
            <a:pPr>
              <a:defRPr/>
            </a:pPr>
            <a:fld id="{A7965289-5D76-42FA-8200-2EE2D92850AD}" type="slidenum">
              <a:rPr lang="en-US">
                <a:latin typeface="Verdana" pitchFamily="34" charset="0"/>
              </a:rPr>
              <a:pPr>
                <a:defRPr/>
              </a:pPr>
              <a:t>17</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14344567"/>
              </p:ext>
            </p:extLst>
          </p:nvPr>
        </p:nvGraphicFramePr>
        <p:xfrm>
          <a:off x="1066800" y="197540"/>
          <a:ext cx="7924800" cy="6431860"/>
        </p:xfrm>
        <a:graphic>
          <a:graphicData uri="http://schemas.openxmlformats.org/drawingml/2006/table">
            <a:tbl>
              <a:tblPr firstRow="1" bandRow="1" bandCol="1">
                <a:effectLst>
                  <a:innerShdw blurRad="63500" dist="50800" dir="2700000">
                    <a:prstClr val="black">
                      <a:alpha val="50000"/>
                    </a:prstClr>
                  </a:innerShdw>
                </a:effectLst>
                <a:tableStyleId>{5C22544A-7EE6-4342-B048-85BDC9FD1C3A}</a:tableStyleId>
              </a:tblPr>
              <a:tblGrid>
                <a:gridCol w="2743200"/>
                <a:gridCol w="5181600"/>
              </a:tblGrid>
              <a:tr h="559079">
                <a:tc>
                  <a:txBody>
                    <a:bodyPr/>
                    <a:lstStyle/>
                    <a:p>
                      <a:pPr algn="r"/>
                      <a:r>
                        <a:rPr lang="en-US" sz="2800" b="1" dirty="0" smtClean="0">
                          <a:solidFill>
                            <a:schemeClr val="tx1"/>
                          </a:solidFill>
                        </a:rPr>
                        <a:t>Threat </a:t>
                      </a:r>
                      <a:r>
                        <a:rPr lang="en-US" sz="2800" b="1" dirty="0" smtClean="0">
                          <a:solidFill>
                            <a:schemeClr val="tx1"/>
                          </a:solidFill>
                        </a:rPr>
                        <a:t>type</a:t>
                      </a:r>
                      <a:endParaRPr lang="en-US" sz="2800" b="1" dirty="0">
                        <a:solidFill>
                          <a:schemeClr val="tx1"/>
                        </a:solidFill>
                      </a:endParaRPr>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800" b="1" dirty="0" smtClean="0">
                          <a:solidFill>
                            <a:schemeClr val="tx1"/>
                          </a:solidFill>
                        </a:rPr>
                        <a:t>Example</a:t>
                      </a:r>
                      <a:endParaRPr lang="en-US" sz="2100" b="1" dirty="0">
                        <a:solidFill>
                          <a:schemeClr val="tx1"/>
                        </a:solidFill>
                      </a:endParaRPr>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609592">
                <a:tc>
                  <a:txBody>
                    <a:bodyPr/>
                    <a:lstStyle/>
                    <a:p>
                      <a:pPr algn="r"/>
                      <a:r>
                        <a:rPr lang="en-US" sz="2000" b="0" dirty="0" smtClean="0"/>
                        <a:t>Human </a:t>
                      </a:r>
                      <a:r>
                        <a:rPr lang="en-US" sz="2000" b="0" dirty="0" smtClean="0"/>
                        <a:t>error</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Typo, wrong </a:t>
                      </a:r>
                      <a:r>
                        <a:rPr lang="en-US" sz="2000" b="0" dirty="0" smtClean="0"/>
                        <a:t>attachment/</a:t>
                      </a:r>
                      <a:r>
                        <a:rPr lang="en-US" sz="2000" b="0" baseline="0" dirty="0" smtClean="0"/>
                        <a:t>email </a:t>
                      </a:r>
                      <a:r>
                        <a:rPr lang="en-US" sz="2000" b="0" baseline="0" dirty="0" smtClean="0"/>
                        <a:t>address,</a:t>
                      </a:r>
                      <a:br>
                        <a:rPr lang="en-US" sz="2000" b="0" baseline="0" dirty="0" smtClean="0"/>
                      </a:br>
                      <a:r>
                        <a:rPr lang="en-US" sz="2000" b="0" baseline="0" dirty="0" smtClean="0"/>
                        <a:t>lost </a:t>
                      </a:r>
                      <a:r>
                        <a:rPr lang="en-US" sz="2000" b="0" baseline="0" dirty="0" smtClean="0"/>
                        <a:t>laptop or phone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Intellectual </a:t>
                      </a:r>
                      <a:r>
                        <a:rPr lang="en-US" sz="2000" b="0" dirty="0" smtClean="0"/>
                        <a:t>property</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Piracy, industrial espionage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Deliberate</a:t>
                      </a:r>
                      <a:r>
                        <a:rPr lang="en-US" sz="2000" b="0" baseline="0" dirty="0" smtClean="0"/>
                        <a:t> </a:t>
                      </a:r>
                      <a:r>
                        <a:rPr lang="en-US" sz="2000" b="0" baseline="0" dirty="0" smtClean="0"/>
                        <a:t>act</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Unauthorized </a:t>
                      </a:r>
                      <a:r>
                        <a:rPr lang="en-US" sz="2000" b="0" dirty="0" smtClean="0"/>
                        <a:t>access/trespass, data theft, </a:t>
                      </a:r>
                      <a:r>
                        <a:rPr lang="en-US" sz="2000" b="0" baseline="0" dirty="0" smtClean="0"/>
                        <a:t>extortion, blackmail, sabotage, vandalism, terrorist/activist/criminal activity</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F</a:t>
                      </a:r>
                      <a:r>
                        <a:rPr lang="en-US" sz="2000" b="0" baseline="0" dirty="0" smtClean="0"/>
                        <a:t>raud</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Identity </a:t>
                      </a:r>
                      <a:r>
                        <a:rPr lang="en-US" sz="2000" b="0" dirty="0" smtClean="0"/>
                        <a:t>theft,</a:t>
                      </a:r>
                      <a:r>
                        <a:rPr lang="en-US" sz="2000" b="0" baseline="0" dirty="0" smtClean="0"/>
                        <a:t> expenses fraud</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System/network attack</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Viruses, worms, Trojans, hacks</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508373">
                <a:tc>
                  <a:txBody>
                    <a:bodyPr/>
                    <a:lstStyle/>
                    <a:p>
                      <a:pPr algn="r"/>
                      <a:r>
                        <a:rPr lang="en-US" sz="2000" b="0" dirty="0" smtClean="0"/>
                        <a:t>Service issue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Power </a:t>
                      </a:r>
                      <a:r>
                        <a:rPr lang="en-US" sz="2000" b="0" dirty="0" smtClean="0"/>
                        <a:t>cuts, </a:t>
                      </a:r>
                      <a:r>
                        <a:rPr lang="en-US" sz="2000" b="0" dirty="0" smtClean="0"/>
                        <a:t>network </a:t>
                      </a:r>
                      <a:r>
                        <a:rPr lang="en-US" sz="2000" b="0" dirty="0" smtClean="0"/>
                        <a:t>outages</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609592">
                <a:tc>
                  <a:txBody>
                    <a:bodyPr/>
                    <a:lstStyle/>
                    <a:p>
                      <a:pPr algn="r"/>
                      <a:r>
                        <a:rPr lang="en-US" sz="2000" b="0" dirty="0" smtClean="0"/>
                        <a:t>Force </a:t>
                      </a:r>
                      <a:r>
                        <a:rPr lang="en-US" sz="2000" b="0" dirty="0" smtClean="0"/>
                        <a:t>of nature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Fire, flood, storm, earthquake, lightning, tsunami, volcanic</a:t>
                      </a:r>
                      <a:r>
                        <a:rPr lang="en-US" sz="2000" b="0" baseline="0" dirty="0" smtClean="0"/>
                        <a:t> eruption</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Hardware</a:t>
                      </a:r>
                      <a:r>
                        <a:rPr lang="en-US" sz="2000" b="0" baseline="0" dirty="0" smtClean="0"/>
                        <a:t> issue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Computer</a:t>
                      </a:r>
                      <a:r>
                        <a:rPr lang="en-US" sz="2000" b="0" baseline="0" dirty="0" smtClean="0"/>
                        <a:t> power supply </a:t>
                      </a:r>
                      <a:r>
                        <a:rPr lang="en-US" sz="2000" b="0" baseline="0" dirty="0" smtClean="0"/>
                        <a:t>failure,</a:t>
                      </a:r>
                      <a:br>
                        <a:rPr lang="en-US" sz="2000" b="0" baseline="0" dirty="0" smtClean="0"/>
                      </a:br>
                      <a:r>
                        <a:rPr lang="en-US" sz="2000" b="0" baseline="0" dirty="0" smtClean="0"/>
                        <a:t>lack of capacity</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Software issue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Bugs</a:t>
                      </a:r>
                      <a:r>
                        <a:rPr lang="en-US" sz="2000" b="0" baseline="0" dirty="0" smtClean="0"/>
                        <a:t> </a:t>
                      </a:r>
                      <a:r>
                        <a:rPr lang="en-US" sz="2000" b="0" baseline="0" dirty="0" smtClean="0"/>
                        <a:t>or </a:t>
                      </a:r>
                      <a:r>
                        <a:rPr lang="en-US" sz="2000" b="0" baseline="0" dirty="0" smtClean="0"/>
                        <a:t>design flaws, data corruption</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r h="413564">
                <a:tc>
                  <a:txBody>
                    <a:bodyPr/>
                    <a:lstStyle/>
                    <a:p>
                      <a:pPr algn="r"/>
                      <a:r>
                        <a:rPr lang="en-US" sz="2000" b="0" dirty="0" smtClean="0"/>
                        <a:t>Obsolescence</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c>
                  <a:txBody>
                    <a:bodyPr/>
                    <a:lstStyle/>
                    <a:p>
                      <a:pPr algn="l"/>
                      <a:r>
                        <a:rPr lang="en-US" sz="2000" b="0" dirty="0" smtClean="0"/>
                        <a:t>iPhone </a:t>
                      </a:r>
                      <a:r>
                        <a:rPr lang="en-US" sz="2000" b="0" dirty="0" smtClean="0"/>
                        <a:t>4?</a:t>
                      </a:r>
                      <a:endParaRPr lang="en-US" sz="2000" b="0" dirty="0"/>
                    </a:p>
                  </a:txBody>
                  <a:tcPr marT="60956" marB="609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tile tx="0" ty="0" sx="100000" sy="100000" flip="none" algn="tl"/>
                    </a:blipFill>
                  </a:tcPr>
                </a:tc>
              </a:tr>
            </a:tbl>
          </a:graphicData>
        </a:graphic>
      </p:graphicFrame>
      <p:sp>
        <p:nvSpPr>
          <p:cNvPr id="8" name="Slide Number Placeholder 7"/>
          <p:cNvSpPr>
            <a:spLocks noGrp="1"/>
          </p:cNvSpPr>
          <p:nvPr>
            <p:ph type="sldNum" sz="quarter" idx="11"/>
          </p:nvPr>
        </p:nvSpPr>
        <p:spPr/>
        <p:txBody>
          <a:bodyPr/>
          <a:lstStyle/>
          <a:p>
            <a:pPr>
              <a:defRPr/>
            </a:pPr>
            <a:fld id="{3B3E086F-A247-47C7-9FF2-0D27D8BFD8E8}" type="slidenum">
              <a:rPr lang="en-US"/>
              <a:pPr>
                <a:defRPr/>
              </a:pPr>
              <a:t>18</a:t>
            </a:fld>
            <a:endParaRPr lang="en-US"/>
          </a:p>
        </p:txBody>
      </p:sp>
      <p:sp>
        <p:nvSpPr>
          <p:cNvPr id="4" name="TextBox 3"/>
          <p:cNvSpPr txBox="1"/>
          <p:nvPr/>
        </p:nvSpPr>
        <p:spPr>
          <a:xfrm>
            <a:off x="-76200" y="-112132"/>
            <a:ext cx="621067" cy="5994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Threat types</a:t>
            </a:r>
            <a:endParaRPr lang="en-US" sz="2400" b="1" dirty="0">
              <a:solidFill>
                <a:srgbClr val="FFFF00"/>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778000" y="1636455"/>
            <a:ext cx="3937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sz="4000" dirty="0" smtClean="0">
                <a:latin typeface="Verdana" pitchFamily="34" charset="0"/>
              </a:rPr>
              <a:t>So how </a:t>
            </a:r>
            <a:r>
              <a:rPr lang="en-GB" sz="4000" i="1" dirty="0" smtClean="0">
                <a:latin typeface="Verdana" pitchFamily="34" charset="0"/>
              </a:rPr>
              <a:t>do </a:t>
            </a:r>
            <a:r>
              <a:rPr lang="en-GB" sz="4000" dirty="0" smtClean="0">
                <a:latin typeface="Verdana" pitchFamily="34" charset="0"/>
              </a:rPr>
              <a:t>we secure our information assets?</a:t>
            </a:r>
            <a:endParaRPr lang="en-GB" sz="4000" dirty="0">
              <a:latin typeface="Verdana" pitchFamily="34" charset="0"/>
            </a:endParaRPr>
          </a:p>
        </p:txBody>
      </p:sp>
      <p:grpSp>
        <p:nvGrpSpPr>
          <p:cNvPr id="28675" name="Group 3"/>
          <p:cNvGrpSpPr>
            <a:grpSpLocks/>
          </p:cNvGrpSpPr>
          <p:nvPr/>
        </p:nvGrpSpPr>
        <p:grpSpPr bwMode="auto">
          <a:xfrm>
            <a:off x="4943476" y="482601"/>
            <a:ext cx="3133725" cy="6083300"/>
            <a:chOff x="2842" y="819"/>
            <a:chExt cx="1974" cy="2874"/>
          </a:xfrm>
        </p:grpSpPr>
        <p:grpSp>
          <p:nvGrpSpPr>
            <p:cNvPr id="28679" name="Group 4"/>
            <p:cNvGrpSpPr>
              <a:grpSpLocks/>
            </p:cNvGrpSpPr>
            <p:nvPr/>
          </p:nvGrpSpPr>
          <p:grpSpPr bwMode="auto">
            <a:xfrm>
              <a:off x="3652" y="1064"/>
              <a:ext cx="352" cy="548"/>
              <a:chOff x="3652" y="1064"/>
              <a:chExt cx="352" cy="548"/>
            </a:xfrm>
          </p:grpSpPr>
          <p:grpSp>
            <p:nvGrpSpPr>
              <p:cNvPr id="28726" name="Group 5"/>
              <p:cNvGrpSpPr>
                <a:grpSpLocks/>
              </p:cNvGrpSpPr>
              <p:nvPr/>
            </p:nvGrpSpPr>
            <p:grpSpPr bwMode="auto">
              <a:xfrm>
                <a:off x="3652" y="1271"/>
                <a:ext cx="344" cy="89"/>
                <a:chOff x="3652" y="1271"/>
                <a:chExt cx="344" cy="89"/>
              </a:xfrm>
            </p:grpSpPr>
            <p:sp>
              <p:nvSpPr>
                <p:cNvPr id="28750" name="Freeform 6"/>
                <p:cNvSpPr>
                  <a:spLocks/>
                </p:cNvSpPr>
                <p:nvPr/>
              </p:nvSpPr>
              <p:spPr bwMode="auto">
                <a:xfrm>
                  <a:off x="3965" y="1271"/>
                  <a:ext cx="31" cy="89"/>
                </a:xfrm>
                <a:custGeom>
                  <a:avLst/>
                  <a:gdLst>
                    <a:gd name="T0" fmla="*/ 1 w 61"/>
                    <a:gd name="T1" fmla="*/ 1 h 178"/>
                    <a:gd name="T2" fmla="*/ 1 w 61"/>
                    <a:gd name="T3" fmla="*/ 1 h 178"/>
                    <a:gd name="T4" fmla="*/ 1 w 61"/>
                    <a:gd name="T5" fmla="*/ 0 h 178"/>
                    <a:gd name="T6" fmla="*/ 1 w 61"/>
                    <a:gd name="T7" fmla="*/ 0 h 178"/>
                    <a:gd name="T8" fmla="*/ 1 w 61"/>
                    <a:gd name="T9" fmla="*/ 1 h 178"/>
                    <a:gd name="T10" fmla="*/ 1 w 61"/>
                    <a:gd name="T11" fmla="*/ 1 h 178"/>
                    <a:gd name="T12" fmla="*/ 1 w 61"/>
                    <a:gd name="T13" fmla="*/ 1 h 178"/>
                    <a:gd name="T14" fmla="*/ 1 w 61"/>
                    <a:gd name="T15" fmla="*/ 1 h 178"/>
                    <a:gd name="T16" fmla="*/ 1 w 61"/>
                    <a:gd name="T17" fmla="*/ 1 h 178"/>
                    <a:gd name="T18" fmla="*/ 1 w 61"/>
                    <a:gd name="T19" fmla="*/ 1 h 178"/>
                    <a:gd name="T20" fmla="*/ 1 w 61"/>
                    <a:gd name="T21" fmla="*/ 1 h 178"/>
                    <a:gd name="T22" fmla="*/ 1 w 61"/>
                    <a:gd name="T23" fmla="*/ 1 h 178"/>
                    <a:gd name="T24" fmla="*/ 1 w 61"/>
                    <a:gd name="T25" fmla="*/ 1 h 178"/>
                    <a:gd name="T26" fmla="*/ 1 w 61"/>
                    <a:gd name="T27" fmla="*/ 1 h 178"/>
                    <a:gd name="T28" fmla="*/ 1 w 61"/>
                    <a:gd name="T29" fmla="*/ 1 h 178"/>
                    <a:gd name="T30" fmla="*/ 1 w 61"/>
                    <a:gd name="T31" fmla="*/ 1 h 178"/>
                    <a:gd name="T32" fmla="*/ 1 w 61"/>
                    <a:gd name="T33" fmla="*/ 1 h 178"/>
                    <a:gd name="T34" fmla="*/ 1 w 61"/>
                    <a:gd name="T35" fmla="*/ 1 h 178"/>
                    <a:gd name="T36" fmla="*/ 1 w 61"/>
                    <a:gd name="T37" fmla="*/ 1 h 178"/>
                    <a:gd name="T38" fmla="*/ 1 w 61"/>
                    <a:gd name="T39" fmla="*/ 1 h 178"/>
                    <a:gd name="T40" fmla="*/ 1 w 61"/>
                    <a:gd name="T41" fmla="*/ 1 h 178"/>
                    <a:gd name="T42" fmla="*/ 1 w 61"/>
                    <a:gd name="T43" fmla="*/ 1 h 178"/>
                    <a:gd name="T44" fmla="*/ 0 w 61"/>
                    <a:gd name="T45" fmla="*/ 1 h 178"/>
                    <a:gd name="T46" fmla="*/ 1 w 61"/>
                    <a:gd name="T47" fmla="*/ 1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1"/>
                    <a:gd name="T73" fmla="*/ 0 h 178"/>
                    <a:gd name="T74" fmla="*/ 61 w 61"/>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1" h="178">
                      <a:moveTo>
                        <a:pt x="1" y="11"/>
                      </a:moveTo>
                      <a:lnTo>
                        <a:pt x="25" y="1"/>
                      </a:lnTo>
                      <a:lnTo>
                        <a:pt x="36" y="0"/>
                      </a:lnTo>
                      <a:lnTo>
                        <a:pt x="44" y="0"/>
                      </a:lnTo>
                      <a:lnTo>
                        <a:pt x="49" y="1"/>
                      </a:lnTo>
                      <a:lnTo>
                        <a:pt x="54" y="5"/>
                      </a:lnTo>
                      <a:lnTo>
                        <a:pt x="59" y="15"/>
                      </a:lnTo>
                      <a:lnTo>
                        <a:pt x="61" y="25"/>
                      </a:lnTo>
                      <a:lnTo>
                        <a:pt x="59" y="38"/>
                      </a:lnTo>
                      <a:lnTo>
                        <a:pt x="58" y="48"/>
                      </a:lnTo>
                      <a:lnTo>
                        <a:pt x="51" y="60"/>
                      </a:lnTo>
                      <a:lnTo>
                        <a:pt x="46" y="68"/>
                      </a:lnTo>
                      <a:lnTo>
                        <a:pt x="39" y="76"/>
                      </a:lnTo>
                      <a:lnTo>
                        <a:pt x="36" y="88"/>
                      </a:lnTo>
                      <a:lnTo>
                        <a:pt x="36" y="96"/>
                      </a:lnTo>
                      <a:lnTo>
                        <a:pt x="36" y="113"/>
                      </a:lnTo>
                      <a:lnTo>
                        <a:pt x="36" y="126"/>
                      </a:lnTo>
                      <a:lnTo>
                        <a:pt x="38" y="138"/>
                      </a:lnTo>
                      <a:lnTo>
                        <a:pt x="36" y="148"/>
                      </a:lnTo>
                      <a:lnTo>
                        <a:pt x="31" y="160"/>
                      </a:lnTo>
                      <a:lnTo>
                        <a:pt x="25" y="167"/>
                      </a:lnTo>
                      <a:lnTo>
                        <a:pt x="15" y="173"/>
                      </a:lnTo>
                      <a:lnTo>
                        <a:pt x="0" y="178"/>
                      </a:lnTo>
                      <a:lnTo>
                        <a:pt x="1" y="11"/>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sp>
              <p:nvSpPr>
                <p:cNvPr id="28751" name="Freeform 7"/>
                <p:cNvSpPr>
                  <a:spLocks/>
                </p:cNvSpPr>
                <p:nvPr/>
              </p:nvSpPr>
              <p:spPr bwMode="auto">
                <a:xfrm>
                  <a:off x="3652" y="1271"/>
                  <a:ext cx="29" cy="89"/>
                </a:xfrm>
                <a:custGeom>
                  <a:avLst/>
                  <a:gdLst>
                    <a:gd name="T0" fmla="*/ 0 w 60"/>
                    <a:gd name="T1" fmla="*/ 1 h 178"/>
                    <a:gd name="T2" fmla="*/ 0 w 60"/>
                    <a:gd name="T3" fmla="*/ 1 h 178"/>
                    <a:gd name="T4" fmla="*/ 0 w 60"/>
                    <a:gd name="T5" fmla="*/ 0 h 178"/>
                    <a:gd name="T6" fmla="*/ 0 w 60"/>
                    <a:gd name="T7" fmla="*/ 0 h 178"/>
                    <a:gd name="T8" fmla="*/ 0 w 60"/>
                    <a:gd name="T9" fmla="*/ 1 h 178"/>
                    <a:gd name="T10" fmla="*/ 0 w 60"/>
                    <a:gd name="T11" fmla="*/ 1 h 178"/>
                    <a:gd name="T12" fmla="*/ 0 w 60"/>
                    <a:gd name="T13" fmla="*/ 1 h 178"/>
                    <a:gd name="T14" fmla="*/ 0 w 60"/>
                    <a:gd name="T15" fmla="*/ 1 h 178"/>
                    <a:gd name="T16" fmla="*/ 0 w 60"/>
                    <a:gd name="T17" fmla="*/ 1 h 178"/>
                    <a:gd name="T18" fmla="*/ 0 w 60"/>
                    <a:gd name="T19" fmla="*/ 1 h 178"/>
                    <a:gd name="T20" fmla="*/ 0 w 60"/>
                    <a:gd name="T21" fmla="*/ 1 h 178"/>
                    <a:gd name="T22" fmla="*/ 0 w 60"/>
                    <a:gd name="T23" fmla="*/ 1 h 178"/>
                    <a:gd name="T24" fmla="*/ 0 w 60"/>
                    <a:gd name="T25" fmla="*/ 1 h 178"/>
                    <a:gd name="T26" fmla="*/ 0 w 60"/>
                    <a:gd name="T27" fmla="*/ 1 h 178"/>
                    <a:gd name="T28" fmla="*/ 0 w 60"/>
                    <a:gd name="T29" fmla="*/ 1 h 178"/>
                    <a:gd name="T30" fmla="*/ 0 w 60"/>
                    <a:gd name="T31" fmla="*/ 1 h 178"/>
                    <a:gd name="T32" fmla="*/ 0 w 60"/>
                    <a:gd name="T33" fmla="*/ 1 h 178"/>
                    <a:gd name="T34" fmla="*/ 0 w 60"/>
                    <a:gd name="T35" fmla="*/ 1 h 178"/>
                    <a:gd name="T36" fmla="*/ 0 w 60"/>
                    <a:gd name="T37" fmla="*/ 1 h 178"/>
                    <a:gd name="T38" fmla="*/ 0 w 60"/>
                    <a:gd name="T39" fmla="*/ 1 h 178"/>
                    <a:gd name="T40" fmla="*/ 0 w 60"/>
                    <a:gd name="T41" fmla="*/ 1 h 178"/>
                    <a:gd name="T42" fmla="*/ 0 w 60"/>
                    <a:gd name="T43" fmla="*/ 1 h 178"/>
                    <a:gd name="T44" fmla="*/ 0 w 60"/>
                    <a:gd name="T45" fmla="*/ 1 h 178"/>
                    <a:gd name="T46" fmla="*/ 0 w 60"/>
                    <a:gd name="T47" fmla="*/ 1 h 1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178"/>
                    <a:gd name="T74" fmla="*/ 60 w 60"/>
                    <a:gd name="T75" fmla="*/ 178 h 1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178">
                      <a:moveTo>
                        <a:pt x="60" y="11"/>
                      </a:moveTo>
                      <a:lnTo>
                        <a:pt x="35" y="1"/>
                      </a:lnTo>
                      <a:lnTo>
                        <a:pt x="25" y="0"/>
                      </a:lnTo>
                      <a:lnTo>
                        <a:pt x="15" y="0"/>
                      </a:lnTo>
                      <a:lnTo>
                        <a:pt x="10" y="1"/>
                      </a:lnTo>
                      <a:lnTo>
                        <a:pt x="5" y="5"/>
                      </a:lnTo>
                      <a:lnTo>
                        <a:pt x="2" y="15"/>
                      </a:lnTo>
                      <a:lnTo>
                        <a:pt x="0" y="25"/>
                      </a:lnTo>
                      <a:lnTo>
                        <a:pt x="0" y="38"/>
                      </a:lnTo>
                      <a:lnTo>
                        <a:pt x="2" y="48"/>
                      </a:lnTo>
                      <a:lnTo>
                        <a:pt x="9" y="60"/>
                      </a:lnTo>
                      <a:lnTo>
                        <a:pt x="15" y="68"/>
                      </a:lnTo>
                      <a:lnTo>
                        <a:pt x="20" y="76"/>
                      </a:lnTo>
                      <a:lnTo>
                        <a:pt x="24" y="88"/>
                      </a:lnTo>
                      <a:lnTo>
                        <a:pt x="25" y="96"/>
                      </a:lnTo>
                      <a:lnTo>
                        <a:pt x="24" y="113"/>
                      </a:lnTo>
                      <a:lnTo>
                        <a:pt x="24" y="126"/>
                      </a:lnTo>
                      <a:lnTo>
                        <a:pt x="22" y="138"/>
                      </a:lnTo>
                      <a:lnTo>
                        <a:pt x="24" y="148"/>
                      </a:lnTo>
                      <a:lnTo>
                        <a:pt x="29" y="160"/>
                      </a:lnTo>
                      <a:lnTo>
                        <a:pt x="35" y="167"/>
                      </a:lnTo>
                      <a:lnTo>
                        <a:pt x="45" y="173"/>
                      </a:lnTo>
                      <a:lnTo>
                        <a:pt x="60" y="178"/>
                      </a:lnTo>
                      <a:lnTo>
                        <a:pt x="60" y="11"/>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grpSp>
          <p:sp>
            <p:nvSpPr>
              <p:cNvPr id="28727" name="Rectangle 8"/>
              <p:cNvSpPr>
                <a:spLocks noChangeArrowheads="1"/>
              </p:cNvSpPr>
              <p:nvPr/>
            </p:nvSpPr>
            <p:spPr bwMode="auto">
              <a:xfrm>
                <a:off x="3745" y="1514"/>
                <a:ext cx="165" cy="98"/>
              </a:xfrm>
              <a:prstGeom prst="rect">
                <a:avLst/>
              </a:prstGeom>
              <a:solidFill>
                <a:srgbClr val="FFC080"/>
              </a:solidFill>
              <a:ln w="11113">
                <a:solidFill>
                  <a:srgbClr val="000000"/>
                </a:solidFill>
                <a:miter lim="800000"/>
                <a:headEnd/>
                <a:tailEnd/>
              </a:ln>
            </p:spPr>
            <p:txBody>
              <a:bodyPr/>
              <a:lstStyle/>
              <a:p>
                <a:endParaRPr lang="en-US">
                  <a:latin typeface="Verdana" pitchFamily="34" charset="0"/>
                </a:endParaRPr>
              </a:p>
            </p:txBody>
          </p:sp>
          <p:sp>
            <p:nvSpPr>
              <p:cNvPr id="28728" name="Freeform 9"/>
              <p:cNvSpPr>
                <a:spLocks/>
              </p:cNvSpPr>
              <p:nvPr/>
            </p:nvSpPr>
            <p:spPr bwMode="auto">
              <a:xfrm>
                <a:off x="3676" y="1106"/>
                <a:ext cx="300" cy="446"/>
              </a:xfrm>
              <a:custGeom>
                <a:avLst/>
                <a:gdLst>
                  <a:gd name="T0" fmla="*/ 0 w 601"/>
                  <a:gd name="T1" fmla="*/ 0 h 893"/>
                  <a:gd name="T2" fmla="*/ 0 w 601"/>
                  <a:gd name="T3" fmla="*/ 1 h 893"/>
                  <a:gd name="T4" fmla="*/ 0 w 601"/>
                  <a:gd name="T5" fmla="*/ 1 h 893"/>
                  <a:gd name="T6" fmla="*/ 0 w 601"/>
                  <a:gd name="T7" fmla="*/ 1 h 893"/>
                  <a:gd name="T8" fmla="*/ 0 w 601"/>
                  <a:gd name="T9" fmla="*/ 2 h 893"/>
                  <a:gd name="T10" fmla="*/ 0 w 601"/>
                  <a:gd name="T11" fmla="*/ 2 h 893"/>
                  <a:gd name="T12" fmla="*/ 0 w 601"/>
                  <a:gd name="T13" fmla="*/ 2 h 893"/>
                  <a:gd name="T14" fmla="*/ 0 w 601"/>
                  <a:gd name="T15" fmla="*/ 3 h 893"/>
                  <a:gd name="T16" fmla="*/ 0 w 601"/>
                  <a:gd name="T17" fmla="*/ 3 h 893"/>
                  <a:gd name="T18" fmla="*/ 0 w 601"/>
                  <a:gd name="T19" fmla="*/ 3 h 893"/>
                  <a:gd name="T20" fmla="*/ 1 w 601"/>
                  <a:gd name="T21" fmla="*/ 3 h 893"/>
                  <a:gd name="T22" fmla="*/ 1 w 601"/>
                  <a:gd name="T23" fmla="*/ 3 h 893"/>
                  <a:gd name="T24" fmla="*/ 1 w 601"/>
                  <a:gd name="T25" fmla="*/ 3 h 893"/>
                  <a:gd name="T26" fmla="*/ 1 w 601"/>
                  <a:gd name="T27" fmla="*/ 3 h 893"/>
                  <a:gd name="T28" fmla="*/ 1 w 601"/>
                  <a:gd name="T29" fmla="*/ 3 h 893"/>
                  <a:gd name="T30" fmla="*/ 1 w 601"/>
                  <a:gd name="T31" fmla="*/ 3 h 893"/>
                  <a:gd name="T32" fmla="*/ 2 w 601"/>
                  <a:gd name="T33" fmla="*/ 2 h 893"/>
                  <a:gd name="T34" fmla="*/ 2 w 601"/>
                  <a:gd name="T35" fmla="*/ 2 h 893"/>
                  <a:gd name="T36" fmla="*/ 2 w 601"/>
                  <a:gd name="T37" fmla="*/ 2 h 893"/>
                  <a:gd name="T38" fmla="*/ 2 w 601"/>
                  <a:gd name="T39" fmla="*/ 2 h 893"/>
                  <a:gd name="T40" fmla="*/ 2 w 601"/>
                  <a:gd name="T41" fmla="*/ 2 h 893"/>
                  <a:gd name="T42" fmla="*/ 2 w 601"/>
                  <a:gd name="T43" fmla="*/ 1 h 893"/>
                  <a:gd name="T44" fmla="*/ 2 w 601"/>
                  <a:gd name="T45" fmla="*/ 1 h 893"/>
                  <a:gd name="T46" fmla="*/ 2 w 601"/>
                  <a:gd name="T47" fmla="*/ 1 h 893"/>
                  <a:gd name="T48" fmla="*/ 2 w 601"/>
                  <a:gd name="T49" fmla="*/ 1 h 893"/>
                  <a:gd name="T50" fmla="*/ 2 w 601"/>
                  <a:gd name="T51" fmla="*/ 0 h 893"/>
                  <a:gd name="T52" fmla="*/ 2 w 601"/>
                  <a:gd name="T53" fmla="*/ 0 h 893"/>
                  <a:gd name="T54" fmla="*/ 2 w 601"/>
                  <a:gd name="T55" fmla="*/ 0 h 893"/>
                  <a:gd name="T56" fmla="*/ 1 w 601"/>
                  <a:gd name="T57" fmla="*/ 0 h 893"/>
                  <a:gd name="T58" fmla="*/ 1 w 601"/>
                  <a:gd name="T59" fmla="*/ 0 h 893"/>
                  <a:gd name="T60" fmla="*/ 1 w 601"/>
                  <a:gd name="T61" fmla="*/ 0 h 893"/>
                  <a:gd name="T62" fmla="*/ 1 w 601"/>
                  <a:gd name="T63" fmla="*/ 0 h 893"/>
                  <a:gd name="T64" fmla="*/ 1 w 601"/>
                  <a:gd name="T65" fmla="*/ 0 h 893"/>
                  <a:gd name="T66" fmla="*/ 1 w 601"/>
                  <a:gd name="T67" fmla="*/ 0 h 893"/>
                  <a:gd name="T68" fmla="*/ 0 w 601"/>
                  <a:gd name="T69" fmla="*/ 0 h 893"/>
                  <a:gd name="T70" fmla="*/ 0 w 601"/>
                  <a:gd name="T71" fmla="*/ 0 h 893"/>
                  <a:gd name="T72" fmla="*/ 0 w 601"/>
                  <a:gd name="T73" fmla="*/ 0 h 8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1"/>
                  <a:gd name="T112" fmla="*/ 0 h 893"/>
                  <a:gd name="T113" fmla="*/ 601 w 601"/>
                  <a:gd name="T114" fmla="*/ 893 h 89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1" h="893">
                    <a:moveTo>
                      <a:pt x="60" y="144"/>
                    </a:moveTo>
                    <a:lnTo>
                      <a:pt x="40" y="182"/>
                    </a:lnTo>
                    <a:lnTo>
                      <a:pt x="25" y="222"/>
                    </a:lnTo>
                    <a:lnTo>
                      <a:pt x="15" y="261"/>
                    </a:lnTo>
                    <a:lnTo>
                      <a:pt x="9" y="309"/>
                    </a:lnTo>
                    <a:lnTo>
                      <a:pt x="4" y="362"/>
                    </a:lnTo>
                    <a:lnTo>
                      <a:pt x="2" y="411"/>
                    </a:lnTo>
                    <a:lnTo>
                      <a:pt x="0" y="459"/>
                    </a:lnTo>
                    <a:lnTo>
                      <a:pt x="0" y="519"/>
                    </a:lnTo>
                    <a:lnTo>
                      <a:pt x="4" y="568"/>
                    </a:lnTo>
                    <a:lnTo>
                      <a:pt x="10" y="616"/>
                    </a:lnTo>
                    <a:lnTo>
                      <a:pt x="18" y="651"/>
                    </a:lnTo>
                    <a:lnTo>
                      <a:pt x="33" y="693"/>
                    </a:lnTo>
                    <a:lnTo>
                      <a:pt x="53" y="726"/>
                    </a:lnTo>
                    <a:lnTo>
                      <a:pt x="71" y="755"/>
                    </a:lnTo>
                    <a:lnTo>
                      <a:pt x="99" y="788"/>
                    </a:lnTo>
                    <a:lnTo>
                      <a:pt x="129" y="816"/>
                    </a:lnTo>
                    <a:lnTo>
                      <a:pt x="164" y="845"/>
                    </a:lnTo>
                    <a:lnTo>
                      <a:pt x="198" y="863"/>
                    </a:lnTo>
                    <a:lnTo>
                      <a:pt x="233" y="878"/>
                    </a:lnTo>
                    <a:lnTo>
                      <a:pt x="250" y="885"/>
                    </a:lnTo>
                    <a:lnTo>
                      <a:pt x="271" y="891"/>
                    </a:lnTo>
                    <a:lnTo>
                      <a:pt x="299" y="893"/>
                    </a:lnTo>
                    <a:lnTo>
                      <a:pt x="316" y="891"/>
                    </a:lnTo>
                    <a:lnTo>
                      <a:pt x="340" y="888"/>
                    </a:lnTo>
                    <a:lnTo>
                      <a:pt x="368" y="880"/>
                    </a:lnTo>
                    <a:lnTo>
                      <a:pt x="392" y="871"/>
                    </a:lnTo>
                    <a:lnTo>
                      <a:pt x="416" y="858"/>
                    </a:lnTo>
                    <a:lnTo>
                      <a:pt x="441" y="841"/>
                    </a:lnTo>
                    <a:lnTo>
                      <a:pt x="463" y="825"/>
                    </a:lnTo>
                    <a:lnTo>
                      <a:pt x="484" y="805"/>
                    </a:lnTo>
                    <a:lnTo>
                      <a:pt x="502" y="785"/>
                    </a:lnTo>
                    <a:lnTo>
                      <a:pt x="517" y="765"/>
                    </a:lnTo>
                    <a:lnTo>
                      <a:pt x="539" y="740"/>
                    </a:lnTo>
                    <a:lnTo>
                      <a:pt x="552" y="720"/>
                    </a:lnTo>
                    <a:lnTo>
                      <a:pt x="565" y="698"/>
                    </a:lnTo>
                    <a:lnTo>
                      <a:pt x="572" y="681"/>
                    </a:lnTo>
                    <a:lnTo>
                      <a:pt x="578" y="664"/>
                    </a:lnTo>
                    <a:lnTo>
                      <a:pt x="585" y="641"/>
                    </a:lnTo>
                    <a:lnTo>
                      <a:pt x="591" y="613"/>
                    </a:lnTo>
                    <a:lnTo>
                      <a:pt x="596" y="576"/>
                    </a:lnTo>
                    <a:lnTo>
                      <a:pt x="600" y="546"/>
                    </a:lnTo>
                    <a:lnTo>
                      <a:pt x="601" y="513"/>
                    </a:lnTo>
                    <a:lnTo>
                      <a:pt x="601" y="479"/>
                    </a:lnTo>
                    <a:lnTo>
                      <a:pt x="600" y="432"/>
                    </a:lnTo>
                    <a:lnTo>
                      <a:pt x="598" y="397"/>
                    </a:lnTo>
                    <a:lnTo>
                      <a:pt x="595" y="364"/>
                    </a:lnTo>
                    <a:lnTo>
                      <a:pt x="593" y="326"/>
                    </a:lnTo>
                    <a:lnTo>
                      <a:pt x="591" y="297"/>
                    </a:lnTo>
                    <a:lnTo>
                      <a:pt x="586" y="266"/>
                    </a:lnTo>
                    <a:lnTo>
                      <a:pt x="581" y="241"/>
                    </a:lnTo>
                    <a:lnTo>
                      <a:pt x="573" y="214"/>
                    </a:lnTo>
                    <a:lnTo>
                      <a:pt x="565" y="192"/>
                    </a:lnTo>
                    <a:lnTo>
                      <a:pt x="557" y="175"/>
                    </a:lnTo>
                    <a:lnTo>
                      <a:pt x="548" y="160"/>
                    </a:lnTo>
                    <a:lnTo>
                      <a:pt x="534" y="134"/>
                    </a:lnTo>
                    <a:lnTo>
                      <a:pt x="522" y="117"/>
                    </a:lnTo>
                    <a:lnTo>
                      <a:pt x="509" y="102"/>
                    </a:lnTo>
                    <a:lnTo>
                      <a:pt x="492" y="85"/>
                    </a:lnTo>
                    <a:lnTo>
                      <a:pt x="477" y="72"/>
                    </a:lnTo>
                    <a:lnTo>
                      <a:pt x="461" y="59"/>
                    </a:lnTo>
                    <a:lnTo>
                      <a:pt x="439" y="45"/>
                    </a:lnTo>
                    <a:lnTo>
                      <a:pt x="418" y="32"/>
                    </a:lnTo>
                    <a:lnTo>
                      <a:pt x="392" y="20"/>
                    </a:lnTo>
                    <a:lnTo>
                      <a:pt x="364" y="12"/>
                    </a:lnTo>
                    <a:lnTo>
                      <a:pt x="332" y="5"/>
                    </a:lnTo>
                    <a:lnTo>
                      <a:pt x="301" y="0"/>
                    </a:lnTo>
                    <a:lnTo>
                      <a:pt x="256" y="5"/>
                    </a:lnTo>
                    <a:lnTo>
                      <a:pt x="218" y="17"/>
                    </a:lnTo>
                    <a:lnTo>
                      <a:pt x="179" y="34"/>
                    </a:lnTo>
                    <a:lnTo>
                      <a:pt x="146" y="54"/>
                    </a:lnTo>
                    <a:lnTo>
                      <a:pt x="114" y="77"/>
                    </a:lnTo>
                    <a:lnTo>
                      <a:pt x="85" y="109"/>
                    </a:lnTo>
                    <a:lnTo>
                      <a:pt x="60" y="144"/>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sp>
            <p:nvSpPr>
              <p:cNvPr id="28729" name="Freeform 10"/>
              <p:cNvSpPr>
                <a:spLocks/>
              </p:cNvSpPr>
              <p:nvPr/>
            </p:nvSpPr>
            <p:spPr bwMode="auto">
              <a:xfrm>
                <a:off x="3765" y="1443"/>
                <a:ext cx="122" cy="26"/>
              </a:xfrm>
              <a:custGeom>
                <a:avLst/>
                <a:gdLst>
                  <a:gd name="T0" fmla="*/ 0 w 244"/>
                  <a:gd name="T1" fmla="*/ 0 h 54"/>
                  <a:gd name="T2" fmla="*/ 1 w 244"/>
                  <a:gd name="T3" fmla="*/ 0 h 54"/>
                  <a:gd name="T4" fmla="*/ 1 w 244"/>
                  <a:gd name="T5" fmla="*/ 0 h 54"/>
                  <a:gd name="T6" fmla="*/ 1 w 244"/>
                  <a:gd name="T7" fmla="*/ 0 h 54"/>
                  <a:gd name="T8" fmla="*/ 1 w 244"/>
                  <a:gd name="T9" fmla="*/ 0 h 54"/>
                  <a:gd name="T10" fmla="*/ 1 w 244"/>
                  <a:gd name="T11" fmla="*/ 0 h 54"/>
                  <a:gd name="T12" fmla="*/ 1 w 244"/>
                  <a:gd name="T13" fmla="*/ 0 h 54"/>
                  <a:gd name="T14" fmla="*/ 1 w 244"/>
                  <a:gd name="T15" fmla="*/ 0 h 54"/>
                  <a:gd name="T16" fmla="*/ 1 w 244"/>
                  <a:gd name="T17" fmla="*/ 0 h 54"/>
                  <a:gd name="T18" fmla="*/ 1 w 244"/>
                  <a:gd name="T19" fmla="*/ 0 h 54"/>
                  <a:gd name="T20" fmla="*/ 1 w 244"/>
                  <a:gd name="T21" fmla="*/ 0 h 54"/>
                  <a:gd name="T22" fmla="*/ 1 w 244"/>
                  <a:gd name="T23" fmla="*/ 0 h 54"/>
                  <a:gd name="T24" fmla="*/ 1 w 244"/>
                  <a:gd name="T25" fmla="*/ 0 h 54"/>
                  <a:gd name="T26" fmla="*/ 1 w 244"/>
                  <a:gd name="T27" fmla="*/ 0 h 54"/>
                  <a:gd name="T28" fmla="*/ 1 w 244"/>
                  <a:gd name="T29" fmla="*/ 0 h 54"/>
                  <a:gd name="T30" fmla="*/ 1 w 244"/>
                  <a:gd name="T31" fmla="*/ 0 h 54"/>
                  <a:gd name="T32" fmla="*/ 1 w 244"/>
                  <a:gd name="T33" fmla="*/ 0 h 54"/>
                  <a:gd name="T34" fmla="*/ 1 w 244"/>
                  <a:gd name="T35" fmla="*/ 0 h 54"/>
                  <a:gd name="T36" fmla="*/ 1 w 244"/>
                  <a:gd name="T37" fmla="*/ 0 h 54"/>
                  <a:gd name="T38" fmla="*/ 1 w 244"/>
                  <a:gd name="T39" fmla="*/ 0 h 54"/>
                  <a:gd name="T40" fmla="*/ 1 w 244"/>
                  <a:gd name="T41" fmla="*/ 0 h 54"/>
                  <a:gd name="T42" fmla="*/ 1 w 244"/>
                  <a:gd name="T43" fmla="*/ 0 h 54"/>
                  <a:gd name="T44" fmla="*/ 1 w 244"/>
                  <a:gd name="T45" fmla="*/ 0 h 54"/>
                  <a:gd name="T46" fmla="*/ 1 w 244"/>
                  <a:gd name="T47" fmla="*/ 0 h 54"/>
                  <a:gd name="T48" fmla="*/ 1 w 244"/>
                  <a:gd name="T49" fmla="*/ 0 h 54"/>
                  <a:gd name="T50" fmla="*/ 0 w 244"/>
                  <a:gd name="T51" fmla="*/ 0 h 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4"/>
                  <a:gd name="T79" fmla="*/ 0 h 54"/>
                  <a:gd name="T80" fmla="*/ 244 w 244"/>
                  <a:gd name="T81" fmla="*/ 54 h 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4" h="54">
                    <a:moveTo>
                      <a:pt x="0" y="37"/>
                    </a:moveTo>
                    <a:lnTo>
                      <a:pt x="8" y="31"/>
                    </a:lnTo>
                    <a:lnTo>
                      <a:pt x="19" y="21"/>
                    </a:lnTo>
                    <a:lnTo>
                      <a:pt x="41" y="10"/>
                    </a:lnTo>
                    <a:lnTo>
                      <a:pt x="66" y="4"/>
                    </a:lnTo>
                    <a:lnTo>
                      <a:pt x="90" y="0"/>
                    </a:lnTo>
                    <a:lnTo>
                      <a:pt x="112" y="0"/>
                    </a:lnTo>
                    <a:lnTo>
                      <a:pt x="127" y="2"/>
                    </a:lnTo>
                    <a:lnTo>
                      <a:pt x="138" y="0"/>
                    </a:lnTo>
                    <a:lnTo>
                      <a:pt x="150" y="0"/>
                    </a:lnTo>
                    <a:lnTo>
                      <a:pt x="165" y="2"/>
                    </a:lnTo>
                    <a:lnTo>
                      <a:pt x="183" y="5"/>
                    </a:lnTo>
                    <a:lnTo>
                      <a:pt x="199" y="10"/>
                    </a:lnTo>
                    <a:lnTo>
                      <a:pt x="219" y="17"/>
                    </a:lnTo>
                    <a:lnTo>
                      <a:pt x="229" y="24"/>
                    </a:lnTo>
                    <a:lnTo>
                      <a:pt x="237" y="31"/>
                    </a:lnTo>
                    <a:lnTo>
                      <a:pt x="244" y="41"/>
                    </a:lnTo>
                    <a:lnTo>
                      <a:pt x="242" y="44"/>
                    </a:lnTo>
                    <a:lnTo>
                      <a:pt x="219" y="51"/>
                    </a:lnTo>
                    <a:lnTo>
                      <a:pt x="180" y="54"/>
                    </a:lnTo>
                    <a:lnTo>
                      <a:pt x="142" y="54"/>
                    </a:lnTo>
                    <a:lnTo>
                      <a:pt x="102" y="54"/>
                    </a:lnTo>
                    <a:lnTo>
                      <a:pt x="49" y="51"/>
                    </a:lnTo>
                    <a:lnTo>
                      <a:pt x="14" y="47"/>
                    </a:lnTo>
                    <a:lnTo>
                      <a:pt x="5" y="44"/>
                    </a:lnTo>
                    <a:lnTo>
                      <a:pt x="0" y="37"/>
                    </a:lnTo>
                    <a:close/>
                  </a:path>
                </a:pathLst>
              </a:custGeom>
              <a:solidFill>
                <a:srgbClr val="FFE0C0"/>
              </a:solidFill>
              <a:ln w="11113">
                <a:solidFill>
                  <a:srgbClr val="000000"/>
                </a:solidFill>
                <a:round/>
                <a:headEnd/>
                <a:tailEnd/>
              </a:ln>
            </p:spPr>
            <p:txBody>
              <a:bodyPr/>
              <a:lstStyle/>
              <a:p>
                <a:endParaRPr lang="en-US">
                  <a:latin typeface="Verdana" pitchFamily="34" charset="0"/>
                </a:endParaRPr>
              </a:p>
            </p:txBody>
          </p:sp>
          <p:sp>
            <p:nvSpPr>
              <p:cNvPr id="28730" name="Freeform 11"/>
              <p:cNvSpPr>
                <a:spLocks/>
              </p:cNvSpPr>
              <p:nvPr/>
            </p:nvSpPr>
            <p:spPr bwMode="auto">
              <a:xfrm>
                <a:off x="3657" y="1064"/>
                <a:ext cx="347" cy="240"/>
              </a:xfrm>
              <a:custGeom>
                <a:avLst/>
                <a:gdLst>
                  <a:gd name="T0" fmla="*/ 0 w 695"/>
                  <a:gd name="T1" fmla="*/ 2 h 480"/>
                  <a:gd name="T2" fmla="*/ 0 w 695"/>
                  <a:gd name="T3" fmla="*/ 2 h 480"/>
                  <a:gd name="T4" fmla="*/ 0 w 695"/>
                  <a:gd name="T5" fmla="*/ 2 h 480"/>
                  <a:gd name="T6" fmla="*/ 0 w 695"/>
                  <a:gd name="T7" fmla="*/ 2 h 480"/>
                  <a:gd name="T8" fmla="*/ 0 w 695"/>
                  <a:gd name="T9" fmla="*/ 2 h 480"/>
                  <a:gd name="T10" fmla="*/ 0 w 695"/>
                  <a:gd name="T11" fmla="*/ 2 h 480"/>
                  <a:gd name="T12" fmla="*/ 0 w 695"/>
                  <a:gd name="T13" fmla="*/ 2 h 480"/>
                  <a:gd name="T14" fmla="*/ 0 w 695"/>
                  <a:gd name="T15" fmla="*/ 2 h 480"/>
                  <a:gd name="T16" fmla="*/ 0 w 695"/>
                  <a:gd name="T17" fmla="*/ 1 h 480"/>
                  <a:gd name="T18" fmla="*/ 0 w 695"/>
                  <a:gd name="T19" fmla="*/ 1 h 480"/>
                  <a:gd name="T20" fmla="*/ 0 w 695"/>
                  <a:gd name="T21" fmla="*/ 1 h 480"/>
                  <a:gd name="T22" fmla="*/ 0 w 695"/>
                  <a:gd name="T23" fmla="*/ 1 h 480"/>
                  <a:gd name="T24" fmla="*/ 0 w 695"/>
                  <a:gd name="T25" fmla="*/ 1 h 480"/>
                  <a:gd name="T26" fmla="*/ 0 w 695"/>
                  <a:gd name="T27" fmla="*/ 1 h 480"/>
                  <a:gd name="T28" fmla="*/ 0 w 695"/>
                  <a:gd name="T29" fmla="*/ 1 h 480"/>
                  <a:gd name="T30" fmla="*/ 0 w 695"/>
                  <a:gd name="T31" fmla="*/ 1 h 480"/>
                  <a:gd name="T32" fmla="*/ 0 w 695"/>
                  <a:gd name="T33" fmla="*/ 1 h 480"/>
                  <a:gd name="T34" fmla="*/ 0 w 695"/>
                  <a:gd name="T35" fmla="*/ 1 h 480"/>
                  <a:gd name="T36" fmla="*/ 0 w 695"/>
                  <a:gd name="T37" fmla="*/ 1 h 480"/>
                  <a:gd name="T38" fmla="*/ 0 w 695"/>
                  <a:gd name="T39" fmla="*/ 1 h 480"/>
                  <a:gd name="T40" fmla="*/ 0 w 695"/>
                  <a:gd name="T41" fmla="*/ 1 h 480"/>
                  <a:gd name="T42" fmla="*/ 1 w 695"/>
                  <a:gd name="T43" fmla="*/ 1 h 480"/>
                  <a:gd name="T44" fmla="*/ 1 w 695"/>
                  <a:gd name="T45" fmla="*/ 0 h 480"/>
                  <a:gd name="T46" fmla="*/ 1 w 695"/>
                  <a:gd name="T47" fmla="*/ 1 h 480"/>
                  <a:gd name="T48" fmla="*/ 1 w 695"/>
                  <a:gd name="T49" fmla="*/ 1 h 480"/>
                  <a:gd name="T50" fmla="*/ 1 w 695"/>
                  <a:gd name="T51" fmla="*/ 1 h 480"/>
                  <a:gd name="T52" fmla="*/ 1 w 695"/>
                  <a:gd name="T53" fmla="*/ 1 h 480"/>
                  <a:gd name="T54" fmla="*/ 2 w 695"/>
                  <a:gd name="T55" fmla="*/ 1 h 480"/>
                  <a:gd name="T56" fmla="*/ 2 w 695"/>
                  <a:gd name="T57" fmla="*/ 1 h 480"/>
                  <a:gd name="T58" fmla="*/ 2 w 695"/>
                  <a:gd name="T59" fmla="*/ 1 h 480"/>
                  <a:gd name="T60" fmla="*/ 2 w 695"/>
                  <a:gd name="T61" fmla="*/ 1 h 480"/>
                  <a:gd name="T62" fmla="*/ 2 w 695"/>
                  <a:gd name="T63" fmla="*/ 1 h 480"/>
                  <a:gd name="T64" fmla="*/ 2 w 695"/>
                  <a:gd name="T65" fmla="*/ 1 h 480"/>
                  <a:gd name="T66" fmla="*/ 2 w 695"/>
                  <a:gd name="T67" fmla="*/ 1 h 480"/>
                  <a:gd name="T68" fmla="*/ 2 w 695"/>
                  <a:gd name="T69" fmla="*/ 1 h 480"/>
                  <a:gd name="T70" fmla="*/ 2 w 695"/>
                  <a:gd name="T71" fmla="*/ 1 h 480"/>
                  <a:gd name="T72" fmla="*/ 2 w 695"/>
                  <a:gd name="T73" fmla="*/ 2 h 480"/>
                  <a:gd name="T74" fmla="*/ 2 w 695"/>
                  <a:gd name="T75" fmla="*/ 2 h 480"/>
                  <a:gd name="T76" fmla="*/ 2 w 695"/>
                  <a:gd name="T77" fmla="*/ 2 h 480"/>
                  <a:gd name="T78" fmla="*/ 2 w 695"/>
                  <a:gd name="T79" fmla="*/ 2 h 480"/>
                  <a:gd name="T80" fmla="*/ 2 w 695"/>
                  <a:gd name="T81" fmla="*/ 1 h 480"/>
                  <a:gd name="T82" fmla="*/ 1 w 695"/>
                  <a:gd name="T83" fmla="*/ 1 h 480"/>
                  <a:gd name="T84" fmla="*/ 1 w 695"/>
                  <a:gd name="T85" fmla="*/ 1 h 480"/>
                  <a:gd name="T86" fmla="*/ 0 w 695"/>
                  <a:gd name="T87" fmla="*/ 1 h 480"/>
                  <a:gd name="T88" fmla="*/ 0 w 695"/>
                  <a:gd name="T89" fmla="*/ 1 h 480"/>
                  <a:gd name="T90" fmla="*/ 0 w 695"/>
                  <a:gd name="T91" fmla="*/ 1 h 480"/>
                  <a:gd name="T92" fmla="*/ 0 w 695"/>
                  <a:gd name="T93" fmla="*/ 2 h 480"/>
                  <a:gd name="T94" fmla="*/ 0 w 695"/>
                  <a:gd name="T95" fmla="*/ 2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95"/>
                  <a:gd name="T145" fmla="*/ 0 h 480"/>
                  <a:gd name="T146" fmla="*/ 695 w 695"/>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95" h="480">
                    <a:moveTo>
                      <a:pt x="42" y="480"/>
                    </a:moveTo>
                    <a:lnTo>
                      <a:pt x="35" y="472"/>
                    </a:lnTo>
                    <a:lnTo>
                      <a:pt x="22" y="457"/>
                    </a:lnTo>
                    <a:lnTo>
                      <a:pt x="35" y="450"/>
                    </a:lnTo>
                    <a:lnTo>
                      <a:pt x="27" y="437"/>
                    </a:lnTo>
                    <a:lnTo>
                      <a:pt x="19" y="422"/>
                    </a:lnTo>
                    <a:lnTo>
                      <a:pt x="12" y="412"/>
                    </a:lnTo>
                    <a:lnTo>
                      <a:pt x="30" y="412"/>
                    </a:lnTo>
                    <a:lnTo>
                      <a:pt x="25" y="397"/>
                    </a:lnTo>
                    <a:lnTo>
                      <a:pt x="15" y="380"/>
                    </a:lnTo>
                    <a:lnTo>
                      <a:pt x="0" y="365"/>
                    </a:lnTo>
                    <a:lnTo>
                      <a:pt x="20" y="364"/>
                    </a:lnTo>
                    <a:lnTo>
                      <a:pt x="15" y="350"/>
                    </a:lnTo>
                    <a:lnTo>
                      <a:pt x="7" y="334"/>
                    </a:lnTo>
                    <a:lnTo>
                      <a:pt x="19" y="337"/>
                    </a:lnTo>
                    <a:lnTo>
                      <a:pt x="28" y="340"/>
                    </a:lnTo>
                    <a:lnTo>
                      <a:pt x="25" y="330"/>
                    </a:lnTo>
                    <a:lnTo>
                      <a:pt x="17" y="319"/>
                    </a:lnTo>
                    <a:lnTo>
                      <a:pt x="27" y="319"/>
                    </a:lnTo>
                    <a:lnTo>
                      <a:pt x="22" y="300"/>
                    </a:lnTo>
                    <a:lnTo>
                      <a:pt x="32" y="302"/>
                    </a:lnTo>
                    <a:lnTo>
                      <a:pt x="32" y="288"/>
                    </a:lnTo>
                    <a:lnTo>
                      <a:pt x="28" y="277"/>
                    </a:lnTo>
                    <a:lnTo>
                      <a:pt x="20" y="257"/>
                    </a:lnTo>
                    <a:lnTo>
                      <a:pt x="32" y="260"/>
                    </a:lnTo>
                    <a:lnTo>
                      <a:pt x="43" y="263"/>
                    </a:lnTo>
                    <a:lnTo>
                      <a:pt x="35" y="250"/>
                    </a:lnTo>
                    <a:lnTo>
                      <a:pt x="52" y="252"/>
                    </a:lnTo>
                    <a:lnTo>
                      <a:pt x="65" y="253"/>
                    </a:lnTo>
                    <a:lnTo>
                      <a:pt x="53" y="237"/>
                    </a:lnTo>
                    <a:lnTo>
                      <a:pt x="47" y="227"/>
                    </a:lnTo>
                    <a:lnTo>
                      <a:pt x="37" y="213"/>
                    </a:lnTo>
                    <a:lnTo>
                      <a:pt x="50" y="212"/>
                    </a:lnTo>
                    <a:lnTo>
                      <a:pt x="63" y="212"/>
                    </a:lnTo>
                    <a:lnTo>
                      <a:pt x="75" y="210"/>
                    </a:lnTo>
                    <a:lnTo>
                      <a:pt x="65" y="200"/>
                    </a:lnTo>
                    <a:lnTo>
                      <a:pt x="53" y="190"/>
                    </a:lnTo>
                    <a:lnTo>
                      <a:pt x="66" y="185"/>
                    </a:lnTo>
                    <a:lnTo>
                      <a:pt x="60" y="168"/>
                    </a:lnTo>
                    <a:lnTo>
                      <a:pt x="53" y="157"/>
                    </a:lnTo>
                    <a:lnTo>
                      <a:pt x="48" y="147"/>
                    </a:lnTo>
                    <a:lnTo>
                      <a:pt x="63" y="148"/>
                    </a:lnTo>
                    <a:lnTo>
                      <a:pt x="76" y="152"/>
                    </a:lnTo>
                    <a:lnTo>
                      <a:pt x="80" y="135"/>
                    </a:lnTo>
                    <a:lnTo>
                      <a:pt x="78" y="117"/>
                    </a:lnTo>
                    <a:lnTo>
                      <a:pt x="75" y="100"/>
                    </a:lnTo>
                    <a:lnTo>
                      <a:pt x="63" y="80"/>
                    </a:lnTo>
                    <a:lnTo>
                      <a:pt x="86" y="92"/>
                    </a:lnTo>
                    <a:lnTo>
                      <a:pt x="96" y="97"/>
                    </a:lnTo>
                    <a:lnTo>
                      <a:pt x="108" y="105"/>
                    </a:lnTo>
                    <a:lnTo>
                      <a:pt x="121" y="105"/>
                    </a:lnTo>
                    <a:lnTo>
                      <a:pt x="121" y="92"/>
                    </a:lnTo>
                    <a:lnTo>
                      <a:pt x="124" y="78"/>
                    </a:lnTo>
                    <a:lnTo>
                      <a:pt x="132" y="61"/>
                    </a:lnTo>
                    <a:lnTo>
                      <a:pt x="139" y="73"/>
                    </a:lnTo>
                    <a:lnTo>
                      <a:pt x="144" y="80"/>
                    </a:lnTo>
                    <a:lnTo>
                      <a:pt x="154" y="87"/>
                    </a:lnTo>
                    <a:lnTo>
                      <a:pt x="160" y="75"/>
                    </a:lnTo>
                    <a:lnTo>
                      <a:pt x="169" y="63"/>
                    </a:lnTo>
                    <a:lnTo>
                      <a:pt x="184" y="51"/>
                    </a:lnTo>
                    <a:lnTo>
                      <a:pt x="197" y="38"/>
                    </a:lnTo>
                    <a:lnTo>
                      <a:pt x="213" y="28"/>
                    </a:lnTo>
                    <a:lnTo>
                      <a:pt x="233" y="23"/>
                    </a:lnTo>
                    <a:lnTo>
                      <a:pt x="260" y="18"/>
                    </a:lnTo>
                    <a:lnTo>
                      <a:pt x="298" y="8"/>
                    </a:lnTo>
                    <a:lnTo>
                      <a:pt x="322" y="3"/>
                    </a:lnTo>
                    <a:lnTo>
                      <a:pt x="344" y="1"/>
                    </a:lnTo>
                    <a:lnTo>
                      <a:pt x="360" y="0"/>
                    </a:lnTo>
                    <a:lnTo>
                      <a:pt x="385" y="0"/>
                    </a:lnTo>
                    <a:lnTo>
                      <a:pt x="431" y="1"/>
                    </a:lnTo>
                    <a:lnTo>
                      <a:pt x="415" y="8"/>
                    </a:lnTo>
                    <a:lnTo>
                      <a:pt x="405" y="18"/>
                    </a:lnTo>
                    <a:lnTo>
                      <a:pt x="402" y="23"/>
                    </a:lnTo>
                    <a:lnTo>
                      <a:pt x="418" y="28"/>
                    </a:lnTo>
                    <a:lnTo>
                      <a:pt x="438" y="30"/>
                    </a:lnTo>
                    <a:lnTo>
                      <a:pt x="458" y="28"/>
                    </a:lnTo>
                    <a:lnTo>
                      <a:pt x="476" y="26"/>
                    </a:lnTo>
                    <a:lnTo>
                      <a:pt x="491" y="23"/>
                    </a:lnTo>
                    <a:lnTo>
                      <a:pt x="519" y="25"/>
                    </a:lnTo>
                    <a:lnTo>
                      <a:pt x="501" y="31"/>
                    </a:lnTo>
                    <a:lnTo>
                      <a:pt x="486" y="43"/>
                    </a:lnTo>
                    <a:lnTo>
                      <a:pt x="501" y="45"/>
                    </a:lnTo>
                    <a:lnTo>
                      <a:pt x="514" y="43"/>
                    </a:lnTo>
                    <a:lnTo>
                      <a:pt x="534" y="45"/>
                    </a:lnTo>
                    <a:lnTo>
                      <a:pt x="565" y="55"/>
                    </a:lnTo>
                    <a:lnTo>
                      <a:pt x="547" y="58"/>
                    </a:lnTo>
                    <a:lnTo>
                      <a:pt x="530" y="61"/>
                    </a:lnTo>
                    <a:lnTo>
                      <a:pt x="520" y="66"/>
                    </a:lnTo>
                    <a:lnTo>
                      <a:pt x="542" y="70"/>
                    </a:lnTo>
                    <a:lnTo>
                      <a:pt x="558" y="73"/>
                    </a:lnTo>
                    <a:lnTo>
                      <a:pt x="570" y="75"/>
                    </a:lnTo>
                    <a:lnTo>
                      <a:pt x="586" y="82"/>
                    </a:lnTo>
                    <a:lnTo>
                      <a:pt x="606" y="92"/>
                    </a:lnTo>
                    <a:lnTo>
                      <a:pt x="636" y="102"/>
                    </a:lnTo>
                    <a:lnTo>
                      <a:pt x="618" y="107"/>
                    </a:lnTo>
                    <a:lnTo>
                      <a:pt x="605" y="113"/>
                    </a:lnTo>
                    <a:lnTo>
                      <a:pt x="595" y="120"/>
                    </a:lnTo>
                    <a:lnTo>
                      <a:pt x="593" y="128"/>
                    </a:lnTo>
                    <a:lnTo>
                      <a:pt x="606" y="130"/>
                    </a:lnTo>
                    <a:lnTo>
                      <a:pt x="619" y="135"/>
                    </a:lnTo>
                    <a:lnTo>
                      <a:pt x="633" y="142"/>
                    </a:lnTo>
                    <a:lnTo>
                      <a:pt x="652" y="147"/>
                    </a:lnTo>
                    <a:lnTo>
                      <a:pt x="667" y="145"/>
                    </a:lnTo>
                    <a:lnTo>
                      <a:pt x="656" y="158"/>
                    </a:lnTo>
                    <a:lnTo>
                      <a:pt x="652" y="178"/>
                    </a:lnTo>
                    <a:lnTo>
                      <a:pt x="659" y="195"/>
                    </a:lnTo>
                    <a:lnTo>
                      <a:pt x="664" y="210"/>
                    </a:lnTo>
                    <a:lnTo>
                      <a:pt x="667" y="223"/>
                    </a:lnTo>
                    <a:lnTo>
                      <a:pt x="656" y="248"/>
                    </a:lnTo>
                    <a:lnTo>
                      <a:pt x="695" y="247"/>
                    </a:lnTo>
                    <a:lnTo>
                      <a:pt x="661" y="270"/>
                    </a:lnTo>
                    <a:lnTo>
                      <a:pt x="649" y="285"/>
                    </a:lnTo>
                    <a:lnTo>
                      <a:pt x="644" y="312"/>
                    </a:lnTo>
                    <a:lnTo>
                      <a:pt x="661" y="324"/>
                    </a:lnTo>
                    <a:lnTo>
                      <a:pt x="654" y="340"/>
                    </a:lnTo>
                    <a:lnTo>
                      <a:pt x="649" y="362"/>
                    </a:lnTo>
                    <a:lnTo>
                      <a:pt x="661" y="380"/>
                    </a:lnTo>
                    <a:lnTo>
                      <a:pt x="644" y="407"/>
                    </a:lnTo>
                    <a:lnTo>
                      <a:pt x="638" y="424"/>
                    </a:lnTo>
                    <a:lnTo>
                      <a:pt x="629" y="477"/>
                    </a:lnTo>
                    <a:lnTo>
                      <a:pt x="616" y="352"/>
                    </a:lnTo>
                    <a:lnTo>
                      <a:pt x="601" y="305"/>
                    </a:lnTo>
                    <a:lnTo>
                      <a:pt x="570" y="235"/>
                    </a:lnTo>
                    <a:lnTo>
                      <a:pt x="544" y="212"/>
                    </a:lnTo>
                    <a:lnTo>
                      <a:pt x="502" y="200"/>
                    </a:lnTo>
                    <a:lnTo>
                      <a:pt x="458" y="197"/>
                    </a:lnTo>
                    <a:lnTo>
                      <a:pt x="410" y="185"/>
                    </a:lnTo>
                    <a:lnTo>
                      <a:pt x="369" y="175"/>
                    </a:lnTo>
                    <a:lnTo>
                      <a:pt x="321" y="163"/>
                    </a:lnTo>
                    <a:lnTo>
                      <a:pt x="276" y="160"/>
                    </a:lnTo>
                    <a:lnTo>
                      <a:pt x="194" y="157"/>
                    </a:lnTo>
                    <a:lnTo>
                      <a:pt x="184" y="167"/>
                    </a:lnTo>
                    <a:lnTo>
                      <a:pt x="170" y="177"/>
                    </a:lnTo>
                    <a:lnTo>
                      <a:pt x="157" y="185"/>
                    </a:lnTo>
                    <a:lnTo>
                      <a:pt x="147" y="185"/>
                    </a:lnTo>
                    <a:lnTo>
                      <a:pt x="136" y="190"/>
                    </a:lnTo>
                    <a:lnTo>
                      <a:pt x="124" y="212"/>
                    </a:lnTo>
                    <a:lnTo>
                      <a:pt x="111" y="233"/>
                    </a:lnTo>
                    <a:lnTo>
                      <a:pt x="108" y="263"/>
                    </a:lnTo>
                    <a:lnTo>
                      <a:pt x="98" y="283"/>
                    </a:lnTo>
                    <a:lnTo>
                      <a:pt x="88" y="307"/>
                    </a:lnTo>
                    <a:lnTo>
                      <a:pt x="76" y="324"/>
                    </a:lnTo>
                    <a:lnTo>
                      <a:pt x="66" y="342"/>
                    </a:lnTo>
                    <a:lnTo>
                      <a:pt x="60" y="364"/>
                    </a:lnTo>
                    <a:lnTo>
                      <a:pt x="55" y="389"/>
                    </a:lnTo>
                    <a:lnTo>
                      <a:pt x="42" y="480"/>
                    </a:lnTo>
                    <a:close/>
                  </a:path>
                </a:pathLst>
              </a:custGeom>
              <a:solidFill>
                <a:srgbClr val="201000"/>
              </a:solidFill>
              <a:ln w="11113">
                <a:solidFill>
                  <a:srgbClr val="000000"/>
                </a:solidFill>
                <a:round/>
                <a:headEnd/>
                <a:tailEnd/>
              </a:ln>
            </p:spPr>
            <p:txBody>
              <a:bodyPr/>
              <a:lstStyle/>
              <a:p>
                <a:endParaRPr lang="en-US">
                  <a:latin typeface="Verdana" pitchFamily="34" charset="0"/>
                </a:endParaRPr>
              </a:p>
            </p:txBody>
          </p:sp>
          <p:grpSp>
            <p:nvGrpSpPr>
              <p:cNvPr id="28731" name="Group 12"/>
              <p:cNvGrpSpPr>
                <a:grpSpLocks/>
              </p:cNvGrpSpPr>
              <p:nvPr/>
            </p:nvGrpSpPr>
            <p:grpSpPr bwMode="auto">
              <a:xfrm>
                <a:off x="3748" y="1299"/>
                <a:ext cx="147" cy="25"/>
                <a:chOff x="3748" y="1299"/>
                <a:chExt cx="147" cy="25"/>
              </a:xfrm>
            </p:grpSpPr>
            <p:grpSp>
              <p:nvGrpSpPr>
                <p:cNvPr id="28744" name="Group 13"/>
                <p:cNvGrpSpPr>
                  <a:grpSpLocks/>
                </p:cNvGrpSpPr>
                <p:nvPr/>
              </p:nvGrpSpPr>
              <p:grpSpPr bwMode="auto">
                <a:xfrm>
                  <a:off x="3748" y="1299"/>
                  <a:ext cx="25" cy="25"/>
                  <a:chOff x="3748" y="1299"/>
                  <a:chExt cx="25" cy="25"/>
                </a:xfrm>
              </p:grpSpPr>
              <p:sp>
                <p:nvSpPr>
                  <p:cNvPr id="28748" name="Oval 14"/>
                  <p:cNvSpPr>
                    <a:spLocks noChangeArrowheads="1"/>
                  </p:cNvSpPr>
                  <p:nvPr/>
                </p:nvSpPr>
                <p:spPr bwMode="auto">
                  <a:xfrm>
                    <a:off x="3748" y="1299"/>
                    <a:ext cx="25" cy="25"/>
                  </a:xfrm>
                  <a:prstGeom prst="ellipse">
                    <a:avLst/>
                  </a:prstGeom>
                  <a:solidFill>
                    <a:srgbClr val="4040FF"/>
                  </a:solidFill>
                  <a:ln w="11113">
                    <a:solidFill>
                      <a:srgbClr val="000080"/>
                    </a:solidFill>
                    <a:round/>
                    <a:headEnd/>
                    <a:tailEnd/>
                  </a:ln>
                </p:spPr>
                <p:txBody>
                  <a:bodyPr/>
                  <a:lstStyle/>
                  <a:p>
                    <a:endParaRPr lang="en-US">
                      <a:latin typeface="Verdana" pitchFamily="34" charset="0"/>
                    </a:endParaRPr>
                  </a:p>
                </p:txBody>
              </p:sp>
              <p:sp>
                <p:nvSpPr>
                  <p:cNvPr id="28749" name="Oval 15"/>
                  <p:cNvSpPr>
                    <a:spLocks noChangeArrowheads="1"/>
                  </p:cNvSpPr>
                  <p:nvPr/>
                </p:nvSpPr>
                <p:spPr bwMode="auto">
                  <a:xfrm>
                    <a:off x="3755" y="1303"/>
                    <a:ext cx="11" cy="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grpSp>
            <p:grpSp>
              <p:nvGrpSpPr>
                <p:cNvPr id="28745" name="Group 16"/>
                <p:cNvGrpSpPr>
                  <a:grpSpLocks/>
                </p:cNvGrpSpPr>
                <p:nvPr/>
              </p:nvGrpSpPr>
              <p:grpSpPr bwMode="auto">
                <a:xfrm>
                  <a:off x="3870" y="1299"/>
                  <a:ext cx="25" cy="25"/>
                  <a:chOff x="3870" y="1299"/>
                  <a:chExt cx="25" cy="25"/>
                </a:xfrm>
              </p:grpSpPr>
              <p:sp>
                <p:nvSpPr>
                  <p:cNvPr id="28746" name="Oval 17"/>
                  <p:cNvSpPr>
                    <a:spLocks noChangeArrowheads="1"/>
                  </p:cNvSpPr>
                  <p:nvPr/>
                </p:nvSpPr>
                <p:spPr bwMode="auto">
                  <a:xfrm>
                    <a:off x="3870" y="1299"/>
                    <a:ext cx="25" cy="25"/>
                  </a:xfrm>
                  <a:prstGeom prst="ellipse">
                    <a:avLst/>
                  </a:prstGeom>
                  <a:solidFill>
                    <a:srgbClr val="4040FF"/>
                  </a:solidFill>
                  <a:ln w="11113">
                    <a:solidFill>
                      <a:srgbClr val="000080"/>
                    </a:solidFill>
                    <a:round/>
                    <a:headEnd/>
                    <a:tailEnd/>
                  </a:ln>
                </p:spPr>
                <p:txBody>
                  <a:bodyPr/>
                  <a:lstStyle/>
                  <a:p>
                    <a:endParaRPr lang="en-US">
                      <a:latin typeface="Verdana" pitchFamily="34" charset="0"/>
                    </a:endParaRPr>
                  </a:p>
                </p:txBody>
              </p:sp>
              <p:sp>
                <p:nvSpPr>
                  <p:cNvPr id="28747" name="Oval 18"/>
                  <p:cNvSpPr>
                    <a:spLocks noChangeArrowheads="1"/>
                  </p:cNvSpPr>
                  <p:nvPr/>
                </p:nvSpPr>
                <p:spPr bwMode="auto">
                  <a:xfrm>
                    <a:off x="3876" y="1303"/>
                    <a:ext cx="11" cy="1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grpSp>
          </p:grpSp>
          <p:sp>
            <p:nvSpPr>
              <p:cNvPr id="28732" name="Arc 19"/>
              <p:cNvSpPr>
                <a:spLocks/>
              </p:cNvSpPr>
              <p:nvPr/>
            </p:nvSpPr>
            <p:spPr bwMode="auto">
              <a:xfrm>
                <a:off x="3790" y="1380"/>
                <a:ext cx="68" cy="35"/>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399"/>
                      <a:pt x="2" y="207"/>
                      <a:pt x="7" y="15"/>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399"/>
                      <a:pt x="2" y="207"/>
                      <a:pt x="7" y="15"/>
                    </a:cubicBezTo>
                    <a:lnTo>
                      <a:pt x="21600" y="591"/>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nvGrpSpPr>
              <p:cNvPr id="28733" name="Group 20"/>
              <p:cNvGrpSpPr>
                <a:grpSpLocks/>
              </p:cNvGrpSpPr>
              <p:nvPr/>
            </p:nvGrpSpPr>
            <p:grpSpPr bwMode="auto">
              <a:xfrm>
                <a:off x="3722" y="1219"/>
                <a:ext cx="210" cy="59"/>
                <a:chOff x="3722" y="1219"/>
                <a:chExt cx="210" cy="59"/>
              </a:xfrm>
            </p:grpSpPr>
            <p:sp>
              <p:nvSpPr>
                <p:cNvPr id="28742" name="Freeform 21"/>
                <p:cNvSpPr>
                  <a:spLocks/>
                </p:cNvSpPr>
                <p:nvPr/>
              </p:nvSpPr>
              <p:spPr bwMode="auto">
                <a:xfrm>
                  <a:off x="3722" y="1219"/>
                  <a:ext cx="64" cy="55"/>
                </a:xfrm>
                <a:custGeom>
                  <a:avLst/>
                  <a:gdLst>
                    <a:gd name="T0" fmla="*/ 0 w 129"/>
                    <a:gd name="T1" fmla="*/ 1 h 110"/>
                    <a:gd name="T2" fmla="*/ 0 w 129"/>
                    <a:gd name="T3" fmla="*/ 1 h 110"/>
                    <a:gd name="T4" fmla="*/ 0 w 129"/>
                    <a:gd name="T5" fmla="*/ 1 h 110"/>
                    <a:gd name="T6" fmla="*/ 0 w 129"/>
                    <a:gd name="T7" fmla="*/ 1 h 110"/>
                    <a:gd name="T8" fmla="*/ 0 w 129"/>
                    <a:gd name="T9" fmla="*/ 1 h 110"/>
                    <a:gd name="T10" fmla="*/ 0 w 129"/>
                    <a:gd name="T11" fmla="*/ 1 h 110"/>
                    <a:gd name="T12" fmla="*/ 0 w 129"/>
                    <a:gd name="T13" fmla="*/ 1 h 110"/>
                    <a:gd name="T14" fmla="*/ 0 w 129"/>
                    <a:gd name="T15" fmla="*/ 1 h 110"/>
                    <a:gd name="T16" fmla="*/ 0 w 129"/>
                    <a:gd name="T17" fmla="*/ 1 h 110"/>
                    <a:gd name="T18" fmla="*/ 0 w 129"/>
                    <a:gd name="T19" fmla="*/ 1 h 110"/>
                    <a:gd name="T20" fmla="*/ 0 w 129"/>
                    <a:gd name="T21" fmla="*/ 1 h 110"/>
                    <a:gd name="T22" fmla="*/ 0 w 129"/>
                    <a:gd name="T23" fmla="*/ 1 h 110"/>
                    <a:gd name="T24" fmla="*/ 0 w 129"/>
                    <a:gd name="T25" fmla="*/ 1 h 110"/>
                    <a:gd name="T26" fmla="*/ 0 w 129"/>
                    <a:gd name="T27" fmla="*/ 1 h 110"/>
                    <a:gd name="T28" fmla="*/ 0 w 129"/>
                    <a:gd name="T29" fmla="*/ 1 h 110"/>
                    <a:gd name="T30" fmla="*/ 0 w 129"/>
                    <a:gd name="T31" fmla="*/ 1 h 110"/>
                    <a:gd name="T32" fmla="*/ 0 w 129"/>
                    <a:gd name="T33" fmla="*/ 1 h 110"/>
                    <a:gd name="T34" fmla="*/ 0 w 129"/>
                    <a:gd name="T35" fmla="*/ 1 h 110"/>
                    <a:gd name="T36" fmla="*/ 0 w 129"/>
                    <a:gd name="T37" fmla="*/ 1 h 110"/>
                    <a:gd name="T38" fmla="*/ 0 w 129"/>
                    <a:gd name="T39" fmla="*/ 1 h 110"/>
                    <a:gd name="T40" fmla="*/ 0 w 129"/>
                    <a:gd name="T41" fmla="*/ 1 h 110"/>
                    <a:gd name="T42" fmla="*/ 0 w 129"/>
                    <a:gd name="T43" fmla="*/ 1 h 110"/>
                    <a:gd name="T44" fmla="*/ 0 w 129"/>
                    <a:gd name="T45" fmla="*/ 1 h 110"/>
                    <a:gd name="T46" fmla="*/ 0 w 129"/>
                    <a:gd name="T47" fmla="*/ 0 h 110"/>
                    <a:gd name="T48" fmla="*/ 0 w 129"/>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110"/>
                    <a:gd name="T77" fmla="*/ 129 w 129"/>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110">
                      <a:moveTo>
                        <a:pt x="110" y="9"/>
                      </a:moveTo>
                      <a:lnTo>
                        <a:pt x="97" y="14"/>
                      </a:lnTo>
                      <a:lnTo>
                        <a:pt x="84" y="20"/>
                      </a:lnTo>
                      <a:lnTo>
                        <a:pt x="74" y="27"/>
                      </a:lnTo>
                      <a:lnTo>
                        <a:pt x="66" y="34"/>
                      </a:lnTo>
                      <a:lnTo>
                        <a:pt x="58" y="47"/>
                      </a:lnTo>
                      <a:lnTo>
                        <a:pt x="49" y="62"/>
                      </a:lnTo>
                      <a:lnTo>
                        <a:pt x="43" y="74"/>
                      </a:lnTo>
                      <a:lnTo>
                        <a:pt x="36" y="82"/>
                      </a:lnTo>
                      <a:lnTo>
                        <a:pt x="28" y="92"/>
                      </a:lnTo>
                      <a:lnTo>
                        <a:pt x="0" y="110"/>
                      </a:lnTo>
                      <a:lnTo>
                        <a:pt x="18" y="105"/>
                      </a:lnTo>
                      <a:lnTo>
                        <a:pt x="29" y="102"/>
                      </a:lnTo>
                      <a:lnTo>
                        <a:pt x="41" y="95"/>
                      </a:lnTo>
                      <a:lnTo>
                        <a:pt x="54" y="84"/>
                      </a:lnTo>
                      <a:lnTo>
                        <a:pt x="61" y="75"/>
                      </a:lnTo>
                      <a:lnTo>
                        <a:pt x="71" y="62"/>
                      </a:lnTo>
                      <a:lnTo>
                        <a:pt x="76" y="50"/>
                      </a:lnTo>
                      <a:lnTo>
                        <a:pt x="82" y="40"/>
                      </a:lnTo>
                      <a:lnTo>
                        <a:pt x="91" y="29"/>
                      </a:lnTo>
                      <a:lnTo>
                        <a:pt x="99" y="24"/>
                      </a:lnTo>
                      <a:lnTo>
                        <a:pt x="112" y="17"/>
                      </a:lnTo>
                      <a:lnTo>
                        <a:pt x="122" y="12"/>
                      </a:lnTo>
                      <a:lnTo>
                        <a:pt x="129" y="0"/>
                      </a:lnTo>
                      <a:lnTo>
                        <a:pt x="110" y="9"/>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sp>
              <p:nvSpPr>
                <p:cNvPr id="28743" name="Freeform 22"/>
                <p:cNvSpPr>
                  <a:spLocks/>
                </p:cNvSpPr>
                <p:nvPr/>
              </p:nvSpPr>
              <p:spPr bwMode="auto">
                <a:xfrm>
                  <a:off x="3868" y="1223"/>
                  <a:ext cx="64" cy="55"/>
                </a:xfrm>
                <a:custGeom>
                  <a:avLst/>
                  <a:gdLst>
                    <a:gd name="T0" fmla="*/ 0 w 129"/>
                    <a:gd name="T1" fmla="*/ 1 h 110"/>
                    <a:gd name="T2" fmla="*/ 0 w 129"/>
                    <a:gd name="T3" fmla="*/ 1 h 110"/>
                    <a:gd name="T4" fmla="*/ 0 w 129"/>
                    <a:gd name="T5" fmla="*/ 1 h 110"/>
                    <a:gd name="T6" fmla="*/ 0 w 129"/>
                    <a:gd name="T7" fmla="*/ 1 h 110"/>
                    <a:gd name="T8" fmla="*/ 0 w 129"/>
                    <a:gd name="T9" fmla="*/ 1 h 110"/>
                    <a:gd name="T10" fmla="*/ 0 w 129"/>
                    <a:gd name="T11" fmla="*/ 1 h 110"/>
                    <a:gd name="T12" fmla="*/ 0 w 129"/>
                    <a:gd name="T13" fmla="*/ 1 h 110"/>
                    <a:gd name="T14" fmla="*/ 0 w 129"/>
                    <a:gd name="T15" fmla="*/ 1 h 110"/>
                    <a:gd name="T16" fmla="*/ 0 w 129"/>
                    <a:gd name="T17" fmla="*/ 1 h 110"/>
                    <a:gd name="T18" fmla="*/ 0 w 129"/>
                    <a:gd name="T19" fmla="*/ 1 h 110"/>
                    <a:gd name="T20" fmla="*/ 0 w 129"/>
                    <a:gd name="T21" fmla="*/ 1 h 110"/>
                    <a:gd name="T22" fmla="*/ 0 w 129"/>
                    <a:gd name="T23" fmla="*/ 1 h 110"/>
                    <a:gd name="T24" fmla="*/ 0 w 129"/>
                    <a:gd name="T25" fmla="*/ 1 h 110"/>
                    <a:gd name="T26" fmla="*/ 0 w 129"/>
                    <a:gd name="T27" fmla="*/ 1 h 110"/>
                    <a:gd name="T28" fmla="*/ 0 w 129"/>
                    <a:gd name="T29" fmla="*/ 1 h 110"/>
                    <a:gd name="T30" fmla="*/ 0 w 129"/>
                    <a:gd name="T31" fmla="*/ 1 h 110"/>
                    <a:gd name="T32" fmla="*/ 0 w 129"/>
                    <a:gd name="T33" fmla="*/ 1 h 110"/>
                    <a:gd name="T34" fmla="*/ 0 w 129"/>
                    <a:gd name="T35" fmla="*/ 1 h 110"/>
                    <a:gd name="T36" fmla="*/ 0 w 129"/>
                    <a:gd name="T37" fmla="*/ 1 h 110"/>
                    <a:gd name="T38" fmla="*/ 0 w 129"/>
                    <a:gd name="T39" fmla="*/ 1 h 110"/>
                    <a:gd name="T40" fmla="*/ 0 w 129"/>
                    <a:gd name="T41" fmla="*/ 1 h 110"/>
                    <a:gd name="T42" fmla="*/ 0 w 129"/>
                    <a:gd name="T43" fmla="*/ 1 h 110"/>
                    <a:gd name="T44" fmla="*/ 0 w 129"/>
                    <a:gd name="T45" fmla="*/ 1 h 110"/>
                    <a:gd name="T46" fmla="*/ 0 w 129"/>
                    <a:gd name="T47" fmla="*/ 0 h 110"/>
                    <a:gd name="T48" fmla="*/ 0 w 129"/>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9"/>
                    <a:gd name="T76" fmla="*/ 0 h 110"/>
                    <a:gd name="T77" fmla="*/ 129 w 129"/>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9" h="110">
                      <a:moveTo>
                        <a:pt x="18" y="8"/>
                      </a:moveTo>
                      <a:lnTo>
                        <a:pt x="33" y="13"/>
                      </a:lnTo>
                      <a:lnTo>
                        <a:pt x="45" y="18"/>
                      </a:lnTo>
                      <a:lnTo>
                        <a:pt x="54" y="25"/>
                      </a:lnTo>
                      <a:lnTo>
                        <a:pt x="63" y="33"/>
                      </a:lnTo>
                      <a:lnTo>
                        <a:pt x="71" y="46"/>
                      </a:lnTo>
                      <a:lnTo>
                        <a:pt x="79" y="61"/>
                      </a:lnTo>
                      <a:lnTo>
                        <a:pt x="86" y="73"/>
                      </a:lnTo>
                      <a:lnTo>
                        <a:pt x="92" y="81"/>
                      </a:lnTo>
                      <a:lnTo>
                        <a:pt x="101" y="91"/>
                      </a:lnTo>
                      <a:lnTo>
                        <a:pt x="129" y="110"/>
                      </a:lnTo>
                      <a:lnTo>
                        <a:pt x="111" y="105"/>
                      </a:lnTo>
                      <a:lnTo>
                        <a:pt x="99" y="100"/>
                      </a:lnTo>
                      <a:lnTo>
                        <a:pt x="87" y="93"/>
                      </a:lnTo>
                      <a:lnTo>
                        <a:pt x="74" y="83"/>
                      </a:lnTo>
                      <a:lnTo>
                        <a:pt x="68" y="75"/>
                      </a:lnTo>
                      <a:lnTo>
                        <a:pt x="58" y="60"/>
                      </a:lnTo>
                      <a:lnTo>
                        <a:pt x="53" y="50"/>
                      </a:lnTo>
                      <a:lnTo>
                        <a:pt x="46" y="40"/>
                      </a:lnTo>
                      <a:lnTo>
                        <a:pt x="38" y="28"/>
                      </a:lnTo>
                      <a:lnTo>
                        <a:pt x="30" y="23"/>
                      </a:lnTo>
                      <a:lnTo>
                        <a:pt x="17" y="16"/>
                      </a:lnTo>
                      <a:lnTo>
                        <a:pt x="7" y="11"/>
                      </a:lnTo>
                      <a:lnTo>
                        <a:pt x="0" y="0"/>
                      </a:lnTo>
                      <a:lnTo>
                        <a:pt x="18" y="8"/>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grpSp>
          <p:grpSp>
            <p:nvGrpSpPr>
              <p:cNvPr id="28734" name="Group 23"/>
              <p:cNvGrpSpPr>
                <a:grpSpLocks/>
              </p:cNvGrpSpPr>
              <p:nvPr/>
            </p:nvGrpSpPr>
            <p:grpSpPr bwMode="auto">
              <a:xfrm>
                <a:off x="3676" y="1269"/>
                <a:ext cx="307" cy="87"/>
                <a:chOff x="3676" y="1269"/>
                <a:chExt cx="307" cy="87"/>
              </a:xfrm>
            </p:grpSpPr>
            <p:grpSp>
              <p:nvGrpSpPr>
                <p:cNvPr id="28736" name="Group 24"/>
                <p:cNvGrpSpPr>
                  <a:grpSpLocks/>
                </p:cNvGrpSpPr>
                <p:nvPr/>
              </p:nvGrpSpPr>
              <p:grpSpPr bwMode="auto">
                <a:xfrm>
                  <a:off x="3717" y="1269"/>
                  <a:ext cx="214" cy="87"/>
                  <a:chOff x="3717" y="1269"/>
                  <a:chExt cx="214" cy="87"/>
                </a:xfrm>
              </p:grpSpPr>
              <p:sp>
                <p:nvSpPr>
                  <p:cNvPr id="28740" name="Oval 25"/>
                  <p:cNvSpPr>
                    <a:spLocks noChangeArrowheads="1"/>
                  </p:cNvSpPr>
                  <p:nvPr/>
                </p:nvSpPr>
                <p:spPr bwMode="auto">
                  <a:xfrm>
                    <a:off x="3845" y="1269"/>
                    <a:ext cx="86" cy="87"/>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28741" name="Oval 26"/>
                  <p:cNvSpPr>
                    <a:spLocks noChangeArrowheads="1"/>
                  </p:cNvSpPr>
                  <p:nvPr/>
                </p:nvSpPr>
                <p:spPr bwMode="auto">
                  <a:xfrm>
                    <a:off x="3717" y="1269"/>
                    <a:ext cx="87" cy="87"/>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sp>
              <p:nvSpPr>
                <p:cNvPr id="28737" name="Arc 27"/>
                <p:cNvSpPr>
                  <a:spLocks/>
                </p:cNvSpPr>
                <p:nvPr/>
              </p:nvSpPr>
              <p:spPr bwMode="auto">
                <a:xfrm>
                  <a:off x="3804" y="1293"/>
                  <a:ext cx="38" cy="25"/>
                </a:xfrm>
                <a:custGeom>
                  <a:avLst/>
                  <a:gdLst>
                    <a:gd name="T0" fmla="*/ 0 w 33591"/>
                    <a:gd name="T1" fmla="*/ 0 h 21600"/>
                    <a:gd name="T2" fmla="*/ 0 w 33591"/>
                    <a:gd name="T3" fmla="*/ 0 h 21600"/>
                    <a:gd name="T4" fmla="*/ 0 w 33591"/>
                    <a:gd name="T5" fmla="*/ 0 h 21600"/>
                    <a:gd name="T6" fmla="*/ 0 60000 65536"/>
                    <a:gd name="T7" fmla="*/ 0 60000 65536"/>
                    <a:gd name="T8" fmla="*/ 0 60000 65536"/>
                    <a:gd name="T9" fmla="*/ 0 w 33591"/>
                    <a:gd name="T10" fmla="*/ 0 h 21600"/>
                    <a:gd name="T11" fmla="*/ 33591 w 33591"/>
                    <a:gd name="T12" fmla="*/ 21600 h 21600"/>
                  </a:gdLst>
                  <a:ahLst/>
                  <a:cxnLst>
                    <a:cxn ang="T6">
                      <a:pos x="T0" y="T1"/>
                    </a:cxn>
                    <a:cxn ang="T7">
                      <a:pos x="T2" y="T3"/>
                    </a:cxn>
                    <a:cxn ang="T8">
                      <a:pos x="T4" y="T5"/>
                    </a:cxn>
                  </a:cxnLst>
                  <a:rect l="T9" t="T10" r="T11" b="T12"/>
                  <a:pathLst>
                    <a:path w="33591" h="21600" fill="none" extrusionOk="0">
                      <a:moveTo>
                        <a:pt x="0" y="10152"/>
                      </a:moveTo>
                      <a:cubicBezTo>
                        <a:pt x="3947" y="3836"/>
                        <a:pt x="10869" y="-1"/>
                        <a:pt x="18317" y="0"/>
                      </a:cubicBezTo>
                      <a:cubicBezTo>
                        <a:pt x="24045" y="0"/>
                        <a:pt x="29539" y="2275"/>
                        <a:pt x="33590" y="6326"/>
                      </a:cubicBezTo>
                    </a:path>
                    <a:path w="33591" h="21600" stroke="0" extrusionOk="0">
                      <a:moveTo>
                        <a:pt x="0" y="10152"/>
                      </a:moveTo>
                      <a:cubicBezTo>
                        <a:pt x="3947" y="3836"/>
                        <a:pt x="10869" y="-1"/>
                        <a:pt x="18317" y="0"/>
                      </a:cubicBezTo>
                      <a:cubicBezTo>
                        <a:pt x="24045" y="0"/>
                        <a:pt x="29539" y="2275"/>
                        <a:pt x="33590" y="6326"/>
                      </a:cubicBezTo>
                      <a:lnTo>
                        <a:pt x="18317" y="21600"/>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28738" name="Line 28"/>
                <p:cNvSpPr>
                  <a:spLocks noChangeShapeType="1"/>
                </p:cNvSpPr>
                <p:nvPr/>
              </p:nvSpPr>
              <p:spPr bwMode="auto">
                <a:xfrm>
                  <a:off x="3676" y="1291"/>
                  <a:ext cx="49" cy="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9" name="Line 29"/>
                <p:cNvSpPr>
                  <a:spLocks noChangeShapeType="1"/>
                </p:cNvSpPr>
                <p:nvPr/>
              </p:nvSpPr>
              <p:spPr bwMode="auto">
                <a:xfrm flipV="1">
                  <a:off x="3931" y="1279"/>
                  <a:ext cx="52" cy="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35" name="Freeform 30"/>
              <p:cNvSpPr>
                <a:spLocks/>
              </p:cNvSpPr>
              <p:nvPr/>
            </p:nvSpPr>
            <p:spPr bwMode="auto">
              <a:xfrm>
                <a:off x="3818" y="1491"/>
                <a:ext cx="17" cy="3"/>
              </a:xfrm>
              <a:custGeom>
                <a:avLst/>
                <a:gdLst>
                  <a:gd name="T0" fmla="*/ 0 w 35"/>
                  <a:gd name="T1" fmla="*/ 1 h 5"/>
                  <a:gd name="T2" fmla="*/ 0 w 35"/>
                  <a:gd name="T3" fmla="*/ 0 h 5"/>
                  <a:gd name="T4" fmla="*/ 0 w 35"/>
                  <a:gd name="T5" fmla="*/ 1 h 5"/>
                  <a:gd name="T6" fmla="*/ 0 w 35"/>
                  <a:gd name="T7" fmla="*/ 1 h 5"/>
                  <a:gd name="T8" fmla="*/ 0 60000 65536"/>
                  <a:gd name="T9" fmla="*/ 0 60000 65536"/>
                  <a:gd name="T10" fmla="*/ 0 60000 65536"/>
                  <a:gd name="T11" fmla="*/ 0 60000 65536"/>
                  <a:gd name="T12" fmla="*/ 0 w 35"/>
                  <a:gd name="T13" fmla="*/ 0 h 5"/>
                  <a:gd name="T14" fmla="*/ 35 w 35"/>
                  <a:gd name="T15" fmla="*/ 5 h 5"/>
                </a:gdLst>
                <a:ahLst/>
                <a:cxnLst>
                  <a:cxn ang="T8">
                    <a:pos x="T0" y="T1"/>
                  </a:cxn>
                  <a:cxn ang="T9">
                    <a:pos x="T2" y="T3"/>
                  </a:cxn>
                  <a:cxn ang="T10">
                    <a:pos x="T4" y="T5"/>
                  </a:cxn>
                  <a:cxn ang="T11">
                    <a:pos x="T6" y="T7"/>
                  </a:cxn>
                </a:cxnLst>
                <a:rect l="T12" t="T13" r="T14" b="T15"/>
                <a:pathLst>
                  <a:path w="35" h="5">
                    <a:moveTo>
                      <a:pt x="0" y="4"/>
                    </a:moveTo>
                    <a:lnTo>
                      <a:pt x="13" y="0"/>
                    </a:lnTo>
                    <a:lnTo>
                      <a:pt x="25" y="4"/>
                    </a:lnTo>
                    <a:lnTo>
                      <a:pt x="35" y="5"/>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28680" name="Group 31"/>
            <p:cNvGrpSpPr>
              <a:grpSpLocks/>
            </p:cNvGrpSpPr>
            <p:nvPr/>
          </p:nvGrpSpPr>
          <p:grpSpPr bwMode="auto">
            <a:xfrm>
              <a:off x="2842" y="1525"/>
              <a:ext cx="1974" cy="2168"/>
              <a:chOff x="2842" y="1525"/>
              <a:chExt cx="1974" cy="2168"/>
            </a:xfrm>
          </p:grpSpPr>
          <p:sp>
            <p:nvSpPr>
              <p:cNvPr id="28691" name="Freeform 32"/>
              <p:cNvSpPr>
                <a:spLocks/>
              </p:cNvSpPr>
              <p:nvPr/>
            </p:nvSpPr>
            <p:spPr bwMode="auto">
              <a:xfrm>
                <a:off x="3575" y="1538"/>
                <a:ext cx="517" cy="839"/>
              </a:xfrm>
              <a:custGeom>
                <a:avLst/>
                <a:gdLst>
                  <a:gd name="T0" fmla="*/ 2 w 1033"/>
                  <a:gd name="T1" fmla="*/ 1 h 1677"/>
                  <a:gd name="T2" fmla="*/ 1 w 1033"/>
                  <a:gd name="T3" fmla="*/ 1 h 1677"/>
                  <a:gd name="T4" fmla="*/ 1 w 1033"/>
                  <a:gd name="T5" fmla="*/ 1 h 1677"/>
                  <a:gd name="T6" fmla="*/ 1 w 1033"/>
                  <a:gd name="T7" fmla="*/ 0 h 1677"/>
                  <a:gd name="T8" fmla="*/ 1 w 1033"/>
                  <a:gd name="T9" fmla="*/ 2 h 1677"/>
                  <a:gd name="T10" fmla="*/ 1 w 1033"/>
                  <a:gd name="T11" fmla="*/ 2 h 1677"/>
                  <a:gd name="T12" fmla="*/ 1 w 1033"/>
                  <a:gd name="T13" fmla="*/ 3 h 1677"/>
                  <a:gd name="T14" fmla="*/ 1 w 1033"/>
                  <a:gd name="T15" fmla="*/ 4 h 1677"/>
                  <a:gd name="T16" fmla="*/ 0 w 1033"/>
                  <a:gd name="T17" fmla="*/ 5 h 1677"/>
                  <a:gd name="T18" fmla="*/ 1 w 1033"/>
                  <a:gd name="T19" fmla="*/ 6 h 1677"/>
                  <a:gd name="T20" fmla="*/ 1 w 1033"/>
                  <a:gd name="T21" fmla="*/ 7 h 1677"/>
                  <a:gd name="T22" fmla="*/ 1 w 1033"/>
                  <a:gd name="T23" fmla="*/ 7 h 1677"/>
                  <a:gd name="T24" fmla="*/ 1 w 1033"/>
                  <a:gd name="T25" fmla="*/ 7 h 1677"/>
                  <a:gd name="T26" fmla="*/ 2 w 1033"/>
                  <a:gd name="T27" fmla="*/ 7 h 1677"/>
                  <a:gd name="T28" fmla="*/ 2 w 1033"/>
                  <a:gd name="T29" fmla="*/ 7 h 1677"/>
                  <a:gd name="T30" fmla="*/ 3 w 1033"/>
                  <a:gd name="T31" fmla="*/ 7 h 1677"/>
                  <a:gd name="T32" fmla="*/ 4 w 1033"/>
                  <a:gd name="T33" fmla="*/ 7 h 1677"/>
                  <a:gd name="T34" fmla="*/ 4 w 1033"/>
                  <a:gd name="T35" fmla="*/ 7 h 1677"/>
                  <a:gd name="T36" fmla="*/ 4 w 1033"/>
                  <a:gd name="T37" fmla="*/ 6 h 1677"/>
                  <a:gd name="T38" fmla="*/ 5 w 1033"/>
                  <a:gd name="T39" fmla="*/ 5 h 1677"/>
                  <a:gd name="T40" fmla="*/ 4 w 1033"/>
                  <a:gd name="T41" fmla="*/ 4 h 1677"/>
                  <a:gd name="T42" fmla="*/ 4 w 1033"/>
                  <a:gd name="T43" fmla="*/ 2 h 1677"/>
                  <a:gd name="T44" fmla="*/ 4 w 1033"/>
                  <a:gd name="T45" fmla="*/ 1 h 1677"/>
                  <a:gd name="T46" fmla="*/ 4 w 1033"/>
                  <a:gd name="T47" fmla="*/ 1 h 1677"/>
                  <a:gd name="T48" fmla="*/ 4 w 1033"/>
                  <a:gd name="T49" fmla="*/ 1 h 1677"/>
                  <a:gd name="T50" fmla="*/ 3 w 1033"/>
                  <a:gd name="T51" fmla="*/ 1 h 1677"/>
                  <a:gd name="T52" fmla="*/ 3 w 1033"/>
                  <a:gd name="T53" fmla="*/ 1 h 1677"/>
                  <a:gd name="T54" fmla="*/ 2 w 1033"/>
                  <a:gd name="T55" fmla="*/ 1 h 1677"/>
                  <a:gd name="T56" fmla="*/ 2 w 1033"/>
                  <a:gd name="T57" fmla="*/ 1 h 1677"/>
                  <a:gd name="T58" fmla="*/ 2 w 1033"/>
                  <a:gd name="T59" fmla="*/ 1 h 167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3"/>
                  <a:gd name="T91" fmla="*/ 0 h 1677"/>
                  <a:gd name="T92" fmla="*/ 1033 w 1033"/>
                  <a:gd name="T93" fmla="*/ 1677 h 167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3" h="1677">
                    <a:moveTo>
                      <a:pt x="307" y="25"/>
                    </a:moveTo>
                    <a:lnTo>
                      <a:pt x="208" y="15"/>
                    </a:lnTo>
                    <a:lnTo>
                      <a:pt x="139" y="5"/>
                    </a:lnTo>
                    <a:lnTo>
                      <a:pt x="99" y="0"/>
                    </a:lnTo>
                    <a:lnTo>
                      <a:pt x="99" y="260"/>
                    </a:lnTo>
                    <a:lnTo>
                      <a:pt x="84" y="490"/>
                    </a:lnTo>
                    <a:lnTo>
                      <a:pt x="74" y="546"/>
                    </a:lnTo>
                    <a:lnTo>
                      <a:pt x="44" y="881"/>
                    </a:lnTo>
                    <a:lnTo>
                      <a:pt x="0" y="1080"/>
                    </a:lnTo>
                    <a:lnTo>
                      <a:pt x="35" y="1410"/>
                    </a:lnTo>
                    <a:lnTo>
                      <a:pt x="64" y="1587"/>
                    </a:lnTo>
                    <a:lnTo>
                      <a:pt x="99" y="1632"/>
                    </a:lnTo>
                    <a:lnTo>
                      <a:pt x="168" y="1637"/>
                    </a:lnTo>
                    <a:lnTo>
                      <a:pt x="361" y="1657"/>
                    </a:lnTo>
                    <a:lnTo>
                      <a:pt x="505" y="1677"/>
                    </a:lnTo>
                    <a:lnTo>
                      <a:pt x="716" y="1657"/>
                    </a:lnTo>
                    <a:lnTo>
                      <a:pt x="924" y="1627"/>
                    </a:lnTo>
                    <a:lnTo>
                      <a:pt x="1004" y="1607"/>
                    </a:lnTo>
                    <a:lnTo>
                      <a:pt x="999" y="1410"/>
                    </a:lnTo>
                    <a:lnTo>
                      <a:pt x="1033" y="1050"/>
                    </a:lnTo>
                    <a:lnTo>
                      <a:pt x="1024" y="781"/>
                    </a:lnTo>
                    <a:lnTo>
                      <a:pt x="984" y="500"/>
                    </a:lnTo>
                    <a:lnTo>
                      <a:pt x="915" y="245"/>
                    </a:lnTo>
                    <a:lnTo>
                      <a:pt x="890" y="55"/>
                    </a:lnTo>
                    <a:lnTo>
                      <a:pt x="880" y="5"/>
                    </a:lnTo>
                    <a:lnTo>
                      <a:pt x="711" y="50"/>
                    </a:lnTo>
                    <a:lnTo>
                      <a:pt x="617" y="90"/>
                    </a:lnTo>
                    <a:lnTo>
                      <a:pt x="475" y="100"/>
                    </a:lnTo>
                    <a:lnTo>
                      <a:pt x="366" y="80"/>
                    </a:lnTo>
                    <a:lnTo>
                      <a:pt x="307" y="25"/>
                    </a:lnTo>
                    <a:close/>
                  </a:path>
                </a:pathLst>
              </a:custGeom>
              <a:solidFill>
                <a:srgbClr val="E0E0E0"/>
              </a:solidFill>
              <a:ln w="11113">
                <a:solidFill>
                  <a:srgbClr val="000000"/>
                </a:solidFill>
                <a:round/>
                <a:headEnd/>
                <a:tailEnd/>
              </a:ln>
            </p:spPr>
            <p:txBody>
              <a:bodyPr/>
              <a:lstStyle/>
              <a:p>
                <a:endParaRPr lang="en-US">
                  <a:latin typeface="Verdana" pitchFamily="34" charset="0"/>
                </a:endParaRPr>
              </a:p>
            </p:txBody>
          </p:sp>
          <p:grpSp>
            <p:nvGrpSpPr>
              <p:cNvPr id="28692" name="Group 33"/>
              <p:cNvGrpSpPr>
                <a:grpSpLocks/>
              </p:cNvGrpSpPr>
              <p:nvPr/>
            </p:nvGrpSpPr>
            <p:grpSpPr bwMode="auto">
              <a:xfrm>
                <a:off x="3379" y="2346"/>
                <a:ext cx="1000" cy="1347"/>
                <a:chOff x="3379" y="2346"/>
                <a:chExt cx="1000" cy="1347"/>
              </a:xfrm>
            </p:grpSpPr>
            <p:grpSp>
              <p:nvGrpSpPr>
                <p:cNvPr id="28722" name="Group 34"/>
                <p:cNvGrpSpPr>
                  <a:grpSpLocks/>
                </p:cNvGrpSpPr>
                <p:nvPr/>
              </p:nvGrpSpPr>
              <p:grpSpPr bwMode="auto">
                <a:xfrm>
                  <a:off x="3379" y="3426"/>
                  <a:ext cx="1000" cy="267"/>
                  <a:chOff x="3379" y="3426"/>
                  <a:chExt cx="1000" cy="267"/>
                </a:xfrm>
              </p:grpSpPr>
              <p:sp>
                <p:nvSpPr>
                  <p:cNvPr id="28724" name="Freeform 35"/>
                  <p:cNvSpPr>
                    <a:spLocks/>
                  </p:cNvSpPr>
                  <p:nvPr/>
                </p:nvSpPr>
                <p:spPr bwMode="auto">
                  <a:xfrm>
                    <a:off x="4022" y="3472"/>
                    <a:ext cx="357" cy="221"/>
                  </a:xfrm>
                  <a:custGeom>
                    <a:avLst/>
                    <a:gdLst>
                      <a:gd name="T0" fmla="*/ 0 w 715"/>
                      <a:gd name="T1" fmla="*/ 1 h 442"/>
                      <a:gd name="T2" fmla="*/ 0 w 715"/>
                      <a:gd name="T3" fmla="*/ 1 h 442"/>
                      <a:gd name="T4" fmla="*/ 0 w 715"/>
                      <a:gd name="T5" fmla="*/ 1 h 442"/>
                      <a:gd name="T6" fmla="*/ 0 w 715"/>
                      <a:gd name="T7" fmla="*/ 1 h 442"/>
                      <a:gd name="T8" fmla="*/ 0 w 715"/>
                      <a:gd name="T9" fmla="*/ 1 h 442"/>
                      <a:gd name="T10" fmla="*/ 0 w 715"/>
                      <a:gd name="T11" fmla="*/ 2 h 442"/>
                      <a:gd name="T12" fmla="*/ 0 w 715"/>
                      <a:gd name="T13" fmla="*/ 2 h 442"/>
                      <a:gd name="T14" fmla="*/ 0 w 715"/>
                      <a:gd name="T15" fmla="*/ 2 h 442"/>
                      <a:gd name="T16" fmla="*/ 0 w 715"/>
                      <a:gd name="T17" fmla="*/ 2 h 442"/>
                      <a:gd name="T18" fmla="*/ 0 w 715"/>
                      <a:gd name="T19" fmla="*/ 2 h 442"/>
                      <a:gd name="T20" fmla="*/ 1 w 715"/>
                      <a:gd name="T21" fmla="*/ 2 h 442"/>
                      <a:gd name="T22" fmla="*/ 1 w 715"/>
                      <a:gd name="T23" fmla="*/ 2 h 442"/>
                      <a:gd name="T24" fmla="*/ 1 w 715"/>
                      <a:gd name="T25" fmla="*/ 2 h 442"/>
                      <a:gd name="T26" fmla="*/ 2 w 715"/>
                      <a:gd name="T27" fmla="*/ 2 h 442"/>
                      <a:gd name="T28" fmla="*/ 2 w 715"/>
                      <a:gd name="T29" fmla="*/ 2 h 442"/>
                      <a:gd name="T30" fmla="*/ 2 w 715"/>
                      <a:gd name="T31" fmla="*/ 2 h 442"/>
                      <a:gd name="T32" fmla="*/ 2 w 715"/>
                      <a:gd name="T33" fmla="*/ 2 h 442"/>
                      <a:gd name="T34" fmla="*/ 2 w 715"/>
                      <a:gd name="T35" fmla="*/ 2 h 442"/>
                      <a:gd name="T36" fmla="*/ 2 w 715"/>
                      <a:gd name="T37" fmla="*/ 2 h 442"/>
                      <a:gd name="T38" fmla="*/ 2 w 715"/>
                      <a:gd name="T39" fmla="*/ 2 h 442"/>
                      <a:gd name="T40" fmla="*/ 2 w 715"/>
                      <a:gd name="T41" fmla="*/ 2 h 442"/>
                      <a:gd name="T42" fmla="*/ 2 w 715"/>
                      <a:gd name="T43" fmla="*/ 2 h 442"/>
                      <a:gd name="T44" fmla="*/ 2 w 715"/>
                      <a:gd name="T45" fmla="*/ 2 h 442"/>
                      <a:gd name="T46" fmla="*/ 2 w 715"/>
                      <a:gd name="T47" fmla="*/ 1 h 442"/>
                      <a:gd name="T48" fmla="*/ 2 w 715"/>
                      <a:gd name="T49" fmla="*/ 1 h 442"/>
                      <a:gd name="T50" fmla="*/ 1 w 715"/>
                      <a:gd name="T51" fmla="*/ 0 h 442"/>
                      <a:gd name="T52" fmla="*/ 0 w 715"/>
                      <a:gd name="T53" fmla="*/ 1 h 4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15"/>
                      <a:gd name="T82" fmla="*/ 0 h 442"/>
                      <a:gd name="T83" fmla="*/ 715 w 715"/>
                      <a:gd name="T84" fmla="*/ 442 h 4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15" h="442">
                        <a:moveTo>
                          <a:pt x="2" y="55"/>
                        </a:moveTo>
                        <a:lnTo>
                          <a:pt x="0" y="110"/>
                        </a:lnTo>
                        <a:lnTo>
                          <a:pt x="2" y="148"/>
                        </a:lnTo>
                        <a:lnTo>
                          <a:pt x="5" y="183"/>
                        </a:lnTo>
                        <a:lnTo>
                          <a:pt x="22" y="233"/>
                        </a:lnTo>
                        <a:lnTo>
                          <a:pt x="97" y="275"/>
                        </a:lnTo>
                        <a:lnTo>
                          <a:pt x="137" y="273"/>
                        </a:lnTo>
                        <a:lnTo>
                          <a:pt x="145" y="308"/>
                        </a:lnTo>
                        <a:lnTo>
                          <a:pt x="168" y="328"/>
                        </a:lnTo>
                        <a:lnTo>
                          <a:pt x="203" y="352"/>
                        </a:lnTo>
                        <a:lnTo>
                          <a:pt x="256" y="377"/>
                        </a:lnTo>
                        <a:lnTo>
                          <a:pt x="400" y="417"/>
                        </a:lnTo>
                        <a:lnTo>
                          <a:pt x="469" y="434"/>
                        </a:lnTo>
                        <a:lnTo>
                          <a:pt x="548" y="442"/>
                        </a:lnTo>
                        <a:lnTo>
                          <a:pt x="619" y="437"/>
                        </a:lnTo>
                        <a:lnTo>
                          <a:pt x="657" y="425"/>
                        </a:lnTo>
                        <a:lnTo>
                          <a:pt x="690" y="402"/>
                        </a:lnTo>
                        <a:lnTo>
                          <a:pt x="708" y="372"/>
                        </a:lnTo>
                        <a:lnTo>
                          <a:pt x="713" y="337"/>
                        </a:lnTo>
                        <a:lnTo>
                          <a:pt x="715" y="318"/>
                        </a:lnTo>
                        <a:lnTo>
                          <a:pt x="713" y="300"/>
                        </a:lnTo>
                        <a:lnTo>
                          <a:pt x="707" y="285"/>
                        </a:lnTo>
                        <a:lnTo>
                          <a:pt x="695" y="268"/>
                        </a:lnTo>
                        <a:lnTo>
                          <a:pt x="611" y="223"/>
                        </a:lnTo>
                        <a:lnTo>
                          <a:pt x="537" y="173"/>
                        </a:lnTo>
                        <a:lnTo>
                          <a:pt x="385" y="0"/>
                        </a:lnTo>
                        <a:lnTo>
                          <a:pt x="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sp>
                <p:nvSpPr>
                  <p:cNvPr id="28725" name="Freeform 36"/>
                  <p:cNvSpPr>
                    <a:spLocks/>
                  </p:cNvSpPr>
                  <p:nvPr/>
                </p:nvSpPr>
                <p:spPr bwMode="auto">
                  <a:xfrm>
                    <a:off x="3379" y="3426"/>
                    <a:ext cx="419" cy="176"/>
                  </a:xfrm>
                  <a:custGeom>
                    <a:avLst/>
                    <a:gdLst>
                      <a:gd name="T0" fmla="*/ 2 w 837"/>
                      <a:gd name="T1" fmla="*/ 0 h 350"/>
                      <a:gd name="T2" fmla="*/ 2 w 837"/>
                      <a:gd name="T3" fmla="*/ 1 h 350"/>
                      <a:gd name="T4" fmla="*/ 1 w 837"/>
                      <a:gd name="T5" fmla="*/ 1 h 350"/>
                      <a:gd name="T6" fmla="*/ 1 w 837"/>
                      <a:gd name="T7" fmla="*/ 1 h 350"/>
                      <a:gd name="T8" fmla="*/ 1 w 837"/>
                      <a:gd name="T9" fmla="*/ 1 h 350"/>
                      <a:gd name="T10" fmla="*/ 1 w 837"/>
                      <a:gd name="T11" fmla="*/ 1 h 350"/>
                      <a:gd name="T12" fmla="*/ 1 w 837"/>
                      <a:gd name="T13" fmla="*/ 1 h 350"/>
                      <a:gd name="T14" fmla="*/ 0 w 837"/>
                      <a:gd name="T15" fmla="*/ 1 h 350"/>
                      <a:gd name="T16" fmla="*/ 0 w 837"/>
                      <a:gd name="T17" fmla="*/ 2 h 350"/>
                      <a:gd name="T18" fmla="*/ 1 w 837"/>
                      <a:gd name="T19" fmla="*/ 2 h 350"/>
                      <a:gd name="T20" fmla="*/ 1 w 837"/>
                      <a:gd name="T21" fmla="*/ 2 h 350"/>
                      <a:gd name="T22" fmla="*/ 1 w 837"/>
                      <a:gd name="T23" fmla="*/ 2 h 350"/>
                      <a:gd name="T24" fmla="*/ 1 w 837"/>
                      <a:gd name="T25" fmla="*/ 2 h 350"/>
                      <a:gd name="T26" fmla="*/ 1 w 837"/>
                      <a:gd name="T27" fmla="*/ 2 h 350"/>
                      <a:gd name="T28" fmla="*/ 1 w 837"/>
                      <a:gd name="T29" fmla="*/ 2 h 350"/>
                      <a:gd name="T30" fmla="*/ 1 w 837"/>
                      <a:gd name="T31" fmla="*/ 2 h 350"/>
                      <a:gd name="T32" fmla="*/ 2 w 837"/>
                      <a:gd name="T33" fmla="*/ 2 h 350"/>
                      <a:gd name="T34" fmla="*/ 2 w 837"/>
                      <a:gd name="T35" fmla="*/ 2 h 350"/>
                      <a:gd name="T36" fmla="*/ 2 w 837"/>
                      <a:gd name="T37" fmla="*/ 2 h 350"/>
                      <a:gd name="T38" fmla="*/ 2 w 837"/>
                      <a:gd name="T39" fmla="*/ 2 h 350"/>
                      <a:gd name="T40" fmla="*/ 2 w 837"/>
                      <a:gd name="T41" fmla="*/ 2 h 350"/>
                      <a:gd name="T42" fmla="*/ 3 w 837"/>
                      <a:gd name="T43" fmla="*/ 2 h 350"/>
                      <a:gd name="T44" fmla="*/ 3 w 837"/>
                      <a:gd name="T45" fmla="*/ 2 h 350"/>
                      <a:gd name="T46" fmla="*/ 3 w 837"/>
                      <a:gd name="T47" fmla="*/ 2 h 350"/>
                      <a:gd name="T48" fmla="*/ 3 w 837"/>
                      <a:gd name="T49" fmla="*/ 2 h 350"/>
                      <a:gd name="T50" fmla="*/ 3 w 837"/>
                      <a:gd name="T51" fmla="*/ 2 h 350"/>
                      <a:gd name="T52" fmla="*/ 3 w 837"/>
                      <a:gd name="T53" fmla="*/ 2 h 350"/>
                      <a:gd name="T54" fmla="*/ 3 w 837"/>
                      <a:gd name="T55" fmla="*/ 2 h 350"/>
                      <a:gd name="T56" fmla="*/ 4 w 837"/>
                      <a:gd name="T57" fmla="*/ 2 h 350"/>
                      <a:gd name="T58" fmla="*/ 4 w 837"/>
                      <a:gd name="T59" fmla="*/ 2 h 350"/>
                      <a:gd name="T60" fmla="*/ 4 w 837"/>
                      <a:gd name="T61" fmla="*/ 1 h 350"/>
                      <a:gd name="T62" fmla="*/ 4 w 837"/>
                      <a:gd name="T63" fmla="*/ 1 h 350"/>
                      <a:gd name="T64" fmla="*/ 4 w 837"/>
                      <a:gd name="T65" fmla="*/ 1 h 350"/>
                      <a:gd name="T66" fmla="*/ 4 w 837"/>
                      <a:gd name="T67" fmla="*/ 1 h 350"/>
                      <a:gd name="T68" fmla="*/ 4 w 837"/>
                      <a:gd name="T69" fmla="*/ 1 h 350"/>
                      <a:gd name="T70" fmla="*/ 3 w 837"/>
                      <a:gd name="T71" fmla="*/ 1 h 350"/>
                      <a:gd name="T72" fmla="*/ 2 w 837"/>
                      <a:gd name="T73" fmla="*/ 0 h 3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7"/>
                      <a:gd name="T112" fmla="*/ 0 h 350"/>
                      <a:gd name="T113" fmla="*/ 837 w 837"/>
                      <a:gd name="T114" fmla="*/ 350 h 3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7" h="350">
                        <a:moveTo>
                          <a:pt x="412" y="0"/>
                        </a:moveTo>
                        <a:lnTo>
                          <a:pt x="330" y="70"/>
                        </a:lnTo>
                        <a:lnTo>
                          <a:pt x="241" y="122"/>
                        </a:lnTo>
                        <a:lnTo>
                          <a:pt x="165" y="147"/>
                        </a:lnTo>
                        <a:lnTo>
                          <a:pt x="36" y="188"/>
                        </a:lnTo>
                        <a:lnTo>
                          <a:pt x="16" y="200"/>
                        </a:lnTo>
                        <a:lnTo>
                          <a:pt x="6" y="214"/>
                        </a:lnTo>
                        <a:lnTo>
                          <a:pt x="0" y="234"/>
                        </a:lnTo>
                        <a:lnTo>
                          <a:pt x="0" y="257"/>
                        </a:lnTo>
                        <a:lnTo>
                          <a:pt x="6" y="290"/>
                        </a:lnTo>
                        <a:lnTo>
                          <a:pt x="14" y="315"/>
                        </a:lnTo>
                        <a:lnTo>
                          <a:pt x="36" y="329"/>
                        </a:lnTo>
                        <a:lnTo>
                          <a:pt x="71" y="340"/>
                        </a:lnTo>
                        <a:lnTo>
                          <a:pt x="125" y="345"/>
                        </a:lnTo>
                        <a:lnTo>
                          <a:pt x="188" y="349"/>
                        </a:lnTo>
                        <a:lnTo>
                          <a:pt x="242" y="350"/>
                        </a:lnTo>
                        <a:lnTo>
                          <a:pt x="305" y="349"/>
                        </a:lnTo>
                        <a:lnTo>
                          <a:pt x="360" y="345"/>
                        </a:lnTo>
                        <a:lnTo>
                          <a:pt x="414" y="335"/>
                        </a:lnTo>
                        <a:lnTo>
                          <a:pt x="459" y="322"/>
                        </a:lnTo>
                        <a:lnTo>
                          <a:pt x="500" y="305"/>
                        </a:lnTo>
                        <a:lnTo>
                          <a:pt x="556" y="292"/>
                        </a:lnTo>
                        <a:lnTo>
                          <a:pt x="561" y="312"/>
                        </a:lnTo>
                        <a:lnTo>
                          <a:pt x="601" y="314"/>
                        </a:lnTo>
                        <a:lnTo>
                          <a:pt x="639" y="314"/>
                        </a:lnTo>
                        <a:lnTo>
                          <a:pt x="678" y="312"/>
                        </a:lnTo>
                        <a:lnTo>
                          <a:pt x="711" y="309"/>
                        </a:lnTo>
                        <a:lnTo>
                          <a:pt x="743" y="304"/>
                        </a:lnTo>
                        <a:lnTo>
                          <a:pt x="784" y="292"/>
                        </a:lnTo>
                        <a:lnTo>
                          <a:pt x="820" y="275"/>
                        </a:lnTo>
                        <a:lnTo>
                          <a:pt x="820" y="234"/>
                        </a:lnTo>
                        <a:lnTo>
                          <a:pt x="827" y="219"/>
                        </a:lnTo>
                        <a:lnTo>
                          <a:pt x="830" y="205"/>
                        </a:lnTo>
                        <a:lnTo>
                          <a:pt x="832" y="123"/>
                        </a:lnTo>
                        <a:lnTo>
                          <a:pt x="837" y="42"/>
                        </a:lnTo>
                        <a:lnTo>
                          <a:pt x="648" y="60"/>
                        </a:lnTo>
                        <a:lnTo>
                          <a:pt x="4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Verdana" pitchFamily="34" charset="0"/>
                    </a:endParaRPr>
                  </a:p>
                </p:txBody>
              </p:sp>
            </p:grpSp>
            <p:sp>
              <p:nvSpPr>
                <p:cNvPr id="28723" name="Freeform 37"/>
                <p:cNvSpPr>
                  <a:spLocks/>
                </p:cNvSpPr>
                <p:nvPr/>
              </p:nvSpPr>
              <p:spPr bwMode="auto">
                <a:xfrm>
                  <a:off x="3586" y="2346"/>
                  <a:ext cx="653" cy="1179"/>
                </a:xfrm>
                <a:custGeom>
                  <a:avLst/>
                  <a:gdLst>
                    <a:gd name="T0" fmla="*/ 1 w 1306"/>
                    <a:gd name="T1" fmla="*/ 0 h 2359"/>
                    <a:gd name="T2" fmla="*/ 1 w 1306"/>
                    <a:gd name="T3" fmla="*/ 2 h 2359"/>
                    <a:gd name="T4" fmla="*/ 1 w 1306"/>
                    <a:gd name="T5" fmla="*/ 4 h 2359"/>
                    <a:gd name="T6" fmla="*/ 1 w 1306"/>
                    <a:gd name="T7" fmla="*/ 5 h 2359"/>
                    <a:gd name="T8" fmla="*/ 1 w 1306"/>
                    <a:gd name="T9" fmla="*/ 6 h 2359"/>
                    <a:gd name="T10" fmla="*/ 1 w 1306"/>
                    <a:gd name="T11" fmla="*/ 7 h 2359"/>
                    <a:gd name="T12" fmla="*/ 0 w 1306"/>
                    <a:gd name="T13" fmla="*/ 8 h 2359"/>
                    <a:gd name="T14" fmla="*/ 1 w 1306"/>
                    <a:gd name="T15" fmla="*/ 8 h 2359"/>
                    <a:gd name="T16" fmla="*/ 1 w 1306"/>
                    <a:gd name="T17" fmla="*/ 8 h 2359"/>
                    <a:gd name="T18" fmla="*/ 1 w 1306"/>
                    <a:gd name="T19" fmla="*/ 8 h 2359"/>
                    <a:gd name="T20" fmla="*/ 1 w 1306"/>
                    <a:gd name="T21" fmla="*/ 8 h 2359"/>
                    <a:gd name="T22" fmla="*/ 1 w 1306"/>
                    <a:gd name="T23" fmla="*/ 8 h 2359"/>
                    <a:gd name="T24" fmla="*/ 1 w 1306"/>
                    <a:gd name="T25" fmla="*/ 8 h 2359"/>
                    <a:gd name="T26" fmla="*/ 1 w 1306"/>
                    <a:gd name="T27" fmla="*/ 8 h 2359"/>
                    <a:gd name="T28" fmla="*/ 1 w 1306"/>
                    <a:gd name="T29" fmla="*/ 8 h 2359"/>
                    <a:gd name="T30" fmla="*/ 1 w 1306"/>
                    <a:gd name="T31" fmla="*/ 8 h 2359"/>
                    <a:gd name="T32" fmla="*/ 1 w 1306"/>
                    <a:gd name="T33" fmla="*/ 9 h 2359"/>
                    <a:gd name="T34" fmla="*/ 1 w 1306"/>
                    <a:gd name="T35" fmla="*/ 9 h 2359"/>
                    <a:gd name="T36" fmla="*/ 1 w 1306"/>
                    <a:gd name="T37" fmla="*/ 8 h 2359"/>
                    <a:gd name="T38" fmla="*/ 1 w 1306"/>
                    <a:gd name="T39" fmla="*/ 8 h 2359"/>
                    <a:gd name="T40" fmla="*/ 1 w 1306"/>
                    <a:gd name="T41" fmla="*/ 8 h 2359"/>
                    <a:gd name="T42" fmla="*/ 3 w 1306"/>
                    <a:gd name="T43" fmla="*/ 8 h 2359"/>
                    <a:gd name="T44" fmla="*/ 3 w 1306"/>
                    <a:gd name="T45" fmla="*/ 6 h 2359"/>
                    <a:gd name="T46" fmla="*/ 3 w 1306"/>
                    <a:gd name="T47" fmla="*/ 5 h 2359"/>
                    <a:gd name="T48" fmla="*/ 1 w 1306"/>
                    <a:gd name="T49" fmla="*/ 3 h 2359"/>
                    <a:gd name="T50" fmla="*/ 1 w 1306"/>
                    <a:gd name="T51" fmla="*/ 2 h 2359"/>
                    <a:gd name="T52" fmla="*/ 3 w 1306"/>
                    <a:gd name="T53" fmla="*/ 2 h 2359"/>
                    <a:gd name="T54" fmla="*/ 3 w 1306"/>
                    <a:gd name="T55" fmla="*/ 3 h 2359"/>
                    <a:gd name="T56" fmla="*/ 3 w 1306"/>
                    <a:gd name="T57" fmla="*/ 5 h 2359"/>
                    <a:gd name="T58" fmla="*/ 3 w 1306"/>
                    <a:gd name="T59" fmla="*/ 6 h 2359"/>
                    <a:gd name="T60" fmla="*/ 3 w 1306"/>
                    <a:gd name="T61" fmla="*/ 8 h 2359"/>
                    <a:gd name="T62" fmla="*/ 3 w 1306"/>
                    <a:gd name="T63" fmla="*/ 9 h 2359"/>
                    <a:gd name="T64" fmla="*/ 3 w 1306"/>
                    <a:gd name="T65" fmla="*/ 9 h 2359"/>
                    <a:gd name="T66" fmla="*/ 3 w 1306"/>
                    <a:gd name="T67" fmla="*/ 9 h 2359"/>
                    <a:gd name="T68" fmla="*/ 5 w 1306"/>
                    <a:gd name="T69" fmla="*/ 9 h 2359"/>
                    <a:gd name="T70" fmla="*/ 5 w 1306"/>
                    <a:gd name="T71" fmla="*/ 9 h 2359"/>
                    <a:gd name="T72" fmla="*/ 5 w 1306"/>
                    <a:gd name="T73" fmla="*/ 9 h 2359"/>
                    <a:gd name="T74" fmla="*/ 5 w 1306"/>
                    <a:gd name="T75" fmla="*/ 9 h 2359"/>
                    <a:gd name="T76" fmla="*/ 5 w 1306"/>
                    <a:gd name="T77" fmla="*/ 9 h 2359"/>
                    <a:gd name="T78" fmla="*/ 5 w 1306"/>
                    <a:gd name="T79" fmla="*/ 9 h 2359"/>
                    <a:gd name="T80" fmla="*/ 5 w 1306"/>
                    <a:gd name="T81" fmla="*/ 8 h 2359"/>
                    <a:gd name="T82" fmla="*/ 5 w 1306"/>
                    <a:gd name="T83" fmla="*/ 8 h 2359"/>
                    <a:gd name="T84" fmla="*/ 5 w 1306"/>
                    <a:gd name="T85" fmla="*/ 7 h 2359"/>
                    <a:gd name="T86" fmla="*/ 5 w 1306"/>
                    <a:gd name="T87" fmla="*/ 6 h 2359"/>
                    <a:gd name="T88" fmla="*/ 5 w 1306"/>
                    <a:gd name="T89" fmla="*/ 4 h 2359"/>
                    <a:gd name="T90" fmla="*/ 5 w 1306"/>
                    <a:gd name="T91" fmla="*/ 2 h 2359"/>
                    <a:gd name="T92" fmla="*/ 3 w 1306"/>
                    <a:gd name="T93" fmla="*/ 0 h 2359"/>
                    <a:gd name="T94" fmla="*/ 3 w 1306"/>
                    <a:gd name="T95" fmla="*/ 0 h 2359"/>
                    <a:gd name="T96" fmla="*/ 1 w 1306"/>
                    <a:gd name="T97" fmla="*/ 0 h 2359"/>
                    <a:gd name="T98" fmla="*/ 1 w 1306"/>
                    <a:gd name="T99" fmla="*/ 0 h 2359"/>
                    <a:gd name="T100" fmla="*/ 1 w 1306"/>
                    <a:gd name="T101" fmla="*/ 0 h 23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06"/>
                    <a:gd name="T154" fmla="*/ 0 h 2359"/>
                    <a:gd name="T155" fmla="*/ 1306 w 1306"/>
                    <a:gd name="T156" fmla="*/ 2359 h 23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06" h="2359">
                      <a:moveTo>
                        <a:pt x="50" y="0"/>
                      </a:moveTo>
                      <a:lnTo>
                        <a:pt x="10" y="710"/>
                      </a:lnTo>
                      <a:lnTo>
                        <a:pt x="20" y="1279"/>
                      </a:lnTo>
                      <a:lnTo>
                        <a:pt x="40" y="1499"/>
                      </a:lnTo>
                      <a:lnTo>
                        <a:pt x="70" y="1740"/>
                      </a:lnTo>
                      <a:lnTo>
                        <a:pt x="50" y="1970"/>
                      </a:lnTo>
                      <a:lnTo>
                        <a:pt x="0" y="2160"/>
                      </a:lnTo>
                      <a:lnTo>
                        <a:pt x="27" y="2190"/>
                      </a:lnTo>
                      <a:lnTo>
                        <a:pt x="52" y="2210"/>
                      </a:lnTo>
                      <a:lnTo>
                        <a:pt x="91" y="2229"/>
                      </a:lnTo>
                      <a:lnTo>
                        <a:pt x="129" y="2245"/>
                      </a:lnTo>
                      <a:lnTo>
                        <a:pt x="177" y="2262"/>
                      </a:lnTo>
                      <a:lnTo>
                        <a:pt x="228" y="2274"/>
                      </a:lnTo>
                      <a:lnTo>
                        <a:pt x="266" y="2282"/>
                      </a:lnTo>
                      <a:lnTo>
                        <a:pt x="314" y="2289"/>
                      </a:lnTo>
                      <a:lnTo>
                        <a:pt x="373" y="2300"/>
                      </a:lnTo>
                      <a:lnTo>
                        <a:pt x="438" y="2315"/>
                      </a:lnTo>
                      <a:lnTo>
                        <a:pt x="463" y="2320"/>
                      </a:lnTo>
                      <a:lnTo>
                        <a:pt x="473" y="2290"/>
                      </a:lnTo>
                      <a:lnTo>
                        <a:pt x="491" y="2234"/>
                      </a:lnTo>
                      <a:lnTo>
                        <a:pt x="506" y="2190"/>
                      </a:lnTo>
                      <a:lnTo>
                        <a:pt x="519" y="2132"/>
                      </a:lnTo>
                      <a:lnTo>
                        <a:pt x="524" y="1710"/>
                      </a:lnTo>
                      <a:lnTo>
                        <a:pt x="524" y="1329"/>
                      </a:lnTo>
                      <a:lnTo>
                        <a:pt x="494" y="900"/>
                      </a:lnTo>
                      <a:lnTo>
                        <a:pt x="504" y="630"/>
                      </a:lnTo>
                      <a:lnTo>
                        <a:pt x="514" y="545"/>
                      </a:lnTo>
                      <a:lnTo>
                        <a:pt x="613" y="950"/>
                      </a:lnTo>
                      <a:lnTo>
                        <a:pt x="702" y="1389"/>
                      </a:lnTo>
                      <a:lnTo>
                        <a:pt x="761" y="1639"/>
                      </a:lnTo>
                      <a:lnTo>
                        <a:pt x="801" y="2080"/>
                      </a:lnTo>
                      <a:lnTo>
                        <a:pt x="857" y="2330"/>
                      </a:lnTo>
                      <a:lnTo>
                        <a:pt x="913" y="2334"/>
                      </a:lnTo>
                      <a:lnTo>
                        <a:pt x="969" y="2339"/>
                      </a:lnTo>
                      <a:lnTo>
                        <a:pt x="1026" y="2347"/>
                      </a:lnTo>
                      <a:lnTo>
                        <a:pt x="1100" y="2356"/>
                      </a:lnTo>
                      <a:lnTo>
                        <a:pt x="1151" y="2359"/>
                      </a:lnTo>
                      <a:lnTo>
                        <a:pt x="1202" y="2349"/>
                      </a:lnTo>
                      <a:lnTo>
                        <a:pt x="1252" y="2329"/>
                      </a:lnTo>
                      <a:lnTo>
                        <a:pt x="1270" y="2314"/>
                      </a:lnTo>
                      <a:lnTo>
                        <a:pt x="1290" y="2300"/>
                      </a:lnTo>
                      <a:lnTo>
                        <a:pt x="1306" y="2284"/>
                      </a:lnTo>
                      <a:lnTo>
                        <a:pt x="1278" y="1985"/>
                      </a:lnTo>
                      <a:lnTo>
                        <a:pt x="1206" y="1571"/>
                      </a:lnTo>
                      <a:lnTo>
                        <a:pt x="1166" y="1252"/>
                      </a:lnTo>
                      <a:lnTo>
                        <a:pt x="1029" y="531"/>
                      </a:lnTo>
                      <a:lnTo>
                        <a:pt x="969" y="0"/>
                      </a:lnTo>
                      <a:lnTo>
                        <a:pt x="732" y="44"/>
                      </a:lnTo>
                      <a:lnTo>
                        <a:pt x="507" y="57"/>
                      </a:lnTo>
                      <a:lnTo>
                        <a:pt x="245" y="44"/>
                      </a:lnTo>
                      <a:lnTo>
                        <a:pt x="50" y="0"/>
                      </a:lnTo>
                      <a:close/>
                    </a:path>
                  </a:pathLst>
                </a:custGeom>
                <a:solidFill>
                  <a:srgbClr val="808080"/>
                </a:solidFill>
                <a:ln w="11113">
                  <a:solidFill>
                    <a:srgbClr val="000000"/>
                  </a:solidFill>
                  <a:round/>
                  <a:headEnd/>
                  <a:tailEnd/>
                </a:ln>
              </p:spPr>
              <p:txBody>
                <a:bodyPr/>
                <a:lstStyle/>
                <a:p>
                  <a:endParaRPr lang="en-US">
                    <a:latin typeface="Verdana" pitchFamily="34" charset="0"/>
                  </a:endParaRPr>
                </a:p>
              </p:txBody>
            </p:sp>
          </p:grpSp>
          <p:grpSp>
            <p:nvGrpSpPr>
              <p:cNvPr id="28693" name="Group 38"/>
              <p:cNvGrpSpPr>
                <a:grpSpLocks/>
              </p:cNvGrpSpPr>
              <p:nvPr/>
            </p:nvGrpSpPr>
            <p:grpSpPr bwMode="auto">
              <a:xfrm>
                <a:off x="3140" y="1525"/>
                <a:ext cx="639" cy="1003"/>
                <a:chOff x="3140" y="1525"/>
                <a:chExt cx="639" cy="1003"/>
              </a:xfrm>
            </p:grpSpPr>
            <p:grpSp>
              <p:nvGrpSpPr>
                <p:cNvPr id="28717" name="Group 39"/>
                <p:cNvGrpSpPr>
                  <a:grpSpLocks/>
                </p:cNvGrpSpPr>
                <p:nvPr/>
              </p:nvGrpSpPr>
              <p:grpSpPr bwMode="auto">
                <a:xfrm>
                  <a:off x="3140" y="1525"/>
                  <a:ext cx="639" cy="1003"/>
                  <a:chOff x="3140" y="1525"/>
                  <a:chExt cx="639" cy="1003"/>
                </a:xfrm>
              </p:grpSpPr>
              <p:sp>
                <p:nvSpPr>
                  <p:cNvPr id="28720" name="Freeform 40"/>
                  <p:cNvSpPr>
                    <a:spLocks/>
                  </p:cNvSpPr>
                  <p:nvPr/>
                </p:nvSpPr>
                <p:spPr bwMode="auto">
                  <a:xfrm>
                    <a:off x="3140" y="1525"/>
                    <a:ext cx="639" cy="1003"/>
                  </a:xfrm>
                  <a:custGeom>
                    <a:avLst/>
                    <a:gdLst>
                      <a:gd name="T0" fmla="*/ 1 w 1278"/>
                      <a:gd name="T1" fmla="*/ 2 h 2008"/>
                      <a:gd name="T2" fmla="*/ 1 w 1278"/>
                      <a:gd name="T3" fmla="*/ 2 h 2008"/>
                      <a:gd name="T4" fmla="*/ 1 w 1278"/>
                      <a:gd name="T5" fmla="*/ 2 h 2008"/>
                      <a:gd name="T6" fmla="*/ 1 w 1278"/>
                      <a:gd name="T7" fmla="*/ 2 h 2008"/>
                      <a:gd name="T8" fmla="*/ 1 w 1278"/>
                      <a:gd name="T9" fmla="*/ 2 h 2008"/>
                      <a:gd name="T10" fmla="*/ 1 w 1278"/>
                      <a:gd name="T11" fmla="*/ 3 h 2008"/>
                      <a:gd name="T12" fmla="*/ 0 w 1278"/>
                      <a:gd name="T13" fmla="*/ 3 h 2008"/>
                      <a:gd name="T14" fmla="*/ 1 w 1278"/>
                      <a:gd name="T15" fmla="*/ 3 h 2008"/>
                      <a:gd name="T16" fmla="*/ 1 w 1278"/>
                      <a:gd name="T17" fmla="*/ 4 h 2008"/>
                      <a:gd name="T18" fmla="*/ 1 w 1278"/>
                      <a:gd name="T19" fmla="*/ 4 h 2008"/>
                      <a:gd name="T20" fmla="*/ 1 w 1278"/>
                      <a:gd name="T21" fmla="*/ 4 h 2008"/>
                      <a:gd name="T22" fmla="*/ 1 w 1278"/>
                      <a:gd name="T23" fmla="*/ 4 h 2008"/>
                      <a:gd name="T24" fmla="*/ 2 w 1278"/>
                      <a:gd name="T25" fmla="*/ 4 h 2008"/>
                      <a:gd name="T26" fmla="*/ 3 w 1278"/>
                      <a:gd name="T27" fmla="*/ 4 h 2008"/>
                      <a:gd name="T28" fmla="*/ 3 w 1278"/>
                      <a:gd name="T29" fmla="*/ 4 h 2008"/>
                      <a:gd name="T30" fmla="*/ 3 w 1278"/>
                      <a:gd name="T31" fmla="*/ 4 h 2008"/>
                      <a:gd name="T32" fmla="*/ 3 w 1278"/>
                      <a:gd name="T33" fmla="*/ 5 h 2008"/>
                      <a:gd name="T34" fmla="*/ 3 w 1278"/>
                      <a:gd name="T35" fmla="*/ 5 h 2008"/>
                      <a:gd name="T36" fmla="*/ 3 w 1278"/>
                      <a:gd name="T37" fmla="*/ 6 h 2008"/>
                      <a:gd name="T38" fmla="*/ 3 w 1278"/>
                      <a:gd name="T39" fmla="*/ 7 h 2008"/>
                      <a:gd name="T40" fmla="*/ 3 w 1278"/>
                      <a:gd name="T41" fmla="*/ 7 h 2008"/>
                      <a:gd name="T42" fmla="*/ 3 w 1278"/>
                      <a:gd name="T43" fmla="*/ 7 h 2008"/>
                      <a:gd name="T44" fmla="*/ 5 w 1278"/>
                      <a:gd name="T45" fmla="*/ 7 h 2008"/>
                      <a:gd name="T46" fmla="*/ 5 w 1278"/>
                      <a:gd name="T47" fmla="*/ 7 h 2008"/>
                      <a:gd name="T48" fmla="*/ 5 w 1278"/>
                      <a:gd name="T49" fmla="*/ 6 h 2008"/>
                      <a:gd name="T50" fmla="*/ 5 w 1278"/>
                      <a:gd name="T51" fmla="*/ 6 h 2008"/>
                      <a:gd name="T52" fmla="*/ 5 w 1278"/>
                      <a:gd name="T53" fmla="*/ 5 h 2008"/>
                      <a:gd name="T54" fmla="*/ 5 w 1278"/>
                      <a:gd name="T55" fmla="*/ 3 h 2008"/>
                      <a:gd name="T56" fmla="*/ 5 w 1278"/>
                      <a:gd name="T57" fmla="*/ 0 h 2008"/>
                      <a:gd name="T58" fmla="*/ 3 w 1278"/>
                      <a:gd name="T59" fmla="*/ 0 h 2008"/>
                      <a:gd name="T60" fmla="*/ 3 w 1278"/>
                      <a:gd name="T61" fmla="*/ 0 h 2008"/>
                      <a:gd name="T62" fmla="*/ 3 w 1278"/>
                      <a:gd name="T63" fmla="*/ 0 h 2008"/>
                      <a:gd name="T64" fmla="*/ 3 w 1278"/>
                      <a:gd name="T65" fmla="*/ 0 h 2008"/>
                      <a:gd name="T66" fmla="*/ 2 w 1278"/>
                      <a:gd name="T67" fmla="*/ 0 h 2008"/>
                      <a:gd name="T68" fmla="*/ 2 w 1278"/>
                      <a:gd name="T69" fmla="*/ 0 h 2008"/>
                      <a:gd name="T70" fmla="*/ 2 w 1278"/>
                      <a:gd name="T71" fmla="*/ 0 h 2008"/>
                      <a:gd name="T72" fmla="*/ 2 w 1278"/>
                      <a:gd name="T73" fmla="*/ 2 h 2008"/>
                      <a:gd name="T74" fmla="*/ 2 w 1278"/>
                      <a:gd name="T75" fmla="*/ 2 h 20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8"/>
                      <a:gd name="T115" fmla="*/ 0 h 2008"/>
                      <a:gd name="T116" fmla="*/ 1278 w 1278"/>
                      <a:gd name="T117" fmla="*/ 2008 h 20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8" h="2008">
                        <a:moveTo>
                          <a:pt x="528" y="751"/>
                        </a:moveTo>
                        <a:lnTo>
                          <a:pt x="490" y="749"/>
                        </a:lnTo>
                        <a:lnTo>
                          <a:pt x="437" y="741"/>
                        </a:lnTo>
                        <a:lnTo>
                          <a:pt x="348" y="704"/>
                        </a:lnTo>
                        <a:lnTo>
                          <a:pt x="152" y="634"/>
                        </a:lnTo>
                        <a:lnTo>
                          <a:pt x="122" y="639"/>
                        </a:lnTo>
                        <a:lnTo>
                          <a:pt x="94" y="651"/>
                        </a:lnTo>
                        <a:lnTo>
                          <a:pt x="64" y="669"/>
                        </a:lnTo>
                        <a:lnTo>
                          <a:pt x="44" y="689"/>
                        </a:lnTo>
                        <a:lnTo>
                          <a:pt x="26" y="719"/>
                        </a:lnTo>
                        <a:lnTo>
                          <a:pt x="15" y="753"/>
                        </a:lnTo>
                        <a:lnTo>
                          <a:pt x="5" y="798"/>
                        </a:lnTo>
                        <a:lnTo>
                          <a:pt x="1" y="835"/>
                        </a:lnTo>
                        <a:lnTo>
                          <a:pt x="0" y="873"/>
                        </a:lnTo>
                        <a:lnTo>
                          <a:pt x="1" y="918"/>
                        </a:lnTo>
                        <a:lnTo>
                          <a:pt x="6" y="960"/>
                        </a:lnTo>
                        <a:lnTo>
                          <a:pt x="15" y="995"/>
                        </a:lnTo>
                        <a:lnTo>
                          <a:pt x="172" y="1043"/>
                        </a:lnTo>
                        <a:lnTo>
                          <a:pt x="238" y="1075"/>
                        </a:lnTo>
                        <a:lnTo>
                          <a:pt x="280" y="1100"/>
                        </a:lnTo>
                        <a:lnTo>
                          <a:pt x="317" y="1120"/>
                        </a:lnTo>
                        <a:lnTo>
                          <a:pt x="348" y="1133"/>
                        </a:lnTo>
                        <a:lnTo>
                          <a:pt x="394" y="1147"/>
                        </a:lnTo>
                        <a:lnTo>
                          <a:pt x="487" y="1173"/>
                        </a:lnTo>
                        <a:lnTo>
                          <a:pt x="642" y="1208"/>
                        </a:lnTo>
                        <a:lnTo>
                          <a:pt x="756" y="1228"/>
                        </a:lnTo>
                        <a:lnTo>
                          <a:pt x="784" y="1220"/>
                        </a:lnTo>
                        <a:lnTo>
                          <a:pt x="802" y="1200"/>
                        </a:lnTo>
                        <a:lnTo>
                          <a:pt x="815" y="1168"/>
                        </a:lnTo>
                        <a:lnTo>
                          <a:pt x="852" y="1088"/>
                        </a:lnTo>
                        <a:lnTo>
                          <a:pt x="860" y="1138"/>
                        </a:lnTo>
                        <a:lnTo>
                          <a:pt x="868" y="1267"/>
                        </a:lnTo>
                        <a:lnTo>
                          <a:pt x="863" y="1367"/>
                        </a:lnTo>
                        <a:lnTo>
                          <a:pt x="852" y="1419"/>
                        </a:lnTo>
                        <a:lnTo>
                          <a:pt x="850" y="1474"/>
                        </a:lnTo>
                        <a:lnTo>
                          <a:pt x="850" y="1527"/>
                        </a:lnTo>
                        <a:lnTo>
                          <a:pt x="843" y="1592"/>
                        </a:lnTo>
                        <a:lnTo>
                          <a:pt x="830" y="1652"/>
                        </a:lnTo>
                        <a:lnTo>
                          <a:pt x="794" y="1829"/>
                        </a:lnTo>
                        <a:lnTo>
                          <a:pt x="819" y="1859"/>
                        </a:lnTo>
                        <a:lnTo>
                          <a:pt x="853" y="1883"/>
                        </a:lnTo>
                        <a:lnTo>
                          <a:pt x="905" y="1903"/>
                        </a:lnTo>
                        <a:lnTo>
                          <a:pt x="957" y="1914"/>
                        </a:lnTo>
                        <a:lnTo>
                          <a:pt x="1000" y="1930"/>
                        </a:lnTo>
                        <a:lnTo>
                          <a:pt x="1048" y="1946"/>
                        </a:lnTo>
                        <a:lnTo>
                          <a:pt x="1091" y="1963"/>
                        </a:lnTo>
                        <a:lnTo>
                          <a:pt x="1139" y="1978"/>
                        </a:lnTo>
                        <a:lnTo>
                          <a:pt x="1200" y="1996"/>
                        </a:lnTo>
                        <a:lnTo>
                          <a:pt x="1278" y="2008"/>
                        </a:lnTo>
                        <a:lnTo>
                          <a:pt x="1241" y="1774"/>
                        </a:lnTo>
                        <a:lnTo>
                          <a:pt x="1228" y="1699"/>
                        </a:lnTo>
                        <a:lnTo>
                          <a:pt x="1222" y="1654"/>
                        </a:lnTo>
                        <a:lnTo>
                          <a:pt x="1220" y="1604"/>
                        </a:lnTo>
                        <a:lnTo>
                          <a:pt x="1215" y="1497"/>
                        </a:lnTo>
                        <a:lnTo>
                          <a:pt x="1218" y="1349"/>
                        </a:lnTo>
                        <a:lnTo>
                          <a:pt x="1243" y="970"/>
                        </a:lnTo>
                        <a:lnTo>
                          <a:pt x="1228" y="379"/>
                        </a:lnTo>
                        <a:lnTo>
                          <a:pt x="1170" y="55"/>
                        </a:lnTo>
                        <a:lnTo>
                          <a:pt x="1020" y="28"/>
                        </a:lnTo>
                        <a:lnTo>
                          <a:pt x="967" y="17"/>
                        </a:lnTo>
                        <a:lnTo>
                          <a:pt x="931" y="5"/>
                        </a:lnTo>
                        <a:lnTo>
                          <a:pt x="908" y="0"/>
                        </a:lnTo>
                        <a:lnTo>
                          <a:pt x="880" y="0"/>
                        </a:lnTo>
                        <a:lnTo>
                          <a:pt x="857" y="3"/>
                        </a:lnTo>
                        <a:lnTo>
                          <a:pt x="834" y="10"/>
                        </a:lnTo>
                        <a:lnTo>
                          <a:pt x="809" y="22"/>
                        </a:lnTo>
                        <a:lnTo>
                          <a:pt x="784" y="42"/>
                        </a:lnTo>
                        <a:lnTo>
                          <a:pt x="761" y="68"/>
                        </a:lnTo>
                        <a:lnTo>
                          <a:pt x="748" y="94"/>
                        </a:lnTo>
                        <a:lnTo>
                          <a:pt x="739" y="129"/>
                        </a:lnTo>
                        <a:lnTo>
                          <a:pt x="739" y="175"/>
                        </a:lnTo>
                        <a:lnTo>
                          <a:pt x="731" y="237"/>
                        </a:lnTo>
                        <a:lnTo>
                          <a:pt x="705" y="371"/>
                        </a:lnTo>
                        <a:lnTo>
                          <a:pt x="626" y="701"/>
                        </a:lnTo>
                        <a:lnTo>
                          <a:pt x="614" y="746"/>
                        </a:lnTo>
                        <a:lnTo>
                          <a:pt x="578" y="751"/>
                        </a:lnTo>
                        <a:lnTo>
                          <a:pt x="528" y="751"/>
                        </a:lnTo>
                        <a:close/>
                      </a:path>
                    </a:pathLst>
                  </a:custGeom>
                  <a:solidFill>
                    <a:srgbClr val="808080"/>
                  </a:solidFill>
                  <a:ln w="11113">
                    <a:solidFill>
                      <a:srgbClr val="000000"/>
                    </a:solidFill>
                    <a:round/>
                    <a:headEnd/>
                    <a:tailEnd/>
                  </a:ln>
                </p:spPr>
                <p:txBody>
                  <a:bodyPr/>
                  <a:lstStyle/>
                  <a:p>
                    <a:endParaRPr lang="en-US">
                      <a:latin typeface="Verdana" pitchFamily="34" charset="0"/>
                    </a:endParaRPr>
                  </a:p>
                </p:txBody>
              </p:sp>
              <p:sp>
                <p:nvSpPr>
                  <p:cNvPr id="28721" name="Freeform 41"/>
                  <p:cNvSpPr>
                    <a:spLocks/>
                  </p:cNvSpPr>
                  <p:nvPr/>
                </p:nvSpPr>
                <p:spPr bwMode="auto">
                  <a:xfrm>
                    <a:off x="3571" y="1793"/>
                    <a:ext cx="69" cy="270"/>
                  </a:xfrm>
                  <a:custGeom>
                    <a:avLst/>
                    <a:gdLst>
                      <a:gd name="T0" fmla="*/ 0 w 138"/>
                      <a:gd name="T1" fmla="*/ 2 h 540"/>
                      <a:gd name="T2" fmla="*/ 1 w 138"/>
                      <a:gd name="T3" fmla="*/ 1 h 540"/>
                      <a:gd name="T4" fmla="*/ 1 w 138"/>
                      <a:gd name="T5" fmla="*/ 1 h 540"/>
                      <a:gd name="T6" fmla="*/ 1 w 138"/>
                      <a:gd name="T7" fmla="*/ 1 h 540"/>
                      <a:gd name="T8" fmla="*/ 1 w 138"/>
                      <a:gd name="T9" fmla="*/ 0 h 540"/>
                      <a:gd name="T10" fmla="*/ 0 60000 65536"/>
                      <a:gd name="T11" fmla="*/ 0 60000 65536"/>
                      <a:gd name="T12" fmla="*/ 0 60000 65536"/>
                      <a:gd name="T13" fmla="*/ 0 60000 65536"/>
                      <a:gd name="T14" fmla="*/ 0 60000 65536"/>
                      <a:gd name="T15" fmla="*/ 0 w 138"/>
                      <a:gd name="T16" fmla="*/ 0 h 540"/>
                      <a:gd name="T17" fmla="*/ 138 w 138"/>
                      <a:gd name="T18" fmla="*/ 540 h 540"/>
                    </a:gdLst>
                    <a:ahLst/>
                    <a:cxnLst>
                      <a:cxn ang="T10">
                        <a:pos x="T0" y="T1"/>
                      </a:cxn>
                      <a:cxn ang="T11">
                        <a:pos x="T2" y="T3"/>
                      </a:cxn>
                      <a:cxn ang="T12">
                        <a:pos x="T4" y="T5"/>
                      </a:cxn>
                      <a:cxn ang="T13">
                        <a:pos x="T6" y="T7"/>
                      </a:cxn>
                      <a:cxn ang="T14">
                        <a:pos x="T8" y="T9"/>
                      </a:cxn>
                    </a:cxnLst>
                    <a:rect l="T15" t="T16" r="T17" b="T18"/>
                    <a:pathLst>
                      <a:path w="138" h="540">
                        <a:moveTo>
                          <a:pt x="0" y="540"/>
                        </a:moveTo>
                        <a:lnTo>
                          <a:pt x="49" y="361"/>
                        </a:lnTo>
                        <a:lnTo>
                          <a:pt x="99" y="181"/>
                        </a:lnTo>
                        <a:lnTo>
                          <a:pt x="89" y="31"/>
                        </a:lnTo>
                        <a:lnTo>
                          <a:pt x="1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sp>
              <p:nvSpPr>
                <p:cNvPr id="28718" name="Freeform 42"/>
                <p:cNvSpPr>
                  <a:spLocks/>
                </p:cNvSpPr>
                <p:nvPr/>
              </p:nvSpPr>
              <p:spPr bwMode="auto">
                <a:xfrm>
                  <a:off x="3449" y="1898"/>
                  <a:ext cx="57" cy="55"/>
                </a:xfrm>
                <a:custGeom>
                  <a:avLst/>
                  <a:gdLst>
                    <a:gd name="T0" fmla="*/ 0 w 116"/>
                    <a:gd name="T1" fmla="*/ 1 h 110"/>
                    <a:gd name="T2" fmla="*/ 0 w 116"/>
                    <a:gd name="T3" fmla="*/ 0 h 110"/>
                    <a:gd name="T4" fmla="*/ 0 w 116"/>
                    <a:gd name="T5" fmla="*/ 1 h 110"/>
                    <a:gd name="T6" fmla="*/ 0 w 116"/>
                    <a:gd name="T7" fmla="*/ 1 h 110"/>
                    <a:gd name="T8" fmla="*/ 0 w 116"/>
                    <a:gd name="T9" fmla="*/ 1 h 110"/>
                    <a:gd name="T10" fmla="*/ 0 w 116"/>
                    <a:gd name="T11" fmla="*/ 1 h 110"/>
                    <a:gd name="T12" fmla="*/ 0 60000 65536"/>
                    <a:gd name="T13" fmla="*/ 0 60000 65536"/>
                    <a:gd name="T14" fmla="*/ 0 60000 65536"/>
                    <a:gd name="T15" fmla="*/ 0 60000 65536"/>
                    <a:gd name="T16" fmla="*/ 0 60000 65536"/>
                    <a:gd name="T17" fmla="*/ 0 60000 65536"/>
                    <a:gd name="T18" fmla="*/ 0 w 116"/>
                    <a:gd name="T19" fmla="*/ 0 h 110"/>
                    <a:gd name="T20" fmla="*/ 116 w 116"/>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16" h="110">
                      <a:moveTo>
                        <a:pt x="0" y="3"/>
                      </a:moveTo>
                      <a:lnTo>
                        <a:pt x="55" y="0"/>
                      </a:lnTo>
                      <a:lnTo>
                        <a:pt x="84" y="13"/>
                      </a:lnTo>
                      <a:lnTo>
                        <a:pt x="106" y="40"/>
                      </a:lnTo>
                      <a:lnTo>
                        <a:pt x="116" y="80"/>
                      </a:lnTo>
                      <a:lnTo>
                        <a:pt x="114" y="11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sp>
              <p:nvSpPr>
                <p:cNvPr id="28719" name="Freeform 43"/>
                <p:cNvSpPr>
                  <a:spLocks/>
                </p:cNvSpPr>
                <p:nvPr/>
              </p:nvSpPr>
              <p:spPr bwMode="auto">
                <a:xfrm>
                  <a:off x="3643" y="1553"/>
                  <a:ext cx="133" cy="779"/>
                </a:xfrm>
                <a:custGeom>
                  <a:avLst/>
                  <a:gdLst>
                    <a:gd name="T0" fmla="*/ 0 w 268"/>
                    <a:gd name="T1" fmla="*/ 0 h 1559"/>
                    <a:gd name="T2" fmla="*/ 0 w 268"/>
                    <a:gd name="T3" fmla="*/ 0 h 1559"/>
                    <a:gd name="T4" fmla="*/ 0 w 268"/>
                    <a:gd name="T5" fmla="*/ 0 h 1559"/>
                    <a:gd name="T6" fmla="*/ 0 w 268"/>
                    <a:gd name="T7" fmla="*/ 0 h 1559"/>
                    <a:gd name="T8" fmla="*/ 0 w 268"/>
                    <a:gd name="T9" fmla="*/ 0 h 1559"/>
                    <a:gd name="T10" fmla="*/ 0 w 268"/>
                    <a:gd name="T11" fmla="*/ 0 h 1559"/>
                    <a:gd name="T12" fmla="*/ 0 w 268"/>
                    <a:gd name="T13" fmla="*/ 1 h 1559"/>
                    <a:gd name="T14" fmla="*/ 0 w 268"/>
                    <a:gd name="T15" fmla="*/ 1 h 1559"/>
                    <a:gd name="T16" fmla="*/ 0 w 268"/>
                    <a:gd name="T17" fmla="*/ 1 h 1559"/>
                    <a:gd name="T18" fmla="*/ 0 w 268"/>
                    <a:gd name="T19" fmla="*/ 2 h 1559"/>
                    <a:gd name="T20" fmla="*/ 0 w 268"/>
                    <a:gd name="T21" fmla="*/ 2 h 1559"/>
                    <a:gd name="T22" fmla="*/ 0 w 268"/>
                    <a:gd name="T23" fmla="*/ 2 h 1559"/>
                    <a:gd name="T24" fmla="*/ 0 w 268"/>
                    <a:gd name="T25" fmla="*/ 2 h 1559"/>
                    <a:gd name="T26" fmla="*/ 0 w 268"/>
                    <a:gd name="T27" fmla="*/ 3 h 1559"/>
                    <a:gd name="T28" fmla="*/ 0 w 268"/>
                    <a:gd name="T29" fmla="*/ 3 h 1559"/>
                    <a:gd name="T30" fmla="*/ 0 w 268"/>
                    <a:gd name="T31" fmla="*/ 4 h 1559"/>
                    <a:gd name="T32" fmla="*/ 0 w 268"/>
                    <a:gd name="T33" fmla="*/ 4 h 1559"/>
                    <a:gd name="T34" fmla="*/ 0 w 268"/>
                    <a:gd name="T35" fmla="*/ 5 h 1559"/>
                    <a:gd name="T36" fmla="*/ 0 w 268"/>
                    <a:gd name="T37" fmla="*/ 5 h 1559"/>
                    <a:gd name="T38" fmla="*/ 0 w 268"/>
                    <a:gd name="T39" fmla="*/ 5 h 1559"/>
                    <a:gd name="T40" fmla="*/ 0 w 268"/>
                    <a:gd name="T41" fmla="*/ 6 h 1559"/>
                    <a:gd name="T42" fmla="*/ 0 w 268"/>
                    <a:gd name="T43" fmla="*/ 4 h 1559"/>
                    <a:gd name="T44" fmla="*/ 0 w 268"/>
                    <a:gd name="T45" fmla="*/ 4 h 1559"/>
                    <a:gd name="T46" fmla="*/ 1 w 268"/>
                    <a:gd name="T47" fmla="*/ 3 h 1559"/>
                    <a:gd name="T48" fmla="*/ 1 w 268"/>
                    <a:gd name="T49" fmla="*/ 3 h 1559"/>
                    <a:gd name="T50" fmla="*/ 1 w 268"/>
                    <a:gd name="T51" fmla="*/ 3 h 1559"/>
                    <a:gd name="T52" fmla="*/ 1 w 268"/>
                    <a:gd name="T53" fmla="*/ 2 h 1559"/>
                    <a:gd name="T54" fmla="*/ 1 w 268"/>
                    <a:gd name="T55" fmla="*/ 2 h 1559"/>
                    <a:gd name="T56" fmla="*/ 1 w 268"/>
                    <a:gd name="T57" fmla="*/ 2 h 1559"/>
                    <a:gd name="T58" fmla="*/ 1 w 268"/>
                    <a:gd name="T59" fmla="*/ 1 h 1559"/>
                    <a:gd name="T60" fmla="*/ 1 w 268"/>
                    <a:gd name="T61" fmla="*/ 1 h 1559"/>
                    <a:gd name="T62" fmla="*/ 0 w 268"/>
                    <a:gd name="T63" fmla="*/ 1 h 1559"/>
                    <a:gd name="T64" fmla="*/ 0 w 268"/>
                    <a:gd name="T65" fmla="*/ 0 h 1559"/>
                    <a:gd name="T66" fmla="*/ 0 w 268"/>
                    <a:gd name="T67" fmla="*/ 0 h 1559"/>
                    <a:gd name="T68" fmla="*/ 0 w 268"/>
                    <a:gd name="T69" fmla="*/ 0 h 1559"/>
                    <a:gd name="T70" fmla="*/ 0 w 268"/>
                    <a:gd name="T71" fmla="*/ 0 h 1559"/>
                    <a:gd name="T72" fmla="*/ 0 w 268"/>
                    <a:gd name="T73" fmla="*/ 0 h 1559"/>
                    <a:gd name="T74" fmla="*/ 0 w 268"/>
                    <a:gd name="T75" fmla="*/ 0 h 15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8"/>
                    <a:gd name="T115" fmla="*/ 0 h 1559"/>
                    <a:gd name="T116" fmla="*/ 268 w 268"/>
                    <a:gd name="T117" fmla="*/ 1559 h 15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8" h="1559">
                      <a:moveTo>
                        <a:pt x="164" y="0"/>
                      </a:moveTo>
                      <a:lnTo>
                        <a:pt x="122" y="103"/>
                      </a:lnTo>
                      <a:lnTo>
                        <a:pt x="106" y="142"/>
                      </a:lnTo>
                      <a:lnTo>
                        <a:pt x="89" y="175"/>
                      </a:lnTo>
                      <a:lnTo>
                        <a:pt x="60" y="218"/>
                      </a:lnTo>
                      <a:lnTo>
                        <a:pt x="37" y="245"/>
                      </a:lnTo>
                      <a:lnTo>
                        <a:pt x="0" y="285"/>
                      </a:lnTo>
                      <a:lnTo>
                        <a:pt x="124" y="290"/>
                      </a:lnTo>
                      <a:lnTo>
                        <a:pt x="40" y="405"/>
                      </a:lnTo>
                      <a:lnTo>
                        <a:pt x="86" y="522"/>
                      </a:lnTo>
                      <a:lnTo>
                        <a:pt x="104" y="572"/>
                      </a:lnTo>
                      <a:lnTo>
                        <a:pt x="119" y="626"/>
                      </a:lnTo>
                      <a:lnTo>
                        <a:pt x="132" y="692"/>
                      </a:lnTo>
                      <a:lnTo>
                        <a:pt x="157" y="849"/>
                      </a:lnTo>
                      <a:lnTo>
                        <a:pt x="169" y="936"/>
                      </a:lnTo>
                      <a:lnTo>
                        <a:pt x="175" y="1026"/>
                      </a:lnTo>
                      <a:lnTo>
                        <a:pt x="179" y="1095"/>
                      </a:lnTo>
                      <a:lnTo>
                        <a:pt x="179" y="1285"/>
                      </a:lnTo>
                      <a:lnTo>
                        <a:pt x="182" y="1337"/>
                      </a:lnTo>
                      <a:lnTo>
                        <a:pt x="190" y="1405"/>
                      </a:lnTo>
                      <a:lnTo>
                        <a:pt x="212" y="1559"/>
                      </a:lnTo>
                      <a:lnTo>
                        <a:pt x="238" y="1190"/>
                      </a:lnTo>
                      <a:lnTo>
                        <a:pt x="246" y="1095"/>
                      </a:lnTo>
                      <a:lnTo>
                        <a:pt x="258" y="960"/>
                      </a:lnTo>
                      <a:lnTo>
                        <a:pt x="263" y="888"/>
                      </a:lnTo>
                      <a:lnTo>
                        <a:pt x="266" y="818"/>
                      </a:lnTo>
                      <a:lnTo>
                        <a:pt x="266" y="726"/>
                      </a:lnTo>
                      <a:lnTo>
                        <a:pt x="268" y="622"/>
                      </a:lnTo>
                      <a:lnTo>
                        <a:pt x="268" y="521"/>
                      </a:lnTo>
                      <a:lnTo>
                        <a:pt x="266" y="459"/>
                      </a:lnTo>
                      <a:lnTo>
                        <a:pt x="259" y="354"/>
                      </a:lnTo>
                      <a:lnTo>
                        <a:pt x="256" y="299"/>
                      </a:lnTo>
                      <a:lnTo>
                        <a:pt x="248" y="235"/>
                      </a:lnTo>
                      <a:lnTo>
                        <a:pt x="240" y="198"/>
                      </a:lnTo>
                      <a:lnTo>
                        <a:pt x="230" y="158"/>
                      </a:lnTo>
                      <a:lnTo>
                        <a:pt x="220" y="127"/>
                      </a:lnTo>
                      <a:lnTo>
                        <a:pt x="210" y="95"/>
                      </a:lnTo>
                      <a:lnTo>
                        <a:pt x="164" y="0"/>
                      </a:lnTo>
                      <a:close/>
                    </a:path>
                  </a:pathLst>
                </a:custGeom>
                <a:solidFill>
                  <a:srgbClr val="808080"/>
                </a:solidFill>
                <a:ln w="11113">
                  <a:solidFill>
                    <a:srgbClr val="000000"/>
                  </a:solidFill>
                  <a:round/>
                  <a:headEnd/>
                  <a:tailEnd/>
                </a:ln>
              </p:spPr>
              <p:txBody>
                <a:bodyPr/>
                <a:lstStyle/>
                <a:p>
                  <a:endParaRPr lang="en-US">
                    <a:latin typeface="Verdana" pitchFamily="34" charset="0"/>
                  </a:endParaRPr>
                </a:p>
              </p:txBody>
            </p:sp>
          </p:grpSp>
          <p:sp>
            <p:nvSpPr>
              <p:cNvPr id="28694" name="Freeform 44"/>
              <p:cNvSpPr>
                <a:spLocks/>
              </p:cNvSpPr>
              <p:nvPr/>
            </p:nvSpPr>
            <p:spPr bwMode="auto">
              <a:xfrm>
                <a:off x="3778" y="1619"/>
                <a:ext cx="104" cy="783"/>
              </a:xfrm>
              <a:custGeom>
                <a:avLst/>
                <a:gdLst>
                  <a:gd name="T0" fmla="*/ 1 w 208"/>
                  <a:gd name="T1" fmla="*/ 0 h 1565"/>
                  <a:gd name="T2" fmla="*/ 1 w 208"/>
                  <a:gd name="T3" fmla="*/ 1 h 1565"/>
                  <a:gd name="T4" fmla="*/ 1 w 208"/>
                  <a:gd name="T5" fmla="*/ 3 h 1565"/>
                  <a:gd name="T6" fmla="*/ 1 w 208"/>
                  <a:gd name="T7" fmla="*/ 5 h 1565"/>
                  <a:gd name="T8" fmla="*/ 0 w 208"/>
                  <a:gd name="T9" fmla="*/ 6 h 1565"/>
                  <a:gd name="T10" fmla="*/ 1 w 208"/>
                  <a:gd name="T11" fmla="*/ 7 h 1565"/>
                  <a:gd name="T12" fmla="*/ 1 w 208"/>
                  <a:gd name="T13" fmla="*/ 6 h 1565"/>
                  <a:gd name="T14" fmla="*/ 1 w 208"/>
                  <a:gd name="T15" fmla="*/ 5 h 1565"/>
                  <a:gd name="T16" fmla="*/ 1 w 208"/>
                  <a:gd name="T17" fmla="*/ 3 h 1565"/>
                  <a:gd name="T18" fmla="*/ 1 w 208"/>
                  <a:gd name="T19" fmla="*/ 1 h 1565"/>
                  <a:gd name="T20" fmla="*/ 1 w 208"/>
                  <a:gd name="T21" fmla="*/ 0 h 1565"/>
                  <a:gd name="T22" fmla="*/ 1 w 208"/>
                  <a:gd name="T23" fmla="*/ 0 h 15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565"/>
                  <a:gd name="T38" fmla="*/ 208 w 208"/>
                  <a:gd name="T39" fmla="*/ 1565 h 15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565">
                    <a:moveTo>
                      <a:pt x="66" y="0"/>
                    </a:moveTo>
                    <a:lnTo>
                      <a:pt x="31" y="225"/>
                    </a:lnTo>
                    <a:lnTo>
                      <a:pt x="7" y="520"/>
                    </a:lnTo>
                    <a:lnTo>
                      <a:pt x="12" y="1120"/>
                    </a:lnTo>
                    <a:lnTo>
                      <a:pt x="0" y="1400"/>
                    </a:lnTo>
                    <a:lnTo>
                      <a:pt x="99" y="1565"/>
                    </a:lnTo>
                    <a:lnTo>
                      <a:pt x="201" y="1400"/>
                    </a:lnTo>
                    <a:lnTo>
                      <a:pt x="198" y="1120"/>
                    </a:lnTo>
                    <a:lnTo>
                      <a:pt x="208" y="515"/>
                    </a:lnTo>
                    <a:lnTo>
                      <a:pt x="168" y="200"/>
                    </a:lnTo>
                    <a:lnTo>
                      <a:pt x="119" y="0"/>
                    </a:lnTo>
                    <a:lnTo>
                      <a:pt x="66" y="0"/>
                    </a:lnTo>
                    <a:close/>
                  </a:path>
                </a:pathLst>
              </a:custGeom>
              <a:solidFill>
                <a:srgbClr val="E00000"/>
              </a:solidFill>
              <a:ln w="11113">
                <a:solidFill>
                  <a:srgbClr val="000000"/>
                </a:solidFill>
                <a:round/>
                <a:headEnd/>
                <a:tailEnd/>
              </a:ln>
            </p:spPr>
            <p:txBody>
              <a:bodyPr/>
              <a:lstStyle/>
              <a:p>
                <a:endParaRPr lang="en-US">
                  <a:latin typeface="Verdana" pitchFamily="34" charset="0"/>
                </a:endParaRPr>
              </a:p>
            </p:txBody>
          </p:sp>
          <p:sp>
            <p:nvSpPr>
              <p:cNvPr id="28695" name="Arc 45"/>
              <p:cNvSpPr>
                <a:spLocks/>
              </p:cNvSpPr>
              <p:nvPr/>
            </p:nvSpPr>
            <p:spPr bwMode="auto">
              <a:xfrm>
                <a:off x="3795" y="1568"/>
                <a:ext cx="59" cy="56"/>
              </a:xfrm>
              <a:custGeom>
                <a:avLst/>
                <a:gdLst>
                  <a:gd name="T0" fmla="*/ 0 w 43200"/>
                  <a:gd name="T1" fmla="*/ 0 h 32181"/>
                  <a:gd name="T2" fmla="*/ 0 w 43200"/>
                  <a:gd name="T3" fmla="*/ 0 h 32181"/>
                  <a:gd name="T4" fmla="*/ 0 w 43200"/>
                  <a:gd name="T5" fmla="*/ 0 h 32181"/>
                  <a:gd name="T6" fmla="*/ 0 60000 65536"/>
                  <a:gd name="T7" fmla="*/ 0 60000 65536"/>
                  <a:gd name="T8" fmla="*/ 0 60000 65536"/>
                  <a:gd name="T9" fmla="*/ 0 w 43200"/>
                  <a:gd name="T10" fmla="*/ 0 h 32181"/>
                  <a:gd name="T11" fmla="*/ 43200 w 43200"/>
                  <a:gd name="T12" fmla="*/ 32181 h 32181"/>
                </a:gdLst>
                <a:ahLst/>
                <a:cxnLst>
                  <a:cxn ang="T6">
                    <a:pos x="T0" y="T1"/>
                  </a:cxn>
                  <a:cxn ang="T7">
                    <a:pos x="T2" y="T3"/>
                  </a:cxn>
                  <a:cxn ang="T8">
                    <a:pos x="T4" y="T5"/>
                  </a:cxn>
                </a:cxnLst>
                <a:rect l="T9" t="T10" r="T11" b="T12"/>
                <a:pathLst>
                  <a:path w="43200" h="32181" fill="none" extrusionOk="0">
                    <a:moveTo>
                      <a:pt x="40430" y="0"/>
                    </a:moveTo>
                    <a:cubicBezTo>
                      <a:pt x="42246" y="3231"/>
                      <a:pt x="43200" y="6874"/>
                      <a:pt x="43200" y="10581"/>
                    </a:cubicBezTo>
                    <a:cubicBezTo>
                      <a:pt x="43200" y="22510"/>
                      <a:pt x="33529" y="32181"/>
                      <a:pt x="21600" y="32181"/>
                    </a:cubicBezTo>
                    <a:cubicBezTo>
                      <a:pt x="9670" y="32181"/>
                      <a:pt x="0" y="22510"/>
                      <a:pt x="0" y="10581"/>
                    </a:cubicBezTo>
                    <a:cubicBezTo>
                      <a:pt x="-1" y="7955"/>
                      <a:pt x="478" y="5351"/>
                      <a:pt x="1412" y="2896"/>
                    </a:cubicBezTo>
                  </a:path>
                  <a:path w="43200" h="32181" stroke="0" extrusionOk="0">
                    <a:moveTo>
                      <a:pt x="40430" y="0"/>
                    </a:moveTo>
                    <a:cubicBezTo>
                      <a:pt x="42246" y="3231"/>
                      <a:pt x="43200" y="6874"/>
                      <a:pt x="43200" y="10581"/>
                    </a:cubicBezTo>
                    <a:cubicBezTo>
                      <a:pt x="43200" y="22510"/>
                      <a:pt x="33529" y="32181"/>
                      <a:pt x="21600" y="32181"/>
                    </a:cubicBezTo>
                    <a:cubicBezTo>
                      <a:pt x="9670" y="32181"/>
                      <a:pt x="0" y="22510"/>
                      <a:pt x="0" y="10581"/>
                    </a:cubicBezTo>
                    <a:cubicBezTo>
                      <a:pt x="-1" y="7955"/>
                      <a:pt x="478" y="5351"/>
                      <a:pt x="1412" y="2896"/>
                    </a:cubicBezTo>
                    <a:lnTo>
                      <a:pt x="21600" y="10581"/>
                    </a:lnTo>
                    <a:close/>
                  </a:path>
                </a:pathLst>
              </a:custGeom>
              <a:solidFill>
                <a:srgbClr val="E00000"/>
              </a:solidFill>
              <a:ln w="11113">
                <a:solidFill>
                  <a:srgbClr val="000000"/>
                </a:solidFill>
                <a:round/>
                <a:headEnd/>
                <a:tailEnd/>
              </a:ln>
            </p:spPr>
            <p:txBody>
              <a:bodyPr/>
              <a:lstStyle/>
              <a:p>
                <a:endParaRPr lang="en-US">
                  <a:latin typeface="Verdana" pitchFamily="34" charset="0"/>
                </a:endParaRPr>
              </a:p>
            </p:txBody>
          </p:sp>
          <p:sp>
            <p:nvSpPr>
              <p:cNvPr id="28696" name="Freeform 46"/>
              <p:cNvSpPr>
                <a:spLocks/>
              </p:cNvSpPr>
              <p:nvPr/>
            </p:nvSpPr>
            <p:spPr bwMode="auto">
              <a:xfrm>
                <a:off x="3725" y="1530"/>
                <a:ext cx="201" cy="120"/>
              </a:xfrm>
              <a:custGeom>
                <a:avLst/>
                <a:gdLst>
                  <a:gd name="T0" fmla="*/ 1 w 402"/>
                  <a:gd name="T1" fmla="*/ 0 h 240"/>
                  <a:gd name="T2" fmla="*/ 1 w 402"/>
                  <a:gd name="T3" fmla="*/ 1 h 240"/>
                  <a:gd name="T4" fmla="*/ 2 w 402"/>
                  <a:gd name="T5" fmla="*/ 0 h 240"/>
                  <a:gd name="T6" fmla="*/ 2 w 402"/>
                  <a:gd name="T7" fmla="*/ 1 h 240"/>
                  <a:gd name="T8" fmla="*/ 2 w 402"/>
                  <a:gd name="T9" fmla="*/ 1 h 240"/>
                  <a:gd name="T10" fmla="*/ 1 w 402"/>
                  <a:gd name="T11" fmla="*/ 1 h 240"/>
                  <a:gd name="T12" fmla="*/ 1 w 402"/>
                  <a:gd name="T13" fmla="*/ 1 h 240"/>
                  <a:gd name="T14" fmla="*/ 0 w 402"/>
                  <a:gd name="T15" fmla="*/ 1 h 240"/>
                  <a:gd name="T16" fmla="*/ 1 w 402"/>
                  <a:gd name="T17" fmla="*/ 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240"/>
                  <a:gd name="T29" fmla="*/ 402 w 402"/>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240">
                    <a:moveTo>
                      <a:pt x="38" y="0"/>
                    </a:moveTo>
                    <a:lnTo>
                      <a:pt x="200" y="104"/>
                    </a:lnTo>
                    <a:lnTo>
                      <a:pt x="372" y="0"/>
                    </a:lnTo>
                    <a:lnTo>
                      <a:pt x="402" y="50"/>
                    </a:lnTo>
                    <a:lnTo>
                      <a:pt x="289" y="240"/>
                    </a:lnTo>
                    <a:lnTo>
                      <a:pt x="200" y="110"/>
                    </a:lnTo>
                    <a:lnTo>
                      <a:pt x="114" y="239"/>
                    </a:lnTo>
                    <a:lnTo>
                      <a:pt x="0" y="48"/>
                    </a:lnTo>
                    <a:lnTo>
                      <a:pt x="38" y="0"/>
                    </a:lnTo>
                    <a:close/>
                  </a:path>
                </a:pathLst>
              </a:custGeom>
              <a:solidFill>
                <a:srgbClr val="FFFFFF"/>
              </a:solidFill>
              <a:ln w="11113">
                <a:solidFill>
                  <a:srgbClr val="000000"/>
                </a:solidFill>
                <a:round/>
                <a:headEnd/>
                <a:tailEnd/>
              </a:ln>
            </p:spPr>
            <p:txBody>
              <a:bodyPr/>
              <a:lstStyle/>
              <a:p>
                <a:endParaRPr lang="en-US">
                  <a:latin typeface="Verdana" pitchFamily="34" charset="0"/>
                </a:endParaRPr>
              </a:p>
            </p:txBody>
          </p:sp>
          <p:sp>
            <p:nvSpPr>
              <p:cNvPr id="28697" name="Freeform 47"/>
              <p:cNvSpPr>
                <a:spLocks/>
              </p:cNvSpPr>
              <p:nvPr/>
            </p:nvSpPr>
            <p:spPr bwMode="auto">
              <a:xfrm>
                <a:off x="3153" y="1857"/>
                <a:ext cx="57" cy="159"/>
              </a:xfrm>
              <a:custGeom>
                <a:avLst/>
                <a:gdLst>
                  <a:gd name="T0" fmla="*/ 1 w 114"/>
                  <a:gd name="T1" fmla="*/ 0 h 319"/>
                  <a:gd name="T2" fmla="*/ 1 w 114"/>
                  <a:gd name="T3" fmla="*/ 0 h 319"/>
                  <a:gd name="T4" fmla="*/ 1 w 114"/>
                  <a:gd name="T5" fmla="*/ 0 h 319"/>
                  <a:gd name="T6" fmla="*/ 1 w 114"/>
                  <a:gd name="T7" fmla="*/ 0 h 319"/>
                  <a:gd name="T8" fmla="*/ 1 w 114"/>
                  <a:gd name="T9" fmla="*/ 0 h 319"/>
                  <a:gd name="T10" fmla="*/ 1 w 114"/>
                  <a:gd name="T11" fmla="*/ 0 h 319"/>
                  <a:gd name="T12" fmla="*/ 1 w 114"/>
                  <a:gd name="T13" fmla="*/ 0 h 319"/>
                  <a:gd name="T14" fmla="*/ 1 w 114"/>
                  <a:gd name="T15" fmla="*/ 0 h 319"/>
                  <a:gd name="T16" fmla="*/ 1 w 114"/>
                  <a:gd name="T17" fmla="*/ 1 h 319"/>
                  <a:gd name="T18" fmla="*/ 1 w 114"/>
                  <a:gd name="T19" fmla="*/ 1 h 319"/>
                  <a:gd name="T20" fmla="*/ 1 w 114"/>
                  <a:gd name="T21" fmla="*/ 1 h 319"/>
                  <a:gd name="T22" fmla="*/ 1 w 114"/>
                  <a:gd name="T23" fmla="*/ 1 h 319"/>
                  <a:gd name="T24" fmla="*/ 1 w 114"/>
                  <a:gd name="T25" fmla="*/ 1 h 319"/>
                  <a:gd name="T26" fmla="*/ 1 w 114"/>
                  <a:gd name="T27" fmla="*/ 1 h 319"/>
                  <a:gd name="T28" fmla="*/ 1 w 114"/>
                  <a:gd name="T29" fmla="*/ 1 h 319"/>
                  <a:gd name="T30" fmla="*/ 0 w 114"/>
                  <a:gd name="T31" fmla="*/ 0 h 319"/>
                  <a:gd name="T32" fmla="*/ 0 w 114"/>
                  <a:gd name="T33" fmla="*/ 0 h 319"/>
                  <a:gd name="T34" fmla="*/ 1 w 114"/>
                  <a:gd name="T35" fmla="*/ 0 h 319"/>
                  <a:gd name="T36" fmla="*/ 1 w 114"/>
                  <a:gd name="T37" fmla="*/ 0 h 319"/>
                  <a:gd name="T38" fmla="*/ 1 w 114"/>
                  <a:gd name="T39" fmla="*/ 0 h 319"/>
                  <a:gd name="T40" fmla="*/ 1 w 114"/>
                  <a:gd name="T41" fmla="*/ 0 h 3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19"/>
                  <a:gd name="T65" fmla="*/ 114 w 114"/>
                  <a:gd name="T66" fmla="*/ 319 h 3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19">
                    <a:moveTo>
                      <a:pt x="94" y="0"/>
                    </a:moveTo>
                    <a:lnTo>
                      <a:pt x="104" y="32"/>
                    </a:lnTo>
                    <a:lnTo>
                      <a:pt x="109" y="60"/>
                    </a:lnTo>
                    <a:lnTo>
                      <a:pt x="114" y="99"/>
                    </a:lnTo>
                    <a:lnTo>
                      <a:pt x="114" y="124"/>
                    </a:lnTo>
                    <a:lnTo>
                      <a:pt x="114" y="154"/>
                    </a:lnTo>
                    <a:lnTo>
                      <a:pt x="106" y="192"/>
                    </a:lnTo>
                    <a:lnTo>
                      <a:pt x="94" y="234"/>
                    </a:lnTo>
                    <a:lnTo>
                      <a:pt x="83" y="262"/>
                    </a:lnTo>
                    <a:lnTo>
                      <a:pt x="70" y="289"/>
                    </a:lnTo>
                    <a:lnTo>
                      <a:pt x="51" y="307"/>
                    </a:lnTo>
                    <a:lnTo>
                      <a:pt x="30" y="317"/>
                    </a:lnTo>
                    <a:lnTo>
                      <a:pt x="12" y="319"/>
                    </a:lnTo>
                    <a:lnTo>
                      <a:pt x="5" y="299"/>
                    </a:lnTo>
                    <a:lnTo>
                      <a:pt x="4" y="282"/>
                    </a:lnTo>
                    <a:lnTo>
                      <a:pt x="0" y="254"/>
                    </a:lnTo>
                    <a:lnTo>
                      <a:pt x="0" y="229"/>
                    </a:lnTo>
                    <a:lnTo>
                      <a:pt x="7" y="162"/>
                    </a:lnTo>
                    <a:lnTo>
                      <a:pt x="51" y="19"/>
                    </a:lnTo>
                    <a:lnTo>
                      <a:pt x="75" y="4"/>
                    </a:lnTo>
                    <a:lnTo>
                      <a:pt x="94" y="0"/>
                    </a:lnTo>
                    <a:close/>
                  </a:path>
                </a:pathLst>
              </a:custGeom>
              <a:solidFill>
                <a:srgbClr val="202020"/>
              </a:solidFill>
              <a:ln w="11113">
                <a:solidFill>
                  <a:srgbClr val="000000"/>
                </a:solidFill>
                <a:round/>
                <a:headEnd/>
                <a:tailEnd/>
              </a:ln>
            </p:spPr>
            <p:txBody>
              <a:bodyPr/>
              <a:lstStyle/>
              <a:p>
                <a:endParaRPr lang="en-US">
                  <a:latin typeface="Verdana" pitchFamily="34" charset="0"/>
                </a:endParaRPr>
              </a:p>
            </p:txBody>
          </p:sp>
          <p:grpSp>
            <p:nvGrpSpPr>
              <p:cNvPr id="28698" name="Group 48"/>
              <p:cNvGrpSpPr>
                <a:grpSpLocks/>
              </p:cNvGrpSpPr>
              <p:nvPr/>
            </p:nvGrpSpPr>
            <p:grpSpPr bwMode="auto">
              <a:xfrm>
                <a:off x="3879" y="1530"/>
                <a:ext cx="639" cy="1003"/>
                <a:chOff x="3879" y="1530"/>
                <a:chExt cx="639" cy="1003"/>
              </a:xfrm>
            </p:grpSpPr>
            <p:grpSp>
              <p:nvGrpSpPr>
                <p:cNvPr id="28711" name="Group 49"/>
                <p:cNvGrpSpPr>
                  <a:grpSpLocks/>
                </p:cNvGrpSpPr>
                <p:nvPr/>
              </p:nvGrpSpPr>
              <p:grpSpPr bwMode="auto">
                <a:xfrm>
                  <a:off x="3879" y="1530"/>
                  <a:ext cx="639" cy="1003"/>
                  <a:chOff x="3879" y="1530"/>
                  <a:chExt cx="639" cy="1003"/>
                </a:xfrm>
              </p:grpSpPr>
              <p:grpSp>
                <p:nvGrpSpPr>
                  <p:cNvPr id="28713" name="Group 50"/>
                  <p:cNvGrpSpPr>
                    <a:grpSpLocks/>
                  </p:cNvGrpSpPr>
                  <p:nvPr/>
                </p:nvGrpSpPr>
                <p:grpSpPr bwMode="auto">
                  <a:xfrm>
                    <a:off x="3879" y="1530"/>
                    <a:ext cx="639" cy="1003"/>
                    <a:chOff x="3879" y="1530"/>
                    <a:chExt cx="639" cy="1003"/>
                  </a:xfrm>
                </p:grpSpPr>
                <p:sp>
                  <p:nvSpPr>
                    <p:cNvPr id="28715" name="Freeform 51"/>
                    <p:cNvSpPr>
                      <a:spLocks/>
                    </p:cNvSpPr>
                    <p:nvPr/>
                  </p:nvSpPr>
                  <p:spPr bwMode="auto">
                    <a:xfrm>
                      <a:off x="3879" y="1530"/>
                      <a:ext cx="639" cy="1003"/>
                    </a:xfrm>
                    <a:custGeom>
                      <a:avLst/>
                      <a:gdLst>
                        <a:gd name="T0" fmla="*/ 3 w 1278"/>
                        <a:gd name="T1" fmla="*/ 2 h 2008"/>
                        <a:gd name="T2" fmla="*/ 3 w 1278"/>
                        <a:gd name="T3" fmla="*/ 2 h 2008"/>
                        <a:gd name="T4" fmla="*/ 5 w 1278"/>
                        <a:gd name="T5" fmla="*/ 2 h 2008"/>
                        <a:gd name="T6" fmla="*/ 5 w 1278"/>
                        <a:gd name="T7" fmla="*/ 2 h 2008"/>
                        <a:gd name="T8" fmla="*/ 5 w 1278"/>
                        <a:gd name="T9" fmla="*/ 2 h 2008"/>
                        <a:gd name="T10" fmla="*/ 5 w 1278"/>
                        <a:gd name="T11" fmla="*/ 3 h 2008"/>
                        <a:gd name="T12" fmla="*/ 5 w 1278"/>
                        <a:gd name="T13" fmla="*/ 3 h 2008"/>
                        <a:gd name="T14" fmla="*/ 5 w 1278"/>
                        <a:gd name="T15" fmla="*/ 3 h 2008"/>
                        <a:gd name="T16" fmla="*/ 5 w 1278"/>
                        <a:gd name="T17" fmla="*/ 4 h 2008"/>
                        <a:gd name="T18" fmla="*/ 3 w 1278"/>
                        <a:gd name="T19" fmla="*/ 4 h 2008"/>
                        <a:gd name="T20" fmla="*/ 3 w 1278"/>
                        <a:gd name="T21" fmla="*/ 4 h 2008"/>
                        <a:gd name="T22" fmla="*/ 3 w 1278"/>
                        <a:gd name="T23" fmla="*/ 4 h 2008"/>
                        <a:gd name="T24" fmla="*/ 2 w 1278"/>
                        <a:gd name="T25" fmla="*/ 4 h 2008"/>
                        <a:gd name="T26" fmla="*/ 1 w 1278"/>
                        <a:gd name="T27" fmla="*/ 4 h 2008"/>
                        <a:gd name="T28" fmla="*/ 1 w 1278"/>
                        <a:gd name="T29" fmla="*/ 4 h 2008"/>
                        <a:gd name="T30" fmla="*/ 1 w 1278"/>
                        <a:gd name="T31" fmla="*/ 4 h 2008"/>
                        <a:gd name="T32" fmla="*/ 1 w 1278"/>
                        <a:gd name="T33" fmla="*/ 5 h 2008"/>
                        <a:gd name="T34" fmla="*/ 1 w 1278"/>
                        <a:gd name="T35" fmla="*/ 5 h 2008"/>
                        <a:gd name="T36" fmla="*/ 1 w 1278"/>
                        <a:gd name="T37" fmla="*/ 6 h 2008"/>
                        <a:gd name="T38" fmla="*/ 1 w 1278"/>
                        <a:gd name="T39" fmla="*/ 7 h 2008"/>
                        <a:gd name="T40" fmla="*/ 1 w 1278"/>
                        <a:gd name="T41" fmla="*/ 7 h 2008"/>
                        <a:gd name="T42" fmla="*/ 1 w 1278"/>
                        <a:gd name="T43" fmla="*/ 7 h 2008"/>
                        <a:gd name="T44" fmla="*/ 1 w 1278"/>
                        <a:gd name="T45" fmla="*/ 7 h 2008"/>
                        <a:gd name="T46" fmla="*/ 1 w 1278"/>
                        <a:gd name="T47" fmla="*/ 7 h 2008"/>
                        <a:gd name="T48" fmla="*/ 1 w 1278"/>
                        <a:gd name="T49" fmla="*/ 6 h 2008"/>
                        <a:gd name="T50" fmla="*/ 1 w 1278"/>
                        <a:gd name="T51" fmla="*/ 6 h 2008"/>
                        <a:gd name="T52" fmla="*/ 1 w 1278"/>
                        <a:gd name="T53" fmla="*/ 5 h 2008"/>
                        <a:gd name="T54" fmla="*/ 1 w 1278"/>
                        <a:gd name="T55" fmla="*/ 3 h 2008"/>
                        <a:gd name="T56" fmla="*/ 1 w 1278"/>
                        <a:gd name="T57" fmla="*/ 0 h 2008"/>
                        <a:gd name="T58" fmla="*/ 1 w 1278"/>
                        <a:gd name="T59" fmla="*/ 0 h 2008"/>
                        <a:gd name="T60" fmla="*/ 1 w 1278"/>
                        <a:gd name="T61" fmla="*/ 0 h 2008"/>
                        <a:gd name="T62" fmla="*/ 1 w 1278"/>
                        <a:gd name="T63" fmla="*/ 0 h 2008"/>
                        <a:gd name="T64" fmla="*/ 1 w 1278"/>
                        <a:gd name="T65" fmla="*/ 0 h 2008"/>
                        <a:gd name="T66" fmla="*/ 2 w 1278"/>
                        <a:gd name="T67" fmla="*/ 0 h 2008"/>
                        <a:gd name="T68" fmla="*/ 2 w 1278"/>
                        <a:gd name="T69" fmla="*/ 0 h 2008"/>
                        <a:gd name="T70" fmla="*/ 2 w 1278"/>
                        <a:gd name="T71" fmla="*/ 0 h 2008"/>
                        <a:gd name="T72" fmla="*/ 2 w 1278"/>
                        <a:gd name="T73" fmla="*/ 2 h 2008"/>
                        <a:gd name="T74" fmla="*/ 2 w 1278"/>
                        <a:gd name="T75" fmla="*/ 2 h 20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8"/>
                        <a:gd name="T115" fmla="*/ 0 h 2008"/>
                        <a:gd name="T116" fmla="*/ 1278 w 1278"/>
                        <a:gd name="T117" fmla="*/ 2008 h 20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8" h="2008">
                          <a:moveTo>
                            <a:pt x="750" y="751"/>
                          </a:moveTo>
                          <a:lnTo>
                            <a:pt x="788" y="749"/>
                          </a:lnTo>
                          <a:lnTo>
                            <a:pt x="841" y="741"/>
                          </a:lnTo>
                          <a:lnTo>
                            <a:pt x="930" y="704"/>
                          </a:lnTo>
                          <a:lnTo>
                            <a:pt x="1126" y="634"/>
                          </a:lnTo>
                          <a:lnTo>
                            <a:pt x="1156" y="639"/>
                          </a:lnTo>
                          <a:lnTo>
                            <a:pt x="1184" y="651"/>
                          </a:lnTo>
                          <a:lnTo>
                            <a:pt x="1214" y="669"/>
                          </a:lnTo>
                          <a:lnTo>
                            <a:pt x="1234" y="689"/>
                          </a:lnTo>
                          <a:lnTo>
                            <a:pt x="1252" y="719"/>
                          </a:lnTo>
                          <a:lnTo>
                            <a:pt x="1263" y="753"/>
                          </a:lnTo>
                          <a:lnTo>
                            <a:pt x="1273" y="798"/>
                          </a:lnTo>
                          <a:lnTo>
                            <a:pt x="1277" y="835"/>
                          </a:lnTo>
                          <a:lnTo>
                            <a:pt x="1278" y="873"/>
                          </a:lnTo>
                          <a:lnTo>
                            <a:pt x="1277" y="918"/>
                          </a:lnTo>
                          <a:lnTo>
                            <a:pt x="1272" y="960"/>
                          </a:lnTo>
                          <a:lnTo>
                            <a:pt x="1263" y="995"/>
                          </a:lnTo>
                          <a:lnTo>
                            <a:pt x="1107" y="1043"/>
                          </a:lnTo>
                          <a:lnTo>
                            <a:pt x="1041" y="1075"/>
                          </a:lnTo>
                          <a:lnTo>
                            <a:pt x="998" y="1100"/>
                          </a:lnTo>
                          <a:lnTo>
                            <a:pt x="961" y="1120"/>
                          </a:lnTo>
                          <a:lnTo>
                            <a:pt x="930" y="1133"/>
                          </a:lnTo>
                          <a:lnTo>
                            <a:pt x="884" y="1147"/>
                          </a:lnTo>
                          <a:lnTo>
                            <a:pt x="791" y="1173"/>
                          </a:lnTo>
                          <a:lnTo>
                            <a:pt x="636" y="1208"/>
                          </a:lnTo>
                          <a:lnTo>
                            <a:pt x="522" y="1229"/>
                          </a:lnTo>
                          <a:lnTo>
                            <a:pt x="494" y="1220"/>
                          </a:lnTo>
                          <a:lnTo>
                            <a:pt x="476" y="1200"/>
                          </a:lnTo>
                          <a:lnTo>
                            <a:pt x="463" y="1168"/>
                          </a:lnTo>
                          <a:lnTo>
                            <a:pt x="426" y="1088"/>
                          </a:lnTo>
                          <a:lnTo>
                            <a:pt x="418" y="1138"/>
                          </a:lnTo>
                          <a:lnTo>
                            <a:pt x="410" y="1267"/>
                          </a:lnTo>
                          <a:lnTo>
                            <a:pt x="415" y="1367"/>
                          </a:lnTo>
                          <a:lnTo>
                            <a:pt x="426" y="1419"/>
                          </a:lnTo>
                          <a:lnTo>
                            <a:pt x="428" y="1474"/>
                          </a:lnTo>
                          <a:lnTo>
                            <a:pt x="428" y="1527"/>
                          </a:lnTo>
                          <a:lnTo>
                            <a:pt x="435" y="1592"/>
                          </a:lnTo>
                          <a:lnTo>
                            <a:pt x="448" y="1652"/>
                          </a:lnTo>
                          <a:lnTo>
                            <a:pt x="484" y="1829"/>
                          </a:lnTo>
                          <a:lnTo>
                            <a:pt x="459" y="1859"/>
                          </a:lnTo>
                          <a:lnTo>
                            <a:pt x="425" y="1883"/>
                          </a:lnTo>
                          <a:lnTo>
                            <a:pt x="374" y="1903"/>
                          </a:lnTo>
                          <a:lnTo>
                            <a:pt x="321" y="1915"/>
                          </a:lnTo>
                          <a:lnTo>
                            <a:pt x="278" y="1930"/>
                          </a:lnTo>
                          <a:lnTo>
                            <a:pt x="230" y="1946"/>
                          </a:lnTo>
                          <a:lnTo>
                            <a:pt x="187" y="1963"/>
                          </a:lnTo>
                          <a:lnTo>
                            <a:pt x="139" y="1978"/>
                          </a:lnTo>
                          <a:lnTo>
                            <a:pt x="78" y="1996"/>
                          </a:lnTo>
                          <a:lnTo>
                            <a:pt x="0" y="2008"/>
                          </a:lnTo>
                          <a:lnTo>
                            <a:pt x="37" y="1774"/>
                          </a:lnTo>
                          <a:lnTo>
                            <a:pt x="50" y="1699"/>
                          </a:lnTo>
                          <a:lnTo>
                            <a:pt x="57" y="1654"/>
                          </a:lnTo>
                          <a:lnTo>
                            <a:pt x="58" y="1604"/>
                          </a:lnTo>
                          <a:lnTo>
                            <a:pt x="63" y="1497"/>
                          </a:lnTo>
                          <a:lnTo>
                            <a:pt x="60" y="1349"/>
                          </a:lnTo>
                          <a:lnTo>
                            <a:pt x="35" y="968"/>
                          </a:lnTo>
                          <a:lnTo>
                            <a:pt x="50" y="379"/>
                          </a:lnTo>
                          <a:lnTo>
                            <a:pt x="108" y="55"/>
                          </a:lnTo>
                          <a:lnTo>
                            <a:pt x="258" y="28"/>
                          </a:lnTo>
                          <a:lnTo>
                            <a:pt x="311" y="15"/>
                          </a:lnTo>
                          <a:lnTo>
                            <a:pt x="347" y="5"/>
                          </a:lnTo>
                          <a:lnTo>
                            <a:pt x="370" y="0"/>
                          </a:lnTo>
                          <a:lnTo>
                            <a:pt x="398" y="0"/>
                          </a:lnTo>
                          <a:lnTo>
                            <a:pt x="421" y="3"/>
                          </a:lnTo>
                          <a:lnTo>
                            <a:pt x="445" y="8"/>
                          </a:lnTo>
                          <a:lnTo>
                            <a:pt x="469" y="22"/>
                          </a:lnTo>
                          <a:lnTo>
                            <a:pt x="494" y="42"/>
                          </a:lnTo>
                          <a:lnTo>
                            <a:pt x="517" y="68"/>
                          </a:lnTo>
                          <a:lnTo>
                            <a:pt x="530" y="94"/>
                          </a:lnTo>
                          <a:lnTo>
                            <a:pt x="539" y="129"/>
                          </a:lnTo>
                          <a:lnTo>
                            <a:pt x="539" y="175"/>
                          </a:lnTo>
                          <a:lnTo>
                            <a:pt x="547" y="237"/>
                          </a:lnTo>
                          <a:lnTo>
                            <a:pt x="573" y="371"/>
                          </a:lnTo>
                          <a:lnTo>
                            <a:pt x="653" y="701"/>
                          </a:lnTo>
                          <a:lnTo>
                            <a:pt x="664" y="746"/>
                          </a:lnTo>
                          <a:lnTo>
                            <a:pt x="700" y="751"/>
                          </a:lnTo>
                          <a:lnTo>
                            <a:pt x="750" y="751"/>
                          </a:lnTo>
                          <a:close/>
                        </a:path>
                      </a:pathLst>
                    </a:custGeom>
                    <a:solidFill>
                      <a:srgbClr val="808080"/>
                    </a:solidFill>
                    <a:ln w="11113">
                      <a:solidFill>
                        <a:srgbClr val="000000"/>
                      </a:solidFill>
                      <a:round/>
                      <a:headEnd/>
                      <a:tailEnd/>
                    </a:ln>
                  </p:spPr>
                  <p:txBody>
                    <a:bodyPr/>
                    <a:lstStyle/>
                    <a:p>
                      <a:endParaRPr lang="en-US">
                        <a:latin typeface="Verdana" pitchFamily="34" charset="0"/>
                      </a:endParaRPr>
                    </a:p>
                  </p:txBody>
                </p:sp>
                <p:sp>
                  <p:nvSpPr>
                    <p:cNvPr id="28716" name="Freeform 52"/>
                    <p:cNvSpPr>
                      <a:spLocks/>
                    </p:cNvSpPr>
                    <p:nvPr/>
                  </p:nvSpPr>
                  <p:spPr bwMode="auto">
                    <a:xfrm>
                      <a:off x="4017" y="1798"/>
                      <a:ext cx="70" cy="270"/>
                    </a:xfrm>
                    <a:custGeom>
                      <a:avLst/>
                      <a:gdLst>
                        <a:gd name="T0" fmla="*/ 1 w 139"/>
                        <a:gd name="T1" fmla="*/ 3 h 539"/>
                        <a:gd name="T2" fmla="*/ 1 w 139"/>
                        <a:gd name="T3" fmla="*/ 2 h 539"/>
                        <a:gd name="T4" fmla="*/ 1 w 139"/>
                        <a:gd name="T5" fmla="*/ 1 h 539"/>
                        <a:gd name="T6" fmla="*/ 1 w 139"/>
                        <a:gd name="T7" fmla="*/ 1 h 539"/>
                        <a:gd name="T8" fmla="*/ 0 w 139"/>
                        <a:gd name="T9" fmla="*/ 0 h 539"/>
                        <a:gd name="T10" fmla="*/ 0 60000 65536"/>
                        <a:gd name="T11" fmla="*/ 0 60000 65536"/>
                        <a:gd name="T12" fmla="*/ 0 60000 65536"/>
                        <a:gd name="T13" fmla="*/ 0 60000 65536"/>
                        <a:gd name="T14" fmla="*/ 0 60000 65536"/>
                        <a:gd name="T15" fmla="*/ 0 w 139"/>
                        <a:gd name="T16" fmla="*/ 0 h 539"/>
                        <a:gd name="T17" fmla="*/ 139 w 139"/>
                        <a:gd name="T18" fmla="*/ 539 h 539"/>
                      </a:gdLst>
                      <a:ahLst/>
                      <a:cxnLst>
                        <a:cxn ang="T10">
                          <a:pos x="T0" y="T1"/>
                        </a:cxn>
                        <a:cxn ang="T11">
                          <a:pos x="T2" y="T3"/>
                        </a:cxn>
                        <a:cxn ang="T12">
                          <a:pos x="T4" y="T5"/>
                        </a:cxn>
                        <a:cxn ang="T13">
                          <a:pos x="T6" y="T7"/>
                        </a:cxn>
                        <a:cxn ang="T14">
                          <a:pos x="T8" y="T9"/>
                        </a:cxn>
                      </a:cxnLst>
                      <a:rect l="T15" t="T16" r="T17" b="T18"/>
                      <a:pathLst>
                        <a:path w="139" h="539">
                          <a:moveTo>
                            <a:pt x="139" y="539"/>
                          </a:moveTo>
                          <a:lnTo>
                            <a:pt x="89" y="360"/>
                          </a:lnTo>
                          <a:lnTo>
                            <a:pt x="39" y="180"/>
                          </a:lnTo>
                          <a:lnTo>
                            <a:pt x="49" y="30"/>
                          </a:lnTo>
                          <a:lnTo>
                            <a:pt x="0"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sp>
                <p:nvSpPr>
                  <p:cNvPr id="28714" name="Freeform 53"/>
                  <p:cNvSpPr>
                    <a:spLocks/>
                  </p:cNvSpPr>
                  <p:nvPr/>
                </p:nvSpPr>
                <p:spPr bwMode="auto">
                  <a:xfrm>
                    <a:off x="4151" y="1903"/>
                    <a:ext cx="58" cy="55"/>
                  </a:xfrm>
                  <a:custGeom>
                    <a:avLst/>
                    <a:gdLst>
                      <a:gd name="T0" fmla="*/ 1 w 116"/>
                      <a:gd name="T1" fmla="*/ 1 h 110"/>
                      <a:gd name="T2" fmla="*/ 1 w 116"/>
                      <a:gd name="T3" fmla="*/ 0 h 110"/>
                      <a:gd name="T4" fmla="*/ 1 w 116"/>
                      <a:gd name="T5" fmla="*/ 1 h 110"/>
                      <a:gd name="T6" fmla="*/ 1 w 116"/>
                      <a:gd name="T7" fmla="*/ 1 h 110"/>
                      <a:gd name="T8" fmla="*/ 0 w 116"/>
                      <a:gd name="T9" fmla="*/ 1 h 110"/>
                      <a:gd name="T10" fmla="*/ 1 w 116"/>
                      <a:gd name="T11" fmla="*/ 1 h 110"/>
                      <a:gd name="T12" fmla="*/ 0 60000 65536"/>
                      <a:gd name="T13" fmla="*/ 0 60000 65536"/>
                      <a:gd name="T14" fmla="*/ 0 60000 65536"/>
                      <a:gd name="T15" fmla="*/ 0 60000 65536"/>
                      <a:gd name="T16" fmla="*/ 0 60000 65536"/>
                      <a:gd name="T17" fmla="*/ 0 60000 65536"/>
                      <a:gd name="T18" fmla="*/ 0 w 116"/>
                      <a:gd name="T19" fmla="*/ 0 h 110"/>
                      <a:gd name="T20" fmla="*/ 116 w 116"/>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16" h="110">
                        <a:moveTo>
                          <a:pt x="116" y="3"/>
                        </a:moveTo>
                        <a:lnTo>
                          <a:pt x="61" y="0"/>
                        </a:lnTo>
                        <a:lnTo>
                          <a:pt x="32" y="13"/>
                        </a:lnTo>
                        <a:lnTo>
                          <a:pt x="10" y="40"/>
                        </a:lnTo>
                        <a:lnTo>
                          <a:pt x="0" y="80"/>
                        </a:lnTo>
                        <a:lnTo>
                          <a:pt x="2" y="11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sp>
              <p:nvSpPr>
                <p:cNvPr id="28712" name="Freeform 54"/>
                <p:cNvSpPr>
                  <a:spLocks/>
                </p:cNvSpPr>
                <p:nvPr/>
              </p:nvSpPr>
              <p:spPr bwMode="auto">
                <a:xfrm>
                  <a:off x="3881" y="1558"/>
                  <a:ext cx="134" cy="779"/>
                </a:xfrm>
                <a:custGeom>
                  <a:avLst/>
                  <a:gdLst>
                    <a:gd name="T0" fmla="*/ 1 w 268"/>
                    <a:gd name="T1" fmla="*/ 0 h 1559"/>
                    <a:gd name="T2" fmla="*/ 1 w 268"/>
                    <a:gd name="T3" fmla="*/ 0 h 1559"/>
                    <a:gd name="T4" fmla="*/ 1 w 268"/>
                    <a:gd name="T5" fmla="*/ 0 h 1559"/>
                    <a:gd name="T6" fmla="*/ 1 w 268"/>
                    <a:gd name="T7" fmla="*/ 0 h 1559"/>
                    <a:gd name="T8" fmla="*/ 1 w 268"/>
                    <a:gd name="T9" fmla="*/ 0 h 1559"/>
                    <a:gd name="T10" fmla="*/ 1 w 268"/>
                    <a:gd name="T11" fmla="*/ 0 h 1559"/>
                    <a:gd name="T12" fmla="*/ 1 w 268"/>
                    <a:gd name="T13" fmla="*/ 1 h 1559"/>
                    <a:gd name="T14" fmla="*/ 1 w 268"/>
                    <a:gd name="T15" fmla="*/ 1 h 1559"/>
                    <a:gd name="T16" fmla="*/ 1 w 268"/>
                    <a:gd name="T17" fmla="*/ 1 h 1559"/>
                    <a:gd name="T18" fmla="*/ 1 w 268"/>
                    <a:gd name="T19" fmla="*/ 2 h 1559"/>
                    <a:gd name="T20" fmla="*/ 1 w 268"/>
                    <a:gd name="T21" fmla="*/ 2 h 1559"/>
                    <a:gd name="T22" fmla="*/ 1 w 268"/>
                    <a:gd name="T23" fmla="*/ 2 h 1559"/>
                    <a:gd name="T24" fmla="*/ 1 w 268"/>
                    <a:gd name="T25" fmla="*/ 2 h 1559"/>
                    <a:gd name="T26" fmla="*/ 1 w 268"/>
                    <a:gd name="T27" fmla="*/ 3 h 1559"/>
                    <a:gd name="T28" fmla="*/ 1 w 268"/>
                    <a:gd name="T29" fmla="*/ 3 h 1559"/>
                    <a:gd name="T30" fmla="*/ 1 w 268"/>
                    <a:gd name="T31" fmla="*/ 4 h 1559"/>
                    <a:gd name="T32" fmla="*/ 1 w 268"/>
                    <a:gd name="T33" fmla="*/ 4 h 1559"/>
                    <a:gd name="T34" fmla="*/ 1 w 268"/>
                    <a:gd name="T35" fmla="*/ 5 h 1559"/>
                    <a:gd name="T36" fmla="*/ 1 w 268"/>
                    <a:gd name="T37" fmla="*/ 5 h 1559"/>
                    <a:gd name="T38" fmla="*/ 1 w 268"/>
                    <a:gd name="T39" fmla="*/ 5 h 1559"/>
                    <a:gd name="T40" fmla="*/ 1 w 268"/>
                    <a:gd name="T41" fmla="*/ 6 h 1559"/>
                    <a:gd name="T42" fmla="*/ 1 w 268"/>
                    <a:gd name="T43" fmla="*/ 4 h 1559"/>
                    <a:gd name="T44" fmla="*/ 1 w 268"/>
                    <a:gd name="T45" fmla="*/ 4 h 1559"/>
                    <a:gd name="T46" fmla="*/ 1 w 268"/>
                    <a:gd name="T47" fmla="*/ 3 h 1559"/>
                    <a:gd name="T48" fmla="*/ 1 w 268"/>
                    <a:gd name="T49" fmla="*/ 3 h 1559"/>
                    <a:gd name="T50" fmla="*/ 1 w 268"/>
                    <a:gd name="T51" fmla="*/ 3 h 1559"/>
                    <a:gd name="T52" fmla="*/ 1 w 268"/>
                    <a:gd name="T53" fmla="*/ 2 h 1559"/>
                    <a:gd name="T54" fmla="*/ 0 w 268"/>
                    <a:gd name="T55" fmla="*/ 2 h 1559"/>
                    <a:gd name="T56" fmla="*/ 0 w 268"/>
                    <a:gd name="T57" fmla="*/ 2 h 1559"/>
                    <a:gd name="T58" fmla="*/ 1 w 268"/>
                    <a:gd name="T59" fmla="*/ 1 h 1559"/>
                    <a:gd name="T60" fmla="*/ 1 w 268"/>
                    <a:gd name="T61" fmla="*/ 1 h 1559"/>
                    <a:gd name="T62" fmla="*/ 1 w 268"/>
                    <a:gd name="T63" fmla="*/ 1 h 1559"/>
                    <a:gd name="T64" fmla="*/ 1 w 268"/>
                    <a:gd name="T65" fmla="*/ 0 h 1559"/>
                    <a:gd name="T66" fmla="*/ 1 w 268"/>
                    <a:gd name="T67" fmla="*/ 0 h 1559"/>
                    <a:gd name="T68" fmla="*/ 1 w 268"/>
                    <a:gd name="T69" fmla="*/ 0 h 1559"/>
                    <a:gd name="T70" fmla="*/ 1 w 268"/>
                    <a:gd name="T71" fmla="*/ 0 h 1559"/>
                    <a:gd name="T72" fmla="*/ 1 w 268"/>
                    <a:gd name="T73" fmla="*/ 0 h 1559"/>
                    <a:gd name="T74" fmla="*/ 1 w 268"/>
                    <a:gd name="T75" fmla="*/ 0 h 15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8"/>
                    <a:gd name="T115" fmla="*/ 0 h 1559"/>
                    <a:gd name="T116" fmla="*/ 268 w 268"/>
                    <a:gd name="T117" fmla="*/ 1559 h 15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8" h="1559">
                      <a:moveTo>
                        <a:pt x="104" y="0"/>
                      </a:moveTo>
                      <a:lnTo>
                        <a:pt x="146" y="103"/>
                      </a:lnTo>
                      <a:lnTo>
                        <a:pt x="162" y="142"/>
                      </a:lnTo>
                      <a:lnTo>
                        <a:pt x="179" y="175"/>
                      </a:lnTo>
                      <a:lnTo>
                        <a:pt x="208" y="218"/>
                      </a:lnTo>
                      <a:lnTo>
                        <a:pt x="232" y="245"/>
                      </a:lnTo>
                      <a:lnTo>
                        <a:pt x="268" y="285"/>
                      </a:lnTo>
                      <a:lnTo>
                        <a:pt x="144" y="290"/>
                      </a:lnTo>
                      <a:lnTo>
                        <a:pt x="228" y="405"/>
                      </a:lnTo>
                      <a:lnTo>
                        <a:pt x="182" y="522"/>
                      </a:lnTo>
                      <a:lnTo>
                        <a:pt x="164" y="572"/>
                      </a:lnTo>
                      <a:lnTo>
                        <a:pt x="149" y="626"/>
                      </a:lnTo>
                      <a:lnTo>
                        <a:pt x="136" y="692"/>
                      </a:lnTo>
                      <a:lnTo>
                        <a:pt x="111" y="849"/>
                      </a:lnTo>
                      <a:lnTo>
                        <a:pt x="99" y="936"/>
                      </a:lnTo>
                      <a:lnTo>
                        <a:pt x="93" y="1026"/>
                      </a:lnTo>
                      <a:lnTo>
                        <a:pt x="90" y="1095"/>
                      </a:lnTo>
                      <a:lnTo>
                        <a:pt x="90" y="1285"/>
                      </a:lnTo>
                      <a:lnTo>
                        <a:pt x="86" y="1337"/>
                      </a:lnTo>
                      <a:lnTo>
                        <a:pt x="78" y="1405"/>
                      </a:lnTo>
                      <a:lnTo>
                        <a:pt x="57" y="1559"/>
                      </a:lnTo>
                      <a:lnTo>
                        <a:pt x="30" y="1190"/>
                      </a:lnTo>
                      <a:lnTo>
                        <a:pt x="22" y="1095"/>
                      </a:lnTo>
                      <a:lnTo>
                        <a:pt x="10" y="960"/>
                      </a:lnTo>
                      <a:lnTo>
                        <a:pt x="5" y="888"/>
                      </a:lnTo>
                      <a:lnTo>
                        <a:pt x="2" y="818"/>
                      </a:lnTo>
                      <a:lnTo>
                        <a:pt x="2" y="726"/>
                      </a:lnTo>
                      <a:lnTo>
                        <a:pt x="0" y="622"/>
                      </a:lnTo>
                      <a:lnTo>
                        <a:pt x="0" y="521"/>
                      </a:lnTo>
                      <a:lnTo>
                        <a:pt x="2" y="459"/>
                      </a:lnTo>
                      <a:lnTo>
                        <a:pt x="9" y="354"/>
                      </a:lnTo>
                      <a:lnTo>
                        <a:pt x="12" y="299"/>
                      </a:lnTo>
                      <a:lnTo>
                        <a:pt x="20" y="235"/>
                      </a:lnTo>
                      <a:lnTo>
                        <a:pt x="28" y="198"/>
                      </a:lnTo>
                      <a:lnTo>
                        <a:pt x="38" y="158"/>
                      </a:lnTo>
                      <a:lnTo>
                        <a:pt x="48" y="127"/>
                      </a:lnTo>
                      <a:lnTo>
                        <a:pt x="58" y="95"/>
                      </a:lnTo>
                      <a:lnTo>
                        <a:pt x="104" y="0"/>
                      </a:lnTo>
                      <a:close/>
                    </a:path>
                  </a:pathLst>
                </a:custGeom>
                <a:solidFill>
                  <a:srgbClr val="808080"/>
                </a:solidFill>
                <a:ln w="11113">
                  <a:solidFill>
                    <a:srgbClr val="000000"/>
                  </a:solidFill>
                  <a:round/>
                  <a:headEnd/>
                  <a:tailEnd/>
                </a:ln>
              </p:spPr>
              <p:txBody>
                <a:bodyPr/>
                <a:lstStyle/>
                <a:p>
                  <a:endParaRPr lang="en-US">
                    <a:latin typeface="Verdana" pitchFamily="34" charset="0"/>
                  </a:endParaRPr>
                </a:p>
              </p:txBody>
            </p:sp>
          </p:grpSp>
          <p:grpSp>
            <p:nvGrpSpPr>
              <p:cNvPr id="28699" name="Group 55"/>
              <p:cNvGrpSpPr>
                <a:grpSpLocks/>
              </p:cNvGrpSpPr>
              <p:nvPr/>
            </p:nvGrpSpPr>
            <p:grpSpPr bwMode="auto">
              <a:xfrm>
                <a:off x="2842" y="1796"/>
                <a:ext cx="369" cy="283"/>
                <a:chOff x="2842" y="1796"/>
                <a:chExt cx="369" cy="283"/>
              </a:xfrm>
            </p:grpSpPr>
            <p:grpSp>
              <p:nvGrpSpPr>
                <p:cNvPr id="28707" name="Group 56"/>
                <p:cNvGrpSpPr>
                  <a:grpSpLocks/>
                </p:cNvGrpSpPr>
                <p:nvPr/>
              </p:nvGrpSpPr>
              <p:grpSpPr bwMode="auto">
                <a:xfrm>
                  <a:off x="2842" y="1796"/>
                  <a:ext cx="369" cy="283"/>
                  <a:chOff x="2842" y="1796"/>
                  <a:chExt cx="369" cy="283"/>
                </a:xfrm>
              </p:grpSpPr>
              <p:sp>
                <p:nvSpPr>
                  <p:cNvPr id="28709" name="Freeform 57"/>
                  <p:cNvSpPr>
                    <a:spLocks/>
                  </p:cNvSpPr>
                  <p:nvPr/>
                </p:nvSpPr>
                <p:spPr bwMode="auto">
                  <a:xfrm>
                    <a:off x="3035" y="1807"/>
                    <a:ext cx="176" cy="185"/>
                  </a:xfrm>
                  <a:custGeom>
                    <a:avLst/>
                    <a:gdLst>
                      <a:gd name="T0" fmla="*/ 0 w 352"/>
                      <a:gd name="T1" fmla="*/ 0 h 371"/>
                      <a:gd name="T2" fmla="*/ 1 w 352"/>
                      <a:gd name="T3" fmla="*/ 0 h 371"/>
                      <a:gd name="T4" fmla="*/ 1 w 352"/>
                      <a:gd name="T5" fmla="*/ 0 h 371"/>
                      <a:gd name="T6" fmla="*/ 1 w 352"/>
                      <a:gd name="T7" fmla="*/ 0 h 371"/>
                      <a:gd name="T8" fmla="*/ 1 w 352"/>
                      <a:gd name="T9" fmla="*/ 1 h 371"/>
                      <a:gd name="T10" fmla="*/ 1 w 352"/>
                      <a:gd name="T11" fmla="*/ 1 h 371"/>
                      <a:gd name="T12" fmla="*/ 1 w 352"/>
                      <a:gd name="T13" fmla="*/ 1 h 371"/>
                      <a:gd name="T14" fmla="*/ 1 w 352"/>
                      <a:gd name="T15" fmla="*/ 1 h 371"/>
                      <a:gd name="T16" fmla="*/ 0 w 352"/>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371"/>
                      <a:gd name="T29" fmla="*/ 352 w 352"/>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371">
                        <a:moveTo>
                          <a:pt x="0" y="0"/>
                        </a:moveTo>
                        <a:lnTo>
                          <a:pt x="335" y="115"/>
                        </a:lnTo>
                        <a:lnTo>
                          <a:pt x="347" y="180"/>
                        </a:lnTo>
                        <a:lnTo>
                          <a:pt x="352" y="241"/>
                        </a:lnTo>
                        <a:lnTo>
                          <a:pt x="337" y="311"/>
                        </a:lnTo>
                        <a:lnTo>
                          <a:pt x="307" y="371"/>
                        </a:lnTo>
                        <a:lnTo>
                          <a:pt x="188" y="286"/>
                        </a:lnTo>
                        <a:lnTo>
                          <a:pt x="55" y="261"/>
                        </a:lnTo>
                        <a:lnTo>
                          <a:pt x="0" y="0"/>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sp>
                <p:nvSpPr>
                  <p:cNvPr id="28710" name="Freeform 58"/>
                  <p:cNvSpPr>
                    <a:spLocks/>
                  </p:cNvSpPr>
                  <p:nvPr/>
                </p:nvSpPr>
                <p:spPr bwMode="auto">
                  <a:xfrm>
                    <a:off x="2842" y="1796"/>
                    <a:ext cx="286" cy="283"/>
                  </a:xfrm>
                  <a:custGeom>
                    <a:avLst/>
                    <a:gdLst>
                      <a:gd name="T0" fmla="*/ 2 w 573"/>
                      <a:gd name="T1" fmla="*/ 0 h 567"/>
                      <a:gd name="T2" fmla="*/ 1 w 573"/>
                      <a:gd name="T3" fmla="*/ 0 h 567"/>
                      <a:gd name="T4" fmla="*/ 1 w 573"/>
                      <a:gd name="T5" fmla="*/ 0 h 567"/>
                      <a:gd name="T6" fmla="*/ 1 w 573"/>
                      <a:gd name="T7" fmla="*/ 0 h 567"/>
                      <a:gd name="T8" fmla="*/ 1 w 573"/>
                      <a:gd name="T9" fmla="*/ 0 h 567"/>
                      <a:gd name="T10" fmla="*/ 1 w 573"/>
                      <a:gd name="T11" fmla="*/ 0 h 567"/>
                      <a:gd name="T12" fmla="*/ 0 w 573"/>
                      <a:gd name="T13" fmla="*/ 0 h 567"/>
                      <a:gd name="T14" fmla="*/ 0 w 573"/>
                      <a:gd name="T15" fmla="*/ 0 h 567"/>
                      <a:gd name="T16" fmla="*/ 0 w 573"/>
                      <a:gd name="T17" fmla="*/ 0 h 567"/>
                      <a:gd name="T18" fmla="*/ 0 w 573"/>
                      <a:gd name="T19" fmla="*/ 0 h 567"/>
                      <a:gd name="T20" fmla="*/ 0 w 573"/>
                      <a:gd name="T21" fmla="*/ 0 h 567"/>
                      <a:gd name="T22" fmla="*/ 0 w 573"/>
                      <a:gd name="T23" fmla="*/ 0 h 567"/>
                      <a:gd name="T24" fmla="*/ 0 w 573"/>
                      <a:gd name="T25" fmla="*/ 0 h 567"/>
                      <a:gd name="T26" fmla="*/ 0 w 573"/>
                      <a:gd name="T27" fmla="*/ 0 h 567"/>
                      <a:gd name="T28" fmla="*/ 0 w 573"/>
                      <a:gd name="T29" fmla="*/ 0 h 567"/>
                      <a:gd name="T30" fmla="*/ 0 w 573"/>
                      <a:gd name="T31" fmla="*/ 0 h 567"/>
                      <a:gd name="T32" fmla="*/ 0 w 573"/>
                      <a:gd name="T33" fmla="*/ 0 h 567"/>
                      <a:gd name="T34" fmla="*/ 0 w 573"/>
                      <a:gd name="T35" fmla="*/ 1 h 567"/>
                      <a:gd name="T36" fmla="*/ 0 w 573"/>
                      <a:gd name="T37" fmla="*/ 1 h 567"/>
                      <a:gd name="T38" fmla="*/ 0 w 573"/>
                      <a:gd name="T39" fmla="*/ 1 h 567"/>
                      <a:gd name="T40" fmla="*/ 0 w 573"/>
                      <a:gd name="T41" fmla="*/ 1 h 567"/>
                      <a:gd name="T42" fmla="*/ 0 w 573"/>
                      <a:gd name="T43" fmla="*/ 1 h 567"/>
                      <a:gd name="T44" fmla="*/ 0 w 573"/>
                      <a:gd name="T45" fmla="*/ 1 h 567"/>
                      <a:gd name="T46" fmla="*/ 0 w 573"/>
                      <a:gd name="T47" fmla="*/ 1 h 567"/>
                      <a:gd name="T48" fmla="*/ 0 w 573"/>
                      <a:gd name="T49" fmla="*/ 1 h 567"/>
                      <a:gd name="T50" fmla="*/ 0 w 573"/>
                      <a:gd name="T51" fmla="*/ 1 h 567"/>
                      <a:gd name="T52" fmla="*/ 0 w 573"/>
                      <a:gd name="T53" fmla="*/ 1 h 567"/>
                      <a:gd name="T54" fmla="*/ 0 w 573"/>
                      <a:gd name="T55" fmla="*/ 1 h 567"/>
                      <a:gd name="T56" fmla="*/ 0 w 573"/>
                      <a:gd name="T57" fmla="*/ 1 h 567"/>
                      <a:gd name="T58" fmla="*/ 0 w 573"/>
                      <a:gd name="T59" fmla="*/ 1 h 567"/>
                      <a:gd name="T60" fmla="*/ 0 w 573"/>
                      <a:gd name="T61" fmla="*/ 1 h 567"/>
                      <a:gd name="T62" fmla="*/ 0 w 573"/>
                      <a:gd name="T63" fmla="*/ 1 h 567"/>
                      <a:gd name="T64" fmla="*/ 0 w 573"/>
                      <a:gd name="T65" fmla="*/ 1 h 567"/>
                      <a:gd name="T66" fmla="*/ 1 w 573"/>
                      <a:gd name="T67" fmla="*/ 1 h 567"/>
                      <a:gd name="T68" fmla="*/ 1 w 573"/>
                      <a:gd name="T69" fmla="*/ 1 h 567"/>
                      <a:gd name="T70" fmla="*/ 0 w 573"/>
                      <a:gd name="T71" fmla="*/ 1 h 567"/>
                      <a:gd name="T72" fmla="*/ 0 w 573"/>
                      <a:gd name="T73" fmla="*/ 1 h 567"/>
                      <a:gd name="T74" fmla="*/ 0 w 573"/>
                      <a:gd name="T75" fmla="*/ 2 h 567"/>
                      <a:gd name="T76" fmla="*/ 0 w 573"/>
                      <a:gd name="T77" fmla="*/ 2 h 567"/>
                      <a:gd name="T78" fmla="*/ 0 w 573"/>
                      <a:gd name="T79" fmla="*/ 2 h 567"/>
                      <a:gd name="T80" fmla="*/ 1 w 573"/>
                      <a:gd name="T81" fmla="*/ 1 h 567"/>
                      <a:gd name="T82" fmla="*/ 1 w 573"/>
                      <a:gd name="T83" fmla="*/ 1 h 567"/>
                      <a:gd name="T84" fmla="*/ 1 w 573"/>
                      <a:gd name="T85" fmla="*/ 1 h 567"/>
                      <a:gd name="T86" fmla="*/ 1 w 573"/>
                      <a:gd name="T87" fmla="*/ 1 h 567"/>
                      <a:gd name="T88" fmla="*/ 1 w 573"/>
                      <a:gd name="T89" fmla="*/ 1 h 567"/>
                      <a:gd name="T90" fmla="*/ 1 w 573"/>
                      <a:gd name="T91" fmla="*/ 2 h 567"/>
                      <a:gd name="T92" fmla="*/ 1 w 573"/>
                      <a:gd name="T93" fmla="*/ 2 h 567"/>
                      <a:gd name="T94" fmla="*/ 1 w 573"/>
                      <a:gd name="T95" fmla="*/ 2 h 567"/>
                      <a:gd name="T96" fmla="*/ 1 w 573"/>
                      <a:gd name="T97" fmla="*/ 2 h 567"/>
                      <a:gd name="T98" fmla="*/ 1 w 573"/>
                      <a:gd name="T99" fmla="*/ 1 h 567"/>
                      <a:gd name="T100" fmla="*/ 1 w 573"/>
                      <a:gd name="T101" fmla="*/ 1 h 567"/>
                      <a:gd name="T102" fmla="*/ 1 w 573"/>
                      <a:gd name="T103" fmla="*/ 1 h 567"/>
                      <a:gd name="T104" fmla="*/ 2 w 573"/>
                      <a:gd name="T105" fmla="*/ 0 h 567"/>
                      <a:gd name="T106" fmla="*/ 2 w 573"/>
                      <a:gd name="T107" fmla="*/ 0 h 5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3"/>
                      <a:gd name="T163" fmla="*/ 0 h 567"/>
                      <a:gd name="T164" fmla="*/ 573 w 573"/>
                      <a:gd name="T165" fmla="*/ 567 h 5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3" h="567">
                        <a:moveTo>
                          <a:pt x="545" y="108"/>
                        </a:moveTo>
                        <a:lnTo>
                          <a:pt x="528" y="90"/>
                        </a:lnTo>
                        <a:lnTo>
                          <a:pt x="507" y="75"/>
                        </a:lnTo>
                        <a:lnTo>
                          <a:pt x="482" y="66"/>
                        </a:lnTo>
                        <a:lnTo>
                          <a:pt x="449" y="60"/>
                        </a:lnTo>
                        <a:lnTo>
                          <a:pt x="434" y="50"/>
                        </a:lnTo>
                        <a:lnTo>
                          <a:pt x="411" y="33"/>
                        </a:lnTo>
                        <a:lnTo>
                          <a:pt x="380" y="13"/>
                        </a:lnTo>
                        <a:lnTo>
                          <a:pt x="347" y="1"/>
                        </a:lnTo>
                        <a:lnTo>
                          <a:pt x="328" y="0"/>
                        </a:lnTo>
                        <a:lnTo>
                          <a:pt x="310" y="3"/>
                        </a:lnTo>
                        <a:lnTo>
                          <a:pt x="285" y="13"/>
                        </a:lnTo>
                        <a:lnTo>
                          <a:pt x="264" y="23"/>
                        </a:lnTo>
                        <a:lnTo>
                          <a:pt x="244" y="30"/>
                        </a:lnTo>
                        <a:lnTo>
                          <a:pt x="216" y="35"/>
                        </a:lnTo>
                        <a:lnTo>
                          <a:pt x="172" y="35"/>
                        </a:lnTo>
                        <a:lnTo>
                          <a:pt x="142" y="33"/>
                        </a:lnTo>
                        <a:lnTo>
                          <a:pt x="110" y="26"/>
                        </a:lnTo>
                        <a:lnTo>
                          <a:pt x="81" y="20"/>
                        </a:lnTo>
                        <a:lnTo>
                          <a:pt x="63" y="20"/>
                        </a:lnTo>
                        <a:lnTo>
                          <a:pt x="41" y="25"/>
                        </a:lnTo>
                        <a:lnTo>
                          <a:pt x="21" y="35"/>
                        </a:lnTo>
                        <a:lnTo>
                          <a:pt x="16" y="45"/>
                        </a:lnTo>
                        <a:lnTo>
                          <a:pt x="16" y="56"/>
                        </a:lnTo>
                        <a:lnTo>
                          <a:pt x="18" y="73"/>
                        </a:lnTo>
                        <a:lnTo>
                          <a:pt x="31" y="83"/>
                        </a:lnTo>
                        <a:lnTo>
                          <a:pt x="82" y="86"/>
                        </a:lnTo>
                        <a:lnTo>
                          <a:pt x="124" y="101"/>
                        </a:lnTo>
                        <a:lnTo>
                          <a:pt x="191" y="115"/>
                        </a:lnTo>
                        <a:lnTo>
                          <a:pt x="203" y="120"/>
                        </a:lnTo>
                        <a:lnTo>
                          <a:pt x="214" y="138"/>
                        </a:lnTo>
                        <a:lnTo>
                          <a:pt x="214" y="155"/>
                        </a:lnTo>
                        <a:lnTo>
                          <a:pt x="196" y="205"/>
                        </a:lnTo>
                        <a:lnTo>
                          <a:pt x="172" y="247"/>
                        </a:lnTo>
                        <a:lnTo>
                          <a:pt x="138" y="285"/>
                        </a:lnTo>
                        <a:lnTo>
                          <a:pt x="87" y="327"/>
                        </a:lnTo>
                        <a:lnTo>
                          <a:pt x="51" y="357"/>
                        </a:lnTo>
                        <a:lnTo>
                          <a:pt x="36" y="365"/>
                        </a:lnTo>
                        <a:lnTo>
                          <a:pt x="21" y="375"/>
                        </a:lnTo>
                        <a:lnTo>
                          <a:pt x="8" y="387"/>
                        </a:lnTo>
                        <a:lnTo>
                          <a:pt x="0" y="400"/>
                        </a:lnTo>
                        <a:lnTo>
                          <a:pt x="0" y="413"/>
                        </a:lnTo>
                        <a:lnTo>
                          <a:pt x="5" y="428"/>
                        </a:lnTo>
                        <a:lnTo>
                          <a:pt x="13" y="435"/>
                        </a:lnTo>
                        <a:lnTo>
                          <a:pt x="30" y="438"/>
                        </a:lnTo>
                        <a:lnTo>
                          <a:pt x="49" y="437"/>
                        </a:lnTo>
                        <a:lnTo>
                          <a:pt x="68" y="428"/>
                        </a:lnTo>
                        <a:lnTo>
                          <a:pt x="102" y="400"/>
                        </a:lnTo>
                        <a:lnTo>
                          <a:pt x="165" y="362"/>
                        </a:lnTo>
                        <a:lnTo>
                          <a:pt x="214" y="315"/>
                        </a:lnTo>
                        <a:lnTo>
                          <a:pt x="221" y="308"/>
                        </a:lnTo>
                        <a:lnTo>
                          <a:pt x="229" y="310"/>
                        </a:lnTo>
                        <a:lnTo>
                          <a:pt x="226" y="323"/>
                        </a:lnTo>
                        <a:lnTo>
                          <a:pt x="176" y="373"/>
                        </a:lnTo>
                        <a:lnTo>
                          <a:pt x="160" y="390"/>
                        </a:lnTo>
                        <a:lnTo>
                          <a:pt x="142" y="410"/>
                        </a:lnTo>
                        <a:lnTo>
                          <a:pt x="104" y="437"/>
                        </a:lnTo>
                        <a:lnTo>
                          <a:pt x="84" y="455"/>
                        </a:lnTo>
                        <a:lnTo>
                          <a:pt x="77" y="470"/>
                        </a:lnTo>
                        <a:lnTo>
                          <a:pt x="79" y="487"/>
                        </a:lnTo>
                        <a:lnTo>
                          <a:pt x="87" y="499"/>
                        </a:lnTo>
                        <a:lnTo>
                          <a:pt x="99" y="507"/>
                        </a:lnTo>
                        <a:lnTo>
                          <a:pt x="117" y="510"/>
                        </a:lnTo>
                        <a:lnTo>
                          <a:pt x="137" y="507"/>
                        </a:lnTo>
                        <a:lnTo>
                          <a:pt x="152" y="499"/>
                        </a:lnTo>
                        <a:lnTo>
                          <a:pt x="198" y="458"/>
                        </a:lnTo>
                        <a:lnTo>
                          <a:pt x="228" y="427"/>
                        </a:lnTo>
                        <a:lnTo>
                          <a:pt x="304" y="338"/>
                        </a:lnTo>
                        <a:lnTo>
                          <a:pt x="277" y="375"/>
                        </a:lnTo>
                        <a:lnTo>
                          <a:pt x="266" y="405"/>
                        </a:lnTo>
                        <a:lnTo>
                          <a:pt x="259" y="420"/>
                        </a:lnTo>
                        <a:lnTo>
                          <a:pt x="246" y="448"/>
                        </a:lnTo>
                        <a:lnTo>
                          <a:pt x="213" y="494"/>
                        </a:lnTo>
                        <a:lnTo>
                          <a:pt x="201" y="509"/>
                        </a:lnTo>
                        <a:lnTo>
                          <a:pt x="195" y="524"/>
                        </a:lnTo>
                        <a:lnTo>
                          <a:pt x="193" y="537"/>
                        </a:lnTo>
                        <a:lnTo>
                          <a:pt x="196" y="549"/>
                        </a:lnTo>
                        <a:lnTo>
                          <a:pt x="206" y="560"/>
                        </a:lnTo>
                        <a:lnTo>
                          <a:pt x="219" y="567"/>
                        </a:lnTo>
                        <a:lnTo>
                          <a:pt x="239" y="565"/>
                        </a:lnTo>
                        <a:lnTo>
                          <a:pt x="254" y="560"/>
                        </a:lnTo>
                        <a:lnTo>
                          <a:pt x="315" y="474"/>
                        </a:lnTo>
                        <a:lnTo>
                          <a:pt x="350" y="403"/>
                        </a:lnTo>
                        <a:lnTo>
                          <a:pt x="378" y="348"/>
                        </a:lnTo>
                        <a:lnTo>
                          <a:pt x="383" y="340"/>
                        </a:lnTo>
                        <a:lnTo>
                          <a:pt x="393" y="340"/>
                        </a:lnTo>
                        <a:lnTo>
                          <a:pt x="396" y="347"/>
                        </a:lnTo>
                        <a:lnTo>
                          <a:pt x="391" y="387"/>
                        </a:lnTo>
                        <a:lnTo>
                          <a:pt x="388" y="418"/>
                        </a:lnTo>
                        <a:lnTo>
                          <a:pt x="389" y="460"/>
                        </a:lnTo>
                        <a:lnTo>
                          <a:pt x="389" y="515"/>
                        </a:lnTo>
                        <a:lnTo>
                          <a:pt x="391" y="525"/>
                        </a:lnTo>
                        <a:lnTo>
                          <a:pt x="398" y="535"/>
                        </a:lnTo>
                        <a:lnTo>
                          <a:pt x="409" y="545"/>
                        </a:lnTo>
                        <a:lnTo>
                          <a:pt x="424" y="549"/>
                        </a:lnTo>
                        <a:lnTo>
                          <a:pt x="439" y="547"/>
                        </a:lnTo>
                        <a:lnTo>
                          <a:pt x="449" y="540"/>
                        </a:lnTo>
                        <a:lnTo>
                          <a:pt x="455" y="527"/>
                        </a:lnTo>
                        <a:lnTo>
                          <a:pt x="457" y="495"/>
                        </a:lnTo>
                        <a:lnTo>
                          <a:pt x="454" y="453"/>
                        </a:lnTo>
                        <a:lnTo>
                          <a:pt x="454" y="418"/>
                        </a:lnTo>
                        <a:lnTo>
                          <a:pt x="460" y="362"/>
                        </a:lnTo>
                        <a:lnTo>
                          <a:pt x="465" y="340"/>
                        </a:lnTo>
                        <a:lnTo>
                          <a:pt x="474" y="322"/>
                        </a:lnTo>
                        <a:lnTo>
                          <a:pt x="531" y="242"/>
                        </a:lnTo>
                        <a:lnTo>
                          <a:pt x="571" y="183"/>
                        </a:lnTo>
                        <a:lnTo>
                          <a:pt x="573" y="160"/>
                        </a:lnTo>
                        <a:lnTo>
                          <a:pt x="563" y="131"/>
                        </a:lnTo>
                        <a:lnTo>
                          <a:pt x="545" y="108"/>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grpSp>
            <p:sp>
              <p:nvSpPr>
                <p:cNvPr id="28708" name="Arc 59"/>
                <p:cNvSpPr>
                  <a:spLocks/>
                </p:cNvSpPr>
                <p:nvPr/>
              </p:nvSpPr>
              <p:spPr bwMode="auto">
                <a:xfrm>
                  <a:off x="3009" y="1840"/>
                  <a:ext cx="30" cy="52"/>
                </a:xfrm>
                <a:custGeom>
                  <a:avLst/>
                  <a:gdLst>
                    <a:gd name="T0" fmla="*/ 0 w 26729"/>
                    <a:gd name="T1" fmla="*/ 0 h 25762"/>
                    <a:gd name="T2" fmla="*/ 0 w 26729"/>
                    <a:gd name="T3" fmla="*/ 0 h 25762"/>
                    <a:gd name="T4" fmla="*/ 0 w 26729"/>
                    <a:gd name="T5" fmla="*/ 0 h 25762"/>
                    <a:gd name="T6" fmla="*/ 0 60000 65536"/>
                    <a:gd name="T7" fmla="*/ 0 60000 65536"/>
                    <a:gd name="T8" fmla="*/ 0 60000 65536"/>
                    <a:gd name="T9" fmla="*/ 0 w 26729"/>
                    <a:gd name="T10" fmla="*/ 0 h 25762"/>
                    <a:gd name="T11" fmla="*/ 26729 w 26729"/>
                    <a:gd name="T12" fmla="*/ 25762 h 25762"/>
                  </a:gdLst>
                  <a:ahLst/>
                  <a:cxnLst>
                    <a:cxn ang="T6">
                      <a:pos x="T0" y="T1"/>
                    </a:cxn>
                    <a:cxn ang="T7">
                      <a:pos x="T2" y="T3"/>
                    </a:cxn>
                    <a:cxn ang="T8">
                      <a:pos x="T4" y="T5"/>
                    </a:cxn>
                  </a:cxnLst>
                  <a:rect l="T9" t="T10" r="T11" b="T12"/>
                  <a:pathLst>
                    <a:path w="26729" h="25762" fill="none" extrusionOk="0">
                      <a:moveTo>
                        <a:pt x="26324" y="-1"/>
                      </a:moveTo>
                      <a:cubicBezTo>
                        <a:pt x="26593" y="1370"/>
                        <a:pt x="26729" y="2764"/>
                        <a:pt x="26729" y="4162"/>
                      </a:cubicBezTo>
                      <a:cubicBezTo>
                        <a:pt x="26729" y="16091"/>
                        <a:pt x="17058" y="25762"/>
                        <a:pt x="5129" y="25762"/>
                      </a:cubicBezTo>
                      <a:cubicBezTo>
                        <a:pt x="3400" y="25762"/>
                        <a:pt x="1678" y="25554"/>
                        <a:pt x="-1" y="25144"/>
                      </a:cubicBezTo>
                    </a:path>
                    <a:path w="26729" h="25762" stroke="0" extrusionOk="0">
                      <a:moveTo>
                        <a:pt x="26324" y="-1"/>
                      </a:moveTo>
                      <a:cubicBezTo>
                        <a:pt x="26593" y="1370"/>
                        <a:pt x="26729" y="2764"/>
                        <a:pt x="26729" y="4162"/>
                      </a:cubicBezTo>
                      <a:cubicBezTo>
                        <a:pt x="26729" y="16091"/>
                        <a:pt x="17058" y="25762"/>
                        <a:pt x="5129" y="25762"/>
                      </a:cubicBezTo>
                      <a:cubicBezTo>
                        <a:pt x="3400" y="25762"/>
                        <a:pt x="1678" y="25554"/>
                        <a:pt x="-1" y="25144"/>
                      </a:cubicBezTo>
                      <a:lnTo>
                        <a:pt x="5129" y="4162"/>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nvGrpSpPr>
              <p:cNvPr id="28700" name="Group 60"/>
              <p:cNvGrpSpPr>
                <a:grpSpLocks/>
              </p:cNvGrpSpPr>
              <p:nvPr/>
            </p:nvGrpSpPr>
            <p:grpSpPr bwMode="auto">
              <a:xfrm>
                <a:off x="4447" y="1801"/>
                <a:ext cx="369" cy="284"/>
                <a:chOff x="4447" y="1801"/>
                <a:chExt cx="369" cy="284"/>
              </a:xfrm>
            </p:grpSpPr>
            <p:grpSp>
              <p:nvGrpSpPr>
                <p:cNvPr id="28701" name="Group 61"/>
                <p:cNvGrpSpPr>
                  <a:grpSpLocks/>
                </p:cNvGrpSpPr>
                <p:nvPr/>
              </p:nvGrpSpPr>
              <p:grpSpPr bwMode="auto">
                <a:xfrm>
                  <a:off x="4447" y="1801"/>
                  <a:ext cx="369" cy="284"/>
                  <a:chOff x="4447" y="1801"/>
                  <a:chExt cx="369" cy="284"/>
                </a:xfrm>
              </p:grpSpPr>
              <p:sp>
                <p:nvSpPr>
                  <p:cNvPr id="28703" name="Freeform 62"/>
                  <p:cNvSpPr>
                    <a:spLocks/>
                  </p:cNvSpPr>
                  <p:nvPr/>
                </p:nvSpPr>
                <p:spPr bwMode="auto">
                  <a:xfrm>
                    <a:off x="4447" y="1862"/>
                    <a:ext cx="57" cy="159"/>
                  </a:xfrm>
                  <a:custGeom>
                    <a:avLst/>
                    <a:gdLst>
                      <a:gd name="T0" fmla="*/ 1 w 114"/>
                      <a:gd name="T1" fmla="*/ 0 h 319"/>
                      <a:gd name="T2" fmla="*/ 1 w 114"/>
                      <a:gd name="T3" fmla="*/ 0 h 319"/>
                      <a:gd name="T4" fmla="*/ 1 w 114"/>
                      <a:gd name="T5" fmla="*/ 0 h 319"/>
                      <a:gd name="T6" fmla="*/ 0 w 114"/>
                      <a:gd name="T7" fmla="*/ 0 h 319"/>
                      <a:gd name="T8" fmla="*/ 0 w 114"/>
                      <a:gd name="T9" fmla="*/ 0 h 319"/>
                      <a:gd name="T10" fmla="*/ 0 w 114"/>
                      <a:gd name="T11" fmla="*/ 0 h 319"/>
                      <a:gd name="T12" fmla="*/ 1 w 114"/>
                      <a:gd name="T13" fmla="*/ 0 h 319"/>
                      <a:gd name="T14" fmla="*/ 1 w 114"/>
                      <a:gd name="T15" fmla="*/ 0 h 319"/>
                      <a:gd name="T16" fmla="*/ 1 w 114"/>
                      <a:gd name="T17" fmla="*/ 1 h 319"/>
                      <a:gd name="T18" fmla="*/ 1 w 114"/>
                      <a:gd name="T19" fmla="*/ 1 h 319"/>
                      <a:gd name="T20" fmla="*/ 1 w 114"/>
                      <a:gd name="T21" fmla="*/ 1 h 319"/>
                      <a:gd name="T22" fmla="*/ 1 w 114"/>
                      <a:gd name="T23" fmla="*/ 1 h 319"/>
                      <a:gd name="T24" fmla="*/ 1 w 114"/>
                      <a:gd name="T25" fmla="*/ 1 h 319"/>
                      <a:gd name="T26" fmla="*/ 1 w 114"/>
                      <a:gd name="T27" fmla="*/ 1 h 319"/>
                      <a:gd name="T28" fmla="*/ 1 w 114"/>
                      <a:gd name="T29" fmla="*/ 1 h 319"/>
                      <a:gd name="T30" fmla="*/ 1 w 114"/>
                      <a:gd name="T31" fmla="*/ 0 h 319"/>
                      <a:gd name="T32" fmla="*/ 1 w 114"/>
                      <a:gd name="T33" fmla="*/ 0 h 319"/>
                      <a:gd name="T34" fmla="*/ 1 w 114"/>
                      <a:gd name="T35" fmla="*/ 0 h 319"/>
                      <a:gd name="T36" fmla="*/ 1 w 114"/>
                      <a:gd name="T37" fmla="*/ 0 h 319"/>
                      <a:gd name="T38" fmla="*/ 1 w 114"/>
                      <a:gd name="T39" fmla="*/ 0 h 319"/>
                      <a:gd name="T40" fmla="*/ 1 w 114"/>
                      <a:gd name="T41" fmla="*/ 0 h 3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19"/>
                      <a:gd name="T65" fmla="*/ 114 w 114"/>
                      <a:gd name="T66" fmla="*/ 319 h 3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19">
                        <a:moveTo>
                          <a:pt x="20" y="0"/>
                        </a:moveTo>
                        <a:lnTo>
                          <a:pt x="10" y="32"/>
                        </a:lnTo>
                        <a:lnTo>
                          <a:pt x="5" y="60"/>
                        </a:lnTo>
                        <a:lnTo>
                          <a:pt x="0" y="99"/>
                        </a:lnTo>
                        <a:lnTo>
                          <a:pt x="0" y="124"/>
                        </a:lnTo>
                        <a:lnTo>
                          <a:pt x="0" y="154"/>
                        </a:lnTo>
                        <a:lnTo>
                          <a:pt x="8" y="192"/>
                        </a:lnTo>
                        <a:lnTo>
                          <a:pt x="20" y="234"/>
                        </a:lnTo>
                        <a:lnTo>
                          <a:pt x="31" y="262"/>
                        </a:lnTo>
                        <a:lnTo>
                          <a:pt x="45" y="289"/>
                        </a:lnTo>
                        <a:lnTo>
                          <a:pt x="63" y="306"/>
                        </a:lnTo>
                        <a:lnTo>
                          <a:pt x="84" y="317"/>
                        </a:lnTo>
                        <a:lnTo>
                          <a:pt x="102" y="319"/>
                        </a:lnTo>
                        <a:lnTo>
                          <a:pt x="109" y="299"/>
                        </a:lnTo>
                        <a:lnTo>
                          <a:pt x="111" y="282"/>
                        </a:lnTo>
                        <a:lnTo>
                          <a:pt x="114" y="254"/>
                        </a:lnTo>
                        <a:lnTo>
                          <a:pt x="114" y="229"/>
                        </a:lnTo>
                        <a:lnTo>
                          <a:pt x="107" y="162"/>
                        </a:lnTo>
                        <a:lnTo>
                          <a:pt x="63" y="19"/>
                        </a:lnTo>
                        <a:lnTo>
                          <a:pt x="40" y="4"/>
                        </a:lnTo>
                        <a:lnTo>
                          <a:pt x="20" y="0"/>
                        </a:lnTo>
                        <a:close/>
                      </a:path>
                    </a:pathLst>
                  </a:custGeom>
                  <a:solidFill>
                    <a:srgbClr val="202020"/>
                  </a:solidFill>
                  <a:ln w="11113">
                    <a:solidFill>
                      <a:srgbClr val="000000"/>
                    </a:solidFill>
                    <a:round/>
                    <a:headEnd/>
                    <a:tailEnd/>
                  </a:ln>
                </p:spPr>
                <p:txBody>
                  <a:bodyPr/>
                  <a:lstStyle/>
                  <a:p>
                    <a:endParaRPr lang="en-US">
                      <a:latin typeface="Verdana" pitchFamily="34" charset="0"/>
                    </a:endParaRPr>
                  </a:p>
                </p:txBody>
              </p:sp>
              <p:grpSp>
                <p:nvGrpSpPr>
                  <p:cNvPr id="28704" name="Group 63"/>
                  <p:cNvGrpSpPr>
                    <a:grpSpLocks/>
                  </p:cNvGrpSpPr>
                  <p:nvPr/>
                </p:nvGrpSpPr>
                <p:grpSpPr bwMode="auto">
                  <a:xfrm>
                    <a:off x="4447" y="1801"/>
                    <a:ext cx="369" cy="284"/>
                    <a:chOff x="4447" y="1801"/>
                    <a:chExt cx="369" cy="284"/>
                  </a:xfrm>
                </p:grpSpPr>
                <p:sp>
                  <p:nvSpPr>
                    <p:cNvPr id="28705" name="Freeform 64"/>
                    <p:cNvSpPr>
                      <a:spLocks/>
                    </p:cNvSpPr>
                    <p:nvPr/>
                  </p:nvSpPr>
                  <p:spPr bwMode="auto">
                    <a:xfrm>
                      <a:off x="4447" y="1812"/>
                      <a:ext cx="175" cy="185"/>
                    </a:xfrm>
                    <a:custGeom>
                      <a:avLst/>
                      <a:gdLst>
                        <a:gd name="T0" fmla="*/ 1 w 352"/>
                        <a:gd name="T1" fmla="*/ 0 h 371"/>
                        <a:gd name="T2" fmla="*/ 0 w 352"/>
                        <a:gd name="T3" fmla="*/ 0 h 371"/>
                        <a:gd name="T4" fmla="*/ 0 w 352"/>
                        <a:gd name="T5" fmla="*/ 0 h 371"/>
                        <a:gd name="T6" fmla="*/ 0 w 352"/>
                        <a:gd name="T7" fmla="*/ 0 h 371"/>
                        <a:gd name="T8" fmla="*/ 0 w 352"/>
                        <a:gd name="T9" fmla="*/ 1 h 371"/>
                        <a:gd name="T10" fmla="*/ 0 w 352"/>
                        <a:gd name="T11" fmla="*/ 1 h 371"/>
                        <a:gd name="T12" fmla="*/ 0 w 352"/>
                        <a:gd name="T13" fmla="*/ 1 h 371"/>
                        <a:gd name="T14" fmla="*/ 1 w 352"/>
                        <a:gd name="T15" fmla="*/ 1 h 371"/>
                        <a:gd name="T16" fmla="*/ 1 w 352"/>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2"/>
                        <a:gd name="T28" fmla="*/ 0 h 371"/>
                        <a:gd name="T29" fmla="*/ 352 w 352"/>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2" h="371">
                          <a:moveTo>
                            <a:pt x="352" y="0"/>
                          </a:moveTo>
                          <a:lnTo>
                            <a:pt x="17" y="115"/>
                          </a:lnTo>
                          <a:lnTo>
                            <a:pt x="5" y="180"/>
                          </a:lnTo>
                          <a:lnTo>
                            <a:pt x="0" y="241"/>
                          </a:lnTo>
                          <a:lnTo>
                            <a:pt x="15" y="311"/>
                          </a:lnTo>
                          <a:lnTo>
                            <a:pt x="45" y="371"/>
                          </a:lnTo>
                          <a:lnTo>
                            <a:pt x="164" y="286"/>
                          </a:lnTo>
                          <a:lnTo>
                            <a:pt x="298" y="261"/>
                          </a:lnTo>
                          <a:lnTo>
                            <a:pt x="352" y="0"/>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sp>
                  <p:nvSpPr>
                    <p:cNvPr id="28706" name="Freeform 65"/>
                    <p:cNvSpPr>
                      <a:spLocks/>
                    </p:cNvSpPr>
                    <p:nvPr/>
                  </p:nvSpPr>
                  <p:spPr bwMode="auto">
                    <a:xfrm>
                      <a:off x="4529" y="1801"/>
                      <a:ext cx="287" cy="284"/>
                    </a:xfrm>
                    <a:custGeom>
                      <a:avLst/>
                      <a:gdLst>
                        <a:gd name="T0" fmla="*/ 1 w 573"/>
                        <a:gd name="T1" fmla="*/ 1 h 567"/>
                        <a:gd name="T2" fmla="*/ 1 w 573"/>
                        <a:gd name="T3" fmla="*/ 1 h 567"/>
                        <a:gd name="T4" fmla="*/ 1 w 573"/>
                        <a:gd name="T5" fmla="*/ 1 h 567"/>
                        <a:gd name="T6" fmla="*/ 1 w 573"/>
                        <a:gd name="T7" fmla="*/ 1 h 567"/>
                        <a:gd name="T8" fmla="*/ 1 w 573"/>
                        <a:gd name="T9" fmla="*/ 0 h 567"/>
                        <a:gd name="T10" fmla="*/ 2 w 573"/>
                        <a:gd name="T11" fmla="*/ 1 h 567"/>
                        <a:gd name="T12" fmla="*/ 2 w 573"/>
                        <a:gd name="T13" fmla="*/ 1 h 567"/>
                        <a:gd name="T14" fmla="*/ 2 w 573"/>
                        <a:gd name="T15" fmla="*/ 1 h 567"/>
                        <a:gd name="T16" fmla="*/ 2 w 573"/>
                        <a:gd name="T17" fmla="*/ 1 h 567"/>
                        <a:gd name="T18" fmla="*/ 2 w 573"/>
                        <a:gd name="T19" fmla="*/ 1 h 567"/>
                        <a:gd name="T20" fmla="*/ 3 w 573"/>
                        <a:gd name="T21" fmla="*/ 1 h 567"/>
                        <a:gd name="T22" fmla="*/ 3 w 573"/>
                        <a:gd name="T23" fmla="*/ 1 h 567"/>
                        <a:gd name="T24" fmla="*/ 3 w 573"/>
                        <a:gd name="T25" fmla="*/ 1 h 567"/>
                        <a:gd name="T26" fmla="*/ 2 w 573"/>
                        <a:gd name="T27" fmla="*/ 1 h 567"/>
                        <a:gd name="T28" fmla="*/ 2 w 573"/>
                        <a:gd name="T29" fmla="*/ 1 h 567"/>
                        <a:gd name="T30" fmla="*/ 2 w 573"/>
                        <a:gd name="T31" fmla="*/ 1 h 567"/>
                        <a:gd name="T32" fmla="*/ 2 w 573"/>
                        <a:gd name="T33" fmla="*/ 1 h 567"/>
                        <a:gd name="T34" fmla="*/ 2 w 573"/>
                        <a:gd name="T35" fmla="*/ 2 h 567"/>
                        <a:gd name="T36" fmla="*/ 3 w 573"/>
                        <a:gd name="T37" fmla="*/ 2 h 567"/>
                        <a:gd name="T38" fmla="*/ 3 w 573"/>
                        <a:gd name="T39" fmla="*/ 2 h 567"/>
                        <a:gd name="T40" fmla="*/ 3 w 573"/>
                        <a:gd name="T41" fmla="*/ 2 h 567"/>
                        <a:gd name="T42" fmla="*/ 3 w 573"/>
                        <a:gd name="T43" fmla="*/ 2 h 567"/>
                        <a:gd name="T44" fmla="*/ 3 w 573"/>
                        <a:gd name="T45" fmla="*/ 2 h 567"/>
                        <a:gd name="T46" fmla="*/ 2 w 573"/>
                        <a:gd name="T47" fmla="*/ 2 h 567"/>
                        <a:gd name="T48" fmla="*/ 2 w 573"/>
                        <a:gd name="T49" fmla="*/ 2 h 567"/>
                        <a:gd name="T50" fmla="*/ 2 w 573"/>
                        <a:gd name="T51" fmla="*/ 2 h 567"/>
                        <a:gd name="T52" fmla="*/ 2 w 573"/>
                        <a:gd name="T53" fmla="*/ 2 h 567"/>
                        <a:gd name="T54" fmla="*/ 2 w 573"/>
                        <a:gd name="T55" fmla="*/ 2 h 567"/>
                        <a:gd name="T56" fmla="*/ 2 w 573"/>
                        <a:gd name="T57" fmla="*/ 2 h 567"/>
                        <a:gd name="T58" fmla="*/ 2 w 573"/>
                        <a:gd name="T59" fmla="*/ 2 h 567"/>
                        <a:gd name="T60" fmla="*/ 2 w 573"/>
                        <a:gd name="T61" fmla="*/ 2 h 567"/>
                        <a:gd name="T62" fmla="*/ 2 w 573"/>
                        <a:gd name="T63" fmla="*/ 2 h 567"/>
                        <a:gd name="T64" fmla="*/ 2 w 573"/>
                        <a:gd name="T65" fmla="*/ 2 h 567"/>
                        <a:gd name="T66" fmla="*/ 2 w 573"/>
                        <a:gd name="T67" fmla="*/ 2 h 567"/>
                        <a:gd name="T68" fmla="*/ 2 w 573"/>
                        <a:gd name="T69" fmla="*/ 2 h 567"/>
                        <a:gd name="T70" fmla="*/ 2 w 573"/>
                        <a:gd name="T71" fmla="*/ 2 h 567"/>
                        <a:gd name="T72" fmla="*/ 2 w 573"/>
                        <a:gd name="T73" fmla="*/ 2 h 567"/>
                        <a:gd name="T74" fmla="*/ 2 w 573"/>
                        <a:gd name="T75" fmla="*/ 3 h 567"/>
                        <a:gd name="T76" fmla="*/ 2 w 573"/>
                        <a:gd name="T77" fmla="*/ 3 h 567"/>
                        <a:gd name="T78" fmla="*/ 2 w 573"/>
                        <a:gd name="T79" fmla="*/ 3 h 567"/>
                        <a:gd name="T80" fmla="*/ 2 w 573"/>
                        <a:gd name="T81" fmla="*/ 2 h 567"/>
                        <a:gd name="T82" fmla="*/ 1 w 573"/>
                        <a:gd name="T83" fmla="*/ 2 h 567"/>
                        <a:gd name="T84" fmla="*/ 1 w 573"/>
                        <a:gd name="T85" fmla="*/ 2 h 567"/>
                        <a:gd name="T86" fmla="*/ 1 w 573"/>
                        <a:gd name="T87" fmla="*/ 2 h 567"/>
                        <a:gd name="T88" fmla="*/ 1 w 573"/>
                        <a:gd name="T89" fmla="*/ 2 h 567"/>
                        <a:gd name="T90" fmla="*/ 1 w 573"/>
                        <a:gd name="T91" fmla="*/ 3 h 567"/>
                        <a:gd name="T92" fmla="*/ 1 w 573"/>
                        <a:gd name="T93" fmla="*/ 3 h 567"/>
                        <a:gd name="T94" fmla="*/ 1 w 573"/>
                        <a:gd name="T95" fmla="*/ 3 h 567"/>
                        <a:gd name="T96" fmla="*/ 1 w 573"/>
                        <a:gd name="T97" fmla="*/ 3 h 567"/>
                        <a:gd name="T98" fmla="*/ 1 w 573"/>
                        <a:gd name="T99" fmla="*/ 2 h 567"/>
                        <a:gd name="T100" fmla="*/ 1 w 573"/>
                        <a:gd name="T101" fmla="*/ 2 h 567"/>
                        <a:gd name="T102" fmla="*/ 1 w 573"/>
                        <a:gd name="T103" fmla="*/ 2 h 567"/>
                        <a:gd name="T104" fmla="*/ 1 w 573"/>
                        <a:gd name="T105" fmla="*/ 1 h 567"/>
                        <a:gd name="T106" fmla="*/ 1 w 573"/>
                        <a:gd name="T107" fmla="*/ 1 h 5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3"/>
                        <a:gd name="T163" fmla="*/ 0 h 567"/>
                        <a:gd name="T164" fmla="*/ 573 w 573"/>
                        <a:gd name="T165" fmla="*/ 567 h 5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3" h="567">
                          <a:moveTo>
                            <a:pt x="29" y="108"/>
                          </a:moveTo>
                          <a:lnTo>
                            <a:pt x="45" y="90"/>
                          </a:lnTo>
                          <a:lnTo>
                            <a:pt x="66" y="75"/>
                          </a:lnTo>
                          <a:lnTo>
                            <a:pt x="91" y="66"/>
                          </a:lnTo>
                          <a:lnTo>
                            <a:pt x="124" y="60"/>
                          </a:lnTo>
                          <a:lnTo>
                            <a:pt x="139" y="50"/>
                          </a:lnTo>
                          <a:lnTo>
                            <a:pt x="162" y="33"/>
                          </a:lnTo>
                          <a:lnTo>
                            <a:pt x="194" y="13"/>
                          </a:lnTo>
                          <a:lnTo>
                            <a:pt x="227" y="1"/>
                          </a:lnTo>
                          <a:lnTo>
                            <a:pt x="245" y="0"/>
                          </a:lnTo>
                          <a:lnTo>
                            <a:pt x="263" y="3"/>
                          </a:lnTo>
                          <a:lnTo>
                            <a:pt x="288" y="13"/>
                          </a:lnTo>
                          <a:lnTo>
                            <a:pt x="309" y="23"/>
                          </a:lnTo>
                          <a:lnTo>
                            <a:pt x="329" y="30"/>
                          </a:lnTo>
                          <a:lnTo>
                            <a:pt x="357" y="35"/>
                          </a:lnTo>
                          <a:lnTo>
                            <a:pt x="402" y="35"/>
                          </a:lnTo>
                          <a:lnTo>
                            <a:pt x="431" y="33"/>
                          </a:lnTo>
                          <a:lnTo>
                            <a:pt x="463" y="26"/>
                          </a:lnTo>
                          <a:lnTo>
                            <a:pt x="492" y="20"/>
                          </a:lnTo>
                          <a:lnTo>
                            <a:pt x="511" y="20"/>
                          </a:lnTo>
                          <a:lnTo>
                            <a:pt x="532" y="25"/>
                          </a:lnTo>
                          <a:lnTo>
                            <a:pt x="552" y="35"/>
                          </a:lnTo>
                          <a:lnTo>
                            <a:pt x="557" y="45"/>
                          </a:lnTo>
                          <a:lnTo>
                            <a:pt x="557" y="56"/>
                          </a:lnTo>
                          <a:lnTo>
                            <a:pt x="555" y="73"/>
                          </a:lnTo>
                          <a:lnTo>
                            <a:pt x="542" y="83"/>
                          </a:lnTo>
                          <a:lnTo>
                            <a:pt x="491" y="86"/>
                          </a:lnTo>
                          <a:lnTo>
                            <a:pt x="450" y="101"/>
                          </a:lnTo>
                          <a:lnTo>
                            <a:pt x="382" y="115"/>
                          </a:lnTo>
                          <a:lnTo>
                            <a:pt x="370" y="120"/>
                          </a:lnTo>
                          <a:lnTo>
                            <a:pt x="359" y="138"/>
                          </a:lnTo>
                          <a:lnTo>
                            <a:pt x="359" y="155"/>
                          </a:lnTo>
                          <a:lnTo>
                            <a:pt x="377" y="205"/>
                          </a:lnTo>
                          <a:lnTo>
                            <a:pt x="402" y="247"/>
                          </a:lnTo>
                          <a:lnTo>
                            <a:pt x="435" y="285"/>
                          </a:lnTo>
                          <a:lnTo>
                            <a:pt x="486" y="327"/>
                          </a:lnTo>
                          <a:lnTo>
                            <a:pt x="522" y="357"/>
                          </a:lnTo>
                          <a:lnTo>
                            <a:pt x="537" y="365"/>
                          </a:lnTo>
                          <a:lnTo>
                            <a:pt x="552" y="375"/>
                          </a:lnTo>
                          <a:lnTo>
                            <a:pt x="565" y="387"/>
                          </a:lnTo>
                          <a:lnTo>
                            <a:pt x="573" y="400"/>
                          </a:lnTo>
                          <a:lnTo>
                            <a:pt x="573" y="413"/>
                          </a:lnTo>
                          <a:lnTo>
                            <a:pt x="568" y="427"/>
                          </a:lnTo>
                          <a:lnTo>
                            <a:pt x="560" y="433"/>
                          </a:lnTo>
                          <a:lnTo>
                            <a:pt x="544" y="438"/>
                          </a:lnTo>
                          <a:lnTo>
                            <a:pt x="524" y="437"/>
                          </a:lnTo>
                          <a:lnTo>
                            <a:pt x="506" y="427"/>
                          </a:lnTo>
                          <a:lnTo>
                            <a:pt x="471" y="400"/>
                          </a:lnTo>
                          <a:lnTo>
                            <a:pt x="408" y="362"/>
                          </a:lnTo>
                          <a:lnTo>
                            <a:pt x="359" y="315"/>
                          </a:lnTo>
                          <a:lnTo>
                            <a:pt x="352" y="308"/>
                          </a:lnTo>
                          <a:lnTo>
                            <a:pt x="344" y="310"/>
                          </a:lnTo>
                          <a:lnTo>
                            <a:pt x="347" y="323"/>
                          </a:lnTo>
                          <a:lnTo>
                            <a:pt x="397" y="373"/>
                          </a:lnTo>
                          <a:lnTo>
                            <a:pt x="413" y="390"/>
                          </a:lnTo>
                          <a:lnTo>
                            <a:pt x="431" y="410"/>
                          </a:lnTo>
                          <a:lnTo>
                            <a:pt x="469" y="437"/>
                          </a:lnTo>
                          <a:lnTo>
                            <a:pt x="489" y="455"/>
                          </a:lnTo>
                          <a:lnTo>
                            <a:pt x="496" y="470"/>
                          </a:lnTo>
                          <a:lnTo>
                            <a:pt x="494" y="487"/>
                          </a:lnTo>
                          <a:lnTo>
                            <a:pt x="486" y="499"/>
                          </a:lnTo>
                          <a:lnTo>
                            <a:pt x="474" y="507"/>
                          </a:lnTo>
                          <a:lnTo>
                            <a:pt x="456" y="510"/>
                          </a:lnTo>
                          <a:lnTo>
                            <a:pt x="436" y="507"/>
                          </a:lnTo>
                          <a:lnTo>
                            <a:pt x="421" y="499"/>
                          </a:lnTo>
                          <a:lnTo>
                            <a:pt x="375" y="459"/>
                          </a:lnTo>
                          <a:lnTo>
                            <a:pt x="345" y="425"/>
                          </a:lnTo>
                          <a:lnTo>
                            <a:pt x="270" y="338"/>
                          </a:lnTo>
                          <a:lnTo>
                            <a:pt x="296" y="375"/>
                          </a:lnTo>
                          <a:lnTo>
                            <a:pt x="308" y="405"/>
                          </a:lnTo>
                          <a:lnTo>
                            <a:pt x="314" y="420"/>
                          </a:lnTo>
                          <a:lnTo>
                            <a:pt x="327" y="448"/>
                          </a:lnTo>
                          <a:lnTo>
                            <a:pt x="360" y="494"/>
                          </a:lnTo>
                          <a:lnTo>
                            <a:pt x="372" y="509"/>
                          </a:lnTo>
                          <a:lnTo>
                            <a:pt x="379" y="524"/>
                          </a:lnTo>
                          <a:lnTo>
                            <a:pt x="380" y="537"/>
                          </a:lnTo>
                          <a:lnTo>
                            <a:pt x="377" y="549"/>
                          </a:lnTo>
                          <a:lnTo>
                            <a:pt x="367" y="560"/>
                          </a:lnTo>
                          <a:lnTo>
                            <a:pt x="354" y="567"/>
                          </a:lnTo>
                          <a:lnTo>
                            <a:pt x="334" y="565"/>
                          </a:lnTo>
                          <a:lnTo>
                            <a:pt x="319" y="560"/>
                          </a:lnTo>
                          <a:lnTo>
                            <a:pt x="258" y="474"/>
                          </a:lnTo>
                          <a:lnTo>
                            <a:pt x="223" y="403"/>
                          </a:lnTo>
                          <a:lnTo>
                            <a:pt x="195" y="348"/>
                          </a:lnTo>
                          <a:lnTo>
                            <a:pt x="190" y="340"/>
                          </a:lnTo>
                          <a:lnTo>
                            <a:pt x="180" y="340"/>
                          </a:lnTo>
                          <a:lnTo>
                            <a:pt x="177" y="347"/>
                          </a:lnTo>
                          <a:lnTo>
                            <a:pt x="182" y="387"/>
                          </a:lnTo>
                          <a:lnTo>
                            <a:pt x="185" y="418"/>
                          </a:lnTo>
                          <a:lnTo>
                            <a:pt x="184" y="460"/>
                          </a:lnTo>
                          <a:lnTo>
                            <a:pt x="184" y="515"/>
                          </a:lnTo>
                          <a:lnTo>
                            <a:pt x="182" y="525"/>
                          </a:lnTo>
                          <a:lnTo>
                            <a:pt x="175" y="535"/>
                          </a:lnTo>
                          <a:lnTo>
                            <a:pt x="164" y="545"/>
                          </a:lnTo>
                          <a:lnTo>
                            <a:pt x="149" y="549"/>
                          </a:lnTo>
                          <a:lnTo>
                            <a:pt x="134" y="547"/>
                          </a:lnTo>
                          <a:lnTo>
                            <a:pt x="124" y="540"/>
                          </a:lnTo>
                          <a:lnTo>
                            <a:pt x="118" y="527"/>
                          </a:lnTo>
                          <a:lnTo>
                            <a:pt x="116" y="495"/>
                          </a:lnTo>
                          <a:lnTo>
                            <a:pt x="119" y="454"/>
                          </a:lnTo>
                          <a:lnTo>
                            <a:pt x="119" y="418"/>
                          </a:lnTo>
                          <a:lnTo>
                            <a:pt x="113" y="362"/>
                          </a:lnTo>
                          <a:lnTo>
                            <a:pt x="108" y="340"/>
                          </a:lnTo>
                          <a:lnTo>
                            <a:pt x="99" y="322"/>
                          </a:lnTo>
                          <a:lnTo>
                            <a:pt x="42" y="242"/>
                          </a:lnTo>
                          <a:lnTo>
                            <a:pt x="2" y="183"/>
                          </a:lnTo>
                          <a:lnTo>
                            <a:pt x="0" y="160"/>
                          </a:lnTo>
                          <a:lnTo>
                            <a:pt x="10" y="131"/>
                          </a:lnTo>
                          <a:lnTo>
                            <a:pt x="29" y="108"/>
                          </a:lnTo>
                          <a:close/>
                        </a:path>
                      </a:pathLst>
                    </a:custGeom>
                    <a:solidFill>
                      <a:srgbClr val="FFC080"/>
                    </a:solidFill>
                    <a:ln w="11113">
                      <a:solidFill>
                        <a:srgbClr val="000000"/>
                      </a:solidFill>
                      <a:round/>
                      <a:headEnd/>
                      <a:tailEnd/>
                    </a:ln>
                  </p:spPr>
                  <p:txBody>
                    <a:bodyPr/>
                    <a:lstStyle/>
                    <a:p>
                      <a:endParaRPr lang="en-US">
                        <a:latin typeface="Verdana" pitchFamily="34" charset="0"/>
                      </a:endParaRPr>
                    </a:p>
                  </p:txBody>
                </p:sp>
              </p:grpSp>
            </p:grpSp>
            <p:sp>
              <p:nvSpPr>
                <p:cNvPr id="28702" name="Arc 66"/>
                <p:cNvSpPr>
                  <a:spLocks/>
                </p:cNvSpPr>
                <p:nvPr/>
              </p:nvSpPr>
              <p:spPr bwMode="auto">
                <a:xfrm>
                  <a:off x="4613" y="1841"/>
                  <a:ext cx="29" cy="52"/>
                </a:xfrm>
                <a:custGeom>
                  <a:avLst/>
                  <a:gdLst>
                    <a:gd name="T0" fmla="*/ 0 w 25911"/>
                    <a:gd name="T1" fmla="*/ 0 h 25608"/>
                    <a:gd name="T2" fmla="*/ 0 w 25911"/>
                    <a:gd name="T3" fmla="*/ 0 h 25608"/>
                    <a:gd name="T4" fmla="*/ 0 w 25911"/>
                    <a:gd name="T5" fmla="*/ 0 h 25608"/>
                    <a:gd name="T6" fmla="*/ 0 60000 65536"/>
                    <a:gd name="T7" fmla="*/ 0 60000 65536"/>
                    <a:gd name="T8" fmla="*/ 0 60000 65536"/>
                    <a:gd name="T9" fmla="*/ 0 w 25911"/>
                    <a:gd name="T10" fmla="*/ 0 h 25608"/>
                    <a:gd name="T11" fmla="*/ 25911 w 25911"/>
                    <a:gd name="T12" fmla="*/ 25608 h 25608"/>
                  </a:gdLst>
                  <a:ahLst/>
                  <a:cxnLst>
                    <a:cxn ang="T6">
                      <a:pos x="T0" y="T1"/>
                    </a:cxn>
                    <a:cxn ang="T7">
                      <a:pos x="T2" y="T3"/>
                    </a:cxn>
                    <a:cxn ang="T8">
                      <a:pos x="T4" y="T5"/>
                    </a:cxn>
                  </a:cxnLst>
                  <a:rect l="T9" t="T10" r="T11" b="T12"/>
                  <a:pathLst>
                    <a:path w="25911" h="25608" fill="none" extrusionOk="0">
                      <a:moveTo>
                        <a:pt x="25911" y="25173"/>
                      </a:moveTo>
                      <a:cubicBezTo>
                        <a:pt x="24492" y="25462"/>
                        <a:pt x="23047" y="25607"/>
                        <a:pt x="21600" y="25608"/>
                      </a:cubicBezTo>
                      <a:cubicBezTo>
                        <a:pt x="9670" y="25608"/>
                        <a:pt x="0" y="15937"/>
                        <a:pt x="0" y="4008"/>
                      </a:cubicBezTo>
                      <a:cubicBezTo>
                        <a:pt x="-1" y="2663"/>
                        <a:pt x="125" y="1321"/>
                        <a:pt x="375" y="0"/>
                      </a:cubicBezTo>
                    </a:path>
                    <a:path w="25911" h="25608" stroke="0" extrusionOk="0">
                      <a:moveTo>
                        <a:pt x="25911" y="25173"/>
                      </a:moveTo>
                      <a:cubicBezTo>
                        <a:pt x="24492" y="25462"/>
                        <a:pt x="23047" y="25607"/>
                        <a:pt x="21600" y="25608"/>
                      </a:cubicBezTo>
                      <a:cubicBezTo>
                        <a:pt x="9670" y="25608"/>
                        <a:pt x="0" y="15937"/>
                        <a:pt x="0" y="4008"/>
                      </a:cubicBezTo>
                      <a:cubicBezTo>
                        <a:pt x="-1" y="2663"/>
                        <a:pt x="125" y="1321"/>
                        <a:pt x="375" y="0"/>
                      </a:cubicBezTo>
                      <a:lnTo>
                        <a:pt x="21600" y="4008"/>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Verdana" pitchFamily="34" charset="0"/>
                  </a:endParaRPr>
                </a:p>
              </p:txBody>
            </p:sp>
          </p:grpSp>
        </p:grpSp>
        <p:grpSp>
          <p:nvGrpSpPr>
            <p:cNvPr id="28681" name="Group 67"/>
            <p:cNvGrpSpPr>
              <a:grpSpLocks/>
            </p:cNvGrpSpPr>
            <p:nvPr/>
          </p:nvGrpSpPr>
          <p:grpSpPr bwMode="auto">
            <a:xfrm>
              <a:off x="3461" y="819"/>
              <a:ext cx="725" cy="559"/>
              <a:chOff x="3461" y="819"/>
              <a:chExt cx="725" cy="559"/>
            </a:xfrm>
          </p:grpSpPr>
          <p:sp>
            <p:nvSpPr>
              <p:cNvPr id="28682" name="Line 68"/>
              <p:cNvSpPr>
                <a:spLocks noChangeShapeType="1"/>
              </p:cNvSpPr>
              <p:nvPr/>
            </p:nvSpPr>
            <p:spPr bwMode="auto">
              <a:xfrm>
                <a:off x="3461" y="1178"/>
                <a:ext cx="78" cy="27"/>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69"/>
              <p:cNvSpPr>
                <a:spLocks noChangeShapeType="1"/>
              </p:cNvSpPr>
              <p:nvPr/>
            </p:nvSpPr>
            <p:spPr bwMode="auto">
              <a:xfrm flipV="1">
                <a:off x="4112" y="1215"/>
                <a:ext cx="74" cy="16"/>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70"/>
              <p:cNvSpPr>
                <a:spLocks noChangeShapeType="1"/>
              </p:cNvSpPr>
              <p:nvPr/>
            </p:nvSpPr>
            <p:spPr bwMode="auto">
              <a:xfrm>
                <a:off x="3601" y="874"/>
                <a:ext cx="42" cy="52"/>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71"/>
              <p:cNvSpPr>
                <a:spLocks noChangeShapeType="1"/>
              </p:cNvSpPr>
              <p:nvPr/>
            </p:nvSpPr>
            <p:spPr bwMode="auto">
              <a:xfrm flipH="1">
                <a:off x="4014" y="892"/>
                <a:ext cx="34" cy="41"/>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72"/>
              <p:cNvSpPr>
                <a:spLocks noChangeShapeType="1"/>
              </p:cNvSpPr>
              <p:nvPr/>
            </p:nvSpPr>
            <p:spPr bwMode="auto">
              <a:xfrm>
                <a:off x="3829" y="819"/>
                <a:ext cx="1" cy="72"/>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73"/>
              <p:cNvSpPr>
                <a:spLocks noChangeShapeType="1"/>
              </p:cNvSpPr>
              <p:nvPr/>
            </p:nvSpPr>
            <p:spPr bwMode="auto">
              <a:xfrm>
                <a:off x="3501" y="1027"/>
                <a:ext cx="57" cy="19"/>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74"/>
              <p:cNvSpPr>
                <a:spLocks noChangeShapeType="1"/>
              </p:cNvSpPr>
              <p:nvPr/>
            </p:nvSpPr>
            <p:spPr bwMode="auto">
              <a:xfrm flipH="1">
                <a:off x="4122" y="1046"/>
                <a:ext cx="56" cy="10"/>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75"/>
              <p:cNvSpPr>
                <a:spLocks noChangeShapeType="1"/>
              </p:cNvSpPr>
              <p:nvPr/>
            </p:nvSpPr>
            <p:spPr bwMode="auto">
              <a:xfrm flipH="1">
                <a:off x="3508" y="1361"/>
                <a:ext cx="53" cy="17"/>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76"/>
              <p:cNvSpPr>
                <a:spLocks noChangeShapeType="1"/>
              </p:cNvSpPr>
              <p:nvPr/>
            </p:nvSpPr>
            <p:spPr bwMode="auto">
              <a:xfrm>
                <a:off x="4106" y="1359"/>
                <a:ext cx="65" cy="19"/>
              </a:xfrm>
              <a:prstGeom prst="line">
                <a:avLst/>
              </a:prstGeom>
              <a:noFill/>
              <a:ln w="11113">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81" name="Slide Number Placeholder 80"/>
          <p:cNvSpPr>
            <a:spLocks noGrp="1"/>
          </p:cNvSpPr>
          <p:nvPr>
            <p:ph type="sldNum" sz="quarter" idx="11"/>
          </p:nvPr>
        </p:nvSpPr>
        <p:spPr/>
        <p:txBody>
          <a:bodyPr/>
          <a:lstStyle/>
          <a:p>
            <a:pPr>
              <a:defRPr/>
            </a:pPr>
            <a:fld id="{E15F0D29-E0C9-4C74-AE2B-0379952AF342}" type="slidenum">
              <a:rPr lang="en-US">
                <a:latin typeface="Verdana" pitchFamily="34" charset="0"/>
              </a:rPr>
              <a:pPr>
                <a:defRPr/>
              </a:pPr>
              <a:t>19</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3600" y="1676400"/>
            <a:ext cx="5867400" cy="3231654"/>
          </a:xfrm>
          <a:prstGeom prst="rect">
            <a:avLst/>
          </a:prstGeom>
        </p:spPr>
        <p:txBody>
          <a:bodyPr wrap="square">
            <a:spAutoFit/>
          </a:bodyPr>
          <a:lstStyle/>
          <a:p>
            <a:pPr marL="263525" indent="-263525">
              <a:spcBef>
                <a:spcPct val="50000"/>
              </a:spcBef>
              <a:buFont typeface="Wingdings" pitchFamily="2" charset="2"/>
              <a:buChar char="§"/>
              <a:defRPr/>
            </a:pPr>
            <a:r>
              <a:rPr lang="en-US" sz="2400" dirty="0">
                <a:latin typeface="Verdana" pitchFamily="34" charset="0"/>
              </a:rPr>
              <a:t>What is </a:t>
            </a:r>
            <a:r>
              <a:rPr lang="en-US" sz="2400" dirty="0" smtClean="0">
                <a:latin typeface="Verdana" pitchFamily="34" charset="0"/>
              </a:rPr>
              <a:t>information</a:t>
            </a:r>
            <a:r>
              <a:rPr lang="en-US" sz="2400" dirty="0">
                <a:latin typeface="Verdana" pitchFamily="34" charset="0"/>
              </a:rPr>
              <a:t>?</a:t>
            </a:r>
          </a:p>
          <a:p>
            <a:pPr marL="263525" indent="-263525">
              <a:spcBef>
                <a:spcPct val="50000"/>
              </a:spcBef>
              <a:buFont typeface="Wingdings" pitchFamily="2" charset="2"/>
              <a:buChar char="§"/>
              <a:defRPr/>
            </a:pPr>
            <a:r>
              <a:rPr lang="en-US" sz="2400" dirty="0">
                <a:latin typeface="Verdana" pitchFamily="34" charset="0"/>
              </a:rPr>
              <a:t>What is </a:t>
            </a:r>
            <a:r>
              <a:rPr lang="en-US" sz="2400" dirty="0" smtClean="0">
                <a:latin typeface="Verdana" pitchFamily="34" charset="0"/>
              </a:rPr>
              <a:t>information security</a:t>
            </a:r>
            <a:r>
              <a:rPr lang="en-US" sz="2400" dirty="0">
                <a:latin typeface="Verdana" pitchFamily="34" charset="0"/>
              </a:rPr>
              <a:t>?</a:t>
            </a:r>
          </a:p>
          <a:p>
            <a:pPr marL="263525" indent="-263525">
              <a:spcBef>
                <a:spcPct val="50000"/>
              </a:spcBef>
              <a:buFont typeface="Wingdings" pitchFamily="2" charset="2"/>
              <a:buChar char="§"/>
              <a:defRPr/>
            </a:pPr>
            <a:r>
              <a:rPr lang="en-US" sz="2400" dirty="0">
                <a:latin typeface="Verdana" pitchFamily="34" charset="0"/>
              </a:rPr>
              <a:t>What is </a:t>
            </a:r>
            <a:r>
              <a:rPr lang="en-US" sz="2400" dirty="0" smtClean="0">
                <a:latin typeface="Verdana" pitchFamily="34" charset="0"/>
              </a:rPr>
              <a:t>risk?</a:t>
            </a:r>
            <a:endParaRPr lang="en-US" sz="2400" dirty="0">
              <a:latin typeface="Verdana" pitchFamily="34" charset="0"/>
            </a:endParaRPr>
          </a:p>
          <a:p>
            <a:pPr marL="263525" indent="-263525">
              <a:spcBef>
                <a:spcPct val="50000"/>
              </a:spcBef>
              <a:buFont typeface="Wingdings" pitchFamily="2" charset="2"/>
              <a:buChar char="§"/>
              <a:defRPr/>
            </a:pPr>
            <a:r>
              <a:rPr lang="en-US" sz="2400" dirty="0" smtClean="0">
                <a:latin typeface="Verdana" pitchFamily="34" charset="0"/>
              </a:rPr>
              <a:t>Introduction </a:t>
            </a:r>
            <a:r>
              <a:rPr lang="en-US" sz="2400" dirty="0">
                <a:latin typeface="Verdana" pitchFamily="34" charset="0"/>
              </a:rPr>
              <a:t>to </a:t>
            </a:r>
            <a:r>
              <a:rPr lang="en-US" sz="2400" dirty="0" smtClean="0">
                <a:latin typeface="Verdana" pitchFamily="34" charset="0"/>
              </a:rPr>
              <a:t>the ISO standards</a:t>
            </a:r>
            <a:endParaRPr lang="en-US" sz="2400" dirty="0">
              <a:latin typeface="Verdana" pitchFamily="34" charset="0"/>
            </a:endParaRPr>
          </a:p>
          <a:p>
            <a:pPr marL="263525" indent="-263525">
              <a:spcBef>
                <a:spcPct val="50000"/>
              </a:spcBef>
              <a:buFont typeface="Wingdings" pitchFamily="2" charset="2"/>
              <a:buChar char="§"/>
              <a:defRPr/>
            </a:pPr>
            <a:r>
              <a:rPr lang="en-US" sz="2400" dirty="0" smtClean="0">
                <a:latin typeface="Verdana" pitchFamily="34" charset="0"/>
              </a:rPr>
              <a:t>Managing information security</a:t>
            </a:r>
            <a:endParaRPr lang="en-US" sz="2400" dirty="0">
              <a:latin typeface="Verdana" pitchFamily="34" charset="0"/>
            </a:endParaRPr>
          </a:p>
          <a:p>
            <a:pPr marL="263525" indent="-263525">
              <a:spcBef>
                <a:spcPct val="50000"/>
              </a:spcBef>
              <a:buFont typeface="Wingdings" pitchFamily="2" charset="2"/>
              <a:buChar char="§"/>
              <a:defRPr/>
            </a:pPr>
            <a:r>
              <a:rPr lang="en-US" sz="2400" dirty="0" smtClean="0">
                <a:latin typeface="Verdana" pitchFamily="34" charset="0"/>
              </a:rPr>
              <a:t>Your security responsibilities</a:t>
            </a:r>
            <a:endParaRPr lang="en-US" sz="2400" dirty="0">
              <a:latin typeface="Verdana" pitchFamily="34" charset="0"/>
            </a:endParaRPr>
          </a:p>
        </p:txBody>
      </p:sp>
      <p:sp>
        <p:nvSpPr>
          <p:cNvPr id="7" name="TextBox 6"/>
          <p:cNvSpPr txBox="1"/>
          <p:nvPr/>
        </p:nvSpPr>
        <p:spPr>
          <a:xfrm>
            <a:off x="-76200" y="0"/>
            <a:ext cx="621067" cy="5867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Agenda</a:t>
            </a:r>
            <a:endParaRPr lang="en-US" sz="2400" b="1" dirty="0">
              <a:solidFill>
                <a:srgbClr val="FFFF00"/>
              </a:solidFill>
              <a:latin typeface="Verdana" pitchFamily="34" charset="0"/>
            </a:endParaRPr>
          </a:p>
        </p:txBody>
      </p:sp>
      <p:sp>
        <p:nvSpPr>
          <p:cNvPr id="10" name="Slide Number Placeholder 9"/>
          <p:cNvSpPr>
            <a:spLocks noGrp="1"/>
          </p:cNvSpPr>
          <p:nvPr>
            <p:ph type="sldNum" sz="quarter" idx="11"/>
          </p:nvPr>
        </p:nvSpPr>
        <p:spPr/>
        <p:txBody>
          <a:bodyPr/>
          <a:lstStyle/>
          <a:p>
            <a:pPr>
              <a:defRPr/>
            </a:pPr>
            <a:fld id="{4C8F38EF-9FA7-463A-B2F8-04DE2AF68693}" type="slidenum">
              <a:rPr lang="en-US">
                <a:latin typeface="Verdana" pitchFamily="34" charset="0"/>
              </a:rPr>
              <a:pPr>
                <a:defRPr/>
              </a:pPr>
              <a:t>2</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76400" y="1447800"/>
            <a:ext cx="6705600" cy="4518160"/>
          </a:xfrm>
          <a:prstGeom prst="rect">
            <a:avLst/>
          </a:prstGeom>
          <a:noFill/>
          <a:ln w="9525" cap="sq">
            <a:noFill/>
            <a:miter lim="800000"/>
            <a:headEnd/>
            <a:tailEnd/>
          </a:ln>
        </p:spPr>
        <p:txBody>
          <a:bodyPr wrap="square">
            <a:spAutoFit/>
          </a:bodyPr>
          <a:lstStyle/>
          <a:p>
            <a:pPr eaLnBrk="0" fontAlgn="auto" hangingPunct="0">
              <a:spcBef>
                <a:spcPct val="50000"/>
              </a:spcBef>
              <a:spcAft>
                <a:spcPts val="0"/>
              </a:spcAft>
              <a:buClr>
                <a:schemeClr val="tx1"/>
              </a:buClr>
              <a:buSzPct val="120000"/>
              <a:defRPr/>
            </a:pPr>
            <a:r>
              <a:rPr lang="en-US" sz="2400" dirty="0" smtClean="0">
                <a:latin typeface="Verdana" pitchFamily="34" charset="0"/>
              </a:rPr>
              <a:t>1990’s</a:t>
            </a:r>
            <a:endParaRPr lang="en-US" sz="2400" dirty="0">
              <a:latin typeface="Verdana" pitchFamily="34" charset="0"/>
            </a:endParaRPr>
          </a:p>
          <a:p>
            <a:pPr marL="288925" indent="-288925" eaLnBrk="0" fontAlgn="auto" hangingPunct="0">
              <a:spcBef>
                <a:spcPct val="20000"/>
              </a:spcBef>
              <a:spcAft>
                <a:spcPts val="0"/>
              </a:spcAft>
              <a:buClr>
                <a:schemeClr val="tx1"/>
              </a:buClr>
              <a:buSzPct val="120000"/>
              <a:buFontTx/>
              <a:buChar char="•"/>
              <a:defRPr/>
            </a:pPr>
            <a:r>
              <a:rPr lang="en-US" sz="1600" dirty="0" smtClean="0">
                <a:latin typeface="Verdana" pitchFamily="34" charset="0"/>
              </a:rPr>
              <a:t>Information </a:t>
            </a:r>
            <a:r>
              <a:rPr lang="en-US" sz="1600" dirty="0">
                <a:latin typeface="Verdana" pitchFamily="34" charset="0"/>
              </a:rPr>
              <a:t>Security Management Code of Practice produced </a:t>
            </a:r>
            <a:r>
              <a:rPr lang="en-US" sz="1600" dirty="0" smtClean="0">
                <a:latin typeface="Verdana" pitchFamily="34" charset="0"/>
              </a:rPr>
              <a:t>by a UK government-sponsored working group</a:t>
            </a:r>
          </a:p>
          <a:p>
            <a:pPr marL="288925" indent="-288925" eaLnBrk="0" fontAlgn="auto" hangingPunct="0">
              <a:spcBef>
                <a:spcPct val="20000"/>
              </a:spcBef>
              <a:spcAft>
                <a:spcPts val="0"/>
              </a:spcAft>
              <a:buClr>
                <a:schemeClr val="tx1"/>
              </a:buClr>
              <a:buSzPct val="120000"/>
              <a:buFontTx/>
              <a:buChar char="•"/>
              <a:defRPr/>
            </a:pPr>
            <a:r>
              <a:rPr lang="en-US" sz="1600" dirty="0" smtClean="0">
                <a:latin typeface="Verdana" pitchFamily="34" charset="0"/>
              </a:rPr>
              <a:t>Based on the security policy used by Shell</a:t>
            </a:r>
          </a:p>
          <a:p>
            <a:pPr marL="288925" indent="-288925" eaLnBrk="0" fontAlgn="auto" hangingPunct="0">
              <a:spcBef>
                <a:spcPct val="20000"/>
              </a:spcBef>
              <a:spcAft>
                <a:spcPts val="0"/>
              </a:spcAft>
              <a:buClr>
                <a:schemeClr val="tx1"/>
              </a:buClr>
              <a:buSzPct val="120000"/>
              <a:buFontTx/>
              <a:buChar char="•"/>
              <a:defRPr/>
            </a:pPr>
            <a:r>
              <a:rPr lang="en-US" sz="1600" dirty="0" smtClean="0">
                <a:latin typeface="Verdana" pitchFamily="34" charset="0"/>
              </a:rPr>
              <a:t>Became British Standard BS7799</a:t>
            </a:r>
          </a:p>
          <a:p>
            <a:pPr>
              <a:spcBef>
                <a:spcPts val="1800"/>
              </a:spcBef>
              <a:buClr>
                <a:schemeClr val="tx1"/>
              </a:buClr>
              <a:buSzPct val="120000"/>
            </a:pPr>
            <a:r>
              <a:rPr lang="en-US" sz="2400" dirty="0" smtClean="0">
                <a:latin typeface="Verdana" pitchFamily="34" charset="0"/>
              </a:rPr>
              <a:t>2000’s</a:t>
            </a:r>
            <a:endParaRPr lang="en-US" sz="2400" dirty="0">
              <a:latin typeface="Verdana" pitchFamily="34" charset="0"/>
            </a:endParaRPr>
          </a:p>
          <a:p>
            <a:pPr marL="263525" indent="-263525">
              <a:spcBef>
                <a:spcPct val="20000"/>
              </a:spcBef>
              <a:buClr>
                <a:schemeClr val="tx1"/>
              </a:buClr>
              <a:buSzPct val="120000"/>
              <a:buFontTx/>
              <a:buChar char="•"/>
            </a:pPr>
            <a:r>
              <a:rPr lang="en-US" sz="1600" dirty="0" smtClean="0">
                <a:latin typeface="Verdana" pitchFamily="34" charset="0"/>
              </a:rPr>
              <a:t>Adopted by ISO/IEC</a:t>
            </a:r>
          </a:p>
          <a:p>
            <a:pPr marL="263525" indent="-263525">
              <a:spcBef>
                <a:spcPct val="20000"/>
              </a:spcBef>
              <a:buClr>
                <a:schemeClr val="tx1"/>
              </a:buClr>
              <a:buSzPct val="120000"/>
              <a:buFontTx/>
              <a:buChar char="•"/>
            </a:pPr>
            <a:r>
              <a:rPr lang="en-US" sz="1600" dirty="0" smtClean="0">
                <a:latin typeface="Verdana" pitchFamily="34" charset="0"/>
              </a:rPr>
              <a:t>Became ISO/IEC 17799 (later renumbered ISO/IEC 27002)</a:t>
            </a:r>
          </a:p>
          <a:p>
            <a:pPr marL="263525" indent="-263525">
              <a:spcBef>
                <a:spcPct val="20000"/>
              </a:spcBef>
              <a:buClr>
                <a:schemeClr val="tx1"/>
              </a:buClr>
              <a:buSzPct val="120000"/>
              <a:buFontTx/>
              <a:buChar char="•"/>
            </a:pPr>
            <a:r>
              <a:rPr lang="en-US" sz="1600" dirty="0" smtClean="0">
                <a:latin typeface="Verdana" pitchFamily="34" charset="0"/>
              </a:rPr>
              <a:t>ISO/IEC 27001 published &amp; certification scheme started</a:t>
            </a:r>
          </a:p>
          <a:p>
            <a:pPr>
              <a:spcBef>
                <a:spcPts val="1800"/>
              </a:spcBef>
              <a:buClr>
                <a:schemeClr val="tx1"/>
              </a:buClr>
              <a:buSzPct val="120000"/>
            </a:pPr>
            <a:r>
              <a:rPr lang="en-US" sz="2400" dirty="0">
                <a:latin typeface="Verdana" pitchFamily="34" charset="0"/>
              </a:rPr>
              <a:t>Now</a:t>
            </a:r>
          </a:p>
          <a:p>
            <a:pPr marL="263525" indent="-263525">
              <a:spcBef>
                <a:spcPct val="20000"/>
              </a:spcBef>
              <a:buClr>
                <a:schemeClr val="tx1"/>
              </a:buClr>
              <a:buSzPct val="120000"/>
              <a:buFontTx/>
              <a:buChar char="•"/>
            </a:pPr>
            <a:r>
              <a:rPr lang="en-US" sz="1600" dirty="0" smtClean="0">
                <a:latin typeface="Verdana" pitchFamily="34" charset="0"/>
              </a:rPr>
              <a:t>Expanding into a suite of information security standards (known as “ISO27k”)</a:t>
            </a:r>
            <a:endParaRPr lang="en-US" sz="1600" dirty="0">
              <a:latin typeface="Verdana" pitchFamily="34" charset="0"/>
            </a:endParaRPr>
          </a:p>
          <a:p>
            <a:pPr marL="288925" indent="-288925" eaLnBrk="0" fontAlgn="auto" hangingPunct="0">
              <a:spcBef>
                <a:spcPct val="20000"/>
              </a:spcBef>
              <a:spcAft>
                <a:spcPts val="0"/>
              </a:spcAft>
              <a:buClr>
                <a:schemeClr val="tx1"/>
              </a:buClr>
              <a:buSzPct val="120000"/>
              <a:buFontTx/>
              <a:buChar char="•"/>
              <a:defRPr/>
            </a:pPr>
            <a:r>
              <a:rPr lang="en-US" sz="1600" dirty="0" smtClean="0">
                <a:latin typeface="Verdana" pitchFamily="34" charset="0"/>
              </a:rPr>
              <a:t>Updated and reissued every few years</a:t>
            </a:r>
            <a:endParaRPr lang="en-US" sz="1600" dirty="0">
              <a:latin typeface="Verdana" pitchFamily="34" charset="0"/>
            </a:endParaRPr>
          </a:p>
        </p:txBody>
      </p:sp>
      <p:sp>
        <p:nvSpPr>
          <p:cNvPr id="7" name="TextBox 6"/>
          <p:cNvSpPr txBox="1"/>
          <p:nvPr/>
        </p:nvSpPr>
        <p:spPr>
          <a:xfrm>
            <a:off x="0" y="-25400"/>
            <a:ext cx="621067" cy="5867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ISO27k</a:t>
            </a:r>
            <a:endParaRPr lang="en-US" sz="2400" b="1" dirty="0">
              <a:solidFill>
                <a:srgbClr val="FFFF00"/>
              </a:solidFill>
              <a:latin typeface="Verdana" pitchFamily="34" charset="0"/>
            </a:endParaRPr>
          </a:p>
        </p:txBody>
      </p:sp>
      <p:sp>
        <p:nvSpPr>
          <p:cNvPr id="29703" name="Text Box 1"/>
          <p:cNvSpPr txBox="1">
            <a:spLocks noChangeArrowheads="1"/>
          </p:cNvSpPr>
          <p:nvPr/>
        </p:nvSpPr>
        <p:spPr bwMode="auto">
          <a:xfrm>
            <a:off x="1066800" y="3048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dirty="0" smtClean="0">
                <a:latin typeface="Verdana" pitchFamily="34" charset="0"/>
              </a:rPr>
              <a:t>A brief history of ISO27k</a:t>
            </a:r>
            <a:endParaRPr lang="en-US" sz="2400" dirty="0">
              <a:latin typeface="Verdana" pitchFamily="34" charset="0"/>
            </a:endParaRPr>
          </a:p>
        </p:txBody>
      </p:sp>
      <p:sp>
        <p:nvSpPr>
          <p:cNvPr id="12" name="Slide Number Placeholder 11"/>
          <p:cNvSpPr>
            <a:spLocks noGrp="1"/>
          </p:cNvSpPr>
          <p:nvPr>
            <p:ph type="sldNum" sz="quarter" idx="11"/>
          </p:nvPr>
        </p:nvSpPr>
        <p:spPr/>
        <p:txBody>
          <a:bodyPr/>
          <a:lstStyle/>
          <a:p>
            <a:pPr>
              <a:defRPr/>
            </a:pPr>
            <a:fld id="{FDF60CFD-25B5-43C3-B663-1573AC03E96A}" type="slidenum">
              <a:rPr lang="en-US">
                <a:latin typeface="Verdana" pitchFamily="34" charset="0"/>
              </a:rPr>
              <a:pPr>
                <a:defRPr/>
              </a:pPr>
              <a:t>20</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1219200" y="1092200"/>
            <a:ext cx="7239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265113" indent="-265113">
              <a:spcBef>
                <a:spcPts val="1200"/>
              </a:spcBef>
              <a:buFont typeface="Arial" pitchFamily="34" charset="0"/>
              <a:buChar char="•"/>
            </a:pPr>
            <a:r>
              <a:rPr lang="en-US" sz="2000" dirty="0" smtClean="0">
                <a:latin typeface="Verdana" pitchFamily="34" charset="0"/>
                <a:cs typeface="Arial" charset="0"/>
              </a:rPr>
              <a:t>Concerns </a:t>
            </a:r>
            <a:r>
              <a:rPr lang="en-US" sz="2000" dirty="0">
                <a:latin typeface="Verdana" pitchFamily="34" charset="0"/>
                <a:cs typeface="Arial" charset="0"/>
              </a:rPr>
              <a:t>the </a:t>
            </a:r>
            <a:r>
              <a:rPr lang="en-US" sz="2800" dirty="0">
                <a:latin typeface="Verdana" pitchFamily="34" charset="0"/>
                <a:cs typeface="Arial" charset="0"/>
              </a:rPr>
              <a:t>management of </a:t>
            </a:r>
            <a:r>
              <a:rPr lang="en-US" sz="2800" i="1" dirty="0">
                <a:latin typeface="Verdana" pitchFamily="34" charset="0"/>
                <a:cs typeface="Arial" charset="0"/>
              </a:rPr>
              <a:t>information </a:t>
            </a:r>
            <a:r>
              <a:rPr lang="en-US" sz="2800" dirty="0">
                <a:latin typeface="Verdana" pitchFamily="34" charset="0"/>
                <a:cs typeface="Arial" charset="0"/>
              </a:rPr>
              <a:t>security</a:t>
            </a:r>
            <a:r>
              <a:rPr lang="en-US" sz="2000" dirty="0">
                <a:latin typeface="Verdana" pitchFamily="34" charset="0"/>
                <a:cs typeface="Arial" charset="0"/>
              </a:rPr>
              <a:t>, not just IT/technical security</a:t>
            </a:r>
          </a:p>
          <a:p>
            <a:pPr marL="265113" indent="-265113">
              <a:spcBef>
                <a:spcPts val="1200"/>
              </a:spcBef>
              <a:buFont typeface="Arial" pitchFamily="34" charset="0"/>
              <a:buChar char="•"/>
            </a:pPr>
            <a:r>
              <a:rPr lang="en-US" sz="2000" dirty="0" smtClean="0">
                <a:latin typeface="Verdana" pitchFamily="34" charset="0"/>
                <a:cs typeface="Arial" charset="0"/>
              </a:rPr>
              <a:t>Formally specifies </a:t>
            </a:r>
            <a:r>
              <a:rPr lang="en-US" sz="2000" dirty="0">
                <a:latin typeface="Verdana" pitchFamily="34" charset="0"/>
                <a:cs typeface="Arial" charset="0"/>
              </a:rPr>
              <a:t>a </a:t>
            </a:r>
            <a:r>
              <a:rPr lang="en-US" sz="2800" dirty="0">
                <a:latin typeface="Verdana" pitchFamily="34" charset="0"/>
                <a:cs typeface="Arial" charset="0"/>
              </a:rPr>
              <a:t>management system </a:t>
            </a:r>
            <a:endParaRPr lang="en-US" sz="2000" dirty="0">
              <a:latin typeface="Verdana" pitchFamily="34" charset="0"/>
              <a:cs typeface="Arial" charset="0"/>
            </a:endParaRPr>
          </a:p>
          <a:p>
            <a:pPr marL="265113" indent="-265113">
              <a:spcBef>
                <a:spcPts val="1200"/>
              </a:spcBef>
              <a:buFont typeface="Arial" pitchFamily="34" charset="0"/>
              <a:buChar char="•"/>
            </a:pPr>
            <a:r>
              <a:rPr lang="en-US" sz="2000" dirty="0" smtClean="0">
                <a:latin typeface="Verdana" pitchFamily="34" charset="0"/>
                <a:cs typeface="Arial" charset="0"/>
              </a:rPr>
              <a:t>Uses </a:t>
            </a:r>
            <a:r>
              <a:rPr lang="en-US" sz="2000" dirty="0">
                <a:latin typeface="Verdana" pitchFamily="34" charset="0"/>
                <a:cs typeface="Arial" charset="0"/>
              </a:rPr>
              <a:t>Plan, Do, Check, Act (</a:t>
            </a:r>
            <a:r>
              <a:rPr lang="en-US" sz="2800" dirty="0">
                <a:latin typeface="Verdana" pitchFamily="34" charset="0"/>
                <a:cs typeface="Arial" charset="0"/>
              </a:rPr>
              <a:t>PDCA</a:t>
            </a:r>
            <a:r>
              <a:rPr lang="en-US" sz="2000" dirty="0">
                <a:latin typeface="Verdana" pitchFamily="34" charset="0"/>
                <a:cs typeface="Arial" charset="0"/>
              </a:rPr>
              <a:t>) </a:t>
            </a:r>
            <a:r>
              <a:rPr lang="en-US" sz="2000" dirty="0" smtClean="0">
                <a:latin typeface="Verdana" pitchFamily="34" charset="0"/>
                <a:cs typeface="Arial" charset="0"/>
              </a:rPr>
              <a:t>to achieve, maintain and improve alignment </a:t>
            </a:r>
            <a:r>
              <a:rPr lang="en-US" sz="2000" dirty="0">
                <a:latin typeface="Verdana" pitchFamily="34" charset="0"/>
                <a:cs typeface="Arial" charset="0"/>
              </a:rPr>
              <a:t>of security with </a:t>
            </a:r>
            <a:r>
              <a:rPr lang="en-US" sz="2000" dirty="0" smtClean="0">
                <a:latin typeface="Verdana" pitchFamily="34" charset="0"/>
                <a:cs typeface="Arial" charset="0"/>
              </a:rPr>
              <a:t>risks</a:t>
            </a:r>
            <a:endParaRPr lang="en-US" sz="2000" dirty="0">
              <a:latin typeface="Verdana" pitchFamily="34" charset="0"/>
              <a:cs typeface="Times New Roman" pitchFamily="18" charset="0"/>
            </a:endParaRPr>
          </a:p>
          <a:p>
            <a:pPr marL="265113" indent="-265113">
              <a:spcBef>
                <a:spcPts val="1200"/>
              </a:spcBef>
              <a:buFont typeface="Arial" pitchFamily="34" charset="0"/>
              <a:buChar char="•"/>
            </a:pPr>
            <a:r>
              <a:rPr lang="en-US" sz="2000" dirty="0">
                <a:latin typeface="Verdana" pitchFamily="34" charset="0"/>
                <a:cs typeface="Arial" charset="0"/>
              </a:rPr>
              <a:t>Covers all types of organizations (e.g. commercial companies, government agencies, not-for-profit organizations) and all sizes  </a:t>
            </a:r>
          </a:p>
          <a:p>
            <a:pPr marL="265113" indent="-265113">
              <a:spcBef>
                <a:spcPts val="1200"/>
              </a:spcBef>
              <a:buFont typeface="Arial" pitchFamily="34" charset="0"/>
              <a:buChar char="•"/>
            </a:pPr>
            <a:r>
              <a:rPr lang="en-US" sz="2000" dirty="0" smtClean="0">
                <a:latin typeface="Verdana" pitchFamily="34" charset="0"/>
                <a:cs typeface="Times New Roman" pitchFamily="18" charset="0"/>
              </a:rPr>
              <a:t>Thousands </a:t>
            </a:r>
            <a:r>
              <a:rPr lang="en-US" sz="2000" dirty="0">
                <a:latin typeface="Verdana" pitchFamily="34" charset="0"/>
                <a:cs typeface="Times New Roman" pitchFamily="18" charset="0"/>
              </a:rPr>
              <a:t>of </a:t>
            </a:r>
            <a:r>
              <a:rPr lang="en-US" sz="2000" dirty="0" smtClean="0">
                <a:latin typeface="Verdana" pitchFamily="34" charset="0"/>
                <a:cs typeface="Times New Roman" pitchFamily="18" charset="0"/>
              </a:rPr>
              <a:t>organizations </a:t>
            </a:r>
            <a:r>
              <a:rPr lang="en-US" sz="2000" dirty="0">
                <a:latin typeface="Verdana" pitchFamily="34" charset="0"/>
                <a:cs typeface="Times New Roman" pitchFamily="18" charset="0"/>
              </a:rPr>
              <a:t>worldwide have been certified </a:t>
            </a:r>
            <a:r>
              <a:rPr lang="en-US" sz="2000" dirty="0" smtClean="0">
                <a:latin typeface="Verdana" pitchFamily="34" charset="0"/>
                <a:cs typeface="Times New Roman" pitchFamily="18" charset="0"/>
              </a:rPr>
              <a:t>compliant</a:t>
            </a:r>
            <a:endParaRPr lang="en-US" sz="2000" dirty="0">
              <a:latin typeface="Verdana" pitchFamily="34" charset="0"/>
              <a:cs typeface="Times New Roman" pitchFamily="18" charset="0"/>
            </a:endParaRPr>
          </a:p>
        </p:txBody>
      </p:sp>
      <p:sp>
        <p:nvSpPr>
          <p:cNvPr id="31747" name="Text Box 1"/>
          <p:cNvSpPr txBox="1">
            <a:spLocks noChangeArrowheads="1"/>
          </p:cNvSpPr>
          <p:nvPr/>
        </p:nvSpPr>
        <p:spPr bwMode="auto">
          <a:xfrm>
            <a:off x="990600" y="4572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dirty="0">
                <a:latin typeface="Verdana" pitchFamily="34" charset="0"/>
              </a:rPr>
              <a:t>ISO 27001</a:t>
            </a:r>
          </a:p>
        </p:txBody>
      </p:sp>
      <p:sp>
        <p:nvSpPr>
          <p:cNvPr id="4" name="TextBox 3"/>
          <p:cNvSpPr txBox="1"/>
          <p:nvPr/>
        </p:nvSpPr>
        <p:spPr>
          <a:xfrm>
            <a:off x="148447" y="0"/>
            <a:ext cx="511935" cy="5867400"/>
          </a:xfrm>
          <a:prstGeom prst="rect">
            <a:avLst/>
          </a:prstGeom>
          <a:noFill/>
        </p:spPr>
        <p:txBody>
          <a:bodyPr vert="wordArtVert">
            <a:spAutoFit/>
          </a:bodyPr>
          <a:lstStyle/>
          <a:p>
            <a:pPr algn="ctr" fontAlgn="auto">
              <a:spcBef>
                <a:spcPts val="0"/>
              </a:spcBef>
              <a:spcAft>
                <a:spcPts val="0"/>
              </a:spcAft>
              <a:defRPr/>
            </a:pPr>
            <a:r>
              <a:rPr lang="en-US" b="1" dirty="0">
                <a:solidFill>
                  <a:srgbClr val="FFFF00"/>
                </a:solidFill>
                <a:latin typeface="Verdana" pitchFamily="34" charset="0"/>
              </a:rPr>
              <a:t>ISO 27001</a:t>
            </a:r>
          </a:p>
        </p:txBody>
      </p:sp>
      <p:sp>
        <p:nvSpPr>
          <p:cNvPr id="9" name="Slide Number Placeholder 8"/>
          <p:cNvSpPr>
            <a:spLocks noGrp="1"/>
          </p:cNvSpPr>
          <p:nvPr>
            <p:ph type="sldNum" sz="quarter" idx="11"/>
          </p:nvPr>
        </p:nvSpPr>
        <p:spPr/>
        <p:txBody>
          <a:bodyPr/>
          <a:lstStyle/>
          <a:p>
            <a:pPr>
              <a:defRPr/>
            </a:pPr>
            <a:fld id="{B5414F59-68A9-4A7D-9876-321345AFD57A}" type="slidenum">
              <a:rPr lang="en-US">
                <a:latin typeface="Verdana" pitchFamily="34" charset="0"/>
              </a:rPr>
              <a:pPr>
                <a:defRPr/>
              </a:pPr>
              <a:t>21</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8"/>
          <p:cNvSpPr>
            <a:spLocks noChangeArrowheads="1"/>
          </p:cNvSpPr>
          <p:nvPr/>
        </p:nvSpPr>
        <p:spPr bwMode="auto">
          <a:xfrm>
            <a:off x="1264920" y="1548367"/>
            <a:ext cx="1312445" cy="684162"/>
          </a:xfrm>
          <a:prstGeom prst="rect">
            <a:avLst/>
          </a:prstGeom>
          <a:solidFill>
            <a:srgbClr val="FF9999"/>
          </a:soli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400" b="1" kern="0" dirty="0">
                <a:solidFill>
                  <a:srgbClr val="FFFFFF"/>
                </a:solidFill>
                <a:latin typeface="+mn-lt"/>
              </a:rPr>
              <a:t>Interested</a:t>
            </a:r>
          </a:p>
          <a:p>
            <a:pPr algn="ctr" fontAlgn="auto">
              <a:spcBef>
                <a:spcPts val="0"/>
              </a:spcBef>
              <a:spcAft>
                <a:spcPts val="0"/>
              </a:spcAft>
              <a:defRPr/>
            </a:pPr>
            <a:r>
              <a:rPr lang="en-GB" sz="1400" b="1" kern="0" dirty="0">
                <a:solidFill>
                  <a:srgbClr val="FFFFFF"/>
                </a:solidFill>
                <a:latin typeface="+mn-lt"/>
              </a:rPr>
              <a:t>p</a:t>
            </a:r>
            <a:r>
              <a:rPr lang="en-GB" sz="1400" b="1" kern="0" dirty="0" smtClean="0">
                <a:solidFill>
                  <a:srgbClr val="FFFFFF"/>
                </a:solidFill>
                <a:latin typeface="+mn-lt"/>
              </a:rPr>
              <a:t>arties</a:t>
            </a:r>
            <a:endParaRPr lang="en-US" sz="1400" b="1" kern="0" dirty="0">
              <a:solidFill>
                <a:srgbClr val="FFFFFF"/>
              </a:solidFill>
              <a:latin typeface="+mn-lt"/>
            </a:endParaRPr>
          </a:p>
        </p:txBody>
      </p:sp>
      <p:sp>
        <p:nvSpPr>
          <p:cNvPr id="5" name="Rectangle 1029"/>
          <p:cNvSpPr>
            <a:spLocks noChangeArrowheads="1"/>
          </p:cNvSpPr>
          <p:nvPr/>
        </p:nvSpPr>
        <p:spPr bwMode="auto">
          <a:xfrm>
            <a:off x="1143000" y="4637478"/>
            <a:ext cx="1616493" cy="1360763"/>
          </a:xfrm>
          <a:prstGeom prst="rect">
            <a:avLst/>
          </a:prstGeom>
          <a:solidFill>
            <a:srgbClr val="FF9999"/>
          </a:soli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400" b="1" kern="0" dirty="0">
                <a:solidFill>
                  <a:srgbClr val="FFFFFF"/>
                </a:solidFill>
                <a:latin typeface="+mn-lt"/>
              </a:rPr>
              <a:t>Information</a:t>
            </a:r>
          </a:p>
          <a:p>
            <a:pPr algn="ctr" fontAlgn="auto">
              <a:spcBef>
                <a:spcPts val="0"/>
              </a:spcBef>
              <a:spcAft>
                <a:spcPts val="0"/>
              </a:spcAft>
              <a:defRPr/>
            </a:pPr>
            <a:r>
              <a:rPr lang="en-GB" sz="1400" b="1" kern="0" dirty="0" smtClean="0">
                <a:solidFill>
                  <a:srgbClr val="FFFFFF"/>
                </a:solidFill>
                <a:latin typeface="+mn-lt"/>
              </a:rPr>
              <a:t>security</a:t>
            </a:r>
            <a:endParaRPr lang="en-GB" sz="1400" b="1" kern="0" dirty="0">
              <a:solidFill>
                <a:srgbClr val="FFFFFF"/>
              </a:solidFill>
              <a:latin typeface="+mn-lt"/>
            </a:endParaRPr>
          </a:p>
          <a:p>
            <a:pPr algn="ctr" fontAlgn="auto">
              <a:spcBef>
                <a:spcPts val="0"/>
              </a:spcBef>
              <a:spcAft>
                <a:spcPts val="0"/>
              </a:spcAft>
              <a:defRPr/>
            </a:pPr>
            <a:r>
              <a:rPr lang="en-GB" sz="1400" b="1" kern="0" dirty="0" smtClean="0">
                <a:solidFill>
                  <a:srgbClr val="FFFFFF"/>
                </a:solidFill>
                <a:latin typeface="+mn-lt"/>
              </a:rPr>
              <a:t>requirements</a:t>
            </a:r>
            <a:endParaRPr lang="en-GB" sz="1400" b="1" kern="0" dirty="0">
              <a:solidFill>
                <a:srgbClr val="FFFFFF"/>
              </a:solidFill>
              <a:latin typeface="+mn-lt"/>
            </a:endParaRPr>
          </a:p>
          <a:p>
            <a:pPr algn="ctr" fontAlgn="auto">
              <a:spcBef>
                <a:spcPts val="0"/>
              </a:spcBef>
              <a:spcAft>
                <a:spcPts val="0"/>
              </a:spcAft>
              <a:defRPr/>
            </a:pPr>
            <a:r>
              <a:rPr lang="en-GB" sz="1400" b="1" kern="0" dirty="0" smtClean="0">
                <a:solidFill>
                  <a:srgbClr val="FFFFFF"/>
                </a:solidFill>
                <a:latin typeface="+mn-lt"/>
              </a:rPr>
              <a:t>&amp; </a:t>
            </a:r>
            <a:r>
              <a:rPr lang="en-GB" sz="1400" b="1" kern="0" dirty="0">
                <a:solidFill>
                  <a:srgbClr val="FFFFFF"/>
                </a:solidFill>
                <a:latin typeface="+mn-lt"/>
              </a:rPr>
              <a:t>e</a:t>
            </a:r>
            <a:r>
              <a:rPr lang="en-GB" sz="1400" b="1" kern="0" dirty="0" smtClean="0">
                <a:solidFill>
                  <a:srgbClr val="FFFFFF"/>
                </a:solidFill>
                <a:latin typeface="+mn-lt"/>
              </a:rPr>
              <a:t>xpectations</a:t>
            </a:r>
            <a:endParaRPr lang="en-US" sz="1400" b="1" kern="0" dirty="0">
              <a:solidFill>
                <a:srgbClr val="FFFFFF"/>
              </a:solidFill>
              <a:latin typeface="+mn-lt"/>
            </a:endParaRPr>
          </a:p>
        </p:txBody>
      </p:sp>
      <p:sp>
        <p:nvSpPr>
          <p:cNvPr id="6" name="Rectangle 1030"/>
          <p:cNvSpPr>
            <a:spLocks noChangeArrowheads="1"/>
          </p:cNvSpPr>
          <p:nvPr/>
        </p:nvSpPr>
        <p:spPr bwMode="auto">
          <a:xfrm>
            <a:off x="3031081" y="742293"/>
            <a:ext cx="3781550" cy="5658507"/>
          </a:xfrm>
          <a:prstGeom prst="rect">
            <a:avLst/>
          </a:prstGeom>
          <a:gradFill rotWithShape="0">
            <a:gsLst>
              <a:gs pos="0">
                <a:srgbClr val="FFCC00">
                  <a:gamma/>
                  <a:tint val="0"/>
                  <a:invGamma/>
                </a:srgbClr>
              </a:gs>
              <a:gs pos="100000">
                <a:srgbClr val="FFCC00"/>
              </a:gs>
            </a:gsLst>
            <a:path path="shape">
              <a:fillToRect l="50000" t="50000" r="50000" b="50000"/>
            </a:path>
          </a:gradFill>
          <a:ln w="9525">
            <a:solidFill>
              <a:srgbClr val="000000"/>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9" name="Rectangle 1033"/>
          <p:cNvSpPr>
            <a:spLocks noChangeArrowheads="1"/>
          </p:cNvSpPr>
          <p:nvPr/>
        </p:nvSpPr>
        <p:spPr bwMode="auto">
          <a:xfrm>
            <a:off x="4495173" y="2360089"/>
            <a:ext cx="886452" cy="854257"/>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PLAN</a:t>
            </a:r>
          </a:p>
          <a:p>
            <a:pPr algn="ctr" fontAlgn="auto">
              <a:spcBef>
                <a:spcPts val="0"/>
              </a:spcBef>
              <a:spcAft>
                <a:spcPts val="0"/>
              </a:spcAft>
              <a:defRPr/>
            </a:pPr>
            <a:r>
              <a:rPr lang="en-GB" sz="1200" b="1" kern="0" dirty="0">
                <a:solidFill>
                  <a:sysClr val="windowText" lastClr="000000"/>
                </a:solidFill>
                <a:latin typeface="+mn-lt"/>
              </a:rPr>
              <a:t>Establish </a:t>
            </a:r>
          </a:p>
          <a:p>
            <a:pPr algn="ctr" fontAlgn="auto">
              <a:spcBef>
                <a:spcPts val="0"/>
              </a:spcBef>
              <a:spcAft>
                <a:spcPts val="0"/>
              </a:spcAft>
              <a:defRPr/>
            </a:pPr>
            <a:r>
              <a:rPr lang="en-GB" sz="1200" b="1" kern="0" dirty="0">
                <a:solidFill>
                  <a:sysClr val="windowText" lastClr="000000"/>
                </a:solidFill>
                <a:latin typeface="+mn-lt"/>
              </a:rPr>
              <a:t>ISMS</a:t>
            </a:r>
            <a:endParaRPr lang="en-US" sz="1200" b="1" kern="0" dirty="0">
              <a:solidFill>
                <a:sysClr val="windowText" lastClr="000000"/>
              </a:solidFill>
              <a:latin typeface="+mn-lt"/>
            </a:endParaRPr>
          </a:p>
        </p:txBody>
      </p:sp>
      <p:sp>
        <p:nvSpPr>
          <p:cNvPr id="11" name="Rectangle 1035"/>
          <p:cNvSpPr>
            <a:spLocks noChangeArrowheads="1"/>
          </p:cNvSpPr>
          <p:nvPr/>
        </p:nvSpPr>
        <p:spPr bwMode="auto">
          <a:xfrm>
            <a:off x="4437271" y="5040037"/>
            <a:ext cx="919538" cy="848587"/>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CHECK</a:t>
            </a:r>
          </a:p>
          <a:p>
            <a:pPr algn="ctr" fontAlgn="auto">
              <a:spcBef>
                <a:spcPts val="0"/>
              </a:spcBef>
              <a:spcAft>
                <a:spcPts val="0"/>
              </a:spcAft>
              <a:defRPr/>
            </a:pPr>
            <a:r>
              <a:rPr lang="en-GB" sz="1200" b="1" kern="0" dirty="0">
                <a:solidFill>
                  <a:sysClr val="windowText" lastClr="000000"/>
                </a:solidFill>
                <a:latin typeface="+mn-lt"/>
              </a:rPr>
              <a:t>Monitor &amp; </a:t>
            </a:r>
          </a:p>
          <a:p>
            <a:pPr algn="ctr" fontAlgn="auto">
              <a:spcBef>
                <a:spcPts val="0"/>
              </a:spcBef>
              <a:spcAft>
                <a:spcPts val="0"/>
              </a:spcAft>
              <a:defRPr/>
            </a:pPr>
            <a:r>
              <a:rPr lang="en-GB" sz="1200" b="1" kern="0" dirty="0" smtClean="0">
                <a:solidFill>
                  <a:sysClr val="windowText" lastClr="000000"/>
                </a:solidFill>
                <a:latin typeface="+mn-lt"/>
              </a:rPr>
              <a:t>review </a:t>
            </a:r>
            <a:r>
              <a:rPr lang="en-GB" sz="1200" b="1" kern="0" dirty="0">
                <a:solidFill>
                  <a:sysClr val="windowText" lastClr="000000"/>
                </a:solidFill>
                <a:latin typeface="+mn-lt"/>
              </a:rPr>
              <a:t>ISMS</a:t>
            </a:r>
            <a:endParaRPr lang="en-US" sz="1200" b="1" kern="0" dirty="0">
              <a:solidFill>
                <a:sysClr val="windowText" lastClr="000000"/>
              </a:solidFill>
              <a:latin typeface="+mn-lt"/>
            </a:endParaRPr>
          </a:p>
        </p:txBody>
      </p:sp>
      <p:sp>
        <p:nvSpPr>
          <p:cNvPr id="12" name="Rectangle 1036"/>
          <p:cNvSpPr>
            <a:spLocks noChangeArrowheads="1"/>
          </p:cNvSpPr>
          <p:nvPr/>
        </p:nvSpPr>
        <p:spPr bwMode="auto">
          <a:xfrm>
            <a:off x="5472614" y="3658484"/>
            <a:ext cx="931946" cy="1022462"/>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ACT</a:t>
            </a:r>
          </a:p>
          <a:p>
            <a:pPr fontAlgn="auto">
              <a:spcBef>
                <a:spcPts val="0"/>
              </a:spcBef>
              <a:spcAft>
                <a:spcPts val="0"/>
              </a:spcAft>
              <a:defRPr/>
            </a:pPr>
            <a:r>
              <a:rPr lang="en-GB" sz="1200" b="1" kern="0" dirty="0">
                <a:solidFill>
                  <a:sysClr val="windowText" lastClr="000000"/>
                </a:solidFill>
                <a:latin typeface="+mn-lt"/>
              </a:rPr>
              <a:t>Maintain &amp;</a:t>
            </a:r>
          </a:p>
          <a:p>
            <a:pPr fontAlgn="auto">
              <a:spcBef>
                <a:spcPts val="0"/>
              </a:spcBef>
              <a:spcAft>
                <a:spcPts val="0"/>
              </a:spcAft>
              <a:defRPr/>
            </a:pPr>
            <a:r>
              <a:rPr lang="en-GB" sz="1200" b="1" kern="0" dirty="0">
                <a:solidFill>
                  <a:sysClr val="windowText" lastClr="000000"/>
                </a:solidFill>
                <a:latin typeface="+mn-lt"/>
              </a:rPr>
              <a:t>i</a:t>
            </a:r>
            <a:r>
              <a:rPr lang="en-GB" sz="1200" b="1" kern="0" dirty="0" smtClean="0">
                <a:solidFill>
                  <a:sysClr val="windowText" lastClr="000000"/>
                </a:solidFill>
                <a:latin typeface="+mn-lt"/>
              </a:rPr>
              <a:t>mprove</a:t>
            </a:r>
            <a:endParaRPr lang="en-US" sz="1200" b="1" kern="0" dirty="0">
              <a:solidFill>
                <a:sysClr val="windowText" lastClr="000000"/>
              </a:solidFill>
              <a:latin typeface="+mn-lt"/>
            </a:endParaRPr>
          </a:p>
        </p:txBody>
      </p:sp>
      <p:sp>
        <p:nvSpPr>
          <p:cNvPr id="13" name="Rectangle 1037"/>
          <p:cNvSpPr>
            <a:spLocks noChangeArrowheads="1"/>
          </p:cNvSpPr>
          <p:nvPr/>
        </p:nvSpPr>
        <p:spPr bwMode="auto">
          <a:xfrm>
            <a:off x="3659731" y="1505832"/>
            <a:ext cx="2580774" cy="687941"/>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200" b="1" kern="0" dirty="0">
                <a:solidFill>
                  <a:sysClr val="windowText" lastClr="000000"/>
                </a:solidFill>
                <a:latin typeface="+mn-lt"/>
              </a:rPr>
              <a:t>Management </a:t>
            </a:r>
            <a:r>
              <a:rPr lang="en-GB" sz="1200" b="1" kern="0" dirty="0" smtClean="0">
                <a:solidFill>
                  <a:sysClr val="windowText" lastClr="000000"/>
                </a:solidFill>
                <a:latin typeface="+mn-lt"/>
              </a:rPr>
              <a:t>responsibility</a:t>
            </a:r>
            <a:endParaRPr lang="en-US" sz="1200" b="1" kern="0" dirty="0">
              <a:solidFill>
                <a:sysClr val="windowText" lastClr="000000"/>
              </a:solidFill>
              <a:latin typeface="+mn-lt"/>
            </a:endParaRPr>
          </a:p>
        </p:txBody>
      </p:sp>
      <p:sp>
        <p:nvSpPr>
          <p:cNvPr id="14" name="Rectangle 1038"/>
          <p:cNvSpPr>
            <a:spLocks noChangeArrowheads="1"/>
          </p:cNvSpPr>
          <p:nvPr/>
        </p:nvSpPr>
        <p:spPr bwMode="auto">
          <a:xfrm>
            <a:off x="4023686" y="770642"/>
            <a:ext cx="1872164" cy="686051"/>
          </a:xfrm>
          <a:prstGeom prst="rect">
            <a:avLst/>
          </a:prstGeom>
          <a:noFill/>
          <a:ln w="9525">
            <a:noFill/>
            <a:miter lim="800000"/>
            <a:headEnd/>
            <a:tailEnd/>
          </a:ln>
          <a:effectLst/>
        </p:spPr>
        <p:txBody>
          <a:bodyPr wrap="none" anchor="ctr"/>
          <a:lstStyle/>
          <a:p>
            <a:pPr fontAlgn="auto">
              <a:spcBef>
                <a:spcPts val="0"/>
              </a:spcBef>
              <a:spcAft>
                <a:spcPts val="0"/>
              </a:spcAft>
              <a:defRPr/>
            </a:pPr>
            <a:r>
              <a:rPr lang="en-GB" sz="2000" b="1" kern="0">
                <a:solidFill>
                  <a:sysClr val="windowText" lastClr="000000"/>
                </a:solidFill>
                <a:effectLst>
                  <a:outerShdw blurRad="38100" dist="38100" dir="2700000" algn="tl">
                    <a:srgbClr val="C0C0C0"/>
                  </a:outerShdw>
                </a:effectLst>
                <a:latin typeface="+mn-lt"/>
              </a:rPr>
              <a:t>ISMS PROCESS</a:t>
            </a:r>
            <a:endParaRPr lang="en-US" sz="2000" b="1" kern="0">
              <a:solidFill>
                <a:sysClr val="windowText" lastClr="000000"/>
              </a:solidFill>
              <a:effectLst>
                <a:outerShdw blurRad="38100" dist="38100" dir="2700000" algn="tl">
                  <a:srgbClr val="C0C0C0"/>
                </a:outerShdw>
              </a:effectLst>
              <a:latin typeface="+mn-lt"/>
            </a:endParaRPr>
          </a:p>
        </p:txBody>
      </p:sp>
      <p:sp>
        <p:nvSpPr>
          <p:cNvPr id="15" name="AutoShape 1039"/>
          <p:cNvSpPr>
            <a:spLocks noChangeArrowheads="1"/>
          </p:cNvSpPr>
          <p:nvPr/>
        </p:nvSpPr>
        <p:spPr bwMode="auto">
          <a:xfrm>
            <a:off x="2680912" y="4869941"/>
            <a:ext cx="807870" cy="946864"/>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a:outerShdw dist="45791" dir="2021404" algn="ctr" rotWithShape="0">
              <a:srgbClr val="808080"/>
            </a:outerShdw>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6" name="Rectangle 1040"/>
          <p:cNvSpPr>
            <a:spLocks noChangeArrowheads="1"/>
          </p:cNvSpPr>
          <p:nvPr/>
        </p:nvSpPr>
        <p:spPr bwMode="auto">
          <a:xfrm>
            <a:off x="1295400" y="101600"/>
            <a:ext cx="7543800" cy="544305"/>
          </a:xfrm>
          <a:prstGeom prst="rect">
            <a:avLst/>
          </a:prstGeom>
          <a:noFill/>
          <a:ln w="9525">
            <a:noFill/>
            <a:miter lim="800000"/>
            <a:headEnd/>
            <a:tailEnd/>
          </a:ln>
          <a:effectLst/>
        </p:spPr>
        <p:txBody>
          <a:bodyPr/>
          <a:lstStyle/>
          <a:p>
            <a:pPr marL="457200" indent="-457200" algn="ctr" eaLnBrk="0" fontAlgn="auto" hangingPunct="0">
              <a:spcBef>
                <a:spcPct val="30000"/>
              </a:spcBef>
              <a:spcAft>
                <a:spcPts val="0"/>
              </a:spcAft>
              <a:defRPr/>
            </a:pPr>
            <a:r>
              <a:rPr lang="en-US" kern="0" dirty="0" smtClean="0">
                <a:solidFill>
                  <a:sysClr val="windowText" lastClr="000000"/>
                </a:solidFill>
                <a:latin typeface="Verdana" pitchFamily="34" charset="0"/>
              </a:rPr>
              <a:t>Plan-Do-Check-Act</a:t>
            </a:r>
            <a:endParaRPr lang="en-US" kern="0" dirty="0">
              <a:solidFill>
                <a:sysClr val="windowText" lastClr="000000"/>
              </a:solidFill>
              <a:latin typeface="Verdana" pitchFamily="34" charset="0"/>
            </a:endParaRPr>
          </a:p>
        </p:txBody>
      </p:sp>
      <p:sp>
        <p:nvSpPr>
          <p:cNvPr id="17" name="Rectangle 1041"/>
          <p:cNvSpPr>
            <a:spLocks noChangeArrowheads="1"/>
          </p:cNvSpPr>
          <p:nvPr/>
        </p:nvSpPr>
        <p:spPr bwMode="auto">
          <a:xfrm>
            <a:off x="7337734" y="1593726"/>
            <a:ext cx="1312445" cy="686051"/>
          </a:xfrm>
          <a:prstGeom prst="rect">
            <a:avLst/>
          </a:prstGeom>
          <a:solidFill>
            <a:srgbClr val="FF9999"/>
          </a:soli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400" b="1" kern="0" dirty="0">
                <a:solidFill>
                  <a:srgbClr val="FFFFFF"/>
                </a:solidFill>
                <a:latin typeface="+mn-lt"/>
              </a:rPr>
              <a:t>Interested</a:t>
            </a:r>
          </a:p>
          <a:p>
            <a:pPr algn="ctr" fontAlgn="auto">
              <a:spcBef>
                <a:spcPts val="0"/>
              </a:spcBef>
              <a:spcAft>
                <a:spcPts val="0"/>
              </a:spcAft>
              <a:defRPr/>
            </a:pPr>
            <a:r>
              <a:rPr lang="en-GB" sz="1400" b="1" kern="0" dirty="0">
                <a:solidFill>
                  <a:srgbClr val="FFFFFF"/>
                </a:solidFill>
                <a:latin typeface="+mn-lt"/>
              </a:rPr>
              <a:t>p</a:t>
            </a:r>
            <a:r>
              <a:rPr lang="en-GB" sz="1400" b="1" kern="0" dirty="0" smtClean="0">
                <a:solidFill>
                  <a:srgbClr val="FFFFFF"/>
                </a:solidFill>
                <a:latin typeface="+mn-lt"/>
              </a:rPr>
              <a:t>arties</a:t>
            </a:r>
            <a:endParaRPr lang="en-US" sz="1400" b="1" kern="0" dirty="0">
              <a:solidFill>
                <a:srgbClr val="FFFFFF"/>
              </a:solidFill>
              <a:latin typeface="+mn-lt"/>
            </a:endParaRPr>
          </a:p>
        </p:txBody>
      </p:sp>
      <p:sp>
        <p:nvSpPr>
          <p:cNvPr id="18" name="Rectangle 1042"/>
          <p:cNvSpPr>
            <a:spLocks noChangeArrowheads="1"/>
          </p:cNvSpPr>
          <p:nvPr/>
        </p:nvSpPr>
        <p:spPr bwMode="auto">
          <a:xfrm>
            <a:off x="7263439" y="4637478"/>
            <a:ext cx="1311066" cy="1360763"/>
          </a:xfrm>
          <a:prstGeom prst="rect">
            <a:avLst/>
          </a:prstGeom>
          <a:solidFill>
            <a:srgbClr val="FF9999"/>
          </a:soli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400" b="1" kern="0" dirty="0">
                <a:solidFill>
                  <a:srgbClr val="FFFFFF"/>
                </a:solidFill>
                <a:latin typeface="+mn-lt"/>
              </a:rPr>
              <a:t>Managed</a:t>
            </a:r>
          </a:p>
          <a:p>
            <a:pPr algn="ctr" fontAlgn="auto">
              <a:spcBef>
                <a:spcPts val="0"/>
              </a:spcBef>
              <a:spcAft>
                <a:spcPts val="0"/>
              </a:spcAft>
              <a:defRPr/>
            </a:pPr>
            <a:r>
              <a:rPr lang="en-GB" sz="1400" b="1" kern="0" dirty="0">
                <a:solidFill>
                  <a:srgbClr val="FFFFFF"/>
                </a:solidFill>
                <a:latin typeface="+mn-lt"/>
              </a:rPr>
              <a:t>i</a:t>
            </a:r>
            <a:r>
              <a:rPr lang="en-GB" sz="1400" b="1" kern="0" dirty="0" smtClean="0">
                <a:solidFill>
                  <a:srgbClr val="FFFFFF"/>
                </a:solidFill>
                <a:latin typeface="+mn-lt"/>
              </a:rPr>
              <a:t>nformation</a:t>
            </a:r>
            <a:endParaRPr lang="en-GB" sz="1400" b="1" kern="0" dirty="0">
              <a:solidFill>
                <a:srgbClr val="FFFFFF"/>
              </a:solidFill>
              <a:latin typeface="+mn-lt"/>
            </a:endParaRPr>
          </a:p>
          <a:p>
            <a:pPr algn="ctr" fontAlgn="auto">
              <a:spcBef>
                <a:spcPts val="0"/>
              </a:spcBef>
              <a:spcAft>
                <a:spcPts val="0"/>
              </a:spcAft>
              <a:defRPr/>
            </a:pPr>
            <a:r>
              <a:rPr lang="en-GB" sz="1400" b="1" kern="0" dirty="0" smtClean="0">
                <a:solidFill>
                  <a:srgbClr val="FFFFFF"/>
                </a:solidFill>
                <a:latin typeface="+mn-lt"/>
              </a:rPr>
              <a:t>security</a:t>
            </a:r>
            <a:endParaRPr lang="en-US" sz="1400" b="1" kern="0" dirty="0">
              <a:solidFill>
                <a:srgbClr val="FFFFFF"/>
              </a:solidFill>
              <a:latin typeface="+mn-lt"/>
            </a:endParaRPr>
          </a:p>
        </p:txBody>
      </p:sp>
      <p:sp>
        <p:nvSpPr>
          <p:cNvPr id="19" name="AutoShape 1043"/>
          <p:cNvSpPr>
            <a:spLocks noChangeArrowheads="1"/>
          </p:cNvSpPr>
          <p:nvPr/>
        </p:nvSpPr>
        <p:spPr bwMode="auto">
          <a:xfrm>
            <a:off x="6626517" y="4879391"/>
            <a:ext cx="756862" cy="937415"/>
          </a:xfrm>
          <a:prstGeom prst="rightArrow">
            <a:avLst>
              <a:gd name="adj1" fmla="val 50000"/>
              <a:gd name="adj2" fmla="val 27671"/>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a:outerShdw dist="45791" dir="2021404" algn="ctr" rotWithShape="0">
              <a:srgbClr val="808080"/>
            </a:outerShdw>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10" name="Rectangle 1034"/>
          <p:cNvSpPr>
            <a:spLocks noChangeArrowheads="1"/>
          </p:cNvSpPr>
          <p:nvPr/>
        </p:nvSpPr>
        <p:spPr bwMode="auto">
          <a:xfrm>
            <a:off x="3429501" y="3658484"/>
            <a:ext cx="965033" cy="1045142"/>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mn-lt"/>
              </a:rPr>
              <a:t>DO</a:t>
            </a:r>
          </a:p>
          <a:p>
            <a:pPr algn="ctr" fontAlgn="auto">
              <a:spcBef>
                <a:spcPts val="0"/>
              </a:spcBef>
              <a:spcAft>
                <a:spcPts val="0"/>
              </a:spcAft>
              <a:defRPr/>
            </a:pPr>
            <a:r>
              <a:rPr lang="en-GB" sz="1200" b="1" kern="0" dirty="0">
                <a:solidFill>
                  <a:sysClr val="windowText" lastClr="000000"/>
                </a:solidFill>
                <a:latin typeface="+mn-lt"/>
              </a:rPr>
              <a:t>Implement &amp;</a:t>
            </a:r>
          </a:p>
          <a:p>
            <a:pPr algn="ctr" fontAlgn="auto">
              <a:spcBef>
                <a:spcPts val="0"/>
              </a:spcBef>
              <a:spcAft>
                <a:spcPts val="0"/>
              </a:spcAft>
              <a:defRPr/>
            </a:pPr>
            <a:r>
              <a:rPr lang="en-GB" sz="1200" b="1" kern="0" dirty="0">
                <a:solidFill>
                  <a:sysClr val="windowText" lastClr="000000"/>
                </a:solidFill>
                <a:latin typeface="+mn-lt"/>
              </a:rPr>
              <a:t>o</a:t>
            </a:r>
            <a:r>
              <a:rPr lang="en-GB" sz="1200" b="1" kern="0" dirty="0" smtClean="0">
                <a:solidFill>
                  <a:sysClr val="windowText" lastClr="000000"/>
                </a:solidFill>
                <a:latin typeface="+mn-lt"/>
              </a:rPr>
              <a:t>perate </a:t>
            </a:r>
            <a:r>
              <a:rPr lang="en-GB" sz="1200" b="1" kern="0" dirty="0">
                <a:solidFill>
                  <a:sysClr val="windowText" lastClr="000000"/>
                </a:solidFill>
                <a:latin typeface="+mn-lt"/>
              </a:rPr>
              <a:t>the</a:t>
            </a:r>
          </a:p>
          <a:p>
            <a:pPr algn="ctr" fontAlgn="auto">
              <a:spcBef>
                <a:spcPts val="0"/>
              </a:spcBef>
              <a:spcAft>
                <a:spcPts val="0"/>
              </a:spcAft>
              <a:defRPr/>
            </a:pPr>
            <a:r>
              <a:rPr lang="en-GB" sz="1200" b="1" kern="0" dirty="0">
                <a:solidFill>
                  <a:sysClr val="windowText" lastClr="000000"/>
                </a:solidFill>
                <a:latin typeface="+mn-lt"/>
              </a:rPr>
              <a:t>ISMS</a:t>
            </a:r>
            <a:endParaRPr lang="en-US" sz="1200" b="1" kern="0" dirty="0">
              <a:solidFill>
                <a:sysClr val="windowText" lastClr="000000"/>
              </a:solidFill>
              <a:latin typeface="+mn-lt"/>
            </a:endParaRPr>
          </a:p>
        </p:txBody>
      </p:sp>
      <p:sp>
        <p:nvSpPr>
          <p:cNvPr id="20" name="TextBox 19"/>
          <p:cNvSpPr txBox="1"/>
          <p:nvPr/>
        </p:nvSpPr>
        <p:spPr>
          <a:xfrm>
            <a:off x="-83321" y="0"/>
            <a:ext cx="769121" cy="5867400"/>
          </a:xfrm>
          <a:prstGeom prst="rect">
            <a:avLst/>
          </a:prstGeom>
          <a:noFill/>
        </p:spPr>
        <p:txBody>
          <a:bodyPr vert="wordArtVert">
            <a:spAutoFit/>
          </a:bodyPr>
          <a:lstStyle/>
          <a:p>
            <a:pPr algn="ctr" fontAlgn="auto">
              <a:spcBef>
                <a:spcPts val="0"/>
              </a:spcBef>
              <a:spcAft>
                <a:spcPts val="0"/>
              </a:spcAft>
              <a:defRPr/>
            </a:pPr>
            <a:r>
              <a:rPr lang="en-US" sz="3200" b="1" dirty="0" smtClean="0">
                <a:solidFill>
                  <a:srgbClr val="FFFF00"/>
                </a:solidFill>
                <a:latin typeface="+mn-lt"/>
              </a:rPr>
              <a:t>PDCA</a:t>
            </a:r>
            <a:endParaRPr lang="en-US" sz="3200" b="1" dirty="0">
              <a:solidFill>
                <a:srgbClr val="FFFF00"/>
              </a:solidFill>
              <a:latin typeface="+mn-lt"/>
            </a:endParaRPr>
          </a:p>
        </p:txBody>
      </p:sp>
      <p:sp>
        <p:nvSpPr>
          <p:cNvPr id="21" name="AutoShape 1039"/>
          <p:cNvSpPr>
            <a:spLocks noChangeArrowheads="1"/>
          </p:cNvSpPr>
          <p:nvPr/>
        </p:nvSpPr>
        <p:spPr bwMode="auto">
          <a:xfrm>
            <a:off x="2477979" y="1465933"/>
            <a:ext cx="808038" cy="946151"/>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a:outerShdw dist="45791" dir="2021404" algn="ctr" rotWithShape="0">
              <a:srgbClr val="808080"/>
            </a:outerShdw>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22" name="AutoShape 1039"/>
          <p:cNvSpPr>
            <a:spLocks noChangeArrowheads="1"/>
          </p:cNvSpPr>
          <p:nvPr/>
        </p:nvSpPr>
        <p:spPr bwMode="auto">
          <a:xfrm rot="10800000">
            <a:off x="6622943" y="1465934"/>
            <a:ext cx="808037" cy="946151"/>
          </a:xfrm>
          <a:prstGeom prst="rightArrow">
            <a:avLst>
              <a:gd name="adj1" fmla="val 50000"/>
              <a:gd name="adj2" fmla="val 29242"/>
            </a:avLst>
          </a:prstGeom>
          <a:gradFill rotWithShape="0">
            <a:gsLst>
              <a:gs pos="0">
                <a:srgbClr val="00CC99"/>
              </a:gs>
              <a:gs pos="50000">
                <a:srgbClr val="00CC99">
                  <a:gamma/>
                  <a:tint val="21176"/>
                  <a:invGamma/>
                </a:srgbClr>
              </a:gs>
              <a:gs pos="100000">
                <a:srgbClr val="00CC99"/>
              </a:gs>
            </a:gsLst>
            <a:lin ang="5400000" scaled="1"/>
          </a:gradFill>
          <a:ln w="9525">
            <a:solidFill>
              <a:srgbClr val="000000"/>
            </a:solidFill>
            <a:miter lim="800000"/>
            <a:headEnd/>
            <a:tailEnd/>
          </a:ln>
          <a:effectLst>
            <a:outerShdw dist="45791" dir="2021404" algn="ctr" rotWithShape="0">
              <a:srgbClr val="808080"/>
            </a:outerShdw>
          </a:effectLst>
        </p:spPr>
        <p:txBody>
          <a:bodyPr wrap="none" anchor="ctr"/>
          <a:lstStyle/>
          <a:p>
            <a:pPr fontAlgn="auto">
              <a:spcBef>
                <a:spcPts val="0"/>
              </a:spcBef>
              <a:spcAft>
                <a:spcPts val="0"/>
              </a:spcAft>
              <a:defRPr/>
            </a:pPr>
            <a:endParaRPr lang="en-US" kern="0">
              <a:solidFill>
                <a:sysClr val="windowText" lastClr="000000"/>
              </a:solidFill>
              <a:latin typeface="+mn-lt"/>
            </a:endParaRPr>
          </a:p>
        </p:txBody>
      </p:sp>
      <p:sp>
        <p:nvSpPr>
          <p:cNvPr id="27" name="Bent Arrow 26"/>
          <p:cNvSpPr/>
          <p:nvPr/>
        </p:nvSpPr>
        <p:spPr>
          <a:xfrm rot="5400000" flipV="1">
            <a:off x="3668713" y="2811463"/>
            <a:ext cx="863600" cy="777875"/>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8" name="Bent Arrow 27"/>
          <p:cNvSpPr/>
          <p:nvPr/>
        </p:nvSpPr>
        <p:spPr>
          <a:xfrm rot="16200000" flipV="1">
            <a:off x="5295901" y="4794780"/>
            <a:ext cx="863600" cy="701675"/>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Bent Arrow 28"/>
          <p:cNvSpPr/>
          <p:nvPr/>
        </p:nvSpPr>
        <p:spPr>
          <a:xfrm flipV="1">
            <a:off x="3794125" y="4713818"/>
            <a:ext cx="647700" cy="935567"/>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Bent Arrow 29"/>
          <p:cNvSpPr/>
          <p:nvPr/>
        </p:nvSpPr>
        <p:spPr>
          <a:xfrm rot="10800000" flipV="1">
            <a:off x="5410200" y="2681818"/>
            <a:ext cx="647700" cy="935567"/>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Slide Number Placeholder 31"/>
          <p:cNvSpPr>
            <a:spLocks noGrp="1"/>
          </p:cNvSpPr>
          <p:nvPr>
            <p:ph type="sldNum" sz="quarter" idx="11"/>
          </p:nvPr>
        </p:nvSpPr>
        <p:spPr/>
        <p:txBody>
          <a:bodyPr/>
          <a:lstStyle/>
          <a:p>
            <a:pPr>
              <a:defRPr/>
            </a:pPr>
            <a:fld id="{7302A6F6-39E3-4230-82BA-6BA203DA9285}" type="slidenum">
              <a:rPr lang="en-US"/>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000"/>
                                        <p:tgtEl>
                                          <p:spTgt spid="27"/>
                                        </p:tgtEl>
                                      </p:cBhvr>
                                    </p:animEffect>
                                  </p:childTnLst>
                                </p:cTn>
                              </p:par>
                            </p:childTnLst>
                          </p:cTn>
                        </p:par>
                        <p:par>
                          <p:cTn id="8" fill="hold" nodeType="afterGroup">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circle(in)">
                                      <p:cBhvr>
                                        <p:cTn id="11" dur="2000"/>
                                        <p:tgtEl>
                                          <p:spTgt spid="29"/>
                                        </p:tgtEl>
                                      </p:cBhvr>
                                    </p:animEffect>
                                  </p:childTnLst>
                                </p:cTn>
                              </p:par>
                            </p:childTnLst>
                          </p:cTn>
                        </p:par>
                        <p:par>
                          <p:cTn id="12" fill="hold" nodeType="afterGroup">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par>
                          <p:cTn id="16" fill="hold" nodeType="afterGroup">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circle(in)">
                                      <p:cBhvr>
                                        <p:cTn id="19"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038600" y="2514600"/>
            <a:ext cx="1752600" cy="1727200"/>
          </a:xfrm>
          <a:prstGeom prst="flowChartMagneticDisk">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gd name="adj" fmla="val 20799656"/>
              </a:avLst>
            </a:prstTxWarp>
          </a:bodyPr>
          <a:lstStyle/>
          <a:p>
            <a:pPr algn="ctr">
              <a:defRPr/>
            </a:pPr>
            <a:endParaRPr lang="en-US">
              <a:latin typeface="Verdana" pitchFamily="34" charset="0"/>
            </a:endParaRPr>
          </a:p>
        </p:txBody>
      </p:sp>
      <p:sp>
        <p:nvSpPr>
          <p:cNvPr id="4" name="TextBox 3"/>
          <p:cNvSpPr txBox="1"/>
          <p:nvPr/>
        </p:nvSpPr>
        <p:spPr>
          <a:xfrm>
            <a:off x="4114800" y="3282395"/>
            <a:ext cx="1676400" cy="451405"/>
          </a:xfrm>
          <a:prstGeom prst="rect">
            <a:avLst/>
          </a:prstGeom>
          <a:noFill/>
        </p:spPr>
        <p:txBody>
          <a:bodyPr>
            <a:prstTxWarp prst="textInflate">
              <a:avLst/>
            </a:prstTxWarp>
            <a:spAutoFit/>
          </a:bodyPr>
          <a:lstStyle/>
          <a:p>
            <a:pPr>
              <a:defRPr/>
            </a:pPr>
            <a:r>
              <a:rPr lang="en-US" sz="1600" dirty="0">
                <a:solidFill>
                  <a:srgbClr val="FFFF00"/>
                </a:solidFill>
                <a:latin typeface="Verdana" pitchFamily="34" charset="0"/>
              </a:rPr>
              <a:t>INFORMATION</a:t>
            </a:r>
          </a:p>
        </p:txBody>
      </p:sp>
      <p:sp>
        <p:nvSpPr>
          <p:cNvPr id="6" name="Oval 5"/>
          <p:cNvSpPr/>
          <p:nvPr/>
        </p:nvSpPr>
        <p:spPr>
          <a:xfrm>
            <a:off x="3962400" y="3810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Information Security Policy</a:t>
            </a:r>
          </a:p>
        </p:txBody>
      </p:sp>
      <p:sp>
        <p:nvSpPr>
          <p:cNvPr id="7" name="Oval 6"/>
          <p:cNvSpPr/>
          <p:nvPr/>
        </p:nvSpPr>
        <p:spPr>
          <a:xfrm>
            <a:off x="6019800" y="9906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Organisation of Information Security</a:t>
            </a:r>
          </a:p>
        </p:txBody>
      </p:sp>
      <p:sp>
        <p:nvSpPr>
          <p:cNvPr id="8" name="Oval 7"/>
          <p:cNvSpPr/>
          <p:nvPr/>
        </p:nvSpPr>
        <p:spPr>
          <a:xfrm>
            <a:off x="6705600" y="22098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Asset Management</a:t>
            </a:r>
          </a:p>
        </p:txBody>
      </p:sp>
      <p:sp>
        <p:nvSpPr>
          <p:cNvPr id="9" name="Oval 8"/>
          <p:cNvSpPr/>
          <p:nvPr/>
        </p:nvSpPr>
        <p:spPr>
          <a:xfrm>
            <a:off x="6858000" y="34290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Human Resource Security</a:t>
            </a:r>
          </a:p>
        </p:txBody>
      </p:sp>
      <p:sp>
        <p:nvSpPr>
          <p:cNvPr id="10" name="Oval 9"/>
          <p:cNvSpPr/>
          <p:nvPr/>
        </p:nvSpPr>
        <p:spPr>
          <a:xfrm>
            <a:off x="6781800" y="47498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Physical Security </a:t>
            </a:r>
          </a:p>
        </p:txBody>
      </p:sp>
      <p:sp>
        <p:nvSpPr>
          <p:cNvPr id="11" name="Oval 10"/>
          <p:cNvSpPr/>
          <p:nvPr/>
        </p:nvSpPr>
        <p:spPr>
          <a:xfrm>
            <a:off x="4953000" y="5664200"/>
            <a:ext cx="19812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solidFill>
                  <a:srgbClr val="002060"/>
                </a:solidFill>
                <a:latin typeface="Verdana" pitchFamily="34" charset="0"/>
              </a:rPr>
              <a:t>Communication &amp; Operations Management</a:t>
            </a:r>
          </a:p>
        </p:txBody>
      </p:sp>
      <p:sp>
        <p:nvSpPr>
          <p:cNvPr id="12" name="Oval 11"/>
          <p:cNvSpPr/>
          <p:nvPr/>
        </p:nvSpPr>
        <p:spPr>
          <a:xfrm>
            <a:off x="2895600" y="56642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Access Control</a:t>
            </a:r>
          </a:p>
        </p:txBody>
      </p:sp>
      <p:sp>
        <p:nvSpPr>
          <p:cNvPr id="13" name="Oval 12"/>
          <p:cNvSpPr/>
          <p:nvPr/>
        </p:nvSpPr>
        <p:spPr>
          <a:xfrm>
            <a:off x="1447800" y="47498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System Development &amp; Maintenance</a:t>
            </a:r>
          </a:p>
        </p:txBody>
      </p:sp>
      <p:sp>
        <p:nvSpPr>
          <p:cNvPr id="14" name="Oval 13"/>
          <p:cNvSpPr/>
          <p:nvPr/>
        </p:nvSpPr>
        <p:spPr>
          <a:xfrm>
            <a:off x="1219200" y="34290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Incident Management</a:t>
            </a:r>
          </a:p>
        </p:txBody>
      </p:sp>
      <p:sp>
        <p:nvSpPr>
          <p:cNvPr id="15" name="Oval 14"/>
          <p:cNvSpPr/>
          <p:nvPr/>
        </p:nvSpPr>
        <p:spPr>
          <a:xfrm>
            <a:off x="1524000" y="22098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Business Continuity Planning</a:t>
            </a:r>
          </a:p>
        </p:txBody>
      </p:sp>
      <p:sp>
        <p:nvSpPr>
          <p:cNvPr id="16" name="Oval 15"/>
          <p:cNvSpPr/>
          <p:nvPr/>
        </p:nvSpPr>
        <p:spPr>
          <a:xfrm>
            <a:off x="1981200" y="990600"/>
            <a:ext cx="1905000" cy="1016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Compliance</a:t>
            </a:r>
          </a:p>
        </p:txBody>
      </p:sp>
      <p:sp>
        <p:nvSpPr>
          <p:cNvPr id="17" name="Oval 16"/>
          <p:cNvSpPr/>
          <p:nvPr/>
        </p:nvSpPr>
        <p:spPr>
          <a:xfrm rot="19056001">
            <a:off x="3141663" y="2330451"/>
            <a:ext cx="1828800" cy="711200"/>
          </a:xfrm>
          <a:prstGeom prst="ellipse">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solidFill>
                  <a:srgbClr val="002060"/>
                </a:solidFill>
                <a:latin typeface="Verdana" pitchFamily="34" charset="0"/>
              </a:rPr>
              <a:t>Confidentiality</a:t>
            </a:r>
          </a:p>
        </p:txBody>
      </p:sp>
      <p:sp>
        <p:nvSpPr>
          <p:cNvPr id="18" name="Oval 17"/>
          <p:cNvSpPr/>
          <p:nvPr/>
        </p:nvSpPr>
        <p:spPr>
          <a:xfrm rot="2231954">
            <a:off x="5099050" y="2277533"/>
            <a:ext cx="1524000" cy="711200"/>
          </a:xfrm>
          <a:prstGeom prst="ellipse">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Integrity</a:t>
            </a:r>
          </a:p>
        </p:txBody>
      </p:sp>
      <p:sp>
        <p:nvSpPr>
          <p:cNvPr id="19" name="Oval 18"/>
          <p:cNvSpPr/>
          <p:nvPr/>
        </p:nvSpPr>
        <p:spPr>
          <a:xfrm>
            <a:off x="4191000" y="4004733"/>
            <a:ext cx="1524000" cy="711200"/>
          </a:xfrm>
          <a:prstGeom prst="ellipse">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a:solidFill>
                  <a:srgbClr val="002060"/>
                </a:solidFill>
                <a:latin typeface="Verdana" pitchFamily="34" charset="0"/>
              </a:rPr>
              <a:t>Availability</a:t>
            </a:r>
          </a:p>
        </p:txBody>
      </p:sp>
      <p:sp>
        <p:nvSpPr>
          <p:cNvPr id="20" name="TextBox 19"/>
          <p:cNvSpPr txBox="1"/>
          <p:nvPr/>
        </p:nvSpPr>
        <p:spPr>
          <a:xfrm>
            <a:off x="0" y="0"/>
            <a:ext cx="839204" cy="5867400"/>
          </a:xfrm>
          <a:prstGeom prst="rect">
            <a:avLst/>
          </a:prstGeom>
          <a:noFill/>
        </p:spPr>
        <p:txBody>
          <a:bodyPr vert="wordArtVert">
            <a:spAutoFit/>
          </a:bodyPr>
          <a:lstStyle/>
          <a:p>
            <a:pPr fontAlgn="auto">
              <a:spcBef>
                <a:spcPts val="0"/>
              </a:spcBef>
              <a:spcAft>
                <a:spcPts val="0"/>
              </a:spcAft>
              <a:defRPr/>
            </a:pPr>
            <a:r>
              <a:rPr lang="en-US" b="1" dirty="0">
                <a:solidFill>
                  <a:srgbClr val="FFFF00"/>
                </a:solidFill>
                <a:latin typeface="Verdana" pitchFamily="34" charset="0"/>
              </a:rPr>
              <a:t>CONTROL</a:t>
            </a:r>
          </a:p>
          <a:p>
            <a:pPr algn="r" fontAlgn="auto">
              <a:spcBef>
                <a:spcPts val="0"/>
              </a:spcBef>
              <a:spcAft>
                <a:spcPts val="0"/>
              </a:spcAft>
              <a:defRPr/>
            </a:pPr>
            <a:r>
              <a:rPr lang="en-US" b="1" dirty="0">
                <a:solidFill>
                  <a:srgbClr val="FFFF00"/>
                </a:solidFill>
                <a:latin typeface="Verdana" pitchFamily="34" charset="0"/>
              </a:rPr>
              <a:t>CLAUSES</a:t>
            </a:r>
          </a:p>
        </p:txBody>
      </p:sp>
      <p:sp>
        <p:nvSpPr>
          <p:cNvPr id="25" name="Slide Number Placeholder 24"/>
          <p:cNvSpPr>
            <a:spLocks noGrp="1"/>
          </p:cNvSpPr>
          <p:nvPr>
            <p:ph type="sldNum" sz="quarter" idx="11"/>
          </p:nvPr>
        </p:nvSpPr>
        <p:spPr/>
        <p:txBody>
          <a:bodyPr/>
          <a:lstStyle/>
          <a:p>
            <a:pPr>
              <a:defRPr/>
            </a:pPr>
            <a:fld id="{6C723273-A1DE-4EC3-A671-B206D77D5E1B}" type="slidenum">
              <a:rPr lang="en-US">
                <a:latin typeface="Verdana" pitchFamily="34" charset="0"/>
              </a:rPr>
              <a:pPr>
                <a:defRPr/>
              </a:pPr>
              <a:t>23</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nodeType="afterGroup">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500"/>
                            </p:stCondLst>
                            <p:childTnLst>
                              <p:par>
                                <p:cTn id="16" presetID="2" presetClass="entr" presetSubtype="3"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1000" fill="hold"/>
                                        <p:tgtEl>
                                          <p:spTgt spid="18"/>
                                        </p:tgtEl>
                                        <p:attrNameLst>
                                          <p:attrName>ppt_x</p:attrName>
                                        </p:attrNameLst>
                                      </p:cBhvr>
                                      <p:tavLst>
                                        <p:tav tm="0">
                                          <p:val>
                                            <p:strVal val="1+#ppt_w/2"/>
                                          </p:val>
                                        </p:tav>
                                        <p:tav tm="100000">
                                          <p:val>
                                            <p:strVal val="#ppt_x"/>
                                          </p:val>
                                        </p:tav>
                                      </p:tavLst>
                                    </p:anim>
                                    <p:anim calcmode="lin" valueType="num">
                                      <p:cBhvr additive="base">
                                        <p:cTn id="19" dur="1000" fill="hold"/>
                                        <p:tgtEl>
                                          <p:spTgt spid="18"/>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1000" fill="hold"/>
                                        <p:tgtEl>
                                          <p:spTgt spid="19"/>
                                        </p:tgtEl>
                                        <p:attrNameLst>
                                          <p:attrName>ppt_x</p:attrName>
                                        </p:attrNameLst>
                                      </p:cBhvr>
                                      <p:tavLst>
                                        <p:tav tm="0">
                                          <p:val>
                                            <p:strVal val="#ppt_x"/>
                                          </p:val>
                                        </p:tav>
                                        <p:tav tm="100000">
                                          <p:val>
                                            <p:strVal val="#ppt_x"/>
                                          </p:val>
                                        </p:tav>
                                      </p:tavLst>
                                    </p:anim>
                                    <p:anim calcmode="lin" valueType="num">
                                      <p:cBhvr additive="base">
                                        <p:cTn id="24" dur="1000" fill="hold"/>
                                        <p:tgtEl>
                                          <p:spTgt spid="19"/>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3500"/>
                            </p:stCondLst>
                            <p:childTnLst>
                              <p:par>
                                <p:cTn id="26" presetID="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1000" fill="hold"/>
                                        <p:tgtEl>
                                          <p:spTgt spid="6"/>
                                        </p:tgtEl>
                                        <p:attrNameLst>
                                          <p:attrName>ppt_x</p:attrName>
                                        </p:attrNameLst>
                                      </p:cBhvr>
                                      <p:tavLst>
                                        <p:tav tm="0">
                                          <p:val>
                                            <p:strVal val="#ppt_x"/>
                                          </p:val>
                                        </p:tav>
                                        <p:tav tm="100000">
                                          <p:val>
                                            <p:strVal val="#ppt_x"/>
                                          </p:val>
                                        </p:tav>
                                      </p:tavLst>
                                    </p:anim>
                                    <p:anim calcmode="lin" valueType="num">
                                      <p:cBhvr additive="base">
                                        <p:cTn id="29" dur="1000" fill="hold"/>
                                        <p:tgtEl>
                                          <p:spTgt spid="6"/>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4500"/>
                            </p:stCondLst>
                            <p:childTnLst>
                              <p:par>
                                <p:cTn id="31" presetID="2" presetClass="entr" presetSubtype="3"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1000" fill="hold"/>
                                        <p:tgtEl>
                                          <p:spTgt spid="7"/>
                                        </p:tgtEl>
                                        <p:attrNameLst>
                                          <p:attrName>ppt_x</p:attrName>
                                        </p:attrNameLst>
                                      </p:cBhvr>
                                      <p:tavLst>
                                        <p:tav tm="0">
                                          <p:val>
                                            <p:strVal val="1+#ppt_w/2"/>
                                          </p:val>
                                        </p:tav>
                                        <p:tav tm="100000">
                                          <p:val>
                                            <p:strVal val="#ppt_x"/>
                                          </p:val>
                                        </p:tav>
                                      </p:tavLst>
                                    </p:anim>
                                    <p:anim calcmode="lin" valueType="num">
                                      <p:cBhvr additive="base">
                                        <p:cTn id="34" dur="1000" fill="hold"/>
                                        <p:tgtEl>
                                          <p:spTgt spid="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500"/>
                            </p:stCondLst>
                            <p:childTnLst>
                              <p:par>
                                <p:cTn id="36" presetID="2" presetClass="entr" presetSubtype="2"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1000" fill="hold"/>
                                        <p:tgtEl>
                                          <p:spTgt spid="8"/>
                                        </p:tgtEl>
                                        <p:attrNameLst>
                                          <p:attrName>ppt_x</p:attrName>
                                        </p:attrNameLst>
                                      </p:cBhvr>
                                      <p:tavLst>
                                        <p:tav tm="0">
                                          <p:val>
                                            <p:strVal val="1+#ppt_w/2"/>
                                          </p:val>
                                        </p:tav>
                                        <p:tav tm="100000">
                                          <p:val>
                                            <p:strVal val="#ppt_x"/>
                                          </p:val>
                                        </p:tav>
                                      </p:tavLst>
                                    </p:anim>
                                    <p:anim calcmode="lin" valueType="num">
                                      <p:cBhvr additive="base">
                                        <p:cTn id="39" dur="1000" fill="hold"/>
                                        <p:tgtEl>
                                          <p:spTgt spid="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6500"/>
                            </p:stCondLst>
                            <p:childTnLst>
                              <p:par>
                                <p:cTn id="41" presetID="2" presetClass="entr" presetSubtype="2"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000" fill="hold"/>
                                        <p:tgtEl>
                                          <p:spTgt spid="9"/>
                                        </p:tgtEl>
                                        <p:attrNameLst>
                                          <p:attrName>ppt_x</p:attrName>
                                        </p:attrNameLst>
                                      </p:cBhvr>
                                      <p:tavLst>
                                        <p:tav tm="0">
                                          <p:val>
                                            <p:strVal val="1+#ppt_w/2"/>
                                          </p:val>
                                        </p:tav>
                                        <p:tav tm="100000">
                                          <p:val>
                                            <p:strVal val="#ppt_x"/>
                                          </p:val>
                                        </p:tav>
                                      </p:tavLst>
                                    </p:anim>
                                    <p:anim calcmode="lin" valueType="num">
                                      <p:cBhvr additive="base">
                                        <p:cTn id="44" dur="1000" fill="hold"/>
                                        <p:tgtEl>
                                          <p:spTgt spid="9"/>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7500"/>
                            </p:stCondLst>
                            <p:childTnLst>
                              <p:par>
                                <p:cTn id="46" presetID="2" presetClass="entr" presetSubtype="6"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1000" fill="hold"/>
                                        <p:tgtEl>
                                          <p:spTgt spid="10"/>
                                        </p:tgtEl>
                                        <p:attrNameLst>
                                          <p:attrName>ppt_x</p:attrName>
                                        </p:attrNameLst>
                                      </p:cBhvr>
                                      <p:tavLst>
                                        <p:tav tm="0">
                                          <p:val>
                                            <p:strVal val="1+#ppt_w/2"/>
                                          </p:val>
                                        </p:tav>
                                        <p:tav tm="100000">
                                          <p:val>
                                            <p:strVal val="#ppt_x"/>
                                          </p:val>
                                        </p:tav>
                                      </p:tavLst>
                                    </p:anim>
                                    <p:anim calcmode="lin" valueType="num">
                                      <p:cBhvr additive="base">
                                        <p:cTn id="49" dur="1000" fill="hold"/>
                                        <p:tgtEl>
                                          <p:spTgt spid="10"/>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8500"/>
                            </p:stCondLst>
                            <p:childTnLst>
                              <p:par>
                                <p:cTn id="51" presetID="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1000" fill="hold"/>
                                        <p:tgtEl>
                                          <p:spTgt spid="11"/>
                                        </p:tgtEl>
                                        <p:attrNameLst>
                                          <p:attrName>ppt_x</p:attrName>
                                        </p:attrNameLst>
                                      </p:cBhvr>
                                      <p:tavLst>
                                        <p:tav tm="0">
                                          <p:val>
                                            <p:strVal val="#ppt_x"/>
                                          </p:val>
                                        </p:tav>
                                        <p:tav tm="100000">
                                          <p:val>
                                            <p:strVal val="#ppt_x"/>
                                          </p:val>
                                        </p:tav>
                                      </p:tavLst>
                                    </p:anim>
                                    <p:anim calcmode="lin" valueType="num">
                                      <p:cBhvr additive="base">
                                        <p:cTn id="54" dur="1000" fill="hold"/>
                                        <p:tgtEl>
                                          <p:spTgt spid="11"/>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9500"/>
                            </p:stCondLst>
                            <p:childTnLst>
                              <p:par>
                                <p:cTn id="56" presetID="2" presetClass="entr" presetSubtype="4"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1000" fill="hold"/>
                                        <p:tgtEl>
                                          <p:spTgt spid="12"/>
                                        </p:tgtEl>
                                        <p:attrNameLst>
                                          <p:attrName>ppt_x</p:attrName>
                                        </p:attrNameLst>
                                      </p:cBhvr>
                                      <p:tavLst>
                                        <p:tav tm="0">
                                          <p:val>
                                            <p:strVal val="#ppt_x"/>
                                          </p:val>
                                        </p:tav>
                                        <p:tav tm="100000">
                                          <p:val>
                                            <p:strVal val="#ppt_x"/>
                                          </p:val>
                                        </p:tav>
                                      </p:tavLst>
                                    </p:anim>
                                    <p:anim calcmode="lin" valueType="num">
                                      <p:cBhvr additive="base">
                                        <p:cTn id="59" dur="1000" fill="hold"/>
                                        <p:tgtEl>
                                          <p:spTgt spid="12"/>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10500"/>
                            </p:stCondLst>
                            <p:childTnLst>
                              <p:par>
                                <p:cTn id="61" presetID="2" presetClass="entr" presetSubtype="1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1000" fill="hold"/>
                                        <p:tgtEl>
                                          <p:spTgt spid="13"/>
                                        </p:tgtEl>
                                        <p:attrNameLst>
                                          <p:attrName>ppt_x</p:attrName>
                                        </p:attrNameLst>
                                      </p:cBhvr>
                                      <p:tavLst>
                                        <p:tav tm="0">
                                          <p:val>
                                            <p:strVal val="0-#ppt_w/2"/>
                                          </p:val>
                                        </p:tav>
                                        <p:tav tm="100000">
                                          <p:val>
                                            <p:strVal val="#ppt_x"/>
                                          </p:val>
                                        </p:tav>
                                      </p:tavLst>
                                    </p:anim>
                                    <p:anim calcmode="lin" valueType="num">
                                      <p:cBhvr additive="base">
                                        <p:cTn id="64" dur="1000" fill="hold"/>
                                        <p:tgtEl>
                                          <p:spTgt spid="13"/>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11500"/>
                            </p:stCondLst>
                            <p:childTnLst>
                              <p:par>
                                <p:cTn id="66" presetID="2" presetClass="entr" presetSubtype="8"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0-#ppt_w/2"/>
                                          </p:val>
                                        </p:tav>
                                        <p:tav tm="100000">
                                          <p:val>
                                            <p:strVal val="#ppt_x"/>
                                          </p:val>
                                        </p:tav>
                                      </p:tavLst>
                                    </p:anim>
                                    <p:anim calcmode="lin" valueType="num">
                                      <p:cBhvr additive="base">
                                        <p:cTn id="69" dur="1000" fill="hold"/>
                                        <p:tgtEl>
                                          <p:spTgt spid="1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1000" fill="hold"/>
                                        <p:tgtEl>
                                          <p:spTgt spid="15"/>
                                        </p:tgtEl>
                                        <p:attrNameLst>
                                          <p:attrName>ppt_x</p:attrName>
                                        </p:attrNameLst>
                                      </p:cBhvr>
                                      <p:tavLst>
                                        <p:tav tm="0">
                                          <p:val>
                                            <p:strVal val="0-#ppt_w/2"/>
                                          </p:val>
                                        </p:tav>
                                        <p:tav tm="100000">
                                          <p:val>
                                            <p:strVal val="#ppt_x"/>
                                          </p:val>
                                        </p:tav>
                                      </p:tavLst>
                                    </p:anim>
                                    <p:anim calcmode="lin" valueType="num">
                                      <p:cBhvr additive="base">
                                        <p:cTn id="73" dur="1000" fill="hold"/>
                                        <p:tgtEl>
                                          <p:spTgt spid="15"/>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12500"/>
                            </p:stCondLst>
                            <p:childTnLst>
                              <p:par>
                                <p:cTn id="75" presetID="2" presetClass="entr" presetSubtype="9"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1000" fill="hold"/>
                                        <p:tgtEl>
                                          <p:spTgt spid="16"/>
                                        </p:tgtEl>
                                        <p:attrNameLst>
                                          <p:attrName>ppt_x</p:attrName>
                                        </p:attrNameLst>
                                      </p:cBhvr>
                                      <p:tavLst>
                                        <p:tav tm="0">
                                          <p:val>
                                            <p:strVal val="0-#ppt_w/2"/>
                                          </p:val>
                                        </p:tav>
                                        <p:tav tm="100000">
                                          <p:val>
                                            <p:strVal val="#ppt_x"/>
                                          </p:val>
                                        </p:tav>
                                      </p:tavLst>
                                    </p:anim>
                                    <p:anim calcmode="lin" valueType="num">
                                      <p:cBhvr additive="base">
                                        <p:cTn id="7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219200" y="482600"/>
            <a:ext cx="73152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75" lvl="1" indent="-285750">
              <a:spcBef>
                <a:spcPct val="20000"/>
              </a:spcBef>
              <a:buFontTx/>
              <a:buChar char="•"/>
            </a:pPr>
            <a:r>
              <a:rPr lang="en-US" sz="2000" b="1" dirty="0">
                <a:latin typeface="Verdana" pitchFamily="34" charset="0"/>
              </a:rPr>
              <a:t>Information </a:t>
            </a:r>
            <a:r>
              <a:rPr lang="en-US" sz="2000" b="1" dirty="0" smtClean="0">
                <a:latin typeface="Verdana" pitchFamily="34" charset="0"/>
              </a:rPr>
              <a:t>security policy</a:t>
            </a:r>
            <a:r>
              <a:rPr lang="en-US" sz="2000" dirty="0" smtClean="0">
                <a:latin typeface="Verdana" pitchFamily="34" charset="0"/>
              </a:rPr>
              <a:t> </a:t>
            </a:r>
            <a:r>
              <a:rPr lang="en-US" sz="2000" dirty="0">
                <a:latin typeface="Verdana" pitchFamily="34" charset="0"/>
              </a:rPr>
              <a:t>- </a:t>
            </a:r>
            <a:r>
              <a:rPr lang="en-US" sz="2000" dirty="0" smtClean="0">
                <a:latin typeface="Verdana" pitchFamily="34" charset="0"/>
              </a:rPr>
              <a:t>management direction</a:t>
            </a:r>
            <a:endParaRPr lang="en-US" sz="2000" dirty="0">
              <a:latin typeface="Verdana" pitchFamily="34" charset="0"/>
            </a:endParaRPr>
          </a:p>
          <a:p>
            <a:pPr marL="396875" lvl="1" indent="-285750">
              <a:lnSpc>
                <a:spcPct val="115000"/>
              </a:lnSpc>
              <a:spcBef>
                <a:spcPct val="20000"/>
              </a:spcBef>
              <a:buFontTx/>
              <a:buChar char="•"/>
            </a:pPr>
            <a:r>
              <a:rPr lang="en-US" sz="2000" b="1" dirty="0" smtClean="0">
                <a:latin typeface="Verdana" pitchFamily="34" charset="0"/>
              </a:rPr>
              <a:t>Organization </a:t>
            </a:r>
            <a:r>
              <a:rPr lang="en-US" sz="2000" b="1" dirty="0" smtClean="0">
                <a:latin typeface="Verdana" pitchFamily="34" charset="0"/>
              </a:rPr>
              <a:t>of information security</a:t>
            </a:r>
            <a:r>
              <a:rPr lang="en-US" sz="2000" dirty="0" smtClean="0">
                <a:latin typeface="Verdana" pitchFamily="34" charset="0"/>
              </a:rPr>
              <a:t> </a:t>
            </a:r>
            <a:r>
              <a:rPr lang="en-US" sz="2000" dirty="0">
                <a:latin typeface="Verdana" pitchFamily="34" charset="0"/>
              </a:rPr>
              <a:t>- </a:t>
            </a:r>
            <a:r>
              <a:rPr lang="en-US" sz="2000" dirty="0" smtClean="0">
                <a:latin typeface="Verdana" pitchFamily="34" charset="0"/>
              </a:rPr>
              <a:t>management </a:t>
            </a:r>
            <a:r>
              <a:rPr lang="en-US" sz="2000" dirty="0">
                <a:latin typeface="Verdana" pitchFamily="34" charset="0"/>
              </a:rPr>
              <a:t>framework for implementation</a:t>
            </a:r>
          </a:p>
          <a:p>
            <a:pPr marL="396875" lvl="1" indent="-285750">
              <a:lnSpc>
                <a:spcPct val="115000"/>
              </a:lnSpc>
              <a:spcBef>
                <a:spcPct val="20000"/>
              </a:spcBef>
              <a:buFontTx/>
              <a:buChar char="•"/>
            </a:pPr>
            <a:r>
              <a:rPr lang="en-US" sz="2000" b="1" dirty="0">
                <a:latin typeface="Verdana" pitchFamily="34" charset="0"/>
              </a:rPr>
              <a:t>Asset </a:t>
            </a:r>
            <a:r>
              <a:rPr lang="en-US" sz="2000" b="1" dirty="0" smtClean="0">
                <a:latin typeface="Verdana" pitchFamily="34" charset="0"/>
              </a:rPr>
              <a:t>management</a:t>
            </a:r>
            <a:r>
              <a:rPr lang="en-US" sz="2000" dirty="0" smtClean="0">
                <a:latin typeface="Verdana" pitchFamily="34" charset="0"/>
              </a:rPr>
              <a:t> </a:t>
            </a:r>
            <a:r>
              <a:rPr lang="en-US" sz="2000" dirty="0" smtClean="0">
                <a:latin typeface="Verdana" pitchFamily="34" charset="0"/>
              </a:rPr>
              <a:t>– </a:t>
            </a:r>
            <a:r>
              <a:rPr lang="en-GB" sz="2000" dirty="0" smtClean="0">
                <a:latin typeface="Verdana" pitchFamily="34" charset="0"/>
              </a:rPr>
              <a:t>assessment, classification and protection of valuable information assets </a:t>
            </a:r>
            <a:endParaRPr lang="en-GB" sz="2000" dirty="0">
              <a:latin typeface="Verdana" pitchFamily="34" charset="0"/>
            </a:endParaRPr>
          </a:p>
          <a:p>
            <a:pPr marL="396875" lvl="1" indent="-285750">
              <a:lnSpc>
                <a:spcPct val="115000"/>
              </a:lnSpc>
              <a:spcBef>
                <a:spcPct val="20000"/>
              </a:spcBef>
              <a:buFontTx/>
              <a:buChar char="•"/>
            </a:pPr>
            <a:r>
              <a:rPr lang="en-US" sz="2000" b="1" dirty="0" smtClean="0">
                <a:latin typeface="Verdana" pitchFamily="34" charset="0"/>
              </a:rPr>
              <a:t>HR security</a:t>
            </a:r>
            <a:r>
              <a:rPr lang="en-US" sz="2000" dirty="0" smtClean="0">
                <a:latin typeface="Verdana" pitchFamily="34" charset="0"/>
              </a:rPr>
              <a:t> </a:t>
            </a:r>
            <a:r>
              <a:rPr lang="en-US" sz="2000" dirty="0" smtClean="0">
                <a:latin typeface="Verdana" pitchFamily="34" charset="0"/>
              </a:rPr>
              <a:t>– security for joiners, movers and leavers</a:t>
            </a:r>
            <a:endParaRPr lang="en-US" sz="2000" dirty="0">
              <a:latin typeface="Verdana" pitchFamily="34" charset="0"/>
            </a:endParaRPr>
          </a:p>
          <a:p>
            <a:pPr marL="396875" lvl="1" indent="-285750">
              <a:lnSpc>
                <a:spcPct val="115000"/>
              </a:lnSpc>
              <a:spcBef>
                <a:spcPct val="20000"/>
              </a:spcBef>
              <a:buFontTx/>
              <a:buChar char="•"/>
            </a:pPr>
            <a:r>
              <a:rPr lang="en-US" sz="2000" b="1" dirty="0">
                <a:latin typeface="Verdana" pitchFamily="34" charset="0"/>
              </a:rPr>
              <a:t>Physical &amp; </a:t>
            </a:r>
            <a:r>
              <a:rPr lang="en-US" sz="2000" b="1" dirty="0" smtClean="0">
                <a:latin typeface="Verdana" pitchFamily="34" charset="0"/>
              </a:rPr>
              <a:t>environmental security</a:t>
            </a:r>
            <a:r>
              <a:rPr lang="en-US" sz="2000" dirty="0" smtClean="0">
                <a:latin typeface="Verdana" pitchFamily="34" charset="0"/>
              </a:rPr>
              <a:t> </a:t>
            </a:r>
            <a:r>
              <a:rPr lang="en-US" sz="2000" dirty="0" smtClean="0">
                <a:latin typeface="Verdana" pitchFamily="34" charset="0"/>
              </a:rPr>
              <a:t>- </a:t>
            </a:r>
            <a:r>
              <a:rPr lang="en-GB" sz="2000" dirty="0" smtClean="0">
                <a:latin typeface="Verdana" pitchFamily="34" charset="0"/>
              </a:rPr>
              <a:t>prevents </a:t>
            </a:r>
            <a:r>
              <a:rPr lang="en-GB" sz="2000" dirty="0">
                <a:latin typeface="Verdana" pitchFamily="34" charset="0"/>
              </a:rPr>
              <a:t>unauthorised access, theft, </a:t>
            </a:r>
            <a:r>
              <a:rPr lang="en-GB" sz="2000" dirty="0" smtClean="0">
                <a:latin typeface="Verdana" pitchFamily="34" charset="0"/>
              </a:rPr>
              <a:t>compromise, </a:t>
            </a:r>
            <a:r>
              <a:rPr lang="en-GB" sz="2000" dirty="0" smtClean="0">
                <a:latin typeface="Verdana" pitchFamily="34" charset="0"/>
              </a:rPr>
              <a:t>damage to </a:t>
            </a:r>
            <a:r>
              <a:rPr lang="en-GB" sz="2000" dirty="0">
                <a:latin typeface="Verdana" pitchFamily="34" charset="0"/>
              </a:rPr>
              <a:t>information and </a:t>
            </a:r>
            <a:r>
              <a:rPr lang="en-GB" sz="2000" dirty="0" smtClean="0">
                <a:latin typeface="Verdana" pitchFamily="34" charset="0"/>
              </a:rPr>
              <a:t>computing </a:t>
            </a:r>
            <a:r>
              <a:rPr lang="en-GB" sz="2000" dirty="0" smtClean="0">
                <a:latin typeface="Verdana" pitchFamily="34" charset="0"/>
              </a:rPr>
              <a:t>facilities, power cuts</a:t>
            </a:r>
            <a:endParaRPr lang="en-US" sz="2000" dirty="0">
              <a:latin typeface="Verdana" pitchFamily="34" charset="0"/>
            </a:endParaRPr>
          </a:p>
        </p:txBody>
      </p:sp>
      <p:sp>
        <p:nvSpPr>
          <p:cNvPr id="5" name="TextBox 4"/>
          <p:cNvSpPr txBox="1"/>
          <p:nvPr/>
        </p:nvSpPr>
        <p:spPr>
          <a:xfrm>
            <a:off x="0" y="0"/>
            <a:ext cx="839204" cy="5867400"/>
          </a:xfrm>
          <a:prstGeom prst="rect">
            <a:avLst/>
          </a:prstGeom>
          <a:noFill/>
        </p:spPr>
        <p:txBody>
          <a:bodyPr vert="wordArtVert">
            <a:spAutoFit/>
          </a:bodyPr>
          <a:lstStyle/>
          <a:p>
            <a:pPr fontAlgn="auto">
              <a:spcBef>
                <a:spcPts val="0"/>
              </a:spcBef>
              <a:spcAft>
                <a:spcPts val="0"/>
              </a:spcAft>
              <a:defRPr/>
            </a:pPr>
            <a:r>
              <a:rPr lang="en-US" b="1" dirty="0">
                <a:solidFill>
                  <a:srgbClr val="FFFF00"/>
                </a:solidFill>
                <a:latin typeface="Verdana" pitchFamily="34" charset="0"/>
              </a:rPr>
              <a:t>CONTROL</a:t>
            </a:r>
          </a:p>
          <a:p>
            <a:pPr algn="r" fontAlgn="auto">
              <a:spcBef>
                <a:spcPts val="0"/>
              </a:spcBef>
              <a:spcAft>
                <a:spcPts val="0"/>
              </a:spcAft>
              <a:defRPr/>
            </a:pPr>
            <a:r>
              <a:rPr lang="en-US" b="1" dirty="0">
                <a:solidFill>
                  <a:srgbClr val="FFFF00"/>
                </a:solidFill>
                <a:latin typeface="Verdana" pitchFamily="34" charset="0"/>
              </a:rPr>
              <a:t>CLAUSES</a:t>
            </a:r>
          </a:p>
        </p:txBody>
      </p:sp>
      <p:sp>
        <p:nvSpPr>
          <p:cNvPr id="9" name="Slide Number Placeholder 8"/>
          <p:cNvSpPr>
            <a:spLocks noGrp="1"/>
          </p:cNvSpPr>
          <p:nvPr>
            <p:ph type="sldNum" sz="quarter" idx="11"/>
          </p:nvPr>
        </p:nvSpPr>
        <p:spPr/>
        <p:txBody>
          <a:bodyPr/>
          <a:lstStyle/>
          <a:p>
            <a:pPr>
              <a:defRPr/>
            </a:pPr>
            <a:fld id="{EC08ACF4-2A91-4DBC-94D3-E405609A4146}" type="slidenum">
              <a:rPr lang="en-US">
                <a:latin typeface="Verdana" pitchFamily="34" charset="0"/>
              </a:rPr>
              <a:pPr>
                <a:defRPr/>
              </a:pPr>
              <a:t>24</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1219200" y="177800"/>
            <a:ext cx="7543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3525" indent="-263525">
              <a:lnSpc>
                <a:spcPct val="115000"/>
              </a:lnSpc>
              <a:spcBef>
                <a:spcPct val="20000"/>
              </a:spcBef>
              <a:buFontTx/>
              <a:buChar char="•"/>
            </a:pPr>
            <a:r>
              <a:rPr lang="en-US" sz="2000" b="1" dirty="0">
                <a:latin typeface="Verdana" pitchFamily="34" charset="0"/>
              </a:rPr>
              <a:t>Communications &amp; </a:t>
            </a:r>
            <a:r>
              <a:rPr lang="en-US" sz="2000" b="1" dirty="0" smtClean="0">
                <a:latin typeface="Verdana" pitchFamily="34" charset="0"/>
              </a:rPr>
              <a:t>operations management</a:t>
            </a:r>
            <a:r>
              <a:rPr lang="en-US" sz="2000" dirty="0" smtClean="0">
                <a:latin typeface="Verdana" pitchFamily="34" charset="0"/>
              </a:rPr>
              <a:t> </a:t>
            </a:r>
            <a:r>
              <a:rPr lang="en-US" sz="2000" dirty="0">
                <a:latin typeface="Verdana" pitchFamily="34" charset="0"/>
              </a:rPr>
              <a:t>- </a:t>
            </a:r>
            <a:r>
              <a:rPr lang="en-US" sz="2000" dirty="0" smtClean="0">
                <a:latin typeface="Verdana" pitchFamily="34" charset="0"/>
              </a:rPr>
              <a:t>ensures </a:t>
            </a:r>
            <a:r>
              <a:rPr lang="en-US" sz="2000" dirty="0">
                <a:latin typeface="Verdana" pitchFamily="34" charset="0"/>
              </a:rPr>
              <a:t>the correct and secure operation </a:t>
            </a:r>
            <a:r>
              <a:rPr lang="en-US" sz="2000" dirty="0" smtClean="0">
                <a:latin typeface="Verdana" pitchFamily="34" charset="0"/>
              </a:rPr>
              <a:t>of IT</a:t>
            </a:r>
            <a:endParaRPr lang="en-US" sz="2000" dirty="0">
              <a:latin typeface="Verdana" pitchFamily="34" charset="0"/>
            </a:endParaRPr>
          </a:p>
          <a:p>
            <a:pPr marL="263525" indent="-263525">
              <a:lnSpc>
                <a:spcPct val="115000"/>
              </a:lnSpc>
              <a:spcBef>
                <a:spcPct val="20000"/>
              </a:spcBef>
              <a:buFontTx/>
              <a:buChar char="•"/>
            </a:pPr>
            <a:r>
              <a:rPr lang="en-US" sz="2000" b="1" dirty="0">
                <a:latin typeface="Verdana" pitchFamily="34" charset="0"/>
              </a:rPr>
              <a:t>Access </a:t>
            </a:r>
            <a:r>
              <a:rPr lang="en-US" sz="2000" b="1" dirty="0" smtClean="0">
                <a:latin typeface="Verdana" pitchFamily="34" charset="0"/>
              </a:rPr>
              <a:t>control</a:t>
            </a:r>
            <a:r>
              <a:rPr lang="en-US" sz="2000" dirty="0" smtClean="0">
                <a:latin typeface="Verdana" pitchFamily="34" charset="0"/>
              </a:rPr>
              <a:t> </a:t>
            </a:r>
            <a:r>
              <a:rPr lang="en-US" sz="2000" dirty="0" smtClean="0">
                <a:latin typeface="Verdana" pitchFamily="34" charset="0"/>
              </a:rPr>
              <a:t>– </a:t>
            </a:r>
            <a:r>
              <a:rPr lang="en-US" sz="2000" dirty="0" smtClean="0">
                <a:latin typeface="Verdana" pitchFamily="34" charset="0"/>
              </a:rPr>
              <a:t>restrict </a:t>
            </a:r>
            <a:r>
              <a:rPr lang="en-US" sz="2000" dirty="0" smtClean="0">
                <a:latin typeface="Verdana" pitchFamily="34" charset="0"/>
              </a:rPr>
              <a:t>unauthorized access </a:t>
            </a:r>
            <a:r>
              <a:rPr lang="en-US" sz="2000" dirty="0">
                <a:latin typeface="Verdana" pitchFamily="34" charset="0"/>
              </a:rPr>
              <a:t>to information </a:t>
            </a:r>
            <a:r>
              <a:rPr lang="en-US" sz="2000" dirty="0" smtClean="0">
                <a:latin typeface="Verdana" pitchFamily="34" charset="0"/>
              </a:rPr>
              <a:t>assets</a:t>
            </a:r>
            <a:endParaRPr lang="en-GB" sz="2000" dirty="0">
              <a:latin typeface="Verdana" pitchFamily="34" charset="0"/>
            </a:endParaRPr>
          </a:p>
          <a:p>
            <a:pPr marL="263525" indent="-263525">
              <a:lnSpc>
                <a:spcPct val="115000"/>
              </a:lnSpc>
              <a:spcBef>
                <a:spcPct val="20000"/>
              </a:spcBef>
              <a:buFontTx/>
              <a:buChar char="•"/>
            </a:pPr>
            <a:r>
              <a:rPr lang="en-US" sz="2000" b="1" dirty="0">
                <a:latin typeface="Verdana" pitchFamily="34" charset="0"/>
              </a:rPr>
              <a:t>Information </a:t>
            </a:r>
            <a:r>
              <a:rPr lang="en-US" sz="2000" b="1" dirty="0" smtClean="0">
                <a:latin typeface="Verdana" pitchFamily="34" charset="0"/>
              </a:rPr>
              <a:t>systems acquisition</a:t>
            </a:r>
            <a:r>
              <a:rPr lang="en-US" sz="2000" b="1" dirty="0">
                <a:latin typeface="Verdana" pitchFamily="34" charset="0"/>
              </a:rPr>
              <a:t>, </a:t>
            </a:r>
            <a:r>
              <a:rPr lang="en-US" sz="2000" b="1" dirty="0" smtClean="0">
                <a:latin typeface="Verdana" pitchFamily="34" charset="0"/>
              </a:rPr>
              <a:t>development </a:t>
            </a:r>
            <a:r>
              <a:rPr lang="en-US" sz="2000" b="1" dirty="0">
                <a:latin typeface="Verdana" pitchFamily="34" charset="0"/>
              </a:rPr>
              <a:t>&amp; </a:t>
            </a:r>
            <a:r>
              <a:rPr lang="en-US" sz="2000" b="1" dirty="0" smtClean="0">
                <a:latin typeface="Verdana" pitchFamily="34" charset="0"/>
              </a:rPr>
              <a:t>maintenance</a:t>
            </a:r>
            <a:r>
              <a:rPr lang="en-US" sz="2000" dirty="0" smtClean="0">
                <a:latin typeface="Verdana" pitchFamily="34" charset="0"/>
              </a:rPr>
              <a:t> </a:t>
            </a:r>
            <a:r>
              <a:rPr lang="en-US" sz="2000" dirty="0" smtClean="0">
                <a:latin typeface="Verdana" pitchFamily="34" charset="0"/>
              </a:rPr>
              <a:t>– </a:t>
            </a:r>
            <a:r>
              <a:rPr lang="en-US" sz="2000" dirty="0" smtClean="0">
                <a:latin typeface="Verdana" pitchFamily="34" charset="0"/>
              </a:rPr>
              <a:t>build </a:t>
            </a:r>
            <a:r>
              <a:rPr lang="en-US" sz="2000" dirty="0" smtClean="0">
                <a:latin typeface="Verdana" pitchFamily="34" charset="0"/>
              </a:rPr>
              <a:t>security into </a:t>
            </a:r>
            <a:r>
              <a:rPr lang="en-US" sz="2000" dirty="0" smtClean="0">
                <a:latin typeface="Verdana" pitchFamily="34" charset="0"/>
              </a:rPr>
              <a:t>systems</a:t>
            </a:r>
            <a:endParaRPr lang="en-US" sz="2000" dirty="0">
              <a:latin typeface="Verdana" pitchFamily="34" charset="0"/>
            </a:endParaRPr>
          </a:p>
          <a:p>
            <a:pPr marL="263525" indent="-263525">
              <a:lnSpc>
                <a:spcPct val="115000"/>
              </a:lnSpc>
              <a:spcBef>
                <a:spcPct val="20000"/>
              </a:spcBef>
              <a:buFontTx/>
              <a:buChar char="•"/>
            </a:pPr>
            <a:r>
              <a:rPr lang="en-US" sz="2000" b="1" dirty="0">
                <a:latin typeface="Verdana" pitchFamily="34" charset="0"/>
              </a:rPr>
              <a:t>Information </a:t>
            </a:r>
            <a:r>
              <a:rPr lang="en-US" sz="2000" b="1" dirty="0" smtClean="0">
                <a:latin typeface="Verdana" pitchFamily="34" charset="0"/>
              </a:rPr>
              <a:t>security incident management </a:t>
            </a:r>
            <a:r>
              <a:rPr lang="en-US" sz="2000" b="1" dirty="0" smtClean="0">
                <a:latin typeface="Verdana" pitchFamily="34" charset="0"/>
              </a:rPr>
              <a:t>– </a:t>
            </a:r>
            <a:r>
              <a:rPr lang="en-US" sz="2000" dirty="0" smtClean="0">
                <a:latin typeface="Verdana" pitchFamily="34" charset="0"/>
              </a:rPr>
              <a:t>deal </a:t>
            </a:r>
            <a:r>
              <a:rPr lang="en-US" sz="2000" dirty="0" smtClean="0">
                <a:latin typeface="Verdana" pitchFamily="34" charset="0"/>
              </a:rPr>
              <a:t>sensibly with security incidents that </a:t>
            </a:r>
            <a:r>
              <a:rPr lang="en-US" sz="2000" dirty="0" smtClean="0">
                <a:latin typeface="Verdana" pitchFamily="34" charset="0"/>
              </a:rPr>
              <a:t>arise</a:t>
            </a:r>
          </a:p>
          <a:p>
            <a:pPr marL="263525" indent="-263525">
              <a:lnSpc>
                <a:spcPct val="115000"/>
              </a:lnSpc>
              <a:spcBef>
                <a:spcPct val="50000"/>
              </a:spcBef>
              <a:buFontTx/>
              <a:buChar char="•"/>
            </a:pPr>
            <a:r>
              <a:rPr lang="en-US" sz="2000" b="1" dirty="0">
                <a:latin typeface="Verdana" pitchFamily="34" charset="0"/>
              </a:rPr>
              <a:t>Business </a:t>
            </a:r>
            <a:r>
              <a:rPr lang="en-US" sz="2000" b="1" dirty="0" smtClean="0">
                <a:latin typeface="Verdana" pitchFamily="34" charset="0"/>
              </a:rPr>
              <a:t>continuity management</a:t>
            </a:r>
            <a:r>
              <a:rPr lang="en-US" sz="2000" dirty="0" smtClean="0">
                <a:latin typeface="Verdana" pitchFamily="34" charset="0"/>
              </a:rPr>
              <a:t> </a:t>
            </a:r>
            <a:r>
              <a:rPr lang="en-US" sz="2000" dirty="0">
                <a:latin typeface="Verdana" pitchFamily="34" charset="0"/>
              </a:rPr>
              <a:t>– </a:t>
            </a:r>
            <a:r>
              <a:rPr lang="en-US" sz="2000" dirty="0" smtClean="0">
                <a:latin typeface="Verdana" pitchFamily="34" charset="0"/>
              </a:rPr>
              <a:t>maintain </a:t>
            </a:r>
            <a:r>
              <a:rPr lang="en-US" sz="2000" dirty="0">
                <a:latin typeface="Verdana" pitchFamily="34" charset="0"/>
              </a:rPr>
              <a:t>essential business processes and </a:t>
            </a:r>
            <a:r>
              <a:rPr lang="en-US" sz="2000" dirty="0" smtClean="0">
                <a:latin typeface="Verdana" pitchFamily="34" charset="0"/>
              </a:rPr>
              <a:t>restore </a:t>
            </a:r>
            <a:r>
              <a:rPr lang="en-US" sz="2000" dirty="0">
                <a:latin typeface="Verdana" pitchFamily="34" charset="0"/>
              </a:rPr>
              <a:t>any that fail</a:t>
            </a:r>
          </a:p>
          <a:p>
            <a:pPr marL="263525" indent="-263525">
              <a:lnSpc>
                <a:spcPct val="115000"/>
              </a:lnSpc>
              <a:spcBef>
                <a:spcPct val="50000"/>
              </a:spcBef>
              <a:buFontTx/>
              <a:buChar char="•"/>
            </a:pPr>
            <a:r>
              <a:rPr lang="en-US" sz="2000" b="1" dirty="0">
                <a:latin typeface="Verdana" pitchFamily="34" charset="0"/>
              </a:rPr>
              <a:t>Compliance</a:t>
            </a:r>
            <a:r>
              <a:rPr lang="en-US" sz="2000" dirty="0">
                <a:latin typeface="Verdana" pitchFamily="34" charset="0"/>
              </a:rPr>
              <a:t> - avoid breaching laws, regulations, policies and other security </a:t>
            </a:r>
            <a:r>
              <a:rPr lang="en-US" sz="2000" dirty="0" smtClean="0">
                <a:latin typeface="Verdana" pitchFamily="34" charset="0"/>
              </a:rPr>
              <a:t>obligations</a:t>
            </a:r>
            <a:endParaRPr lang="en-US" sz="2000" dirty="0">
              <a:latin typeface="Verdana" pitchFamily="34" charset="0"/>
            </a:endParaRPr>
          </a:p>
        </p:txBody>
      </p:sp>
      <p:sp>
        <p:nvSpPr>
          <p:cNvPr id="4" name="TextBox 3"/>
          <p:cNvSpPr txBox="1"/>
          <p:nvPr/>
        </p:nvSpPr>
        <p:spPr>
          <a:xfrm>
            <a:off x="0" y="0"/>
            <a:ext cx="839204" cy="5867400"/>
          </a:xfrm>
          <a:prstGeom prst="rect">
            <a:avLst/>
          </a:prstGeom>
          <a:noFill/>
        </p:spPr>
        <p:txBody>
          <a:bodyPr vert="wordArtVert">
            <a:spAutoFit/>
          </a:bodyPr>
          <a:lstStyle/>
          <a:p>
            <a:pPr fontAlgn="auto">
              <a:spcBef>
                <a:spcPts val="0"/>
              </a:spcBef>
              <a:spcAft>
                <a:spcPts val="0"/>
              </a:spcAft>
              <a:defRPr/>
            </a:pPr>
            <a:r>
              <a:rPr lang="en-US" b="1" dirty="0">
                <a:solidFill>
                  <a:srgbClr val="FFFF00"/>
                </a:solidFill>
                <a:latin typeface="Verdana" pitchFamily="34" charset="0"/>
              </a:rPr>
              <a:t>CONTROL</a:t>
            </a:r>
          </a:p>
          <a:p>
            <a:pPr algn="r" fontAlgn="auto">
              <a:spcBef>
                <a:spcPts val="0"/>
              </a:spcBef>
              <a:spcAft>
                <a:spcPts val="0"/>
              </a:spcAft>
              <a:defRPr/>
            </a:pPr>
            <a:r>
              <a:rPr lang="en-US" b="1" dirty="0">
                <a:solidFill>
                  <a:srgbClr val="FFFF00"/>
                </a:solidFill>
                <a:latin typeface="Verdana" pitchFamily="34" charset="0"/>
              </a:rPr>
              <a:t>CLAUSES</a:t>
            </a:r>
          </a:p>
        </p:txBody>
      </p:sp>
      <p:sp>
        <p:nvSpPr>
          <p:cNvPr id="9" name="Slide Number Placeholder 8"/>
          <p:cNvSpPr>
            <a:spLocks noGrp="1"/>
          </p:cNvSpPr>
          <p:nvPr>
            <p:ph type="sldNum" sz="quarter" idx="11"/>
          </p:nvPr>
        </p:nvSpPr>
        <p:spPr/>
        <p:txBody>
          <a:bodyPr/>
          <a:lstStyle/>
          <a:p>
            <a:pPr>
              <a:defRPr/>
            </a:pPr>
            <a:fld id="{1ECBB737-A777-4565-B89F-910864F4EE76}" type="slidenum">
              <a:rPr lang="en-US">
                <a:latin typeface="Verdana" pitchFamily="34" charset="0"/>
              </a:rPr>
              <a:pPr>
                <a:defRPr/>
              </a:pPr>
              <a:t>25</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027"/>
          <p:cNvGrpSpPr>
            <a:grpSpLocks/>
          </p:cNvGrpSpPr>
          <p:nvPr/>
        </p:nvGrpSpPr>
        <p:grpSpPr bwMode="auto">
          <a:xfrm>
            <a:off x="3370264" y="1905000"/>
            <a:ext cx="3182937" cy="2743200"/>
            <a:chOff x="1740" y="1791"/>
            <a:chExt cx="2309" cy="1895"/>
          </a:xfrm>
        </p:grpSpPr>
        <p:sp>
          <p:nvSpPr>
            <p:cNvPr id="9" name="Rectangle 1033"/>
            <p:cNvSpPr>
              <a:spLocks noChangeArrowheads="1"/>
            </p:cNvSpPr>
            <p:nvPr/>
          </p:nvSpPr>
          <p:spPr bwMode="auto">
            <a:xfrm>
              <a:off x="2513" y="1791"/>
              <a:ext cx="644" cy="491"/>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200" b="1" kern="0" dirty="0">
                  <a:solidFill>
                    <a:sysClr val="windowText" lastClr="000000"/>
                  </a:solidFill>
                  <a:latin typeface="Verdana" pitchFamily="34" charset="0"/>
                </a:rPr>
                <a:t>PLAN</a:t>
              </a:r>
            </a:p>
            <a:p>
              <a:pPr algn="ctr" fontAlgn="auto">
                <a:spcBef>
                  <a:spcPts val="0"/>
                </a:spcBef>
                <a:spcAft>
                  <a:spcPts val="0"/>
                </a:spcAft>
                <a:defRPr/>
              </a:pPr>
              <a:r>
                <a:rPr lang="en-GB" sz="1050" b="1" kern="0" dirty="0">
                  <a:solidFill>
                    <a:sysClr val="windowText" lastClr="000000"/>
                  </a:solidFill>
                  <a:latin typeface="Verdana" pitchFamily="34" charset="0"/>
                </a:rPr>
                <a:t>Establish </a:t>
              </a:r>
            </a:p>
            <a:p>
              <a:pPr algn="ctr" fontAlgn="auto">
                <a:spcBef>
                  <a:spcPts val="0"/>
                </a:spcBef>
                <a:spcAft>
                  <a:spcPts val="0"/>
                </a:spcAft>
                <a:defRPr/>
              </a:pPr>
              <a:r>
                <a:rPr lang="en-GB" sz="1050" b="1" kern="0" dirty="0">
                  <a:solidFill>
                    <a:sysClr val="windowText" lastClr="000000"/>
                  </a:solidFill>
                  <a:latin typeface="Verdana" pitchFamily="34" charset="0"/>
                </a:rPr>
                <a:t>ISMS</a:t>
              </a:r>
              <a:endParaRPr lang="en-US" sz="1050" b="1" kern="0" dirty="0">
                <a:solidFill>
                  <a:sysClr val="windowText" lastClr="000000"/>
                </a:solidFill>
                <a:latin typeface="Verdana" pitchFamily="34" charset="0"/>
              </a:endParaRPr>
            </a:p>
          </p:txBody>
        </p:sp>
        <p:sp>
          <p:nvSpPr>
            <p:cNvPr id="10" name="Rectangle 1035"/>
            <p:cNvSpPr>
              <a:spLocks noChangeArrowheads="1"/>
            </p:cNvSpPr>
            <p:nvPr/>
          </p:nvSpPr>
          <p:spPr bwMode="auto">
            <a:xfrm>
              <a:off x="2501" y="3164"/>
              <a:ext cx="719" cy="522"/>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200" b="1" kern="0" dirty="0">
                  <a:solidFill>
                    <a:sysClr val="windowText" lastClr="000000"/>
                  </a:solidFill>
                  <a:latin typeface="Verdana" pitchFamily="34" charset="0"/>
                </a:rPr>
                <a:t>CHECK</a:t>
              </a:r>
            </a:p>
            <a:p>
              <a:pPr algn="ctr" fontAlgn="auto">
                <a:spcBef>
                  <a:spcPts val="0"/>
                </a:spcBef>
                <a:spcAft>
                  <a:spcPts val="0"/>
                </a:spcAft>
                <a:defRPr/>
              </a:pPr>
              <a:r>
                <a:rPr lang="en-GB" sz="800" b="1" kern="0" dirty="0">
                  <a:solidFill>
                    <a:sysClr val="windowText" lastClr="000000"/>
                  </a:solidFill>
                  <a:latin typeface="Verdana" pitchFamily="34" charset="0"/>
                </a:rPr>
                <a:t>Monitor &amp; </a:t>
              </a:r>
            </a:p>
            <a:p>
              <a:pPr algn="ctr" fontAlgn="auto">
                <a:spcBef>
                  <a:spcPts val="0"/>
                </a:spcBef>
                <a:spcAft>
                  <a:spcPts val="0"/>
                </a:spcAft>
                <a:defRPr/>
              </a:pPr>
              <a:r>
                <a:rPr lang="en-GB" sz="1050" b="1" kern="0" dirty="0">
                  <a:solidFill>
                    <a:sysClr val="windowText" lastClr="000000"/>
                  </a:solidFill>
                  <a:latin typeface="Verdana" pitchFamily="34" charset="0"/>
                </a:rPr>
                <a:t>Review ISMS</a:t>
              </a:r>
              <a:endParaRPr lang="en-US" sz="1050" b="1" kern="0" dirty="0">
                <a:solidFill>
                  <a:sysClr val="windowText" lastClr="000000"/>
                </a:solidFill>
                <a:latin typeface="Verdana" pitchFamily="34" charset="0"/>
              </a:endParaRPr>
            </a:p>
          </p:txBody>
        </p:sp>
        <p:sp>
          <p:nvSpPr>
            <p:cNvPr id="11" name="Rectangle 1036"/>
            <p:cNvSpPr>
              <a:spLocks noChangeArrowheads="1"/>
            </p:cNvSpPr>
            <p:nvPr/>
          </p:nvSpPr>
          <p:spPr bwMode="auto">
            <a:xfrm>
              <a:off x="3375" y="2392"/>
              <a:ext cx="674" cy="652"/>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600" b="1" kern="0" dirty="0">
                  <a:solidFill>
                    <a:sysClr val="windowText" lastClr="000000"/>
                  </a:solidFill>
                  <a:latin typeface="Verdana" pitchFamily="34" charset="0"/>
                </a:rPr>
                <a:t>ACT</a:t>
              </a:r>
            </a:p>
            <a:p>
              <a:pPr algn="ctr" fontAlgn="auto">
                <a:spcBef>
                  <a:spcPts val="0"/>
                </a:spcBef>
                <a:spcAft>
                  <a:spcPts val="0"/>
                </a:spcAft>
                <a:defRPr/>
              </a:pPr>
              <a:r>
                <a:rPr lang="en-GB" sz="1050" b="1" kern="0" dirty="0">
                  <a:solidFill>
                    <a:sysClr val="windowText" lastClr="000000"/>
                  </a:solidFill>
                  <a:latin typeface="Verdana" pitchFamily="34" charset="0"/>
                </a:rPr>
                <a:t>Maintain &amp;</a:t>
              </a:r>
            </a:p>
            <a:p>
              <a:pPr algn="ctr" fontAlgn="auto">
                <a:spcBef>
                  <a:spcPts val="0"/>
                </a:spcBef>
                <a:spcAft>
                  <a:spcPts val="0"/>
                </a:spcAft>
                <a:defRPr/>
              </a:pPr>
              <a:r>
                <a:rPr lang="en-GB" sz="1050" b="1" kern="0" dirty="0">
                  <a:solidFill>
                    <a:sysClr val="windowText" lastClr="000000"/>
                  </a:solidFill>
                  <a:latin typeface="Verdana" pitchFamily="34" charset="0"/>
                </a:rPr>
                <a:t>Improve</a:t>
              </a:r>
              <a:endParaRPr lang="en-US" sz="1050" b="1" kern="0" dirty="0">
                <a:solidFill>
                  <a:sysClr val="windowText" lastClr="000000"/>
                </a:solidFill>
                <a:latin typeface="Verdana" pitchFamily="34" charset="0"/>
              </a:endParaRPr>
            </a:p>
          </p:txBody>
        </p:sp>
        <p:sp>
          <p:nvSpPr>
            <p:cNvPr id="19" name="Rectangle 1034"/>
            <p:cNvSpPr>
              <a:spLocks noChangeArrowheads="1"/>
            </p:cNvSpPr>
            <p:nvPr/>
          </p:nvSpPr>
          <p:spPr bwMode="auto">
            <a:xfrm>
              <a:off x="1740" y="2392"/>
              <a:ext cx="700" cy="667"/>
            </a:xfrm>
            <a:prstGeom prst="rect">
              <a:avLst/>
            </a:prstGeom>
            <a:gradFill rotWithShape="0">
              <a:gsLst>
                <a:gs pos="0">
                  <a:srgbClr val="B2B2B2"/>
                </a:gs>
                <a:gs pos="50000">
                  <a:srgbClr val="B2B2B2">
                    <a:gamma/>
                    <a:tint val="0"/>
                    <a:invGamma/>
                  </a:srgbClr>
                </a:gs>
                <a:gs pos="100000">
                  <a:srgbClr val="B2B2B2"/>
                </a:gs>
              </a:gsLst>
              <a:lin ang="5400000" scaled="1"/>
            </a:gradFill>
            <a:ln w="9525">
              <a:solidFill>
                <a:srgbClr val="000000"/>
              </a:solidFill>
              <a:miter lim="800000"/>
              <a:headEnd/>
              <a:tailEnd/>
            </a:ln>
            <a:effectLst>
              <a:outerShdw dist="35921" dir="2700000" algn="ctr" rotWithShape="0">
                <a:srgbClr val="808080"/>
              </a:outerShdw>
            </a:effectLst>
          </p:spPr>
          <p:txBody>
            <a:bodyPr wrap="none" anchor="ctr"/>
            <a:lstStyle/>
            <a:p>
              <a:pPr algn="ctr" fontAlgn="auto">
                <a:spcBef>
                  <a:spcPts val="0"/>
                </a:spcBef>
                <a:spcAft>
                  <a:spcPts val="0"/>
                </a:spcAft>
                <a:defRPr/>
              </a:pPr>
              <a:r>
                <a:rPr lang="en-GB" sz="1100" b="1" kern="0" dirty="0">
                  <a:solidFill>
                    <a:sysClr val="windowText" lastClr="000000"/>
                  </a:solidFill>
                  <a:latin typeface="Verdana" pitchFamily="34" charset="0"/>
                </a:rPr>
                <a:t>DO</a:t>
              </a:r>
            </a:p>
            <a:p>
              <a:pPr algn="ctr" fontAlgn="auto">
                <a:spcBef>
                  <a:spcPts val="0"/>
                </a:spcBef>
                <a:spcAft>
                  <a:spcPts val="0"/>
                </a:spcAft>
                <a:defRPr/>
              </a:pPr>
              <a:r>
                <a:rPr lang="en-GB" sz="1000" b="1" kern="0" dirty="0">
                  <a:solidFill>
                    <a:sysClr val="windowText" lastClr="000000"/>
                  </a:solidFill>
                  <a:latin typeface="Verdana" pitchFamily="34" charset="0"/>
                </a:rPr>
                <a:t>Implement &amp;</a:t>
              </a:r>
            </a:p>
            <a:p>
              <a:pPr algn="ctr" fontAlgn="auto">
                <a:spcBef>
                  <a:spcPts val="0"/>
                </a:spcBef>
                <a:spcAft>
                  <a:spcPts val="0"/>
                </a:spcAft>
                <a:defRPr/>
              </a:pPr>
              <a:r>
                <a:rPr lang="en-GB" sz="1000" b="1" kern="0" dirty="0">
                  <a:solidFill>
                    <a:sysClr val="windowText" lastClr="000000"/>
                  </a:solidFill>
                  <a:latin typeface="Verdana" pitchFamily="34" charset="0"/>
                </a:rPr>
                <a:t>Operate the</a:t>
              </a:r>
            </a:p>
            <a:p>
              <a:pPr algn="ctr" fontAlgn="auto">
                <a:spcBef>
                  <a:spcPts val="0"/>
                </a:spcBef>
                <a:spcAft>
                  <a:spcPts val="0"/>
                </a:spcAft>
                <a:defRPr/>
              </a:pPr>
              <a:r>
                <a:rPr lang="en-GB" sz="1000" b="1" kern="0" dirty="0">
                  <a:solidFill>
                    <a:sysClr val="windowText" lastClr="000000"/>
                  </a:solidFill>
                  <a:latin typeface="Verdana" pitchFamily="34" charset="0"/>
                </a:rPr>
                <a:t>ISMS</a:t>
              </a:r>
              <a:endParaRPr lang="en-US" sz="1000" b="1" kern="0" dirty="0">
                <a:solidFill>
                  <a:sysClr val="windowText" lastClr="000000"/>
                </a:solidFill>
                <a:latin typeface="Verdana" pitchFamily="34" charset="0"/>
              </a:endParaRPr>
            </a:p>
          </p:txBody>
        </p:sp>
      </p:grpSp>
      <p:sp>
        <p:nvSpPr>
          <p:cNvPr id="23" name="Bent Arrow 22"/>
          <p:cNvSpPr/>
          <p:nvPr/>
        </p:nvSpPr>
        <p:spPr>
          <a:xfrm rot="5400000" flipV="1">
            <a:off x="3705225" y="2060575"/>
            <a:ext cx="660400" cy="755650"/>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26" name="Bent Arrow 25"/>
          <p:cNvSpPr/>
          <p:nvPr/>
        </p:nvSpPr>
        <p:spPr>
          <a:xfrm rot="10800000" flipV="1">
            <a:off x="5334000" y="2010833"/>
            <a:ext cx="762000" cy="747184"/>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27" name="Bent Arrow 26"/>
          <p:cNvSpPr/>
          <p:nvPr/>
        </p:nvSpPr>
        <p:spPr>
          <a:xfrm flipV="1">
            <a:off x="3711576" y="3803651"/>
            <a:ext cx="708025" cy="681567"/>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28" name="Bent Arrow 27"/>
          <p:cNvSpPr/>
          <p:nvPr/>
        </p:nvSpPr>
        <p:spPr>
          <a:xfrm rot="16200000" flipV="1">
            <a:off x="5503070" y="3742532"/>
            <a:ext cx="654049" cy="750888"/>
          </a:xfrm>
          <a:prstGeom prst="bentArrow">
            <a:avLst>
              <a:gd name="adj1" fmla="val 25000"/>
              <a:gd name="adj2" fmla="val 25000"/>
              <a:gd name="adj3" fmla="val 25000"/>
              <a:gd name="adj4" fmla="val 4166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Verdana" pitchFamily="34" charset="0"/>
            </a:endParaRPr>
          </a:p>
        </p:txBody>
      </p:sp>
      <p:sp>
        <p:nvSpPr>
          <p:cNvPr id="31" name="Oval 30"/>
          <p:cNvSpPr/>
          <p:nvPr/>
        </p:nvSpPr>
        <p:spPr>
          <a:xfrm>
            <a:off x="3962400" y="482600"/>
            <a:ext cx="17526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IS POLICY</a:t>
            </a:r>
          </a:p>
        </p:txBody>
      </p:sp>
      <p:sp>
        <p:nvSpPr>
          <p:cNvPr id="34" name="Oval 33"/>
          <p:cNvSpPr/>
          <p:nvPr/>
        </p:nvSpPr>
        <p:spPr>
          <a:xfrm>
            <a:off x="1828800" y="1193800"/>
            <a:ext cx="17526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SECURITY ORGANISATION</a:t>
            </a:r>
          </a:p>
        </p:txBody>
      </p:sp>
      <p:sp>
        <p:nvSpPr>
          <p:cNvPr id="35" name="Oval 34"/>
          <p:cNvSpPr/>
          <p:nvPr/>
        </p:nvSpPr>
        <p:spPr>
          <a:xfrm>
            <a:off x="1295400" y="2921000"/>
            <a:ext cx="19050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ASSET IDENTIFICATION &amp; CLASSIFICATION</a:t>
            </a:r>
          </a:p>
        </p:txBody>
      </p:sp>
      <p:sp>
        <p:nvSpPr>
          <p:cNvPr id="36" name="Oval 35"/>
          <p:cNvSpPr/>
          <p:nvPr/>
        </p:nvSpPr>
        <p:spPr>
          <a:xfrm>
            <a:off x="1676400" y="4546600"/>
            <a:ext cx="19812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CONTROL SELECTION &amp; IMPLEMENTATION</a:t>
            </a:r>
          </a:p>
        </p:txBody>
      </p:sp>
      <p:sp>
        <p:nvSpPr>
          <p:cNvPr id="37" name="Oval 36"/>
          <p:cNvSpPr/>
          <p:nvPr/>
        </p:nvSpPr>
        <p:spPr>
          <a:xfrm>
            <a:off x="3962400" y="5257800"/>
            <a:ext cx="18288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OPERATIONALIZE THE PROCESES</a:t>
            </a:r>
          </a:p>
        </p:txBody>
      </p:sp>
      <p:sp>
        <p:nvSpPr>
          <p:cNvPr id="38" name="Oval 37"/>
          <p:cNvSpPr/>
          <p:nvPr/>
        </p:nvSpPr>
        <p:spPr>
          <a:xfrm>
            <a:off x="6248400" y="1193800"/>
            <a:ext cx="17526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MANAGEMENT REVIEW</a:t>
            </a:r>
          </a:p>
        </p:txBody>
      </p:sp>
      <p:sp>
        <p:nvSpPr>
          <p:cNvPr id="39" name="Oval 38"/>
          <p:cNvSpPr/>
          <p:nvPr/>
        </p:nvSpPr>
        <p:spPr>
          <a:xfrm>
            <a:off x="7010400" y="2921000"/>
            <a:ext cx="17526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CORRECTIVE &amp; PREVENTIVE ACTIONS</a:t>
            </a:r>
          </a:p>
        </p:txBody>
      </p:sp>
      <p:sp>
        <p:nvSpPr>
          <p:cNvPr id="40" name="Oval 39"/>
          <p:cNvSpPr/>
          <p:nvPr/>
        </p:nvSpPr>
        <p:spPr>
          <a:xfrm>
            <a:off x="6248400" y="4546600"/>
            <a:ext cx="17526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002060"/>
                </a:solidFill>
                <a:latin typeface="Verdana" pitchFamily="34" charset="0"/>
              </a:rPr>
              <a:t>CHECK PROCESSES</a:t>
            </a:r>
          </a:p>
        </p:txBody>
      </p:sp>
      <p:sp>
        <p:nvSpPr>
          <p:cNvPr id="43" name="Down Arrow 42"/>
          <p:cNvSpPr/>
          <p:nvPr/>
        </p:nvSpPr>
        <p:spPr>
          <a:xfrm rot="3965473">
            <a:off x="3280569" y="835290"/>
            <a:ext cx="711200" cy="611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4" name="Down Arrow 43"/>
          <p:cNvSpPr/>
          <p:nvPr/>
        </p:nvSpPr>
        <p:spPr>
          <a:xfrm rot="537102">
            <a:off x="2227263" y="2159000"/>
            <a:ext cx="533400" cy="73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5" name="Down Arrow 44"/>
          <p:cNvSpPr/>
          <p:nvPr/>
        </p:nvSpPr>
        <p:spPr>
          <a:xfrm rot="20237180">
            <a:off x="2376488" y="3835400"/>
            <a:ext cx="533400" cy="70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6" name="Down Arrow 45"/>
          <p:cNvSpPr/>
          <p:nvPr/>
        </p:nvSpPr>
        <p:spPr>
          <a:xfrm rot="18211836">
            <a:off x="3411538" y="5221288"/>
            <a:ext cx="711200" cy="479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7" name="Down Arrow 46"/>
          <p:cNvSpPr/>
          <p:nvPr/>
        </p:nvSpPr>
        <p:spPr>
          <a:xfrm rot="14374403">
            <a:off x="5718175" y="5189009"/>
            <a:ext cx="711200" cy="5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8" name="Down Arrow 47"/>
          <p:cNvSpPr/>
          <p:nvPr/>
        </p:nvSpPr>
        <p:spPr>
          <a:xfrm rot="11417427">
            <a:off x="7324725" y="3835400"/>
            <a:ext cx="533400" cy="717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49" name="Down Arrow 48"/>
          <p:cNvSpPr/>
          <p:nvPr/>
        </p:nvSpPr>
        <p:spPr>
          <a:xfrm rot="9841442">
            <a:off x="7256463" y="2131484"/>
            <a:ext cx="533400" cy="753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50" name="Down Arrow 49"/>
          <p:cNvSpPr/>
          <p:nvPr/>
        </p:nvSpPr>
        <p:spPr>
          <a:xfrm rot="7304122">
            <a:off x="5647532" y="926835"/>
            <a:ext cx="711200" cy="627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Verdana" pitchFamily="34" charset="0"/>
            </a:endParaRPr>
          </a:p>
        </p:txBody>
      </p:sp>
      <p:sp>
        <p:nvSpPr>
          <p:cNvPr id="51" name="TextBox 50"/>
          <p:cNvSpPr txBox="1"/>
          <p:nvPr/>
        </p:nvSpPr>
        <p:spPr>
          <a:xfrm>
            <a:off x="0" y="-25400"/>
            <a:ext cx="766492" cy="58674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IMPLEMENTATION</a:t>
            </a:r>
          </a:p>
          <a:p>
            <a:pPr algn="r" fontAlgn="auto">
              <a:spcBef>
                <a:spcPts val="0"/>
              </a:spcBef>
              <a:spcAft>
                <a:spcPts val="0"/>
              </a:spcAft>
              <a:defRPr/>
            </a:pPr>
            <a:r>
              <a:rPr lang="en-US" sz="1600" b="1" dirty="0">
                <a:solidFill>
                  <a:srgbClr val="FFFF00"/>
                </a:solidFill>
                <a:latin typeface="Verdana" pitchFamily="34" charset="0"/>
              </a:rPr>
              <a:t>PROCESS CYCLE</a:t>
            </a:r>
          </a:p>
        </p:txBody>
      </p:sp>
      <p:sp>
        <p:nvSpPr>
          <p:cNvPr id="41" name="Slide Number Placeholder 40"/>
          <p:cNvSpPr>
            <a:spLocks noGrp="1"/>
          </p:cNvSpPr>
          <p:nvPr>
            <p:ph type="sldNum" sz="quarter" idx="11"/>
          </p:nvPr>
        </p:nvSpPr>
        <p:spPr/>
        <p:txBody>
          <a:bodyPr/>
          <a:lstStyle/>
          <a:p>
            <a:pPr>
              <a:defRPr/>
            </a:pPr>
            <a:fld id="{145F867D-2783-4A1C-A9AD-84C27F43E5FB}" type="slidenum">
              <a:rPr lang="en-US">
                <a:latin typeface="Verdana" pitchFamily="34" charset="0"/>
              </a:rPr>
              <a:pPr>
                <a:defRPr/>
              </a:pPr>
              <a:t>26</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par>
                          <p:cTn id="8" fill="hold" nodeType="afterGroup">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2000"/>
                                        <p:tgtEl>
                                          <p:spTgt spid="27"/>
                                        </p:tgtEl>
                                      </p:cBhvr>
                                    </p:animEffect>
                                  </p:childTnLst>
                                </p:cTn>
                              </p:par>
                            </p:childTnLst>
                          </p:cTn>
                        </p:par>
                        <p:par>
                          <p:cTn id="12" fill="hold" nodeType="afterGroup">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par>
                          <p:cTn id="16" fill="hold" nodeType="afterGroup">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par>
                          <p:cTn id="20" fill="hold" nodeType="afterGroup">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circle(in)">
                                      <p:cBhvr>
                                        <p:cTn id="23" dur="2000"/>
                                        <p:tgtEl>
                                          <p:spTgt spid="43"/>
                                        </p:tgtEl>
                                      </p:cBhvr>
                                    </p:animEffect>
                                  </p:childTnLst>
                                </p:cTn>
                              </p:par>
                            </p:childTnLst>
                          </p:cTn>
                        </p:par>
                        <p:par>
                          <p:cTn id="24" fill="hold" nodeType="afterGroup">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circle(in)">
                                      <p:cBhvr>
                                        <p:cTn id="27" dur="2000"/>
                                        <p:tgtEl>
                                          <p:spTgt spid="44"/>
                                        </p:tgtEl>
                                      </p:cBhvr>
                                    </p:animEffect>
                                  </p:childTnLst>
                                </p:cTn>
                              </p:par>
                            </p:childTnLst>
                          </p:cTn>
                        </p:par>
                        <p:par>
                          <p:cTn id="28" fill="hold" nodeType="afterGroup">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ircle(in)">
                                      <p:cBhvr>
                                        <p:cTn id="31" dur="2000"/>
                                        <p:tgtEl>
                                          <p:spTgt spid="45"/>
                                        </p:tgtEl>
                                      </p:cBhvr>
                                    </p:animEffect>
                                  </p:childTnLst>
                                </p:cTn>
                              </p:par>
                            </p:childTnLst>
                          </p:cTn>
                        </p:par>
                        <p:par>
                          <p:cTn id="32" fill="hold" nodeType="afterGroup">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childTnLst>
                          </p:cTn>
                        </p:par>
                        <p:par>
                          <p:cTn id="36" fill="hold" nodeType="afterGroup">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circle(in)">
                                      <p:cBhvr>
                                        <p:cTn id="39" dur="2000"/>
                                        <p:tgtEl>
                                          <p:spTgt spid="47"/>
                                        </p:tgtEl>
                                      </p:cBhvr>
                                    </p:animEffect>
                                  </p:childTnLst>
                                </p:cTn>
                              </p:par>
                            </p:childTnLst>
                          </p:cTn>
                        </p:par>
                        <p:par>
                          <p:cTn id="40" fill="hold" nodeType="afterGroup">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circle(in)">
                                      <p:cBhvr>
                                        <p:cTn id="43" dur="2000"/>
                                        <p:tgtEl>
                                          <p:spTgt spid="48"/>
                                        </p:tgtEl>
                                      </p:cBhvr>
                                    </p:animEffect>
                                  </p:childTnLst>
                                </p:cTn>
                              </p:par>
                            </p:childTnLst>
                          </p:cTn>
                        </p:par>
                        <p:par>
                          <p:cTn id="44" fill="hold" nodeType="afterGroup">
                            <p:stCondLst>
                              <p:cond delay="20000"/>
                            </p:stCondLst>
                            <p:childTnLst>
                              <p:par>
                                <p:cTn id="45" presetID="6" presetClass="entr" presetSubtype="1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circle(in)">
                                      <p:cBhvr>
                                        <p:cTn id="47" dur="2000"/>
                                        <p:tgtEl>
                                          <p:spTgt spid="49"/>
                                        </p:tgtEl>
                                      </p:cBhvr>
                                    </p:animEffect>
                                  </p:childTnLst>
                                </p:cTn>
                              </p:par>
                            </p:childTnLst>
                          </p:cTn>
                        </p:par>
                        <p:par>
                          <p:cTn id="48" fill="hold" nodeType="afterGroup">
                            <p:stCondLst>
                              <p:cond delay="22000"/>
                            </p:stCondLst>
                            <p:childTnLst>
                              <p:par>
                                <p:cTn id="49" presetID="6" presetClass="entr" presetSubtype="16"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circle(in)">
                                      <p:cBhvr>
                                        <p:cTn id="51"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7" grpId="0" animBg="1"/>
      <p:bldP spid="28"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400"/>
            <a:ext cx="548292" cy="5867400"/>
          </a:xfrm>
          <a:prstGeom prst="rect">
            <a:avLst/>
          </a:prstGeom>
          <a:noFill/>
        </p:spPr>
        <p:txBody>
          <a:bodyPr vert="wordArtVert">
            <a:spAutoFit/>
          </a:bodyPr>
          <a:lstStyle/>
          <a:p>
            <a:pPr algn="ctr" fontAlgn="auto">
              <a:spcBef>
                <a:spcPts val="0"/>
              </a:spcBef>
              <a:spcAft>
                <a:spcPts val="0"/>
              </a:spcAft>
              <a:defRPr/>
            </a:pPr>
            <a:r>
              <a:rPr lang="en-US" sz="2000" b="1" dirty="0" smtClean="0">
                <a:solidFill>
                  <a:srgbClr val="FFFF00"/>
                </a:solidFill>
                <a:latin typeface="Verdana" pitchFamily="34" charset="0"/>
              </a:rPr>
              <a:t>Benefits</a:t>
            </a:r>
            <a:endParaRPr lang="en-US" sz="2000" b="1" dirty="0">
              <a:solidFill>
                <a:srgbClr val="FFFF00"/>
              </a:solidFill>
              <a:latin typeface="Verdana" pitchFamily="34" charset="0"/>
            </a:endParaRPr>
          </a:p>
        </p:txBody>
      </p:sp>
      <p:sp>
        <p:nvSpPr>
          <p:cNvPr id="39939" name="Rectangle 3"/>
          <p:cNvSpPr>
            <a:spLocks noChangeArrowheads="1"/>
          </p:cNvSpPr>
          <p:nvPr/>
        </p:nvSpPr>
        <p:spPr bwMode="auto">
          <a:xfrm>
            <a:off x="1295400" y="1498600"/>
            <a:ext cx="76200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just">
              <a:lnSpc>
                <a:spcPct val="90000"/>
              </a:lnSpc>
              <a:spcBef>
                <a:spcPct val="20000"/>
              </a:spcBef>
              <a:buFontTx/>
              <a:buChar char="•"/>
            </a:pPr>
            <a:r>
              <a:rPr lang="en-US" sz="2400" dirty="0" smtClean="0">
                <a:latin typeface="Verdana" pitchFamily="34" charset="0"/>
                <a:cs typeface="Times New Roman" pitchFamily="18" charset="0"/>
              </a:rPr>
              <a:t>Demonstrable </a:t>
            </a:r>
            <a:r>
              <a:rPr lang="en-US" sz="2400" dirty="0" smtClean="0">
                <a:latin typeface="Verdana" pitchFamily="34" charset="0"/>
                <a:cs typeface="Times New Roman" pitchFamily="18" charset="0"/>
              </a:rPr>
              <a:t>c</a:t>
            </a:r>
            <a:r>
              <a:rPr lang="en-US" sz="2400" dirty="0" smtClean="0">
                <a:latin typeface="Verdana" pitchFamily="34" charset="0"/>
                <a:cs typeface="Times New Roman" pitchFamily="18" charset="0"/>
              </a:rPr>
              <a:t>ommitment to security by the organization</a:t>
            </a:r>
            <a:endParaRPr lang="en-US" sz="2400" dirty="0">
              <a:latin typeface="Verdana" pitchFamily="34" charset="0"/>
              <a:cs typeface="Times New Roman" pitchFamily="18" charset="0"/>
            </a:endParaRPr>
          </a:p>
          <a:p>
            <a:pPr marL="342900" indent="-342900" algn="just">
              <a:lnSpc>
                <a:spcPct val="90000"/>
              </a:lnSpc>
              <a:spcBef>
                <a:spcPct val="20000"/>
              </a:spcBef>
              <a:buFontTx/>
              <a:buChar char="•"/>
            </a:pPr>
            <a:r>
              <a:rPr lang="en-US" sz="2400" dirty="0" smtClean="0">
                <a:latin typeface="Verdana" pitchFamily="34" charset="0"/>
                <a:cs typeface="Times New Roman" pitchFamily="18" charset="0"/>
              </a:rPr>
              <a:t>Legal and regulatory </a:t>
            </a:r>
            <a:r>
              <a:rPr lang="en-US" sz="2400" dirty="0" smtClean="0">
                <a:latin typeface="Verdana" pitchFamily="34" charset="0"/>
                <a:cs typeface="Times New Roman" pitchFamily="18" charset="0"/>
              </a:rPr>
              <a:t>c</a:t>
            </a:r>
            <a:r>
              <a:rPr lang="en-US" sz="2400" dirty="0" smtClean="0">
                <a:latin typeface="Verdana" pitchFamily="34" charset="0"/>
                <a:cs typeface="Times New Roman" pitchFamily="18" charset="0"/>
              </a:rPr>
              <a:t>ompliance</a:t>
            </a:r>
            <a:endParaRPr lang="en-US" sz="2400" dirty="0">
              <a:latin typeface="Verdana" pitchFamily="34" charset="0"/>
              <a:cs typeface="Times New Roman" pitchFamily="18" charset="0"/>
            </a:endParaRPr>
          </a:p>
          <a:p>
            <a:pPr marL="342900" indent="-342900" algn="just">
              <a:lnSpc>
                <a:spcPct val="90000"/>
              </a:lnSpc>
              <a:spcBef>
                <a:spcPct val="20000"/>
              </a:spcBef>
              <a:buFontTx/>
              <a:buChar char="•"/>
            </a:pPr>
            <a:r>
              <a:rPr lang="en-US" sz="2400" dirty="0" smtClean="0">
                <a:latin typeface="Verdana" pitchFamily="34" charset="0"/>
                <a:cs typeface="Times New Roman" pitchFamily="18" charset="0"/>
              </a:rPr>
              <a:t>Better risk </a:t>
            </a:r>
            <a:r>
              <a:rPr lang="en-US" sz="2400" dirty="0">
                <a:latin typeface="Verdana" pitchFamily="34" charset="0"/>
                <a:cs typeface="Times New Roman" pitchFamily="18" charset="0"/>
              </a:rPr>
              <a:t>management</a:t>
            </a:r>
          </a:p>
          <a:p>
            <a:pPr marL="342900" indent="-342900" algn="just">
              <a:lnSpc>
                <a:spcPct val="90000"/>
              </a:lnSpc>
              <a:spcBef>
                <a:spcPct val="20000"/>
              </a:spcBef>
              <a:buFontTx/>
              <a:buChar char="•"/>
            </a:pPr>
            <a:r>
              <a:rPr lang="en-US" sz="2400" dirty="0" smtClean="0">
                <a:latin typeface="Verdana" pitchFamily="34" charset="0"/>
                <a:cs typeface="Times New Roman" pitchFamily="18" charset="0"/>
              </a:rPr>
              <a:t>Commercial credibility, confidence, and assurance</a:t>
            </a:r>
            <a:endParaRPr lang="en-US" sz="2400" dirty="0">
              <a:latin typeface="Verdana" pitchFamily="34" charset="0"/>
              <a:cs typeface="Times New Roman" pitchFamily="18" charset="0"/>
            </a:endParaRPr>
          </a:p>
          <a:p>
            <a:pPr marL="342900" indent="-342900" algn="just">
              <a:lnSpc>
                <a:spcPct val="90000"/>
              </a:lnSpc>
              <a:spcBef>
                <a:spcPct val="20000"/>
              </a:spcBef>
              <a:buFontTx/>
              <a:buChar char="•"/>
            </a:pPr>
            <a:r>
              <a:rPr lang="en-US" sz="2400" dirty="0" smtClean="0">
                <a:latin typeface="Verdana" pitchFamily="34" charset="0"/>
                <a:cs typeface="Times New Roman" pitchFamily="18" charset="0"/>
              </a:rPr>
              <a:t>Reduced </a:t>
            </a:r>
            <a:r>
              <a:rPr lang="en-US" sz="2400" dirty="0">
                <a:latin typeface="Verdana" pitchFamily="34" charset="0"/>
                <a:cs typeface="Times New Roman" pitchFamily="18" charset="0"/>
              </a:rPr>
              <a:t>costs</a:t>
            </a:r>
          </a:p>
          <a:p>
            <a:pPr marL="342900" indent="-342900" algn="just">
              <a:lnSpc>
                <a:spcPct val="90000"/>
              </a:lnSpc>
              <a:spcBef>
                <a:spcPct val="20000"/>
              </a:spcBef>
              <a:buFontTx/>
              <a:buChar char="•"/>
            </a:pPr>
            <a:r>
              <a:rPr lang="en-US" sz="2400" dirty="0" smtClean="0">
                <a:latin typeface="Verdana" pitchFamily="34" charset="0"/>
                <a:cs typeface="Times New Roman" pitchFamily="18" charset="0"/>
              </a:rPr>
              <a:t>Clear employee direction and improved awareness</a:t>
            </a:r>
            <a:endParaRPr lang="en-US" sz="2400" dirty="0">
              <a:latin typeface="Verdana" pitchFamily="34" charset="0"/>
              <a:cs typeface="Times New Roman" pitchFamily="18" charset="0"/>
            </a:endParaRPr>
          </a:p>
        </p:txBody>
      </p:sp>
      <p:sp>
        <p:nvSpPr>
          <p:cNvPr id="9" name="Slide Number Placeholder 8"/>
          <p:cNvSpPr>
            <a:spLocks noGrp="1"/>
          </p:cNvSpPr>
          <p:nvPr>
            <p:ph type="sldNum" sz="quarter" idx="11"/>
          </p:nvPr>
        </p:nvSpPr>
        <p:spPr/>
        <p:txBody>
          <a:bodyPr/>
          <a:lstStyle/>
          <a:p>
            <a:pPr>
              <a:defRPr/>
            </a:pPr>
            <a:fld id="{0B8D5825-88A1-4780-99A1-645FDBF009E9}" type="slidenum">
              <a:rPr lang="en-US">
                <a:latin typeface="Verdana" pitchFamily="34" charset="0"/>
              </a:rPr>
              <a:pPr>
                <a:defRPr/>
              </a:pPr>
              <a:t>27</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25400"/>
            <a:ext cx="621067" cy="5486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Scope</a:t>
            </a:r>
            <a:endParaRPr lang="en-US" sz="2400" b="1" dirty="0">
              <a:solidFill>
                <a:srgbClr val="FFFF00"/>
              </a:solidFill>
              <a:latin typeface="Verdana" pitchFamily="34" charset="0"/>
            </a:endParaRPr>
          </a:p>
        </p:txBody>
      </p:sp>
      <p:sp>
        <p:nvSpPr>
          <p:cNvPr id="40963" name="Text Box 1"/>
          <p:cNvSpPr txBox="1">
            <a:spLocks noChangeArrowheads="1"/>
          </p:cNvSpPr>
          <p:nvPr/>
        </p:nvSpPr>
        <p:spPr bwMode="auto">
          <a:xfrm>
            <a:off x="1085850" y="3810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dirty="0" smtClean="0">
                <a:latin typeface="Verdana" pitchFamily="34" charset="0"/>
              </a:rPr>
              <a:t>ISMS scope</a:t>
            </a:r>
            <a:endParaRPr lang="en-US" sz="2400" dirty="0">
              <a:latin typeface="Verdana" pitchFamily="34" charset="0"/>
            </a:endParaRPr>
          </a:p>
        </p:txBody>
      </p:sp>
      <p:sp>
        <p:nvSpPr>
          <p:cNvPr id="40964" name="Rectangle 4"/>
          <p:cNvSpPr>
            <a:spLocks noChangeArrowheads="1"/>
          </p:cNvSpPr>
          <p:nvPr/>
        </p:nvSpPr>
        <p:spPr bwMode="auto">
          <a:xfrm>
            <a:off x="2286000" y="2209800"/>
            <a:ext cx="56007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90000"/>
              </a:lnSpc>
              <a:spcBef>
                <a:spcPct val="20000"/>
              </a:spcBef>
              <a:buFontTx/>
              <a:buChar char="•"/>
            </a:pPr>
            <a:r>
              <a:rPr lang="en-US" sz="2400" dirty="0" smtClean="0">
                <a:latin typeface="Verdana" pitchFamily="34" charset="0"/>
                <a:cs typeface="Times New Roman" pitchFamily="18" charset="0"/>
              </a:rPr>
              <a:t>Data center &amp; DR </a:t>
            </a:r>
            <a:r>
              <a:rPr lang="en-US" sz="2400" dirty="0">
                <a:latin typeface="Verdana" pitchFamily="34" charset="0"/>
                <a:cs typeface="Times New Roman" pitchFamily="18" charset="0"/>
              </a:rPr>
              <a:t>site</a:t>
            </a:r>
          </a:p>
          <a:p>
            <a:pPr marL="342900" indent="-342900">
              <a:lnSpc>
                <a:spcPct val="90000"/>
              </a:lnSpc>
              <a:spcBef>
                <a:spcPct val="20000"/>
              </a:spcBef>
              <a:buFontTx/>
              <a:buChar char="•"/>
            </a:pPr>
            <a:r>
              <a:rPr lang="en-US" sz="2400" dirty="0">
                <a:latin typeface="Verdana" pitchFamily="34" charset="0"/>
                <a:cs typeface="Times New Roman" pitchFamily="18" charset="0"/>
              </a:rPr>
              <a:t>All </a:t>
            </a:r>
            <a:r>
              <a:rPr lang="en-US" sz="2400" dirty="0" smtClean="0">
                <a:latin typeface="Verdana" pitchFamily="34" charset="0"/>
                <a:cs typeface="Times New Roman" pitchFamily="18" charset="0"/>
              </a:rPr>
              <a:t>information assets throughout the organization</a:t>
            </a:r>
            <a:endParaRPr lang="en-US" sz="2400" dirty="0">
              <a:latin typeface="Verdana" pitchFamily="34" charset="0"/>
              <a:cs typeface="Times New Roman" pitchFamily="18" charset="0"/>
            </a:endParaRPr>
          </a:p>
        </p:txBody>
      </p:sp>
      <p:sp>
        <p:nvSpPr>
          <p:cNvPr id="9" name="Slide Number Placeholder 8"/>
          <p:cNvSpPr>
            <a:spLocks noGrp="1"/>
          </p:cNvSpPr>
          <p:nvPr>
            <p:ph type="sldNum" sz="quarter" idx="11"/>
          </p:nvPr>
        </p:nvSpPr>
        <p:spPr/>
        <p:txBody>
          <a:bodyPr/>
          <a:lstStyle/>
          <a:p>
            <a:pPr>
              <a:defRPr/>
            </a:pPr>
            <a:fld id="{B6B1474A-4004-4B10-9689-3016779D9C24}" type="slidenum">
              <a:rPr lang="en-US">
                <a:latin typeface="Verdana" pitchFamily="34" charset="0"/>
              </a:rPr>
              <a:pPr>
                <a:defRPr/>
              </a:pPr>
              <a:t>28</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990600" y="5334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dirty="0" smtClean="0">
                <a:latin typeface="Verdana" pitchFamily="34" charset="0"/>
              </a:rPr>
              <a:t>Key ISMS documents</a:t>
            </a:r>
            <a:endParaRPr lang="en-US" sz="2400" dirty="0">
              <a:latin typeface="Verdana" pitchFamily="34" charset="0"/>
            </a:endParaRPr>
          </a:p>
        </p:txBody>
      </p:sp>
      <p:sp>
        <p:nvSpPr>
          <p:cNvPr id="4" name="TextBox 3"/>
          <p:cNvSpPr txBox="1"/>
          <p:nvPr/>
        </p:nvSpPr>
        <p:spPr>
          <a:xfrm>
            <a:off x="0" y="76200"/>
            <a:ext cx="548292" cy="5715000"/>
          </a:xfrm>
          <a:prstGeom prst="rect">
            <a:avLst/>
          </a:prstGeom>
          <a:noFill/>
        </p:spPr>
        <p:txBody>
          <a:bodyPr vert="wordArtVert" wrap="square">
            <a:spAutoFit/>
          </a:bodyPr>
          <a:lstStyle/>
          <a:p>
            <a:pPr algn="ctr" fontAlgn="auto">
              <a:spcBef>
                <a:spcPts val="0"/>
              </a:spcBef>
              <a:spcAft>
                <a:spcPts val="0"/>
              </a:spcAft>
              <a:defRPr/>
            </a:pPr>
            <a:r>
              <a:rPr lang="en-US" sz="2000" b="1" dirty="0" smtClean="0">
                <a:solidFill>
                  <a:srgbClr val="FFFF00"/>
                </a:solidFill>
                <a:latin typeface="Verdana" pitchFamily="34" charset="0"/>
              </a:rPr>
              <a:t>Key documents</a:t>
            </a:r>
            <a:endParaRPr lang="en-US" sz="2000" b="1" dirty="0">
              <a:solidFill>
                <a:srgbClr val="FFFF00"/>
              </a:solidFill>
              <a:latin typeface="Verdana" pitchFamily="34" charset="0"/>
            </a:endParaRPr>
          </a:p>
        </p:txBody>
      </p:sp>
      <p:sp>
        <p:nvSpPr>
          <p:cNvPr id="41988" name="Rectangle 4"/>
          <p:cNvSpPr>
            <a:spLocks noChangeArrowheads="1"/>
          </p:cNvSpPr>
          <p:nvPr/>
        </p:nvSpPr>
        <p:spPr bwMode="auto">
          <a:xfrm>
            <a:off x="1409700" y="1701800"/>
            <a:ext cx="73533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1800"/>
              </a:spcBef>
              <a:buFontTx/>
              <a:buChar char="•"/>
            </a:pPr>
            <a:r>
              <a:rPr lang="en-US" sz="2400" dirty="0" smtClean="0">
                <a:latin typeface="Verdana" pitchFamily="34" charset="0"/>
                <a:cs typeface="Times New Roman" pitchFamily="18" charset="0"/>
              </a:rPr>
              <a:t>High </a:t>
            </a:r>
            <a:r>
              <a:rPr lang="en-US" sz="2400" dirty="0" smtClean="0">
                <a:latin typeface="Verdana" pitchFamily="34" charset="0"/>
                <a:cs typeface="Times New Roman" pitchFamily="18" charset="0"/>
              </a:rPr>
              <a:t>level </a:t>
            </a:r>
            <a:r>
              <a:rPr lang="en-US" sz="2400" b="1" dirty="0" smtClean="0">
                <a:latin typeface="Verdana" pitchFamily="34" charset="0"/>
                <a:cs typeface="Times New Roman" pitchFamily="18" charset="0"/>
              </a:rPr>
              <a:t>corporate security policy</a:t>
            </a:r>
            <a:endParaRPr lang="en-US" sz="2400" b="1" dirty="0">
              <a:latin typeface="Verdana" pitchFamily="34" charset="0"/>
              <a:cs typeface="Times New Roman" pitchFamily="18" charset="0"/>
            </a:endParaRPr>
          </a:p>
          <a:p>
            <a:pPr marL="342900" indent="-342900">
              <a:spcBef>
                <a:spcPts val="1800"/>
              </a:spcBef>
              <a:buFontTx/>
              <a:buChar char="•"/>
            </a:pPr>
            <a:r>
              <a:rPr lang="en-US" sz="2400" dirty="0" smtClean="0">
                <a:latin typeface="Verdana" pitchFamily="34" charset="0"/>
                <a:cs typeface="Times New Roman" pitchFamily="18" charset="0"/>
              </a:rPr>
              <a:t>Supporting </a:t>
            </a:r>
            <a:r>
              <a:rPr lang="en-US" sz="2400" dirty="0" smtClean="0">
                <a:latin typeface="Verdana" pitchFamily="34" charset="0"/>
                <a:cs typeface="Times New Roman" pitchFamily="18" charset="0"/>
              </a:rPr>
              <a:t>policies </a:t>
            </a:r>
            <a:r>
              <a:rPr lang="en-US" sz="2400" i="1" dirty="0" smtClean="0">
                <a:latin typeface="Verdana" pitchFamily="34" charset="0"/>
                <a:cs typeface="Times New Roman" pitchFamily="18" charset="0"/>
              </a:rPr>
              <a:t>e.g</a:t>
            </a:r>
            <a:r>
              <a:rPr lang="en-US" sz="2400" i="1" dirty="0">
                <a:latin typeface="Verdana" pitchFamily="34" charset="0"/>
                <a:cs typeface="Times New Roman" pitchFamily="18" charset="0"/>
              </a:rPr>
              <a:t>.</a:t>
            </a:r>
            <a:r>
              <a:rPr lang="en-US" sz="2400" dirty="0">
                <a:latin typeface="Verdana" pitchFamily="34" charset="0"/>
                <a:cs typeface="Times New Roman" pitchFamily="18" charset="0"/>
              </a:rPr>
              <a:t> </a:t>
            </a:r>
            <a:r>
              <a:rPr lang="en-US" sz="2400" dirty="0" smtClean="0">
                <a:latin typeface="Verdana" pitchFamily="34" charset="0"/>
                <a:cs typeface="Times New Roman" pitchFamily="18" charset="0"/>
              </a:rPr>
              <a:t>physical </a:t>
            </a:r>
            <a:r>
              <a:rPr lang="en-US" sz="2400" dirty="0">
                <a:latin typeface="Verdana" pitchFamily="34" charset="0"/>
                <a:cs typeface="Times New Roman" pitchFamily="18" charset="0"/>
              </a:rPr>
              <a:t>&amp; </a:t>
            </a:r>
            <a:r>
              <a:rPr lang="en-US" sz="2400" dirty="0" smtClean="0">
                <a:latin typeface="Verdana" pitchFamily="34" charset="0"/>
                <a:cs typeface="Times New Roman" pitchFamily="18" charset="0"/>
              </a:rPr>
              <a:t>environmental, email, HR, incident management, compliance </a:t>
            </a:r>
            <a:r>
              <a:rPr lang="en-US" sz="2400" i="1" dirty="0" smtClean="0">
                <a:latin typeface="Verdana" pitchFamily="34" charset="0"/>
                <a:cs typeface="Times New Roman" pitchFamily="18" charset="0"/>
              </a:rPr>
              <a:t>etc.</a:t>
            </a:r>
            <a:endParaRPr lang="en-US" sz="2400" i="1" dirty="0">
              <a:latin typeface="Verdana" pitchFamily="34" charset="0"/>
              <a:cs typeface="Times New Roman" pitchFamily="18" charset="0"/>
            </a:endParaRPr>
          </a:p>
          <a:p>
            <a:pPr marL="342900" indent="-342900">
              <a:spcBef>
                <a:spcPts val="1800"/>
              </a:spcBef>
              <a:buFontTx/>
              <a:buChar char="•"/>
            </a:pPr>
            <a:r>
              <a:rPr lang="en-US" sz="2400" dirty="0" smtClean="0">
                <a:latin typeface="Verdana" pitchFamily="34" charset="0"/>
                <a:cs typeface="Times New Roman" pitchFamily="18" charset="0"/>
              </a:rPr>
              <a:t>Standards </a:t>
            </a:r>
            <a:r>
              <a:rPr lang="en-US" sz="2400" i="1" dirty="0" smtClean="0">
                <a:latin typeface="Verdana" pitchFamily="34" charset="0"/>
                <a:cs typeface="Times New Roman" pitchFamily="18" charset="0"/>
              </a:rPr>
              <a:t>e.g</a:t>
            </a:r>
            <a:r>
              <a:rPr lang="en-US" sz="2400" dirty="0" smtClean="0">
                <a:latin typeface="Verdana" pitchFamily="34" charset="0"/>
                <a:cs typeface="Times New Roman" pitchFamily="18" charset="0"/>
              </a:rPr>
              <a:t>. Windows Security Standard</a:t>
            </a:r>
          </a:p>
          <a:p>
            <a:pPr marL="342900" indent="-342900">
              <a:spcBef>
                <a:spcPts val="1800"/>
              </a:spcBef>
              <a:buFontTx/>
              <a:buChar char="•"/>
            </a:pPr>
            <a:r>
              <a:rPr lang="en-US" sz="2400" dirty="0" smtClean="0">
                <a:latin typeface="Verdana" pitchFamily="34" charset="0"/>
                <a:cs typeface="Times New Roman" pitchFamily="18" charset="0"/>
              </a:rPr>
              <a:t>Procedures and guidelines</a:t>
            </a:r>
          </a:p>
          <a:p>
            <a:pPr marL="342900" indent="-342900">
              <a:spcBef>
                <a:spcPts val="1800"/>
              </a:spcBef>
              <a:buFontTx/>
              <a:buChar char="•"/>
            </a:pPr>
            <a:r>
              <a:rPr lang="en-US" sz="2400" dirty="0" smtClean="0">
                <a:latin typeface="Verdana" pitchFamily="34" charset="0"/>
                <a:cs typeface="Times New Roman" pitchFamily="18" charset="0"/>
              </a:rPr>
              <a:t>Records </a:t>
            </a:r>
            <a:r>
              <a:rPr lang="en-US" sz="2400" i="1" dirty="0" smtClean="0">
                <a:latin typeface="Verdana" pitchFamily="34" charset="0"/>
                <a:cs typeface="Times New Roman" pitchFamily="18" charset="0"/>
              </a:rPr>
              <a:t>e.g. </a:t>
            </a:r>
            <a:r>
              <a:rPr lang="en-US" sz="2400" dirty="0" smtClean="0">
                <a:latin typeface="Verdana" pitchFamily="34" charset="0"/>
                <a:cs typeface="Times New Roman" pitchFamily="18" charset="0"/>
              </a:rPr>
              <a:t>security logs, security review reports, corrective actions</a:t>
            </a:r>
            <a:endParaRPr lang="en-US" sz="2400" dirty="0">
              <a:latin typeface="Verdana" pitchFamily="34" charset="0"/>
              <a:cs typeface="Times New Roman" pitchFamily="18" charset="0"/>
            </a:endParaRPr>
          </a:p>
        </p:txBody>
      </p:sp>
      <p:sp>
        <p:nvSpPr>
          <p:cNvPr id="9" name="Slide Number Placeholder 8"/>
          <p:cNvSpPr>
            <a:spLocks noGrp="1"/>
          </p:cNvSpPr>
          <p:nvPr>
            <p:ph type="sldNum" sz="quarter" idx="11"/>
          </p:nvPr>
        </p:nvSpPr>
        <p:spPr/>
        <p:txBody>
          <a:bodyPr/>
          <a:lstStyle/>
          <a:p>
            <a:pPr>
              <a:defRPr/>
            </a:pPr>
            <a:fld id="{FC4DA710-7B2F-4164-A079-F0A2E4A40370}" type="slidenum">
              <a:rPr lang="en-US">
                <a:latin typeface="Verdana" pitchFamily="34" charset="0"/>
              </a:rPr>
              <a:pPr>
                <a:defRPr/>
              </a:pPr>
              <a:t>29</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1371600" y="889000"/>
            <a:ext cx="7391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457200" indent="-457200" algn="ctr"/>
            <a:r>
              <a:rPr lang="en-US" sz="3600" dirty="0" smtClean="0">
                <a:latin typeface="Verdana" pitchFamily="34" charset="0"/>
              </a:rPr>
              <a:t>Information </a:t>
            </a:r>
            <a:r>
              <a:rPr lang="en-US" sz="2800" dirty="0">
                <a:latin typeface="Verdana" pitchFamily="34" charset="0"/>
              </a:rPr>
              <a:t>is an </a:t>
            </a:r>
            <a:r>
              <a:rPr lang="en-US" sz="4000" dirty="0">
                <a:latin typeface="Verdana" pitchFamily="34" charset="0"/>
              </a:rPr>
              <a:t>asset </a:t>
            </a:r>
            <a:r>
              <a:rPr lang="en-US" sz="2800" dirty="0" smtClean="0">
                <a:latin typeface="Verdana" pitchFamily="34" charset="0"/>
              </a:rPr>
              <a:t>which,</a:t>
            </a:r>
            <a:br>
              <a:rPr lang="en-US" sz="2800" dirty="0" smtClean="0">
                <a:latin typeface="Verdana" pitchFamily="34" charset="0"/>
              </a:rPr>
            </a:br>
            <a:r>
              <a:rPr lang="en-US" sz="2800" dirty="0" smtClean="0">
                <a:latin typeface="Verdana" pitchFamily="34" charset="0"/>
              </a:rPr>
              <a:t>like other </a:t>
            </a:r>
            <a:r>
              <a:rPr lang="en-US" sz="3200" dirty="0" smtClean="0">
                <a:latin typeface="Verdana" pitchFamily="34" charset="0"/>
              </a:rPr>
              <a:t>important </a:t>
            </a:r>
            <a:r>
              <a:rPr lang="en-US" sz="3200" dirty="0">
                <a:latin typeface="Verdana" pitchFamily="34" charset="0"/>
              </a:rPr>
              <a:t>business assets</a:t>
            </a:r>
            <a:r>
              <a:rPr lang="en-US" sz="2800" dirty="0">
                <a:latin typeface="Verdana" pitchFamily="34" charset="0"/>
              </a:rPr>
              <a:t>, has </a:t>
            </a:r>
            <a:r>
              <a:rPr lang="en-US" sz="3600" dirty="0">
                <a:latin typeface="Verdana" pitchFamily="34" charset="0"/>
              </a:rPr>
              <a:t>value </a:t>
            </a:r>
            <a:r>
              <a:rPr lang="en-US" sz="2800" dirty="0" smtClean="0">
                <a:latin typeface="Verdana" pitchFamily="34" charset="0"/>
              </a:rPr>
              <a:t>to an organization and </a:t>
            </a:r>
            <a:r>
              <a:rPr lang="en-US" sz="2800" dirty="0">
                <a:latin typeface="Verdana" pitchFamily="34" charset="0"/>
              </a:rPr>
              <a:t>consequently needs </a:t>
            </a:r>
            <a:r>
              <a:rPr lang="en-US" sz="2800" dirty="0" smtClean="0">
                <a:latin typeface="Verdana" pitchFamily="34" charset="0"/>
              </a:rPr>
              <a:t>to </a:t>
            </a:r>
            <a:r>
              <a:rPr lang="en-US" sz="2800" dirty="0">
                <a:latin typeface="Verdana" pitchFamily="34" charset="0"/>
              </a:rPr>
              <a:t>be suitably </a:t>
            </a:r>
            <a:r>
              <a:rPr lang="en-US" sz="3600" dirty="0" smtClean="0">
                <a:latin typeface="Verdana" pitchFamily="34" charset="0"/>
              </a:rPr>
              <a:t>protected</a:t>
            </a:r>
            <a:endParaRPr lang="en-US" sz="2800" dirty="0">
              <a:latin typeface="Verdana" pitchFamily="34" charset="0"/>
            </a:endParaRPr>
          </a:p>
        </p:txBody>
      </p:sp>
      <p:sp>
        <p:nvSpPr>
          <p:cNvPr id="4" name="TextBox 3"/>
          <p:cNvSpPr txBox="1"/>
          <p:nvPr/>
        </p:nvSpPr>
        <p:spPr>
          <a:xfrm>
            <a:off x="120805" y="0"/>
            <a:ext cx="511935" cy="5867400"/>
          </a:xfrm>
          <a:prstGeom prst="rect">
            <a:avLst/>
          </a:prstGeom>
          <a:noFill/>
        </p:spPr>
        <p:txBody>
          <a:bodyPr vert="wordArtVert">
            <a:spAutoFit/>
          </a:bodyPr>
          <a:lstStyle/>
          <a:p>
            <a:pPr algn="ctr" fontAlgn="auto">
              <a:spcBef>
                <a:spcPts val="0"/>
              </a:spcBef>
              <a:spcAft>
                <a:spcPts val="0"/>
              </a:spcAft>
              <a:defRPr/>
            </a:pPr>
            <a:r>
              <a:rPr lang="en-US" b="1" dirty="0">
                <a:solidFill>
                  <a:srgbClr val="FFFF00"/>
                </a:solidFill>
                <a:latin typeface="Verdana" pitchFamily="34" charset="0"/>
              </a:rPr>
              <a:t>INFORMATION</a:t>
            </a:r>
          </a:p>
        </p:txBody>
      </p:sp>
      <p:sp>
        <p:nvSpPr>
          <p:cNvPr id="9" name="Slide Number Placeholder 8"/>
          <p:cNvSpPr>
            <a:spLocks noGrp="1"/>
          </p:cNvSpPr>
          <p:nvPr>
            <p:ph type="sldNum" sz="quarter" idx="11"/>
          </p:nvPr>
        </p:nvSpPr>
        <p:spPr/>
        <p:txBody>
          <a:bodyPr/>
          <a:lstStyle/>
          <a:p>
            <a:pPr>
              <a:defRPr/>
            </a:pPr>
            <a:fld id="{28400C28-BCA5-4A38-B7BE-60D32B267FC5}" type="slidenum">
              <a:rPr lang="en-US">
                <a:latin typeface="Verdana" pitchFamily="34" charset="0"/>
              </a:rPr>
              <a:pPr>
                <a:defRPr/>
              </a:pPr>
              <a:t>3</a:t>
            </a:fld>
            <a:endParaRPr lang="en-US">
              <a:latin typeface="Verdana" pitchFamily="34" charset="0"/>
            </a:endParaRPr>
          </a:p>
        </p:txBody>
      </p:sp>
      <p:sp>
        <p:nvSpPr>
          <p:cNvPr id="2" name="Rectangle 1"/>
          <p:cNvSpPr/>
          <p:nvPr/>
        </p:nvSpPr>
        <p:spPr>
          <a:xfrm>
            <a:off x="6119328" y="5156200"/>
            <a:ext cx="2643672" cy="369332"/>
          </a:xfrm>
          <a:prstGeom prst="rect">
            <a:avLst/>
          </a:prstGeom>
        </p:spPr>
        <p:txBody>
          <a:bodyPr wrap="none">
            <a:spAutoFit/>
          </a:bodyPr>
          <a:lstStyle/>
          <a:p>
            <a:pPr marL="457200" indent="-457200"/>
            <a:r>
              <a:rPr lang="en-US" i="1" dirty="0" smtClean="0">
                <a:latin typeface="Verdana" pitchFamily="34" charset="0"/>
              </a:rPr>
              <a:t>ISO/IEC 27002:2005</a:t>
            </a:r>
            <a:endParaRPr lang="en-US" i="1" dirty="0">
              <a:latin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143000" y="762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b="1" dirty="0" smtClean="0">
                <a:solidFill>
                  <a:srgbClr val="C00000"/>
                </a:solidFill>
                <a:latin typeface="Verdana" pitchFamily="34" charset="0"/>
              </a:rPr>
              <a:t>Information security vision</a:t>
            </a:r>
            <a:endParaRPr lang="en-US" sz="2400" b="1" dirty="0">
              <a:solidFill>
                <a:srgbClr val="C00000"/>
              </a:solidFill>
              <a:latin typeface="Verdana" pitchFamily="34" charset="0"/>
            </a:endParaRPr>
          </a:p>
        </p:txBody>
      </p:sp>
      <p:sp>
        <p:nvSpPr>
          <p:cNvPr id="4" name="TextBox 3"/>
          <p:cNvSpPr txBox="1"/>
          <p:nvPr/>
        </p:nvSpPr>
        <p:spPr>
          <a:xfrm>
            <a:off x="-7057" y="76200"/>
            <a:ext cx="766492" cy="54864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VISION &amp;</a:t>
            </a:r>
          </a:p>
          <a:p>
            <a:pPr algn="r" fontAlgn="auto">
              <a:spcBef>
                <a:spcPts val="0"/>
              </a:spcBef>
              <a:spcAft>
                <a:spcPts val="0"/>
              </a:spcAft>
              <a:defRPr/>
            </a:pPr>
            <a:r>
              <a:rPr lang="en-US" sz="1600" b="1" dirty="0">
                <a:solidFill>
                  <a:srgbClr val="FFFF00"/>
                </a:solidFill>
                <a:latin typeface="Verdana" pitchFamily="34" charset="0"/>
              </a:rPr>
              <a:t>MISSION</a:t>
            </a:r>
          </a:p>
        </p:txBody>
      </p:sp>
      <p:sp>
        <p:nvSpPr>
          <p:cNvPr id="5" name="Rectangle 4"/>
          <p:cNvSpPr>
            <a:spLocks noChangeArrowheads="1"/>
          </p:cNvSpPr>
          <p:nvPr/>
        </p:nvSpPr>
        <p:spPr bwMode="auto">
          <a:xfrm>
            <a:off x="1219200" y="685800"/>
            <a:ext cx="7696200" cy="56896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defRPr/>
            </a:pPr>
            <a:endParaRPr lang="en-US" dirty="0">
              <a:latin typeface="Verdana" pitchFamily="34" charset="0"/>
              <a:cs typeface="Times New Roman" pitchFamily="18" charset="0"/>
            </a:endParaRPr>
          </a:p>
          <a:p>
            <a:pPr marL="342900" indent="-342900" algn="just">
              <a:lnSpc>
                <a:spcPct val="90000"/>
              </a:lnSpc>
              <a:spcBef>
                <a:spcPct val="20000"/>
              </a:spcBef>
              <a:defRPr/>
            </a:pPr>
            <a:r>
              <a:rPr lang="en-US" i="1" dirty="0">
                <a:latin typeface="Verdana" pitchFamily="34" charset="0"/>
                <a:cs typeface="Times New Roman" pitchFamily="18" charset="0"/>
              </a:rPr>
              <a:t>Vision</a:t>
            </a:r>
          </a:p>
          <a:p>
            <a:pPr marL="342900" indent="3175" algn="ctr">
              <a:lnSpc>
                <a:spcPct val="90000"/>
              </a:lnSpc>
              <a:spcBef>
                <a:spcPct val="20000"/>
              </a:spcBef>
              <a:defRPr/>
            </a:pPr>
            <a:r>
              <a:rPr lang="en-US" sz="2400" dirty="0" smtClean="0">
                <a:latin typeface="Verdana" pitchFamily="34" charset="0"/>
              </a:rPr>
              <a:t>The organization is acknowledged as an industry leader for information security.</a:t>
            </a:r>
            <a:endParaRPr lang="en-US" sz="2400" dirty="0">
              <a:latin typeface="Verdana" pitchFamily="34" charset="0"/>
            </a:endParaRPr>
          </a:p>
          <a:p>
            <a:pPr marL="342900" indent="-342900" algn="just">
              <a:lnSpc>
                <a:spcPct val="90000"/>
              </a:lnSpc>
              <a:spcBef>
                <a:spcPct val="20000"/>
              </a:spcBef>
              <a:defRPr/>
            </a:pPr>
            <a:endParaRPr lang="en-US" dirty="0">
              <a:latin typeface="Verdana" pitchFamily="34" charset="0"/>
              <a:cs typeface="Times New Roman" pitchFamily="18" charset="0"/>
            </a:endParaRPr>
          </a:p>
          <a:p>
            <a:pPr marL="342900" indent="-342900" algn="just">
              <a:lnSpc>
                <a:spcPct val="90000"/>
              </a:lnSpc>
              <a:spcBef>
                <a:spcPct val="20000"/>
              </a:spcBef>
              <a:defRPr/>
            </a:pPr>
            <a:r>
              <a:rPr lang="en-US" i="1" dirty="0">
                <a:latin typeface="Verdana" pitchFamily="34" charset="0"/>
                <a:cs typeface="Times New Roman" pitchFamily="18" charset="0"/>
              </a:rPr>
              <a:t> Mission</a:t>
            </a:r>
          </a:p>
          <a:p>
            <a:pPr marL="346075" algn="ctr">
              <a:defRPr/>
            </a:pPr>
            <a:r>
              <a:rPr lang="en-US" sz="2400" dirty="0" smtClean="0">
                <a:latin typeface="Verdana" pitchFamily="34" charset="0"/>
              </a:rPr>
              <a:t>To design, implement, operate, manage and maintain an Information Security Management System that complies with international standards, incorporating generally-accepted good security practices</a:t>
            </a:r>
            <a:endParaRPr lang="en-US" sz="2400" dirty="0">
              <a:latin typeface="Verdana" pitchFamily="34" charset="0"/>
            </a:endParaRPr>
          </a:p>
          <a:p>
            <a:pPr algn="just">
              <a:defRPr/>
            </a:pPr>
            <a:endParaRPr lang="en-US" dirty="0">
              <a:latin typeface="Verdana" pitchFamily="34" charset="0"/>
            </a:endParaRPr>
          </a:p>
        </p:txBody>
      </p:sp>
      <p:sp>
        <p:nvSpPr>
          <p:cNvPr id="11" name="Slide Number Placeholder 10"/>
          <p:cNvSpPr>
            <a:spLocks noGrp="1"/>
          </p:cNvSpPr>
          <p:nvPr>
            <p:ph type="sldNum" sz="quarter" idx="11"/>
          </p:nvPr>
        </p:nvSpPr>
        <p:spPr/>
        <p:txBody>
          <a:bodyPr/>
          <a:lstStyle/>
          <a:p>
            <a:pPr>
              <a:defRPr/>
            </a:pPr>
            <a:fld id="{74C492BB-CD30-4E4B-B626-B4555BDAF952}" type="slidenum">
              <a:rPr lang="en-US">
                <a:latin typeface="Verdana" pitchFamily="34" charset="0"/>
              </a:rPr>
              <a:pPr>
                <a:defRPr/>
              </a:pPr>
              <a:t>30</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990600" y="3810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400" b="1" dirty="0" smtClean="0">
                <a:latin typeface="Verdana" pitchFamily="34" charset="0"/>
              </a:rPr>
              <a:t>Who is responsible?</a:t>
            </a:r>
            <a:endParaRPr lang="en-US" sz="2400" b="1" dirty="0">
              <a:latin typeface="Verdana" pitchFamily="34" charset="0"/>
            </a:endParaRPr>
          </a:p>
        </p:txBody>
      </p:sp>
      <p:sp>
        <p:nvSpPr>
          <p:cNvPr id="4" name="TextBox 3"/>
          <p:cNvSpPr txBox="1"/>
          <p:nvPr/>
        </p:nvSpPr>
        <p:spPr>
          <a:xfrm>
            <a:off x="-76200" y="76200"/>
            <a:ext cx="693780" cy="5689600"/>
          </a:xfrm>
          <a:prstGeom prst="rect">
            <a:avLst/>
          </a:prstGeom>
          <a:noFill/>
        </p:spPr>
        <p:txBody>
          <a:bodyPr vert="wordArtVert">
            <a:spAutoFit/>
          </a:bodyPr>
          <a:lstStyle/>
          <a:p>
            <a:pPr algn="ctr" fontAlgn="auto">
              <a:spcBef>
                <a:spcPts val="0"/>
              </a:spcBef>
              <a:spcAft>
                <a:spcPts val="0"/>
              </a:spcAft>
              <a:defRPr/>
            </a:pPr>
            <a:r>
              <a:rPr lang="en-US" sz="2800" b="1" dirty="0" smtClean="0">
                <a:solidFill>
                  <a:srgbClr val="FFFF00"/>
                </a:solidFill>
                <a:latin typeface="Verdana" pitchFamily="34" charset="0"/>
              </a:rPr>
              <a:t>Who</a:t>
            </a:r>
            <a:endParaRPr lang="en-US" sz="2800" b="1" dirty="0">
              <a:solidFill>
                <a:srgbClr val="FFFF00"/>
              </a:solidFill>
              <a:latin typeface="Verdana" pitchFamily="34" charset="0"/>
            </a:endParaRPr>
          </a:p>
        </p:txBody>
      </p:sp>
      <p:sp>
        <p:nvSpPr>
          <p:cNvPr id="5" name="Rectangle 4"/>
          <p:cNvSpPr>
            <a:spLocks noChangeArrowheads="1"/>
          </p:cNvSpPr>
          <p:nvPr/>
        </p:nvSpPr>
        <p:spPr bwMode="auto">
          <a:xfrm>
            <a:off x="1295400" y="1193800"/>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0"/>
              </a:spcBef>
              <a:spcAft>
                <a:spcPts val="1200"/>
              </a:spcAft>
              <a:buFontTx/>
              <a:buChar char="•"/>
            </a:pPr>
            <a:r>
              <a:rPr lang="en-US" sz="2000" dirty="0" smtClean="0">
                <a:latin typeface="Verdana" pitchFamily="34" charset="0"/>
                <a:cs typeface="Times New Roman" pitchFamily="18" charset="0"/>
              </a:rPr>
              <a:t>Information Security Management Committee</a:t>
            </a:r>
            <a:endParaRPr lang="en-US" sz="2000" dirty="0">
              <a:latin typeface="Verdana" pitchFamily="34" charset="0"/>
              <a:cs typeface="Times New Roman" pitchFamily="18" charset="0"/>
            </a:endParaRPr>
          </a:p>
          <a:p>
            <a:pPr marL="342900" indent="-342900">
              <a:spcBef>
                <a:spcPts val="0"/>
              </a:spcBef>
              <a:spcAft>
                <a:spcPts val="1200"/>
              </a:spcAft>
              <a:buFontTx/>
              <a:buChar char="•"/>
            </a:pPr>
            <a:r>
              <a:rPr lang="en-US" sz="2000" dirty="0" smtClean="0">
                <a:latin typeface="Verdana" pitchFamily="34" charset="0"/>
                <a:cs typeface="Times New Roman" pitchFamily="18" charset="0"/>
              </a:rPr>
              <a:t>Information Security Manager/CISO and Department</a:t>
            </a:r>
            <a:endParaRPr lang="en-US" sz="2000" dirty="0">
              <a:latin typeface="Verdana" pitchFamily="34" charset="0"/>
              <a:cs typeface="Times New Roman" pitchFamily="18" charset="0"/>
            </a:endParaRPr>
          </a:p>
          <a:p>
            <a:pPr marL="342900" indent="-342900">
              <a:spcBef>
                <a:spcPts val="0"/>
              </a:spcBef>
              <a:spcAft>
                <a:spcPts val="1200"/>
              </a:spcAft>
              <a:buFontTx/>
              <a:buChar char="•"/>
            </a:pPr>
            <a:r>
              <a:rPr lang="en-US" sz="2000" dirty="0">
                <a:latin typeface="Verdana" pitchFamily="34" charset="0"/>
                <a:cs typeface="Times New Roman" pitchFamily="18" charset="0"/>
              </a:rPr>
              <a:t>Incident </a:t>
            </a:r>
            <a:r>
              <a:rPr lang="en-US" sz="2000" dirty="0" smtClean="0">
                <a:latin typeface="Verdana" pitchFamily="34" charset="0"/>
                <a:cs typeface="Times New Roman" pitchFamily="18" charset="0"/>
              </a:rPr>
              <a:t>Response Team</a:t>
            </a:r>
            <a:endParaRPr lang="en-US" sz="2000" dirty="0">
              <a:latin typeface="Verdana" pitchFamily="34" charset="0"/>
              <a:cs typeface="Times New Roman" pitchFamily="18" charset="0"/>
            </a:endParaRPr>
          </a:p>
          <a:p>
            <a:pPr marL="342900" indent="-342900">
              <a:spcBef>
                <a:spcPts val="0"/>
              </a:spcBef>
              <a:spcAft>
                <a:spcPts val="1200"/>
              </a:spcAft>
              <a:buFontTx/>
              <a:buChar char="•"/>
            </a:pPr>
            <a:r>
              <a:rPr lang="en-US" sz="2000" dirty="0" smtClean="0">
                <a:latin typeface="Verdana" pitchFamily="34" charset="0"/>
                <a:cs typeface="Times New Roman" pitchFamily="18" charset="0"/>
              </a:rPr>
              <a:t>Business Continuity </a:t>
            </a:r>
            <a:r>
              <a:rPr lang="en-US" sz="2000" dirty="0">
                <a:latin typeface="Verdana" pitchFamily="34" charset="0"/>
                <a:cs typeface="Times New Roman" pitchFamily="18" charset="0"/>
              </a:rPr>
              <a:t>Team</a:t>
            </a:r>
          </a:p>
          <a:p>
            <a:pPr marL="342900" indent="-342900">
              <a:spcBef>
                <a:spcPts val="0"/>
              </a:spcBef>
              <a:spcAft>
                <a:spcPts val="1200"/>
              </a:spcAft>
              <a:buFontTx/>
              <a:buChar char="•"/>
            </a:pPr>
            <a:r>
              <a:rPr lang="en-US" sz="2000" dirty="0" smtClean="0">
                <a:latin typeface="Verdana" pitchFamily="34" charset="0"/>
                <a:cs typeface="Times New Roman" pitchFamily="18" charset="0"/>
              </a:rPr>
              <a:t>IT, Legal/Compliance, </a:t>
            </a:r>
            <a:r>
              <a:rPr lang="en-US" sz="2000" dirty="0" smtClean="0">
                <a:latin typeface="Verdana" pitchFamily="34" charset="0"/>
                <a:cs typeface="Times New Roman" pitchFamily="18" charset="0"/>
              </a:rPr>
              <a:t>HR, Risk </a:t>
            </a:r>
            <a:r>
              <a:rPr lang="en-US" sz="2000" dirty="0" smtClean="0">
                <a:latin typeface="Verdana" pitchFamily="34" charset="0"/>
                <a:cs typeface="Times New Roman" pitchFamily="18" charset="0"/>
              </a:rPr>
              <a:t>and other </a:t>
            </a:r>
            <a:r>
              <a:rPr lang="en-US" sz="2000" dirty="0" smtClean="0">
                <a:latin typeface="Verdana" pitchFamily="34" charset="0"/>
                <a:cs typeface="Times New Roman" pitchFamily="18" charset="0"/>
              </a:rPr>
              <a:t>departments</a:t>
            </a:r>
            <a:endParaRPr lang="en-US" sz="2000" dirty="0" smtClean="0">
              <a:latin typeface="Verdana" pitchFamily="34" charset="0"/>
              <a:cs typeface="Times New Roman" pitchFamily="18" charset="0"/>
            </a:endParaRPr>
          </a:p>
          <a:p>
            <a:pPr marL="342900" indent="-342900">
              <a:spcBef>
                <a:spcPts val="0"/>
              </a:spcBef>
              <a:spcAft>
                <a:spcPts val="1200"/>
              </a:spcAft>
              <a:buFontTx/>
              <a:buChar char="•"/>
            </a:pPr>
            <a:r>
              <a:rPr lang="en-US" sz="2000" dirty="0" smtClean="0">
                <a:latin typeface="Verdana" pitchFamily="34" charset="0"/>
                <a:cs typeface="Times New Roman" pitchFamily="18" charset="0"/>
              </a:rPr>
              <a:t>Audit Committee</a:t>
            </a:r>
          </a:p>
          <a:p>
            <a:pPr marL="342900" indent="-342900">
              <a:spcBef>
                <a:spcPts val="0"/>
              </a:spcBef>
              <a:spcAft>
                <a:spcPts val="1200"/>
              </a:spcAft>
              <a:buFontTx/>
              <a:buChar char="•"/>
            </a:pPr>
            <a:r>
              <a:rPr lang="en-US" sz="2000" dirty="0" smtClean="0">
                <a:latin typeface="Verdana" pitchFamily="34" charset="0"/>
                <a:cs typeface="Times New Roman" pitchFamily="18" charset="0"/>
              </a:rPr>
              <a:t>Last but not least, </a:t>
            </a:r>
            <a:r>
              <a:rPr lang="en-US" sz="4000" dirty="0" smtClean="0">
                <a:latin typeface="Verdana" pitchFamily="34" charset="0"/>
                <a:cs typeface="Times New Roman" pitchFamily="18" charset="0"/>
              </a:rPr>
              <a:t>yo</a:t>
            </a:r>
            <a:r>
              <a:rPr lang="en-US" sz="4000" dirty="0">
                <a:latin typeface="Verdana" pitchFamily="34" charset="0"/>
                <a:cs typeface="Times New Roman" pitchFamily="18" charset="0"/>
              </a:rPr>
              <a:t>u</a:t>
            </a:r>
            <a:r>
              <a:rPr lang="en-US" sz="5400" dirty="0">
                <a:latin typeface="Verdana" pitchFamily="34" charset="0"/>
                <a:cs typeface="Times New Roman" pitchFamily="18" charset="0"/>
              </a:rPr>
              <a:t>!</a:t>
            </a:r>
            <a:endParaRPr lang="en-US" sz="4000" dirty="0">
              <a:latin typeface="Verdana" pitchFamily="34" charset="0"/>
              <a:cs typeface="Times New Roman" pitchFamily="18" charset="0"/>
            </a:endParaRPr>
          </a:p>
          <a:p>
            <a:pPr>
              <a:spcBef>
                <a:spcPts val="0"/>
              </a:spcBef>
              <a:spcAft>
                <a:spcPts val="1200"/>
              </a:spcAft>
            </a:pPr>
            <a:endParaRPr lang="en-US" sz="2000" i="1" dirty="0" smtClean="0">
              <a:latin typeface="Verdana" pitchFamily="34" charset="0"/>
              <a:cs typeface="Times New Roman" pitchFamily="18" charset="0"/>
            </a:endParaRPr>
          </a:p>
          <a:p>
            <a:pPr>
              <a:spcBef>
                <a:spcPts val="0"/>
              </a:spcBef>
              <a:spcAft>
                <a:spcPts val="1200"/>
              </a:spcAft>
            </a:pPr>
            <a:endParaRPr lang="en-US" sz="2000" i="1" dirty="0" smtClean="0">
              <a:latin typeface="Verdana" pitchFamily="34" charset="0"/>
              <a:cs typeface="Times New Roman" pitchFamily="18" charset="0"/>
            </a:endParaRPr>
          </a:p>
          <a:p>
            <a:pPr>
              <a:spcBef>
                <a:spcPts val="0"/>
              </a:spcBef>
              <a:spcAft>
                <a:spcPts val="1200"/>
              </a:spcAft>
            </a:pPr>
            <a:r>
              <a:rPr lang="en-US" sz="2000" i="1" dirty="0" smtClean="0">
                <a:latin typeface="Verdana" pitchFamily="34" charset="0"/>
                <a:cs typeface="Times New Roman" pitchFamily="18" charset="0"/>
              </a:rPr>
              <a:t>Bottom </a:t>
            </a:r>
            <a:r>
              <a:rPr lang="en-US" sz="2000" i="1" dirty="0" smtClean="0">
                <a:latin typeface="Verdana" pitchFamily="34" charset="0"/>
                <a:cs typeface="Times New Roman" pitchFamily="18" charset="0"/>
              </a:rPr>
              <a:t>line:</a:t>
            </a:r>
            <a:endParaRPr lang="en-US" sz="2000" i="1" dirty="0">
              <a:latin typeface="Verdana" pitchFamily="34" charset="0"/>
              <a:cs typeface="Times New Roman" pitchFamily="18" charset="0"/>
            </a:endParaRPr>
          </a:p>
        </p:txBody>
      </p:sp>
      <p:sp>
        <p:nvSpPr>
          <p:cNvPr id="10" name="Slide Number Placeholder 9"/>
          <p:cNvSpPr>
            <a:spLocks noGrp="1"/>
          </p:cNvSpPr>
          <p:nvPr>
            <p:ph type="sldNum" sz="quarter" idx="11"/>
          </p:nvPr>
        </p:nvSpPr>
        <p:spPr/>
        <p:txBody>
          <a:bodyPr/>
          <a:lstStyle/>
          <a:p>
            <a:pPr>
              <a:defRPr/>
            </a:pPr>
            <a:fld id="{2D0BCE8B-1248-4244-B9F9-B9C0F517590F}" type="slidenum">
              <a:rPr lang="en-US">
                <a:latin typeface="Verdana" pitchFamily="34" charset="0"/>
              </a:rPr>
              <a:pPr>
                <a:defRPr/>
              </a:pPr>
              <a:t>31</a:t>
            </a:fld>
            <a:endParaRPr lang="en-US">
              <a:latin typeface="Verdana" pitchFamily="34" charset="0"/>
            </a:endParaRPr>
          </a:p>
        </p:txBody>
      </p:sp>
      <p:sp>
        <p:nvSpPr>
          <p:cNvPr id="8" name="Rectangle 5"/>
          <p:cNvSpPr>
            <a:spLocks noChangeArrowheads="1"/>
          </p:cNvSpPr>
          <p:nvPr/>
        </p:nvSpPr>
        <p:spPr bwMode="auto">
          <a:xfrm>
            <a:off x="1143000" y="6248400"/>
            <a:ext cx="7772400"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ctr">
              <a:lnSpc>
                <a:spcPct val="90000"/>
              </a:lnSpc>
              <a:spcBef>
                <a:spcPct val="20000"/>
              </a:spcBef>
            </a:pPr>
            <a:r>
              <a:rPr lang="en-US" sz="2000" b="1" dirty="0">
                <a:solidFill>
                  <a:srgbClr val="FF0000"/>
                </a:solidFill>
                <a:latin typeface="Verdana" pitchFamily="34" charset="0"/>
                <a:cs typeface="Times New Roman" pitchFamily="18" charset="0"/>
              </a:rPr>
              <a:t>Information </a:t>
            </a:r>
            <a:r>
              <a:rPr lang="en-US" sz="2000" b="1" dirty="0" smtClean="0">
                <a:solidFill>
                  <a:srgbClr val="FF0000"/>
                </a:solidFill>
                <a:latin typeface="Verdana" pitchFamily="34" charset="0"/>
                <a:cs typeface="Times New Roman" pitchFamily="18" charset="0"/>
              </a:rPr>
              <a:t>security </a:t>
            </a:r>
            <a:r>
              <a:rPr lang="en-US" sz="2000" b="1" dirty="0">
                <a:solidFill>
                  <a:srgbClr val="FF0000"/>
                </a:solidFill>
                <a:latin typeface="Verdana" pitchFamily="34" charset="0"/>
                <a:cs typeface="Times New Roman" pitchFamily="18" charset="0"/>
              </a:rPr>
              <a:t>is </a:t>
            </a:r>
            <a:r>
              <a:rPr lang="en-US" sz="2000" b="1" i="1" dirty="0" smtClean="0">
                <a:solidFill>
                  <a:srgbClr val="FF0000"/>
                </a:solidFill>
                <a:latin typeface="Verdana" pitchFamily="34" charset="0"/>
                <a:cs typeface="Times New Roman" pitchFamily="18" charset="0"/>
              </a:rPr>
              <a:t>everyone’s </a:t>
            </a:r>
            <a:r>
              <a:rPr lang="en-US" sz="2000" b="1" dirty="0" smtClean="0">
                <a:solidFill>
                  <a:srgbClr val="FF0000"/>
                </a:solidFill>
                <a:latin typeface="Verdana" pitchFamily="34" charset="0"/>
                <a:cs typeface="Times New Roman" pitchFamily="18" charset="0"/>
              </a:rPr>
              <a:t>responsibility</a:t>
            </a:r>
            <a:endParaRPr lang="en-US" sz="2000" b="1" dirty="0">
              <a:solidFill>
                <a:srgbClr val="FF0000"/>
              </a:solidFill>
              <a:latin typeface="Verdana"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25400"/>
            <a:ext cx="621067" cy="57912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Policy</a:t>
            </a:r>
            <a:endParaRPr lang="en-US" sz="2400" b="1" dirty="0">
              <a:solidFill>
                <a:srgbClr val="FFFF00"/>
              </a:solidFill>
              <a:latin typeface="Verdana" pitchFamily="34" charset="0"/>
            </a:endParaRPr>
          </a:p>
        </p:txBody>
      </p:sp>
      <p:pic>
        <p:nvPicPr>
          <p:cNvPr id="10" name="Picture 12" descr="poli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27201"/>
            <a:ext cx="3048000" cy="343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14"/>
          <p:cNvSpPr>
            <a:spLocks noChangeArrowheads="1"/>
          </p:cNvSpPr>
          <p:nvPr/>
        </p:nvSpPr>
        <p:spPr bwMode="auto">
          <a:xfrm>
            <a:off x="1066801" y="279400"/>
            <a:ext cx="78614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2800" b="1" dirty="0" smtClean="0">
                <a:solidFill>
                  <a:srgbClr val="FF0000"/>
                </a:solidFill>
                <a:latin typeface="Verdana" pitchFamily="34" charset="0"/>
              </a:rPr>
              <a:t>Corporate Information </a:t>
            </a:r>
            <a:r>
              <a:rPr lang="en-US" sz="2800" b="1" dirty="0">
                <a:solidFill>
                  <a:srgbClr val="FF0000"/>
                </a:solidFill>
                <a:latin typeface="Verdana" pitchFamily="34" charset="0"/>
              </a:rPr>
              <a:t>Security Policy</a:t>
            </a:r>
          </a:p>
        </p:txBody>
      </p:sp>
      <p:sp>
        <p:nvSpPr>
          <p:cNvPr id="17" name="Text Box 7"/>
          <p:cNvSpPr txBox="1">
            <a:spLocks noChangeArrowheads="1"/>
          </p:cNvSpPr>
          <p:nvPr/>
        </p:nvSpPr>
        <p:spPr bwMode="auto">
          <a:xfrm>
            <a:off x="4572000" y="2641601"/>
            <a:ext cx="441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1600" b="1" dirty="0" smtClean="0">
                <a:latin typeface="Verdana" pitchFamily="34" charset="0"/>
              </a:rPr>
              <a:t>Policy </a:t>
            </a:r>
            <a:r>
              <a:rPr lang="en-US" sz="1600" b="1" dirty="0">
                <a:latin typeface="Verdana" pitchFamily="34" charset="0"/>
              </a:rPr>
              <a:t>is </a:t>
            </a:r>
            <a:r>
              <a:rPr lang="en-US" sz="1600" b="1" dirty="0" smtClean="0">
                <a:latin typeface="Verdana" pitchFamily="34" charset="0"/>
              </a:rPr>
              <a:t>signed by the CEO and mandated by top management </a:t>
            </a:r>
            <a:endParaRPr lang="en-US" sz="1600" b="1" dirty="0">
              <a:latin typeface="Verdana" pitchFamily="34" charset="0"/>
            </a:endParaRPr>
          </a:p>
          <a:p>
            <a:pPr algn="ctr" eaLnBrk="1" hangingPunct="1">
              <a:spcBef>
                <a:spcPct val="50000"/>
              </a:spcBef>
            </a:pPr>
            <a:r>
              <a:rPr lang="en-US" sz="1600" b="1" dirty="0" smtClean="0">
                <a:latin typeface="Verdana" pitchFamily="34" charset="0"/>
              </a:rPr>
              <a:t>Find it on the intranet</a:t>
            </a:r>
            <a:endParaRPr lang="en-US" sz="1600" b="1" dirty="0">
              <a:solidFill>
                <a:srgbClr val="FF0000"/>
              </a:solidFill>
              <a:latin typeface="Verdana" pitchFamily="34" charset="0"/>
            </a:endParaRPr>
          </a:p>
        </p:txBody>
      </p:sp>
      <p:sp>
        <p:nvSpPr>
          <p:cNvPr id="12" name="Slide Number Placeholder 11"/>
          <p:cNvSpPr>
            <a:spLocks noGrp="1"/>
          </p:cNvSpPr>
          <p:nvPr>
            <p:ph type="sldNum" sz="quarter" idx="11"/>
          </p:nvPr>
        </p:nvSpPr>
        <p:spPr/>
        <p:txBody>
          <a:bodyPr/>
          <a:lstStyle/>
          <a:p>
            <a:pPr>
              <a:defRPr/>
            </a:pPr>
            <a:fld id="{13A53EB6-FD8D-48A1-9B01-0F290C29F763}" type="slidenum">
              <a:rPr lang="en-US">
                <a:latin typeface="Verdana" pitchFamily="34" charset="0"/>
              </a:rPr>
              <a:pPr>
                <a:defRPr/>
              </a:pPr>
              <a:t>32</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out)">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766492" cy="56896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INFO ASSET</a:t>
            </a:r>
          </a:p>
          <a:p>
            <a:pPr algn="r" fontAlgn="auto">
              <a:spcBef>
                <a:spcPts val="0"/>
              </a:spcBef>
              <a:spcAft>
                <a:spcPts val="0"/>
              </a:spcAft>
              <a:defRPr/>
            </a:pPr>
            <a:r>
              <a:rPr lang="en-US" sz="1600" b="1" dirty="0">
                <a:solidFill>
                  <a:srgbClr val="FFFF00"/>
                </a:solidFill>
                <a:latin typeface="Verdana" pitchFamily="34" charset="0"/>
              </a:rPr>
              <a:t>CLASSIFICATION</a:t>
            </a:r>
          </a:p>
        </p:txBody>
      </p:sp>
      <p:sp>
        <p:nvSpPr>
          <p:cNvPr id="6" name="TextBox 5"/>
          <p:cNvSpPr txBox="1"/>
          <p:nvPr/>
        </p:nvSpPr>
        <p:spPr>
          <a:xfrm>
            <a:off x="1219200" y="980017"/>
            <a:ext cx="7772400" cy="3785652"/>
          </a:xfrm>
          <a:prstGeom prst="rect">
            <a:avLst/>
          </a:prstGeom>
          <a:noFill/>
        </p:spPr>
        <p:txBody>
          <a:bodyPr>
            <a:spAutoFit/>
          </a:bodyPr>
          <a:lstStyle/>
          <a:p>
            <a:pPr algn="just" fontAlgn="auto">
              <a:spcBef>
                <a:spcPts val="0"/>
              </a:spcBef>
              <a:spcAft>
                <a:spcPts val="0"/>
              </a:spcAft>
              <a:defRPr/>
            </a:pPr>
            <a:r>
              <a:rPr lang="en-US" sz="1200" b="1" kern="0" dirty="0">
                <a:solidFill>
                  <a:srgbClr val="2D2DB9">
                    <a:lumMod val="50000"/>
                  </a:srgbClr>
                </a:solidFill>
                <a:latin typeface="Verdana" pitchFamily="34" charset="0"/>
              </a:rPr>
              <a:t>CONFIDENTIAL</a:t>
            </a:r>
            <a:r>
              <a:rPr lang="en-US" sz="1200" kern="0" dirty="0">
                <a:solidFill>
                  <a:srgbClr val="2D2DB9">
                    <a:lumMod val="50000"/>
                  </a:srgbClr>
                </a:solidFill>
                <a:latin typeface="Verdana" pitchFamily="34" charset="0"/>
              </a:rPr>
              <a:t>:  </a:t>
            </a:r>
          </a:p>
          <a:p>
            <a:pPr algn="just" fontAlgn="auto">
              <a:spcBef>
                <a:spcPts val="0"/>
              </a:spcBef>
              <a:spcAft>
                <a:spcPts val="0"/>
              </a:spcAft>
              <a:defRPr/>
            </a:pPr>
            <a:r>
              <a:rPr lang="en-US" sz="1200" kern="0" dirty="0">
                <a:solidFill>
                  <a:srgbClr val="2D2DB9">
                    <a:lumMod val="50000"/>
                  </a:srgbClr>
                </a:solidFill>
                <a:latin typeface="Verdana" pitchFamily="34" charset="0"/>
              </a:rPr>
              <a:t>If this information is leaked outside </a:t>
            </a:r>
            <a:r>
              <a:rPr lang="en-US" sz="1200" kern="0" dirty="0" smtClean="0">
                <a:solidFill>
                  <a:srgbClr val="2D2DB9">
                    <a:lumMod val="50000"/>
                  </a:srgbClr>
                </a:solidFill>
                <a:latin typeface="Verdana" pitchFamily="34" charset="0"/>
              </a:rPr>
              <a:t>the organization, </a:t>
            </a:r>
            <a:r>
              <a:rPr lang="en-US" sz="1200" kern="0" dirty="0">
                <a:solidFill>
                  <a:srgbClr val="2D2DB9">
                    <a:lumMod val="50000"/>
                  </a:srgbClr>
                </a:solidFill>
                <a:latin typeface="Verdana" pitchFamily="34" charset="0"/>
              </a:rPr>
              <a:t>it will result in major financial and/or image loss. Compromise of this information </a:t>
            </a:r>
            <a:r>
              <a:rPr lang="en-US" sz="1200" kern="0" dirty="0" smtClean="0">
                <a:solidFill>
                  <a:srgbClr val="2D2DB9">
                    <a:lumMod val="50000"/>
                  </a:srgbClr>
                </a:solidFill>
                <a:latin typeface="Verdana" pitchFamily="34" charset="0"/>
              </a:rPr>
              <a:t>may result </a:t>
            </a:r>
            <a:r>
              <a:rPr lang="en-US" sz="1200" kern="0" dirty="0">
                <a:solidFill>
                  <a:srgbClr val="2D2DB9">
                    <a:lumMod val="50000"/>
                  </a:srgbClr>
                </a:solidFill>
                <a:latin typeface="Verdana" pitchFamily="34" charset="0"/>
              </a:rPr>
              <a:t>in </a:t>
            </a:r>
            <a:r>
              <a:rPr lang="en-US" sz="1200" kern="0" dirty="0" smtClean="0">
                <a:solidFill>
                  <a:srgbClr val="2D2DB9">
                    <a:lumMod val="50000"/>
                  </a:srgbClr>
                </a:solidFill>
                <a:latin typeface="Verdana" pitchFamily="34" charset="0"/>
              </a:rPr>
              <a:t>serious non-compliance (</a:t>
            </a:r>
            <a:r>
              <a:rPr lang="en-US" sz="1200" i="1" kern="0" dirty="0" smtClean="0">
                <a:solidFill>
                  <a:srgbClr val="2D2DB9">
                    <a:lumMod val="50000"/>
                  </a:srgbClr>
                </a:solidFill>
                <a:latin typeface="Verdana" pitchFamily="34" charset="0"/>
              </a:rPr>
              <a:t>e.g. </a:t>
            </a:r>
            <a:r>
              <a:rPr lang="en-US" sz="1200" kern="0" dirty="0" smtClean="0">
                <a:solidFill>
                  <a:srgbClr val="2D2DB9">
                    <a:lumMod val="50000"/>
                  </a:srgbClr>
                </a:solidFill>
                <a:latin typeface="Verdana" pitchFamily="34" charset="0"/>
              </a:rPr>
              <a:t>a privacy breach).  Access </a:t>
            </a:r>
            <a:r>
              <a:rPr lang="en-US" sz="1200" kern="0" dirty="0">
                <a:solidFill>
                  <a:srgbClr val="2D2DB9">
                    <a:lumMod val="50000"/>
                  </a:srgbClr>
                </a:solidFill>
                <a:latin typeface="Verdana" pitchFamily="34" charset="0"/>
              </a:rPr>
              <a:t>to this information must be restricted based on the concept of need-to-know. Disclosure requires the information owner’s approval. </a:t>
            </a:r>
            <a:r>
              <a:rPr lang="en-US" sz="1200" kern="0" dirty="0" smtClean="0">
                <a:solidFill>
                  <a:srgbClr val="2D2DB9">
                    <a:lumMod val="50000"/>
                  </a:srgbClr>
                </a:solidFill>
                <a:latin typeface="Verdana" pitchFamily="34" charset="0"/>
              </a:rPr>
              <a:t> In </a:t>
            </a:r>
            <a:r>
              <a:rPr lang="en-US" sz="1200" kern="0" dirty="0">
                <a:solidFill>
                  <a:srgbClr val="2D2DB9">
                    <a:lumMod val="50000"/>
                  </a:srgbClr>
                </a:solidFill>
                <a:latin typeface="Verdana" pitchFamily="34" charset="0"/>
              </a:rPr>
              <a:t>case information needs to be disclosed to third </a:t>
            </a:r>
            <a:r>
              <a:rPr lang="en-US" sz="1200" kern="0" dirty="0" smtClean="0">
                <a:solidFill>
                  <a:srgbClr val="2D2DB9">
                    <a:lumMod val="50000"/>
                  </a:srgbClr>
                </a:solidFill>
                <a:latin typeface="Verdana" pitchFamily="34" charset="0"/>
              </a:rPr>
              <a:t>parties, </a:t>
            </a:r>
            <a:r>
              <a:rPr lang="en-US" sz="1200" kern="0" dirty="0">
                <a:solidFill>
                  <a:srgbClr val="2D2DB9">
                    <a:lumMod val="50000"/>
                  </a:srgbClr>
                </a:solidFill>
                <a:latin typeface="Verdana" pitchFamily="34" charset="0"/>
              </a:rPr>
              <a:t>a signed confidentiality agreement is </a:t>
            </a:r>
            <a:r>
              <a:rPr lang="en-US" sz="1200" kern="0" dirty="0" smtClean="0">
                <a:solidFill>
                  <a:srgbClr val="2D2DB9">
                    <a:lumMod val="50000"/>
                  </a:srgbClr>
                </a:solidFill>
                <a:latin typeface="Verdana" pitchFamily="34" charset="0"/>
              </a:rPr>
              <a:t>required</a:t>
            </a:r>
            <a:r>
              <a:rPr lang="en-US" sz="1200" kern="0" dirty="0">
                <a:solidFill>
                  <a:srgbClr val="2D2DB9">
                    <a:lumMod val="50000"/>
                  </a:srgbClr>
                </a:solidFill>
                <a:latin typeface="Verdana" pitchFamily="34" charset="0"/>
              </a:rPr>
              <a:t>. </a:t>
            </a:r>
            <a:endParaRPr lang="en-US" sz="1200" kern="0" dirty="0" smtClean="0">
              <a:solidFill>
                <a:srgbClr val="2D2DB9">
                  <a:lumMod val="50000"/>
                </a:srgbClr>
              </a:solidFill>
              <a:latin typeface="Verdana" pitchFamily="34" charset="0"/>
            </a:endParaRPr>
          </a:p>
          <a:p>
            <a:pPr algn="just" fontAlgn="auto">
              <a:spcBef>
                <a:spcPts val="0"/>
              </a:spcBef>
              <a:spcAft>
                <a:spcPts val="0"/>
              </a:spcAft>
              <a:defRPr/>
            </a:pPr>
            <a:r>
              <a:rPr lang="en-US" sz="1200" i="1" kern="0" dirty="0" smtClean="0">
                <a:solidFill>
                  <a:srgbClr val="2D2DB9">
                    <a:lumMod val="50000"/>
                  </a:srgbClr>
                </a:solidFill>
                <a:latin typeface="Verdana" pitchFamily="34" charset="0"/>
              </a:rPr>
              <a:t>Examples:</a:t>
            </a:r>
            <a:r>
              <a:rPr lang="en-US" sz="1200" kern="0" dirty="0" smtClean="0">
                <a:solidFill>
                  <a:srgbClr val="2D2DB9">
                    <a:lumMod val="50000"/>
                  </a:srgbClr>
                </a:solidFill>
                <a:latin typeface="Verdana" pitchFamily="34" charset="0"/>
              </a:rPr>
              <a:t> customer </a:t>
            </a:r>
            <a:r>
              <a:rPr lang="en-US" sz="1200" kern="0" dirty="0">
                <a:solidFill>
                  <a:srgbClr val="2D2DB9">
                    <a:lumMod val="50000"/>
                  </a:srgbClr>
                </a:solidFill>
                <a:latin typeface="Verdana" pitchFamily="34" charset="0"/>
              </a:rPr>
              <a:t>contracts, </a:t>
            </a:r>
            <a:r>
              <a:rPr lang="en-US" sz="1200" kern="0" dirty="0" smtClean="0">
                <a:solidFill>
                  <a:srgbClr val="2D2DB9">
                    <a:lumMod val="50000"/>
                  </a:srgbClr>
                </a:solidFill>
                <a:latin typeface="Verdana" pitchFamily="34" charset="0"/>
              </a:rPr>
              <a:t>pricing rates, trade secrets, personal information, new </a:t>
            </a:r>
            <a:r>
              <a:rPr lang="en-US" sz="1200" kern="0" dirty="0">
                <a:solidFill>
                  <a:srgbClr val="2D2DB9">
                    <a:lumMod val="50000"/>
                  </a:srgbClr>
                </a:solidFill>
                <a:latin typeface="Verdana" pitchFamily="34" charset="0"/>
              </a:rPr>
              <a:t>product development </a:t>
            </a:r>
            <a:r>
              <a:rPr lang="en-US" sz="1200" kern="0" dirty="0" smtClean="0">
                <a:solidFill>
                  <a:srgbClr val="2D2DB9">
                    <a:lumMod val="50000"/>
                  </a:srgbClr>
                </a:solidFill>
                <a:latin typeface="Verdana" pitchFamily="34" charset="0"/>
              </a:rPr>
              <a:t>plans, budgets, financial reports (prior to publication), passwords, encryption keys. </a:t>
            </a:r>
            <a:endParaRPr lang="en-US" sz="1200" kern="0" dirty="0">
              <a:solidFill>
                <a:srgbClr val="2D2DB9">
                  <a:lumMod val="50000"/>
                </a:srgbClr>
              </a:solidFill>
              <a:latin typeface="Verdana" pitchFamily="34" charset="0"/>
            </a:endParaRPr>
          </a:p>
          <a:p>
            <a:pPr algn="just" fontAlgn="auto">
              <a:spcBef>
                <a:spcPts val="0"/>
              </a:spcBef>
              <a:spcAft>
                <a:spcPts val="0"/>
              </a:spcAft>
              <a:defRPr/>
            </a:pPr>
            <a:endParaRPr lang="en-US" sz="1200" kern="0" dirty="0">
              <a:solidFill>
                <a:srgbClr val="2D2DB9">
                  <a:lumMod val="50000"/>
                </a:srgbClr>
              </a:solidFill>
              <a:latin typeface="Verdana" pitchFamily="34" charset="0"/>
            </a:endParaRPr>
          </a:p>
          <a:p>
            <a:pPr algn="just" fontAlgn="auto">
              <a:spcBef>
                <a:spcPts val="0"/>
              </a:spcBef>
              <a:spcAft>
                <a:spcPts val="0"/>
              </a:spcAft>
              <a:defRPr/>
            </a:pPr>
            <a:r>
              <a:rPr lang="en-US" sz="1200" b="1" kern="0" dirty="0">
                <a:solidFill>
                  <a:srgbClr val="2D2DB9">
                    <a:lumMod val="50000"/>
                  </a:srgbClr>
                </a:solidFill>
                <a:latin typeface="Verdana" pitchFamily="34" charset="0"/>
              </a:rPr>
              <a:t>INTERNAL USE ONLY:</a:t>
            </a:r>
            <a:r>
              <a:rPr lang="en-US" sz="1200" kern="0" dirty="0">
                <a:solidFill>
                  <a:srgbClr val="2D2DB9">
                    <a:lumMod val="50000"/>
                  </a:srgbClr>
                </a:solidFill>
                <a:latin typeface="Verdana" pitchFamily="34" charset="0"/>
              </a:rPr>
              <a:t> </a:t>
            </a:r>
          </a:p>
          <a:p>
            <a:pPr algn="just" fontAlgn="auto">
              <a:spcBef>
                <a:spcPts val="0"/>
              </a:spcBef>
              <a:spcAft>
                <a:spcPts val="0"/>
              </a:spcAft>
              <a:defRPr/>
            </a:pPr>
            <a:r>
              <a:rPr lang="en-US" sz="1200" kern="0" dirty="0" smtClean="0">
                <a:solidFill>
                  <a:srgbClr val="2D2DB9">
                    <a:lumMod val="50000"/>
                  </a:srgbClr>
                </a:solidFill>
                <a:latin typeface="Verdana" pitchFamily="34" charset="0"/>
              </a:rPr>
              <a:t>Leakage or disclosure of this information outside the organization </a:t>
            </a:r>
            <a:r>
              <a:rPr lang="en-US" sz="1200" kern="0" dirty="0">
                <a:solidFill>
                  <a:srgbClr val="2D2DB9">
                    <a:lumMod val="50000"/>
                  </a:srgbClr>
                </a:solidFill>
                <a:latin typeface="Verdana" pitchFamily="34" charset="0"/>
              </a:rPr>
              <a:t>is unlikely to cause serious harm </a:t>
            </a:r>
            <a:r>
              <a:rPr lang="en-US" sz="1200" kern="0" dirty="0" smtClean="0">
                <a:solidFill>
                  <a:srgbClr val="2D2DB9">
                    <a:lumMod val="50000"/>
                  </a:srgbClr>
                </a:solidFill>
                <a:latin typeface="Verdana" pitchFamily="34" charset="0"/>
              </a:rPr>
              <a:t>but may result </a:t>
            </a:r>
            <a:r>
              <a:rPr lang="en-US" sz="1200" kern="0" dirty="0">
                <a:solidFill>
                  <a:srgbClr val="2D2DB9">
                    <a:lumMod val="50000"/>
                  </a:srgbClr>
                </a:solidFill>
                <a:latin typeface="Verdana" pitchFamily="34" charset="0"/>
              </a:rPr>
              <a:t>in </a:t>
            </a:r>
            <a:r>
              <a:rPr lang="en-US" sz="1200" kern="0" dirty="0" smtClean="0">
                <a:solidFill>
                  <a:srgbClr val="2D2DB9">
                    <a:lumMod val="50000"/>
                  </a:srgbClr>
                </a:solidFill>
                <a:latin typeface="Verdana" pitchFamily="34" charset="0"/>
              </a:rPr>
              <a:t>some financial </a:t>
            </a:r>
            <a:r>
              <a:rPr lang="en-US" sz="1200" kern="0" dirty="0">
                <a:solidFill>
                  <a:srgbClr val="2D2DB9">
                    <a:lumMod val="50000"/>
                  </a:srgbClr>
                </a:solidFill>
                <a:latin typeface="Verdana" pitchFamily="34" charset="0"/>
              </a:rPr>
              <a:t>loss and/or embarrassment</a:t>
            </a:r>
            <a:r>
              <a:rPr lang="en-US" sz="1200" kern="0" dirty="0" smtClean="0">
                <a:solidFill>
                  <a:srgbClr val="2D2DB9">
                    <a:lumMod val="50000"/>
                  </a:srgbClr>
                </a:solidFill>
                <a:latin typeface="Verdana" pitchFamily="34" charset="0"/>
              </a:rPr>
              <a:t>. </a:t>
            </a:r>
          </a:p>
          <a:p>
            <a:pPr algn="just" fontAlgn="auto">
              <a:spcBef>
                <a:spcPts val="0"/>
              </a:spcBef>
              <a:spcAft>
                <a:spcPts val="0"/>
              </a:spcAft>
              <a:defRPr/>
            </a:pPr>
            <a:r>
              <a:rPr lang="en-US" sz="1200" i="1" kern="0" dirty="0" smtClean="0">
                <a:solidFill>
                  <a:srgbClr val="2D2DB9">
                    <a:lumMod val="50000"/>
                  </a:srgbClr>
                </a:solidFill>
                <a:latin typeface="Verdana" pitchFamily="34" charset="0"/>
              </a:rPr>
              <a:t>Examples:</a:t>
            </a:r>
            <a:r>
              <a:rPr lang="en-US" sz="1200" kern="0" dirty="0" smtClean="0">
                <a:solidFill>
                  <a:srgbClr val="2D2DB9">
                    <a:lumMod val="50000"/>
                  </a:srgbClr>
                </a:solidFill>
                <a:latin typeface="Verdana" pitchFamily="34" charset="0"/>
              </a:rPr>
              <a:t> circulars</a:t>
            </a:r>
            <a:r>
              <a:rPr lang="en-US" sz="1200" kern="0" dirty="0">
                <a:solidFill>
                  <a:srgbClr val="2D2DB9">
                    <a:lumMod val="50000"/>
                  </a:srgbClr>
                </a:solidFill>
                <a:latin typeface="Verdana" pitchFamily="34" charset="0"/>
              </a:rPr>
              <a:t>, policies, training </a:t>
            </a:r>
            <a:r>
              <a:rPr lang="en-US" sz="1200" kern="0" dirty="0" smtClean="0">
                <a:solidFill>
                  <a:srgbClr val="2D2DB9">
                    <a:lumMod val="50000"/>
                  </a:srgbClr>
                </a:solidFill>
                <a:latin typeface="Verdana" pitchFamily="34" charset="0"/>
              </a:rPr>
              <a:t>materials, general company emails, security policies and procedures, corporate intranet.</a:t>
            </a:r>
            <a:endParaRPr lang="en-US" sz="1200" kern="0" dirty="0">
              <a:solidFill>
                <a:srgbClr val="2D2DB9">
                  <a:lumMod val="50000"/>
                </a:srgbClr>
              </a:solidFill>
              <a:latin typeface="Verdana" pitchFamily="34" charset="0"/>
            </a:endParaRPr>
          </a:p>
          <a:p>
            <a:pPr algn="just" fontAlgn="auto">
              <a:spcBef>
                <a:spcPts val="0"/>
              </a:spcBef>
              <a:spcAft>
                <a:spcPts val="0"/>
              </a:spcAft>
              <a:defRPr/>
            </a:pPr>
            <a:endParaRPr lang="en-US" sz="1200" kern="0" dirty="0">
              <a:solidFill>
                <a:srgbClr val="2D2DB9">
                  <a:lumMod val="50000"/>
                </a:srgbClr>
              </a:solidFill>
              <a:latin typeface="Verdana" pitchFamily="34" charset="0"/>
            </a:endParaRPr>
          </a:p>
          <a:p>
            <a:pPr algn="just" fontAlgn="auto">
              <a:spcBef>
                <a:spcPts val="0"/>
              </a:spcBef>
              <a:spcAft>
                <a:spcPts val="0"/>
              </a:spcAft>
              <a:defRPr/>
            </a:pPr>
            <a:r>
              <a:rPr lang="en-US" sz="1200" b="1" kern="0" dirty="0">
                <a:solidFill>
                  <a:srgbClr val="2D2DB9">
                    <a:lumMod val="50000"/>
                  </a:srgbClr>
                </a:solidFill>
                <a:latin typeface="Verdana" pitchFamily="34" charset="0"/>
              </a:rPr>
              <a:t>PUBLIC:</a:t>
            </a:r>
            <a:r>
              <a:rPr lang="en-US" sz="1200" kern="0" dirty="0">
                <a:solidFill>
                  <a:srgbClr val="2D2DB9">
                    <a:lumMod val="50000"/>
                  </a:srgbClr>
                </a:solidFill>
                <a:latin typeface="Verdana" pitchFamily="34" charset="0"/>
              </a:rPr>
              <a:t> </a:t>
            </a:r>
          </a:p>
          <a:p>
            <a:pPr algn="just" fontAlgn="auto">
              <a:spcBef>
                <a:spcPts val="0"/>
              </a:spcBef>
              <a:spcAft>
                <a:spcPts val="0"/>
              </a:spcAft>
              <a:defRPr/>
            </a:pPr>
            <a:r>
              <a:rPr lang="en-US" sz="1200" kern="0" dirty="0" smtClean="0">
                <a:solidFill>
                  <a:srgbClr val="2D2DB9">
                    <a:lumMod val="50000"/>
                  </a:srgbClr>
                </a:solidFill>
                <a:latin typeface="Verdana" pitchFamily="34" charset="0"/>
              </a:rPr>
              <a:t>This information can be freely disclosed to anyone although publication must usually be </a:t>
            </a:r>
            <a:r>
              <a:rPr lang="en-US" sz="1200" kern="0" dirty="0">
                <a:solidFill>
                  <a:srgbClr val="2D2DB9">
                    <a:lumMod val="50000"/>
                  </a:srgbClr>
                </a:solidFill>
                <a:latin typeface="Verdana" pitchFamily="34" charset="0"/>
              </a:rPr>
              <a:t>explicitly approved by </a:t>
            </a:r>
            <a:r>
              <a:rPr lang="en-US" sz="1200" kern="0" dirty="0" smtClean="0">
                <a:solidFill>
                  <a:srgbClr val="2D2DB9">
                    <a:lumMod val="50000"/>
                  </a:srgbClr>
                </a:solidFill>
                <a:latin typeface="Verdana" pitchFamily="34" charset="0"/>
              </a:rPr>
              <a:t>Corporate </a:t>
            </a:r>
            <a:r>
              <a:rPr lang="en-US" sz="1200" kern="0" dirty="0">
                <a:solidFill>
                  <a:srgbClr val="2D2DB9">
                    <a:lumMod val="50000"/>
                  </a:srgbClr>
                </a:solidFill>
                <a:latin typeface="Verdana" pitchFamily="34" charset="0"/>
              </a:rPr>
              <a:t>Communications </a:t>
            </a:r>
            <a:r>
              <a:rPr lang="en-US" sz="1200" kern="0" dirty="0" smtClean="0">
                <a:solidFill>
                  <a:srgbClr val="2D2DB9">
                    <a:lumMod val="50000"/>
                  </a:srgbClr>
                </a:solidFill>
                <a:latin typeface="Verdana" pitchFamily="34" charset="0"/>
              </a:rPr>
              <a:t>or Marketing. </a:t>
            </a:r>
          </a:p>
          <a:p>
            <a:pPr algn="just" fontAlgn="auto">
              <a:spcBef>
                <a:spcPts val="0"/>
              </a:spcBef>
              <a:spcAft>
                <a:spcPts val="0"/>
              </a:spcAft>
              <a:defRPr/>
            </a:pPr>
            <a:r>
              <a:rPr lang="en-US" sz="1200" i="1" kern="0" dirty="0" smtClean="0">
                <a:solidFill>
                  <a:srgbClr val="2D2DB9">
                    <a:lumMod val="50000"/>
                  </a:srgbClr>
                </a:solidFill>
                <a:latin typeface="Verdana" pitchFamily="34" charset="0"/>
              </a:rPr>
              <a:t>Examples:</a:t>
            </a:r>
            <a:r>
              <a:rPr lang="en-US" sz="1200" kern="0" dirty="0" smtClean="0">
                <a:solidFill>
                  <a:srgbClr val="2D2DB9">
                    <a:lumMod val="50000"/>
                  </a:srgbClr>
                </a:solidFill>
                <a:latin typeface="Verdana" pitchFamily="34" charset="0"/>
              </a:rPr>
              <a:t> marketing </a:t>
            </a:r>
            <a:r>
              <a:rPr lang="en-US" sz="1200" kern="0" dirty="0">
                <a:solidFill>
                  <a:srgbClr val="2D2DB9">
                    <a:lumMod val="50000"/>
                  </a:srgbClr>
                </a:solidFill>
                <a:latin typeface="Verdana" pitchFamily="34" charset="0"/>
              </a:rPr>
              <a:t>brochures, press </a:t>
            </a:r>
            <a:r>
              <a:rPr lang="en-US" sz="1200" kern="0" dirty="0" smtClean="0">
                <a:solidFill>
                  <a:srgbClr val="2D2DB9">
                    <a:lumMod val="50000"/>
                  </a:srgbClr>
                </a:solidFill>
                <a:latin typeface="Verdana" pitchFamily="34" charset="0"/>
              </a:rPr>
              <a:t>releases, website.</a:t>
            </a:r>
            <a:endParaRPr lang="en-US" sz="1200" kern="0" dirty="0">
              <a:solidFill>
                <a:srgbClr val="2D2DB9">
                  <a:lumMod val="50000"/>
                </a:srgbClr>
              </a:solidFill>
              <a:latin typeface="Verdana" pitchFamily="34" charset="0"/>
            </a:endParaRPr>
          </a:p>
          <a:p>
            <a:pPr algn="just" fontAlgn="auto">
              <a:spcBef>
                <a:spcPts val="0"/>
              </a:spcBef>
              <a:spcAft>
                <a:spcPts val="0"/>
              </a:spcAft>
              <a:defRPr/>
            </a:pPr>
            <a:endParaRPr lang="en-US" sz="1200" kern="0" dirty="0">
              <a:solidFill>
                <a:srgbClr val="2D2DB9">
                  <a:lumMod val="50000"/>
                </a:srgbClr>
              </a:solidFill>
              <a:latin typeface="Verdana" pitchFamily="34" charset="0"/>
            </a:endParaRPr>
          </a:p>
        </p:txBody>
      </p:sp>
      <p:sp>
        <p:nvSpPr>
          <p:cNvPr id="10" name="Slide Number Placeholder 9"/>
          <p:cNvSpPr>
            <a:spLocks noGrp="1"/>
          </p:cNvSpPr>
          <p:nvPr>
            <p:ph type="sldNum" sz="quarter" idx="11"/>
          </p:nvPr>
        </p:nvSpPr>
        <p:spPr/>
        <p:txBody>
          <a:bodyPr/>
          <a:lstStyle/>
          <a:p>
            <a:pPr>
              <a:defRPr/>
            </a:pPr>
            <a:fld id="{33E6C252-9E60-4F22-BEC6-FEE7F9F51F84}" type="slidenum">
              <a:rPr lang="en-US">
                <a:latin typeface="Verdana" pitchFamily="34" charset="0"/>
              </a:rPr>
              <a:pPr>
                <a:defRPr/>
              </a:pPr>
              <a:t>33</a:t>
            </a:fld>
            <a:endParaRPr lang="en-US">
              <a:latin typeface="Verdana" pitchFamily="34" charset="0"/>
            </a:endParaRPr>
          </a:p>
        </p:txBody>
      </p:sp>
      <p:sp>
        <p:nvSpPr>
          <p:cNvPr id="48135" name="Rectangle 14"/>
          <p:cNvSpPr>
            <a:spLocks noChangeArrowheads="1"/>
          </p:cNvSpPr>
          <p:nvPr/>
        </p:nvSpPr>
        <p:spPr bwMode="auto">
          <a:xfrm>
            <a:off x="1600200" y="27940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gn="ctr"/>
            <a:r>
              <a:rPr lang="en-US" sz="2000" b="1">
                <a:solidFill>
                  <a:srgbClr val="FF0000"/>
                </a:solidFill>
                <a:latin typeface="Verdana" pitchFamily="34" charset="0"/>
              </a:rPr>
              <a:t>Information Asset Classification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150939" y="76201"/>
            <a:ext cx="8307387" cy="57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2000" b="1" dirty="0" smtClean="0">
                <a:solidFill>
                  <a:srgbClr val="C00000"/>
                </a:solidFill>
                <a:latin typeface="Verdana" pitchFamily="34" charset="0"/>
              </a:rPr>
              <a:t>Confidentiality</a:t>
            </a:r>
            <a:endParaRPr lang="en-US" sz="2000" b="1" dirty="0">
              <a:solidFill>
                <a:srgbClr val="C00000"/>
              </a:solidFill>
              <a:latin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21233974"/>
              </p:ext>
            </p:extLst>
          </p:nvPr>
        </p:nvGraphicFramePr>
        <p:xfrm>
          <a:off x="1143000" y="1397000"/>
          <a:ext cx="7620000" cy="5188585"/>
        </p:xfrm>
        <a:graphic>
          <a:graphicData uri="http://schemas.openxmlformats.org/drawingml/2006/table">
            <a:tbl>
              <a:tblPr/>
              <a:tblGrid>
                <a:gridCol w="2124988"/>
                <a:gridCol w="5495012"/>
              </a:tblGrid>
              <a:tr h="555625">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1600" b="1" i="0" dirty="0">
                          <a:solidFill>
                            <a:schemeClr val="accent1">
                              <a:lumMod val="50000"/>
                            </a:schemeClr>
                          </a:solidFill>
                          <a:latin typeface="Verdana" pitchFamily="34" charset="0"/>
                          <a:ea typeface="Times New Roman"/>
                          <a:cs typeface="Arial"/>
                        </a:rPr>
                        <a:t>Confidentiality </a:t>
                      </a:r>
                      <a:r>
                        <a:rPr lang="en-US" sz="1600" b="1" i="0" dirty="0" smtClean="0">
                          <a:solidFill>
                            <a:schemeClr val="accent1">
                              <a:lumMod val="50000"/>
                            </a:schemeClr>
                          </a:solidFill>
                          <a:latin typeface="Verdana" pitchFamily="34" charset="0"/>
                          <a:ea typeface="Times New Roman"/>
                          <a:cs typeface="Arial"/>
                        </a:rPr>
                        <a:t>level</a:t>
                      </a:r>
                      <a:endParaRPr lang="en-US" sz="1500" b="1" i="1" dirty="0">
                        <a:solidFill>
                          <a:schemeClr val="accent1">
                            <a:lumMod val="50000"/>
                          </a:schemeClr>
                        </a:solidFill>
                        <a:latin typeface="Verdana" pitchFamily="34" charset="0"/>
                        <a:ea typeface="Times New Roman"/>
                        <a:cs typeface="Arial"/>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1600" b="1" i="0" dirty="0">
                          <a:solidFill>
                            <a:schemeClr val="accent1">
                              <a:lumMod val="50000"/>
                            </a:schemeClr>
                          </a:solidFill>
                          <a:latin typeface="Verdana" pitchFamily="34" charset="0"/>
                          <a:ea typeface="Times New Roman"/>
                          <a:cs typeface="Arial"/>
                        </a:rPr>
                        <a:t>Explanation</a:t>
                      </a:r>
                      <a:endParaRPr lang="en-US" sz="1500" b="1" i="1" dirty="0">
                        <a:solidFill>
                          <a:schemeClr val="accent1">
                            <a:lumMod val="50000"/>
                          </a:schemeClr>
                        </a:solidFill>
                        <a:latin typeface="Verdana" pitchFamily="34" charset="0"/>
                        <a:ea typeface="Times New Roman"/>
                        <a:cs typeface="Arial"/>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r>
              <a:tr h="1577975">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3200" b="0" i="0" dirty="0">
                          <a:solidFill>
                            <a:schemeClr val="accent1">
                              <a:lumMod val="50000"/>
                            </a:schemeClr>
                          </a:solidFill>
                          <a:latin typeface="Verdana" pitchFamily="34" charset="0"/>
                          <a:ea typeface="Times New Roman"/>
                          <a:cs typeface="Arial"/>
                        </a:rPr>
                        <a:t>High</a:t>
                      </a:r>
                      <a:endParaRPr lang="en-US" sz="2700" b="1" i="1" dirty="0">
                        <a:solidFill>
                          <a:schemeClr val="accent1">
                            <a:lumMod val="50000"/>
                          </a:schemeClr>
                        </a:solidFill>
                        <a:latin typeface="Verdana" pitchFamily="34" charset="0"/>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600" b="0" i="0" dirty="0">
                          <a:solidFill>
                            <a:schemeClr val="accent1">
                              <a:lumMod val="50000"/>
                            </a:schemeClr>
                          </a:solidFill>
                          <a:latin typeface="Verdana" pitchFamily="34" charset="0"/>
                          <a:ea typeface="Times New Roman"/>
                          <a:cs typeface="Arial"/>
                        </a:rPr>
                        <a:t>Information which is very sensitive or private, of </a:t>
                      </a:r>
                      <a:r>
                        <a:rPr lang="en-US" sz="1600" b="0" i="0" dirty="0" smtClean="0">
                          <a:solidFill>
                            <a:schemeClr val="accent1">
                              <a:lumMod val="50000"/>
                            </a:schemeClr>
                          </a:solidFill>
                          <a:latin typeface="Verdana" pitchFamily="34" charset="0"/>
                          <a:ea typeface="Times New Roman"/>
                          <a:cs typeface="Arial"/>
                        </a:rPr>
                        <a:t>great value </a:t>
                      </a:r>
                      <a:r>
                        <a:rPr lang="en-US" sz="1600" b="0" i="0" dirty="0">
                          <a:solidFill>
                            <a:schemeClr val="accent1">
                              <a:lumMod val="50000"/>
                            </a:schemeClr>
                          </a:solidFill>
                          <a:latin typeface="Verdana" pitchFamily="34" charset="0"/>
                          <a:ea typeface="Times New Roman"/>
                          <a:cs typeface="Arial"/>
                        </a:rPr>
                        <a:t>to the organization and intended </a:t>
                      </a:r>
                      <a:r>
                        <a:rPr lang="en-US" sz="1600" b="0" i="0" dirty="0" smtClean="0">
                          <a:solidFill>
                            <a:schemeClr val="accent1">
                              <a:lumMod val="50000"/>
                            </a:schemeClr>
                          </a:solidFill>
                          <a:latin typeface="Verdana" pitchFamily="34" charset="0"/>
                          <a:ea typeface="Times New Roman"/>
                          <a:cs typeface="Arial"/>
                        </a:rPr>
                        <a:t>for specific individuals </a:t>
                      </a:r>
                      <a:r>
                        <a:rPr lang="en-US" sz="1600" b="0" i="0" dirty="0">
                          <a:solidFill>
                            <a:schemeClr val="accent1">
                              <a:lumMod val="50000"/>
                            </a:schemeClr>
                          </a:solidFill>
                          <a:latin typeface="Verdana" pitchFamily="34" charset="0"/>
                          <a:ea typeface="Times New Roman"/>
                          <a:cs typeface="Arial"/>
                        </a:rPr>
                        <a:t>only. The unauthorized disclosure of such information can cause severe harm </a:t>
                      </a:r>
                      <a:r>
                        <a:rPr lang="en-US" sz="1600" b="0" i="0" dirty="0" smtClean="0">
                          <a:solidFill>
                            <a:schemeClr val="accent1">
                              <a:lumMod val="50000"/>
                            </a:schemeClr>
                          </a:solidFill>
                          <a:latin typeface="Verdana" pitchFamily="34" charset="0"/>
                          <a:ea typeface="Times New Roman"/>
                          <a:cs typeface="Arial"/>
                        </a:rPr>
                        <a:t>such as legal </a:t>
                      </a:r>
                      <a:r>
                        <a:rPr lang="en-US" sz="1600" b="0" i="0" dirty="0">
                          <a:solidFill>
                            <a:schemeClr val="accent1">
                              <a:lumMod val="50000"/>
                            </a:schemeClr>
                          </a:solidFill>
                          <a:latin typeface="Verdana" pitchFamily="34" charset="0"/>
                          <a:ea typeface="Times New Roman"/>
                          <a:cs typeface="Arial"/>
                        </a:rPr>
                        <a:t>or financial </a:t>
                      </a:r>
                      <a:r>
                        <a:rPr lang="en-US" sz="1600" b="0" i="0" dirty="0" smtClean="0">
                          <a:solidFill>
                            <a:schemeClr val="accent1">
                              <a:lumMod val="50000"/>
                            </a:schemeClr>
                          </a:solidFill>
                          <a:latin typeface="Verdana" pitchFamily="34" charset="0"/>
                          <a:ea typeface="Times New Roman"/>
                          <a:cs typeface="Arial"/>
                        </a:rPr>
                        <a:t>liabilities, competitive disadvantage, </a:t>
                      </a:r>
                      <a:r>
                        <a:rPr lang="en-US" sz="1600" b="0" i="0" dirty="0">
                          <a:solidFill>
                            <a:schemeClr val="accent1">
                              <a:lumMod val="50000"/>
                            </a:schemeClr>
                          </a:solidFill>
                          <a:latin typeface="Verdana" pitchFamily="34" charset="0"/>
                          <a:ea typeface="Times New Roman"/>
                          <a:cs typeface="Arial"/>
                        </a:rPr>
                        <a:t>loss of </a:t>
                      </a:r>
                      <a:r>
                        <a:rPr lang="en-US" sz="1600" b="0" i="0" dirty="0" smtClean="0">
                          <a:solidFill>
                            <a:schemeClr val="accent1">
                              <a:lumMod val="50000"/>
                            </a:schemeClr>
                          </a:solidFill>
                          <a:latin typeface="Verdana" pitchFamily="34" charset="0"/>
                          <a:ea typeface="Times New Roman"/>
                          <a:cs typeface="Arial"/>
                        </a:rPr>
                        <a:t>brand value </a:t>
                      </a:r>
                      <a:r>
                        <a:rPr lang="en-US" sz="1600" b="0" i="1" dirty="0" smtClean="0">
                          <a:solidFill>
                            <a:schemeClr val="accent1">
                              <a:lumMod val="50000"/>
                            </a:schemeClr>
                          </a:solidFill>
                          <a:latin typeface="Verdana" pitchFamily="34" charset="0"/>
                          <a:ea typeface="Times New Roman"/>
                          <a:cs typeface="Arial"/>
                        </a:rPr>
                        <a:t>e.g. </a:t>
                      </a:r>
                      <a:r>
                        <a:rPr lang="en-US" sz="1600" b="0" i="0" dirty="0" smtClean="0">
                          <a:solidFill>
                            <a:schemeClr val="accent1">
                              <a:lumMod val="50000"/>
                            </a:schemeClr>
                          </a:solidFill>
                          <a:latin typeface="Verdana" pitchFamily="34" charset="0"/>
                          <a:ea typeface="Times New Roman"/>
                          <a:cs typeface="Arial"/>
                        </a:rPr>
                        <a:t>merger </a:t>
                      </a:r>
                      <a:r>
                        <a:rPr lang="en-US" sz="1600" b="0" i="0" dirty="0">
                          <a:solidFill>
                            <a:schemeClr val="accent1">
                              <a:lumMod val="50000"/>
                            </a:schemeClr>
                          </a:solidFill>
                          <a:latin typeface="Verdana" pitchFamily="34" charset="0"/>
                          <a:ea typeface="Times New Roman"/>
                          <a:cs typeface="Arial"/>
                        </a:rPr>
                        <a:t>and </a:t>
                      </a:r>
                      <a:r>
                        <a:rPr lang="en-US" sz="1600" b="0" i="0" dirty="0" smtClean="0">
                          <a:solidFill>
                            <a:schemeClr val="accent1">
                              <a:lumMod val="50000"/>
                            </a:schemeClr>
                          </a:solidFill>
                          <a:latin typeface="Verdana" pitchFamily="34" charset="0"/>
                          <a:ea typeface="Times New Roman"/>
                          <a:cs typeface="Arial"/>
                        </a:rPr>
                        <a:t>acquisition </a:t>
                      </a:r>
                      <a:r>
                        <a:rPr lang="en-US" sz="1600" b="0" i="0" dirty="0">
                          <a:solidFill>
                            <a:schemeClr val="accent1">
                              <a:lumMod val="50000"/>
                            </a:schemeClr>
                          </a:solidFill>
                          <a:latin typeface="Verdana" pitchFamily="34" charset="0"/>
                          <a:ea typeface="Times New Roman"/>
                          <a:cs typeface="Arial"/>
                        </a:rPr>
                        <a:t>related information, </a:t>
                      </a:r>
                      <a:r>
                        <a:rPr lang="en-US" sz="1600" b="0" i="0" dirty="0" smtClean="0">
                          <a:solidFill>
                            <a:schemeClr val="accent1">
                              <a:lumMod val="50000"/>
                            </a:schemeClr>
                          </a:solidFill>
                          <a:latin typeface="Verdana" pitchFamily="34" charset="0"/>
                          <a:ea typeface="Times New Roman"/>
                          <a:cs typeface="Arial"/>
                        </a:rPr>
                        <a:t>marketing </a:t>
                      </a:r>
                      <a:r>
                        <a:rPr lang="en-US" sz="1600" b="0" i="0" dirty="0">
                          <a:solidFill>
                            <a:schemeClr val="accent1">
                              <a:lumMod val="50000"/>
                            </a:schemeClr>
                          </a:solidFill>
                          <a:latin typeface="Verdana" pitchFamily="34" charset="0"/>
                          <a:ea typeface="Times New Roman"/>
                          <a:cs typeface="Arial"/>
                        </a:rPr>
                        <a:t>strategy</a:t>
                      </a:r>
                      <a:endParaRPr lang="en-US" sz="1500" b="1" i="1" dirty="0">
                        <a:solidFill>
                          <a:schemeClr val="accent1">
                            <a:lumMod val="50000"/>
                          </a:schemeClr>
                        </a:solidFill>
                        <a:latin typeface="Verdana" pitchFamily="34" charset="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111251">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3200" b="0" i="0" dirty="0">
                          <a:solidFill>
                            <a:schemeClr val="accent1">
                              <a:lumMod val="50000"/>
                            </a:schemeClr>
                          </a:solidFill>
                          <a:latin typeface="Verdana" pitchFamily="34" charset="0"/>
                          <a:ea typeface="Times New Roman"/>
                          <a:cs typeface="Arial"/>
                        </a:rPr>
                        <a:t>Medium</a:t>
                      </a:r>
                      <a:endParaRPr lang="en-US" sz="2700" b="1" i="1" dirty="0">
                        <a:solidFill>
                          <a:schemeClr val="accent1">
                            <a:lumMod val="50000"/>
                          </a:schemeClr>
                        </a:solidFill>
                        <a:latin typeface="Verdana" pitchFamily="34" charset="0"/>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600" b="0" i="0" dirty="0">
                          <a:solidFill>
                            <a:schemeClr val="accent1">
                              <a:lumMod val="50000"/>
                            </a:schemeClr>
                          </a:solidFill>
                          <a:latin typeface="Verdana" pitchFamily="34" charset="0"/>
                          <a:ea typeface="Times New Roman"/>
                          <a:cs typeface="Arial"/>
                        </a:rPr>
                        <a:t>Information belonging to the company and not for disclosure to public or external parties. The unauthorized disclosure of </a:t>
                      </a:r>
                      <a:r>
                        <a:rPr lang="en-US" sz="1600" b="0" i="0" dirty="0" smtClean="0">
                          <a:solidFill>
                            <a:schemeClr val="accent1">
                              <a:lumMod val="50000"/>
                            </a:schemeClr>
                          </a:solidFill>
                          <a:latin typeface="Verdana" pitchFamily="34" charset="0"/>
                          <a:ea typeface="Times New Roman"/>
                          <a:cs typeface="Arial"/>
                        </a:rPr>
                        <a:t>this information may harm </a:t>
                      </a:r>
                      <a:r>
                        <a:rPr lang="en-US" sz="1600" b="0" i="0" dirty="0">
                          <a:solidFill>
                            <a:schemeClr val="accent1">
                              <a:lumMod val="50000"/>
                            </a:schemeClr>
                          </a:solidFill>
                          <a:latin typeface="Verdana" pitchFamily="34" charset="0"/>
                          <a:ea typeface="Times New Roman"/>
                          <a:cs typeface="Arial"/>
                        </a:rPr>
                        <a:t>to the </a:t>
                      </a:r>
                      <a:r>
                        <a:rPr lang="en-US" sz="1600" b="0" i="0" dirty="0" smtClean="0">
                          <a:solidFill>
                            <a:schemeClr val="accent1">
                              <a:lumMod val="50000"/>
                            </a:schemeClr>
                          </a:solidFill>
                          <a:latin typeface="Verdana" pitchFamily="34" charset="0"/>
                          <a:ea typeface="Times New Roman"/>
                          <a:cs typeface="Arial"/>
                        </a:rPr>
                        <a:t>organization</a:t>
                      </a:r>
                      <a:r>
                        <a:rPr lang="en-US" sz="1600" b="0" i="0" baseline="0" dirty="0" smtClean="0">
                          <a:solidFill>
                            <a:schemeClr val="accent1">
                              <a:lumMod val="50000"/>
                            </a:schemeClr>
                          </a:solidFill>
                          <a:latin typeface="Verdana" pitchFamily="34" charset="0"/>
                          <a:ea typeface="Times New Roman"/>
                          <a:cs typeface="Arial"/>
                        </a:rPr>
                        <a:t> somewhat </a:t>
                      </a:r>
                      <a:r>
                        <a:rPr lang="en-US" sz="1600" b="0" i="0" dirty="0" smtClean="0">
                          <a:solidFill>
                            <a:schemeClr val="accent1">
                              <a:lumMod val="50000"/>
                            </a:schemeClr>
                          </a:solidFill>
                          <a:latin typeface="Verdana" pitchFamily="34" charset="0"/>
                          <a:ea typeface="Times New Roman"/>
                          <a:cs typeface="Arial"/>
                        </a:rPr>
                        <a:t>e.g. organization charts</a:t>
                      </a:r>
                      <a:r>
                        <a:rPr lang="en-US" sz="1600" b="0" i="0" dirty="0">
                          <a:solidFill>
                            <a:schemeClr val="accent1">
                              <a:lumMod val="50000"/>
                            </a:schemeClr>
                          </a:solidFill>
                          <a:latin typeface="Verdana" pitchFamily="34" charset="0"/>
                          <a:ea typeface="Times New Roman"/>
                          <a:cs typeface="Arial"/>
                        </a:rPr>
                        <a:t>, </a:t>
                      </a:r>
                      <a:r>
                        <a:rPr lang="en-US" sz="1600" b="0" i="0" dirty="0" smtClean="0">
                          <a:solidFill>
                            <a:schemeClr val="accent1">
                              <a:lumMod val="50000"/>
                            </a:schemeClr>
                          </a:solidFill>
                          <a:latin typeface="Verdana" pitchFamily="34" charset="0"/>
                          <a:ea typeface="Times New Roman"/>
                          <a:cs typeface="Arial"/>
                        </a:rPr>
                        <a:t>internal contact lists.</a:t>
                      </a:r>
                      <a:endParaRPr lang="en-US" sz="1500" b="1" i="1" dirty="0">
                        <a:solidFill>
                          <a:schemeClr val="accent1">
                            <a:lumMod val="50000"/>
                          </a:schemeClr>
                        </a:solidFill>
                        <a:latin typeface="Verdana" pitchFamily="34" charset="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022349">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ctr">
                        <a:spcBef>
                          <a:spcPts val="0"/>
                        </a:spcBef>
                        <a:spcAft>
                          <a:spcPts val="0"/>
                        </a:spcAft>
                        <a:tabLst>
                          <a:tab pos="0" algn="l"/>
                        </a:tabLst>
                      </a:pPr>
                      <a:r>
                        <a:rPr lang="en-US" sz="3200" b="0" i="0" dirty="0">
                          <a:solidFill>
                            <a:schemeClr val="accent1">
                              <a:lumMod val="50000"/>
                            </a:schemeClr>
                          </a:solidFill>
                          <a:latin typeface="Verdana" pitchFamily="34" charset="0"/>
                          <a:ea typeface="Times New Roman"/>
                          <a:cs typeface="Arial"/>
                        </a:rPr>
                        <a:t>Low</a:t>
                      </a:r>
                      <a:endParaRPr lang="en-US" sz="2700" b="1" i="1" dirty="0">
                        <a:solidFill>
                          <a:schemeClr val="accent1">
                            <a:lumMod val="50000"/>
                          </a:schemeClr>
                        </a:solidFill>
                        <a:latin typeface="Verdana" pitchFamily="34" charset="0"/>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Bitstream Vera Sans"/>
                          <a:ea typeface="msgothic"/>
                          <a:cs typeface="msgothic"/>
                        </a:defRPr>
                      </a:lvl1pPr>
                      <a:lvl2pPr marL="457200" algn="l" defTabSz="914400" rtl="0" eaLnBrk="1" latinLnBrk="0" hangingPunct="1">
                        <a:defRPr sz="1800" kern="1200">
                          <a:solidFill>
                            <a:schemeClr val="tx1"/>
                          </a:solidFill>
                          <a:latin typeface="Bitstream Vera Sans"/>
                          <a:ea typeface="msgothic"/>
                          <a:cs typeface="msgothic"/>
                        </a:defRPr>
                      </a:lvl2pPr>
                      <a:lvl3pPr marL="914400" algn="l" defTabSz="914400" rtl="0" eaLnBrk="1" latinLnBrk="0" hangingPunct="1">
                        <a:defRPr sz="1800" kern="1200">
                          <a:solidFill>
                            <a:schemeClr val="tx1"/>
                          </a:solidFill>
                          <a:latin typeface="Bitstream Vera Sans"/>
                          <a:ea typeface="msgothic"/>
                          <a:cs typeface="msgothic"/>
                        </a:defRPr>
                      </a:lvl3pPr>
                      <a:lvl4pPr marL="1371600" algn="l" defTabSz="914400" rtl="0" eaLnBrk="1" latinLnBrk="0" hangingPunct="1">
                        <a:defRPr sz="1800" kern="1200">
                          <a:solidFill>
                            <a:schemeClr val="tx1"/>
                          </a:solidFill>
                          <a:latin typeface="Bitstream Vera Sans"/>
                          <a:ea typeface="msgothic"/>
                          <a:cs typeface="msgothic"/>
                        </a:defRPr>
                      </a:lvl4pPr>
                      <a:lvl5pPr marL="1828800" algn="l" defTabSz="914400" rtl="0" eaLnBrk="1" latinLnBrk="0" hangingPunct="1">
                        <a:defRPr sz="1800" kern="1200">
                          <a:solidFill>
                            <a:schemeClr val="tx1"/>
                          </a:solidFill>
                          <a:latin typeface="Bitstream Vera Sans"/>
                          <a:ea typeface="msgothic"/>
                          <a:cs typeface="msgothic"/>
                        </a:defRPr>
                      </a:lvl5pPr>
                      <a:lvl6pPr marL="2286000" algn="l" defTabSz="914400" rtl="0" eaLnBrk="1" latinLnBrk="0" hangingPunct="1">
                        <a:defRPr sz="1800" kern="1200">
                          <a:solidFill>
                            <a:schemeClr val="tx1"/>
                          </a:solidFill>
                          <a:latin typeface="Bitstream Vera Sans"/>
                          <a:ea typeface="msgothic"/>
                          <a:cs typeface="msgothic"/>
                        </a:defRPr>
                      </a:lvl6pPr>
                      <a:lvl7pPr marL="2743200" algn="l" defTabSz="914400" rtl="0" eaLnBrk="1" latinLnBrk="0" hangingPunct="1">
                        <a:defRPr sz="1800" kern="1200">
                          <a:solidFill>
                            <a:schemeClr val="tx1"/>
                          </a:solidFill>
                          <a:latin typeface="Bitstream Vera Sans"/>
                          <a:ea typeface="msgothic"/>
                          <a:cs typeface="msgothic"/>
                        </a:defRPr>
                      </a:lvl7pPr>
                      <a:lvl8pPr marL="3200400" algn="l" defTabSz="914400" rtl="0" eaLnBrk="1" latinLnBrk="0" hangingPunct="1">
                        <a:defRPr sz="1800" kern="1200">
                          <a:solidFill>
                            <a:schemeClr val="tx1"/>
                          </a:solidFill>
                          <a:latin typeface="Bitstream Vera Sans"/>
                          <a:ea typeface="msgothic"/>
                          <a:cs typeface="msgothic"/>
                        </a:defRPr>
                      </a:lvl8pPr>
                      <a:lvl9pPr marL="3657600" algn="l" defTabSz="914400" rtl="0" eaLnBrk="1" latinLnBrk="0" hangingPunct="1">
                        <a:defRPr sz="1800" kern="1200">
                          <a:solidFill>
                            <a:schemeClr val="tx1"/>
                          </a:solidFill>
                          <a:latin typeface="Bitstream Vera Sans"/>
                          <a:ea typeface="msgothic"/>
                          <a:cs typeface="msgothic"/>
                        </a:defRPr>
                      </a:lvl9pPr>
                    </a:lstStyle>
                    <a:p>
                      <a:pPr marL="0" marR="0" algn="just">
                        <a:spcBef>
                          <a:spcPts val="0"/>
                        </a:spcBef>
                        <a:spcAft>
                          <a:spcPts val="0"/>
                        </a:spcAft>
                        <a:tabLst>
                          <a:tab pos="0" algn="l"/>
                        </a:tabLst>
                      </a:pPr>
                      <a:r>
                        <a:rPr lang="en-US" sz="1600" b="0" i="0" dirty="0">
                          <a:solidFill>
                            <a:schemeClr val="accent1">
                              <a:lumMod val="50000"/>
                            </a:schemeClr>
                          </a:solidFill>
                          <a:latin typeface="Verdana" pitchFamily="34" charset="0"/>
                          <a:ea typeface="Times New Roman"/>
                          <a:cs typeface="Arial"/>
                        </a:rPr>
                        <a:t>Non-sensitive information available for public disclosure. The impact of unauthorized disclosure of such information shall not harm Organisation anyway. E.g. Press releases, Company’s News letters e.g. Information published on company’s website</a:t>
                      </a:r>
                      <a:endParaRPr lang="en-US" sz="1500" b="1" i="1" dirty="0">
                        <a:solidFill>
                          <a:schemeClr val="accent1">
                            <a:lumMod val="50000"/>
                          </a:schemeClr>
                        </a:solidFill>
                        <a:latin typeface="Verdana" pitchFamily="34" charset="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Box 10"/>
          <p:cNvSpPr txBox="1"/>
          <p:nvPr/>
        </p:nvSpPr>
        <p:spPr>
          <a:xfrm>
            <a:off x="1076325" y="685801"/>
            <a:ext cx="8001000" cy="461665"/>
          </a:xfrm>
          <a:prstGeom prst="rect">
            <a:avLst/>
          </a:prstGeom>
          <a:noFill/>
        </p:spPr>
        <p:txBody>
          <a:bodyPr>
            <a:spAutoFit/>
          </a:bodyPr>
          <a:lstStyle/>
          <a:p>
            <a:pPr algn="just" fontAlgn="auto">
              <a:spcBef>
                <a:spcPts val="0"/>
              </a:spcBef>
              <a:spcAft>
                <a:spcPts val="0"/>
              </a:spcAft>
              <a:defRPr/>
            </a:pPr>
            <a:r>
              <a:rPr lang="en-US" sz="1200" b="1" kern="0" dirty="0">
                <a:solidFill>
                  <a:srgbClr val="2D2DB9">
                    <a:lumMod val="50000"/>
                  </a:srgbClr>
                </a:solidFill>
                <a:latin typeface="Verdana" pitchFamily="34" charset="0"/>
              </a:rPr>
              <a:t>Confidentiality of information </a:t>
            </a:r>
            <a:r>
              <a:rPr lang="en-US" sz="1200" b="1" kern="0" dirty="0" smtClean="0">
                <a:solidFill>
                  <a:srgbClr val="2D2DB9">
                    <a:lumMod val="50000"/>
                  </a:srgbClr>
                </a:solidFill>
                <a:latin typeface="Verdana" pitchFamily="34" charset="0"/>
              </a:rPr>
              <a:t>concerns the </a:t>
            </a:r>
            <a:r>
              <a:rPr lang="en-US" sz="1200" b="1" kern="0" dirty="0">
                <a:solidFill>
                  <a:srgbClr val="2D2DB9">
                    <a:lumMod val="50000"/>
                  </a:srgbClr>
                </a:solidFill>
                <a:latin typeface="Verdana" pitchFamily="34" charset="0"/>
              </a:rPr>
              <a:t>protection of </a:t>
            </a:r>
            <a:r>
              <a:rPr lang="en-US" sz="1200" b="1" kern="0" dirty="0" smtClean="0">
                <a:solidFill>
                  <a:srgbClr val="2D2DB9">
                    <a:lumMod val="50000"/>
                  </a:srgbClr>
                </a:solidFill>
                <a:latin typeface="Verdana" pitchFamily="34" charset="0"/>
              </a:rPr>
              <a:t>sensitive (and often highly valuable) information </a:t>
            </a:r>
            <a:r>
              <a:rPr lang="en-US" sz="1200" b="1" kern="0" dirty="0">
                <a:solidFill>
                  <a:srgbClr val="2D2DB9">
                    <a:lumMod val="50000"/>
                  </a:srgbClr>
                </a:solidFill>
                <a:latin typeface="Verdana" pitchFamily="34" charset="0"/>
              </a:rPr>
              <a:t>from unauthorized </a:t>
            </a:r>
            <a:r>
              <a:rPr lang="en-US" sz="1200" b="1" kern="0" dirty="0" smtClean="0">
                <a:solidFill>
                  <a:srgbClr val="2D2DB9">
                    <a:lumMod val="50000"/>
                  </a:srgbClr>
                </a:solidFill>
                <a:latin typeface="Verdana" pitchFamily="34" charset="0"/>
              </a:rPr>
              <a:t>or inappropriate disclosure</a:t>
            </a:r>
            <a:r>
              <a:rPr lang="en-US" sz="1200" b="1" kern="0" dirty="0">
                <a:solidFill>
                  <a:srgbClr val="2D2DB9">
                    <a:lumMod val="50000"/>
                  </a:srgbClr>
                </a:solidFill>
                <a:latin typeface="Verdana" pitchFamily="34" charset="0"/>
              </a:rPr>
              <a:t>. </a:t>
            </a:r>
            <a:endParaRPr lang="en-US" sz="1200" kern="0" dirty="0">
              <a:solidFill>
                <a:srgbClr val="2D2DB9">
                  <a:lumMod val="50000"/>
                </a:srgbClr>
              </a:solidFill>
              <a:latin typeface="Verdana" pitchFamily="34" charset="0"/>
            </a:endParaRPr>
          </a:p>
        </p:txBody>
      </p:sp>
      <p:sp>
        <p:nvSpPr>
          <p:cNvPr id="12" name="TextBox 11"/>
          <p:cNvSpPr txBox="1"/>
          <p:nvPr/>
        </p:nvSpPr>
        <p:spPr>
          <a:xfrm>
            <a:off x="-14892" y="76200"/>
            <a:ext cx="548292" cy="5689600"/>
          </a:xfrm>
          <a:prstGeom prst="rect">
            <a:avLst/>
          </a:prstGeom>
          <a:noFill/>
        </p:spPr>
        <p:txBody>
          <a:bodyPr vert="wordArtVert">
            <a:spAutoFit/>
          </a:bodyPr>
          <a:lstStyle/>
          <a:p>
            <a:pPr algn="ctr" fontAlgn="auto">
              <a:spcBef>
                <a:spcPts val="0"/>
              </a:spcBef>
              <a:spcAft>
                <a:spcPts val="0"/>
              </a:spcAft>
              <a:defRPr/>
            </a:pPr>
            <a:r>
              <a:rPr lang="en-US" sz="2000" b="1" dirty="0" smtClean="0">
                <a:solidFill>
                  <a:srgbClr val="FFFF00"/>
                </a:solidFill>
                <a:latin typeface="Verdana" pitchFamily="34" charset="0"/>
              </a:rPr>
              <a:t>Classification</a:t>
            </a:r>
            <a:endParaRPr lang="en-US" sz="2000" b="1" dirty="0">
              <a:solidFill>
                <a:srgbClr val="FFFF00"/>
              </a:solidFill>
              <a:latin typeface="Verdana" pitchFamily="34" charset="0"/>
            </a:endParaRPr>
          </a:p>
        </p:txBody>
      </p:sp>
      <p:sp>
        <p:nvSpPr>
          <p:cNvPr id="9" name="Date Placeholder 8"/>
          <p:cNvSpPr>
            <a:spLocks noGrp="1"/>
          </p:cNvSpPr>
          <p:nvPr>
            <p:ph type="dt" sz="quarter" idx="4294967295"/>
          </p:nvPr>
        </p:nvSpPr>
        <p:spPr>
          <a:xfrm>
            <a:off x="990600" y="6680200"/>
            <a:ext cx="685800" cy="101600"/>
          </a:xfrm>
        </p:spPr>
        <p:txBody>
          <a:bodyPr/>
          <a:lstStyle/>
          <a:p>
            <a:pPr>
              <a:defRPr/>
            </a:pPr>
            <a:fld id="{20553331-883F-4187-A9D7-ECBC7A027F0D}" type="datetime1">
              <a:rPr lang="en-US">
                <a:latin typeface="Verdana" pitchFamily="34" charset="0"/>
              </a:rPr>
              <a:pPr>
                <a:defRPr/>
              </a:pPr>
              <a:t>10/13/2012</a:t>
            </a:fld>
            <a:endParaRPr lang="en-US" dirty="0">
              <a:latin typeface="Verdana" pitchFamily="34" charset="0"/>
            </a:endParaRPr>
          </a:p>
        </p:txBody>
      </p:sp>
      <p:sp>
        <p:nvSpPr>
          <p:cNvPr id="13" name="Slide Number Placeholder 12"/>
          <p:cNvSpPr>
            <a:spLocks noGrp="1"/>
          </p:cNvSpPr>
          <p:nvPr>
            <p:ph type="sldNum" sz="quarter" idx="11"/>
          </p:nvPr>
        </p:nvSpPr>
        <p:spPr/>
        <p:txBody>
          <a:bodyPr/>
          <a:lstStyle/>
          <a:p>
            <a:pPr>
              <a:defRPr/>
            </a:pPr>
            <a:fld id="{CD48CBA4-9497-40E5-9711-59DA695916D7}" type="slidenum">
              <a:rPr lang="en-US">
                <a:latin typeface="Verdana" pitchFamily="34" charset="0"/>
              </a:rPr>
              <a:pPr>
                <a:defRPr/>
              </a:pPr>
              <a:t>34</a:t>
            </a:fld>
            <a:endParaRPr lang="en-US">
              <a:latin typeface="Verdana" pitchFamily="34" charset="0"/>
            </a:endParaRPr>
          </a:p>
        </p:txBody>
      </p:sp>
      <p:sp>
        <p:nvSpPr>
          <p:cNvPr id="14" name="Footer Placeholder 13"/>
          <p:cNvSpPr>
            <a:spLocks noGrp="1"/>
          </p:cNvSpPr>
          <p:nvPr>
            <p:ph type="ftr" sz="quarter" idx="12"/>
          </p:nvPr>
        </p:nvSpPr>
        <p:spPr>
          <a:xfrm>
            <a:off x="4191000" y="6631517"/>
            <a:ext cx="914400" cy="203200"/>
          </a:xfrm>
        </p:spPr>
        <p:txBody>
          <a:bodyPr/>
          <a:lstStyle/>
          <a:p>
            <a:pPr>
              <a:defRPr/>
            </a:pPr>
            <a:r>
              <a:rPr lang="en-US">
                <a:latin typeface="Verdana" pitchFamily="34" charset="0"/>
              </a:rPr>
              <a:t>Mohan Kamat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400"/>
            <a:ext cx="730136" cy="57912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USER</a:t>
            </a:r>
          </a:p>
          <a:p>
            <a:pPr algn="r" fontAlgn="auto">
              <a:spcBef>
                <a:spcPts val="0"/>
              </a:spcBef>
              <a:spcAft>
                <a:spcPts val="0"/>
              </a:spcAft>
              <a:defRPr/>
            </a:pPr>
            <a:r>
              <a:rPr lang="en-US" sz="1400" b="1" dirty="0">
                <a:solidFill>
                  <a:srgbClr val="FFFF00"/>
                </a:solidFill>
                <a:latin typeface="Verdana" pitchFamily="34" charset="0"/>
              </a:rPr>
              <a:t>RESPONSIBILITIES</a:t>
            </a:r>
          </a:p>
        </p:txBody>
      </p:sp>
      <p:sp>
        <p:nvSpPr>
          <p:cNvPr id="60419" name="Rectangle 3"/>
          <p:cNvSpPr>
            <a:spLocks noChangeArrowheads="1"/>
          </p:cNvSpPr>
          <p:nvPr/>
        </p:nvSpPr>
        <p:spPr bwMode="auto">
          <a:xfrm>
            <a:off x="2959162" y="279401"/>
            <a:ext cx="4551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3600" b="1" dirty="0" smtClean="0">
                <a:solidFill>
                  <a:srgbClr val="FF0000"/>
                </a:solidFill>
                <a:latin typeface="Verdana" pitchFamily="34" charset="0"/>
              </a:rPr>
              <a:t>Physical security</a:t>
            </a:r>
            <a:endParaRPr lang="en-US" sz="3600" b="1" dirty="0">
              <a:solidFill>
                <a:srgbClr val="FF0000"/>
              </a:solidFill>
              <a:latin typeface="Verdana" pitchFamily="34" charset="0"/>
            </a:endParaRPr>
          </a:p>
        </p:txBody>
      </p:sp>
      <p:pic>
        <p:nvPicPr>
          <p:cNvPr id="60420"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0612" y="4411133"/>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4438" y="2188380"/>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2"/>
          <p:cNvSpPr>
            <a:spLocks noChangeArrowheads="1"/>
          </p:cNvSpPr>
          <p:nvPr/>
        </p:nvSpPr>
        <p:spPr bwMode="auto">
          <a:xfrm>
            <a:off x="2438400" y="1498600"/>
            <a:ext cx="6553200" cy="18288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pPr marL="182563" indent="-182563">
              <a:lnSpc>
                <a:spcPct val="90000"/>
              </a:lnSpc>
              <a:spcBef>
                <a:spcPct val="20000"/>
              </a:spcBef>
              <a:buFontTx/>
              <a:buChar char="•"/>
            </a:pPr>
            <a:r>
              <a:rPr lang="en-US" sz="1600" dirty="0" smtClean="0">
                <a:solidFill>
                  <a:schemeClr val="accent5">
                    <a:lumMod val="50000"/>
                  </a:schemeClr>
                </a:solidFill>
                <a:latin typeface="Verdana" pitchFamily="34" charset="0"/>
              </a:rPr>
              <a:t>Read and follow security policies and procedures</a:t>
            </a:r>
            <a:endParaRPr lang="en-US" sz="1600" dirty="0">
              <a:solidFill>
                <a:schemeClr val="accent5">
                  <a:lumMod val="50000"/>
                </a:schemeClr>
              </a:solidFill>
              <a:latin typeface="Verdana" pitchFamily="34" charset="0"/>
            </a:endParaRPr>
          </a:p>
          <a:p>
            <a:pPr marL="182563" indent="-182563">
              <a:lnSpc>
                <a:spcPct val="90000"/>
              </a:lnSpc>
              <a:spcBef>
                <a:spcPct val="20000"/>
              </a:spcBef>
              <a:buFontTx/>
              <a:buChar char="•"/>
            </a:pPr>
            <a:r>
              <a:rPr lang="en-US" sz="1600" dirty="0" smtClean="0">
                <a:solidFill>
                  <a:schemeClr val="accent5">
                    <a:lumMod val="50000"/>
                  </a:schemeClr>
                </a:solidFill>
                <a:latin typeface="Verdana" pitchFamily="34" charset="0"/>
              </a:rPr>
              <a:t>Display identity cards while on the premises</a:t>
            </a:r>
            <a:endParaRPr lang="en-US" sz="1600" dirty="0">
              <a:solidFill>
                <a:schemeClr val="accent5">
                  <a:lumMod val="50000"/>
                </a:schemeClr>
              </a:solidFill>
              <a:latin typeface="Verdana" pitchFamily="34" charset="0"/>
            </a:endParaRPr>
          </a:p>
          <a:p>
            <a:pPr marL="182563" indent="-182563">
              <a:lnSpc>
                <a:spcPct val="90000"/>
              </a:lnSpc>
              <a:spcBef>
                <a:spcPct val="20000"/>
              </a:spcBef>
              <a:buFontTx/>
              <a:buChar char="•"/>
            </a:pPr>
            <a:r>
              <a:rPr lang="en-US" sz="1600" dirty="0" smtClean="0">
                <a:solidFill>
                  <a:schemeClr val="accent5">
                    <a:lumMod val="50000"/>
                  </a:schemeClr>
                </a:solidFill>
                <a:latin typeface="Verdana" pitchFamily="34" charset="0"/>
              </a:rPr>
              <a:t>Challenge or report anyone without an ID card</a:t>
            </a:r>
          </a:p>
          <a:p>
            <a:pPr marL="182563" indent="-182563">
              <a:lnSpc>
                <a:spcPct val="90000"/>
              </a:lnSpc>
              <a:spcBef>
                <a:spcPct val="20000"/>
              </a:spcBef>
              <a:buFontTx/>
              <a:buChar char="•"/>
            </a:pPr>
            <a:r>
              <a:rPr lang="en-US" sz="1600" dirty="0" smtClean="0">
                <a:solidFill>
                  <a:schemeClr val="accent5">
                    <a:lumMod val="50000"/>
                  </a:schemeClr>
                </a:solidFill>
                <a:latin typeface="Verdana" pitchFamily="34" charset="0"/>
              </a:rPr>
              <a:t>Visit the intranet Security Zone or call IT Help/Service Desk for advice on most information security matters</a:t>
            </a:r>
            <a:endParaRPr lang="en-US" sz="1600" dirty="0">
              <a:solidFill>
                <a:schemeClr val="accent5">
                  <a:lumMod val="50000"/>
                </a:schemeClr>
              </a:solidFill>
              <a:latin typeface="Verdana" pitchFamily="34" charset="0"/>
            </a:endParaRPr>
          </a:p>
        </p:txBody>
      </p:sp>
      <p:sp>
        <p:nvSpPr>
          <p:cNvPr id="60423" name="Text Box 7"/>
          <p:cNvSpPr txBox="1">
            <a:spLocks noChangeArrowheads="1"/>
          </p:cNvSpPr>
          <p:nvPr/>
        </p:nvSpPr>
        <p:spPr bwMode="auto">
          <a:xfrm>
            <a:off x="2438400" y="3643376"/>
            <a:ext cx="6531864" cy="156966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166688" indent="-166688"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buFont typeface="Arial" charset="0"/>
              <a:buChar char="•"/>
            </a:pPr>
            <a:r>
              <a:rPr lang="en-US" sz="1600" dirty="0" smtClean="0">
                <a:solidFill>
                  <a:srgbClr val="FF0000"/>
                </a:solidFill>
                <a:latin typeface="Verdana" pitchFamily="34" charset="0"/>
              </a:rPr>
              <a:t>Allow unauthorized visitors </a:t>
            </a:r>
            <a:r>
              <a:rPr lang="en-US" sz="1600" dirty="0">
                <a:solidFill>
                  <a:srgbClr val="FF0000"/>
                </a:solidFill>
                <a:latin typeface="Verdana" pitchFamily="34" charset="0"/>
              </a:rPr>
              <a:t>o</a:t>
            </a:r>
            <a:r>
              <a:rPr lang="en-US" sz="1600" dirty="0" smtClean="0">
                <a:solidFill>
                  <a:srgbClr val="FF0000"/>
                </a:solidFill>
                <a:latin typeface="Verdana" pitchFamily="34" charset="0"/>
              </a:rPr>
              <a:t>nto the premises</a:t>
            </a:r>
            <a:endParaRPr lang="en-US" sz="1600" dirty="0">
              <a:solidFill>
                <a:srgbClr val="FF0000"/>
              </a:solidFill>
              <a:latin typeface="Verdana" pitchFamily="34" charset="0"/>
            </a:endParaRPr>
          </a:p>
          <a:p>
            <a:pPr algn="just" eaLnBrk="1" hangingPunct="1">
              <a:spcBef>
                <a:spcPct val="50000"/>
              </a:spcBef>
              <a:buFont typeface="Arial" charset="0"/>
              <a:buChar char="•"/>
            </a:pPr>
            <a:r>
              <a:rPr lang="en-US" sz="1600" dirty="0">
                <a:solidFill>
                  <a:srgbClr val="FF0000"/>
                </a:solidFill>
                <a:latin typeface="Verdana" pitchFamily="34" charset="0"/>
              </a:rPr>
              <a:t>Bring </a:t>
            </a:r>
            <a:r>
              <a:rPr lang="en-US" sz="1600" dirty="0" smtClean="0">
                <a:solidFill>
                  <a:srgbClr val="FF0000"/>
                </a:solidFill>
                <a:latin typeface="Verdana" pitchFamily="34" charset="0"/>
              </a:rPr>
              <a:t>weapons, hazardous/combustible materials, recording devices </a:t>
            </a:r>
            <a:r>
              <a:rPr lang="en-US" sz="1600" i="1" dirty="0" smtClean="0">
                <a:solidFill>
                  <a:srgbClr val="FF0000"/>
                </a:solidFill>
                <a:latin typeface="Verdana" pitchFamily="34" charset="0"/>
              </a:rPr>
              <a:t>etc</a:t>
            </a:r>
            <a:r>
              <a:rPr lang="en-US" sz="1600" dirty="0" smtClean="0">
                <a:solidFill>
                  <a:srgbClr val="FF0000"/>
                </a:solidFill>
                <a:latin typeface="Verdana" pitchFamily="34" charset="0"/>
              </a:rPr>
              <a:t>., especially </a:t>
            </a:r>
            <a:r>
              <a:rPr lang="en-US" sz="1600" dirty="0">
                <a:solidFill>
                  <a:srgbClr val="FF0000"/>
                </a:solidFill>
                <a:latin typeface="Verdana" pitchFamily="34" charset="0"/>
              </a:rPr>
              <a:t>in secure </a:t>
            </a:r>
            <a:r>
              <a:rPr lang="en-US" sz="1600" dirty="0" smtClean="0">
                <a:solidFill>
                  <a:srgbClr val="FF0000"/>
                </a:solidFill>
                <a:latin typeface="Verdana" pitchFamily="34" charset="0"/>
              </a:rPr>
              <a:t>areas</a:t>
            </a:r>
            <a:endParaRPr lang="en-US" sz="1600" dirty="0">
              <a:solidFill>
                <a:srgbClr val="FF0000"/>
              </a:solidFill>
              <a:latin typeface="Verdana" pitchFamily="34" charset="0"/>
            </a:endParaRPr>
          </a:p>
          <a:p>
            <a:pPr algn="just" eaLnBrk="1" hangingPunct="1">
              <a:spcBef>
                <a:spcPct val="50000"/>
              </a:spcBef>
              <a:buFont typeface="Arial" charset="0"/>
              <a:buChar char="•"/>
            </a:pPr>
            <a:r>
              <a:rPr lang="en-US" sz="1600" dirty="0" smtClean="0">
                <a:solidFill>
                  <a:srgbClr val="FF0000"/>
                </a:solidFill>
                <a:latin typeface="Verdana" pitchFamily="34" charset="0"/>
              </a:rPr>
              <a:t>Use personal IT devices for work purposes, unless explicitly authorized by management</a:t>
            </a:r>
            <a:endParaRPr lang="en-US" sz="1600" dirty="0">
              <a:solidFill>
                <a:srgbClr val="FF0000"/>
              </a:solidFill>
              <a:latin typeface="Verdana" pitchFamily="34" charset="0"/>
            </a:endParaRPr>
          </a:p>
        </p:txBody>
      </p:sp>
      <p:sp>
        <p:nvSpPr>
          <p:cNvPr id="12" name="Slide Number Placeholder 11"/>
          <p:cNvSpPr>
            <a:spLocks noGrp="1"/>
          </p:cNvSpPr>
          <p:nvPr>
            <p:ph type="sldNum" sz="quarter" idx="11"/>
          </p:nvPr>
        </p:nvSpPr>
        <p:spPr/>
        <p:txBody>
          <a:bodyPr/>
          <a:lstStyle/>
          <a:p>
            <a:pPr>
              <a:defRPr/>
            </a:pPr>
            <a:fld id="{5B914160-E876-4499-A444-5128AC6C4A4D}" type="slidenum">
              <a:rPr lang="en-US">
                <a:latin typeface="Verdana" pitchFamily="34" charset="0"/>
              </a:rPr>
              <a:pPr>
                <a:defRPr/>
              </a:pPr>
              <a:t>35</a:t>
            </a:fld>
            <a:endParaRPr lang="en-US">
              <a:latin typeface="Verdana" pitchFamily="34" charset="0"/>
            </a:endParaRPr>
          </a:p>
        </p:txBody>
      </p:sp>
      <p:sp>
        <p:nvSpPr>
          <p:cNvPr id="2" name="Rectangle 1"/>
          <p:cNvSpPr/>
          <p:nvPr/>
        </p:nvSpPr>
        <p:spPr>
          <a:xfrm>
            <a:off x="914400" y="3643377"/>
            <a:ext cx="1433406" cy="461665"/>
          </a:xfrm>
          <a:prstGeom prst="rect">
            <a:avLst/>
          </a:prstGeom>
        </p:spPr>
        <p:txBody>
          <a:bodyPr wrap="none">
            <a:spAutoFit/>
          </a:bodyPr>
          <a:lstStyle/>
          <a:p>
            <a:r>
              <a:rPr lang="en-US" sz="2400" b="1" dirty="0" smtClean="0">
                <a:solidFill>
                  <a:schemeClr val="accent5">
                    <a:lumMod val="50000"/>
                  </a:schemeClr>
                </a:solidFill>
                <a:latin typeface="Verdana" pitchFamily="34" charset="0"/>
              </a:rPr>
              <a:t> </a:t>
            </a:r>
            <a:r>
              <a:rPr lang="en-US" sz="2400" b="1" dirty="0" smtClean="0">
                <a:solidFill>
                  <a:srgbClr val="C00000"/>
                </a:solidFill>
                <a:latin typeface="Verdana" pitchFamily="34" charset="0"/>
              </a:rPr>
              <a:t>Do not</a:t>
            </a:r>
            <a:endParaRPr lang="en-US" sz="2400" b="1" dirty="0">
              <a:solidFill>
                <a:srgbClr val="C00000"/>
              </a:solidFill>
            </a:endParaRPr>
          </a:p>
        </p:txBody>
      </p:sp>
      <p:sp>
        <p:nvSpPr>
          <p:cNvPr id="14" name="Rectangle 13"/>
          <p:cNvSpPr/>
          <p:nvPr/>
        </p:nvSpPr>
        <p:spPr>
          <a:xfrm>
            <a:off x="1283643" y="1465946"/>
            <a:ext cx="756938" cy="461665"/>
          </a:xfrm>
          <a:prstGeom prst="rect">
            <a:avLst/>
          </a:prstGeom>
        </p:spPr>
        <p:txBody>
          <a:bodyPr wrap="none">
            <a:spAutoFit/>
          </a:bodyPr>
          <a:lstStyle/>
          <a:p>
            <a:r>
              <a:rPr lang="en-US" sz="2400" b="1" dirty="0" smtClean="0">
                <a:solidFill>
                  <a:schemeClr val="accent5">
                    <a:lumMod val="50000"/>
                  </a:schemeClr>
                </a:solidFill>
                <a:latin typeface="Verdana" pitchFamily="34" charset="0"/>
              </a:rPr>
              <a:t> Do</a:t>
            </a:r>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400"/>
            <a:ext cx="730136" cy="57912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USER</a:t>
            </a:r>
          </a:p>
          <a:p>
            <a:pPr algn="r" fontAlgn="auto">
              <a:spcBef>
                <a:spcPts val="0"/>
              </a:spcBef>
              <a:spcAft>
                <a:spcPts val="0"/>
              </a:spcAft>
              <a:defRPr/>
            </a:pPr>
            <a:r>
              <a:rPr lang="en-US" sz="1400" b="1" dirty="0">
                <a:solidFill>
                  <a:srgbClr val="FFFF00"/>
                </a:solidFill>
                <a:latin typeface="Verdana" pitchFamily="34" charset="0"/>
              </a:rPr>
              <a:t>RESPONSIBILITIES</a:t>
            </a:r>
          </a:p>
        </p:txBody>
      </p:sp>
      <p:sp>
        <p:nvSpPr>
          <p:cNvPr id="61443" name="Rectangle 3"/>
          <p:cNvSpPr>
            <a:spLocks noChangeArrowheads="1"/>
          </p:cNvSpPr>
          <p:nvPr/>
        </p:nvSpPr>
        <p:spPr bwMode="auto">
          <a:xfrm>
            <a:off x="2250974" y="279401"/>
            <a:ext cx="55691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3600" b="1">
                <a:solidFill>
                  <a:srgbClr val="FF0000"/>
                </a:solidFill>
                <a:latin typeface="Verdana" pitchFamily="34" charset="0"/>
              </a:rPr>
              <a:t>Password Guidelines</a:t>
            </a:r>
          </a:p>
        </p:txBody>
      </p:sp>
      <p:pic>
        <p:nvPicPr>
          <p:cNvPr id="61444"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3937000"/>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1" y="1595968"/>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Rectangle 3"/>
          <p:cNvSpPr txBox="1">
            <a:spLocks noChangeArrowheads="1"/>
          </p:cNvSpPr>
          <p:nvPr/>
        </p:nvSpPr>
        <p:spPr bwMode="auto">
          <a:xfrm>
            <a:off x="2209800" y="1498600"/>
            <a:ext cx="6705600" cy="1930400"/>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90513" indent="-2905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buFont typeface="Wingdings" pitchFamily="2" charset="2"/>
              <a:buChar char="Ø"/>
            </a:pPr>
            <a:r>
              <a:rPr lang="en-US" sz="1400" dirty="0" smtClean="0">
                <a:latin typeface="Verdana" pitchFamily="34" charset="0"/>
              </a:rPr>
              <a:t>Use long, complicated passphrases - whole sentences if you can</a:t>
            </a:r>
            <a:endParaRPr lang="en-US" sz="1400" dirty="0">
              <a:latin typeface="Verdana" pitchFamily="34" charset="0"/>
            </a:endParaRPr>
          </a:p>
          <a:p>
            <a:pPr algn="just" eaLnBrk="1" hangingPunct="1">
              <a:spcBef>
                <a:spcPct val="20000"/>
              </a:spcBef>
              <a:buFont typeface="Wingdings" pitchFamily="2" charset="2"/>
              <a:buChar char="Ø"/>
            </a:pPr>
            <a:r>
              <a:rPr lang="en-US" sz="1400" dirty="0" smtClean="0">
                <a:latin typeface="Verdana" pitchFamily="34" charset="0"/>
              </a:rPr>
              <a:t>Reserve your strongest passphrases for high security systems (don’t re-use the same passphrase everywhere)</a:t>
            </a:r>
          </a:p>
          <a:p>
            <a:pPr algn="just" eaLnBrk="1" hangingPunct="1">
              <a:spcBef>
                <a:spcPct val="20000"/>
              </a:spcBef>
              <a:buFont typeface="Wingdings" pitchFamily="2" charset="2"/>
              <a:buChar char="Ø"/>
            </a:pPr>
            <a:r>
              <a:rPr lang="en-US" sz="1400" dirty="0" smtClean="0">
                <a:latin typeface="Verdana" pitchFamily="34" charset="0"/>
              </a:rPr>
              <a:t>Use famous quotes, lines from your favorite songs, poems </a:t>
            </a:r>
            <a:r>
              <a:rPr lang="en-US" sz="1400" i="1" dirty="0" smtClean="0">
                <a:latin typeface="Verdana" pitchFamily="34" charset="0"/>
              </a:rPr>
              <a:t>etc</a:t>
            </a:r>
            <a:r>
              <a:rPr lang="en-US" sz="1400" dirty="0" smtClean="0">
                <a:latin typeface="Verdana" pitchFamily="34" charset="0"/>
              </a:rPr>
              <a:t>. to make them memorable</a:t>
            </a:r>
            <a:endParaRPr lang="en-US" sz="1400" dirty="0">
              <a:latin typeface="Verdana" pitchFamily="34" charset="0"/>
            </a:endParaRPr>
          </a:p>
        </p:txBody>
      </p:sp>
      <p:sp>
        <p:nvSpPr>
          <p:cNvPr id="61447" name="Rectangle 5"/>
          <p:cNvSpPr>
            <a:spLocks noChangeArrowheads="1"/>
          </p:cNvSpPr>
          <p:nvPr/>
        </p:nvSpPr>
        <p:spPr bwMode="auto">
          <a:xfrm>
            <a:off x="1066800" y="3937001"/>
            <a:ext cx="6553200" cy="1224951"/>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57188" indent="-357188">
              <a:spcBef>
                <a:spcPct val="20000"/>
              </a:spcBef>
              <a:buFont typeface="Wingdings" pitchFamily="2" charset="2"/>
              <a:buChar char="Ø"/>
            </a:pPr>
            <a:r>
              <a:rPr lang="en-US" sz="1600" dirty="0" smtClean="0">
                <a:solidFill>
                  <a:srgbClr val="FF0000"/>
                </a:solidFill>
                <a:latin typeface="Verdana" pitchFamily="34" charset="0"/>
              </a:rPr>
              <a:t>Use short or easily-guessed passwords</a:t>
            </a:r>
            <a:endParaRPr lang="en-US" sz="1600" dirty="0">
              <a:solidFill>
                <a:srgbClr val="FF0000"/>
              </a:solidFill>
              <a:latin typeface="Verdana" pitchFamily="34" charset="0"/>
            </a:endParaRPr>
          </a:p>
          <a:p>
            <a:pPr marL="357188" indent="-357188">
              <a:spcBef>
                <a:spcPct val="20000"/>
              </a:spcBef>
              <a:buFont typeface="Wingdings" pitchFamily="2" charset="2"/>
              <a:buChar char="Ø"/>
            </a:pPr>
            <a:r>
              <a:rPr lang="en-US" sz="1600" dirty="0">
                <a:solidFill>
                  <a:srgbClr val="FF0000"/>
                </a:solidFill>
                <a:latin typeface="Verdana" pitchFamily="34" charset="0"/>
              </a:rPr>
              <a:t>Write down </a:t>
            </a:r>
            <a:r>
              <a:rPr lang="en-US" sz="1600" dirty="0" smtClean="0">
                <a:solidFill>
                  <a:srgbClr val="FF0000"/>
                </a:solidFill>
                <a:latin typeface="Verdana" pitchFamily="34" charset="0"/>
              </a:rPr>
              <a:t>passwords or store them in plain text</a:t>
            </a:r>
            <a:endParaRPr lang="en-US" sz="1600" dirty="0">
              <a:solidFill>
                <a:srgbClr val="FF0000"/>
              </a:solidFill>
              <a:latin typeface="Verdana" pitchFamily="34" charset="0"/>
            </a:endParaRPr>
          </a:p>
          <a:p>
            <a:pPr marL="357188" indent="-357188">
              <a:spcBef>
                <a:spcPct val="20000"/>
              </a:spcBef>
              <a:buFont typeface="Wingdings" pitchFamily="2" charset="2"/>
              <a:buChar char="Ø"/>
            </a:pPr>
            <a:r>
              <a:rPr lang="en-US" sz="1600" dirty="0">
                <a:solidFill>
                  <a:srgbClr val="FF0000"/>
                </a:solidFill>
                <a:latin typeface="Verdana" pitchFamily="34" charset="0"/>
              </a:rPr>
              <a:t>Share passwords over phone or </a:t>
            </a:r>
            <a:r>
              <a:rPr lang="en-US" sz="1600" dirty="0" smtClean="0">
                <a:solidFill>
                  <a:srgbClr val="FF0000"/>
                </a:solidFill>
                <a:latin typeface="Verdana" pitchFamily="34" charset="0"/>
              </a:rPr>
              <a:t>email</a:t>
            </a:r>
            <a:endParaRPr lang="en-US" sz="1600" dirty="0">
              <a:solidFill>
                <a:srgbClr val="FF0000"/>
              </a:solidFill>
              <a:latin typeface="Verdana" pitchFamily="34" charset="0"/>
            </a:endParaRPr>
          </a:p>
          <a:p>
            <a:pPr marL="166688" indent="-166688">
              <a:spcBef>
                <a:spcPct val="20000"/>
              </a:spcBef>
              <a:buFont typeface="Wingdings" pitchFamily="2" charset="2"/>
              <a:buChar char="Ø"/>
            </a:pPr>
            <a:endParaRPr lang="en-US" sz="1600" b="1" dirty="0">
              <a:solidFill>
                <a:srgbClr val="FF0000"/>
              </a:solidFill>
              <a:latin typeface="Verdana" pitchFamily="34" charset="0"/>
            </a:endParaRPr>
          </a:p>
        </p:txBody>
      </p:sp>
      <p:sp>
        <p:nvSpPr>
          <p:cNvPr id="12" name="Slide Number Placeholder 11"/>
          <p:cNvSpPr>
            <a:spLocks noGrp="1"/>
          </p:cNvSpPr>
          <p:nvPr>
            <p:ph type="sldNum" sz="quarter" idx="11"/>
          </p:nvPr>
        </p:nvSpPr>
        <p:spPr/>
        <p:txBody>
          <a:bodyPr/>
          <a:lstStyle/>
          <a:p>
            <a:pPr>
              <a:defRPr/>
            </a:pPr>
            <a:fld id="{6C33BD2F-2612-441F-A796-34A7D0B2F708}" type="slidenum">
              <a:rPr lang="en-US">
                <a:latin typeface="Verdana" pitchFamily="34" charset="0"/>
              </a:rPr>
              <a:pPr>
                <a:defRPr/>
              </a:pPr>
              <a:t>36</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400"/>
            <a:ext cx="730136" cy="57912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USER</a:t>
            </a:r>
          </a:p>
          <a:p>
            <a:pPr algn="r" fontAlgn="auto">
              <a:spcBef>
                <a:spcPts val="0"/>
              </a:spcBef>
              <a:spcAft>
                <a:spcPts val="0"/>
              </a:spcAft>
              <a:defRPr/>
            </a:pPr>
            <a:r>
              <a:rPr lang="en-US" sz="1400" b="1" dirty="0">
                <a:solidFill>
                  <a:srgbClr val="FFFF00"/>
                </a:solidFill>
                <a:latin typeface="Verdana" pitchFamily="34" charset="0"/>
              </a:rPr>
              <a:t>RESPONSIBILITIES</a:t>
            </a:r>
          </a:p>
        </p:txBody>
      </p:sp>
      <p:sp>
        <p:nvSpPr>
          <p:cNvPr id="62467" name="Text Box 6"/>
          <p:cNvSpPr txBox="1">
            <a:spLocks noChangeArrowheads="1"/>
          </p:cNvSpPr>
          <p:nvPr/>
        </p:nvSpPr>
        <p:spPr bwMode="auto">
          <a:xfrm>
            <a:off x="1219200" y="5595701"/>
            <a:ext cx="640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600" dirty="0" smtClean="0">
                <a:latin typeface="Verdana" pitchFamily="34" charset="0"/>
              </a:rPr>
              <a:t>Warning: Internet usage is routinely logged and monitored.</a:t>
            </a:r>
            <a:br>
              <a:rPr lang="en-US" sz="1600" dirty="0" smtClean="0">
                <a:latin typeface="Verdana" pitchFamily="34" charset="0"/>
              </a:rPr>
            </a:br>
            <a:r>
              <a:rPr lang="en-US" sz="1600" dirty="0" smtClean="0">
                <a:latin typeface="Verdana" pitchFamily="34" charset="0"/>
              </a:rPr>
              <a:t>Be careful which websites you visit and what you disclose. </a:t>
            </a:r>
            <a:endParaRPr lang="en-US" sz="1600" dirty="0">
              <a:latin typeface="Verdana" pitchFamily="34" charset="0"/>
            </a:endParaRPr>
          </a:p>
        </p:txBody>
      </p:sp>
      <p:sp>
        <p:nvSpPr>
          <p:cNvPr id="62468" name="Rectangle 3"/>
          <p:cNvSpPr txBox="1">
            <a:spLocks noChangeArrowheads="1"/>
          </p:cNvSpPr>
          <p:nvPr/>
        </p:nvSpPr>
        <p:spPr bwMode="auto">
          <a:xfrm>
            <a:off x="990600" y="2311400"/>
            <a:ext cx="6781800" cy="3048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90513" indent="-2905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20000"/>
              </a:spcBef>
              <a:buFont typeface="Wingdings" pitchFamily="2" charset="2"/>
              <a:buChar char="Ø"/>
            </a:pPr>
            <a:r>
              <a:rPr lang="en-US" sz="1600" dirty="0" smtClean="0">
                <a:solidFill>
                  <a:srgbClr val="FF0000"/>
                </a:solidFill>
                <a:latin typeface="Verdana" pitchFamily="34" charset="0"/>
              </a:rPr>
              <a:t>Avoid websites that would be classed as obscene, racist, offensive or illegal – anything that would be embarrassing</a:t>
            </a:r>
            <a:endParaRPr lang="en-US" sz="1600" dirty="0">
              <a:solidFill>
                <a:srgbClr val="FF0000"/>
              </a:solidFill>
              <a:latin typeface="Verdana" pitchFamily="34" charset="0"/>
            </a:endParaRPr>
          </a:p>
          <a:p>
            <a:pPr algn="just" eaLnBrk="1" hangingPunct="1">
              <a:spcBef>
                <a:spcPct val="20000"/>
              </a:spcBef>
              <a:buFont typeface="Wingdings" pitchFamily="2" charset="2"/>
              <a:buChar char="Ø"/>
            </a:pPr>
            <a:r>
              <a:rPr lang="en-US" sz="1600" dirty="0">
                <a:solidFill>
                  <a:srgbClr val="FF0000"/>
                </a:solidFill>
                <a:latin typeface="Verdana" pitchFamily="34" charset="0"/>
              </a:rPr>
              <a:t>Do not </a:t>
            </a:r>
            <a:r>
              <a:rPr lang="en-US" sz="1600" dirty="0" smtClean="0">
                <a:solidFill>
                  <a:srgbClr val="FF0000"/>
                </a:solidFill>
                <a:latin typeface="Verdana" pitchFamily="34" charset="0"/>
              </a:rPr>
              <a:t>access online auction or shopping sites, except where authorized by your manager</a:t>
            </a:r>
            <a:endParaRPr lang="en-US" sz="1600" dirty="0">
              <a:solidFill>
                <a:srgbClr val="FF0000"/>
              </a:solidFill>
              <a:latin typeface="Verdana" pitchFamily="34" charset="0"/>
            </a:endParaRPr>
          </a:p>
          <a:p>
            <a:pPr algn="just" eaLnBrk="1" hangingPunct="1">
              <a:spcBef>
                <a:spcPct val="20000"/>
              </a:spcBef>
              <a:buFont typeface="Wingdings" pitchFamily="2" charset="2"/>
              <a:buChar char="Ø"/>
            </a:pPr>
            <a:r>
              <a:rPr lang="en-US" sz="1600" dirty="0" smtClean="0">
                <a:solidFill>
                  <a:srgbClr val="FF0000"/>
                </a:solidFill>
                <a:latin typeface="Verdana" pitchFamily="34" charset="0"/>
              </a:rPr>
              <a:t>Don’t hack!</a:t>
            </a:r>
            <a:endParaRPr lang="en-US" sz="1600" dirty="0">
              <a:solidFill>
                <a:srgbClr val="FF0000"/>
              </a:solidFill>
              <a:latin typeface="Verdana" pitchFamily="34" charset="0"/>
            </a:endParaRPr>
          </a:p>
          <a:p>
            <a:pPr algn="just" eaLnBrk="1" hangingPunct="1">
              <a:spcBef>
                <a:spcPct val="20000"/>
              </a:spcBef>
              <a:buFont typeface="Wingdings" pitchFamily="2" charset="2"/>
              <a:buChar char="Ø"/>
            </a:pPr>
            <a:r>
              <a:rPr lang="en-US" sz="1600" dirty="0">
                <a:solidFill>
                  <a:srgbClr val="FF0000"/>
                </a:solidFill>
                <a:latin typeface="Verdana" pitchFamily="34" charset="0"/>
              </a:rPr>
              <a:t>Do not </a:t>
            </a:r>
            <a:r>
              <a:rPr lang="en-US" sz="1600" dirty="0" smtClean="0">
                <a:solidFill>
                  <a:srgbClr val="FF0000"/>
                </a:solidFill>
                <a:latin typeface="Verdana" pitchFamily="34" charset="0"/>
              </a:rPr>
              <a:t>download or </a:t>
            </a:r>
            <a:r>
              <a:rPr lang="en-US" sz="1600" dirty="0">
                <a:solidFill>
                  <a:srgbClr val="FF0000"/>
                </a:solidFill>
                <a:latin typeface="Verdana" pitchFamily="34" charset="0"/>
              </a:rPr>
              <a:t>upload commercial software </a:t>
            </a:r>
            <a:r>
              <a:rPr lang="en-US" sz="1600" dirty="0" smtClean="0">
                <a:solidFill>
                  <a:srgbClr val="FF0000"/>
                </a:solidFill>
                <a:latin typeface="Verdana" pitchFamily="34" charset="0"/>
              </a:rPr>
              <a:t>or other copyrighted material without the correct license and permission from your manager</a:t>
            </a:r>
            <a:endParaRPr lang="en-US" sz="1600" dirty="0">
              <a:solidFill>
                <a:srgbClr val="FF0000"/>
              </a:solidFill>
              <a:latin typeface="Verdana" pitchFamily="34" charset="0"/>
            </a:endParaRPr>
          </a:p>
        </p:txBody>
      </p:sp>
      <p:sp>
        <p:nvSpPr>
          <p:cNvPr id="62469" name="Rectangle 9"/>
          <p:cNvSpPr>
            <a:spLocks noChangeArrowheads="1"/>
          </p:cNvSpPr>
          <p:nvPr/>
        </p:nvSpPr>
        <p:spPr bwMode="auto">
          <a:xfrm>
            <a:off x="2286000" y="1208618"/>
            <a:ext cx="6477000" cy="584775"/>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34950" indent="-234950" algn="just">
              <a:spcBef>
                <a:spcPct val="20000"/>
              </a:spcBef>
              <a:buFont typeface="Wingdings" pitchFamily="2" charset="2"/>
              <a:buChar char="Ø"/>
            </a:pPr>
            <a:r>
              <a:rPr lang="en-US" sz="1600" dirty="0">
                <a:latin typeface="Verdana" pitchFamily="34" charset="0"/>
              </a:rPr>
              <a:t>Use </a:t>
            </a:r>
            <a:r>
              <a:rPr lang="en-US" sz="1600" dirty="0" smtClean="0">
                <a:latin typeface="Verdana" pitchFamily="34" charset="0"/>
              </a:rPr>
              <a:t>the corporate Internet facilities </a:t>
            </a:r>
            <a:r>
              <a:rPr lang="en-US" sz="1600" i="1" dirty="0" smtClean="0">
                <a:latin typeface="Verdana" pitchFamily="34" charset="0"/>
              </a:rPr>
              <a:t>only </a:t>
            </a:r>
            <a:r>
              <a:rPr lang="en-US" sz="1600" dirty="0" smtClean="0">
                <a:latin typeface="Verdana" pitchFamily="34" charset="0"/>
              </a:rPr>
              <a:t>for legitimate and authorized business purposes</a:t>
            </a:r>
            <a:endParaRPr lang="en-US" sz="1600" dirty="0">
              <a:latin typeface="Verdana" pitchFamily="34" charset="0"/>
            </a:endParaRPr>
          </a:p>
        </p:txBody>
      </p:sp>
      <p:pic>
        <p:nvPicPr>
          <p:cNvPr id="62470"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4252" y="2819400"/>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1" y="990601"/>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5664201"/>
            <a:ext cx="4000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2473"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1000" y="5156200"/>
            <a:ext cx="10175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2474" name="Rectangle 14"/>
          <p:cNvSpPr>
            <a:spLocks noChangeArrowheads="1"/>
          </p:cNvSpPr>
          <p:nvPr/>
        </p:nvSpPr>
        <p:spPr bwMode="auto">
          <a:xfrm>
            <a:off x="2891727" y="76201"/>
            <a:ext cx="40511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3600" b="1" dirty="0">
                <a:solidFill>
                  <a:srgbClr val="FF0000"/>
                </a:solidFill>
                <a:latin typeface="Verdana" pitchFamily="34" charset="0"/>
              </a:rPr>
              <a:t>Internet </a:t>
            </a:r>
            <a:r>
              <a:rPr lang="en-US" sz="3600" b="1" dirty="0" smtClean="0">
                <a:solidFill>
                  <a:srgbClr val="FF0000"/>
                </a:solidFill>
                <a:latin typeface="Verdana" pitchFamily="34" charset="0"/>
              </a:rPr>
              <a:t>usage</a:t>
            </a:r>
            <a:endParaRPr lang="en-US" sz="3600" b="1" dirty="0">
              <a:solidFill>
                <a:srgbClr val="FF0000"/>
              </a:solidFill>
              <a:latin typeface="Verdana" pitchFamily="34" charset="0"/>
            </a:endParaRPr>
          </a:p>
        </p:txBody>
      </p:sp>
      <p:sp>
        <p:nvSpPr>
          <p:cNvPr id="15" name="Slide Number Placeholder 14"/>
          <p:cNvSpPr>
            <a:spLocks noGrp="1"/>
          </p:cNvSpPr>
          <p:nvPr>
            <p:ph type="sldNum" sz="quarter" idx="11"/>
          </p:nvPr>
        </p:nvSpPr>
        <p:spPr/>
        <p:txBody>
          <a:bodyPr/>
          <a:lstStyle/>
          <a:p>
            <a:pPr>
              <a:defRPr/>
            </a:pPr>
            <a:fld id="{C646138D-8291-46A2-A14C-DE216CC696B6}" type="slidenum">
              <a:rPr lang="en-US">
                <a:latin typeface="Verdana" pitchFamily="34" charset="0"/>
              </a:rPr>
              <a:pPr>
                <a:defRPr/>
              </a:pPr>
              <a:t>37</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5400"/>
            <a:ext cx="730136" cy="57912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USER</a:t>
            </a:r>
          </a:p>
          <a:p>
            <a:pPr algn="r" fontAlgn="auto">
              <a:spcBef>
                <a:spcPts val="0"/>
              </a:spcBef>
              <a:spcAft>
                <a:spcPts val="0"/>
              </a:spcAft>
              <a:defRPr/>
            </a:pPr>
            <a:r>
              <a:rPr lang="en-US" sz="1400" b="1" dirty="0">
                <a:solidFill>
                  <a:srgbClr val="FFFF00"/>
                </a:solidFill>
                <a:latin typeface="Verdana" pitchFamily="34" charset="0"/>
              </a:rPr>
              <a:t>RESPONSIBILITIES</a:t>
            </a:r>
          </a:p>
        </p:txBody>
      </p:sp>
      <p:sp>
        <p:nvSpPr>
          <p:cNvPr id="63491" name="Rectangle 2"/>
          <p:cNvSpPr>
            <a:spLocks noChangeArrowheads="1"/>
          </p:cNvSpPr>
          <p:nvPr/>
        </p:nvSpPr>
        <p:spPr bwMode="auto">
          <a:xfrm>
            <a:off x="3147461" y="76201"/>
            <a:ext cx="35285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3600" b="1" dirty="0">
                <a:solidFill>
                  <a:srgbClr val="FF0000"/>
                </a:solidFill>
                <a:latin typeface="Verdana" pitchFamily="34" charset="0"/>
              </a:rPr>
              <a:t>E-mail </a:t>
            </a:r>
            <a:r>
              <a:rPr lang="en-US" sz="3600" b="1" dirty="0" smtClean="0">
                <a:solidFill>
                  <a:srgbClr val="FF0000"/>
                </a:solidFill>
                <a:latin typeface="Verdana" pitchFamily="34" charset="0"/>
              </a:rPr>
              <a:t>usage</a:t>
            </a:r>
            <a:endParaRPr lang="en-US" sz="3600" b="1" dirty="0">
              <a:solidFill>
                <a:srgbClr val="FF0000"/>
              </a:solidFill>
              <a:latin typeface="Verdana" pitchFamily="34" charset="0"/>
            </a:endParaRPr>
          </a:p>
        </p:txBody>
      </p:sp>
      <p:sp>
        <p:nvSpPr>
          <p:cNvPr id="63492" name="Rectangle 3"/>
          <p:cNvSpPr txBox="1">
            <a:spLocks noChangeArrowheads="1"/>
          </p:cNvSpPr>
          <p:nvPr/>
        </p:nvSpPr>
        <p:spPr bwMode="auto">
          <a:xfrm>
            <a:off x="990600" y="3632200"/>
            <a:ext cx="6781800" cy="2743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34950" indent="-2349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Ø"/>
            </a:pPr>
            <a:r>
              <a:rPr lang="en-US" sz="1600" dirty="0">
                <a:solidFill>
                  <a:srgbClr val="FF0000"/>
                </a:solidFill>
                <a:latin typeface="Verdana" pitchFamily="34" charset="0"/>
              </a:rPr>
              <a:t>Do not use </a:t>
            </a:r>
            <a:r>
              <a:rPr lang="en-US" sz="1600" dirty="0" smtClean="0">
                <a:solidFill>
                  <a:srgbClr val="FF0000"/>
                </a:solidFill>
                <a:latin typeface="Verdana" pitchFamily="34" charset="0"/>
              </a:rPr>
              <a:t>your corporate email address for personal email</a:t>
            </a:r>
            <a:endParaRPr lang="en-US" sz="1600" dirty="0">
              <a:solidFill>
                <a:srgbClr val="FF0000"/>
              </a:solidFill>
              <a:latin typeface="Verdana" pitchFamily="34" charset="0"/>
            </a:endParaRPr>
          </a:p>
          <a:p>
            <a:pPr eaLnBrk="1" hangingPunct="1">
              <a:buFont typeface="Wingdings" pitchFamily="2" charset="2"/>
              <a:buChar char="Ø"/>
            </a:pPr>
            <a:r>
              <a:rPr lang="en-US" sz="1600" dirty="0">
                <a:solidFill>
                  <a:srgbClr val="FF0000"/>
                </a:solidFill>
                <a:latin typeface="Verdana" pitchFamily="34" charset="0"/>
              </a:rPr>
              <a:t>Do not </a:t>
            </a:r>
            <a:r>
              <a:rPr lang="en-US" sz="1600" dirty="0" smtClean="0">
                <a:solidFill>
                  <a:srgbClr val="FF0000"/>
                </a:solidFill>
                <a:latin typeface="Verdana" pitchFamily="34" charset="0"/>
              </a:rPr>
              <a:t>circulate chain letters, hoaxes, inappropriate jokes, videos </a:t>
            </a:r>
            <a:r>
              <a:rPr lang="en-US" sz="1600" i="1" dirty="0" smtClean="0">
                <a:solidFill>
                  <a:srgbClr val="FF0000"/>
                </a:solidFill>
                <a:latin typeface="Verdana" pitchFamily="34" charset="0"/>
              </a:rPr>
              <a:t>etc.</a:t>
            </a:r>
            <a:endParaRPr lang="en-US" sz="1600" i="1" dirty="0">
              <a:solidFill>
                <a:srgbClr val="FF0000"/>
              </a:solidFill>
              <a:latin typeface="Verdana" pitchFamily="34" charset="0"/>
            </a:endParaRPr>
          </a:p>
          <a:p>
            <a:pPr eaLnBrk="1" hangingPunct="1">
              <a:buFont typeface="Wingdings" pitchFamily="2" charset="2"/>
              <a:buChar char="Ø"/>
            </a:pPr>
            <a:r>
              <a:rPr lang="en-US" sz="1600" dirty="0">
                <a:solidFill>
                  <a:srgbClr val="FF0000"/>
                </a:solidFill>
                <a:latin typeface="Verdana" pitchFamily="34" charset="0"/>
              </a:rPr>
              <a:t>Do not send </a:t>
            </a:r>
            <a:r>
              <a:rPr lang="en-US" sz="1600" dirty="0" smtClean="0">
                <a:solidFill>
                  <a:srgbClr val="FF0000"/>
                </a:solidFill>
                <a:latin typeface="Verdana" pitchFamily="34" charset="0"/>
              </a:rPr>
              <a:t>emails outside the organization unless </a:t>
            </a:r>
            <a:r>
              <a:rPr lang="en-US" sz="1600" dirty="0">
                <a:solidFill>
                  <a:srgbClr val="FF0000"/>
                </a:solidFill>
                <a:latin typeface="Verdana" pitchFamily="34" charset="0"/>
              </a:rPr>
              <a:t>you are authorized to do so</a:t>
            </a:r>
          </a:p>
          <a:p>
            <a:pPr eaLnBrk="1" hangingPunct="1">
              <a:buFont typeface="Wingdings" pitchFamily="2" charset="2"/>
              <a:buChar char="Ø"/>
            </a:pPr>
            <a:r>
              <a:rPr lang="en-US" sz="1600" dirty="0" smtClean="0">
                <a:solidFill>
                  <a:srgbClr val="FF0000"/>
                </a:solidFill>
                <a:latin typeface="Verdana" pitchFamily="34" charset="0"/>
              </a:rPr>
              <a:t>Be very wary of email attachments and links, especially in unsolicited emails (most are virus-infected)</a:t>
            </a:r>
            <a:endParaRPr lang="en-US" sz="1600" dirty="0">
              <a:solidFill>
                <a:srgbClr val="FF0000"/>
              </a:solidFill>
              <a:latin typeface="Verdana" pitchFamily="34" charset="0"/>
            </a:endParaRPr>
          </a:p>
        </p:txBody>
      </p:sp>
      <p:pic>
        <p:nvPicPr>
          <p:cNvPr id="63494" name="Picture 1" descr="j04298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3733800"/>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2" descr="j043779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1" y="990601"/>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1"/>
          <p:cNvSpPr>
            <a:spLocks noGrp="1"/>
          </p:cNvSpPr>
          <p:nvPr>
            <p:ph type="sldNum" sz="quarter" idx="11"/>
          </p:nvPr>
        </p:nvSpPr>
        <p:spPr/>
        <p:txBody>
          <a:bodyPr/>
          <a:lstStyle/>
          <a:p>
            <a:pPr>
              <a:defRPr/>
            </a:pPr>
            <a:fld id="{D65DD24D-6A56-4CAE-9910-D7AA4F6AFE96}" type="slidenum">
              <a:rPr lang="en-US">
                <a:latin typeface="Verdana" pitchFamily="34" charset="0"/>
              </a:rPr>
              <a:pPr>
                <a:defRPr/>
              </a:pPr>
              <a:t>38</a:t>
            </a:fld>
            <a:endParaRPr lang="en-US">
              <a:latin typeface="Verdana" pitchFamily="34" charset="0"/>
            </a:endParaRPr>
          </a:p>
        </p:txBody>
      </p:sp>
      <p:sp>
        <p:nvSpPr>
          <p:cNvPr id="14" name="Rectangle 9"/>
          <p:cNvSpPr>
            <a:spLocks noChangeArrowheads="1"/>
          </p:cNvSpPr>
          <p:nvPr/>
        </p:nvSpPr>
        <p:spPr bwMode="auto">
          <a:xfrm>
            <a:off x="2286000" y="1208617"/>
            <a:ext cx="6477000" cy="1421928"/>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34950" indent="-234950" algn="just">
              <a:spcBef>
                <a:spcPct val="20000"/>
              </a:spcBef>
              <a:buFont typeface="Wingdings" pitchFamily="2" charset="2"/>
              <a:buChar char="Ø"/>
            </a:pPr>
            <a:r>
              <a:rPr lang="en-NZ" sz="1600" dirty="0" smtClean="0">
                <a:latin typeface="Verdana" pitchFamily="34" charset="0"/>
              </a:rPr>
              <a:t>Use corporate email for business purposes only</a:t>
            </a:r>
          </a:p>
          <a:p>
            <a:pPr marL="234950" indent="-234950" algn="just">
              <a:spcBef>
                <a:spcPct val="20000"/>
              </a:spcBef>
              <a:buFont typeface="Wingdings" pitchFamily="2" charset="2"/>
              <a:buChar char="Ø"/>
            </a:pPr>
            <a:r>
              <a:rPr lang="en-NZ" sz="1600" dirty="0" smtClean="0">
                <a:latin typeface="Verdana" pitchFamily="34" charset="0"/>
              </a:rPr>
              <a:t>Follow the email storage guidelines</a:t>
            </a:r>
          </a:p>
          <a:p>
            <a:pPr marL="234950" indent="-234950" algn="just">
              <a:spcBef>
                <a:spcPct val="20000"/>
              </a:spcBef>
              <a:buFont typeface="Wingdings" pitchFamily="2" charset="2"/>
              <a:buChar char="Ø"/>
            </a:pPr>
            <a:r>
              <a:rPr lang="en-NZ" sz="1600" dirty="0" smtClean="0">
                <a:latin typeface="Verdana" pitchFamily="34" charset="0"/>
              </a:rPr>
              <a:t>If you receive spam email, simply delete it.  If it is offensive or you receive a lot, call the IT Help/Service Desk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5400"/>
            <a:ext cx="730136" cy="5791200"/>
          </a:xfrm>
          <a:prstGeom prst="rect">
            <a:avLst/>
          </a:prstGeom>
          <a:noFill/>
        </p:spPr>
        <p:txBody>
          <a:bodyPr vert="wordArtVert">
            <a:spAutoFit/>
          </a:bodyPr>
          <a:lstStyle/>
          <a:p>
            <a:pPr fontAlgn="auto">
              <a:spcBef>
                <a:spcPts val="0"/>
              </a:spcBef>
              <a:spcAft>
                <a:spcPts val="0"/>
              </a:spcAft>
              <a:defRPr/>
            </a:pPr>
            <a:r>
              <a:rPr lang="en-US" sz="1600" b="1" dirty="0">
                <a:solidFill>
                  <a:srgbClr val="FFFF00"/>
                </a:solidFill>
                <a:latin typeface="Verdana" pitchFamily="34" charset="0"/>
              </a:rPr>
              <a:t>USER</a:t>
            </a:r>
          </a:p>
          <a:p>
            <a:pPr algn="r" fontAlgn="auto">
              <a:spcBef>
                <a:spcPts val="0"/>
              </a:spcBef>
              <a:spcAft>
                <a:spcPts val="0"/>
              </a:spcAft>
              <a:defRPr/>
            </a:pPr>
            <a:r>
              <a:rPr lang="en-US" sz="1400" b="1" dirty="0">
                <a:solidFill>
                  <a:srgbClr val="FFFF00"/>
                </a:solidFill>
                <a:latin typeface="Verdana" pitchFamily="34" charset="0"/>
              </a:rPr>
              <a:t>RESPONSIBILITIES</a:t>
            </a:r>
          </a:p>
        </p:txBody>
      </p:sp>
      <p:sp>
        <p:nvSpPr>
          <p:cNvPr id="64515" name="Rectangle 3"/>
          <p:cNvSpPr>
            <a:spLocks noChangeArrowheads="1"/>
          </p:cNvSpPr>
          <p:nvPr/>
        </p:nvSpPr>
        <p:spPr bwMode="auto">
          <a:xfrm>
            <a:off x="2645883" y="279401"/>
            <a:ext cx="4826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28600" indent="-228600" algn="ctr"/>
            <a:r>
              <a:rPr lang="en-US" sz="3600" b="1" dirty="0">
                <a:solidFill>
                  <a:srgbClr val="FF0000"/>
                </a:solidFill>
                <a:latin typeface="Verdana" pitchFamily="34" charset="0"/>
              </a:rPr>
              <a:t>Security </a:t>
            </a:r>
            <a:r>
              <a:rPr lang="en-US" sz="3600" b="1" dirty="0" smtClean="0">
                <a:solidFill>
                  <a:srgbClr val="FF0000"/>
                </a:solidFill>
                <a:latin typeface="Verdana" pitchFamily="34" charset="0"/>
              </a:rPr>
              <a:t>incidents</a:t>
            </a:r>
            <a:endParaRPr lang="en-US" sz="3600" b="1" dirty="0">
              <a:solidFill>
                <a:srgbClr val="FF0000"/>
              </a:solidFill>
              <a:latin typeface="Verdana" pitchFamily="34" charset="0"/>
            </a:endParaRPr>
          </a:p>
        </p:txBody>
      </p:sp>
      <p:sp>
        <p:nvSpPr>
          <p:cNvPr id="12" name="Slide Number Placeholder 11"/>
          <p:cNvSpPr>
            <a:spLocks noGrp="1"/>
          </p:cNvSpPr>
          <p:nvPr>
            <p:ph type="sldNum" sz="quarter" idx="11"/>
          </p:nvPr>
        </p:nvSpPr>
        <p:spPr/>
        <p:txBody>
          <a:bodyPr/>
          <a:lstStyle/>
          <a:p>
            <a:pPr>
              <a:defRPr/>
            </a:pPr>
            <a:fld id="{F0D07167-5A1C-4059-8584-F96FDD4D74D5}" type="slidenum">
              <a:rPr lang="en-US">
                <a:latin typeface="Verdana" pitchFamily="34" charset="0"/>
              </a:rPr>
              <a:pPr>
                <a:defRPr/>
              </a:pPr>
              <a:t>39</a:t>
            </a:fld>
            <a:endParaRPr lang="en-US">
              <a:latin typeface="Verdana" pitchFamily="34" charset="0"/>
            </a:endParaRPr>
          </a:p>
        </p:txBody>
      </p:sp>
      <p:pic>
        <p:nvPicPr>
          <p:cNvPr id="10" name="Picture 2" descr="j04377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812" y="1710776"/>
            <a:ext cx="1019175" cy="112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p:cNvSpPr>
            <a:spLocks noChangeArrowheads="1"/>
          </p:cNvSpPr>
          <p:nvPr/>
        </p:nvSpPr>
        <p:spPr bwMode="auto">
          <a:xfrm>
            <a:off x="2286000" y="1208618"/>
            <a:ext cx="5943600" cy="176663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234950" indent="-234950" algn="just">
              <a:spcBef>
                <a:spcPct val="20000"/>
              </a:spcBef>
              <a:buFont typeface="Wingdings" pitchFamily="2" charset="2"/>
              <a:buChar char="Ø"/>
            </a:pPr>
            <a:r>
              <a:rPr lang="en-NZ" sz="1600" dirty="0" smtClean="0">
                <a:latin typeface="Verdana" pitchFamily="34" charset="0"/>
              </a:rPr>
              <a:t>Report information security incidents, concerns and </a:t>
            </a:r>
            <a:br>
              <a:rPr lang="en-NZ" sz="1600" dirty="0" smtClean="0">
                <a:latin typeface="Verdana" pitchFamily="34" charset="0"/>
              </a:rPr>
            </a:br>
            <a:r>
              <a:rPr lang="en-NZ" sz="1600" dirty="0" smtClean="0">
                <a:latin typeface="Verdana" pitchFamily="34" charset="0"/>
              </a:rPr>
              <a:t>near-misses to IT Help/Service Desk:</a:t>
            </a:r>
          </a:p>
          <a:p>
            <a:pPr marL="692150" lvl="1" indent="-234950" algn="just">
              <a:spcBef>
                <a:spcPct val="20000"/>
              </a:spcBef>
              <a:buFont typeface="Wingdings" pitchFamily="2" charset="2"/>
              <a:buChar char="Ø"/>
            </a:pPr>
            <a:r>
              <a:rPr lang="en-NZ" sz="1600" dirty="0" smtClean="0">
                <a:latin typeface="Verdana" pitchFamily="34" charset="0"/>
              </a:rPr>
              <a:t>Email …</a:t>
            </a:r>
          </a:p>
          <a:p>
            <a:pPr marL="692150" lvl="1" indent="-234950" algn="just">
              <a:spcBef>
                <a:spcPct val="20000"/>
              </a:spcBef>
              <a:buFont typeface="Wingdings" pitchFamily="2" charset="2"/>
              <a:buChar char="Ø"/>
            </a:pPr>
            <a:r>
              <a:rPr lang="en-NZ" sz="1600" dirty="0" smtClean="0">
                <a:latin typeface="Verdana" pitchFamily="34" charset="0"/>
              </a:rPr>
              <a:t>Telephone … </a:t>
            </a:r>
          </a:p>
          <a:p>
            <a:pPr marL="692150" lvl="1" indent="-234950" algn="just">
              <a:spcBef>
                <a:spcPct val="20000"/>
              </a:spcBef>
              <a:buFont typeface="Wingdings" pitchFamily="2" charset="2"/>
              <a:buChar char="Ø"/>
            </a:pPr>
            <a:r>
              <a:rPr lang="en-NZ" sz="1600" dirty="0" smtClean="0">
                <a:latin typeface="Verdana" pitchFamily="34" charset="0"/>
              </a:rPr>
              <a:t>Anonymous drop-boxes …</a:t>
            </a:r>
          </a:p>
          <a:p>
            <a:pPr marL="234950" indent="-234950" algn="just">
              <a:spcBef>
                <a:spcPct val="20000"/>
              </a:spcBef>
              <a:buFont typeface="Wingdings" pitchFamily="2" charset="2"/>
              <a:buChar char="Ø"/>
            </a:pPr>
            <a:r>
              <a:rPr lang="en-NZ" sz="1600" dirty="0" smtClean="0">
                <a:latin typeface="Verdana" pitchFamily="34" charset="0"/>
              </a:rPr>
              <a:t>Take their advice on what to do</a:t>
            </a:r>
          </a:p>
        </p:txBody>
      </p:sp>
      <p:sp>
        <p:nvSpPr>
          <p:cNvPr id="15" name="Rectangle 3"/>
          <p:cNvSpPr txBox="1">
            <a:spLocks noChangeArrowheads="1"/>
          </p:cNvSpPr>
          <p:nvPr/>
        </p:nvSpPr>
        <p:spPr bwMode="auto">
          <a:xfrm>
            <a:off x="990600" y="4140200"/>
            <a:ext cx="6781800" cy="1270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34950" indent="-2349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Char char="Ø"/>
            </a:pPr>
            <a:r>
              <a:rPr lang="en-NZ" sz="1600" dirty="0" smtClean="0">
                <a:solidFill>
                  <a:srgbClr val="FF0000"/>
                </a:solidFill>
                <a:latin typeface="Verdana" pitchFamily="34" charset="0"/>
              </a:rPr>
              <a:t>Do not discuss security incidents with anyone outside the organization</a:t>
            </a:r>
          </a:p>
          <a:p>
            <a:pPr eaLnBrk="1" hangingPunct="1">
              <a:buFont typeface="Wingdings" pitchFamily="2" charset="2"/>
              <a:buChar char="Ø"/>
            </a:pPr>
            <a:r>
              <a:rPr lang="en-NZ" sz="1600" dirty="0" smtClean="0">
                <a:solidFill>
                  <a:srgbClr val="FF0000"/>
                </a:solidFill>
                <a:latin typeface="Verdana" pitchFamily="34" charset="0"/>
              </a:rPr>
              <a:t>Do not attempt to interfere with, obstruct or prevent anyone else from reporting incidents</a:t>
            </a:r>
          </a:p>
        </p:txBody>
      </p:sp>
      <p:pic>
        <p:nvPicPr>
          <p:cNvPr id="16" name="Picture 1" descr="j04298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4241800"/>
            <a:ext cx="1143000" cy="13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11935" cy="5867400"/>
          </a:xfrm>
          <a:prstGeom prst="rect">
            <a:avLst/>
          </a:prstGeom>
          <a:noFill/>
        </p:spPr>
        <p:txBody>
          <a:bodyPr vert="wordArtVert">
            <a:spAutoFit/>
          </a:bodyPr>
          <a:lstStyle/>
          <a:p>
            <a:pPr fontAlgn="auto">
              <a:spcBef>
                <a:spcPts val="0"/>
              </a:spcBef>
              <a:spcAft>
                <a:spcPts val="0"/>
              </a:spcAft>
              <a:defRPr/>
            </a:pPr>
            <a:r>
              <a:rPr lang="en-US" b="1" dirty="0" smtClean="0">
                <a:solidFill>
                  <a:srgbClr val="FFFF00"/>
                </a:solidFill>
                <a:latin typeface="Verdana" pitchFamily="34" charset="0"/>
              </a:rPr>
              <a:t>Information types</a:t>
            </a:r>
            <a:endParaRPr lang="en-US" b="1" dirty="0">
              <a:solidFill>
                <a:srgbClr val="FFFF00"/>
              </a:solidFill>
              <a:latin typeface="Verdana" pitchFamily="34" charset="0"/>
            </a:endParaRPr>
          </a:p>
        </p:txBody>
      </p:sp>
      <p:sp>
        <p:nvSpPr>
          <p:cNvPr id="4" name="TextBox 3"/>
          <p:cNvSpPr txBox="1">
            <a:spLocks noChangeArrowheads="1"/>
          </p:cNvSpPr>
          <p:nvPr/>
        </p:nvSpPr>
        <p:spPr bwMode="auto">
          <a:xfrm>
            <a:off x="1578204" y="609600"/>
            <a:ext cx="6858000"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smtClean="0">
                <a:latin typeface="Verdana" pitchFamily="34" charset="0"/>
              </a:rPr>
              <a:t>Information exists in many forms:</a:t>
            </a:r>
          </a:p>
          <a:p>
            <a:pPr marL="263525" indent="-263525" eaLnBrk="1" hangingPunct="1">
              <a:spcBef>
                <a:spcPts val="600"/>
              </a:spcBef>
              <a:buFont typeface="Wingdings" pitchFamily="2" charset="2"/>
              <a:buChar char="§"/>
            </a:pPr>
            <a:r>
              <a:rPr lang="en-US" sz="2000" dirty="0" smtClean="0">
                <a:latin typeface="Verdana" pitchFamily="34" charset="0"/>
              </a:rPr>
              <a:t>Printed </a:t>
            </a:r>
            <a:r>
              <a:rPr lang="en-US" sz="2000" dirty="0">
                <a:latin typeface="Verdana" pitchFamily="34" charset="0"/>
              </a:rPr>
              <a:t>or written on </a:t>
            </a:r>
            <a:r>
              <a:rPr lang="en-US" sz="2000" dirty="0" smtClean="0">
                <a:latin typeface="Verdana" pitchFamily="34" charset="0"/>
              </a:rPr>
              <a:t>paper</a:t>
            </a:r>
          </a:p>
          <a:p>
            <a:pPr marL="263525" indent="-263525" eaLnBrk="1" hangingPunct="1">
              <a:spcBef>
                <a:spcPts val="600"/>
              </a:spcBef>
              <a:buFont typeface="Wingdings" pitchFamily="2" charset="2"/>
              <a:buChar char="§"/>
            </a:pPr>
            <a:r>
              <a:rPr lang="en-US" sz="2000" dirty="0">
                <a:latin typeface="Verdana" pitchFamily="34" charset="0"/>
              </a:rPr>
              <a:t>Stored </a:t>
            </a:r>
            <a:r>
              <a:rPr lang="en-US" sz="2000" dirty="0" smtClean="0">
                <a:latin typeface="Verdana" pitchFamily="34" charset="0"/>
              </a:rPr>
              <a:t>electronically</a:t>
            </a:r>
          </a:p>
          <a:p>
            <a:pPr marL="263525" indent="-263525" eaLnBrk="1" hangingPunct="1">
              <a:spcBef>
                <a:spcPts val="600"/>
              </a:spcBef>
              <a:buFont typeface="Wingdings" pitchFamily="2" charset="2"/>
              <a:buChar char="§"/>
            </a:pPr>
            <a:r>
              <a:rPr lang="en-US" sz="2000" dirty="0">
                <a:latin typeface="Verdana" pitchFamily="34" charset="0"/>
              </a:rPr>
              <a:t>Transmitted by post or </a:t>
            </a:r>
            <a:r>
              <a:rPr lang="en-US" sz="2000" dirty="0" smtClean="0">
                <a:latin typeface="Verdana" pitchFamily="34" charset="0"/>
              </a:rPr>
              <a:t>electronic means</a:t>
            </a:r>
          </a:p>
          <a:p>
            <a:pPr marL="263525" indent="-263525" eaLnBrk="1" hangingPunct="1">
              <a:spcBef>
                <a:spcPts val="600"/>
              </a:spcBef>
              <a:buFont typeface="Wingdings" pitchFamily="2" charset="2"/>
              <a:buChar char="§"/>
            </a:pPr>
            <a:r>
              <a:rPr lang="en-US" sz="2000" dirty="0" smtClean="0">
                <a:latin typeface="Verdana" pitchFamily="34" charset="0"/>
              </a:rPr>
              <a:t>Visual </a:t>
            </a:r>
            <a:r>
              <a:rPr lang="en-US" sz="2000" i="1" dirty="0" smtClean="0">
                <a:latin typeface="Verdana" pitchFamily="34" charset="0"/>
              </a:rPr>
              <a:t>e.g.</a:t>
            </a:r>
            <a:r>
              <a:rPr lang="en-US" sz="2000" dirty="0" smtClean="0">
                <a:latin typeface="Verdana" pitchFamily="34" charset="0"/>
              </a:rPr>
              <a:t> videos, diagrams</a:t>
            </a:r>
          </a:p>
          <a:p>
            <a:pPr marL="263525" indent="-263525" eaLnBrk="1" hangingPunct="1">
              <a:spcBef>
                <a:spcPts val="600"/>
              </a:spcBef>
              <a:buFont typeface="Wingdings" pitchFamily="2" charset="2"/>
              <a:buChar char="§"/>
            </a:pPr>
            <a:r>
              <a:rPr lang="en-US" sz="2000" dirty="0">
                <a:latin typeface="Verdana" pitchFamily="34" charset="0"/>
              </a:rPr>
              <a:t>P</a:t>
            </a:r>
            <a:r>
              <a:rPr lang="en-US" sz="2000" dirty="0" smtClean="0">
                <a:latin typeface="Verdana" pitchFamily="34" charset="0"/>
              </a:rPr>
              <a:t>ublished </a:t>
            </a:r>
            <a:r>
              <a:rPr lang="en-US" sz="2000" dirty="0">
                <a:latin typeface="Verdana" pitchFamily="34" charset="0"/>
              </a:rPr>
              <a:t>on </a:t>
            </a:r>
            <a:r>
              <a:rPr lang="en-US" sz="2000" dirty="0" smtClean="0">
                <a:latin typeface="Verdana" pitchFamily="34" charset="0"/>
              </a:rPr>
              <a:t>the Web</a:t>
            </a:r>
          </a:p>
          <a:p>
            <a:pPr marL="263525" indent="-263525" eaLnBrk="1" hangingPunct="1">
              <a:spcBef>
                <a:spcPts val="600"/>
              </a:spcBef>
              <a:buFont typeface="Wingdings" pitchFamily="2" charset="2"/>
              <a:buChar char="§"/>
            </a:pPr>
            <a:r>
              <a:rPr lang="en-US" sz="2000" dirty="0" smtClean="0">
                <a:latin typeface="Verdana" pitchFamily="34" charset="0"/>
              </a:rPr>
              <a:t>Verbal/aural </a:t>
            </a:r>
            <a:r>
              <a:rPr lang="en-US" sz="2000" i="1" dirty="0" smtClean="0">
                <a:latin typeface="Verdana" pitchFamily="34" charset="0"/>
              </a:rPr>
              <a:t>e.g.</a:t>
            </a:r>
            <a:r>
              <a:rPr lang="en-US" sz="2000" dirty="0" smtClean="0">
                <a:latin typeface="Verdana" pitchFamily="34" charset="0"/>
              </a:rPr>
              <a:t> conversations, phone calls</a:t>
            </a:r>
          </a:p>
          <a:p>
            <a:pPr marL="263525" indent="-263525" eaLnBrk="1" hangingPunct="1">
              <a:spcBef>
                <a:spcPts val="600"/>
              </a:spcBef>
              <a:buFont typeface="Wingdings" pitchFamily="2" charset="2"/>
              <a:buChar char="§"/>
            </a:pPr>
            <a:r>
              <a:rPr lang="en-US" sz="2000" dirty="0" smtClean="0">
                <a:latin typeface="Verdana" pitchFamily="34" charset="0"/>
              </a:rPr>
              <a:t>Intangible </a:t>
            </a:r>
            <a:r>
              <a:rPr lang="en-US" sz="2000" i="1" dirty="0" smtClean="0">
                <a:latin typeface="Verdana" pitchFamily="34" charset="0"/>
              </a:rPr>
              <a:t>e.g. </a:t>
            </a:r>
            <a:r>
              <a:rPr lang="en-US" sz="2000" dirty="0" smtClean="0">
                <a:latin typeface="Verdana" pitchFamily="34" charset="0"/>
              </a:rPr>
              <a:t>knowledge, experience, expertise, ideas</a:t>
            </a:r>
          </a:p>
          <a:p>
            <a:pPr eaLnBrk="1" hangingPunct="1">
              <a:buFont typeface="Wingdings" pitchFamily="2" charset="2"/>
              <a:buChar char="Ø"/>
            </a:pPr>
            <a:endParaRPr lang="en-US" sz="2000" dirty="0">
              <a:latin typeface="Verdana" pitchFamily="34" charset="0"/>
            </a:endParaRPr>
          </a:p>
        </p:txBody>
      </p:sp>
      <p:sp>
        <p:nvSpPr>
          <p:cNvPr id="10" name="TextBox 9"/>
          <p:cNvSpPr txBox="1">
            <a:spLocks noChangeArrowheads="1"/>
          </p:cNvSpPr>
          <p:nvPr/>
        </p:nvSpPr>
        <p:spPr bwMode="auto">
          <a:xfrm>
            <a:off x="1562100" y="4495800"/>
            <a:ext cx="6819900" cy="1600438"/>
          </a:xfrm>
          <a:prstGeom prst="rect">
            <a:avLst/>
          </a:prstGeom>
          <a:no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lgn="ctr" eaLnBrk="1" hangingPunct="1">
              <a:spcBef>
                <a:spcPts val="1200"/>
              </a:spcBef>
            </a:pPr>
            <a:r>
              <a:rPr lang="en-US" sz="2400" dirty="0" smtClean="0">
                <a:latin typeface="Verdana" pitchFamily="34" charset="0"/>
              </a:rPr>
              <a:t>‘Whatever </a:t>
            </a:r>
            <a:r>
              <a:rPr lang="en-US" sz="2400" dirty="0">
                <a:latin typeface="Verdana" pitchFamily="34" charset="0"/>
              </a:rPr>
              <a:t>form the information takes, or means by which it is shared or stored, it should always be appropriately protected’</a:t>
            </a:r>
          </a:p>
          <a:p>
            <a:pPr algn="r" eaLnBrk="1" hangingPunct="1">
              <a:spcBef>
                <a:spcPts val="1200"/>
              </a:spcBef>
            </a:pPr>
            <a:r>
              <a:rPr lang="en-US" sz="1600" i="1" dirty="0" smtClean="0">
                <a:latin typeface="Verdana" pitchFamily="34" charset="0"/>
              </a:rPr>
              <a:t>(ISO/IEC </a:t>
            </a:r>
            <a:r>
              <a:rPr lang="en-US" sz="1600" i="1" dirty="0">
                <a:latin typeface="Verdana" pitchFamily="34" charset="0"/>
              </a:rPr>
              <a:t>27002:2005)</a:t>
            </a:r>
            <a:endParaRPr lang="en-US" sz="1600" dirty="0">
              <a:latin typeface="Verdana" pitchFamily="34" charset="0"/>
            </a:endParaRPr>
          </a:p>
        </p:txBody>
      </p:sp>
      <p:sp>
        <p:nvSpPr>
          <p:cNvPr id="15" name="Slide Number Placeholder 14"/>
          <p:cNvSpPr>
            <a:spLocks noGrp="1"/>
          </p:cNvSpPr>
          <p:nvPr>
            <p:ph type="sldNum" sz="quarter" idx="11"/>
          </p:nvPr>
        </p:nvSpPr>
        <p:spPr/>
        <p:txBody>
          <a:bodyPr/>
          <a:lstStyle/>
          <a:p>
            <a:pPr>
              <a:defRPr/>
            </a:pPr>
            <a:fld id="{6253C837-987B-406E-98C4-D0EDC7AD5CEE}" type="slidenum">
              <a:rPr lang="en-US">
                <a:latin typeface="Verdana" pitchFamily="34" charset="0"/>
              </a:rPr>
              <a:pPr>
                <a:defRPr/>
              </a:pPr>
              <a:t>4</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0-#ppt_w/2"/>
                                          </p:val>
                                        </p:tav>
                                        <p:tav tm="100000">
                                          <p:val>
                                            <p:strVal val="#ppt_x"/>
                                          </p:val>
                                        </p:tav>
                                      </p:tavLst>
                                    </p:anim>
                                    <p:anim calcmode="lin" valueType="num">
                                      <p:cBhvr additive="base">
                                        <p:cTn id="13"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735" y="-25400"/>
            <a:ext cx="511935" cy="5791200"/>
          </a:xfrm>
          <a:prstGeom prst="rect">
            <a:avLst/>
          </a:prstGeom>
          <a:noFill/>
        </p:spPr>
        <p:txBody>
          <a:bodyPr vert="wordArtVert">
            <a:spAutoFit/>
          </a:bodyPr>
          <a:lstStyle/>
          <a:p>
            <a:pPr algn="ctr" fontAlgn="auto">
              <a:spcBef>
                <a:spcPts val="0"/>
              </a:spcBef>
              <a:spcAft>
                <a:spcPts val="0"/>
              </a:spcAft>
              <a:defRPr/>
            </a:pPr>
            <a:r>
              <a:rPr lang="en-US" b="1" dirty="0" smtClean="0">
                <a:solidFill>
                  <a:srgbClr val="FFFF00"/>
                </a:solidFill>
                <a:latin typeface="Verdana" pitchFamily="34" charset="0"/>
              </a:rPr>
              <a:t>Responsibilities</a:t>
            </a:r>
            <a:endParaRPr lang="en-US" sz="1600" b="1" dirty="0">
              <a:solidFill>
                <a:srgbClr val="FFFF00"/>
              </a:solidFill>
              <a:latin typeface="Verdana" pitchFamily="34" charset="0"/>
            </a:endParaRPr>
          </a:p>
        </p:txBody>
      </p:sp>
      <p:sp>
        <p:nvSpPr>
          <p:cNvPr id="4" name="Rectangle 4"/>
          <p:cNvSpPr>
            <a:spLocks noChangeArrowheads="1"/>
          </p:cNvSpPr>
          <p:nvPr/>
        </p:nvSpPr>
        <p:spPr bwMode="auto">
          <a:xfrm>
            <a:off x="1066800" y="635000"/>
            <a:ext cx="77724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just">
              <a:spcBef>
                <a:spcPts val="1200"/>
              </a:spcBef>
              <a:buFont typeface="Wingdings" pitchFamily="2" charset="2"/>
              <a:buChar char="ü"/>
            </a:pPr>
            <a:r>
              <a:rPr lang="en-US" dirty="0">
                <a:latin typeface="Verdana" pitchFamily="34" charset="0"/>
                <a:cs typeface="Times New Roman" pitchFamily="18" charset="0"/>
              </a:rPr>
              <a:t>Ensure your </a:t>
            </a:r>
            <a:r>
              <a:rPr lang="en-US" dirty="0" smtClean="0">
                <a:latin typeface="Verdana" pitchFamily="34" charset="0"/>
                <a:cs typeface="Times New Roman" pitchFamily="18" charset="0"/>
              </a:rPr>
              <a:t>PC is getting antivirus updates and patches</a:t>
            </a:r>
            <a:endParaRPr lang="en-US" dirty="0">
              <a:latin typeface="Verdana" pitchFamily="34" charset="0"/>
              <a:cs typeface="Times New Roman" pitchFamily="18" charset="0"/>
            </a:endParaRPr>
          </a:p>
          <a:p>
            <a:pPr marL="342900" indent="-342900" algn="just">
              <a:spcBef>
                <a:spcPts val="1200"/>
              </a:spcBef>
              <a:buFont typeface="Wingdings" pitchFamily="2" charset="2"/>
              <a:buChar char="ü"/>
            </a:pPr>
            <a:r>
              <a:rPr lang="en-US" dirty="0" smtClean="0">
                <a:latin typeface="Verdana" pitchFamily="34" charset="0"/>
                <a:cs typeface="Times New Roman" pitchFamily="18" charset="0"/>
              </a:rPr>
              <a:t>Lock your keyboard (Windows-L) before leaving your </a:t>
            </a:r>
            <a:r>
              <a:rPr lang="en-US" dirty="0" smtClean="0">
                <a:latin typeface="Verdana" pitchFamily="34" charset="0"/>
                <a:cs typeface="Times New Roman" pitchFamily="18" charset="0"/>
              </a:rPr>
              <a:t>PC </a:t>
            </a:r>
            <a:r>
              <a:rPr lang="en-US" dirty="0" smtClean="0">
                <a:latin typeface="Verdana" pitchFamily="34" charset="0"/>
                <a:cs typeface="Times New Roman" pitchFamily="18" charset="0"/>
              </a:rPr>
              <a:t>unattended, and log-off at the end of the day</a:t>
            </a:r>
            <a:endParaRPr lang="en-US" dirty="0">
              <a:latin typeface="Verdana" pitchFamily="34" charset="0"/>
              <a:cs typeface="Times New Roman" pitchFamily="18" charset="0"/>
            </a:endParaRPr>
          </a:p>
          <a:p>
            <a:pPr marL="342900" indent="-342900" algn="just">
              <a:spcBef>
                <a:spcPts val="1200"/>
              </a:spcBef>
              <a:buFont typeface="Wingdings" pitchFamily="2" charset="2"/>
              <a:buChar char="ü"/>
            </a:pPr>
            <a:r>
              <a:rPr lang="en-US" dirty="0" smtClean="0">
                <a:latin typeface="Verdana" pitchFamily="34" charset="0"/>
                <a:cs typeface="Times New Roman" pitchFamily="18" charset="0"/>
              </a:rPr>
              <a:t>Store laptops and valuable information (paperwork as well as CDs, USB sticks </a:t>
            </a:r>
            <a:r>
              <a:rPr lang="en-US" i="1" dirty="0" smtClean="0">
                <a:latin typeface="Verdana" pitchFamily="34" charset="0"/>
                <a:cs typeface="Times New Roman" pitchFamily="18" charset="0"/>
              </a:rPr>
              <a:t>etc.</a:t>
            </a:r>
            <a:r>
              <a:rPr lang="en-US" dirty="0" smtClean="0">
                <a:latin typeface="Verdana" pitchFamily="34" charset="0"/>
                <a:cs typeface="Times New Roman" pitchFamily="18" charset="0"/>
              </a:rPr>
              <a:t>) securely under lock and key</a:t>
            </a:r>
            <a:endParaRPr lang="en-US" dirty="0">
              <a:latin typeface="Verdana" pitchFamily="34" charset="0"/>
              <a:cs typeface="Times New Roman" pitchFamily="18" charset="0"/>
            </a:endParaRPr>
          </a:p>
          <a:p>
            <a:pPr marL="342900" indent="-342900" algn="just">
              <a:spcBef>
                <a:spcPts val="1200"/>
              </a:spcBef>
              <a:buFont typeface="Wingdings" pitchFamily="2" charset="2"/>
              <a:buChar char="ü"/>
            </a:pPr>
            <a:r>
              <a:rPr lang="en-US" dirty="0" smtClean="0">
                <a:latin typeface="Verdana" pitchFamily="34" charset="0"/>
                <a:cs typeface="Times New Roman" pitchFamily="18" charset="0"/>
              </a:rPr>
              <a:t>Keep your wits about you while </a:t>
            </a:r>
            <a:r>
              <a:rPr lang="en-US" dirty="0" smtClean="0">
                <a:latin typeface="Verdana" pitchFamily="34" charset="0"/>
                <a:cs typeface="Times New Roman" pitchFamily="18" charset="0"/>
              </a:rPr>
              <a:t>traveling: </a:t>
            </a:r>
            <a:endParaRPr lang="en-US" dirty="0" smtClean="0">
              <a:latin typeface="Verdana" pitchFamily="34" charset="0"/>
              <a:cs typeface="Times New Roman" pitchFamily="18" charset="0"/>
            </a:endParaRPr>
          </a:p>
          <a:p>
            <a:pPr marL="715963" lvl="1" indent="-258763" algn="just">
              <a:spcBef>
                <a:spcPts val="1200"/>
              </a:spcBef>
              <a:buFont typeface="Wingdings" pitchFamily="2" charset="2"/>
              <a:buChar char="§"/>
            </a:pPr>
            <a:r>
              <a:rPr lang="en-US" sz="1600" dirty="0" smtClean="0">
                <a:latin typeface="Verdana" pitchFamily="34" charset="0"/>
                <a:cs typeface="Times New Roman" pitchFamily="18" charset="0"/>
              </a:rPr>
              <a:t>Keep your voice down on the cellphone</a:t>
            </a:r>
          </a:p>
          <a:p>
            <a:pPr marL="715963" lvl="1" indent="-258763" algn="just">
              <a:spcBef>
                <a:spcPts val="1200"/>
              </a:spcBef>
              <a:buFont typeface="Wingdings" pitchFamily="2" charset="2"/>
              <a:buChar char="§"/>
            </a:pPr>
            <a:r>
              <a:rPr lang="en-US" sz="1600" dirty="0" smtClean="0">
                <a:latin typeface="Verdana" pitchFamily="34" charset="0"/>
                <a:cs typeface="Times New Roman" pitchFamily="18" charset="0"/>
              </a:rPr>
              <a:t>Be discreet about your IT equipment</a:t>
            </a:r>
            <a:endParaRPr lang="en-US" sz="1600" dirty="0">
              <a:latin typeface="Verdana" pitchFamily="34" charset="0"/>
              <a:cs typeface="Times New Roman" pitchFamily="18" charset="0"/>
            </a:endParaRPr>
          </a:p>
          <a:p>
            <a:pPr marL="342900" indent="-342900" algn="just">
              <a:spcBef>
                <a:spcPts val="1200"/>
              </a:spcBef>
              <a:buFont typeface="Wingdings" pitchFamily="2" charset="2"/>
              <a:buChar char="ü"/>
            </a:pPr>
            <a:r>
              <a:rPr lang="en-US" dirty="0" smtClean="0">
                <a:latin typeface="Verdana" pitchFamily="34" charset="0"/>
                <a:cs typeface="Times New Roman" pitchFamily="18" charset="0"/>
              </a:rPr>
              <a:t>Take regular information back ups</a:t>
            </a:r>
            <a:endParaRPr lang="en-US" dirty="0">
              <a:latin typeface="Verdana" pitchFamily="34" charset="0"/>
              <a:cs typeface="Times New Roman" pitchFamily="18" charset="0"/>
            </a:endParaRPr>
          </a:p>
          <a:p>
            <a:pPr marL="342900" indent="-342900" algn="just">
              <a:spcBef>
                <a:spcPts val="1200"/>
              </a:spcBef>
              <a:buFont typeface="Wingdings" pitchFamily="2" charset="2"/>
              <a:buChar char="ü"/>
            </a:pPr>
            <a:r>
              <a:rPr lang="en-US" dirty="0" smtClean="0">
                <a:latin typeface="Verdana" pitchFamily="34" charset="0"/>
                <a:cs typeface="Times New Roman" pitchFamily="18" charset="0"/>
              </a:rPr>
              <a:t>Fulfill your security </a:t>
            </a:r>
            <a:r>
              <a:rPr lang="en-US" dirty="0" smtClean="0">
                <a:latin typeface="Verdana" pitchFamily="34" charset="0"/>
                <a:cs typeface="Times New Roman" pitchFamily="18" charset="0"/>
              </a:rPr>
              <a:t>obligations:</a:t>
            </a:r>
            <a:endParaRPr lang="en-US" dirty="0" smtClean="0">
              <a:latin typeface="Verdana" pitchFamily="34" charset="0"/>
              <a:cs typeface="Times New Roman" pitchFamily="18" charset="0"/>
            </a:endParaRPr>
          </a:p>
          <a:p>
            <a:pPr marL="715963" lvl="1" indent="-258763" algn="just">
              <a:spcBef>
                <a:spcPts val="1200"/>
              </a:spcBef>
              <a:buFont typeface="Wingdings" pitchFamily="2" charset="2"/>
              <a:buChar char="§"/>
            </a:pPr>
            <a:r>
              <a:rPr lang="en-US" sz="1600" dirty="0" smtClean="0">
                <a:latin typeface="Verdana" pitchFamily="34" charset="0"/>
                <a:cs typeface="Times New Roman" pitchFamily="18" charset="0"/>
              </a:rPr>
              <a:t>Comply with security and privacy laws, copyright and licenses, NDA (Non Disclosure Agreements) and contracts</a:t>
            </a:r>
          </a:p>
          <a:p>
            <a:pPr marL="715963" lvl="1" indent="-258763" algn="just">
              <a:spcBef>
                <a:spcPts val="1200"/>
              </a:spcBef>
              <a:buFont typeface="Wingdings" pitchFamily="2" charset="2"/>
              <a:buChar char="§"/>
            </a:pPr>
            <a:r>
              <a:rPr lang="en-US" sz="1600" dirty="0" smtClean="0">
                <a:latin typeface="Verdana" pitchFamily="34" charset="0"/>
                <a:cs typeface="Times New Roman" pitchFamily="18" charset="0"/>
              </a:rPr>
              <a:t>Comply with corporate policies and procedures</a:t>
            </a:r>
          </a:p>
          <a:p>
            <a:pPr marL="342900" indent="-342900" algn="just">
              <a:spcBef>
                <a:spcPts val="1200"/>
              </a:spcBef>
              <a:buFont typeface="Wingdings" pitchFamily="2" charset="2"/>
              <a:buChar char="ü"/>
            </a:pPr>
            <a:r>
              <a:rPr lang="en-US" dirty="0">
                <a:latin typeface="Verdana" pitchFamily="34" charset="0"/>
                <a:cs typeface="Times New Roman" pitchFamily="18" charset="0"/>
              </a:rPr>
              <a:t>Stay up to date on information </a:t>
            </a:r>
            <a:r>
              <a:rPr lang="en-US" dirty="0" smtClean="0">
                <a:latin typeface="Verdana" pitchFamily="34" charset="0"/>
                <a:cs typeface="Times New Roman" pitchFamily="18" charset="0"/>
              </a:rPr>
              <a:t>security:</a:t>
            </a:r>
            <a:endParaRPr lang="en-US" dirty="0" smtClean="0">
              <a:latin typeface="Verdana" pitchFamily="34" charset="0"/>
              <a:cs typeface="Times New Roman" pitchFamily="18" charset="0"/>
            </a:endParaRPr>
          </a:p>
          <a:p>
            <a:pPr marL="742950" lvl="1" indent="-285750" algn="just">
              <a:spcBef>
                <a:spcPts val="1200"/>
              </a:spcBef>
              <a:buFont typeface="Wingdings" pitchFamily="2" charset="2"/>
              <a:buChar char="§"/>
            </a:pPr>
            <a:r>
              <a:rPr lang="en-US" sz="1600" dirty="0" smtClean="0">
                <a:latin typeface="Verdana" pitchFamily="34" charset="0"/>
                <a:cs typeface="Times New Roman" pitchFamily="18" charset="0"/>
              </a:rPr>
              <a:t>Visit the intranet Security Zone </a:t>
            </a:r>
            <a:r>
              <a:rPr lang="en-US" sz="1600" dirty="0" smtClean="0">
                <a:latin typeface="Verdana" pitchFamily="34" charset="0"/>
                <a:cs typeface="Times New Roman" pitchFamily="18" charset="0"/>
              </a:rPr>
              <a:t>when </a:t>
            </a:r>
            <a:r>
              <a:rPr lang="en-US" sz="1600" dirty="0" smtClean="0">
                <a:latin typeface="Verdana" pitchFamily="34" charset="0"/>
                <a:cs typeface="Times New Roman" pitchFamily="18" charset="0"/>
              </a:rPr>
              <a:t>you have a </a:t>
            </a:r>
            <a:r>
              <a:rPr lang="en-US" sz="1600" dirty="0" smtClean="0">
                <a:latin typeface="Verdana" pitchFamily="34" charset="0"/>
                <a:cs typeface="Times New Roman" pitchFamily="18" charset="0"/>
              </a:rPr>
              <a:t>moment</a:t>
            </a:r>
            <a:endParaRPr lang="en-US" dirty="0">
              <a:latin typeface="Verdana" pitchFamily="34" charset="0"/>
              <a:cs typeface="Times New Roman" pitchFamily="18" charset="0"/>
            </a:endParaRPr>
          </a:p>
        </p:txBody>
      </p:sp>
      <p:sp>
        <p:nvSpPr>
          <p:cNvPr id="9" name="Slide Number Placeholder 8"/>
          <p:cNvSpPr>
            <a:spLocks noGrp="1"/>
          </p:cNvSpPr>
          <p:nvPr>
            <p:ph type="sldNum" sz="quarter" idx="11"/>
          </p:nvPr>
        </p:nvSpPr>
        <p:spPr/>
        <p:txBody>
          <a:bodyPr/>
          <a:lstStyle/>
          <a:p>
            <a:pPr>
              <a:defRPr/>
            </a:pPr>
            <a:fld id="{FA377763-BC35-43FE-BDFA-7AA5C099CC3F}" type="slidenum">
              <a:rPr lang="en-US">
                <a:latin typeface="Verdana" pitchFamily="34" charset="0"/>
              </a:rPr>
              <a:pPr>
                <a:defRPr/>
              </a:pPr>
              <a:t>40</a:t>
            </a:fld>
            <a:endParaRPr lang="en-US">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1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1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1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1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8" fill="hold"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10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10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10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8000"/>
                            </p:stCondLst>
                            <p:childTnLst>
                              <p:par>
                                <p:cTn id="45" presetID="2" presetClass="entr" presetSubtype="8" fill="hold" nodeType="after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10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par>
                          <p:cTn id="49" fill="hold">
                            <p:stCondLst>
                              <p:cond delay="9000"/>
                            </p:stCondLst>
                            <p:childTnLst>
                              <p:par>
                                <p:cTn id="50" presetID="2" presetClass="entr" presetSubtype="8" fill="hold" nodeType="after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10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0"/>
                            </p:stCondLst>
                            <p:childTnLst>
                              <p:par>
                                <p:cTn id="55" presetID="2" presetClass="entr" presetSubtype="8" fill="hold"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 calcmode="lin" valueType="num">
                                      <p:cBhvr additive="base">
                                        <p:cTn id="57" dur="10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par>
                          <p:cTn id="59" fill="hold">
                            <p:stCondLst>
                              <p:cond delay="11000"/>
                            </p:stCondLst>
                            <p:childTnLst>
                              <p:par>
                                <p:cTn id="60" presetID="2" presetClass="entr" presetSubtype="8" fill="hold"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1000" fill="hold"/>
                                        <p:tgtEl>
                                          <p:spTgt spid="4">
                                            <p:txEl>
                                              <p:pRg st="11" end="11"/>
                                            </p:txEl>
                                          </p:spTgt>
                                        </p:tgtEl>
                                        <p:attrNameLst>
                                          <p:attrName>ppt_x</p:attrName>
                                        </p:attrNameLst>
                                      </p:cBhvr>
                                      <p:tavLst>
                                        <p:tav tm="0">
                                          <p:val>
                                            <p:strVal val="0-#ppt_w/2"/>
                                          </p:val>
                                        </p:tav>
                                        <p:tav tm="100000">
                                          <p:val>
                                            <p:strVal val="#ppt_x"/>
                                          </p:val>
                                        </p:tav>
                                      </p:tavLst>
                                    </p:anim>
                                    <p:anim calcmode="lin" valueType="num">
                                      <p:cBhvr additive="base">
                                        <p:cTn id="63" dur="10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descr="Questions_Graphic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72218"/>
            <a:ext cx="8305800" cy="271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1"/>
          </p:nvPr>
        </p:nvSpPr>
        <p:spPr/>
        <p:txBody>
          <a:bodyPr/>
          <a:lstStyle/>
          <a:p>
            <a:pPr>
              <a:defRPr/>
            </a:pPr>
            <a:fld id="{A28253D8-3514-43DF-9E06-21DD2C1F68B6}" type="slidenum">
              <a:rPr lang="en-US"/>
              <a:pPr>
                <a:defRPr/>
              </a:pPr>
              <a:t>41</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11935" cy="5867400"/>
          </a:xfrm>
          <a:prstGeom prst="rect">
            <a:avLst/>
          </a:prstGeom>
          <a:noFill/>
        </p:spPr>
        <p:txBody>
          <a:bodyPr vert="wordArtVert">
            <a:spAutoFit/>
          </a:bodyPr>
          <a:lstStyle/>
          <a:p>
            <a:pPr algn="ctr" fontAlgn="auto">
              <a:spcBef>
                <a:spcPts val="0"/>
              </a:spcBef>
              <a:spcAft>
                <a:spcPts val="0"/>
              </a:spcAft>
              <a:defRPr/>
            </a:pPr>
            <a:r>
              <a:rPr lang="en-US" b="1" dirty="0" smtClean="0">
                <a:solidFill>
                  <a:srgbClr val="FFFF00"/>
                </a:solidFill>
                <a:latin typeface="Verdana" pitchFamily="34" charset="0"/>
              </a:rPr>
              <a:t>Info lifecycle</a:t>
            </a:r>
            <a:endParaRPr lang="en-US" b="1" dirty="0">
              <a:solidFill>
                <a:srgbClr val="FFFF00"/>
              </a:solidFill>
              <a:latin typeface="Verdana" pitchFamily="34" charset="0"/>
            </a:endParaRPr>
          </a:p>
        </p:txBody>
      </p:sp>
      <p:sp>
        <p:nvSpPr>
          <p:cNvPr id="6" name="TextBox 5"/>
          <p:cNvSpPr txBox="1"/>
          <p:nvPr/>
        </p:nvSpPr>
        <p:spPr>
          <a:xfrm>
            <a:off x="1752600" y="433626"/>
            <a:ext cx="5638800" cy="861774"/>
          </a:xfrm>
          <a:prstGeom prst="rect">
            <a:avLst/>
          </a:prstGeom>
          <a:noFill/>
        </p:spPr>
        <p:txBody>
          <a:bodyPr>
            <a:spAutoFit/>
          </a:bodyPr>
          <a:lstStyle/>
          <a:p>
            <a:pPr marL="457200" indent="-457200" fontAlgn="auto">
              <a:spcBef>
                <a:spcPts val="0"/>
              </a:spcBef>
              <a:spcAft>
                <a:spcPts val="0"/>
              </a:spcAft>
              <a:defRPr/>
            </a:pPr>
            <a:r>
              <a:rPr lang="en-US" sz="3200" dirty="0">
                <a:solidFill>
                  <a:prstClr val="black"/>
                </a:solidFill>
                <a:latin typeface="Verdana" pitchFamily="34" charset="0"/>
              </a:rPr>
              <a:t>Information can </a:t>
            </a:r>
            <a:r>
              <a:rPr lang="en-US" sz="3200" dirty="0" smtClean="0">
                <a:solidFill>
                  <a:prstClr val="black"/>
                </a:solidFill>
                <a:latin typeface="Verdana" pitchFamily="34" charset="0"/>
              </a:rPr>
              <a:t>be …</a:t>
            </a:r>
            <a:endParaRPr lang="en-US" sz="3200" dirty="0">
              <a:solidFill>
                <a:prstClr val="black"/>
              </a:solidFill>
              <a:latin typeface="Verdana" pitchFamily="34" charset="0"/>
            </a:endParaRPr>
          </a:p>
          <a:p>
            <a:pPr fontAlgn="auto">
              <a:spcBef>
                <a:spcPts val="0"/>
              </a:spcBef>
              <a:spcAft>
                <a:spcPts val="0"/>
              </a:spcAft>
              <a:defRPr/>
            </a:pPr>
            <a:endParaRPr lang="en-US" dirty="0">
              <a:latin typeface="Verdana" pitchFamily="34" charset="0"/>
            </a:endParaRPr>
          </a:p>
        </p:txBody>
      </p:sp>
      <p:sp>
        <p:nvSpPr>
          <p:cNvPr id="7" name="TextBox 6"/>
          <p:cNvSpPr txBox="1">
            <a:spLocks noChangeArrowheads="1"/>
          </p:cNvSpPr>
          <p:nvPr/>
        </p:nvSpPr>
        <p:spPr bwMode="auto">
          <a:xfrm>
            <a:off x="1524000" y="1077754"/>
            <a:ext cx="7162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Created</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Owned (it is an </a:t>
            </a:r>
            <a:r>
              <a:rPr lang="en-US" sz="2000" b="1" dirty="0" smtClean="0">
                <a:solidFill>
                  <a:srgbClr val="000000"/>
                </a:solidFill>
                <a:latin typeface="Verdana" pitchFamily="34" charset="0"/>
              </a:rPr>
              <a:t>asset</a:t>
            </a:r>
            <a:r>
              <a:rPr lang="en-US" sz="2000" dirty="0" smtClean="0">
                <a:solidFill>
                  <a:srgbClr val="000000"/>
                </a:solidFill>
                <a:latin typeface="Verdana" pitchFamily="34" charset="0"/>
              </a:rPr>
              <a:t>)</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Stored</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Processed</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Transmitted/communicated</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Used (for proper or improper purposes)</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Modified or corrupted</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Shared </a:t>
            </a:r>
            <a:r>
              <a:rPr lang="en-US" sz="2000" dirty="0" smtClean="0">
                <a:solidFill>
                  <a:srgbClr val="000000"/>
                </a:solidFill>
                <a:latin typeface="Verdana" pitchFamily="34" charset="0"/>
              </a:rPr>
              <a:t>or disclosed (whether appropriately </a:t>
            </a:r>
            <a:r>
              <a:rPr lang="en-US" sz="2000" dirty="0" smtClean="0">
                <a:solidFill>
                  <a:srgbClr val="000000"/>
                </a:solidFill>
                <a:latin typeface="Verdana" pitchFamily="34" charset="0"/>
              </a:rPr>
              <a:t>or not)</a:t>
            </a:r>
            <a:endParaRPr lang="en-US" sz="2000" dirty="0" smtClean="0">
              <a:solidFill>
                <a:srgbClr val="000000"/>
              </a:solidFill>
              <a:latin typeface="Verdana" pitchFamily="34" charset="0"/>
            </a:endParaRPr>
          </a:p>
          <a:p>
            <a:pPr marL="342900" indent="-342900" eaLnBrk="1" hangingPunct="1">
              <a:lnSpc>
                <a:spcPct val="150000"/>
              </a:lnSpc>
              <a:buFont typeface="Wingdings" pitchFamily="2" charset="2"/>
              <a:buChar char="§"/>
            </a:pPr>
            <a:r>
              <a:rPr lang="en-US" sz="2000" dirty="0">
                <a:solidFill>
                  <a:srgbClr val="000000"/>
                </a:solidFill>
                <a:latin typeface="Verdana" pitchFamily="34" charset="0"/>
              </a:rPr>
              <a:t>Destroyed or lost</a:t>
            </a:r>
          </a:p>
          <a:p>
            <a:pPr marL="342900" indent="-342900" eaLnBrk="1" hangingPunct="1">
              <a:lnSpc>
                <a:spcPct val="150000"/>
              </a:lnSpc>
              <a:buFont typeface="Wingdings" pitchFamily="2" charset="2"/>
              <a:buChar char="§"/>
            </a:pPr>
            <a:r>
              <a:rPr lang="en-US" sz="2000" dirty="0" smtClean="0">
                <a:solidFill>
                  <a:srgbClr val="000000"/>
                </a:solidFill>
                <a:latin typeface="Verdana" pitchFamily="34" charset="0"/>
              </a:rPr>
              <a:t>Stolen</a:t>
            </a:r>
          </a:p>
          <a:p>
            <a:pPr marL="342900" indent="-342900" eaLnBrk="1" hangingPunct="1">
              <a:lnSpc>
                <a:spcPct val="150000"/>
              </a:lnSpc>
              <a:buFont typeface="Wingdings" pitchFamily="2" charset="2"/>
              <a:buChar char="§"/>
            </a:pPr>
            <a:r>
              <a:rPr lang="en-US" sz="2000" dirty="0">
                <a:solidFill>
                  <a:srgbClr val="000000"/>
                </a:solidFill>
                <a:latin typeface="Verdana" pitchFamily="34" charset="0"/>
              </a:rPr>
              <a:t>Controlled, </a:t>
            </a:r>
            <a:r>
              <a:rPr lang="en-US" sz="2000" dirty="0" smtClean="0">
                <a:solidFill>
                  <a:srgbClr val="000000"/>
                </a:solidFill>
                <a:latin typeface="Verdana" pitchFamily="34" charset="0"/>
              </a:rPr>
              <a:t>secured and protected</a:t>
            </a:r>
            <a:r>
              <a:rPr lang="en-US" sz="2000" dirty="0">
                <a:solidFill>
                  <a:srgbClr val="000000"/>
                </a:solidFill>
                <a:latin typeface="Verdana" pitchFamily="34" charset="0"/>
              </a:rPr>
              <a:t> </a:t>
            </a:r>
            <a:r>
              <a:rPr lang="en-US" sz="2000" dirty="0" smtClean="0">
                <a:solidFill>
                  <a:srgbClr val="000000"/>
                </a:solidFill>
                <a:latin typeface="Verdana" pitchFamily="34" charset="0"/>
              </a:rPr>
              <a:t>throughout its existence</a:t>
            </a:r>
            <a:endParaRPr lang="en-US" sz="2000" dirty="0">
              <a:solidFill>
                <a:srgbClr val="000000"/>
              </a:solidFill>
              <a:latin typeface="Verdana" pitchFamily="34" charset="0"/>
            </a:endParaRPr>
          </a:p>
        </p:txBody>
      </p:sp>
      <p:sp>
        <p:nvSpPr>
          <p:cNvPr id="20" name="Slide Number Placeholder 19"/>
          <p:cNvSpPr>
            <a:spLocks noGrp="1"/>
          </p:cNvSpPr>
          <p:nvPr>
            <p:ph type="sldNum" sz="quarter" idx="11"/>
          </p:nvPr>
        </p:nvSpPr>
        <p:spPr/>
        <p:txBody>
          <a:bodyPr/>
          <a:lstStyle/>
          <a:p>
            <a:pPr>
              <a:defRPr/>
            </a:pPr>
            <a:fld id="{C92AADF1-EF05-4791-A23B-A34EF576E85E}" type="slidenum">
              <a:rPr lang="en-US">
                <a:latin typeface="Verdana" pitchFamily="34" charset="0"/>
              </a:rPr>
              <a:pPr>
                <a:defRPr/>
              </a:pPr>
              <a:t>5</a:t>
            </a:fld>
            <a:endParaRPr lang="en-US"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1067" cy="5867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Key term</a:t>
            </a:r>
            <a:endParaRPr lang="en-US" sz="2400" b="1" dirty="0">
              <a:solidFill>
                <a:srgbClr val="FFFF00"/>
              </a:solidFill>
              <a:latin typeface="Verdana" pitchFamily="34" charset="0"/>
            </a:endParaRPr>
          </a:p>
        </p:txBody>
      </p:sp>
      <p:sp>
        <p:nvSpPr>
          <p:cNvPr id="8195" name="Text Box 1"/>
          <p:cNvSpPr txBox="1">
            <a:spLocks noChangeArrowheads="1"/>
          </p:cNvSpPr>
          <p:nvPr/>
        </p:nvSpPr>
        <p:spPr bwMode="auto">
          <a:xfrm>
            <a:off x="1066800" y="431800"/>
            <a:ext cx="778986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200" dirty="0">
                <a:solidFill>
                  <a:prstClr val="black"/>
                </a:solidFill>
                <a:latin typeface="Verdana" pitchFamily="34" charset="0"/>
              </a:rPr>
              <a:t>What is information security?</a:t>
            </a:r>
          </a:p>
        </p:txBody>
      </p:sp>
      <p:sp>
        <p:nvSpPr>
          <p:cNvPr id="5" name="TextBox 4"/>
          <p:cNvSpPr txBox="1"/>
          <p:nvPr/>
        </p:nvSpPr>
        <p:spPr>
          <a:xfrm>
            <a:off x="1400969" y="1600200"/>
            <a:ext cx="7289800" cy="3954929"/>
          </a:xfrm>
          <a:prstGeom prst="rect">
            <a:avLst/>
          </a:prstGeom>
          <a:noFill/>
        </p:spPr>
        <p:txBody>
          <a:bodyPr wrap="square">
            <a:spAutoFit/>
          </a:bodyPr>
          <a:lstStyle/>
          <a:p>
            <a:pPr marL="285750" indent="-285750" defTabSz="457200" eaLnBrk="0" hangingPunct="0">
              <a:spcBef>
                <a:spcPts val="1200"/>
              </a:spcBef>
              <a:spcAft>
                <a:spcPts val="600"/>
              </a:spcAft>
              <a:buClr>
                <a:srgbClr val="000000"/>
              </a:buClr>
              <a:buSzPct val="100000"/>
              <a:buFont typeface="Wingdings" pitchFamily="2" charset="2"/>
              <a:buChar char="§"/>
              <a:defRPr/>
            </a:pPr>
            <a:r>
              <a:rPr lang="en-US" dirty="0">
                <a:latin typeface="Verdana" pitchFamily="34" charset="0"/>
              </a:rPr>
              <a:t>Information</a:t>
            </a:r>
            <a:r>
              <a:rPr lang="en-US" sz="1400" b="1" kern="0" dirty="0" smtClean="0">
                <a:latin typeface="Verdana" pitchFamily="34" charset="0"/>
              </a:rPr>
              <a:t> </a:t>
            </a:r>
            <a:r>
              <a:rPr lang="en-US" kern="0" dirty="0" smtClean="0">
                <a:latin typeface="Verdana" pitchFamily="34" charset="0"/>
              </a:rPr>
              <a:t>security is what keeps valuable information ‘free of danger’ (protected, safe from harm)</a:t>
            </a:r>
          </a:p>
          <a:p>
            <a:pPr marL="285750" indent="-285750" defTabSz="457200" eaLnBrk="0" hangingPunct="0">
              <a:spcBef>
                <a:spcPts val="1200"/>
              </a:spcBef>
              <a:spcAft>
                <a:spcPts val="0"/>
              </a:spcAft>
              <a:buClr>
                <a:srgbClr val="000000"/>
              </a:buClr>
              <a:buSzPct val="100000"/>
              <a:buFont typeface="Wingdings" pitchFamily="2" charset="2"/>
              <a:buChar char="§"/>
              <a:defRPr/>
            </a:pPr>
            <a:r>
              <a:rPr lang="en-US" kern="0" dirty="0" smtClean="0">
                <a:latin typeface="Verdana" pitchFamily="34" charset="0"/>
              </a:rPr>
              <a:t>It </a:t>
            </a:r>
            <a:r>
              <a:rPr lang="en-US" kern="0" dirty="0">
                <a:latin typeface="Verdana" pitchFamily="34" charset="0"/>
              </a:rPr>
              <a:t>is not something you </a:t>
            </a:r>
            <a:r>
              <a:rPr lang="en-US" sz="2400" kern="0" dirty="0">
                <a:latin typeface="Verdana" pitchFamily="34" charset="0"/>
              </a:rPr>
              <a:t>buy</a:t>
            </a:r>
            <a:r>
              <a:rPr lang="en-US" kern="0" dirty="0">
                <a:latin typeface="Verdana" pitchFamily="34" charset="0"/>
              </a:rPr>
              <a:t>, it is something you </a:t>
            </a:r>
            <a:r>
              <a:rPr lang="en-US" sz="2400" kern="0" dirty="0" smtClean="0">
                <a:latin typeface="Verdana" pitchFamily="34" charset="0"/>
              </a:rPr>
              <a:t>do</a:t>
            </a:r>
          </a:p>
          <a:p>
            <a:pPr marL="742950" lvl="1" indent="-285750" defTabSz="457200" eaLnBrk="0" hangingPunct="0">
              <a:spcBef>
                <a:spcPts val="600"/>
              </a:spcBef>
              <a:spcAft>
                <a:spcPts val="0"/>
              </a:spcAft>
              <a:buClr>
                <a:srgbClr val="000000"/>
              </a:buClr>
              <a:buSzPct val="100000"/>
              <a:buFont typeface="Courier New" pitchFamily="49" charset="0"/>
              <a:buChar char="o"/>
              <a:defRPr/>
            </a:pPr>
            <a:r>
              <a:rPr lang="en-US" sz="1600" kern="0" dirty="0">
                <a:latin typeface="Verdana" pitchFamily="34" charset="0"/>
              </a:rPr>
              <a:t>It’s a </a:t>
            </a:r>
            <a:r>
              <a:rPr lang="en-US" sz="1600" i="1" kern="0" dirty="0">
                <a:latin typeface="Verdana" pitchFamily="34" charset="0"/>
              </a:rPr>
              <a:t>process</a:t>
            </a:r>
            <a:r>
              <a:rPr lang="en-US" sz="1600" kern="0" dirty="0">
                <a:latin typeface="Verdana" pitchFamily="34" charset="0"/>
              </a:rPr>
              <a:t> not a </a:t>
            </a:r>
            <a:r>
              <a:rPr lang="en-US" sz="1600" i="1" kern="0" dirty="0">
                <a:latin typeface="Verdana" pitchFamily="34" charset="0"/>
              </a:rPr>
              <a:t>product</a:t>
            </a:r>
          </a:p>
          <a:p>
            <a:pPr marL="285750" indent="-285750" defTabSz="457200" eaLnBrk="0" hangingPunct="0">
              <a:spcBef>
                <a:spcPts val="1800"/>
              </a:spcBef>
              <a:spcAft>
                <a:spcPts val="0"/>
              </a:spcAft>
              <a:buClr>
                <a:srgbClr val="000000"/>
              </a:buClr>
              <a:buSzPct val="100000"/>
              <a:buFont typeface="Wingdings" pitchFamily="2" charset="2"/>
              <a:buChar char="§"/>
              <a:defRPr/>
            </a:pPr>
            <a:r>
              <a:rPr lang="en-US" kern="0" dirty="0" smtClean="0">
                <a:latin typeface="Verdana" pitchFamily="34" charset="0"/>
              </a:rPr>
              <a:t>It </a:t>
            </a:r>
            <a:r>
              <a:rPr lang="en-US" kern="0" dirty="0">
                <a:latin typeface="Verdana" pitchFamily="34" charset="0"/>
              </a:rPr>
              <a:t>is achieved using </a:t>
            </a:r>
            <a:r>
              <a:rPr lang="en-US" kern="0" dirty="0" smtClean="0">
                <a:latin typeface="Verdana" pitchFamily="34" charset="0"/>
              </a:rPr>
              <a:t>a combination of </a:t>
            </a:r>
            <a:r>
              <a:rPr lang="en-US" kern="0" dirty="0" smtClean="0">
                <a:latin typeface="Verdana" pitchFamily="34" charset="0"/>
              </a:rPr>
              <a:t>suitable strategies </a:t>
            </a:r>
            <a:r>
              <a:rPr lang="en-US" kern="0" dirty="0" smtClean="0">
                <a:latin typeface="Verdana" pitchFamily="34" charset="0"/>
              </a:rPr>
              <a:t>and approaches:</a:t>
            </a:r>
            <a:endParaRPr lang="en-US" kern="0" dirty="0">
              <a:latin typeface="Verdana" pitchFamily="34" charset="0"/>
            </a:endParaRPr>
          </a:p>
          <a:p>
            <a:pPr marL="742950" lvl="1" indent="-285750" defTabSz="457200" eaLnBrk="0" hangingPunct="0">
              <a:spcBef>
                <a:spcPts val="600"/>
              </a:spcBef>
              <a:spcAft>
                <a:spcPts val="0"/>
              </a:spcAft>
              <a:buClr>
                <a:srgbClr val="000000"/>
              </a:buClr>
              <a:buSzPct val="100000"/>
              <a:buFont typeface="Courier New" pitchFamily="49" charset="0"/>
              <a:buChar char="o"/>
              <a:defRPr/>
            </a:pPr>
            <a:r>
              <a:rPr lang="en-US" sz="1600" kern="0" dirty="0">
                <a:latin typeface="Verdana" pitchFamily="34" charset="0"/>
              </a:rPr>
              <a:t>Determining the </a:t>
            </a:r>
            <a:r>
              <a:rPr lang="en-US" sz="2000" kern="0" dirty="0">
                <a:latin typeface="Verdana" pitchFamily="34" charset="0"/>
              </a:rPr>
              <a:t>risks </a:t>
            </a:r>
            <a:r>
              <a:rPr lang="en-US" sz="1600" kern="0" dirty="0">
                <a:latin typeface="Verdana" pitchFamily="34" charset="0"/>
              </a:rPr>
              <a:t>to information and </a:t>
            </a:r>
            <a:r>
              <a:rPr lang="en-US" sz="2000" kern="0" dirty="0">
                <a:latin typeface="Verdana" pitchFamily="34" charset="0"/>
              </a:rPr>
              <a:t>treating </a:t>
            </a:r>
            <a:r>
              <a:rPr lang="en-US" sz="1600" kern="0" dirty="0">
                <a:latin typeface="Verdana" pitchFamily="34" charset="0"/>
              </a:rPr>
              <a:t>them </a:t>
            </a:r>
            <a:r>
              <a:rPr lang="en-US" sz="1600" kern="0" dirty="0" smtClean="0">
                <a:latin typeface="Verdana" pitchFamily="34" charset="0"/>
              </a:rPr>
              <a:t>accordingly (proactive risk management)</a:t>
            </a:r>
            <a:endParaRPr lang="en-US" sz="1600" kern="0" dirty="0">
              <a:latin typeface="Verdana" pitchFamily="34" charset="0"/>
            </a:endParaRPr>
          </a:p>
          <a:p>
            <a:pPr marL="742950" lvl="1" indent="-285750" defTabSz="457200" eaLnBrk="0" hangingPunct="0">
              <a:spcBef>
                <a:spcPts val="600"/>
              </a:spcBef>
              <a:spcAft>
                <a:spcPts val="0"/>
              </a:spcAft>
              <a:buClr>
                <a:srgbClr val="000000"/>
              </a:buClr>
              <a:buSzPct val="100000"/>
              <a:buFont typeface="Courier New" pitchFamily="49" charset="0"/>
              <a:buChar char="o"/>
              <a:defRPr/>
            </a:pPr>
            <a:r>
              <a:rPr lang="en-US" sz="1600" kern="0" dirty="0">
                <a:latin typeface="Verdana" pitchFamily="34" charset="0"/>
              </a:rPr>
              <a:t>Protecting </a:t>
            </a:r>
            <a:r>
              <a:rPr lang="en-US" sz="1600" b="1" kern="0" dirty="0">
                <a:latin typeface="Verdana" pitchFamily="34" charset="0"/>
              </a:rPr>
              <a:t>CIA</a:t>
            </a:r>
            <a:r>
              <a:rPr lang="en-US" sz="1600" kern="0" dirty="0">
                <a:latin typeface="Verdana" pitchFamily="34" charset="0"/>
              </a:rPr>
              <a:t> (</a:t>
            </a:r>
            <a:r>
              <a:rPr lang="en-US" sz="1600" b="1" kern="0" dirty="0">
                <a:latin typeface="Verdana" pitchFamily="34" charset="0"/>
              </a:rPr>
              <a:t>C</a:t>
            </a:r>
            <a:r>
              <a:rPr lang="en-US" sz="1600" kern="0" dirty="0">
                <a:latin typeface="Verdana" pitchFamily="34" charset="0"/>
              </a:rPr>
              <a:t>onfidentiality, </a:t>
            </a:r>
            <a:r>
              <a:rPr lang="en-US" sz="1600" b="1" kern="0" dirty="0">
                <a:latin typeface="Verdana" pitchFamily="34" charset="0"/>
              </a:rPr>
              <a:t>I</a:t>
            </a:r>
            <a:r>
              <a:rPr lang="en-US" sz="1600" kern="0" dirty="0">
                <a:latin typeface="Verdana" pitchFamily="34" charset="0"/>
              </a:rPr>
              <a:t>ntegrity and </a:t>
            </a:r>
            <a:r>
              <a:rPr lang="en-US" sz="1600" b="1" kern="0" dirty="0">
                <a:latin typeface="Verdana" pitchFamily="34" charset="0"/>
              </a:rPr>
              <a:t>A</a:t>
            </a:r>
            <a:r>
              <a:rPr lang="en-US" sz="1600" kern="0" dirty="0">
                <a:latin typeface="Verdana" pitchFamily="34" charset="0"/>
              </a:rPr>
              <a:t>vailability)</a:t>
            </a:r>
          </a:p>
          <a:p>
            <a:pPr marL="742950" lvl="1" indent="-285750" defTabSz="457200" eaLnBrk="0" hangingPunct="0">
              <a:spcBef>
                <a:spcPts val="600"/>
              </a:spcBef>
              <a:spcAft>
                <a:spcPts val="0"/>
              </a:spcAft>
              <a:buClr>
                <a:srgbClr val="000000"/>
              </a:buClr>
              <a:buSzPct val="100000"/>
              <a:buFont typeface="Courier New" pitchFamily="49" charset="0"/>
              <a:buChar char="o"/>
              <a:defRPr/>
            </a:pPr>
            <a:r>
              <a:rPr lang="en-US" sz="1600" kern="0" dirty="0" smtClean="0">
                <a:latin typeface="Verdana" pitchFamily="34" charset="0"/>
              </a:rPr>
              <a:t>Avoiding, preventing, detecting and recovering from incidents</a:t>
            </a:r>
          </a:p>
          <a:p>
            <a:pPr marL="742950" lvl="1" indent="-285750" defTabSz="457200" eaLnBrk="0" hangingPunct="0">
              <a:spcBef>
                <a:spcPts val="600"/>
              </a:spcBef>
              <a:spcAft>
                <a:spcPts val="0"/>
              </a:spcAft>
              <a:buClr>
                <a:srgbClr val="000000"/>
              </a:buClr>
              <a:buSzPct val="100000"/>
              <a:buFont typeface="Courier New" pitchFamily="49" charset="0"/>
              <a:buChar char="o"/>
              <a:defRPr/>
            </a:pPr>
            <a:r>
              <a:rPr lang="en-US" sz="1600" kern="0" dirty="0" smtClean="0">
                <a:latin typeface="Verdana" pitchFamily="34" charset="0"/>
              </a:rPr>
              <a:t>Securing people</a:t>
            </a:r>
            <a:r>
              <a:rPr lang="en-US" sz="1600" kern="0" dirty="0">
                <a:latin typeface="Verdana" pitchFamily="34" charset="0"/>
              </a:rPr>
              <a:t>, </a:t>
            </a:r>
            <a:r>
              <a:rPr lang="en-US" sz="1600" kern="0" dirty="0" smtClean="0">
                <a:latin typeface="Verdana" pitchFamily="34" charset="0"/>
              </a:rPr>
              <a:t>processes </a:t>
            </a:r>
            <a:r>
              <a:rPr lang="en-US" sz="1600" i="1" kern="0" dirty="0">
                <a:latin typeface="Verdana" pitchFamily="34" charset="0"/>
              </a:rPr>
              <a:t>and </a:t>
            </a:r>
            <a:r>
              <a:rPr lang="en-US" sz="1600" kern="0" dirty="0" smtClean="0">
                <a:latin typeface="Verdana" pitchFamily="34" charset="0"/>
              </a:rPr>
              <a:t>technology </a:t>
            </a:r>
            <a:r>
              <a:rPr lang="en-US" sz="1600" kern="0" dirty="0">
                <a:latin typeface="Verdana" pitchFamily="34" charset="0"/>
              </a:rPr>
              <a:t>… not just </a:t>
            </a:r>
            <a:r>
              <a:rPr lang="en-US" sz="1600" kern="0" dirty="0" smtClean="0">
                <a:latin typeface="Verdana" pitchFamily="34" charset="0"/>
              </a:rPr>
              <a:t>IT!</a:t>
            </a:r>
          </a:p>
        </p:txBody>
      </p:sp>
      <p:sp>
        <p:nvSpPr>
          <p:cNvPr id="14" name="Slide Number Placeholder 13"/>
          <p:cNvSpPr>
            <a:spLocks noGrp="1"/>
          </p:cNvSpPr>
          <p:nvPr>
            <p:ph type="sldNum" sz="quarter" idx="11"/>
          </p:nvPr>
        </p:nvSpPr>
        <p:spPr/>
        <p:txBody>
          <a:bodyPr/>
          <a:lstStyle/>
          <a:p>
            <a:pPr>
              <a:defRPr/>
            </a:pPr>
            <a:fld id="{7B8C5557-155D-4C48-A554-F909E952ED9E}" type="slidenum">
              <a:rPr lang="en-US" sz="1050">
                <a:latin typeface="Verdana" pitchFamily="34" charset="0"/>
              </a:rPr>
              <a:pPr>
                <a:defRPr/>
              </a:pPr>
              <a:t>6</a:t>
            </a:fld>
            <a:endParaRPr lang="en-US" sz="105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11935" cy="5867400"/>
          </a:xfrm>
          <a:prstGeom prst="rect">
            <a:avLst/>
          </a:prstGeom>
          <a:noFill/>
        </p:spPr>
        <p:txBody>
          <a:bodyPr vert="wordArtVert">
            <a:spAutoFit/>
          </a:bodyPr>
          <a:lstStyle/>
          <a:p>
            <a:pPr algn="ctr" fontAlgn="auto">
              <a:spcBef>
                <a:spcPts val="0"/>
              </a:spcBef>
              <a:spcAft>
                <a:spcPts val="0"/>
              </a:spcAft>
              <a:defRPr/>
            </a:pPr>
            <a:r>
              <a:rPr lang="en-US" b="1" dirty="0" smtClean="0">
                <a:solidFill>
                  <a:srgbClr val="FFFF00"/>
                </a:solidFill>
                <a:latin typeface="Verdana" pitchFamily="34" charset="0"/>
              </a:rPr>
              <a:t>Security elements</a:t>
            </a:r>
            <a:endParaRPr lang="en-US" b="1" dirty="0">
              <a:solidFill>
                <a:srgbClr val="FFFF00"/>
              </a:solidFill>
              <a:latin typeface="Verdana" pitchFamily="34" charset="0"/>
            </a:endParaRPr>
          </a:p>
        </p:txBody>
      </p:sp>
      <p:sp>
        <p:nvSpPr>
          <p:cNvPr id="4" name="Isosceles Triangle 3"/>
          <p:cNvSpPr/>
          <p:nvPr/>
        </p:nvSpPr>
        <p:spPr>
          <a:xfrm>
            <a:off x="2362200" y="1193800"/>
            <a:ext cx="5257800" cy="4673600"/>
          </a:xfrm>
          <a:prstGeom prst="triangle">
            <a:avLst/>
          </a:prstGeom>
          <a:solidFill>
            <a:srgbClr val="FFFF00"/>
          </a:solidFill>
          <a:ln w="38100" cap="rnd"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latin typeface="Verdana" pitchFamily="34" charset="0"/>
            </a:endParaRPr>
          </a:p>
        </p:txBody>
      </p:sp>
      <p:sp>
        <p:nvSpPr>
          <p:cNvPr id="6" name="TextBox 5"/>
          <p:cNvSpPr txBox="1"/>
          <p:nvPr/>
        </p:nvSpPr>
        <p:spPr>
          <a:xfrm>
            <a:off x="4452938" y="2123018"/>
            <a:ext cx="1066800" cy="338554"/>
          </a:xfrm>
          <a:prstGeom prst="rect">
            <a:avLst/>
          </a:prstGeom>
          <a:noFill/>
        </p:spPr>
        <p:txBody>
          <a:bodyPr>
            <a:spAutoFit/>
          </a:bodyPr>
          <a:lstStyle/>
          <a:p>
            <a:pPr algn="ctr" fontAlgn="auto">
              <a:spcBef>
                <a:spcPts val="0"/>
              </a:spcBef>
              <a:spcAft>
                <a:spcPts val="0"/>
              </a:spcAft>
              <a:defRPr/>
            </a:pPr>
            <a:r>
              <a:rPr lang="en-US" sz="1600" b="1" dirty="0">
                <a:solidFill>
                  <a:schemeClr val="tx2">
                    <a:lumMod val="50000"/>
                  </a:schemeClr>
                </a:solidFill>
                <a:latin typeface="Verdana" pitchFamily="34" charset="0"/>
              </a:rPr>
              <a:t>PEOPLE</a:t>
            </a:r>
          </a:p>
        </p:txBody>
      </p:sp>
      <p:cxnSp>
        <p:nvCxnSpPr>
          <p:cNvPr id="10" name="Elbow Connector 9"/>
          <p:cNvCxnSpPr/>
          <p:nvPr/>
        </p:nvCxnSpPr>
        <p:spPr>
          <a:xfrm>
            <a:off x="4038600" y="2921000"/>
            <a:ext cx="1905000" cy="211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3810000" y="3342218"/>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600" b="1">
                <a:solidFill>
                  <a:srgbClr val="FF0000"/>
                </a:solidFill>
                <a:latin typeface="Verdana" pitchFamily="34" charset="0"/>
              </a:rPr>
              <a:t>PROCESSES</a:t>
            </a:r>
          </a:p>
        </p:txBody>
      </p:sp>
      <p:cxnSp>
        <p:nvCxnSpPr>
          <p:cNvPr id="19" name="Straight Connector 18"/>
          <p:cNvCxnSpPr/>
          <p:nvPr/>
        </p:nvCxnSpPr>
        <p:spPr>
          <a:xfrm>
            <a:off x="3276600" y="4241800"/>
            <a:ext cx="3429000" cy="211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3048000" y="4764618"/>
            <a:ext cx="3886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600" b="1">
                <a:solidFill>
                  <a:srgbClr val="421C5E"/>
                </a:solidFill>
                <a:latin typeface="Verdana" pitchFamily="34" charset="0"/>
              </a:rPr>
              <a:t>TECHNOLOGY</a:t>
            </a:r>
          </a:p>
        </p:txBody>
      </p:sp>
      <p:sp>
        <p:nvSpPr>
          <p:cNvPr id="30" name="TextBox 29"/>
          <p:cNvSpPr txBox="1"/>
          <p:nvPr/>
        </p:nvSpPr>
        <p:spPr>
          <a:xfrm>
            <a:off x="4041904" y="2413000"/>
            <a:ext cx="1915036" cy="461665"/>
          </a:xfrm>
          <a:prstGeom prst="rect">
            <a:avLst/>
          </a:prstGeom>
          <a:noFill/>
        </p:spPr>
        <p:txBody>
          <a:bodyPr wrap="square">
            <a:spAutoFit/>
          </a:bodyPr>
          <a:lstStyle/>
          <a:p>
            <a:pPr algn="ctr" fontAlgn="auto">
              <a:spcBef>
                <a:spcPts val="0"/>
              </a:spcBef>
              <a:spcAft>
                <a:spcPts val="0"/>
              </a:spcAft>
              <a:defRPr/>
            </a:pPr>
            <a:r>
              <a:rPr lang="en-US" sz="1200" b="1" dirty="0" smtClean="0">
                <a:solidFill>
                  <a:schemeClr val="tx2">
                    <a:lumMod val="50000"/>
                  </a:schemeClr>
                </a:solidFill>
                <a:latin typeface="Verdana" pitchFamily="34" charset="0"/>
              </a:rPr>
              <a:t>Staff &amp; management</a:t>
            </a:r>
            <a:endParaRPr lang="en-US" sz="1200" b="1" dirty="0">
              <a:solidFill>
                <a:schemeClr val="tx2">
                  <a:lumMod val="50000"/>
                </a:schemeClr>
              </a:solidFill>
              <a:latin typeface="Verdana" pitchFamily="34" charset="0"/>
            </a:endParaRPr>
          </a:p>
        </p:txBody>
      </p:sp>
      <p:sp>
        <p:nvSpPr>
          <p:cNvPr id="32" name="TextBox 31"/>
          <p:cNvSpPr txBox="1">
            <a:spLocks noChangeArrowheads="1"/>
          </p:cNvSpPr>
          <p:nvPr/>
        </p:nvSpPr>
        <p:spPr bwMode="auto">
          <a:xfrm>
            <a:off x="3560462" y="3780135"/>
            <a:ext cx="28403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solidFill>
                  <a:srgbClr val="FF0000"/>
                </a:solidFill>
                <a:latin typeface="Verdana" pitchFamily="34" charset="0"/>
              </a:rPr>
              <a:t>Business </a:t>
            </a:r>
            <a:r>
              <a:rPr lang="en-US" sz="1200" b="1" dirty="0" smtClean="0">
                <a:solidFill>
                  <a:srgbClr val="FF0000"/>
                </a:solidFill>
                <a:latin typeface="Verdana" pitchFamily="34" charset="0"/>
              </a:rPr>
              <a:t>activities</a:t>
            </a:r>
            <a:endParaRPr lang="en-US" sz="1200" b="1" dirty="0">
              <a:solidFill>
                <a:srgbClr val="FF0000"/>
              </a:solidFill>
              <a:latin typeface="Verdana" pitchFamily="34" charset="0"/>
            </a:endParaRPr>
          </a:p>
        </p:txBody>
      </p:sp>
      <p:sp>
        <p:nvSpPr>
          <p:cNvPr id="33" name="TextBox 32"/>
          <p:cNvSpPr txBox="1">
            <a:spLocks noChangeArrowheads="1"/>
          </p:cNvSpPr>
          <p:nvPr/>
        </p:nvSpPr>
        <p:spPr bwMode="auto">
          <a:xfrm>
            <a:off x="3964631" y="5232400"/>
            <a:ext cx="2032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smtClean="0">
                <a:solidFill>
                  <a:srgbClr val="421C5E"/>
                </a:solidFill>
                <a:latin typeface="Verdana" pitchFamily="34" charset="0"/>
              </a:rPr>
              <a:t>IT, phones, pens …</a:t>
            </a:r>
            <a:endParaRPr lang="en-US" sz="1200" b="1" dirty="0">
              <a:solidFill>
                <a:srgbClr val="421C5E"/>
              </a:solidFill>
              <a:latin typeface="Verdana" pitchFamily="34" charset="0"/>
            </a:endParaRPr>
          </a:p>
        </p:txBody>
      </p:sp>
      <p:sp>
        <p:nvSpPr>
          <p:cNvPr id="21" name="Slide Number Placeholder 20"/>
          <p:cNvSpPr>
            <a:spLocks noGrp="1"/>
          </p:cNvSpPr>
          <p:nvPr>
            <p:ph type="sldNum" sz="quarter" idx="11"/>
          </p:nvPr>
        </p:nvSpPr>
        <p:spPr/>
        <p:txBody>
          <a:bodyPr/>
          <a:lstStyle/>
          <a:p>
            <a:pPr>
              <a:defRPr/>
            </a:pPr>
            <a:fld id="{5ED7F427-EA58-40ED-9184-A1D2A73ACDE6}" type="slidenum">
              <a:rPr lang="en-US" sz="1100">
                <a:latin typeface="Verdana" pitchFamily="34" charset="0"/>
              </a:rPr>
              <a:pPr>
                <a:defRPr/>
              </a:pPr>
              <a:t>7</a:t>
            </a:fld>
            <a:endParaRPr lang="en-US" sz="11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nodeType="afterGroup">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2000"/>
                            </p:stCondLst>
                            <p:childTnLst>
                              <p:par>
                                <p:cTn id="16" presetID="2" presetClass="entr" presetSubtype="3"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1000" fill="hold"/>
                                        <p:tgtEl>
                                          <p:spTgt spid="30"/>
                                        </p:tgtEl>
                                        <p:attrNameLst>
                                          <p:attrName>ppt_x</p:attrName>
                                        </p:attrNameLst>
                                      </p:cBhvr>
                                      <p:tavLst>
                                        <p:tav tm="0">
                                          <p:val>
                                            <p:strVal val="1+#ppt_w/2"/>
                                          </p:val>
                                        </p:tav>
                                        <p:tav tm="100000">
                                          <p:val>
                                            <p:strVal val="#ppt_x"/>
                                          </p:val>
                                        </p:tav>
                                      </p:tavLst>
                                    </p:anim>
                                    <p:anim calcmode="lin" valueType="num">
                                      <p:cBhvr additive="base">
                                        <p:cTn id="19" dur="1000" fill="hold"/>
                                        <p:tgtEl>
                                          <p:spTgt spid="30"/>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3000"/>
                            </p:stCondLst>
                            <p:childTnLst>
                              <p:par>
                                <p:cTn id="21" presetID="55"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strVal val="#ppt_w*0.70"/>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Effect transition="in" filter="fade">
                                      <p:cBhvr>
                                        <p:cTn id="25" dur="1000"/>
                                        <p:tgtEl>
                                          <p:spTgt spid="10"/>
                                        </p:tgtEl>
                                      </p:cBhvr>
                                    </p:animEffect>
                                  </p:childTnLst>
                                </p:cTn>
                              </p:par>
                            </p:childTnLst>
                          </p:cTn>
                        </p:par>
                        <p:par>
                          <p:cTn id="26" fill="hold" nodeType="afterGroup">
                            <p:stCondLst>
                              <p:cond delay="40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1000" fill="hold"/>
                                        <p:tgtEl>
                                          <p:spTgt spid="15"/>
                                        </p:tgtEl>
                                        <p:attrNameLst>
                                          <p:attrName>ppt_x</p:attrName>
                                        </p:attrNameLst>
                                      </p:cBhvr>
                                      <p:tavLst>
                                        <p:tav tm="0">
                                          <p:val>
                                            <p:strVal val="0-#ppt_w/2"/>
                                          </p:val>
                                        </p:tav>
                                        <p:tav tm="100000">
                                          <p:val>
                                            <p:strVal val="#ppt_x"/>
                                          </p:val>
                                        </p:tav>
                                      </p:tavLst>
                                    </p:anim>
                                    <p:anim calcmode="lin" valueType="num">
                                      <p:cBhvr additive="base">
                                        <p:cTn id="30" dur="1000" fill="hold"/>
                                        <p:tgtEl>
                                          <p:spTgt spid="15"/>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0"/>
                            </p:stCondLst>
                            <p:childTnLst>
                              <p:par>
                                <p:cTn id="32" presetID="2" presetClass="entr" presetSubtype="3"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1+#ppt_w/2"/>
                                          </p:val>
                                        </p:tav>
                                        <p:tav tm="100000">
                                          <p:val>
                                            <p:strVal val="#ppt_x"/>
                                          </p:val>
                                        </p:tav>
                                      </p:tavLst>
                                    </p:anim>
                                    <p:anim calcmode="lin" valueType="num">
                                      <p:cBhvr additive="base">
                                        <p:cTn id="35" dur="500" fill="hold"/>
                                        <p:tgtEl>
                                          <p:spTgt spid="32"/>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5500"/>
                            </p:stCondLst>
                            <p:childTnLst>
                              <p:par>
                                <p:cTn id="37" presetID="55"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strVal val="#ppt_w*0.70"/>
                                          </p:val>
                                        </p:tav>
                                        <p:tav tm="100000">
                                          <p:val>
                                            <p:strVal val="#ppt_w"/>
                                          </p:val>
                                        </p:tav>
                                      </p:tavLst>
                                    </p:anim>
                                    <p:anim calcmode="lin" valueType="num">
                                      <p:cBhvr>
                                        <p:cTn id="40" dur="1000" fill="hold"/>
                                        <p:tgtEl>
                                          <p:spTgt spid="19"/>
                                        </p:tgtEl>
                                        <p:attrNameLst>
                                          <p:attrName>ppt_h</p:attrName>
                                        </p:attrNameLst>
                                      </p:cBhvr>
                                      <p:tavLst>
                                        <p:tav tm="0">
                                          <p:val>
                                            <p:strVal val="#ppt_h"/>
                                          </p:val>
                                        </p:tav>
                                        <p:tav tm="100000">
                                          <p:val>
                                            <p:strVal val="#ppt_h"/>
                                          </p:val>
                                        </p:tav>
                                      </p:tavLst>
                                    </p:anim>
                                    <p:animEffect transition="in" filter="fade">
                                      <p:cBhvr>
                                        <p:cTn id="41" dur="1000"/>
                                        <p:tgtEl>
                                          <p:spTgt spid="19"/>
                                        </p:tgtEl>
                                      </p:cBhvr>
                                    </p:animEffect>
                                  </p:childTnLst>
                                </p:cTn>
                              </p:par>
                            </p:childTnLst>
                          </p:cTn>
                        </p:par>
                        <p:par>
                          <p:cTn id="42" fill="hold" nodeType="afterGroup">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1000" fill="hold"/>
                                        <p:tgtEl>
                                          <p:spTgt spid="29"/>
                                        </p:tgtEl>
                                        <p:attrNameLst>
                                          <p:attrName>ppt_x</p:attrName>
                                        </p:attrNameLst>
                                      </p:cBhvr>
                                      <p:tavLst>
                                        <p:tav tm="0">
                                          <p:val>
                                            <p:strVal val="#ppt_x"/>
                                          </p:val>
                                        </p:tav>
                                        <p:tav tm="100000">
                                          <p:val>
                                            <p:strVal val="#ppt_x"/>
                                          </p:val>
                                        </p:tav>
                                      </p:tavLst>
                                    </p:anim>
                                    <p:anim calcmode="lin" valueType="num">
                                      <p:cBhvr additive="base">
                                        <p:cTn id="46" dur="1000" fill="hold"/>
                                        <p:tgtEl>
                                          <p:spTgt spid="29"/>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7500"/>
                            </p:stCondLst>
                            <p:childTnLst>
                              <p:par>
                                <p:cTn id="48" presetID="2" presetClass="entr" presetSubtype="6"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1000" fill="hold"/>
                                        <p:tgtEl>
                                          <p:spTgt spid="33"/>
                                        </p:tgtEl>
                                        <p:attrNameLst>
                                          <p:attrName>ppt_x</p:attrName>
                                        </p:attrNameLst>
                                      </p:cBhvr>
                                      <p:tavLst>
                                        <p:tav tm="0">
                                          <p:val>
                                            <p:strVal val="1+#ppt_w/2"/>
                                          </p:val>
                                        </p:tav>
                                        <p:tav tm="100000">
                                          <p:val>
                                            <p:strVal val="#ppt_x"/>
                                          </p:val>
                                        </p:tav>
                                      </p:tavLst>
                                    </p:anim>
                                    <p:anim calcmode="lin" valueType="num">
                                      <p:cBhvr additive="base">
                                        <p:cTn id="51"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5" grpId="0"/>
      <p:bldP spid="29" grpId="0"/>
      <p:bldP spid="30"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21067" cy="5867400"/>
          </a:xfrm>
          <a:prstGeom prst="rect">
            <a:avLst/>
          </a:prstGeom>
          <a:noFill/>
        </p:spPr>
        <p:txBody>
          <a:bodyPr vert="wordArtVert">
            <a:spAutoFit/>
          </a:bodyPr>
          <a:lstStyle/>
          <a:p>
            <a:pPr algn="ctr" fontAlgn="auto">
              <a:spcBef>
                <a:spcPts val="0"/>
              </a:spcBef>
              <a:spcAft>
                <a:spcPts val="0"/>
              </a:spcAft>
              <a:defRPr/>
            </a:pPr>
            <a:r>
              <a:rPr lang="en-US" sz="2400" b="1" dirty="0" smtClean="0">
                <a:solidFill>
                  <a:srgbClr val="FFFF00"/>
                </a:solidFill>
                <a:latin typeface="Verdana" pitchFamily="34" charset="0"/>
              </a:rPr>
              <a:t>People</a:t>
            </a:r>
            <a:endParaRPr lang="en-US" sz="2400" b="1" dirty="0">
              <a:solidFill>
                <a:srgbClr val="FFFF00"/>
              </a:solidFill>
              <a:latin typeface="Verdana" pitchFamily="34" charset="0"/>
            </a:endParaRPr>
          </a:p>
        </p:txBody>
      </p:sp>
      <p:sp>
        <p:nvSpPr>
          <p:cNvPr id="11267" name="Text Box 1"/>
          <p:cNvSpPr txBox="1">
            <a:spLocks noChangeArrowheads="1"/>
          </p:cNvSpPr>
          <p:nvPr/>
        </p:nvSpPr>
        <p:spPr bwMode="auto">
          <a:xfrm>
            <a:off x="1150938" y="381000"/>
            <a:ext cx="7789862" cy="86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600" dirty="0" smtClean="0">
                <a:latin typeface="Verdana" pitchFamily="34" charset="0"/>
              </a:rPr>
              <a:t>People</a:t>
            </a:r>
            <a:endParaRPr lang="en-US" sz="3600" dirty="0">
              <a:latin typeface="Verdana" pitchFamily="34" charset="0"/>
            </a:endParaRPr>
          </a:p>
        </p:txBody>
      </p:sp>
      <p:sp>
        <p:nvSpPr>
          <p:cNvPr id="5" name="Rectangle 4"/>
          <p:cNvSpPr/>
          <p:nvPr/>
        </p:nvSpPr>
        <p:spPr>
          <a:xfrm>
            <a:off x="1524000" y="1371600"/>
            <a:ext cx="6705600" cy="4647426"/>
          </a:xfrm>
          <a:prstGeom prst="rect">
            <a:avLst/>
          </a:prstGeom>
        </p:spPr>
        <p:txBody>
          <a:bodyPr wrap="square">
            <a:spAutoFit/>
          </a:bodyPr>
          <a:lstStyle/>
          <a:p>
            <a:pPr fontAlgn="auto">
              <a:lnSpc>
                <a:spcPct val="90000"/>
              </a:lnSpc>
              <a:spcBef>
                <a:spcPct val="30000"/>
              </a:spcBef>
              <a:spcAft>
                <a:spcPts val="0"/>
              </a:spcAft>
              <a:buClr>
                <a:schemeClr val="tx2"/>
              </a:buClr>
              <a:defRPr/>
            </a:pPr>
            <a:r>
              <a:rPr lang="en-US" sz="2000" dirty="0">
                <a:solidFill>
                  <a:schemeClr val="tx2">
                    <a:lumMod val="50000"/>
                  </a:schemeClr>
                </a:solidFill>
                <a:latin typeface="Verdana" pitchFamily="34" charset="0"/>
              </a:rPr>
              <a:t>People who use or have an interest in our </a:t>
            </a:r>
            <a:r>
              <a:rPr lang="en-US" sz="2000" dirty="0" smtClean="0">
                <a:solidFill>
                  <a:schemeClr val="tx2">
                    <a:lumMod val="50000"/>
                  </a:schemeClr>
                </a:solidFill>
                <a:latin typeface="Verdana" pitchFamily="34" charset="0"/>
              </a:rPr>
              <a:t>information </a:t>
            </a:r>
            <a:r>
              <a:rPr lang="en-US" sz="2000" dirty="0">
                <a:solidFill>
                  <a:schemeClr val="tx2">
                    <a:lumMod val="50000"/>
                  </a:schemeClr>
                </a:solidFill>
                <a:latin typeface="Verdana" pitchFamily="34" charset="0"/>
              </a:rPr>
              <a:t>security include:</a:t>
            </a:r>
          </a:p>
          <a:p>
            <a:pPr marL="715963" indent="-247650" fontAlgn="auto">
              <a:spcBef>
                <a:spcPts val="600"/>
              </a:spcBef>
              <a:spcAft>
                <a:spcPts val="0"/>
              </a:spcAft>
              <a:buClr>
                <a:schemeClr val="tx2"/>
              </a:buClr>
              <a:buFont typeface="Symbol" pitchFamily="18" charset="2"/>
              <a:buChar char=""/>
              <a:defRPr/>
            </a:pPr>
            <a:r>
              <a:rPr lang="en-US" dirty="0" smtClean="0">
                <a:latin typeface="Verdana" pitchFamily="34" charset="0"/>
              </a:rPr>
              <a:t>Shareholders </a:t>
            </a:r>
            <a:r>
              <a:rPr lang="en-US" dirty="0">
                <a:latin typeface="Verdana" pitchFamily="34" charset="0"/>
              </a:rPr>
              <a:t>/ </a:t>
            </a:r>
            <a:r>
              <a:rPr lang="en-US" dirty="0" smtClean="0">
                <a:latin typeface="Verdana" pitchFamily="34" charset="0"/>
              </a:rPr>
              <a:t>owners</a:t>
            </a:r>
            <a:endParaRPr lang="en-US" dirty="0">
              <a:latin typeface="Verdana" pitchFamily="34" charset="0"/>
            </a:endParaRPr>
          </a:p>
          <a:p>
            <a:pPr marL="715963" indent="-247650" fontAlgn="auto">
              <a:spcBef>
                <a:spcPts val="600"/>
              </a:spcBef>
              <a:spcAft>
                <a:spcPts val="0"/>
              </a:spcAft>
              <a:buClr>
                <a:schemeClr val="tx2"/>
              </a:buClr>
              <a:buFont typeface="Symbol" pitchFamily="18" charset="2"/>
              <a:buChar char=""/>
              <a:defRPr/>
            </a:pPr>
            <a:r>
              <a:rPr lang="en-US" dirty="0" smtClean="0">
                <a:latin typeface="Verdana" pitchFamily="34" charset="0"/>
              </a:rPr>
              <a:t>Management &amp; staff</a:t>
            </a:r>
            <a:endParaRPr lang="en-US" dirty="0">
              <a:latin typeface="Verdana" pitchFamily="34" charset="0"/>
            </a:endParaRPr>
          </a:p>
          <a:p>
            <a:pPr marL="715963" indent="-247650" fontAlgn="auto">
              <a:spcBef>
                <a:spcPts val="600"/>
              </a:spcBef>
              <a:spcAft>
                <a:spcPts val="0"/>
              </a:spcAft>
              <a:buClr>
                <a:schemeClr val="tx2"/>
              </a:buClr>
              <a:buFont typeface="Symbol" pitchFamily="18" charset="2"/>
              <a:buChar char=""/>
              <a:defRPr/>
            </a:pPr>
            <a:r>
              <a:rPr lang="en-US" dirty="0">
                <a:latin typeface="Verdana" pitchFamily="34" charset="0"/>
              </a:rPr>
              <a:t>Customers / </a:t>
            </a:r>
            <a:r>
              <a:rPr lang="en-US" dirty="0" smtClean="0">
                <a:latin typeface="Verdana" pitchFamily="34" charset="0"/>
              </a:rPr>
              <a:t>clients, suppliers &amp; business partners</a:t>
            </a:r>
            <a:endParaRPr lang="en-US" dirty="0">
              <a:latin typeface="Verdana" pitchFamily="34" charset="0"/>
            </a:endParaRPr>
          </a:p>
          <a:p>
            <a:pPr marL="715963" indent="-247650" fontAlgn="auto">
              <a:spcBef>
                <a:spcPts val="600"/>
              </a:spcBef>
              <a:spcAft>
                <a:spcPts val="0"/>
              </a:spcAft>
              <a:buClr>
                <a:schemeClr val="tx2"/>
              </a:buClr>
              <a:buFont typeface="Symbol" pitchFamily="18" charset="2"/>
              <a:buChar char=""/>
              <a:defRPr/>
            </a:pPr>
            <a:r>
              <a:rPr lang="en-US" dirty="0">
                <a:latin typeface="Verdana" pitchFamily="34" charset="0"/>
              </a:rPr>
              <a:t>Service </a:t>
            </a:r>
            <a:r>
              <a:rPr lang="en-US" dirty="0" smtClean="0">
                <a:latin typeface="Verdana" pitchFamily="34" charset="0"/>
              </a:rPr>
              <a:t>providers, contractors, consultants</a:t>
            </a:r>
            <a:r>
              <a:rPr lang="en-US" dirty="0">
                <a:latin typeface="Verdana" pitchFamily="34" charset="0"/>
              </a:rPr>
              <a:t> </a:t>
            </a:r>
            <a:r>
              <a:rPr lang="en-US" dirty="0" smtClean="0">
                <a:latin typeface="Verdana" pitchFamily="34" charset="0"/>
              </a:rPr>
              <a:t>&amp; advisors</a:t>
            </a:r>
            <a:endParaRPr lang="en-US" dirty="0">
              <a:latin typeface="Verdana" pitchFamily="34" charset="0"/>
            </a:endParaRPr>
          </a:p>
          <a:p>
            <a:pPr marL="715963" indent="-247650" fontAlgn="auto">
              <a:spcBef>
                <a:spcPts val="600"/>
              </a:spcBef>
              <a:spcAft>
                <a:spcPts val="0"/>
              </a:spcAft>
              <a:buClr>
                <a:schemeClr val="tx2"/>
              </a:buClr>
              <a:buFont typeface="Symbol" pitchFamily="18" charset="2"/>
              <a:buChar char=""/>
              <a:defRPr/>
            </a:pPr>
            <a:r>
              <a:rPr lang="en-US" dirty="0" smtClean="0">
                <a:latin typeface="Verdana" pitchFamily="34" charset="0"/>
              </a:rPr>
              <a:t>Authorities, regulators</a:t>
            </a:r>
            <a:r>
              <a:rPr lang="en-US" dirty="0">
                <a:latin typeface="Verdana" pitchFamily="34" charset="0"/>
              </a:rPr>
              <a:t> </a:t>
            </a:r>
            <a:r>
              <a:rPr lang="en-US" dirty="0" smtClean="0">
                <a:latin typeface="Verdana" pitchFamily="34" charset="0"/>
              </a:rPr>
              <a:t>&amp; judges</a:t>
            </a:r>
          </a:p>
          <a:p>
            <a:pPr fontAlgn="auto">
              <a:spcBef>
                <a:spcPts val="1800"/>
              </a:spcBef>
              <a:spcAft>
                <a:spcPts val="0"/>
              </a:spcAft>
              <a:buClr>
                <a:schemeClr val="tx2"/>
              </a:buClr>
              <a:defRPr/>
            </a:pPr>
            <a:r>
              <a:rPr lang="en-US" sz="2000" dirty="0" smtClean="0">
                <a:solidFill>
                  <a:schemeClr val="tx2">
                    <a:lumMod val="50000"/>
                  </a:schemeClr>
                </a:solidFill>
                <a:latin typeface="Verdana" pitchFamily="34" charset="0"/>
              </a:rPr>
              <a:t>Our </a:t>
            </a:r>
            <a:r>
              <a:rPr lang="en-US" sz="2000" dirty="0">
                <a:solidFill>
                  <a:schemeClr val="tx2">
                    <a:lumMod val="50000"/>
                  </a:schemeClr>
                </a:solidFill>
                <a:latin typeface="Verdana" pitchFamily="34" charset="0"/>
              </a:rPr>
              <a:t>biggest </a:t>
            </a:r>
            <a:r>
              <a:rPr lang="en-US" sz="2800" dirty="0" smtClean="0">
                <a:solidFill>
                  <a:schemeClr val="tx2">
                    <a:lumMod val="50000"/>
                  </a:schemeClr>
                </a:solidFill>
                <a:latin typeface="Verdana" pitchFamily="34" charset="0"/>
              </a:rPr>
              <a:t>threats </a:t>
            </a:r>
            <a:r>
              <a:rPr lang="en-US" sz="2000" dirty="0" smtClean="0">
                <a:solidFill>
                  <a:schemeClr val="tx2">
                    <a:lumMod val="50000"/>
                  </a:schemeClr>
                </a:solidFill>
                <a:latin typeface="Verdana" pitchFamily="34" charset="0"/>
              </a:rPr>
              <a:t>arise from people </a:t>
            </a:r>
            <a:r>
              <a:rPr lang="en-US" dirty="0" smtClean="0">
                <a:solidFill>
                  <a:schemeClr val="tx2">
                    <a:lumMod val="50000"/>
                  </a:schemeClr>
                </a:solidFill>
                <a:latin typeface="Verdana" pitchFamily="34" charset="0"/>
              </a:rPr>
              <a:t>(social engineers, unethical competitors</a:t>
            </a:r>
            <a:r>
              <a:rPr lang="en-US" dirty="0">
                <a:solidFill>
                  <a:schemeClr val="tx2">
                    <a:lumMod val="50000"/>
                  </a:schemeClr>
                </a:solidFill>
                <a:latin typeface="Verdana" pitchFamily="34" charset="0"/>
              </a:rPr>
              <a:t>, </a:t>
            </a:r>
            <a:r>
              <a:rPr lang="en-US" dirty="0" smtClean="0">
                <a:solidFill>
                  <a:schemeClr val="tx2">
                    <a:lumMod val="50000"/>
                  </a:schemeClr>
                </a:solidFill>
                <a:latin typeface="Verdana" pitchFamily="34" charset="0"/>
              </a:rPr>
              <a:t>hackers, fraudsters</a:t>
            </a:r>
            <a:r>
              <a:rPr lang="en-US" dirty="0">
                <a:solidFill>
                  <a:schemeClr val="tx2">
                    <a:lumMod val="50000"/>
                  </a:schemeClr>
                </a:solidFill>
                <a:latin typeface="Verdana" pitchFamily="34" charset="0"/>
              </a:rPr>
              <a:t>, </a:t>
            </a:r>
            <a:r>
              <a:rPr lang="en-US" dirty="0" smtClean="0">
                <a:solidFill>
                  <a:schemeClr val="tx2">
                    <a:lumMod val="50000"/>
                  </a:schemeClr>
                </a:solidFill>
                <a:latin typeface="Verdana" pitchFamily="34" charset="0"/>
              </a:rPr>
              <a:t>careless workers, bugs, flaws …)</a:t>
            </a:r>
            <a:r>
              <a:rPr lang="en-US" sz="2000" dirty="0" smtClean="0">
                <a:solidFill>
                  <a:schemeClr val="tx2">
                    <a:lumMod val="50000"/>
                  </a:schemeClr>
                </a:solidFill>
                <a:latin typeface="Verdana" pitchFamily="34" charset="0"/>
              </a:rPr>
              <a:t>, yet our </a:t>
            </a:r>
            <a:r>
              <a:rPr lang="en-US" sz="2000" dirty="0">
                <a:solidFill>
                  <a:schemeClr val="tx2">
                    <a:lumMod val="50000"/>
                  </a:schemeClr>
                </a:solidFill>
                <a:latin typeface="Verdana" pitchFamily="34" charset="0"/>
              </a:rPr>
              <a:t>biggest </a:t>
            </a:r>
            <a:r>
              <a:rPr lang="en-US" sz="2800" dirty="0">
                <a:solidFill>
                  <a:schemeClr val="tx2">
                    <a:lumMod val="50000"/>
                  </a:schemeClr>
                </a:solidFill>
                <a:latin typeface="Verdana" pitchFamily="34" charset="0"/>
              </a:rPr>
              <a:t>asset </a:t>
            </a:r>
            <a:r>
              <a:rPr lang="en-US" sz="2000" dirty="0">
                <a:solidFill>
                  <a:schemeClr val="tx2">
                    <a:lumMod val="50000"/>
                  </a:schemeClr>
                </a:solidFill>
                <a:latin typeface="Verdana" pitchFamily="34" charset="0"/>
              </a:rPr>
              <a:t>is our people </a:t>
            </a:r>
            <a:r>
              <a:rPr lang="en-US" dirty="0" smtClean="0">
                <a:solidFill>
                  <a:schemeClr val="tx2">
                    <a:lumMod val="50000"/>
                  </a:schemeClr>
                </a:solidFill>
                <a:latin typeface="Verdana" pitchFamily="34" charset="0"/>
              </a:rPr>
              <a:t>(</a:t>
            </a:r>
            <a:r>
              <a:rPr lang="en-US" i="1" dirty="0" smtClean="0">
                <a:solidFill>
                  <a:schemeClr val="tx2">
                    <a:lumMod val="50000"/>
                  </a:schemeClr>
                </a:solidFill>
                <a:latin typeface="Verdana" pitchFamily="34" charset="0"/>
              </a:rPr>
              <a:t>e.g</a:t>
            </a:r>
            <a:r>
              <a:rPr lang="en-US" i="1" dirty="0">
                <a:solidFill>
                  <a:schemeClr val="tx2">
                    <a:lumMod val="50000"/>
                  </a:schemeClr>
                </a:solidFill>
                <a:latin typeface="Verdana" pitchFamily="34" charset="0"/>
              </a:rPr>
              <a:t>.</a:t>
            </a:r>
            <a:r>
              <a:rPr lang="en-US" dirty="0">
                <a:solidFill>
                  <a:schemeClr val="tx2">
                    <a:lumMod val="50000"/>
                  </a:schemeClr>
                </a:solidFill>
                <a:latin typeface="Verdana" pitchFamily="34" charset="0"/>
              </a:rPr>
              <a:t> security-aware employees </a:t>
            </a:r>
            <a:r>
              <a:rPr lang="en-US" dirty="0" smtClean="0">
                <a:solidFill>
                  <a:schemeClr val="tx2">
                    <a:lumMod val="50000"/>
                  </a:schemeClr>
                </a:solidFill>
                <a:latin typeface="Verdana" pitchFamily="34" charset="0"/>
              </a:rPr>
              <a:t>who spot trouble early)</a:t>
            </a:r>
            <a:endParaRPr lang="en-US" dirty="0">
              <a:solidFill>
                <a:schemeClr val="tx2">
                  <a:lumMod val="50000"/>
                </a:schemeClr>
              </a:solidFill>
              <a:latin typeface="Verdana" pitchFamily="34" charset="0"/>
            </a:endParaRPr>
          </a:p>
        </p:txBody>
      </p:sp>
      <p:sp>
        <p:nvSpPr>
          <p:cNvPr id="10" name="Slide Number Placeholder 9"/>
          <p:cNvSpPr>
            <a:spLocks noGrp="1"/>
          </p:cNvSpPr>
          <p:nvPr>
            <p:ph type="sldNum" sz="quarter" idx="11"/>
          </p:nvPr>
        </p:nvSpPr>
        <p:spPr/>
        <p:txBody>
          <a:bodyPr/>
          <a:lstStyle/>
          <a:p>
            <a:pPr>
              <a:defRPr/>
            </a:pPr>
            <a:fld id="{F92BC1D0-2682-4364-9B45-5F35716B08DA}" type="slidenum">
              <a:rPr lang="en-US">
                <a:latin typeface="Verdana" pitchFamily="34" charset="0"/>
              </a:rPr>
              <a:pPr>
                <a:defRPr/>
              </a:pPr>
              <a:t>8</a:t>
            </a:fld>
            <a:endParaRPr lang="en-US">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90600" y="429684"/>
            <a:ext cx="7950200" cy="86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defRPr>
            </a:lvl9pPr>
          </a:lstStyle>
          <a:p>
            <a:pPr algn="ctr" eaLnBrk="1" hangingPunct="1">
              <a:lnSpc>
                <a:spcPct val="98000"/>
              </a:lnSpc>
            </a:pPr>
            <a:r>
              <a:rPr lang="en-US" sz="3600" dirty="0">
                <a:latin typeface="Verdana" pitchFamily="34" charset="0"/>
              </a:rPr>
              <a:t>Processes</a:t>
            </a:r>
          </a:p>
        </p:txBody>
      </p:sp>
      <p:sp>
        <p:nvSpPr>
          <p:cNvPr id="5" name="Rectangle 4"/>
          <p:cNvSpPr/>
          <p:nvPr/>
        </p:nvSpPr>
        <p:spPr>
          <a:xfrm>
            <a:off x="1371600" y="1549837"/>
            <a:ext cx="6858000" cy="4355038"/>
          </a:xfrm>
          <a:prstGeom prst="rect">
            <a:avLst/>
          </a:prstGeom>
        </p:spPr>
        <p:txBody>
          <a:bodyPr wrap="square">
            <a:spAutoFit/>
          </a:bodyPr>
          <a:lstStyle/>
          <a:p>
            <a:pPr fontAlgn="auto">
              <a:spcBef>
                <a:spcPts val="1800"/>
              </a:spcBef>
              <a:spcAft>
                <a:spcPts val="0"/>
              </a:spcAft>
              <a:buClr>
                <a:schemeClr val="tx2"/>
              </a:buClr>
              <a:defRPr/>
            </a:pPr>
            <a:r>
              <a:rPr lang="en-US" sz="2400" dirty="0" smtClean="0">
                <a:solidFill>
                  <a:schemeClr val="tx2">
                    <a:lumMod val="50000"/>
                  </a:schemeClr>
                </a:solidFill>
                <a:latin typeface="Verdana" pitchFamily="34" charset="0"/>
              </a:rPr>
              <a:t>Processes are work practices </a:t>
            </a:r>
            <a:r>
              <a:rPr lang="en-US" sz="2400" dirty="0">
                <a:solidFill>
                  <a:schemeClr val="tx2">
                    <a:lumMod val="50000"/>
                  </a:schemeClr>
                </a:solidFill>
                <a:latin typeface="Verdana" pitchFamily="34" charset="0"/>
              </a:rPr>
              <a:t>or </a:t>
            </a:r>
            <a:r>
              <a:rPr lang="en-US" sz="2400" dirty="0" smtClean="0">
                <a:solidFill>
                  <a:schemeClr val="tx2">
                    <a:lumMod val="50000"/>
                  </a:schemeClr>
                </a:solidFill>
                <a:latin typeface="Verdana" pitchFamily="34" charset="0"/>
              </a:rPr>
              <a:t>workflows, the steps or activities needed to </a:t>
            </a:r>
            <a:r>
              <a:rPr lang="en-US" sz="2400" dirty="0">
                <a:solidFill>
                  <a:schemeClr val="tx2">
                    <a:lumMod val="50000"/>
                  </a:schemeClr>
                </a:solidFill>
                <a:latin typeface="Verdana" pitchFamily="34" charset="0"/>
              </a:rPr>
              <a:t>accomplish business objectives. </a:t>
            </a:r>
            <a:endParaRPr lang="en-US" sz="2400" dirty="0" smtClean="0">
              <a:solidFill>
                <a:schemeClr val="tx2">
                  <a:lumMod val="50000"/>
                </a:schemeClr>
              </a:solidFill>
              <a:latin typeface="Verdana" pitchFamily="34" charset="0"/>
            </a:endParaRPr>
          </a:p>
          <a:p>
            <a:pPr marL="720725" lvl="1" indent="-263525" fontAlgn="auto">
              <a:spcBef>
                <a:spcPts val="1800"/>
              </a:spcBef>
              <a:spcAft>
                <a:spcPts val="0"/>
              </a:spcAft>
              <a:buClr>
                <a:schemeClr val="tx2"/>
              </a:buClr>
              <a:buFont typeface="Arial" pitchFamily="34" charset="0"/>
              <a:buChar char="•"/>
              <a:defRPr/>
            </a:pPr>
            <a:r>
              <a:rPr lang="en-US" sz="2000" dirty="0">
                <a:solidFill>
                  <a:schemeClr val="tx2">
                    <a:lumMod val="50000"/>
                  </a:schemeClr>
                </a:solidFill>
                <a:latin typeface="Verdana" pitchFamily="34" charset="0"/>
              </a:rPr>
              <a:t>Processes are described in procedures.</a:t>
            </a:r>
          </a:p>
          <a:p>
            <a:pPr marL="720725" lvl="1" indent="-263525" fontAlgn="auto">
              <a:spcBef>
                <a:spcPts val="1800"/>
              </a:spcBef>
              <a:spcAft>
                <a:spcPts val="0"/>
              </a:spcAft>
              <a:buClr>
                <a:schemeClr val="tx2"/>
              </a:buClr>
              <a:buFont typeface="Arial" pitchFamily="34" charset="0"/>
              <a:buChar char="•"/>
              <a:defRPr/>
            </a:pPr>
            <a:r>
              <a:rPr lang="en-US" sz="2000" dirty="0" smtClean="0">
                <a:solidFill>
                  <a:schemeClr val="tx2">
                    <a:lumMod val="50000"/>
                  </a:schemeClr>
                </a:solidFill>
                <a:latin typeface="Verdana" pitchFamily="34" charset="0"/>
              </a:rPr>
              <a:t>Virtually </a:t>
            </a:r>
            <a:r>
              <a:rPr lang="en-US" sz="2800" dirty="0" smtClean="0">
                <a:solidFill>
                  <a:schemeClr val="tx2">
                    <a:lumMod val="50000"/>
                  </a:schemeClr>
                </a:solidFill>
                <a:latin typeface="Verdana" pitchFamily="34" charset="0"/>
              </a:rPr>
              <a:t>all</a:t>
            </a:r>
            <a:r>
              <a:rPr lang="en-US" sz="2000" dirty="0" smtClean="0">
                <a:solidFill>
                  <a:schemeClr val="tx2">
                    <a:lumMod val="50000"/>
                  </a:schemeClr>
                </a:solidFill>
                <a:latin typeface="Verdana" pitchFamily="34" charset="0"/>
              </a:rPr>
              <a:t> business processes involve and/or depend on information making information a critical business asset.</a:t>
            </a:r>
          </a:p>
          <a:p>
            <a:pPr fontAlgn="auto">
              <a:spcBef>
                <a:spcPts val="1800"/>
              </a:spcBef>
              <a:spcAft>
                <a:spcPts val="0"/>
              </a:spcAft>
              <a:buClr>
                <a:schemeClr val="tx2"/>
              </a:buClr>
              <a:defRPr/>
            </a:pPr>
            <a:r>
              <a:rPr lang="en-US" sz="2400" dirty="0" smtClean="0">
                <a:solidFill>
                  <a:schemeClr val="tx2">
                    <a:lumMod val="50000"/>
                  </a:schemeClr>
                </a:solidFill>
                <a:latin typeface="Verdana" pitchFamily="34" charset="0"/>
              </a:rPr>
              <a:t>Information security policies and procedures define how we secure information appropriately and repeatedly.</a:t>
            </a:r>
          </a:p>
        </p:txBody>
      </p:sp>
      <p:sp>
        <p:nvSpPr>
          <p:cNvPr id="7" name="TextBox 6"/>
          <p:cNvSpPr txBox="1"/>
          <p:nvPr/>
        </p:nvSpPr>
        <p:spPr>
          <a:xfrm>
            <a:off x="0" y="0"/>
            <a:ext cx="621067" cy="5867400"/>
          </a:xfrm>
          <a:prstGeom prst="rect">
            <a:avLst/>
          </a:prstGeom>
          <a:noFill/>
        </p:spPr>
        <p:txBody>
          <a:bodyPr vert="wordArtVert">
            <a:spAutoFit/>
          </a:bodyPr>
          <a:lstStyle>
            <a:defPPr>
              <a:defRPr lang="en-US"/>
            </a:defPPr>
            <a:lvl1pPr algn="ctr" fontAlgn="auto">
              <a:spcBef>
                <a:spcPts val="0"/>
              </a:spcBef>
              <a:spcAft>
                <a:spcPts val="0"/>
              </a:spcAft>
              <a:defRPr sz="2400" b="1">
                <a:solidFill>
                  <a:srgbClr val="FFFF00"/>
                </a:solidFill>
                <a:latin typeface="Verdana" pitchFamily="34" charset="0"/>
              </a:defRPr>
            </a:lvl1pPr>
          </a:lstStyle>
          <a:p>
            <a:r>
              <a:rPr lang="en-US" dirty="0"/>
              <a:t>Processes</a:t>
            </a:r>
            <a:endParaRPr lang="en-US" dirty="0"/>
          </a:p>
        </p:txBody>
      </p:sp>
      <p:sp>
        <p:nvSpPr>
          <p:cNvPr id="12" name="Slide Number Placeholder 11"/>
          <p:cNvSpPr>
            <a:spLocks noGrp="1"/>
          </p:cNvSpPr>
          <p:nvPr>
            <p:ph type="sldNum" sz="quarter" idx="11"/>
          </p:nvPr>
        </p:nvSpPr>
        <p:spPr/>
        <p:txBody>
          <a:bodyPr/>
          <a:lstStyle/>
          <a:p>
            <a:pPr>
              <a:defRPr/>
            </a:pPr>
            <a:fld id="{8DE6CFC6-8FA0-4CBD-A821-59974B79EB77}" type="slidenum">
              <a:rPr lang="en-US">
                <a:latin typeface="Verdana" pitchFamily="34" charset="0"/>
              </a:rPr>
              <a:pPr>
                <a:defRPr/>
              </a:pPr>
              <a:t>9</a:t>
            </a:fld>
            <a:endParaRPr lang="en-US">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4365</TotalTime>
  <Words>2487</Words>
  <Application>Microsoft Office PowerPoint</Application>
  <PresentationFormat>On-screen Show (4:3)</PresentationFormat>
  <Paragraphs>569</Paragraphs>
  <Slides>41</Slides>
  <Notes>41</Notes>
  <HiddenSlides>0</HiddenSlides>
  <MMClips>0</MMClips>
  <ScaleCrop>false</ScaleCrop>
  <HeadingPairs>
    <vt:vector size="6" baseType="variant">
      <vt:variant>
        <vt:lpstr>Theme</vt:lpstr>
      </vt:variant>
      <vt:variant>
        <vt:i4>1</vt:i4>
      </vt:variant>
      <vt:variant>
        <vt:lpstr>Slide Titles</vt:lpstr>
      </vt:variant>
      <vt:variant>
        <vt:i4>41</vt:i4>
      </vt:variant>
      <vt:variant>
        <vt:lpstr>Custom Shows</vt:lpstr>
      </vt:variant>
      <vt:variant>
        <vt:i4>1</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data acrobats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ISO27k</dc:title>
  <dc:creator>Mohan Kamat</dc:creator>
  <cp:keywords>ISO27k; security awareness; training; induction</cp:keywords>
  <cp:lastModifiedBy>Gary Hinson</cp:lastModifiedBy>
  <cp:revision>262</cp:revision>
  <dcterms:created xsi:type="dcterms:W3CDTF">2010-03-04T15:59:07Z</dcterms:created>
  <dcterms:modified xsi:type="dcterms:W3CDTF">2012-10-13T03:01:58Z</dcterms:modified>
  <cp:category>Copyright © ISO27k Forum  See the note on the 1st slide</cp:category>
</cp:coreProperties>
</file>