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91" autoAdjust="0"/>
  </p:normalViewPr>
  <p:slideViewPr>
    <p:cSldViewPr snapToGrid="0">
      <p:cViewPr>
        <p:scale>
          <a:sx n="100" d="100"/>
          <a:sy n="100" d="100"/>
        </p:scale>
        <p:origin x="99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C65D-570F-4077-B81F-54D928EB5D2A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66AA-0328-4E68-8C32-888D9F68B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27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adjusts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also</a:t>
            </a:r>
            <a:r>
              <a:rPr lang="hu-HU" dirty="0"/>
              <a:t> plays a </a:t>
            </a:r>
            <a:r>
              <a:rPr lang="hu-HU" dirty="0" err="1"/>
              <a:t>crucial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 in </a:t>
            </a:r>
            <a:r>
              <a:rPr lang="hu-HU" dirty="0" err="1"/>
              <a:t>determining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convergence</a:t>
            </a:r>
            <a:r>
              <a:rPr lang="hu-HU" dirty="0"/>
              <a:t> and </a:t>
            </a:r>
            <a:r>
              <a:rPr lang="hu-HU" dirty="0" err="1"/>
              <a:t>stability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Batch </a:t>
            </a:r>
            <a:r>
              <a:rPr lang="hu-HU" dirty="0" err="1"/>
              <a:t>size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iteration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and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affects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of </a:t>
            </a:r>
            <a:r>
              <a:rPr lang="hu-HU" dirty="0" err="1"/>
              <a:t>convergence</a:t>
            </a:r>
            <a:r>
              <a:rPr lang="hu-HU" dirty="0"/>
              <a:t> and 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epochs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is </a:t>
            </a:r>
            <a:r>
              <a:rPr lang="hu-HU" dirty="0" err="1"/>
              <a:t>passed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determines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duration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68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True Positives (TP): The model correctly predicted instances that are positive.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True Negatives (TN): The model correctly predicted instances that are negative.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False Positives (FP): The model incorrectly predicted instances as positive when they are actually negative.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False Negatives (FN): The model incorrectly predicted instances as negative when they are actually positive.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57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Precision: The proportion of predicted spam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hu-HU" b="0" i="0" dirty="0" err="1">
                <a:effectLst/>
                <a:latin typeface="Söhne"/>
              </a:rPr>
              <a:t>messages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that are actually spam.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Recall: The proportion of actual spam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hu-HU" b="0" i="0" dirty="0" err="1">
                <a:effectLst/>
                <a:latin typeface="Söhne"/>
              </a:rPr>
              <a:t>messages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that were correctly identified by the model.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1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37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1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45F78-696F-63F1-5A01-ADD45162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7254C3-7A0D-8D05-D329-5B5FEB75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018124-7FEB-C33D-DF9A-B7381E91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F50E6-9C3C-7DFF-FAB7-A163A70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800E2F-6FFE-E1CE-E7FB-370FEAD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A3DBD5-66FF-6544-2BE9-E36F912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1B295-1DAD-E232-217A-28BFE72C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FFF4CB-50A2-8EDC-257D-C50D291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9C5812-C1DC-2706-1504-049D949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106FB2-996E-7A46-ABE5-0B13013D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8F44E7-5DB3-C701-D8C2-1ED083FD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FEE45F-C100-061C-93F0-18D5C2B0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8C8557-BEF5-71A4-52E4-3C6E8732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F91F6-7941-A5CC-2953-08BCD4A3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EBCCF5-86AF-9AF0-6FA1-500D8B1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29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81DB0-CF03-EC1E-95F5-4127F8B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356870-807A-49E6-153F-6DB5F223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661F79-EA43-4DED-2558-1332797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DD3068-14CF-BAE3-10B5-EEB3D1E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5C17B7-C149-E5E9-C4EC-BB5DDD93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41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158B17-4A74-96A8-2F1D-CCAD8B5C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617416-F62B-C69F-84F7-457FE30B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5B622-FE96-A171-DEB3-1F6BF7C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C4D2AB-CFFB-1D2E-FAAB-C686265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6045E5-6085-D23F-0518-0A6DE029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9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CAA52-74CC-6A0B-F53A-6D00942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FD5A39-0CA9-D430-A254-18AA3891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CB745F-381B-7151-BA17-11373497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FD6A0B-70F7-7CEF-8661-933E6D8F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AD4-5D1D-69BB-54AE-40DD8B8F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80CAC3-6F46-7813-A35C-5517978B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2BA35-D92E-2A9E-2EE9-5D998B6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6D4BF7-C7AE-2297-F06B-1AAC1E62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57BB1E-1EB5-E26D-C11D-BA86378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9F3894C-2778-4736-A03F-1B4B2D44F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1BEA980-478C-F9F5-E2E3-E69714BA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CFCF4D-AA3B-D4E5-4212-123E187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1DB731-8357-A390-3A1F-36D4F2A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5DA53A-890F-B2AC-55BD-50A8B92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5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33253-C8EC-6A80-1D00-A70C777F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994385-A403-A7AF-58F0-50B5439F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C13A8C-8B61-01B8-8772-612F7531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2B8A37-22C9-C8B8-81E8-A853FA6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5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D1E9DB-9170-9871-7546-29C100FD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B9CCE8-D219-9C45-E373-DD6D1E47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710CA-367C-92FF-D2C4-A2FB288D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9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8FF24-03DA-5118-619F-B158C5A5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384B8-AA44-EA22-E7B7-803A7C45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311B23-C3B3-EAC8-5CB1-6876EA56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89DA877-74F0-0AB0-3233-750A8CD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8A6A2A-990A-592A-949B-1C2B60C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017862-81A4-A808-DAFC-289F1A68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6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508D58-2882-B181-DE2F-42090F4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6CAA65-8ABD-3B58-6547-C7486178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C5011F-4B6C-B820-4E65-ED5BDBF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7C2ACF-64DE-696B-621F-88171698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14352F-59C7-48B5-330F-C2C48366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C0D015-E68A-54B3-526F-9F0B40C0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0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E93FD1-0BCA-7EFD-752F-674CFEF0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CDBB8-3701-E441-CEAD-7DC652EB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30D12-FF0E-72E9-3483-4EA43391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7A0FCC-DC73-E6C7-688C-4A42A2E5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70B02B-479E-2727-DEF0-272A9A31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0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94BD9F-DEEC-A9F0-3E84-3433F1E6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3" y="1456267"/>
            <a:ext cx="5962784" cy="3534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Artificial intelligence-based spam filtering with neurolinguistic approach using </a:t>
            </a:r>
            <a:r>
              <a:rPr lang="en-US" b="1" dirty="0" err="1">
                <a:latin typeface="Quicksand" pitchFamily="2" charset="-18"/>
                <a:ea typeface="Monoid Nerd Font" panose="020B0509040000020004" pitchFamily="49" charset="0"/>
              </a:rPr>
              <a:t>PyTorch</a:t>
            </a:r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 framework</a:t>
            </a:r>
            <a:endParaRPr lang="en-US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E72521A-EC88-4372-B860-2CEEBF89D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D875BB26-4BB2-B5BA-EF77-B3A2126F9EB5}"/>
              </a:ext>
            </a:extLst>
          </p:cNvPr>
          <p:cNvSpPr txBox="1">
            <a:spLocks/>
          </p:cNvSpPr>
          <p:nvPr/>
        </p:nvSpPr>
        <p:spPr>
          <a:xfrm>
            <a:off x="263383" y="5401733"/>
            <a:ext cx="2716884" cy="824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>
                <a:latin typeface="Quicksand" pitchFamily="2" charset="-18"/>
                <a:ea typeface="Monoid Nerd Font" panose="020B0509040000020004" pitchFamily="49" charset="0"/>
              </a:rPr>
              <a:t>Tóth Balázs</a:t>
            </a:r>
            <a:endParaRPr lang="en-US" sz="3000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9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51FAAEC-81F9-EDF0-73FD-D1B1D7E01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053" y="1351068"/>
            <a:ext cx="4777381" cy="39831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5142F0-FA53-613F-C025-B2769041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1597"/>
            <a:ext cx="5257800" cy="1325563"/>
          </a:xfrm>
        </p:spPr>
        <p:txBody>
          <a:bodyPr>
            <a:noAutofit/>
          </a:bodyPr>
          <a:lstStyle/>
          <a:p>
            <a:r>
              <a:rPr lang="hu-HU" sz="3300" b="1" dirty="0" err="1">
                <a:latin typeface="Quicksand" pitchFamily="2" charset="-18"/>
              </a:rPr>
              <a:t>Further</a:t>
            </a:r>
            <a:r>
              <a:rPr lang="hu-HU" sz="3300" b="1" dirty="0">
                <a:latin typeface="Quicksand" pitchFamily="2" charset="-18"/>
              </a:rPr>
              <a:t> </a:t>
            </a:r>
            <a:r>
              <a:rPr lang="hu-HU" sz="3300" b="1" dirty="0" err="1">
                <a:latin typeface="Quicksand" pitchFamily="2" charset="-18"/>
              </a:rPr>
              <a:t>improvements</a:t>
            </a:r>
            <a:r>
              <a:rPr lang="hu-HU" sz="3300" b="1" dirty="0">
                <a:latin typeface="Quicksand" pitchFamily="2" charset="-18"/>
              </a:rPr>
              <a:t> and </a:t>
            </a:r>
            <a:r>
              <a:rPr lang="hu-HU" sz="3300" b="1" dirty="0" err="1">
                <a:latin typeface="Quicksand" pitchFamily="2" charset="-18"/>
              </a:rPr>
              <a:t>comparison</a:t>
            </a:r>
            <a:endParaRPr lang="hu-HU" sz="33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26A61A-EF50-1FF5-B74C-E15D6196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endParaRPr lang="hu-HU" sz="2300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Hyperparameter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tuning</a:t>
            </a:r>
            <a:endParaRPr lang="hu-HU" sz="2300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Collecting</a:t>
            </a:r>
            <a:r>
              <a:rPr lang="hu-HU" sz="2300" dirty="0">
                <a:latin typeface="Quicksand" pitchFamily="2" charset="-18"/>
              </a:rPr>
              <a:t> more and more </a:t>
            </a:r>
            <a:r>
              <a:rPr lang="hu-HU" sz="2300" dirty="0" err="1">
                <a:latin typeface="Quicksand" pitchFamily="2" charset="-18"/>
              </a:rPr>
              <a:t>data</a:t>
            </a:r>
            <a:endParaRPr lang="hu-HU" sz="2300" dirty="0">
              <a:latin typeface="Quicksand" pitchFamily="2" charset="-18"/>
            </a:endParaRPr>
          </a:p>
          <a:p>
            <a:r>
              <a:rPr lang="hu-HU" sz="2300" dirty="0">
                <a:latin typeface="Quicksand" pitchFamily="2" charset="-18"/>
              </a:rPr>
              <a:t>More output</a:t>
            </a:r>
            <a:endParaRPr lang="hu-HU" sz="1900" b="1" dirty="0">
              <a:latin typeface="Quicksand" pitchFamily="2" charset="-18"/>
            </a:endParaRPr>
          </a:p>
          <a:p>
            <a:pPr lvl="1"/>
            <a:endParaRPr lang="hu-HU" sz="1900" dirty="0">
              <a:latin typeface="Quicksand" pitchFamily="2" charset="-18"/>
            </a:endParaRPr>
          </a:p>
        </p:txBody>
      </p:sp>
      <p:pic>
        <p:nvPicPr>
          <p:cNvPr id="18" name="Kép 17" descr="A képen Betűtípus, Grafika, Grafikus tervezés, embléma látható&#10;&#10;Automatikusan generált leírás">
            <a:extLst>
              <a:ext uri="{FF2B5EF4-FFF2-40B4-BE49-F238E27FC236}">
                <a16:creationId xmlns:a16="http://schemas.microsoft.com/office/drawing/2014/main" id="{85581176-7A0D-1F8B-2778-DF565A8E9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48" y="4037376"/>
            <a:ext cx="3419475" cy="1554307"/>
          </a:xfrm>
          <a:prstGeom prst="rect">
            <a:avLst/>
          </a:prstGeom>
        </p:spPr>
      </p:pic>
      <p:pic>
        <p:nvPicPr>
          <p:cNvPr id="20" name="Kép 19" descr="A képen minta, tér, pixel látható&#10;&#10;Automatikusan generált leírás">
            <a:extLst>
              <a:ext uri="{FF2B5EF4-FFF2-40B4-BE49-F238E27FC236}">
                <a16:creationId xmlns:a16="http://schemas.microsoft.com/office/drawing/2014/main" id="{AEA9613E-304A-E925-9A61-CC7CB2299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04" y="3691126"/>
            <a:ext cx="2432769" cy="2432769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52CF0EBB-84CD-9E4C-065F-598224DC47C1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9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26587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FB67B71-5C57-04BF-4656-A5A8ABA5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Quicksand" pitchFamily="2" charset="-18"/>
              </a:rPr>
              <a:t>The end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A05D7D-4915-51B7-DC3F-CCA9630A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8033" y="2633472"/>
            <a:ext cx="487288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082C14-98D6-A930-F891-6DD655CD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3600" b="1" dirty="0">
                <a:latin typeface="Quicksand" pitchFamily="2" charset="-18"/>
              </a:rPr>
              <a:t>CONTENTS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D854B-172F-122B-DAD1-2263651B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20000"/>
          </a:bodyPr>
          <a:lstStyle/>
          <a:p>
            <a:r>
              <a:rPr lang="hu-HU" sz="2400" dirty="0" err="1">
                <a:latin typeface="Quicksand" pitchFamily="2" charset="-18"/>
              </a:rPr>
              <a:t>About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the</a:t>
            </a:r>
            <a:r>
              <a:rPr lang="hu-HU" sz="2400" dirty="0">
                <a:latin typeface="Quicksand" pitchFamily="2" charset="-18"/>
              </a:rPr>
              <a:t> project</a:t>
            </a:r>
          </a:p>
          <a:p>
            <a:r>
              <a:rPr lang="hu-HU" sz="2400" dirty="0" err="1">
                <a:latin typeface="Quicksand" pitchFamily="2" charset="-18"/>
              </a:rPr>
              <a:t>Hyperparameters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>
                <a:latin typeface="Quicksand" pitchFamily="2" charset="-18"/>
              </a:rPr>
              <a:t>Data </a:t>
            </a:r>
            <a:r>
              <a:rPr lang="hu-HU" sz="2400" dirty="0" err="1">
                <a:latin typeface="Quicksand" pitchFamily="2" charset="-18"/>
              </a:rPr>
              <a:t>collection</a:t>
            </a:r>
            <a:r>
              <a:rPr lang="hu-HU" sz="2400" dirty="0">
                <a:latin typeface="Quicksand" pitchFamily="2" charset="-18"/>
              </a:rPr>
              <a:t> and </a:t>
            </a:r>
            <a:r>
              <a:rPr lang="hu-HU" sz="2400" dirty="0" err="1">
                <a:latin typeface="Quicksand" pitchFamily="2" charset="-18"/>
              </a:rPr>
              <a:t>preprocessing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Model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architecture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Neural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network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Training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process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Evaluation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metrics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Further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improvements</a:t>
            </a:r>
            <a:r>
              <a:rPr lang="hu-HU" sz="2400" dirty="0">
                <a:latin typeface="Quicksand" pitchFamily="2" charset="-18"/>
              </a:rPr>
              <a:t> and </a:t>
            </a:r>
            <a:r>
              <a:rPr lang="hu-HU" sz="2400" dirty="0" err="1">
                <a:latin typeface="Quicksand" pitchFamily="2" charset="-18"/>
              </a:rPr>
              <a:t>comparisons</a:t>
            </a:r>
            <a:endParaRPr lang="hu-HU" sz="2400" dirty="0">
              <a:latin typeface="Quicksand" pitchFamily="2" charset="-18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A970AE-2F94-77C4-742D-5B3B13D74701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1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0797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F00441-01DF-0121-911F-DD706B34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About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the</a:t>
            </a:r>
            <a:r>
              <a:rPr lang="hu-HU" sz="3600" b="1" dirty="0">
                <a:latin typeface="Quicksand" pitchFamily="2" charset="-18"/>
              </a:rPr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70EFBF-7A7D-4176-B7EA-92537FD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508430"/>
          </a:xfrm>
        </p:spPr>
        <p:txBody>
          <a:bodyPr>
            <a:normAutofit/>
          </a:bodyPr>
          <a:lstStyle/>
          <a:p>
            <a:r>
              <a:rPr lang="hu-HU" sz="2000" b="1" dirty="0" err="1">
                <a:latin typeface="Quicksand" pitchFamily="2" charset="-18"/>
              </a:rPr>
              <a:t>Stack</a:t>
            </a:r>
            <a:endParaRPr lang="hu-HU" sz="2000" b="1" dirty="0">
              <a:latin typeface="Quicksand" pitchFamily="2" charset="-18"/>
            </a:endParaRPr>
          </a:p>
          <a:p>
            <a:pPr lvl="1"/>
            <a:r>
              <a:rPr lang="hu-HU" sz="2000" dirty="0">
                <a:latin typeface="Quicksand" pitchFamily="2" charset="-18"/>
              </a:rPr>
              <a:t>Python</a:t>
            </a:r>
          </a:p>
          <a:p>
            <a:pPr lvl="1"/>
            <a:r>
              <a:rPr lang="hu-HU" sz="2000" dirty="0" err="1">
                <a:latin typeface="Quicksand" pitchFamily="2" charset="-18"/>
              </a:rPr>
              <a:t>PyTorch</a:t>
            </a:r>
            <a:r>
              <a:rPr lang="hu-HU" sz="2000" dirty="0">
                <a:latin typeface="Quicksand" pitchFamily="2" charset="-18"/>
              </a:rPr>
              <a:t> (AI)</a:t>
            </a:r>
          </a:p>
          <a:p>
            <a:pPr lvl="1"/>
            <a:r>
              <a:rPr lang="hu-HU" sz="2000" dirty="0" err="1">
                <a:latin typeface="Quicksand" pitchFamily="2" charset="-18"/>
              </a:rPr>
              <a:t>Flask</a:t>
            </a:r>
            <a:r>
              <a:rPr lang="hu-HU" sz="2000" dirty="0">
                <a:latin typeface="Quicksand" pitchFamily="2" charset="-18"/>
              </a:rPr>
              <a:t> (API)</a:t>
            </a:r>
          </a:p>
          <a:p>
            <a:r>
              <a:rPr lang="hu-HU" sz="2000" b="1" dirty="0" err="1">
                <a:latin typeface="Quicksand" pitchFamily="2" charset="-18"/>
              </a:rPr>
              <a:t>Goals</a:t>
            </a:r>
            <a:endParaRPr lang="hu-HU" sz="2000" b="1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Easy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implementation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to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any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application</a:t>
            </a:r>
            <a:endParaRPr lang="hu-HU" sz="2000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Prevent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users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from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malicious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>
                <a:latin typeface="Quicksand" pitchFamily="2" charset="-18"/>
              </a:rPr>
              <a:t>content</a:t>
            </a:r>
            <a:endParaRPr lang="hu-HU" sz="2000" dirty="0">
              <a:latin typeface="Quicksand" pitchFamily="2" charset="-18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775824CF-AB83-1959-A6C8-CBE6E30C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455" y="371719"/>
            <a:ext cx="2419247" cy="241924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F3C9E550-A995-EB8E-7B75-7C02BE22D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002" y="3408283"/>
            <a:ext cx="1743398" cy="1743398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FABB6BE8-E25F-202F-4EAB-87E49D7DE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4502" y="4575257"/>
            <a:ext cx="1987873" cy="198787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D5E2FAF-1008-1E06-0EB4-05558458E601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5741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Hyperparameters</a:t>
            </a:r>
            <a:endParaRPr lang="hu-HU" sz="36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2300" dirty="0" err="1">
                <a:latin typeface="Quicksand" pitchFamily="2" charset="-18"/>
              </a:rPr>
              <a:t>Learning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rate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0.001</a:t>
            </a:r>
          </a:p>
          <a:p>
            <a:r>
              <a:rPr lang="hu-HU" sz="2300" dirty="0" err="1">
                <a:latin typeface="Quicksand" pitchFamily="2" charset="-18"/>
              </a:rPr>
              <a:t>Epochs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20</a:t>
            </a:r>
          </a:p>
          <a:p>
            <a:r>
              <a:rPr lang="hu-HU" sz="2300" dirty="0" err="1">
                <a:latin typeface="Quicksand" pitchFamily="2" charset="-18"/>
              </a:rPr>
              <a:t>Optimizer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type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Adam</a:t>
            </a:r>
          </a:p>
          <a:p>
            <a:r>
              <a:rPr lang="hu-HU" sz="2300" dirty="0" err="1">
                <a:latin typeface="Quicksand" pitchFamily="2" charset="-18"/>
              </a:rPr>
              <a:t>Loss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function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 err="1">
                <a:latin typeface="Quicksand" pitchFamily="2" charset="-18"/>
              </a:rPr>
              <a:t>Cross-entropy</a:t>
            </a:r>
            <a:endParaRPr lang="hu-HU" sz="2300" b="1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Classes</a:t>
            </a:r>
            <a:endParaRPr lang="hu-HU" sz="2300" dirty="0">
              <a:latin typeface="Quicksand" pitchFamily="2" charset="-18"/>
            </a:endParaRPr>
          </a:p>
          <a:p>
            <a:pPr lvl="1"/>
            <a:r>
              <a:rPr lang="hu-HU" sz="2300" b="1" dirty="0">
                <a:latin typeface="Quicksand" pitchFamily="2" charset="-18"/>
              </a:rPr>
              <a:t>Spam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1</a:t>
            </a:r>
          </a:p>
          <a:p>
            <a:pPr lvl="1"/>
            <a:r>
              <a:rPr lang="hu-HU" sz="2300" b="1" dirty="0" err="1">
                <a:latin typeface="Quicksand" pitchFamily="2" charset="-18"/>
              </a:rPr>
              <a:t>Not</a:t>
            </a:r>
            <a:r>
              <a:rPr lang="hu-HU" sz="2300" b="1" dirty="0">
                <a:latin typeface="Quicksand" pitchFamily="2" charset="-18"/>
              </a:rPr>
              <a:t> Spam </a:t>
            </a:r>
            <a:r>
              <a:rPr lang="hu-HU" sz="2300" dirty="0">
                <a:latin typeface="Quicksand" pitchFamily="2" charset="-18"/>
              </a:rPr>
              <a:t>= </a:t>
            </a:r>
            <a:r>
              <a:rPr lang="hu-HU" sz="2300" b="1" dirty="0">
                <a:latin typeface="Quicksand" pitchFamily="2" charset="-18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Ábra 5">
            <a:extLst>
              <a:ext uri="{FF2B5EF4-FFF2-40B4-BE49-F238E27FC236}">
                <a16:creationId xmlns:a16="http://schemas.microsoft.com/office/drawing/2014/main" id="{E721E4C6-C0F3-49A6-5E23-34C1F515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1886" y="1863465"/>
            <a:ext cx="4511914" cy="433837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2162132-BAF2-FB70-8914-1AD1C0EF9008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0846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hu-HU" sz="4800" b="1">
                <a:latin typeface="Quicksand" pitchFamily="2" charset="-18"/>
              </a:rPr>
              <a:t>Data collection and preprocessing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sz="2000" b="1">
                <a:latin typeface="Quicksand" pitchFamily="2" charset="-18"/>
              </a:rPr>
              <a:t>Text classification labels</a:t>
            </a:r>
          </a:p>
          <a:p>
            <a:pPr lvl="1"/>
            <a:r>
              <a:rPr lang="hu-HU" sz="2000">
                <a:latin typeface="Quicksand" pitchFamily="2" charset="-18"/>
              </a:rPr>
              <a:t>Text, the message</a:t>
            </a:r>
          </a:p>
          <a:p>
            <a:pPr lvl="1"/>
            <a:r>
              <a:rPr lang="hu-HU" sz="2000">
                <a:latin typeface="Quicksand" pitchFamily="2" charset="-18"/>
              </a:rPr>
              <a:t>Class, the classification of the message (0 or 1)</a:t>
            </a:r>
          </a:p>
          <a:p>
            <a:r>
              <a:rPr lang="hu-HU" sz="2000" b="1">
                <a:latin typeface="Quicksand" pitchFamily="2" charset="-18"/>
              </a:rPr>
              <a:t>Preprocessing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>
                <a:latin typeface="Quicksand" pitchFamily="2" charset="-18"/>
              </a:rPr>
              <a:t>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>
                <a:latin typeface="Quicksand" pitchFamily="2" charset="-18"/>
              </a:rPr>
              <a:t>Extracting features from text (CountVectorizer)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>
                <a:latin typeface="Quicksand" pitchFamily="2" charset="-18"/>
              </a:rPr>
              <a:t>Converting data to PyTorch tensors</a:t>
            </a:r>
            <a:endParaRPr lang="hu-HU" sz="2000" dirty="0">
              <a:latin typeface="Quicksand" pitchFamily="2" charset="-18"/>
            </a:endParaRPr>
          </a:p>
        </p:txBody>
      </p:sp>
      <p:pic>
        <p:nvPicPr>
          <p:cNvPr id="6" name="Kép 5" descr="A képen szöveg, diagram, képernyőkép, kör látható&#10;&#10;Automatikusan generált leírás">
            <a:extLst>
              <a:ext uri="{FF2B5EF4-FFF2-40B4-BE49-F238E27FC236}">
                <a16:creationId xmlns:a16="http://schemas.microsoft.com/office/drawing/2014/main" id="{A6544744-2EB4-677F-FEAF-0922E9D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8" y="2484255"/>
            <a:ext cx="4952325" cy="371424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7A7633-0675-090F-BD83-1036278FFE47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4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9362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72C868-6620-FCDC-0BF2-E8CCEFB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Model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architecture</a:t>
            </a:r>
            <a:endParaRPr lang="hu-HU" sz="3600" b="1" dirty="0">
              <a:latin typeface="Quicksand" pitchFamily="2" charset="-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AC4E161-AD6B-F0AF-4451-1BEDB4AF1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9" y="2524721"/>
                <a:ext cx="4991629" cy="3677123"/>
              </a:xfrm>
            </p:spPr>
            <p:txBody>
              <a:bodyPr anchor="ctr">
                <a:normAutofit fontScale="77500" lnSpcReduction="20000"/>
              </a:bodyPr>
              <a:lstStyle/>
              <a:p>
                <a:r>
                  <a:rPr lang="hu-HU" sz="3000" b="1" dirty="0">
                    <a:latin typeface="Quicksand" pitchFamily="2" charset="-18"/>
                  </a:rPr>
                  <a:t>Input </a:t>
                </a:r>
                <a:r>
                  <a:rPr lang="hu-HU" sz="3000" b="1" dirty="0" err="1">
                    <a:latin typeface="Quicksand" pitchFamily="2" charset="-18"/>
                  </a:rPr>
                  <a:t>dimension</a:t>
                </a:r>
                <a:endParaRPr lang="hu-HU" sz="3000" b="1" dirty="0">
                  <a:latin typeface="Quicksand" pitchFamily="2" charset="-1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sz="19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hu-HU" sz="1900" b="0" i="1" smtClean="0">
                        <a:latin typeface="Cambria Math" panose="02040503050406030204" pitchFamily="18" charset="0"/>
                      </a:rPr>
                      <m:t>_</m:t>
                    </m:r>
                    <m:func>
                      <m:funcPr>
                        <m:ctrlPr>
                          <a:rPr lang="hu-HU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9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hu-HU" sz="1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ctrlPr>
                          <a:rPr lang="hu-HU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9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hu-HU" sz="1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hu-HU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sSub>
                                  <m:sSubPr>
                                    <m:ctrlP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  <m:t>𝑓𝑒𝑎𝑡𝑢𝑟𝑒</m:t>
                                    </m:r>
                                  </m:e>
                                  <m:sub>
                                    <m: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𝑣𝑜𝑐𝑎𝑏𝑢𝑙𝑎𝑟𝑦</m:t>
                                </m:r>
                              </m:e>
                              <m:e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hu-HU" sz="1900" dirty="0">
                  <a:latin typeface="Quicksand" pitchFamily="2" charset="-18"/>
                </a:endParaRPr>
              </a:p>
              <a:p>
                <a:pPr lvl="1"/>
                <a:r>
                  <a:rPr lang="hu-HU" sz="2600" dirty="0">
                    <a:latin typeface="Quicksand" pitchFamily="2" charset="-18"/>
                  </a:rPr>
                  <a:t>Sum of 1s and 0s, </a:t>
                </a:r>
                <a:r>
                  <a:rPr lang="hu-HU" sz="2600" dirty="0" err="1">
                    <a:latin typeface="Quicksand" pitchFamily="2" charset="-18"/>
                  </a:rPr>
                  <a:t>where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each</a:t>
                </a:r>
                <a:r>
                  <a:rPr lang="hu-HU" sz="2600" dirty="0">
                    <a:latin typeface="Quicksand" pitchFamily="2" charset="-18"/>
                  </a:rPr>
                  <a:t> 1 </a:t>
                </a:r>
                <a:r>
                  <a:rPr lang="hu-HU" sz="2600" dirty="0" err="1">
                    <a:latin typeface="Quicksand" pitchFamily="2" charset="-18"/>
                  </a:rPr>
                  <a:t>indicates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the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presence</a:t>
                </a:r>
                <a:r>
                  <a:rPr lang="hu-HU" sz="2600" dirty="0">
                    <a:latin typeface="Quicksand" pitchFamily="2" charset="-18"/>
                  </a:rPr>
                  <a:t> of </a:t>
                </a:r>
                <a:r>
                  <a:rPr lang="hu-HU" sz="2600" dirty="0" err="1">
                    <a:latin typeface="Quicksand" pitchFamily="2" charset="-18"/>
                  </a:rPr>
                  <a:t>unique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feature</a:t>
                </a:r>
                <a:r>
                  <a:rPr lang="hu-HU" sz="2600" dirty="0">
                    <a:latin typeface="Quicksand" pitchFamily="2" charset="-18"/>
                  </a:rPr>
                  <a:t> in </a:t>
                </a:r>
                <a:r>
                  <a:rPr lang="hu-HU" sz="2600" dirty="0" err="1">
                    <a:latin typeface="Quicksand" pitchFamily="2" charset="-18"/>
                  </a:rPr>
                  <a:t>the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vocabulary</a:t>
                </a:r>
                <a:r>
                  <a:rPr lang="hu-HU" sz="2600" dirty="0">
                    <a:latin typeface="Quicksand" pitchFamily="2" charset="-18"/>
                  </a:rPr>
                  <a:t>.</a:t>
                </a:r>
              </a:p>
              <a:p>
                <a:r>
                  <a:rPr lang="hu-HU" sz="3000" b="1" dirty="0" err="1">
                    <a:latin typeface="Quicksand" pitchFamily="2" charset="-18"/>
                  </a:rPr>
                  <a:t>Three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layered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neural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network</a:t>
                </a:r>
                <a:endParaRPr lang="hu-HU" sz="3000" b="1" dirty="0">
                  <a:latin typeface="Quicksand" pitchFamily="2" charset="-18"/>
                </a:endParaRP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First</a:t>
                </a:r>
                <a:r>
                  <a:rPr lang="hu-HU" sz="2600" dirty="0">
                    <a:latin typeface="Quicksand" pitchFamily="2" charset="-18"/>
                  </a:rPr>
                  <a:t>, 64 (most </a:t>
                </a:r>
                <a:r>
                  <a:rPr lang="hu-HU" sz="2600" dirty="0" err="1">
                    <a:latin typeface="Quicksand" pitchFamily="2" charset="-18"/>
                  </a:rPr>
                  <a:t>complex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layer</a:t>
                </a:r>
                <a:r>
                  <a:rPr lang="hu-HU" sz="2600" dirty="0">
                    <a:latin typeface="Quicksand" pitchFamily="2" charset="-18"/>
                  </a:rPr>
                  <a:t>)</a:t>
                </a: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Second</a:t>
                </a:r>
                <a:r>
                  <a:rPr lang="hu-HU" sz="2600" dirty="0">
                    <a:latin typeface="Quicksand" pitchFamily="2" charset="-18"/>
                  </a:rPr>
                  <a:t>, 32</a:t>
                </a: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Third</a:t>
                </a:r>
                <a:r>
                  <a:rPr lang="hu-HU" sz="2600" dirty="0">
                    <a:latin typeface="Quicksand" pitchFamily="2" charset="-18"/>
                  </a:rPr>
                  <a:t>, 2 (</a:t>
                </a:r>
                <a:r>
                  <a:rPr lang="hu-HU" sz="2600" dirty="0" err="1">
                    <a:latin typeface="Quicksand" pitchFamily="2" charset="-18"/>
                  </a:rPr>
                  <a:t>based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on</a:t>
                </a:r>
                <a:r>
                  <a:rPr lang="hu-HU" sz="2600" dirty="0">
                    <a:latin typeface="Quicksand" pitchFamily="2" charset="-18"/>
                  </a:rPr>
                  <a:t> 0 and 1)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AC4E161-AD6B-F0AF-4451-1BEDB4AF1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9" y="2524721"/>
                <a:ext cx="4991629" cy="3677123"/>
              </a:xfrm>
              <a:blipFill>
                <a:blip r:embed="rId2"/>
                <a:stretch>
                  <a:fillRect l="-1465" r="-15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E45688BB-A516-C1AD-4788-B4E82E15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94" y="901032"/>
            <a:ext cx="3722050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71B754D4-707B-9802-4652-C4F8C725F4FF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5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2018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64021E-032A-5BC6-561B-DF7A9D9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Quicksand" pitchFamily="2" charset="-18"/>
              </a:rPr>
              <a:t>Neural</a:t>
            </a:r>
            <a:r>
              <a:rPr lang="hu-HU" b="1" dirty="0">
                <a:latin typeface="Quicksand" pitchFamily="2" charset="-18"/>
              </a:rPr>
              <a:t> </a:t>
            </a:r>
            <a:r>
              <a:rPr lang="hu-HU" b="1" dirty="0" err="1">
                <a:latin typeface="Quicksand" pitchFamily="2" charset="-18"/>
              </a:rPr>
              <a:t>network</a:t>
            </a:r>
            <a:endParaRPr lang="hu-HU" b="1" dirty="0">
              <a:latin typeface="Quicksand" pitchFamily="2" charset="-18"/>
            </a:endParaRP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157B7913-906F-ABD4-9380-55925E8D9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98864" y="-934357"/>
            <a:ext cx="17378546" cy="9802586"/>
          </a:xfr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8B5B86C-826E-154D-6961-2699DC1BF845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6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1828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C5069E3-71F5-EDC0-8B52-66B39CFD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846138"/>
            <a:ext cx="5408613" cy="4046538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CAD09C5-5067-E55E-5690-CAD29A10F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921" y="846138"/>
            <a:ext cx="5395384" cy="404653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5215CC0-9714-8CCE-C4FE-A8ED30EB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Quicksand" pitchFamily="2" charset="-18"/>
              </a:rPr>
              <a:t>Training process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C52BD53-2483-A229-235B-122CB895250F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7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55669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E558CC6-7E1A-07F2-574F-62C004DE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Evaluation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metrics</a:t>
            </a:r>
            <a:endParaRPr lang="hu-HU" sz="3600" b="1" dirty="0">
              <a:latin typeface="Quicksand" pitchFamily="2" charset="-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A4C9B9F-8721-677D-0F2A-DDDDF81D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240" y="2969469"/>
                <a:ext cx="8074815" cy="2800395"/>
              </a:xfrm>
            </p:spPr>
            <p:txBody>
              <a:bodyPr anchor="t">
                <a:normAutofit/>
              </a:bodyPr>
              <a:lstStyle/>
              <a:p>
                <a:r>
                  <a:rPr lang="hu-HU" sz="2000" b="1" dirty="0">
                    <a:latin typeface="Quicksand" pitchFamily="2" charset="-18"/>
                  </a:rPr>
                  <a:t>Accuracy</a:t>
                </a:r>
                <a:r>
                  <a:rPr lang="hu-HU" sz="2000" dirty="0">
                    <a:latin typeface="Quicksand" pitchFamily="2" charset="-1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115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966+115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hu-HU" sz="2200" dirty="0"/>
                  <a:t> = 0.9695</a:t>
                </a:r>
              </a:p>
              <a:p>
                <a:r>
                  <a:rPr lang="hu-HU" sz="2000" b="1" dirty="0" err="1">
                    <a:latin typeface="Quicksand" pitchFamily="2" charset="-18"/>
                  </a:rPr>
                  <a:t>Precision</a:t>
                </a:r>
                <a:r>
                  <a:rPr lang="hu-HU" sz="2000" b="1" dirty="0">
                    <a:latin typeface="Quicksand" pitchFamily="2" charset="-18"/>
                  </a:rPr>
                  <a:t> (</a:t>
                </a:r>
                <a:r>
                  <a:rPr lang="hu-HU" sz="2000" b="1" dirty="0" err="1">
                    <a:latin typeface="Quicksand" pitchFamily="2" charset="-18"/>
                  </a:rPr>
                  <a:t>Positive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Predictive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Value</a:t>
                </a:r>
                <a:r>
                  <a:rPr lang="hu-HU" sz="2000" b="1" dirty="0">
                    <a:latin typeface="Quicksand" pitchFamily="2" charset="-18"/>
                  </a:rPr>
                  <a:t>) </a:t>
                </a:r>
                <a:r>
                  <a:rPr lang="hu-HU" sz="2000" dirty="0">
                    <a:latin typeface="Quicksand" pitchFamily="2" charset="-1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966+34</m:t>
                        </m:r>
                      </m:den>
                    </m:f>
                  </m:oMath>
                </a14:m>
                <a:r>
                  <a:rPr lang="hu-HU" sz="2200" dirty="0"/>
                  <a:t> = 0.96</a:t>
                </a:r>
              </a:p>
              <a:p>
                <a:r>
                  <a:rPr lang="hu-HU" sz="2000" b="1" dirty="0" err="1">
                    <a:latin typeface="Quicksand" pitchFamily="2" charset="-18"/>
                  </a:rPr>
                  <a:t>Recall</a:t>
                </a:r>
                <a:r>
                  <a:rPr lang="hu-HU" sz="2000" b="1" dirty="0">
                    <a:latin typeface="Quicksand" pitchFamily="2" charset="-18"/>
                  </a:rPr>
                  <a:t> (</a:t>
                </a:r>
                <a:r>
                  <a:rPr lang="hu-HU" sz="2000" b="1" dirty="0" err="1">
                    <a:latin typeface="Quicksand" pitchFamily="2" charset="-18"/>
                  </a:rPr>
                  <a:t>Sensitivity</a:t>
                </a:r>
                <a:r>
                  <a:rPr lang="hu-HU" sz="2000" b="1" dirty="0">
                    <a:latin typeface="Quicksand" pitchFamily="2" charset="-18"/>
                  </a:rPr>
                  <a:t>, </a:t>
                </a:r>
                <a:r>
                  <a:rPr lang="hu-HU" sz="2000" b="1" dirty="0" err="1">
                    <a:latin typeface="Quicksand" pitchFamily="2" charset="-18"/>
                  </a:rPr>
                  <a:t>True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Positive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Rate</a:t>
                </a:r>
                <a:r>
                  <a:rPr lang="hu-HU" sz="2000" b="1" dirty="0">
                    <a:latin typeface="Quicksand" pitchFamily="2" charset="-18"/>
                  </a:rPr>
                  <a:t>) </a:t>
                </a:r>
                <a:r>
                  <a:rPr lang="hu-HU" sz="2000" dirty="0">
                    <a:latin typeface="Quicksand" pitchFamily="2" charset="-1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hu-HU" sz="2200" dirty="0"/>
                  <a:t> = 1</a:t>
                </a:r>
              </a:p>
              <a:p>
                <a:r>
                  <a:rPr lang="hu-HU" sz="2000" b="1" dirty="0">
                    <a:latin typeface="Quicksand" pitchFamily="2" charset="-18"/>
                  </a:rPr>
                  <a:t>F1 </a:t>
                </a:r>
                <a:r>
                  <a:rPr lang="hu-HU" sz="2000" b="1" dirty="0" err="1">
                    <a:latin typeface="Quicksand" pitchFamily="2" charset="-18"/>
                  </a:rPr>
                  <a:t>score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200" dirty="0"/>
                  <a:t>= 2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hu-HU" sz="2200" dirty="0"/>
                  <a:t> = 2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hu-HU" sz="2200" dirty="0"/>
                  <a:t> = 0.9795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A4C9B9F-8721-677D-0F2A-DDDDF81D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240" y="2969469"/>
                <a:ext cx="8074815" cy="2800395"/>
              </a:xfrm>
              <a:blipFill>
                <a:blip r:embed="rId3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E13B3100-A9C2-D8D4-AD7B-28AF1BC575E5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8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7628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432</Words>
  <Application>Microsoft Office PowerPoint</Application>
  <PresentationFormat>Szélesvásznú</PresentationFormat>
  <Paragraphs>81</Paragraphs>
  <Slides>11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Quicksand</vt:lpstr>
      <vt:lpstr>Söhne</vt:lpstr>
      <vt:lpstr>Office-téma</vt:lpstr>
      <vt:lpstr>Artificial intelligence-based spam filtering with neurolinguistic approach using PyTorch framework</vt:lpstr>
      <vt:lpstr>CONTENTS</vt:lpstr>
      <vt:lpstr>About the project</vt:lpstr>
      <vt:lpstr>Hyperparameters</vt:lpstr>
      <vt:lpstr>Data collection and preprocessing</vt:lpstr>
      <vt:lpstr>Model architecture</vt:lpstr>
      <vt:lpstr>Neural network</vt:lpstr>
      <vt:lpstr>Training process</vt:lpstr>
      <vt:lpstr>Evaluation metrics</vt:lpstr>
      <vt:lpstr>Further improvements and comparison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intelligence-based spam filtering with neurolinguistic approach using PyTorch framework</dc:title>
  <dc:creator>Tóth Balázs</dc:creator>
  <cp:lastModifiedBy>Tóth Balázs</cp:lastModifiedBy>
  <cp:revision>159</cp:revision>
  <dcterms:created xsi:type="dcterms:W3CDTF">2023-11-13T18:36:47Z</dcterms:created>
  <dcterms:modified xsi:type="dcterms:W3CDTF">2023-11-16T15:07:15Z</dcterms:modified>
</cp:coreProperties>
</file>