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45F78-696F-63F1-5A01-ADD45162C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7254C3-7A0D-8D05-D329-5B5FEB75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018124-7FEB-C33D-DF9A-B7381E91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DF50E6-9C3C-7DFF-FAB7-A163A709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800E2F-6FFE-E1CE-E7FB-370FEADD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3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A3DBD5-66FF-6544-2BE9-E36F9128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01B295-1DAD-E232-217A-28BFE72C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FFF4CB-50A2-8EDC-257D-C50D2911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9C5812-C1DC-2706-1504-049D949F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106FB2-996E-7A46-ABE5-0B13013D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78F44E7-5DB3-C701-D8C2-1ED083FDA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CFEE45F-C100-061C-93F0-18D5C2B0B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8C8557-BEF5-71A4-52E4-3C6E8732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F91F6-7941-A5CC-2953-08BCD4A3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EBCCF5-86AF-9AF0-6FA1-500D8B11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29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81DB0-CF03-EC1E-95F5-4127F8BC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356870-807A-49E6-153F-6DB5F2234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661F79-EA43-4DED-2558-1332797A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DD3068-14CF-BAE3-10B5-EEB3D1EA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5C17B7-C149-E5E9-C4EC-BB5DDD93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41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158B17-4A74-96A8-2F1D-CCAD8B5C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617416-F62B-C69F-84F7-457FE30B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5B622-FE96-A171-DEB3-1F6BF7C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C4D2AB-CFFB-1D2E-FAAB-C686265F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6045E5-6085-D23F-0518-0A6DE029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9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CAA52-74CC-6A0B-F53A-6D009421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FD5A39-0CA9-D430-A254-18AA3891B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CB745F-381B-7151-BA17-11373497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FD6A0B-70F7-7CEF-8661-933E6D8F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AD4-5D1D-69BB-54AE-40DD8B8F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80CAC3-6F46-7813-A35C-5517978B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4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22BA35-D92E-2A9E-2EE9-5D998B61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6D4BF7-C7AE-2297-F06B-1AAC1E62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57BB1E-1EB5-E26D-C11D-BA863787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9F3894C-2778-4736-A03F-1B4B2D44F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1BEA980-478C-F9F5-E2E3-E69714BA7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FCFCF4D-AA3B-D4E5-4212-123E1878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1DB731-8357-A390-3A1F-36D4F2A9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B5DA53A-890F-B2AC-55BD-50A8B92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56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33253-C8EC-6A80-1D00-A70C777F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994385-A403-A7AF-58F0-50B5439F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AC13A8C-8B61-01B8-8772-612F7531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02B8A37-22C9-C8B8-81E8-A853FA69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5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ED1E9DB-9170-9871-7546-29C100FD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1B9CCE8-D219-9C45-E373-DD6D1E47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A710CA-367C-92FF-D2C4-A2FB288D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9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8FF24-03DA-5118-619F-B158C5A5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3384B8-AA44-EA22-E7B7-803A7C45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311B23-C3B3-EAC8-5CB1-6876EA562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89DA877-74F0-0AB0-3233-750A8CDE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8A6A2A-990A-592A-949B-1C2B60C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017862-81A4-A808-DAFC-289F1A68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6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508D58-2882-B181-DE2F-42090F4F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6CAA65-8ABD-3B58-6547-C7486178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8C5011F-4B6C-B820-4E65-ED5BDBFF2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7C2ACF-64DE-696B-621F-88171698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14352F-59C7-48B5-330F-C2C48366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C0D015-E68A-54B3-526F-9F0B40C0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0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DE93FD1-0BCA-7EFD-752F-674CFEF0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4CDBB8-3701-E441-CEAD-7DC652EB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30D12-FF0E-72E9-3483-4EA43391F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B91CD-1549-4895-8BF5-D4DD79653900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7A0FCC-DC73-E6C7-688C-4A42A2E5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70B02B-479E-2727-DEF0-272A9A31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9BDF-9005-4F57-AA67-A1347869DA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0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494BD9F-DEEC-A9F0-3E84-3433F1E6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83" y="1456267"/>
            <a:ext cx="5962784" cy="3534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Quicksand" pitchFamily="2" charset="-18"/>
                <a:ea typeface="Monoid Nerd Font" panose="020B0509040000020004" pitchFamily="49" charset="0"/>
              </a:rPr>
              <a:t>Artificial intelligence-based spam filtering with neurolinguistic approach using </a:t>
            </a:r>
            <a:r>
              <a:rPr lang="en-US" b="1" dirty="0" err="1">
                <a:latin typeface="Quicksand" pitchFamily="2" charset="-18"/>
                <a:ea typeface="Monoid Nerd Font" panose="020B0509040000020004" pitchFamily="49" charset="0"/>
              </a:rPr>
              <a:t>PyTorch</a:t>
            </a:r>
            <a:r>
              <a:rPr lang="en-US" b="1" dirty="0">
                <a:latin typeface="Quicksand" pitchFamily="2" charset="-18"/>
                <a:ea typeface="Monoid Nerd Font" panose="020B0509040000020004" pitchFamily="49" charset="0"/>
              </a:rPr>
              <a:t> framework</a:t>
            </a:r>
            <a:endParaRPr lang="en-US" dirty="0">
              <a:latin typeface="Quicksand" pitchFamily="2" charset="-18"/>
              <a:ea typeface="Monoid Nerd Font" panose="020B0509040000020004" pitchFamily="49" charset="0"/>
            </a:endParaRP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E72521A-EC88-4372-B860-2CEEBF89D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D875BB26-4BB2-B5BA-EF77-B3A2126F9EB5}"/>
              </a:ext>
            </a:extLst>
          </p:cNvPr>
          <p:cNvSpPr txBox="1">
            <a:spLocks/>
          </p:cNvSpPr>
          <p:nvPr/>
        </p:nvSpPr>
        <p:spPr>
          <a:xfrm>
            <a:off x="263383" y="5401733"/>
            <a:ext cx="2716884" cy="824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>
                <a:latin typeface="Quicksand" pitchFamily="2" charset="-18"/>
                <a:ea typeface="Monoid Nerd Font" panose="020B0509040000020004" pitchFamily="49" charset="0"/>
              </a:rPr>
              <a:t>Tóth Balázs</a:t>
            </a:r>
            <a:endParaRPr lang="en-US" sz="3000" dirty="0">
              <a:latin typeface="Quicksand" pitchFamily="2" charset="-18"/>
              <a:ea typeface="Monoid Nerd Font" panose="020B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9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3082C14-98D6-A930-F891-6DD655CD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 b="1">
                <a:latin typeface="Quicksand" pitchFamily="2" charset="-18"/>
              </a:rPr>
              <a:t>CONTENTS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1D854B-172F-122B-DAD1-2263651B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u-HU" sz="2400">
                <a:latin typeface="Quicksand" pitchFamily="2" charset="-18"/>
              </a:rPr>
              <a:t>About the project</a:t>
            </a:r>
          </a:p>
          <a:p>
            <a:r>
              <a:rPr lang="hu-HU" sz="2400">
                <a:latin typeface="Quicksand" pitchFamily="2" charset="-18"/>
              </a:rPr>
              <a:t>Data collection and preprocessing</a:t>
            </a:r>
          </a:p>
          <a:p>
            <a:r>
              <a:rPr lang="hu-HU" sz="2400">
                <a:latin typeface="Quicksand" pitchFamily="2" charset="-18"/>
              </a:rPr>
              <a:t>Model architecture</a:t>
            </a:r>
          </a:p>
          <a:p>
            <a:r>
              <a:rPr lang="hu-HU" sz="2400">
                <a:latin typeface="Quicksand" pitchFamily="2" charset="-18"/>
              </a:rPr>
              <a:t>Training process</a:t>
            </a:r>
          </a:p>
          <a:p>
            <a:r>
              <a:rPr lang="hu-HU" sz="2400">
                <a:latin typeface="Quicksand" pitchFamily="2" charset="-18"/>
              </a:rPr>
              <a:t>Comparisons</a:t>
            </a:r>
          </a:p>
          <a:p>
            <a:r>
              <a:rPr lang="hu-HU" sz="2400">
                <a:latin typeface="Quicksand" pitchFamily="2" charset="-18"/>
              </a:rPr>
              <a:t>Further improvements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6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F00441-01DF-0121-911F-DD706B34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About</a:t>
            </a:r>
            <a:r>
              <a:rPr lang="hu-HU" sz="3600" b="1" dirty="0">
                <a:latin typeface="Quicksand" pitchFamily="2" charset="-18"/>
              </a:rPr>
              <a:t> </a:t>
            </a:r>
            <a:r>
              <a:rPr lang="hu-HU" sz="3600" b="1" dirty="0" err="1">
                <a:latin typeface="Quicksand" pitchFamily="2" charset="-18"/>
              </a:rPr>
              <a:t>the</a:t>
            </a:r>
            <a:r>
              <a:rPr lang="hu-HU" sz="3600" b="1" dirty="0">
                <a:latin typeface="Quicksand" pitchFamily="2" charset="-18"/>
              </a:rPr>
              <a:t>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70EFBF-7A7D-4176-B7EA-92537FDD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hu-HU" sz="1800" b="1">
                <a:latin typeface="Quicksand" pitchFamily="2" charset="-18"/>
              </a:rPr>
              <a:t>Stack</a:t>
            </a:r>
          </a:p>
          <a:p>
            <a:pPr lvl="1"/>
            <a:r>
              <a:rPr lang="hu-HU" sz="1800">
                <a:latin typeface="Quicksand" pitchFamily="2" charset="-18"/>
              </a:rPr>
              <a:t>PyTorch, Flask (API)</a:t>
            </a:r>
          </a:p>
          <a:p>
            <a:r>
              <a:rPr lang="hu-HU" sz="1800" b="1">
                <a:latin typeface="Quicksand" pitchFamily="2" charset="-18"/>
              </a:rPr>
              <a:t>Goals</a:t>
            </a:r>
          </a:p>
          <a:p>
            <a:pPr lvl="1"/>
            <a:r>
              <a:rPr lang="hu-HU" sz="1800">
                <a:latin typeface="Quicksand" pitchFamily="2" charset="-18"/>
              </a:rPr>
              <a:t>Easy implementation to any application</a:t>
            </a:r>
          </a:p>
          <a:p>
            <a:pPr lvl="1"/>
            <a:r>
              <a:rPr lang="hu-HU" sz="1800">
                <a:latin typeface="Quicksand" pitchFamily="2" charset="-18"/>
              </a:rPr>
              <a:t>Prevent users from malicious emails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Ábra 6">
            <a:extLst>
              <a:ext uri="{FF2B5EF4-FFF2-40B4-BE49-F238E27FC236}">
                <a16:creationId xmlns:a16="http://schemas.microsoft.com/office/drawing/2014/main" id="{F3C9E550-A995-EB8E-7B75-7C02BE22D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5429" y="841905"/>
            <a:ext cx="2317178" cy="2317178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775824CF-AB83-1959-A6C8-CBE6E30C3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429" y="3703659"/>
            <a:ext cx="2317178" cy="2317178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8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282C70-1031-55B7-3F00-11BF2B6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hu-HU" sz="3300" b="1" dirty="0">
                <a:latin typeface="Quicksand" pitchFamily="2" charset="-18"/>
              </a:rPr>
              <a:t>Data </a:t>
            </a:r>
            <a:r>
              <a:rPr lang="hu-HU" sz="3300" b="1" dirty="0" err="1">
                <a:latin typeface="Quicksand" pitchFamily="2" charset="-18"/>
              </a:rPr>
              <a:t>collection</a:t>
            </a:r>
            <a:r>
              <a:rPr lang="hu-HU" sz="3300" b="1" dirty="0">
                <a:latin typeface="Quicksand" pitchFamily="2" charset="-18"/>
              </a:rPr>
              <a:t> and </a:t>
            </a:r>
            <a:r>
              <a:rPr lang="hu-HU" sz="3300" b="1" dirty="0" err="1">
                <a:latin typeface="Quicksand" pitchFamily="2" charset="-18"/>
              </a:rPr>
              <a:t>preprocessing</a:t>
            </a:r>
            <a:endParaRPr lang="hu-HU" sz="3300" b="1" dirty="0">
              <a:latin typeface="Quicksand" pitchFamily="2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B48518-4D6E-00D1-47E5-EC4662EF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hu-HU" sz="1800" b="1" dirty="0">
                <a:latin typeface="Quicksand" pitchFamily="2" charset="-18"/>
              </a:rPr>
              <a:t>Text </a:t>
            </a:r>
            <a:r>
              <a:rPr lang="hu-HU" sz="1800" b="1" dirty="0" err="1">
                <a:latin typeface="Quicksand" pitchFamily="2" charset="-18"/>
              </a:rPr>
              <a:t>classification</a:t>
            </a:r>
            <a:r>
              <a:rPr lang="hu-HU" sz="1800" b="1" dirty="0">
                <a:latin typeface="Quicksand" pitchFamily="2" charset="-18"/>
              </a:rPr>
              <a:t> </a:t>
            </a:r>
            <a:r>
              <a:rPr lang="hu-HU" sz="1800" b="1" dirty="0" err="1">
                <a:latin typeface="Quicksand" pitchFamily="2" charset="-18"/>
              </a:rPr>
              <a:t>labels</a:t>
            </a:r>
            <a:endParaRPr lang="hu-HU" sz="1800" b="1" dirty="0">
              <a:latin typeface="Quicksand" pitchFamily="2" charset="-18"/>
            </a:endParaRPr>
          </a:p>
          <a:p>
            <a:pPr lvl="1"/>
            <a:r>
              <a:rPr lang="hu-HU" sz="1800" dirty="0">
                <a:latin typeface="Quicksand" pitchFamily="2" charset="-18"/>
              </a:rPr>
              <a:t>Text, </a:t>
            </a:r>
            <a:r>
              <a:rPr lang="hu-HU" sz="1800" dirty="0" err="1">
                <a:latin typeface="Quicksand" pitchFamily="2" charset="-18"/>
              </a:rPr>
              <a:t>the</a:t>
            </a:r>
            <a:r>
              <a:rPr lang="hu-HU" sz="1800" dirty="0">
                <a:latin typeface="Quicksand" pitchFamily="2" charset="-18"/>
              </a:rPr>
              <a:t> </a:t>
            </a:r>
            <a:r>
              <a:rPr lang="hu-HU" sz="1800" dirty="0" err="1">
                <a:latin typeface="Quicksand" pitchFamily="2" charset="-18"/>
              </a:rPr>
              <a:t>message</a:t>
            </a:r>
            <a:endParaRPr lang="hu-HU" sz="1800" dirty="0">
              <a:latin typeface="Quicksand" pitchFamily="2" charset="-18"/>
            </a:endParaRPr>
          </a:p>
          <a:p>
            <a:pPr lvl="1"/>
            <a:r>
              <a:rPr lang="hu-HU" sz="1800" dirty="0" err="1">
                <a:latin typeface="Quicksand" pitchFamily="2" charset="-18"/>
              </a:rPr>
              <a:t>Class</a:t>
            </a:r>
            <a:r>
              <a:rPr lang="hu-HU" sz="1800" dirty="0">
                <a:latin typeface="Quicksand" pitchFamily="2" charset="-18"/>
              </a:rPr>
              <a:t>, </a:t>
            </a:r>
            <a:r>
              <a:rPr lang="hu-HU" sz="1800" dirty="0" err="1">
                <a:latin typeface="Quicksand" pitchFamily="2" charset="-18"/>
              </a:rPr>
              <a:t>the</a:t>
            </a:r>
            <a:r>
              <a:rPr lang="hu-HU" sz="1800" dirty="0">
                <a:latin typeface="Quicksand" pitchFamily="2" charset="-18"/>
              </a:rPr>
              <a:t> </a:t>
            </a:r>
            <a:r>
              <a:rPr lang="hu-HU" sz="1800" dirty="0" err="1">
                <a:latin typeface="Quicksand" pitchFamily="2" charset="-18"/>
              </a:rPr>
              <a:t>classification</a:t>
            </a:r>
            <a:r>
              <a:rPr lang="hu-HU" sz="1800" dirty="0">
                <a:latin typeface="Quicksand" pitchFamily="2" charset="-18"/>
              </a:rPr>
              <a:t> of </a:t>
            </a:r>
            <a:r>
              <a:rPr lang="hu-HU" sz="1800" dirty="0" err="1">
                <a:latin typeface="Quicksand" pitchFamily="2" charset="-18"/>
              </a:rPr>
              <a:t>the</a:t>
            </a:r>
            <a:r>
              <a:rPr lang="hu-HU" sz="1800" dirty="0">
                <a:latin typeface="Quicksand" pitchFamily="2" charset="-18"/>
              </a:rPr>
              <a:t> </a:t>
            </a:r>
            <a:r>
              <a:rPr lang="hu-HU" sz="1800" dirty="0" err="1">
                <a:latin typeface="Quicksand" pitchFamily="2" charset="-18"/>
              </a:rPr>
              <a:t>message</a:t>
            </a:r>
            <a:r>
              <a:rPr lang="hu-HU" sz="1800" dirty="0">
                <a:latin typeface="Quicksand" pitchFamily="2" charset="-18"/>
              </a:rPr>
              <a:t> (0 </a:t>
            </a:r>
            <a:r>
              <a:rPr lang="hu-HU" sz="1800" dirty="0" err="1">
                <a:latin typeface="Quicksand" pitchFamily="2" charset="-18"/>
              </a:rPr>
              <a:t>or</a:t>
            </a:r>
            <a:r>
              <a:rPr lang="hu-HU" sz="1800" dirty="0">
                <a:latin typeface="Quicksand" pitchFamily="2" charset="-18"/>
              </a:rPr>
              <a:t> 1)</a:t>
            </a:r>
          </a:p>
          <a:p>
            <a:r>
              <a:rPr lang="hu-HU" sz="1800" b="1" dirty="0" err="1">
                <a:latin typeface="Quicksand" pitchFamily="2" charset="-18"/>
              </a:rPr>
              <a:t>Preprocessing</a:t>
            </a:r>
            <a:endParaRPr lang="hu-HU" sz="1800" b="1" dirty="0">
              <a:latin typeface="Quicksand" pitchFamily="2" charset="-1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hu-HU" sz="1800" dirty="0" err="1">
                <a:latin typeface="Quicksand" pitchFamily="2" charset="-18"/>
              </a:rPr>
              <a:t>Classification</a:t>
            </a:r>
            <a:endParaRPr lang="hu-HU" sz="1800" dirty="0">
              <a:latin typeface="Quicksand" pitchFamily="2" charset="-18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hu-HU" sz="1800" dirty="0" err="1">
                <a:latin typeface="Quicksand" pitchFamily="2" charset="-18"/>
              </a:rPr>
              <a:t>Extracting</a:t>
            </a:r>
            <a:r>
              <a:rPr lang="hu-HU" sz="1800" dirty="0">
                <a:latin typeface="Quicksand" pitchFamily="2" charset="-18"/>
              </a:rPr>
              <a:t> </a:t>
            </a:r>
            <a:r>
              <a:rPr lang="hu-HU" sz="1800" dirty="0" err="1">
                <a:latin typeface="Quicksand" pitchFamily="2" charset="-18"/>
              </a:rPr>
              <a:t>features</a:t>
            </a:r>
            <a:r>
              <a:rPr lang="hu-HU" sz="1800" dirty="0">
                <a:latin typeface="Quicksand" pitchFamily="2" charset="-18"/>
              </a:rPr>
              <a:t> </a:t>
            </a:r>
            <a:r>
              <a:rPr lang="hu-HU" sz="1800" dirty="0" err="1">
                <a:latin typeface="Quicksand" pitchFamily="2" charset="-18"/>
              </a:rPr>
              <a:t>from</a:t>
            </a:r>
            <a:r>
              <a:rPr lang="hu-HU" sz="1800" dirty="0">
                <a:latin typeface="Quicksand" pitchFamily="2" charset="-18"/>
              </a:rPr>
              <a:t> text (</a:t>
            </a:r>
            <a:r>
              <a:rPr lang="hu-HU" sz="1800" dirty="0" err="1">
                <a:latin typeface="Quicksand" pitchFamily="2" charset="-18"/>
              </a:rPr>
              <a:t>CountVectorizer</a:t>
            </a:r>
            <a:r>
              <a:rPr lang="hu-HU" sz="1800" dirty="0">
                <a:latin typeface="Quicksand" pitchFamily="2" charset="-18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1800" dirty="0">
                <a:latin typeface="Quicksand" pitchFamily="2" charset="-18"/>
              </a:rPr>
              <a:t>Converting </a:t>
            </a:r>
            <a:r>
              <a:rPr lang="hu-HU" sz="1800" dirty="0" err="1">
                <a:latin typeface="Quicksand" pitchFamily="2" charset="-18"/>
              </a:rPr>
              <a:t>data</a:t>
            </a:r>
            <a:r>
              <a:rPr lang="hu-HU" sz="1800" dirty="0">
                <a:latin typeface="Quicksand" pitchFamily="2" charset="-18"/>
              </a:rPr>
              <a:t> </a:t>
            </a:r>
            <a:r>
              <a:rPr lang="hu-HU" sz="1800" dirty="0" err="1">
                <a:latin typeface="Quicksand" pitchFamily="2" charset="-18"/>
              </a:rPr>
              <a:t>to</a:t>
            </a:r>
            <a:r>
              <a:rPr lang="hu-HU" sz="1800" dirty="0">
                <a:latin typeface="Quicksand" pitchFamily="2" charset="-18"/>
              </a:rPr>
              <a:t> </a:t>
            </a:r>
            <a:r>
              <a:rPr lang="hu-HU" sz="1800" dirty="0" err="1">
                <a:latin typeface="Quicksand" pitchFamily="2" charset="-18"/>
              </a:rPr>
              <a:t>PyTorch</a:t>
            </a:r>
            <a:r>
              <a:rPr lang="hu-HU" sz="1800" dirty="0">
                <a:latin typeface="Quicksand" pitchFamily="2" charset="-18"/>
              </a:rPr>
              <a:t> </a:t>
            </a:r>
            <a:r>
              <a:rPr lang="hu-HU" sz="1800" dirty="0" err="1">
                <a:latin typeface="Quicksand" pitchFamily="2" charset="-18"/>
              </a:rPr>
              <a:t>tensors</a:t>
            </a:r>
            <a:endParaRPr lang="hu-HU" sz="1800" dirty="0">
              <a:latin typeface="Quicksand" pitchFamily="2" charset="-1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diagram, képernyőkép, Betűtípus, kör látható&#10;&#10;Automatikusan generált leírás">
            <a:extLst>
              <a:ext uri="{FF2B5EF4-FFF2-40B4-BE49-F238E27FC236}">
                <a16:creationId xmlns:a16="http://schemas.microsoft.com/office/drawing/2014/main" id="{F41E6E81-D5D8-96C3-2740-217D84F61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r="14971"/>
          <a:stretch/>
        </p:blipFill>
        <p:spPr>
          <a:xfrm>
            <a:off x="6930493" y="1080792"/>
            <a:ext cx="4223252" cy="475669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1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672C868-6620-FCDC-0BF2-E8CCEFBE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hu-HU" sz="3600" b="1" dirty="0" err="1">
                <a:latin typeface="Quicksand" pitchFamily="2" charset="-18"/>
              </a:rPr>
              <a:t>Model</a:t>
            </a:r>
            <a:r>
              <a:rPr lang="hu-HU" sz="3600" b="1" dirty="0">
                <a:latin typeface="Quicksand" pitchFamily="2" charset="-18"/>
              </a:rPr>
              <a:t> </a:t>
            </a:r>
            <a:r>
              <a:rPr lang="hu-HU" sz="3600" b="1" dirty="0" err="1">
                <a:latin typeface="Quicksand" pitchFamily="2" charset="-18"/>
              </a:rPr>
              <a:t>architecture</a:t>
            </a:r>
            <a:endParaRPr lang="hu-HU" sz="3600" b="1" dirty="0">
              <a:latin typeface="Quicksand" pitchFamily="2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C4E161-AD6B-F0AF-4451-1BEDB4AF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hu-HU" sz="1800" b="1">
                <a:latin typeface="Quicksand" pitchFamily="2" charset="-18"/>
              </a:rPr>
              <a:t>Three layered neural network</a:t>
            </a:r>
          </a:p>
          <a:p>
            <a:pPr lvl="1"/>
            <a:r>
              <a:rPr lang="hu-HU" sz="1800">
                <a:latin typeface="Quicksand" pitchFamily="2" charset="-18"/>
              </a:rPr>
              <a:t>First, 64 (most complex layer)</a:t>
            </a:r>
          </a:p>
          <a:p>
            <a:pPr lvl="1"/>
            <a:r>
              <a:rPr lang="hu-HU" sz="1800">
                <a:latin typeface="Quicksand" pitchFamily="2" charset="-18"/>
              </a:rPr>
              <a:t>Second, 32</a:t>
            </a:r>
          </a:p>
          <a:p>
            <a:pPr lvl="1"/>
            <a:r>
              <a:rPr lang="hu-HU" sz="1800">
                <a:latin typeface="Quicksand" pitchFamily="2" charset="-18"/>
              </a:rPr>
              <a:t>Third, 2 (based on 0 and 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E45688BB-A516-C1AD-4788-B4E82E151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94" y="901032"/>
            <a:ext cx="3722050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5215CC0-9714-8CCE-C4FE-A8ED30EB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hu-HU" sz="4000" b="1" dirty="0" err="1">
                <a:latin typeface="Quicksand" pitchFamily="2" charset="-18"/>
              </a:rPr>
              <a:t>Training</a:t>
            </a:r>
            <a:r>
              <a:rPr lang="hu-HU" sz="4000" b="1" dirty="0">
                <a:latin typeface="Quicksand" pitchFamily="2" charset="-18"/>
              </a:rPr>
              <a:t> </a:t>
            </a:r>
            <a:r>
              <a:rPr lang="hu-HU" sz="4000" b="1" dirty="0" err="1">
                <a:latin typeface="Quicksand" pitchFamily="2" charset="-18"/>
              </a:rPr>
              <a:t>process</a:t>
            </a:r>
            <a:endParaRPr lang="hu-HU" sz="4000" b="1" dirty="0">
              <a:latin typeface="Quicksand" pitchFamily="2" charset="-18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EF3B2C-9BE7-DF43-F57B-A2A2AF35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hu-HU" sz="2000">
                <a:latin typeface="Quicksand" pitchFamily="2" charset="-18"/>
              </a:rPr>
              <a:t>Epochs (20)</a:t>
            </a:r>
          </a:p>
          <a:p>
            <a:r>
              <a:rPr lang="hu-HU" sz="2000">
                <a:latin typeface="Quicksand" pitchFamily="2" charset="-18"/>
              </a:rPr>
              <a:t>Loss function</a:t>
            </a:r>
          </a:p>
          <a:p>
            <a:pPr lvl="1"/>
            <a:r>
              <a:rPr lang="hu-HU" sz="2000">
                <a:latin typeface="Quicksand" pitchFamily="2" charset="-18"/>
              </a:rPr>
              <a:t>CrossEntropyLoss (because of classifications)</a:t>
            </a:r>
          </a:p>
          <a:p>
            <a:r>
              <a:rPr lang="hu-HU" sz="2000">
                <a:latin typeface="Quicksand" pitchFamily="2" charset="-18"/>
              </a:rPr>
              <a:t>Optimizer function</a:t>
            </a:r>
          </a:p>
          <a:p>
            <a:pPr lvl="1"/>
            <a:r>
              <a:rPr lang="hu-HU" sz="2000">
                <a:latin typeface="Quicksand" pitchFamily="2" charset="-18"/>
              </a:rPr>
              <a:t>Adam (learning rate is 0.001)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C8E44C33-C073-32E7-2F6D-44F273455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65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  <a:effectLst>
            <a:outerShdw blurRad="558800" dist="38100" dir="258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69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293B9D-3C89-4DDB-A5BE-E2100C98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Quicksand" pitchFamily="2" charset="-18"/>
              </a:rPr>
              <a:t>Comparisons</a:t>
            </a:r>
            <a:endParaRPr lang="hu-HU" dirty="0">
              <a:latin typeface="Quicksand" pitchFamily="2" charset="-18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25A5E3-0F51-D8BA-E624-E74F35FC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36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136</Words>
  <Application>Microsoft Office PowerPoint</Application>
  <PresentationFormat>Szélesvásznú</PresentationFormat>
  <Paragraphs>35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Quicksand</vt:lpstr>
      <vt:lpstr>Office-téma</vt:lpstr>
      <vt:lpstr>Artificial intelligence-based spam filtering with neurolinguistic approach using PyTorch framework</vt:lpstr>
      <vt:lpstr>CONTENTS</vt:lpstr>
      <vt:lpstr>About the project</vt:lpstr>
      <vt:lpstr>Data collection and preprocessing</vt:lpstr>
      <vt:lpstr>Model architecture</vt:lpstr>
      <vt:lpstr>Training process</vt:lpstr>
      <vt:lpstr>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intelligence-based spam filtering with neurolinguistic approach using PyTorch framework</dc:title>
  <dc:creator>Tóth Balázs</dc:creator>
  <cp:lastModifiedBy>Tóth Balázs</cp:lastModifiedBy>
  <cp:revision>63</cp:revision>
  <dcterms:created xsi:type="dcterms:W3CDTF">2023-11-13T18:36:47Z</dcterms:created>
  <dcterms:modified xsi:type="dcterms:W3CDTF">2023-11-14T19:25:16Z</dcterms:modified>
</cp:coreProperties>
</file>