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8"/>
  </p:notesMasterIdLst>
  <p:sldIdLst>
    <p:sldId id="285" r:id="rId5"/>
    <p:sldId id="371" r:id="rId6"/>
    <p:sldId id="484" r:id="rId7"/>
    <p:sldId id="580" r:id="rId8"/>
    <p:sldId id="471" r:id="rId9"/>
    <p:sldId id="435" r:id="rId10"/>
    <p:sldId id="436" r:id="rId11"/>
    <p:sldId id="581" r:id="rId12"/>
    <p:sldId id="577" r:id="rId13"/>
    <p:sldId id="311" r:id="rId14"/>
    <p:sldId id="434" r:id="rId15"/>
    <p:sldId id="437" r:id="rId16"/>
    <p:sldId id="438" r:id="rId17"/>
    <p:sldId id="479" r:id="rId18"/>
    <p:sldId id="381" r:id="rId19"/>
    <p:sldId id="439" r:id="rId20"/>
    <p:sldId id="469" r:id="rId21"/>
    <p:sldId id="450" r:id="rId22"/>
    <p:sldId id="451" r:id="rId23"/>
    <p:sldId id="456" r:id="rId24"/>
    <p:sldId id="452" r:id="rId25"/>
    <p:sldId id="454" r:id="rId26"/>
    <p:sldId id="453" r:id="rId27"/>
    <p:sldId id="466" r:id="rId28"/>
    <p:sldId id="470" r:id="rId29"/>
    <p:sldId id="455" r:id="rId30"/>
    <p:sldId id="457" r:id="rId31"/>
    <p:sldId id="463" r:id="rId32"/>
    <p:sldId id="384" r:id="rId33"/>
    <p:sldId id="377" r:id="rId34"/>
    <p:sldId id="474" r:id="rId35"/>
    <p:sldId id="476" r:id="rId36"/>
    <p:sldId id="582"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 start" id="{47AA9416-504C-5C4C-B7E5-8D030EC8FFA0}">
          <p14:sldIdLst>
            <p14:sldId id="285"/>
            <p14:sldId id="371"/>
            <p14:sldId id="484"/>
          </p14:sldIdLst>
        </p14:section>
        <p14:section name="Intro" id="{513BA036-BA1D-CC4E-90EE-DEBD2916E27E}">
          <p14:sldIdLst>
            <p14:sldId id="580"/>
            <p14:sldId id="471"/>
            <p14:sldId id="435"/>
            <p14:sldId id="436"/>
            <p14:sldId id="581"/>
            <p14:sldId id="577"/>
            <p14:sldId id="311"/>
          </p14:sldIdLst>
        </p14:section>
        <p14:section name="Threat detection" id="{4922C7A8-C17F-3A48-A786-822E5BAF573B}">
          <p14:sldIdLst>
            <p14:sldId id="434"/>
            <p14:sldId id="437"/>
            <p14:sldId id="438"/>
            <p14:sldId id="479"/>
          </p14:sldIdLst>
        </p14:section>
        <p14:section name="Use these slides if NOT doing the live role playing" id="{41E85D91-7640-5544-85B9-8E5BC7DF176A}">
          <p14:sldIdLst>
            <p14:sldId id="381"/>
            <p14:sldId id="439"/>
            <p14:sldId id="469"/>
            <p14:sldId id="450"/>
            <p14:sldId id="451"/>
            <p14:sldId id="456"/>
          </p14:sldIdLst>
        </p14:section>
        <p14:section name="Triggers" id="{745D2515-50F6-B94A-9744-DB4C77EC8B3F}">
          <p14:sldIdLst>
            <p14:sldId id="452"/>
            <p14:sldId id="454"/>
            <p14:sldId id="453"/>
            <p14:sldId id="466"/>
          </p14:sldIdLst>
        </p14:section>
        <p14:section name="Remediation" id="{C3338AC6-ECDC-9E40-BA35-068C769ECE39}">
          <p14:sldIdLst>
            <p14:sldId id="470"/>
            <p14:sldId id="455"/>
            <p14:sldId id="457"/>
            <p14:sldId id="463"/>
            <p14:sldId id="384"/>
          </p14:sldIdLst>
        </p14:section>
        <p14:section name="Workshop walkthrough" id="{E43A3BEC-64FF-BA4C-BDC9-46C4FC73168F}">
          <p14:sldIdLst>
            <p14:sldId id="377"/>
            <p14:sldId id="474"/>
            <p14:sldId id="476"/>
          </p14:sldIdLst>
        </p14:section>
        <p14:section name="Start Module 3" id="{F8024DBB-4FC1-CC4A-89AB-BD63816FEC41}">
          <p14:sldIdLst>
            <p14:sldId id="582"/>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7" autoAdjust="0"/>
    <p:restoredTop sz="72570" autoAdjust="0"/>
  </p:normalViewPr>
  <p:slideViewPr>
    <p:cSldViewPr snapToGrid="0" showGuides="1">
      <p:cViewPr varScale="1">
        <p:scale>
          <a:sx n="124" d="100"/>
          <a:sy n="124" d="100"/>
        </p:scale>
        <p:origin x="161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Scenario</a:t>
            </a:r>
          </a:p>
          <a:p>
            <a:r>
              <a:rPr lang="en-US" dirty="0"/>
              <a:t>        * Who are you </a:t>
            </a:r>
          </a:p>
          <a:p>
            <a:r>
              <a:rPr lang="en-US" dirty="0"/>
              <a:t>        * Past Intrusion</a:t>
            </a:r>
          </a:p>
          <a:p>
            <a:r>
              <a:rPr lang="en-US" dirty="0"/>
              <a:t>    * GD</a:t>
            </a:r>
          </a:p>
          <a:p>
            <a:r>
              <a:rPr lang="en-US" dirty="0"/>
              <a:t>    * Macie</a:t>
            </a:r>
          </a:p>
          <a:p>
            <a:r>
              <a:rPr lang="en-US" dirty="0"/>
              <a:t>    * Inspector</a:t>
            </a:r>
          </a:p>
          <a:p>
            <a:r>
              <a:rPr lang="en-US" dirty="0"/>
              <a:t>    * Config</a:t>
            </a:r>
          </a:p>
          <a:p>
            <a:r>
              <a:rPr lang="en-US" dirty="0"/>
              <a:t>    * CloudWatch Events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1629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575731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an optional presentation method using posters and audience volunteers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182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17715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4516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detections incorporate threat intelligence -</a:t>
            </a:r>
            <a:br>
              <a:rPr lang="en-US" sz="1200" kern="1200" dirty="0">
                <a:solidFill>
                  <a:schemeClr val="tx1"/>
                </a:solidFill>
                <a:effectLst/>
                <a:latin typeface="Arial"/>
                <a:ea typeface="+mn-ea"/>
                <a:cs typeface="+mn-cs"/>
              </a:rPr>
            </a:br>
            <a:r>
              <a:rPr lang="en-US" sz="1200" kern="1200" dirty="0">
                <a:solidFill>
                  <a:schemeClr val="tx1"/>
                </a:solidFill>
                <a:effectLst/>
                <a:latin typeface="Arial"/>
                <a:ea typeface="+mn-ea"/>
                <a:cs typeface="+mn-cs"/>
              </a:rPr>
              <a:t>Lists of known malicious IP addresses provided by AWS Security, 3rd party threat intelligence partners, or your own</a:t>
            </a:r>
          </a:p>
          <a:p>
            <a:r>
              <a:rPr lang="en-US" sz="1200" kern="1200" dirty="0">
                <a:solidFill>
                  <a:schemeClr val="tx1"/>
                </a:solidFill>
                <a:effectLst/>
                <a:latin typeface="Arial"/>
                <a:ea typeface="+mn-ea"/>
                <a:cs typeface="+mn-cs"/>
              </a:rPr>
              <a:t>It will alert you if it detects remote API calls from a known malicious IP address indicating potentially compromised AWS credentials. </a:t>
            </a:r>
          </a:p>
          <a:p>
            <a:r>
              <a:rPr lang="en-US" sz="1200" kern="1200" dirty="0">
                <a:solidFill>
                  <a:schemeClr val="tx1"/>
                </a:solidFill>
                <a:effectLst/>
                <a:latin typeface="Arial"/>
                <a:ea typeface="+mn-ea"/>
                <a:cs typeface="+mn-cs"/>
              </a:rPr>
              <a:t>Also detects threats to your AWS environment indicating a compromised instance, such as an EC2 instance sending encoded data within DNS queries.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32144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49754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11160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20000"/>
              </a:lnSpc>
              <a:spcBef>
                <a:spcPts val="0"/>
              </a:spcBef>
              <a:buSzPct val="80000"/>
              <a:buFont typeface="Arial" panose="020B0604020202020204" pitchFamily="34" charset="0"/>
              <a:buNone/>
            </a:pPr>
            <a:r>
              <a:rPr lang="en-US" sz="1200" spc="0" dirty="0">
                <a:latin typeface="Arial" panose="020B0604020202020204" pitchFamily="34" charset="0"/>
                <a:ea typeface="Amazon Ember Thin" charset="0"/>
                <a:cs typeface="Arial" panose="020B0604020202020204" pitchFamily="34" charset="0"/>
              </a:rPr>
              <a:t>Macie helps with security and compliance visibility by identifying:</a:t>
            </a:r>
          </a:p>
          <a:p>
            <a:pPr marL="171450" lvl="0" indent="-171450">
              <a:lnSpc>
                <a:spcPct val="120000"/>
              </a:lnSpc>
              <a:spcBef>
                <a:spcPts val="0"/>
              </a:spcBef>
              <a:buSzPct val="80000"/>
              <a:buFont typeface="Arial" panose="020B0604020202020204" pitchFamily="34" charset="0"/>
              <a:buChar char="•"/>
            </a:pPr>
            <a:r>
              <a:rPr lang="en-US" sz="1200" spc="0" dirty="0">
                <a:latin typeface="Arial" panose="020B0604020202020204" pitchFamily="34" charset="0"/>
                <a:ea typeface="Amazon Ember Thin" charset="0"/>
                <a:cs typeface="Arial" panose="020B0604020202020204" pitchFamily="34" charset="0"/>
              </a:rPr>
              <a:t>Overly permissive policies associated with an S3 bucket or object in context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CloudWatch Events can trigger a Lambda function to automatically remediate Macie findings by revoking access or updating policies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Amazon Ember" panose="020B0603020204020204"/>
              <a:ea typeface="Amazon Ember Thin" charset="0"/>
              <a:cs typeface="Amazon Ember Thin"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Amazon Ember" panose="020B0603020204020204"/>
                <a:ea typeface="Amazon Ember Thin" charset="0"/>
                <a:cs typeface="Amazon Ember Thin" charset="0"/>
              </a:rPr>
              <a:t>Macie currently supports S3 and CloudTrail. Plan to add user and content protection for EC2 Elastic Block Store (EBS), DynamoDB, Relational Database Service (RDS), Elastic File System (EFS), and Glue in the future.</a:t>
            </a:r>
            <a:endParaRPr lang="en-US" dirty="0"/>
          </a:p>
          <a:p>
            <a:pPr marL="0" lvl="0" indent="0">
              <a:lnSpc>
                <a:spcPct val="120000"/>
              </a:lnSpc>
              <a:spcBef>
                <a:spcPts val="0"/>
              </a:spcBef>
              <a:buSzPct val="80000"/>
              <a:buFont typeface="Arial" panose="020B0604020202020204" pitchFamily="34" charset="0"/>
              <a:buNone/>
            </a:pPr>
            <a:endParaRPr lang="en-US" sz="1200" spc="0" dirty="0">
              <a:solidFill>
                <a:schemeClr val="bg1"/>
              </a:solidFill>
              <a:latin typeface="Arial" panose="020B0604020202020204" pitchFamily="34" charset="0"/>
              <a:ea typeface="Amazon Ember Light" panose="020B0403020204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068945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Cloudwatch</a:t>
            </a:r>
            <a:r>
              <a:rPr lang="en-US" dirty="0"/>
              <a:t> event timing vs </a:t>
            </a:r>
            <a:r>
              <a:rPr lang="en-US" dirty="0" err="1"/>
              <a:t>Cloudtrail</a:t>
            </a:r>
            <a:r>
              <a:rPr lang="en-US" dirty="0"/>
              <a:t>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55637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92367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20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675679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06315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95150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54854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477101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Shield 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04187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029489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271458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34213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42207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GDPR just become effective (May 25) – there is a lot in GDPR and we won’t be covering it in this workshop but it’s important to know one important connection between GDPR and this workshop. </a:t>
            </a:r>
            <a:br>
              <a:rPr lang="en-US" sz="1200" dirty="0">
                <a:latin typeface="Apple Braille" pitchFamily="2" charset="0"/>
              </a:rPr>
            </a:br>
            <a:r>
              <a:rPr lang="en-US" sz="1200" dirty="0">
                <a:latin typeface="Apple Braille" pitchFamily="2" charset="0"/>
              </a:rPr>
              <a:t>Threat detection and remediation can help with three of the four GDPR example TOMs (Technical and Organizational Measures) for GDPR</a:t>
            </a:r>
          </a:p>
          <a:p>
            <a:endParaRPr lang="en-US" sz="1200" dirty="0">
              <a:latin typeface="Apple Braille" pitchFamily="2" charset="0"/>
            </a:endParaRPr>
          </a:p>
          <a:p>
            <a:r>
              <a:rPr lang="en-US" sz="1200" b="0" i="0" kern="1200" dirty="0">
                <a:solidFill>
                  <a:schemeClr val="tx1"/>
                </a:solidFill>
                <a:effectLst/>
                <a:latin typeface="Apple Braille" pitchFamily="2" charset="0"/>
                <a:ea typeface="+mn-ea"/>
                <a:cs typeface="+mn-cs"/>
              </a:rPr>
              <a:t>From Chapter 4, Article 32: </a:t>
            </a:r>
            <a:r>
              <a:rPr lang="en-US" sz="1200" b="0" i="0" kern="1200" dirty="0">
                <a:solidFill>
                  <a:schemeClr val="tx1"/>
                </a:solidFill>
                <a:effectLst/>
                <a:latin typeface="Amazon Ember Regular" charset="0"/>
                <a:ea typeface="+mn-ea"/>
                <a:cs typeface="+mn-cs"/>
              </a:rPr>
              <a:t>Taking into account the state of the art, the costs of implementation and the nature, scope, context and purposes of processing as well as the risk of varying likelihood and severity for the rights and freedoms of natural persons, </a:t>
            </a:r>
            <a:r>
              <a:rPr lang="en-US" sz="1200" b="1" i="0" kern="1200" dirty="0">
                <a:solidFill>
                  <a:schemeClr val="tx1"/>
                </a:solidFill>
                <a:effectLst/>
                <a:latin typeface="Amazon Ember Regular" charset="0"/>
                <a:ea typeface="+mn-ea"/>
                <a:cs typeface="+mn-cs"/>
              </a:rPr>
              <a:t>the controller and the processor shall implement appropriate technical and organizational measures to ensure a level of security appropriate to the risk, including inter alia as appropriate:</a:t>
            </a:r>
            <a:endParaRPr lang="en-US" sz="1200" b="1"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54456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79637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Let’s expand on these three problems (skills shortage, signal to noise issue and large datasets)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CISO Stephen Schmidt, at </a:t>
            </a:r>
            <a:r>
              <a:rPr lang="en-US" dirty="0" err="1"/>
              <a:t>re:Invent</a:t>
            </a:r>
            <a:r>
              <a:rPr lang="en-US" dirty="0"/>
              <a:t> 2017: “It's people who make mistakes, it's people who have good intentions but get phished, it's people who use the same credentials in multiple locations and don't use a hardware token for a multi-factor authentication… Get the humans away from the data.”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 applies to the</a:t>
            </a:r>
            <a:r>
              <a:rPr lang="en-US" b="1" dirty="0"/>
              <a:t> analysis of logs for threats and the remediations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general, and this is pretty obvious, you want to reduce the need for people to analyze raw data and perform repetitive, manual tasks.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That’s why our security services for threat detection </a:t>
            </a:r>
            <a:r>
              <a:rPr lang="en-US" dirty="0" err="1"/>
              <a:t>usie</a:t>
            </a:r>
            <a:r>
              <a:rPr lang="en-US" dirty="0"/>
              <a:t> Machine learning, threat intelligence and anomaly detection: we automate finding the signal in the noise – it’s just not realistic to rely on humans to be able to do even a small amount of the analysis. Automated systems can provide threat alerts that have both h</a:t>
            </a:r>
            <a:r>
              <a:rPr lang="en-US" sz="1200" spc="0" dirty="0">
                <a:latin typeface="Arial" panose="020B0604020202020204" pitchFamily="34" charset="0"/>
                <a:ea typeface="Amazon Ember Thin" charset="0"/>
                <a:cs typeface="Arial" panose="020B0604020202020204" pitchFamily="34" charset="0"/>
              </a:rPr>
              <a:t>igh coverage or volume of true positives as well as high accuracy resulting in fewer false positives.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0" dirty="0">
                <a:latin typeface="Arial" panose="020B0604020202020204" pitchFamily="34" charset="0"/>
                <a:ea typeface="Amazon Ember Thin" charset="0"/>
                <a:cs typeface="Arial" panose="020B0604020202020204" pitchFamily="34" charset="0"/>
              </a:rPr>
              <a:t>Alerts include the context needed to </a:t>
            </a:r>
            <a:r>
              <a:rPr lang="en-US" dirty="0"/>
              <a:t>automate the response process.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9848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other thought – also from the Verizon Report – Detecting breaches needs to be automated otherwise you could miss stuff</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We are not really good at detecting breaches – we’re excellent at attacks – at doing breaches – but finding the breaches, not so much.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 lot of the attacks are already automated – the stuff to the left of the red line is highly automated. We need to automate all the stuff on the right now.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Again this is regarding Data Breaches (not just incidents): </a:t>
            </a:r>
            <a:r>
              <a:rPr lang="en-US" sz="1200" b="0" i="0" kern="1200" dirty="0">
                <a:solidFill>
                  <a:schemeClr val="tx1"/>
                </a:solidFill>
                <a:effectLst/>
                <a:latin typeface="Amazon Ember Regular" charset="0"/>
                <a:ea typeface="+mn-ea"/>
                <a:cs typeface="+mn-cs"/>
              </a:rPr>
              <a:t>confirmed disclosure of data to an unauthorized party (not just potential exposure)</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3518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1"/>
                </a:solidFill>
                <a:latin typeface="Amazon Ember Cd RC Thin" panose="020B0306020204020204" pitchFamily="34" charset="0"/>
                <a:ea typeface="Amazon Ember Cd RC Thin" panose="020B0306020204020204" pitchFamily="34" charset="0"/>
                <a:cs typeface="Amazon Ember Cd RC Thin" panose="020B0306020204020204" pitchFamily="34" charset="0"/>
              </a:rPr>
              <a:t>The top action taken by enterprises has been about vulnerability discovery and remediation – so this is already a priority and it’s important to be aware of the technologies that can help in this realm</a:t>
            </a:r>
            <a:endParaRPr lang="en-US" sz="1200" dirty="0">
              <a:solidFill>
                <a:schemeClr val="accent1"/>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30109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a:t>
            </a:r>
          </a:p>
          <a:p>
            <a:endParaRPr lang="en-US" dirty="0"/>
          </a:p>
          <a:p>
            <a:r>
              <a:rPr lang="en-US" dirty="0"/>
              <a:t>This shows the breakdown of services and where most services lie, There is definitely overlap and the same services that fall into multiple categories.</a:t>
            </a:r>
          </a:p>
          <a:p>
            <a:r>
              <a:rPr lang="en-US" dirty="0"/>
              <a:t>The services in bold are the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Similar to the CAF Components (not Epics) – Directive, Preventive, Detective, Responsive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1780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25837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emf"/><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emf"/><Relationship Id="rId2" Type="http://schemas.openxmlformats.org/officeDocument/2006/relationships/notesSlide" Target="../notesSlides/notesSlide20.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2.png"/><Relationship Id="rId7" Type="http://schemas.openxmlformats.org/officeDocument/2006/relationships/image" Target="../media/image56.png"/><Relationship Id="rId12" Type="http://schemas.openxmlformats.org/officeDocument/2006/relationships/image" Target="../media/image59.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2.png"/><Relationship Id="rId5" Type="http://schemas.openxmlformats.org/officeDocument/2006/relationships/image" Target="../media/image33.png"/><Relationship Id="rId10" Type="http://schemas.openxmlformats.org/officeDocument/2006/relationships/image" Target="../media/image58.png"/><Relationship Id="rId4" Type="http://schemas.openxmlformats.org/officeDocument/2006/relationships/image" Target="../media/image19.png"/><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2</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844625"/>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b="1"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3753592"/>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2484013"/>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r>
              <a:rPr lang="en-US" sz="1125" dirty="0">
                <a:latin typeface="Amazon Ember Regular" charset="0"/>
              </a:rPr>
              <a:t>Pro Services Raptor</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24" name="Picture 23">
            <a:extLst>
              <a:ext uri="{FF2B5EF4-FFF2-40B4-BE49-F238E27FC236}">
                <a16:creationId xmlns:a16="http://schemas.microsoft.com/office/drawing/2014/main" id="{8CE9FADE-272C-42F3-8123-EEC99F28E961}"/>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12" name="Picture 11">
            <a:extLst>
              <a:ext uri="{FF2B5EF4-FFF2-40B4-BE49-F238E27FC236}">
                <a16:creationId xmlns:a16="http://schemas.microsoft.com/office/drawing/2014/main" id="{981183EF-ED3B-4D1A-A5C3-9C4887D68792}"/>
              </a:ext>
            </a:extLst>
          </p:cNvPr>
          <p:cNvPicPr>
            <a:picLocks noChangeAspect="1"/>
          </p:cNvPicPr>
          <p:nvPr/>
        </p:nvPicPr>
        <p:blipFill>
          <a:blip r:embed="rId4"/>
          <a:stretch>
            <a:fillRect/>
          </a:stretch>
        </p:blipFill>
        <p:spPr>
          <a:xfrm>
            <a:off x="2576710" y="728267"/>
            <a:ext cx="615110" cy="615110"/>
          </a:xfrm>
          <a:prstGeom prst="rect">
            <a:avLst/>
          </a:prstGeom>
        </p:spPr>
      </p:pic>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714298"/>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Lambda</a:t>
            </a:r>
          </a:p>
          <a:p>
            <a:pPr algn="ctr">
              <a:spcBef>
                <a:spcPts val="800"/>
              </a:spcBef>
            </a:pPr>
            <a:r>
              <a:rPr lang="en-US" sz="1125" dirty="0">
                <a:solidFill>
                  <a:schemeClr val="accent6"/>
                </a:solidFill>
                <a:latin typeface="Amazon Ember Regular" charset="0"/>
              </a:rPr>
              <a:t>AWS DR and Backup Solutions</a:t>
            </a: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116955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pic>
        <p:nvPicPr>
          <p:cNvPr id="33" name="Picture 32">
            <a:extLst>
              <a:ext uri="{FF2B5EF4-FFF2-40B4-BE49-F238E27FC236}">
                <a16:creationId xmlns:a16="http://schemas.microsoft.com/office/drawing/2014/main" id="{2A48B393-B9E8-E447-96B3-24A0728369FA}"/>
              </a:ext>
            </a:extLst>
          </p:cNvPr>
          <p:cNvPicPr>
            <a:picLocks noChangeAspect="1"/>
          </p:cNvPicPr>
          <p:nvPr/>
        </p:nvPicPr>
        <p:blipFill>
          <a:blip r:embed="rId5"/>
          <a:stretch>
            <a:fillRect/>
          </a:stretch>
        </p:blipFill>
        <p:spPr>
          <a:xfrm>
            <a:off x="4209353" y="723989"/>
            <a:ext cx="609600" cy="609600"/>
          </a:xfrm>
          <a:prstGeom prst="rect">
            <a:avLst/>
          </a:prstGeom>
        </p:spPr>
      </p:pic>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6FB402CA-34F2-AE46-9CD1-7C966406F82D}"/>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6" name="Picture 5">
            <a:extLst>
              <a:ext uri="{FF2B5EF4-FFF2-40B4-BE49-F238E27FC236}">
                <a16:creationId xmlns:a16="http://schemas.microsoft.com/office/drawing/2014/main" id="{058CA1E7-BAF4-2C46-A530-B88B0487519F}"/>
              </a:ext>
            </a:extLst>
          </p:cNvPr>
          <p:cNvPicPr>
            <a:picLocks noChangeAspect="1"/>
          </p:cNvPicPr>
          <p:nvPr/>
        </p:nvPicPr>
        <p:blipFill>
          <a:blip r:embed="rId7"/>
          <a:stretch>
            <a:fillRect/>
          </a:stretch>
        </p:blipFill>
        <p:spPr>
          <a:xfrm>
            <a:off x="863307" y="748302"/>
            <a:ext cx="575039" cy="575039"/>
          </a:xfrm>
          <a:prstGeom prst="rect">
            <a:avLst/>
          </a:prstGeom>
        </p:spPr>
      </p:pic>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214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Services</a:t>
            </a:r>
          </a:p>
        </p:txBody>
      </p:sp>
    </p:spTree>
    <p:extLst>
      <p:ext uri="{BB962C8B-B14F-4D97-AF65-F5344CB8AC3E}">
        <p14:creationId xmlns:p14="http://schemas.microsoft.com/office/powerpoint/2010/main" val="230288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7" name="Picture 6">
            <a:extLst>
              <a:ext uri="{FF2B5EF4-FFF2-40B4-BE49-F238E27FC236}">
                <a16:creationId xmlns:a16="http://schemas.microsoft.com/office/drawing/2014/main" id="{1C35E27B-27BB-1348-8C7A-DB6A1754F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sp>
        <p:nvSpPr>
          <p:cNvPr id="8" name="Rectangle 7">
            <a:extLst>
              <a:ext uri="{FF2B5EF4-FFF2-40B4-BE49-F238E27FC236}">
                <a16:creationId xmlns:a16="http://schemas.microsoft.com/office/drawing/2014/main" id="{CDDEC5B2-D6D6-5F4A-8097-F4540830C2AB}"/>
              </a:ext>
            </a:extLst>
          </p:cNvPr>
          <p:cNvSpPr/>
          <p:nvPr/>
        </p:nvSpPr>
        <p:spPr>
          <a:xfrm>
            <a:off x="2574039"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4274" y="2578852"/>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4" name="Picture 13">
            <a:extLst>
              <a:ext uri="{FF2B5EF4-FFF2-40B4-BE49-F238E27FC236}">
                <a16:creationId xmlns:a16="http://schemas.microsoft.com/office/drawing/2014/main" id="{FEDE149D-C2BB-2D40-B6BA-6FA213375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16" name="Picture 15">
            <a:extLst>
              <a:ext uri="{FF2B5EF4-FFF2-40B4-BE49-F238E27FC236}">
                <a16:creationId xmlns:a16="http://schemas.microsoft.com/office/drawing/2014/main" id="{022DB8F5-52A3-8047-B283-5E1462E4D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0" y="1679316"/>
            <a:ext cx="813181" cy="92307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0"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4661966" y="3020170"/>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Tree>
    <p:extLst>
      <p:ext uri="{BB962C8B-B14F-4D97-AF65-F5344CB8AC3E}">
        <p14:creationId xmlns:p14="http://schemas.microsoft.com/office/powerpoint/2010/main" val="18055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25BA3A-FAA7-5742-A662-E52C7781F1D3}"/>
              </a:ext>
            </a:extLst>
          </p:cNvPr>
          <p:cNvSpPr/>
          <p:nvPr/>
        </p:nvSpPr>
        <p:spPr>
          <a:xfrm>
            <a:off x="2078241" y="1481106"/>
            <a:ext cx="953185" cy="106288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1309801" y="2550863"/>
            <a:ext cx="2490066"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GuardDuty</a:t>
            </a:r>
            <a:endParaRPr lang="en-US" sz="2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9" name="Picture 18">
            <a:extLst>
              <a:ext uri="{FF2B5EF4-FFF2-40B4-BE49-F238E27FC236}">
                <a16:creationId xmlns:a16="http://schemas.microsoft.com/office/drawing/2014/main" id="{80323A60-2FD3-6C4D-9319-4F723FDA5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605" y="1553063"/>
            <a:ext cx="712459" cy="918968"/>
          </a:xfrm>
          <a:prstGeom prst="rect">
            <a:avLst/>
          </a:prstGeom>
        </p:spPr>
      </p:pic>
      <p:sp>
        <p:nvSpPr>
          <p:cNvPr id="21" name="Rectangle 20">
            <a:extLst>
              <a:ext uri="{FF2B5EF4-FFF2-40B4-BE49-F238E27FC236}">
                <a16:creationId xmlns:a16="http://schemas.microsoft.com/office/drawing/2014/main" id="{B505FD68-239F-8B4C-B2A1-E73F3C301897}"/>
              </a:ext>
            </a:extLst>
          </p:cNvPr>
          <p:cNvSpPr/>
          <p:nvPr/>
        </p:nvSpPr>
        <p:spPr>
          <a:xfrm>
            <a:off x="5126636" y="2550863"/>
            <a:ext cx="2728210"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Macie</a:t>
            </a:r>
          </a:p>
          <a:p>
            <a:pPr marR="0" lvl="0" algn="ctr">
              <a:spcBef>
                <a:spcPts val="0"/>
              </a:spcBef>
              <a:spcAft>
                <a:spcPts val="800"/>
              </a:spcAft>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Picture 21">
            <a:extLst>
              <a:ext uri="{FF2B5EF4-FFF2-40B4-BE49-F238E27FC236}">
                <a16:creationId xmlns:a16="http://schemas.microsoft.com/office/drawing/2014/main" id="{BBFFBA62-F34C-BD4C-B14E-56041110F3B5}"/>
              </a:ext>
            </a:extLst>
          </p:cNvPr>
          <p:cNvPicPr>
            <a:picLocks noChangeAspect="1"/>
          </p:cNvPicPr>
          <p:nvPr/>
        </p:nvPicPr>
        <p:blipFill rotWithShape="1">
          <a:blip r:embed="rId4">
            <a:extLst>
              <a:ext uri="{28A0092B-C50C-407E-A947-70E740481C1C}">
                <a14:useLocalDpi xmlns:a14="http://schemas.microsoft.com/office/drawing/2010/main" val="0"/>
              </a:ext>
            </a:extLst>
          </a:blip>
          <a:srcRect r="48662"/>
          <a:stretch/>
        </p:blipFill>
        <p:spPr>
          <a:xfrm>
            <a:off x="5603582" y="1707354"/>
            <a:ext cx="1774318" cy="702025"/>
          </a:xfrm>
          <a:prstGeom prst="rect">
            <a:avLst/>
          </a:prstGeom>
        </p:spPr>
      </p:pic>
      <p:sp>
        <p:nvSpPr>
          <p:cNvPr id="10" name="Rectangle 9">
            <a:extLst>
              <a:ext uri="{FF2B5EF4-FFF2-40B4-BE49-F238E27FC236}">
                <a16:creationId xmlns:a16="http://schemas.microsoft.com/office/drawing/2014/main" id="{23B30A3B-C6B2-3444-8CF0-968CFEB51B01}"/>
              </a:ext>
            </a:extLst>
          </p:cNvPr>
          <p:cNvSpPr/>
          <p:nvPr/>
        </p:nvSpPr>
        <p:spPr>
          <a:xfrm>
            <a:off x="4910135"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Tree>
    <p:extLst>
      <p:ext uri="{BB962C8B-B14F-4D97-AF65-F5344CB8AC3E}">
        <p14:creationId xmlns:p14="http://schemas.microsoft.com/office/powerpoint/2010/main" val="21449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3.61111E-6 -3.7037E-6 L 3.61111E-6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3.61111E-6 -3.7037E-6 L 3.61111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Live Role Playing Demo</a:t>
            </a:r>
          </a:p>
        </p:txBody>
      </p:sp>
    </p:spTree>
    <p:extLst>
      <p:ext uri="{BB962C8B-B14F-4D97-AF65-F5344CB8AC3E}">
        <p14:creationId xmlns:p14="http://schemas.microsoft.com/office/powerpoint/2010/main" val="401623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spTree>
    <p:extLst>
      <p:ext uri="{BB962C8B-B14F-4D97-AF65-F5344CB8AC3E}">
        <p14:creationId xmlns:p14="http://schemas.microsoft.com/office/powerpoint/2010/main" val="135831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219563170"/>
              </p:ext>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80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rPr>
              <a:t>Detecting </a:t>
            </a:r>
            <a:r>
              <a:rPr lang="en-US" i="1" dirty="0">
                <a:solidFill>
                  <a:srgbClr val="414042"/>
                </a:solidFill>
              </a:rPr>
              <a:t>Known</a:t>
            </a:r>
            <a:r>
              <a:rPr lang="en-US" dirty="0">
                <a:solidFill>
                  <a:srgbClr val="414042"/>
                </a:solidFill>
              </a:rPr>
              <a:t> Threats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9" name="TextBox 38">
            <a:extLst>
              <a:ext uri="{FF2B5EF4-FFF2-40B4-BE49-F238E27FC236}">
                <a16:creationId xmlns:a16="http://schemas.microsoft.com/office/drawing/2014/main" id="{798285BC-AFD8-9D44-9BA8-C05E9DF88555}"/>
              </a:ext>
            </a:extLst>
          </p:cNvPr>
          <p:cNvSpPr txBox="1"/>
          <p:nvPr/>
        </p:nvSpPr>
        <p:spPr>
          <a:xfrm>
            <a:off x="510183" y="884203"/>
            <a:ext cx="8448622" cy="3693319"/>
          </a:xfrm>
          <a:prstGeom prst="rect">
            <a:avLst/>
          </a:prstGeom>
          <a:noFill/>
          <a:ln>
            <a:noFill/>
          </a:ln>
        </p:spPr>
        <p:txBody>
          <a:bodyPr wrap="square" rtlCol="0">
            <a:spAutoFit/>
          </a:bodyPr>
          <a:lstStyle/>
          <a:p>
            <a:r>
              <a:rPr lang="en-US" sz="2400" dirty="0">
                <a:solidFill>
                  <a:srgbClr val="414042"/>
                </a:solidFill>
                <a:latin typeface="Amazon Ember" charset="0"/>
                <a:ea typeface="Amazon Ember" charset="0"/>
                <a:cs typeface="Amazon Ember" charset="0"/>
              </a:rPr>
              <a:t>Threat intelligence</a:t>
            </a:r>
          </a:p>
          <a:p>
            <a:pPr marL="285750" indent="-285750">
              <a:buFont typeface="Arial" charset="0"/>
              <a:buChar char="•"/>
            </a:pPr>
            <a:r>
              <a:rPr lang="en-US" sz="2400" dirty="0">
                <a:solidFill>
                  <a:srgbClr val="414042"/>
                </a:solidFill>
                <a:latin typeface="Amazon Ember" charset="0"/>
                <a:ea typeface="Amazon Ember" charset="0"/>
                <a:cs typeface="Amazon Ember" charset="0"/>
              </a:rPr>
              <a:t>Feeds:</a:t>
            </a:r>
            <a:endParaRPr lang="en-US" sz="2400"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AWS Security</a:t>
            </a: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Commercial - </a:t>
            </a:r>
            <a:r>
              <a:rPr lang="en-US" dirty="0" err="1">
                <a:solidFill>
                  <a:srgbClr val="92D050"/>
                </a:solidFill>
                <a:latin typeface="Amazon Ember" charset="0"/>
                <a:ea typeface="Amazon Ember" charset="0"/>
                <a:cs typeface="Amazon Ember" charset="0"/>
              </a:rPr>
              <a:t>CrowdStrike</a:t>
            </a:r>
            <a:r>
              <a:rPr lang="en-US" dirty="0">
                <a:solidFill>
                  <a:srgbClr val="92D050"/>
                </a:solidFill>
                <a:latin typeface="Amazon Ember" charset="0"/>
                <a:ea typeface="Amazon Ember" charset="0"/>
                <a:cs typeface="Amazon Ember" charset="0"/>
              </a:rPr>
              <a:t>, </a:t>
            </a:r>
            <a:r>
              <a:rPr lang="en-US" dirty="0" err="1">
                <a:solidFill>
                  <a:srgbClr val="92D050"/>
                </a:solidFill>
                <a:latin typeface="Amazon Ember" charset="0"/>
                <a:ea typeface="Amazon Ember" charset="0"/>
                <a:cs typeface="Amazon Ember" charset="0"/>
              </a:rPr>
              <a:t>Proofpoint</a:t>
            </a:r>
            <a:endParaRPr lang="en-US" dirty="0">
              <a:solidFill>
                <a:srgbClr val="92D050"/>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Open source</a:t>
            </a:r>
            <a:endParaRPr lang="en-US"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Customer provided - </a:t>
            </a:r>
            <a:r>
              <a:rPr lang="en-US" dirty="0">
                <a:solidFill>
                  <a:srgbClr val="414042"/>
                </a:solidFill>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format</a:t>
            </a:r>
            <a:r>
              <a:rPr lang="en-US" dirty="0">
                <a:solidFill>
                  <a:srgbClr val="414042"/>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[TXT|STIX|OTX_CSV|ALIEN_VAULT|PROOF_POINT|FIRE_EYE]</a:t>
            </a:r>
            <a:r>
              <a:rPr lang="en-US" dirty="0">
                <a:solidFill>
                  <a:srgbClr val="414042"/>
                </a:solidFill>
                <a:latin typeface="Courier New" panose="02070309020205020404" pitchFamily="49" charset="0"/>
                <a:cs typeface="Courier New" panose="02070309020205020404" pitchFamily="49" charset="0"/>
              </a:rPr>
              <a:t>",</a:t>
            </a:r>
            <a:endParaRPr lang="en-US" dirty="0">
              <a:solidFill>
                <a:srgbClr val="414042"/>
              </a:solidFill>
              <a:latin typeface="Courier New" panose="02070309020205020404" pitchFamily="49" charset="0"/>
              <a:ea typeface="Amazon Ember" charset="0"/>
              <a:cs typeface="Courier New" panose="02070309020205020404" pitchFamily="49" charset="0"/>
            </a:endParaRPr>
          </a:p>
          <a:p>
            <a:pPr marL="285750" indent="-285750">
              <a:buFont typeface="Arial" charset="0"/>
              <a:buChar char="•"/>
            </a:pPr>
            <a:r>
              <a:rPr lang="en-US" sz="2400" dirty="0">
                <a:solidFill>
                  <a:srgbClr val="414042"/>
                </a:solidFill>
                <a:latin typeface="Amazon Ember" charset="0"/>
                <a:ea typeface="Amazon Ember" charset="0"/>
                <a:cs typeface="Amazon Ember" charset="0"/>
              </a:rPr>
              <a:t>Known malware infected hosts</a:t>
            </a:r>
          </a:p>
          <a:p>
            <a:pPr marL="285750" indent="-285750">
              <a:buFont typeface="Arial" charset="0"/>
              <a:buChar char="•"/>
            </a:pPr>
            <a:r>
              <a:rPr lang="en-US" sz="2400" dirty="0">
                <a:solidFill>
                  <a:srgbClr val="414042"/>
                </a:solidFill>
                <a:latin typeface="Amazon Ember" charset="0"/>
                <a:ea typeface="Amazon Ember" charset="0"/>
                <a:cs typeface="Amazon Ember" charset="0"/>
              </a:rPr>
              <a:t>Anonymizing proxies</a:t>
            </a:r>
          </a:p>
          <a:p>
            <a:pPr marL="285750" indent="-285750">
              <a:buFont typeface="Arial" charset="0"/>
              <a:buChar char="•"/>
            </a:pPr>
            <a:r>
              <a:rPr lang="en-US" sz="2400" dirty="0">
                <a:solidFill>
                  <a:srgbClr val="414042"/>
                </a:solidFill>
                <a:latin typeface="Amazon Ember" charset="0"/>
                <a:ea typeface="Amazon Ember" charset="0"/>
                <a:cs typeface="Amazon Ember" charset="0"/>
              </a:rPr>
              <a:t>Sites hosting malware and hacker tools</a:t>
            </a:r>
          </a:p>
          <a:p>
            <a:pPr marL="285750" indent="-285750">
              <a:buFont typeface="Arial" charset="0"/>
              <a:buChar char="•"/>
            </a:pPr>
            <a:r>
              <a:rPr lang="en-US" sz="2400" dirty="0">
                <a:solidFill>
                  <a:srgbClr val="414042"/>
                </a:solidFill>
                <a:latin typeface="Amazon Ember" charset="0"/>
                <a:ea typeface="Amazon Ember" charset="0"/>
                <a:cs typeface="Amazon Ember" charset="0"/>
              </a:rPr>
              <a:t>Cryptocurrency mining pools and wallets</a:t>
            </a:r>
          </a:p>
        </p:txBody>
      </p:sp>
    </p:spTree>
    <p:extLst>
      <p:ext uri="{BB962C8B-B14F-4D97-AF65-F5344CB8AC3E}">
        <p14:creationId xmlns:p14="http://schemas.microsoft.com/office/powerpoint/2010/main" val="399257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Macie</a:t>
            </a:r>
            <a:endParaRPr lang="en-US" dirty="0">
              <a:solidFill>
                <a:srgbClr val="414042"/>
              </a:solidFill>
            </a:endParaRPr>
          </a:p>
        </p:txBody>
      </p:sp>
      <p:pic>
        <p:nvPicPr>
          <p:cNvPr id="4" name="pasted-image.pdf">
            <a:extLst>
              <a:ext uri="{FF2B5EF4-FFF2-40B4-BE49-F238E27FC236}">
                <a16:creationId xmlns:a16="http://schemas.microsoft.com/office/drawing/2014/main" id="{9CD649C2-91FD-3446-B4CA-493D614642C7}"/>
              </a:ext>
            </a:extLst>
          </p:cNvPr>
          <p:cNvPicPr>
            <a:picLocks noChangeAspect="1"/>
          </p:cNvPicPr>
          <p:nvPr/>
        </p:nvPicPr>
        <p:blipFill>
          <a:blip r:embed="rId3">
            <a:alphaModFix amt="82492"/>
            <a:duotone>
              <a:prstClr val="black"/>
              <a:srgbClr val="2CFEE2">
                <a:tint val="45000"/>
                <a:satMod val="400000"/>
              </a:srgbClr>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304185" y="1250214"/>
            <a:ext cx="3964610" cy="2643072"/>
          </a:xfrm>
          <a:prstGeom prst="rect">
            <a:avLst/>
          </a:prstGeom>
          <a:noFill/>
          <a:ln w="12700">
            <a:miter lim="400000"/>
          </a:ln>
        </p:spPr>
      </p:pic>
      <p:sp>
        <p:nvSpPr>
          <p:cNvPr id="5" name="TextBox 5">
            <a:extLst>
              <a:ext uri="{FF2B5EF4-FFF2-40B4-BE49-F238E27FC236}">
                <a16:creationId xmlns:a16="http://schemas.microsoft.com/office/drawing/2014/main" id="{3009F706-B4A0-0845-BA6B-38553808DFEA}"/>
              </a:ext>
            </a:extLst>
          </p:cNvPr>
          <p:cNvSpPr txBox="1"/>
          <p:nvPr/>
        </p:nvSpPr>
        <p:spPr>
          <a:xfrm>
            <a:off x="131847" y="1784470"/>
            <a:ext cx="203740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a:t>
            </a:r>
            <a:br>
              <a:rPr lang="en-US" b="1" dirty="0">
                <a:solidFill>
                  <a:srgbClr val="FFB100"/>
                </a:solidFill>
                <a:latin typeface="Amazon Ember"/>
              </a:rPr>
            </a:br>
            <a:r>
              <a:rPr lang="en-US" b="1" dirty="0">
                <a:solidFill>
                  <a:srgbClr val="FFB100"/>
                </a:solidFill>
                <a:latin typeface="Amazon Ember"/>
              </a:rPr>
              <a:t>your data</a:t>
            </a:r>
            <a:endParaRPr lang="en-US" b="1" dirty="0">
              <a:solidFill>
                <a:srgbClr val="414042"/>
              </a:solidFill>
              <a:latin typeface="Amazon Ember" panose="02000000000000000000" pitchFamily="2" charset="0"/>
            </a:endParaRPr>
          </a:p>
          <a:p>
            <a:r>
              <a:rPr lang="en-US" dirty="0">
                <a:solidFill>
                  <a:srgbClr val="414042"/>
                </a:solidFill>
                <a:latin typeface="Amazon Ember"/>
              </a:rPr>
              <a:t>Natural Language Processing (NLP)</a:t>
            </a:r>
          </a:p>
        </p:txBody>
      </p:sp>
      <p:sp>
        <p:nvSpPr>
          <p:cNvPr id="6" name="TextBox 5">
            <a:extLst>
              <a:ext uri="{FF2B5EF4-FFF2-40B4-BE49-F238E27FC236}">
                <a16:creationId xmlns:a16="http://schemas.microsoft.com/office/drawing/2014/main" id="{954DC9DF-9CFC-9A41-9BC3-E3228C75425C}"/>
              </a:ext>
            </a:extLst>
          </p:cNvPr>
          <p:cNvSpPr txBox="1"/>
          <p:nvPr/>
        </p:nvSpPr>
        <p:spPr>
          <a:xfrm>
            <a:off x="6403728" y="1784470"/>
            <a:ext cx="2608425"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data access</a:t>
            </a:r>
            <a:endParaRPr lang="en-US" b="1" dirty="0">
              <a:solidFill>
                <a:srgbClr val="414042"/>
              </a:solidFill>
              <a:latin typeface="Amazon Ember" panose="02000000000000000000" pitchFamily="2" charset="0"/>
            </a:endParaRPr>
          </a:p>
          <a:p>
            <a:r>
              <a:rPr lang="en-US" dirty="0">
                <a:solidFill>
                  <a:srgbClr val="414042"/>
                </a:solidFill>
                <a:latin typeface="Amazon Ember"/>
              </a:rPr>
              <a:t>Predictive User Behavior Analytics (UBA)</a:t>
            </a:r>
          </a:p>
        </p:txBody>
      </p:sp>
    </p:spTree>
    <p:extLst>
      <p:ext uri="{BB962C8B-B14F-4D97-AF65-F5344CB8AC3E}">
        <p14:creationId xmlns:p14="http://schemas.microsoft.com/office/powerpoint/2010/main" val="24271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sym typeface="Arial"/>
              </a:rPr>
              <a:t>Macie Content Classification</a:t>
            </a:r>
            <a:endParaRPr lang="en-US" dirty="0">
              <a:solidFill>
                <a:srgbClr val="414042"/>
              </a:solidFill>
            </a:endParaRPr>
          </a:p>
        </p:txBody>
      </p:sp>
      <p:sp>
        <p:nvSpPr>
          <p:cNvPr id="7" name="Content Placeholder 2">
            <a:extLst>
              <a:ext uri="{FF2B5EF4-FFF2-40B4-BE49-F238E27FC236}">
                <a16:creationId xmlns:a16="http://schemas.microsoft.com/office/drawing/2014/main" id="{FCCA1157-2B25-854F-AD2E-794B85CFCDE9}"/>
              </a:ext>
            </a:extLst>
          </p:cNvPr>
          <p:cNvSpPr txBox="1">
            <a:spLocks/>
          </p:cNvSpPr>
          <p:nvPr/>
        </p:nvSpPr>
        <p:spPr>
          <a:xfrm>
            <a:off x="236306" y="978195"/>
            <a:ext cx="3836764" cy="3232150"/>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PII and personal data</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Source code</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SSL certificates, private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iOS and Android app signing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Database backups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OAuth and Cloud SaaS API Keys</a:t>
            </a:r>
          </a:p>
        </p:txBody>
      </p:sp>
      <p:pic>
        <p:nvPicPr>
          <p:cNvPr id="8" name="Picture 7">
            <a:extLst>
              <a:ext uri="{FF2B5EF4-FFF2-40B4-BE49-F238E27FC236}">
                <a16:creationId xmlns:a16="http://schemas.microsoft.com/office/drawing/2014/main" id="{43DE91A5-B3BE-B94F-B9F6-C529DD17962E}"/>
              </a:ext>
            </a:extLst>
          </p:cNvPr>
          <p:cNvPicPr>
            <a:picLocks noChangeAspect="1"/>
          </p:cNvPicPr>
          <p:nvPr/>
        </p:nvPicPr>
        <p:blipFill>
          <a:blip r:embed="rId3"/>
          <a:stretch>
            <a:fillRect/>
          </a:stretch>
        </p:blipFill>
        <p:spPr>
          <a:xfrm>
            <a:off x="4073070" y="978195"/>
            <a:ext cx="4802313" cy="2810061"/>
          </a:xfrm>
          <a:prstGeom prst="rect">
            <a:avLst/>
          </a:prstGeom>
        </p:spPr>
      </p:pic>
    </p:spTree>
    <p:extLst>
      <p:ext uri="{BB962C8B-B14F-4D97-AF65-F5344CB8AC3E}">
        <p14:creationId xmlns:p14="http://schemas.microsoft.com/office/powerpoint/2010/main" val="260178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2" y="1152173"/>
            <a:ext cx="8047811"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Module 2: Run the CloudFormation template (~5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Threat detection and remediation intro presentation (~25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Workshop walkthrough (~10 min)</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6004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Discover and Alert on Global </a:t>
            </a:r>
            <a:r>
              <a:rPr lang="en-US"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P</a:t>
            </a:r>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ermissions</a:t>
            </a:r>
            <a:endParaRPr lang="en-US" dirty="0">
              <a:solidFill>
                <a:srgbClr val="414042"/>
              </a:solidFill>
            </a:endParaRPr>
          </a:p>
        </p:txBody>
      </p:sp>
      <p:sp>
        <p:nvSpPr>
          <p:cNvPr id="5" name="Content Placeholder 1">
            <a:extLst>
              <a:ext uri="{FF2B5EF4-FFF2-40B4-BE49-F238E27FC236}">
                <a16:creationId xmlns:a16="http://schemas.microsoft.com/office/drawing/2014/main" id="{8D2C7B7C-209A-EF4F-B880-75AE5CB31F54}"/>
              </a:ext>
            </a:extLst>
          </p:cNvPr>
          <p:cNvSpPr txBox="1">
            <a:spLocks/>
          </p:cNvSpPr>
          <p:nvPr/>
        </p:nvSpPr>
        <p:spPr>
          <a:xfrm>
            <a:off x="180974" y="891960"/>
            <a:ext cx="8747873" cy="3915926"/>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Works on Amazon S3 bucket AND object policies</a:t>
            </a:r>
            <a:endParaRPr lang="en-US" dirty="0">
              <a:solidFill>
                <a:srgbClr val="414042"/>
              </a:solidFill>
              <a:latin typeface="Amazon Ember" panose="02000000000000000000" pitchFamily="2" charset="0"/>
              <a:ea typeface="Amazon Ember Thin" charset="0"/>
              <a:cs typeface="Amazon Ember Thin"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Use AWS Lambda to approve or automatically </a:t>
            </a:r>
            <a:br>
              <a:rPr lang="en-US" dirty="0">
                <a:solidFill>
                  <a:srgbClr val="414042"/>
                </a:solidFill>
                <a:latin typeface="Amazon Ember" panose="020B0603020204020204"/>
                <a:ea typeface="Amazon Ember Thin" charset="0"/>
                <a:cs typeface="Amazon Ember Thin" charset="0"/>
              </a:rPr>
            </a:br>
            <a:r>
              <a:rPr lang="en-US" dirty="0">
                <a:solidFill>
                  <a:srgbClr val="414042"/>
                </a:solidFill>
                <a:latin typeface="Amazon Ember" panose="020B0603020204020204"/>
                <a:ea typeface="Amazon Ember Thin" charset="0"/>
                <a:cs typeface="Amazon Ember Thin" charset="0"/>
              </a:rPr>
              <a:t>remediate overly permissive policies</a:t>
            </a:r>
            <a:endParaRPr lang="en-US" dirty="0">
              <a:solidFill>
                <a:srgbClr val="414042"/>
              </a:solidFill>
              <a:latin typeface="Amazon Ember" panose="02000000000000000000" pitchFamily="2" charset="0"/>
              <a:ea typeface="Amazon Ember Thin" charset="0"/>
              <a:cs typeface="Amazon Ember Thin"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Delete the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Revoke access—bucket or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Update IAM policies</a:t>
            </a: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Suspend user</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Prioritize by PII impact and Data Loss Prevention (DLP) risk</a:t>
            </a:r>
            <a:endParaRPr lang="en-US" dirty="0">
              <a:solidFill>
                <a:srgbClr val="414042"/>
              </a:solidFill>
              <a:latin typeface="Amazon Ember" panose="02000000000000000000" pitchFamily="2" charset="0"/>
              <a:ea typeface="Amazon Ember Thin" charset="0"/>
              <a:cs typeface="Amazon Ember Thin" charset="0"/>
            </a:endParaRPr>
          </a:p>
          <a:p>
            <a:endParaRPr lang="en-US" dirty="0">
              <a:solidFill>
                <a:schemeClr val="bg1"/>
              </a:solidFill>
            </a:endParaRPr>
          </a:p>
        </p:txBody>
      </p:sp>
      <p:grpSp>
        <p:nvGrpSpPr>
          <p:cNvPr id="6" name="Group 5">
            <a:extLst>
              <a:ext uri="{FF2B5EF4-FFF2-40B4-BE49-F238E27FC236}">
                <a16:creationId xmlns:a16="http://schemas.microsoft.com/office/drawing/2014/main" id="{0430C7A5-D244-5349-BC34-26A1206C3244}"/>
              </a:ext>
            </a:extLst>
          </p:cNvPr>
          <p:cNvGrpSpPr/>
          <p:nvPr/>
        </p:nvGrpSpPr>
        <p:grpSpPr>
          <a:xfrm>
            <a:off x="7159660" y="449451"/>
            <a:ext cx="1984340" cy="2214482"/>
            <a:chOff x="7032643" y="2682544"/>
            <a:chExt cx="1984340" cy="2214482"/>
          </a:xfrm>
        </p:grpSpPr>
        <p:grpSp>
          <p:nvGrpSpPr>
            <p:cNvPr id="9" name="Group 8">
              <a:extLst>
                <a:ext uri="{FF2B5EF4-FFF2-40B4-BE49-F238E27FC236}">
                  <a16:creationId xmlns:a16="http://schemas.microsoft.com/office/drawing/2014/main" id="{4063D4D9-9FFB-3F41-A33B-4E163A0446D7}"/>
                </a:ext>
              </a:extLst>
            </p:cNvPr>
            <p:cNvGrpSpPr/>
            <p:nvPr/>
          </p:nvGrpSpPr>
          <p:grpSpPr>
            <a:xfrm>
              <a:off x="7032643" y="3382145"/>
              <a:ext cx="1984340" cy="1514881"/>
              <a:chOff x="5922530" y="2175329"/>
              <a:chExt cx="3354349" cy="2968171"/>
            </a:xfrm>
          </p:grpSpPr>
          <p:pic>
            <p:nvPicPr>
              <p:cNvPr id="11" name="Picture 10">
                <a:extLst>
                  <a:ext uri="{FF2B5EF4-FFF2-40B4-BE49-F238E27FC236}">
                    <a16:creationId xmlns:a16="http://schemas.microsoft.com/office/drawing/2014/main" id="{C6E086CC-858A-7D45-91A9-25B7CBC7E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530" y="2175329"/>
                <a:ext cx="2793516" cy="2793516"/>
              </a:xfrm>
              <a:prstGeom prst="rect">
                <a:avLst/>
              </a:prstGeom>
            </p:spPr>
          </p:pic>
          <p:pic>
            <p:nvPicPr>
              <p:cNvPr id="12" name="Picture 11">
                <a:extLst>
                  <a:ext uri="{FF2B5EF4-FFF2-40B4-BE49-F238E27FC236}">
                    <a16:creationId xmlns:a16="http://schemas.microsoft.com/office/drawing/2014/main" id="{2DFE7BB5-CA69-694A-ACB6-C9927AF98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846" y="3127467"/>
                <a:ext cx="2016033" cy="2016033"/>
              </a:xfrm>
              <a:prstGeom prst="rect">
                <a:avLst/>
              </a:prstGeom>
            </p:spPr>
          </p:pic>
        </p:grpSp>
        <p:pic>
          <p:nvPicPr>
            <p:cNvPr id="10" name="Picture 9">
              <a:extLst>
                <a:ext uri="{FF2B5EF4-FFF2-40B4-BE49-F238E27FC236}">
                  <a16:creationId xmlns:a16="http://schemas.microsoft.com/office/drawing/2014/main" id="{46A3CE7B-7B6B-134F-A543-37B00CAF6BFD}"/>
                </a:ext>
              </a:extLst>
            </p:cNvPr>
            <p:cNvPicPr>
              <a:picLocks noChangeAspect="1"/>
            </p:cNvPicPr>
            <p:nvPr/>
          </p:nvPicPr>
          <p:blipFill>
            <a:blip r:embed="rId5"/>
            <a:stretch>
              <a:fillRect/>
            </a:stretch>
          </p:blipFill>
          <p:spPr>
            <a:xfrm>
              <a:off x="7227905" y="2682544"/>
              <a:ext cx="1056731" cy="1056731"/>
            </a:xfrm>
            <a:prstGeom prst="rect">
              <a:avLst/>
            </a:prstGeom>
          </p:spPr>
        </p:pic>
      </p:grpSp>
    </p:spTree>
    <p:extLst>
      <p:ext uri="{BB962C8B-B14F-4D97-AF65-F5344CB8AC3E}">
        <p14:creationId xmlns:p14="http://schemas.microsoft.com/office/powerpoint/2010/main" val="409004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Evocations/Triggers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4" name="Picture 13">
            <a:extLst>
              <a:ext uri="{FF2B5EF4-FFF2-40B4-BE49-F238E27FC236}">
                <a16:creationId xmlns:a16="http://schemas.microsoft.com/office/drawing/2014/main" id="{C7B5FC3E-FF48-BC42-B660-EE5982388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127143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0" y="2044564"/>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2814057" y="2948829"/>
            <a:ext cx="3123034" cy="1981105"/>
            <a:chOff x="2470518" y="2906100"/>
            <a:chExt cx="3123034" cy="1981105"/>
          </a:xfrm>
        </p:grpSpPr>
        <p:pic>
          <p:nvPicPr>
            <p:cNvPr id="56" name="Picture 55">
              <a:extLst>
                <a:ext uri="{FF2B5EF4-FFF2-40B4-BE49-F238E27FC236}">
                  <a16:creationId xmlns:a16="http://schemas.microsoft.com/office/drawing/2014/main" id="{49326B35-C028-B040-81BD-A5C4F66D7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490" y="2906100"/>
              <a:ext cx="673940" cy="931170"/>
            </a:xfrm>
            <a:prstGeom prst="rect">
              <a:avLst/>
            </a:prstGeom>
          </p:spPr>
        </p:pic>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470518" y="2938317"/>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680451" y="1851763"/>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48460" y="812657"/>
            <a:ext cx="4263653" cy="3100757"/>
            <a:chOff x="4404921" y="769928"/>
            <a:chExt cx="4263653" cy="3100757"/>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4618793" y="769928"/>
              <a:ext cx="4049781" cy="3100757"/>
              <a:chOff x="4618793" y="769928"/>
              <a:chExt cx="4049781" cy="3100757"/>
            </a:xfrm>
          </p:grpSpPr>
          <p:pic>
            <p:nvPicPr>
              <p:cNvPr id="67" name="Picture 66">
                <a:extLst>
                  <a:ext uri="{FF2B5EF4-FFF2-40B4-BE49-F238E27FC236}">
                    <a16:creationId xmlns:a16="http://schemas.microsoft.com/office/drawing/2014/main" id="{B11AB57D-A8CA-F244-9EEE-E9244F20F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8793" y="1772203"/>
                <a:ext cx="1106130" cy="1149509"/>
              </a:xfrm>
              <a:prstGeom prst="rect">
                <a:avLst/>
              </a:prstGeom>
            </p:spPr>
          </p:pic>
          <p:pic>
            <p:nvPicPr>
              <p:cNvPr id="68" name="Picture 67">
                <a:extLst>
                  <a:ext uri="{FF2B5EF4-FFF2-40B4-BE49-F238E27FC236}">
                    <a16:creationId xmlns:a16="http://schemas.microsoft.com/office/drawing/2014/main" id="{4261694E-BFCD-F540-8BE8-55778505C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667" y="769928"/>
                <a:ext cx="1002017" cy="992096"/>
              </a:xfrm>
              <a:prstGeom prst="rect">
                <a:avLst/>
              </a:prstGeom>
            </p:spPr>
          </p:pic>
          <p:pic>
            <p:nvPicPr>
              <p:cNvPr id="69" name="Picture 68">
                <a:extLst>
                  <a:ext uri="{FF2B5EF4-FFF2-40B4-BE49-F238E27FC236}">
                    <a16:creationId xmlns:a16="http://schemas.microsoft.com/office/drawing/2014/main" id="{C2B27A6C-508D-CA49-B9A0-4ECEBF91FF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8720" y="2090482"/>
                <a:ext cx="1909912" cy="759624"/>
              </a:xfrm>
              <a:prstGeom prst="rect">
                <a:avLst/>
              </a:prstGeom>
            </p:spPr>
          </p:pic>
          <p:pic>
            <p:nvPicPr>
              <p:cNvPr id="70" name="Picture 69">
                <a:extLst>
                  <a:ext uri="{FF2B5EF4-FFF2-40B4-BE49-F238E27FC236}">
                    <a16:creationId xmlns:a16="http://schemas.microsoft.com/office/drawing/2014/main" id="{4C63DA48-800A-BF48-87BF-DD35A4DDDC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0549" y="3371685"/>
                <a:ext cx="2008025" cy="499000"/>
              </a:xfrm>
              <a:prstGeom prst="rect">
                <a:avLst/>
              </a:prstGeom>
            </p:spPr>
          </p:pic>
          <p:cxnSp>
            <p:nvCxnSpPr>
              <p:cNvPr id="71" name="Straight Arrow Connector 70">
                <a:extLst>
                  <a:ext uri="{FF2B5EF4-FFF2-40B4-BE49-F238E27FC236}">
                    <a16:creationId xmlns:a16="http://schemas.microsoft.com/office/drawing/2014/main" id="{DCE70A0F-87D6-664D-BAC0-AB7C8E9804C8}"/>
                  </a:ext>
                </a:extLst>
              </p:cNvPr>
              <p:cNvCxnSpPr>
                <a:cxnSpLocks/>
                <a:stCxn id="67" idx="3"/>
              </p:cNvCxnSpPr>
              <p:nvPr/>
            </p:nvCxnSpPr>
            <p:spPr>
              <a:xfrm flipV="1">
                <a:off x="5724923" y="946406"/>
                <a:ext cx="935626" cy="1400552"/>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a:stCxn id="67" idx="3"/>
                <a:endCxn id="70" idx="1"/>
              </p:cNvCxnSpPr>
              <p:nvPr/>
            </p:nvCxnSpPr>
            <p:spPr>
              <a:xfrm>
                <a:off x="5724923" y="2346958"/>
                <a:ext cx="935626" cy="1274227"/>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404921" y="2912510"/>
              <a:ext cx="1485278" cy="584775"/>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a:stCxn id="67" idx="3"/>
          </p:cNvCxnSpPr>
          <p:nvPr/>
        </p:nvCxnSpPr>
        <p:spPr>
          <a:xfrm>
            <a:off x="6068462" y="2389687"/>
            <a:ext cx="543797" cy="0"/>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8"/>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791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grpSp>
        <p:nvGrpSpPr>
          <p:cNvPr id="16" name="Group 15">
            <a:extLst>
              <a:ext uri="{FF2B5EF4-FFF2-40B4-BE49-F238E27FC236}">
                <a16:creationId xmlns:a16="http://schemas.microsoft.com/office/drawing/2014/main" id="{F5018DBE-401F-F44F-8FF7-658B2475593A}"/>
              </a:ext>
            </a:extLst>
          </p:cNvPr>
          <p:cNvGrpSpPr/>
          <p:nvPr/>
        </p:nvGrpSpPr>
        <p:grpSpPr>
          <a:xfrm>
            <a:off x="111959" y="1213066"/>
            <a:ext cx="2117273" cy="1987079"/>
            <a:chOff x="2367749" y="1136927"/>
            <a:chExt cx="2117273" cy="1987079"/>
          </a:xfrm>
        </p:grpSpPr>
        <p:pic>
          <p:nvPicPr>
            <p:cNvPr id="17" name="Picture 16">
              <a:extLst>
                <a:ext uri="{FF2B5EF4-FFF2-40B4-BE49-F238E27FC236}">
                  <a16:creationId xmlns:a16="http://schemas.microsoft.com/office/drawing/2014/main" id="{6EAB8B4C-F80E-A24B-8F9F-E880BBFD2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18" name="Picture 6" descr="http://cloudacademy.com/blog/wp-content/uploads/2015/12/iam-logo.png">
              <a:extLst>
                <a:ext uri="{FF2B5EF4-FFF2-40B4-BE49-F238E27FC236}">
                  <a16:creationId xmlns:a16="http://schemas.microsoft.com/office/drawing/2014/main" id="{39C30EE4-3C8F-EE44-8E9D-5C90F02484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static1.squarespace.com/static/5500a991e4b0ed07e64029e1/55073e80e4b08d28db62c5a3/55e38459e4b0b7c5853710a9/1441073684576/?format=1000w">
              <a:extLst>
                <a:ext uri="{FF2B5EF4-FFF2-40B4-BE49-F238E27FC236}">
                  <a16:creationId xmlns:a16="http://schemas.microsoft.com/office/drawing/2014/main" id="{A3DA0386-A38A-6345-B84F-DB0A40A12F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aws S3 logo">
              <a:extLst>
                <a:ext uri="{FF2B5EF4-FFF2-40B4-BE49-F238E27FC236}">
                  <a16:creationId xmlns:a16="http://schemas.microsoft.com/office/drawing/2014/main" id="{096A8870-CD0F-A343-B98E-7144282974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upload.wikimedia.org/wikipedia/commons/thumb/0/08/AWS_Simple_Icons_Database_AmazonRDS.svg/2000px-AWS_Simple_Icons_Database_AmazonRDS.svg.png">
              <a:extLst>
                <a:ext uri="{FF2B5EF4-FFF2-40B4-BE49-F238E27FC236}">
                  <a16:creationId xmlns:a16="http://schemas.microsoft.com/office/drawing/2014/main" id="{BF7CC851-FF3D-6846-9D34-CCB889CE88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12EF768-AC98-B74A-8FC4-D44E7D79E42C}"/>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23" name="Right Arrow 22">
            <a:extLst>
              <a:ext uri="{FF2B5EF4-FFF2-40B4-BE49-F238E27FC236}">
                <a16:creationId xmlns:a16="http://schemas.microsoft.com/office/drawing/2014/main" id="{B89A1012-A8ED-BC40-83F2-4183C2DD7E70}"/>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24" name="TextBox 23">
            <a:extLst>
              <a:ext uri="{FF2B5EF4-FFF2-40B4-BE49-F238E27FC236}">
                <a16:creationId xmlns:a16="http://schemas.microsoft.com/office/drawing/2014/main" id="{BF794A0B-4F24-3646-8FE9-51E091A8A6F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25" name="Picture 2" descr="https://hackster.imgix.net/uploads/image/file/57868/SimpleIcon_SNS.png?auto=compress%2Cformat&amp;w=400&amp;h=300&amp;fit=max">
            <a:extLst>
              <a:ext uri="{FF2B5EF4-FFF2-40B4-BE49-F238E27FC236}">
                <a16:creationId xmlns:a16="http://schemas.microsoft.com/office/drawing/2014/main" id="{27C8860E-1EF5-D948-9979-B08880CD0D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a:extLst>
              <a:ext uri="{FF2B5EF4-FFF2-40B4-BE49-F238E27FC236}">
                <a16:creationId xmlns:a16="http://schemas.microsoft.com/office/drawing/2014/main" id="{ADB82F00-4E8F-584E-AF58-00F20368507E}"/>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27" name="Group 26">
            <a:extLst>
              <a:ext uri="{FF2B5EF4-FFF2-40B4-BE49-F238E27FC236}">
                <a16:creationId xmlns:a16="http://schemas.microsoft.com/office/drawing/2014/main" id="{B354A38D-91B7-EA4D-BE7B-BC927A79C5C6}"/>
              </a:ext>
            </a:extLst>
          </p:cNvPr>
          <p:cNvGrpSpPr/>
          <p:nvPr/>
        </p:nvGrpSpPr>
        <p:grpSpPr>
          <a:xfrm>
            <a:off x="5639477" y="1839888"/>
            <a:ext cx="1794466" cy="1427269"/>
            <a:chOff x="5155632" y="2107473"/>
            <a:chExt cx="1794465" cy="1427269"/>
          </a:xfrm>
        </p:grpSpPr>
        <p:pic>
          <p:nvPicPr>
            <p:cNvPr id="28" name="Picture 27">
              <a:extLst>
                <a:ext uri="{FF2B5EF4-FFF2-40B4-BE49-F238E27FC236}">
                  <a16:creationId xmlns:a16="http://schemas.microsoft.com/office/drawing/2014/main" id="{9E567E2D-50E0-1E46-AF99-C1809DCDAF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29" name="Picture 28">
              <a:extLst>
                <a:ext uri="{FF2B5EF4-FFF2-40B4-BE49-F238E27FC236}">
                  <a16:creationId xmlns:a16="http://schemas.microsoft.com/office/drawing/2014/main" id="{A2121AD1-F01C-2E40-B9D8-CEE03E5415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30" name="Picture 29">
              <a:extLst>
                <a:ext uri="{FF2B5EF4-FFF2-40B4-BE49-F238E27FC236}">
                  <a16:creationId xmlns:a16="http://schemas.microsoft.com/office/drawing/2014/main" id="{75A7B7E0-73DA-AF4E-978F-7C416D399C5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31" name="TextBox 30">
              <a:extLst>
                <a:ext uri="{FF2B5EF4-FFF2-40B4-BE49-F238E27FC236}">
                  <a16:creationId xmlns:a16="http://schemas.microsoft.com/office/drawing/2014/main" id="{BF3EBEE7-9575-DE45-8A0B-C019BB015DAA}"/>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pic>
        <p:nvPicPr>
          <p:cNvPr id="32" name="Picture 16" descr="https://cdn2.iconfinder.com/data/icons/amazon-aws-stencils/100/Storage__Content_Delivery_Amazon_S3_Bucket-512.png">
            <a:extLst>
              <a:ext uri="{FF2B5EF4-FFF2-40B4-BE49-F238E27FC236}">
                <a16:creationId xmlns:a16="http://schemas.microsoft.com/office/drawing/2014/main" id="{47575EE7-092D-F947-88AC-F61267F4A83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1C48B7-EC35-224F-B57B-43CBF4D99F82}"/>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grpSp>
        <p:nvGrpSpPr>
          <p:cNvPr id="34" name="Group 33">
            <a:extLst>
              <a:ext uri="{FF2B5EF4-FFF2-40B4-BE49-F238E27FC236}">
                <a16:creationId xmlns:a16="http://schemas.microsoft.com/office/drawing/2014/main" id="{F3AB3D16-AD37-8A46-A153-00DA22D4DAA3}"/>
              </a:ext>
            </a:extLst>
          </p:cNvPr>
          <p:cNvGrpSpPr/>
          <p:nvPr/>
        </p:nvGrpSpPr>
        <p:grpSpPr>
          <a:xfrm>
            <a:off x="4853793" y="1622576"/>
            <a:ext cx="1082592" cy="411102"/>
            <a:chOff x="6614397" y="2077761"/>
            <a:chExt cx="1082592" cy="411102"/>
          </a:xfrm>
        </p:grpSpPr>
        <p:pic>
          <p:nvPicPr>
            <p:cNvPr id="35" name="Picture 34">
              <a:extLst>
                <a:ext uri="{FF2B5EF4-FFF2-40B4-BE49-F238E27FC236}">
                  <a16:creationId xmlns:a16="http://schemas.microsoft.com/office/drawing/2014/main" id="{9EBB4A3A-922F-B24E-A7B4-9897903A01C2}"/>
                </a:ext>
              </a:extLst>
            </p:cNvPr>
            <p:cNvPicPr>
              <a:picLocks noChangeAspect="1"/>
            </p:cNvPicPr>
            <p:nvPr/>
          </p:nvPicPr>
          <p:blipFill>
            <a:blip r:embed="rId12"/>
            <a:stretch>
              <a:fillRect/>
            </a:stretch>
          </p:blipFill>
          <p:spPr>
            <a:xfrm rot="192586">
              <a:off x="6977051" y="2077761"/>
              <a:ext cx="325515" cy="394217"/>
            </a:xfrm>
            <a:prstGeom prst="rect">
              <a:avLst/>
            </a:prstGeom>
          </p:spPr>
        </p:pic>
        <p:pic>
          <p:nvPicPr>
            <p:cNvPr id="36" name="Picture 35">
              <a:extLst>
                <a:ext uri="{FF2B5EF4-FFF2-40B4-BE49-F238E27FC236}">
                  <a16:creationId xmlns:a16="http://schemas.microsoft.com/office/drawing/2014/main" id="{3C7EBF87-0D72-4640-A71E-6B1FF5B1AD0D}"/>
                </a:ext>
              </a:extLst>
            </p:cNvPr>
            <p:cNvPicPr>
              <a:picLocks noChangeAspect="1"/>
            </p:cNvPicPr>
            <p:nvPr/>
          </p:nvPicPr>
          <p:blipFill>
            <a:blip r:embed="rId13"/>
            <a:stretch>
              <a:fillRect/>
            </a:stretch>
          </p:blipFill>
          <p:spPr>
            <a:xfrm rot="192586">
              <a:off x="6614397" y="2079311"/>
              <a:ext cx="314428" cy="380790"/>
            </a:xfrm>
            <a:prstGeom prst="rect">
              <a:avLst/>
            </a:prstGeom>
          </p:spPr>
        </p:pic>
        <p:pic>
          <p:nvPicPr>
            <p:cNvPr id="37" name="Picture 36">
              <a:extLst>
                <a:ext uri="{FF2B5EF4-FFF2-40B4-BE49-F238E27FC236}">
                  <a16:creationId xmlns:a16="http://schemas.microsoft.com/office/drawing/2014/main" id="{F5271DA4-1165-F240-98CF-111A86F3AB28}"/>
                </a:ext>
              </a:extLst>
            </p:cNvPr>
            <p:cNvPicPr>
              <a:picLocks noChangeAspect="1"/>
            </p:cNvPicPr>
            <p:nvPr/>
          </p:nvPicPr>
          <p:blipFill>
            <a:blip r:embed="rId14"/>
            <a:stretch>
              <a:fillRect/>
            </a:stretch>
          </p:blipFill>
          <p:spPr>
            <a:xfrm rot="192586">
              <a:off x="7364232" y="2085875"/>
              <a:ext cx="332757" cy="402988"/>
            </a:xfrm>
            <a:prstGeom prst="rect">
              <a:avLst/>
            </a:prstGeom>
          </p:spPr>
        </p:pic>
      </p:grpSp>
      <p:sp>
        <p:nvSpPr>
          <p:cNvPr id="38" name="Right Arrow 37">
            <a:extLst>
              <a:ext uri="{FF2B5EF4-FFF2-40B4-BE49-F238E27FC236}">
                <a16:creationId xmlns:a16="http://schemas.microsoft.com/office/drawing/2014/main" id="{3FC44FD2-BF62-9445-8A1F-642A569007F0}"/>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39" name="Group 38">
            <a:extLst>
              <a:ext uri="{FF2B5EF4-FFF2-40B4-BE49-F238E27FC236}">
                <a16:creationId xmlns:a16="http://schemas.microsoft.com/office/drawing/2014/main" id="{4AD40206-0E10-D146-905F-035DECC2D1F0}"/>
              </a:ext>
            </a:extLst>
          </p:cNvPr>
          <p:cNvGrpSpPr/>
          <p:nvPr/>
        </p:nvGrpSpPr>
        <p:grpSpPr>
          <a:xfrm>
            <a:off x="8146168" y="2023488"/>
            <a:ext cx="665012" cy="973091"/>
            <a:chOff x="4960042" y="1846069"/>
            <a:chExt cx="1611977" cy="2358755"/>
          </a:xfrm>
        </p:grpSpPr>
        <p:pic>
          <p:nvPicPr>
            <p:cNvPr id="40" name="Picture 39">
              <a:extLst>
                <a:ext uri="{FF2B5EF4-FFF2-40B4-BE49-F238E27FC236}">
                  <a16:creationId xmlns:a16="http://schemas.microsoft.com/office/drawing/2014/main" id="{B6CC4A8E-347A-5D44-A054-08B6B6539F90}"/>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41" name="Picture 40">
              <a:extLst>
                <a:ext uri="{FF2B5EF4-FFF2-40B4-BE49-F238E27FC236}">
                  <a16:creationId xmlns:a16="http://schemas.microsoft.com/office/drawing/2014/main" id="{2086A579-F896-8B4C-A188-B455C77CC779}"/>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42" name="Picture 41">
              <a:extLst>
                <a:ext uri="{FF2B5EF4-FFF2-40B4-BE49-F238E27FC236}">
                  <a16:creationId xmlns:a16="http://schemas.microsoft.com/office/drawing/2014/main" id="{33E60E32-9557-4246-B53A-D17657BE9B7B}"/>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43" name="TextBox 42">
            <a:extLst>
              <a:ext uri="{FF2B5EF4-FFF2-40B4-BE49-F238E27FC236}">
                <a16:creationId xmlns:a16="http://schemas.microsoft.com/office/drawing/2014/main" id="{1FF335BE-395C-5542-8BA7-B980BE7F3429}"/>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44" name="TextBox 43">
            <a:extLst>
              <a:ext uri="{FF2B5EF4-FFF2-40B4-BE49-F238E27FC236}">
                <a16:creationId xmlns:a16="http://schemas.microsoft.com/office/drawing/2014/main" id="{6F596A4E-7D35-F04A-B9C2-C637A53BDE57}"/>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45" name="Right Arrow 44">
            <a:extLst>
              <a:ext uri="{FF2B5EF4-FFF2-40B4-BE49-F238E27FC236}">
                <a16:creationId xmlns:a16="http://schemas.microsoft.com/office/drawing/2014/main" id="{1230B4AF-606F-2B41-B341-A1C3FDD2B1E6}"/>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6" name="Right Arrow 45">
            <a:extLst>
              <a:ext uri="{FF2B5EF4-FFF2-40B4-BE49-F238E27FC236}">
                <a16:creationId xmlns:a16="http://schemas.microsoft.com/office/drawing/2014/main" id="{0F7D1000-8A18-C743-A741-C8CE583DFC3A}"/>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7" name="TextBox 46">
            <a:extLst>
              <a:ext uri="{FF2B5EF4-FFF2-40B4-BE49-F238E27FC236}">
                <a16:creationId xmlns:a16="http://schemas.microsoft.com/office/drawing/2014/main" id="{C2E0AE09-1529-0248-BBED-50450A51A910}"/>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48" name="Picture 47">
            <a:extLst>
              <a:ext uri="{FF2B5EF4-FFF2-40B4-BE49-F238E27FC236}">
                <a16:creationId xmlns:a16="http://schemas.microsoft.com/office/drawing/2014/main" id="{EDD6A2FD-DEA6-874B-9F3E-CD557BA5A28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spTree>
    <p:extLst>
      <p:ext uri="{BB962C8B-B14F-4D97-AF65-F5344CB8AC3E}">
        <p14:creationId xmlns:p14="http://schemas.microsoft.com/office/powerpoint/2010/main" val="122211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8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Remediation Services</a:t>
            </a:r>
          </a:p>
        </p:txBody>
      </p:sp>
    </p:spTree>
    <p:extLst>
      <p:ext uri="{BB962C8B-B14F-4D97-AF65-F5344CB8AC3E}">
        <p14:creationId xmlns:p14="http://schemas.microsoft.com/office/powerpoint/2010/main" val="186991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Threat Remediation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081528"/>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3008464"/>
              <a:ext cx="1791041" cy="478017"/>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528DC953-905A-7D44-BF63-3768FCA7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1" y="1481220"/>
            <a:ext cx="864937" cy="965729"/>
          </a:xfrm>
          <a:prstGeom prst="rect">
            <a:avLst/>
          </a:prstGeom>
        </p:spPr>
      </p:pic>
      <p:pic>
        <p:nvPicPr>
          <p:cNvPr id="33" name="Picture 32">
            <a:extLst>
              <a:ext uri="{FF2B5EF4-FFF2-40B4-BE49-F238E27FC236}">
                <a16:creationId xmlns:a16="http://schemas.microsoft.com/office/drawing/2014/main" id="{7D47D717-2F4E-0945-B047-A4336CB67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60" y="1446089"/>
            <a:ext cx="963089" cy="1000860"/>
          </a:xfrm>
          <a:prstGeom prst="rect">
            <a:avLst/>
          </a:prstGeom>
        </p:spPr>
      </p:pic>
      <p:sp>
        <p:nvSpPr>
          <p:cNvPr id="34" name="Rectangle 33">
            <a:extLst>
              <a:ext uri="{FF2B5EF4-FFF2-40B4-BE49-F238E27FC236}">
                <a16:creationId xmlns:a16="http://schemas.microsoft.com/office/drawing/2014/main" id="{EFB86126-D5BC-2342-8FC2-ADECA3FB037A}"/>
              </a:ext>
            </a:extLst>
          </p:cNvPr>
          <p:cNvSpPr/>
          <p:nvPr/>
        </p:nvSpPr>
        <p:spPr>
          <a:xfrm>
            <a:off x="6144006" y="2648930"/>
            <a:ext cx="1908751" cy="551470"/>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ectangle 34">
            <a:extLst>
              <a:ext uri="{FF2B5EF4-FFF2-40B4-BE49-F238E27FC236}">
                <a16:creationId xmlns:a16="http://schemas.microsoft.com/office/drawing/2014/main" id="{DE8B2CC6-2EE0-FB41-8E09-37556926A9C0}"/>
              </a:ext>
            </a:extLst>
          </p:cNvPr>
          <p:cNvSpPr/>
          <p:nvPr/>
        </p:nvSpPr>
        <p:spPr>
          <a:xfrm>
            <a:off x="6092589" y="1112362"/>
            <a:ext cx="2020365" cy="3082566"/>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13" name="Picture 12">
            <a:extLst>
              <a:ext uri="{FF2B5EF4-FFF2-40B4-BE49-F238E27FC236}">
                <a16:creationId xmlns:a16="http://schemas.microsoft.com/office/drawing/2014/main" id="{5E15644B-9890-E440-99A3-1C9DC7DE73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
        <p:nvSpPr>
          <p:cNvPr id="3" name="Rectangle 2">
            <a:extLst>
              <a:ext uri="{FF2B5EF4-FFF2-40B4-BE49-F238E27FC236}">
                <a16:creationId xmlns:a16="http://schemas.microsoft.com/office/drawing/2014/main" id="{39465407-2E76-F54C-BF64-9A0DBA044416}"/>
              </a:ext>
            </a:extLst>
          </p:cNvPr>
          <p:cNvSpPr/>
          <p:nvPr/>
        </p:nvSpPr>
        <p:spPr>
          <a:xfrm>
            <a:off x="1078474" y="3200400"/>
            <a:ext cx="2032154"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2E2578C9-CCD6-DF45-B194-5E889A18DA5F}"/>
              </a:ext>
            </a:extLst>
          </p:cNvPr>
          <p:cNvSpPr/>
          <p:nvPr/>
        </p:nvSpPr>
        <p:spPr>
          <a:xfrm>
            <a:off x="3557865" y="320039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738664"/>
          </a:xfrm>
          <a:prstGeom prst="rect">
            <a:avLst/>
          </a:prstGeom>
        </p:spPr>
        <p:txBody>
          <a:bodyPr wrap="square">
            <a:spAutoFit/>
          </a:bodyPr>
          <a:lstStyle/>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spTree>
    <p:extLst>
      <p:ext uri="{BB962C8B-B14F-4D97-AF65-F5344CB8AC3E}">
        <p14:creationId xmlns:p14="http://schemas.microsoft.com/office/powerpoint/2010/main" val="41972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pic>
        <p:nvPicPr>
          <p:cNvPr id="12" name="image17.png">
            <a:extLst>
              <a:ext uri="{FF2B5EF4-FFF2-40B4-BE49-F238E27FC236}">
                <a16:creationId xmlns:a16="http://schemas.microsoft.com/office/drawing/2014/main" id="{A534B886-F0D4-C340-9DBD-C127949A1210}"/>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16" name="image205.png" descr="User.png">
            <a:extLst>
              <a:ext uri="{FF2B5EF4-FFF2-40B4-BE49-F238E27FC236}">
                <a16:creationId xmlns:a16="http://schemas.microsoft.com/office/drawing/2014/main" id="{DBE4E135-3E8D-D046-B708-79FBFE05AD9B}"/>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624C8645-4653-504A-B218-5BDA6FC47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2546204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2" name="Group 21">
            <a:extLst>
              <a:ext uri="{FF2B5EF4-FFF2-40B4-BE49-F238E27FC236}">
                <a16:creationId xmlns:a16="http://schemas.microsoft.com/office/drawing/2014/main" id="{BB5A89E9-C7E3-ED48-82B9-2FE580305A5B}"/>
              </a:ext>
            </a:extLst>
          </p:cNvPr>
          <p:cNvGrpSpPr/>
          <p:nvPr/>
        </p:nvGrpSpPr>
        <p:grpSpPr>
          <a:xfrm>
            <a:off x="2348383" y="2605606"/>
            <a:ext cx="1179788" cy="625915"/>
            <a:chOff x="223957" y="2177435"/>
            <a:chExt cx="1506559" cy="799277"/>
          </a:xfrm>
        </p:grpSpPr>
        <p:pic>
          <p:nvPicPr>
            <p:cNvPr id="23" name="Picture 22">
              <a:extLst>
                <a:ext uri="{FF2B5EF4-FFF2-40B4-BE49-F238E27FC236}">
                  <a16:creationId xmlns:a16="http://schemas.microsoft.com/office/drawing/2014/main" id="{C5B1BBEA-7D4E-5C4E-B5F9-30E6C7393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23" y="2177435"/>
              <a:ext cx="547426" cy="621402"/>
            </a:xfrm>
            <a:prstGeom prst="rect">
              <a:avLst/>
            </a:prstGeom>
          </p:spPr>
        </p:pic>
        <p:sp>
          <p:nvSpPr>
            <p:cNvPr id="24" name="TextBox 23">
              <a:extLst>
                <a:ext uri="{FF2B5EF4-FFF2-40B4-BE49-F238E27FC236}">
                  <a16:creationId xmlns:a16="http://schemas.microsoft.com/office/drawing/2014/main" id="{D9BBB2B6-F178-B84C-996A-63B3DEDD60D2}"/>
                </a:ext>
              </a:extLst>
            </p:cNvPr>
            <p:cNvSpPr txBox="1"/>
            <p:nvPr/>
          </p:nvSpPr>
          <p:spPr>
            <a:xfrm>
              <a:off x="223957" y="2795489"/>
              <a:ext cx="1506559" cy="181223"/>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Amazon CloudWatch</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414042"/>
                  </a:solidFill>
                  <a:latin typeface="Amazon Ember" charset="0"/>
                  <a:ea typeface="Amazon Ember" charset="0"/>
                  <a:cs typeface="Amazon Ember" charset="0"/>
                </a:rPr>
                <a:t>Events</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grpSp>
        <p:nvGrpSpPr>
          <p:cNvPr id="25" name="Group 24">
            <a:extLst>
              <a:ext uri="{FF2B5EF4-FFF2-40B4-BE49-F238E27FC236}">
                <a16:creationId xmlns:a16="http://schemas.microsoft.com/office/drawing/2014/main" id="{99F62BCB-9B88-B24F-9FFF-19184F200D3F}"/>
              </a:ext>
            </a:extLst>
          </p:cNvPr>
          <p:cNvGrpSpPr/>
          <p:nvPr/>
        </p:nvGrpSpPr>
        <p:grpSpPr>
          <a:xfrm>
            <a:off x="1387395" y="757007"/>
            <a:ext cx="926378" cy="535531"/>
            <a:chOff x="3632982" y="2228506"/>
            <a:chExt cx="1145847" cy="662404"/>
          </a:xfrm>
        </p:grpSpPr>
        <p:pic>
          <p:nvPicPr>
            <p:cNvPr id="26" name="Picture 25">
              <a:extLst>
                <a:ext uri="{FF2B5EF4-FFF2-40B4-BE49-F238E27FC236}">
                  <a16:creationId xmlns:a16="http://schemas.microsoft.com/office/drawing/2014/main" id="{88B99F5B-0946-E04E-B3D8-79C32D9CC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854" y="2228506"/>
              <a:ext cx="440417" cy="528501"/>
            </a:xfrm>
            <a:prstGeom prst="rect">
              <a:avLst/>
            </a:prstGeom>
          </p:spPr>
        </p:pic>
        <p:sp>
          <p:nvSpPr>
            <p:cNvPr id="27" name="TextBox 26">
              <a:extLst>
                <a:ext uri="{FF2B5EF4-FFF2-40B4-BE49-F238E27FC236}">
                  <a16:creationId xmlns:a16="http://schemas.microsoft.com/office/drawing/2014/main" id="{60752042-5BF6-B34F-8E1B-11475036EFA8}"/>
                </a:ext>
              </a:extLst>
            </p:cNvPr>
            <p:cNvSpPr txBox="1"/>
            <p:nvPr/>
          </p:nvSpPr>
          <p:spPr>
            <a:xfrm>
              <a:off x="3632982" y="2803678"/>
              <a:ext cx="1145847" cy="8723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a:t>
              </a:r>
              <a:b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br>
              <a:r>
                <a:rPr kumimoji="0" lang="en-US" sz="1400" i="0" u="none" strike="noStrike" kern="1200" cap="none" spc="0" normalizeH="0" baseline="0" noProof="0" dirty="0" err="1">
                  <a:ln>
                    <a:noFill/>
                  </a:ln>
                  <a:solidFill>
                    <a:srgbClr val="414042"/>
                  </a:solidFill>
                  <a:effectLst/>
                  <a:uLnTx/>
                  <a:uFillTx/>
                  <a:latin typeface="Amazon Ember" charset="0"/>
                  <a:ea typeface="Amazon Ember" charset="0"/>
                  <a:cs typeface="Amazon Ember" charset="0"/>
                </a:rPr>
                <a:t>CloudTrail</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sp>
        <p:nvSpPr>
          <p:cNvPr id="28" name="TextBox 27">
            <a:extLst>
              <a:ext uri="{FF2B5EF4-FFF2-40B4-BE49-F238E27FC236}">
                <a16:creationId xmlns:a16="http://schemas.microsoft.com/office/drawing/2014/main" id="{AB0C89CC-FE7C-D34F-B7F5-77B5A925EC74}"/>
              </a:ext>
            </a:extLst>
          </p:cNvPr>
          <p:cNvSpPr txBox="1"/>
          <p:nvPr/>
        </p:nvSpPr>
        <p:spPr>
          <a:xfrm>
            <a:off x="1322594" y="4770648"/>
            <a:ext cx="1152880" cy="307777"/>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29292" y="2806720"/>
            <a:ext cx="1071041" cy="1356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668953" y="2930312"/>
            <a:ext cx="931380" cy="59388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B6945789-FA95-484A-BB1E-55D47652189C}"/>
              </a:ext>
            </a:extLst>
          </p:cNvPr>
          <p:cNvGrpSpPr/>
          <p:nvPr/>
        </p:nvGrpSpPr>
        <p:grpSpPr>
          <a:xfrm>
            <a:off x="4307170" y="2569727"/>
            <a:ext cx="690558" cy="888715"/>
            <a:chOff x="2799788" y="4219859"/>
            <a:chExt cx="1104892" cy="1421944"/>
          </a:xfrm>
        </p:grpSpPr>
        <p:sp>
          <p:nvSpPr>
            <p:cNvPr id="32" name="TextBox 31">
              <a:extLst>
                <a:ext uri="{FF2B5EF4-FFF2-40B4-BE49-F238E27FC236}">
                  <a16:creationId xmlns:a16="http://schemas.microsoft.com/office/drawing/2014/main" id="{AFFD34F0-E5B2-CE41-A494-BDF17AEBB836}"/>
                </a:ext>
              </a:extLst>
            </p:cNvPr>
            <p:cNvSpPr txBox="1"/>
            <p:nvPr/>
          </p:nvSpPr>
          <p:spPr>
            <a:xfrm>
              <a:off x="2799788" y="5270691"/>
              <a:ext cx="1104892" cy="37111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Lambda function</a:t>
              </a:r>
              <a:endParaRPr kumimoji="0" lang="en-US" sz="32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a:extLst>
                <a:ext uri="{FF2B5EF4-FFF2-40B4-BE49-F238E27FC236}">
                  <a16:creationId xmlns:a16="http://schemas.microsoft.com/office/drawing/2014/main" id="{49A6C461-439A-6E4A-8D27-9F2104206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6759" y="4219859"/>
              <a:ext cx="951885" cy="989215"/>
            </a:xfrm>
            <a:prstGeom prst="rect">
              <a:avLst/>
            </a:prstGeom>
          </p:spPr>
        </p:pic>
      </p:grpSp>
      <p:cxnSp>
        <p:nvCxnSpPr>
          <p:cNvPr id="34" name="Straight Arrow Connector 33">
            <a:extLst>
              <a:ext uri="{FF2B5EF4-FFF2-40B4-BE49-F238E27FC236}">
                <a16:creationId xmlns:a16="http://schemas.microsoft.com/office/drawing/2014/main" id="{72CB9BE5-05B0-6A49-B712-7E640FEE4493}"/>
              </a:ext>
            </a:extLst>
          </p:cNvPr>
          <p:cNvCxnSpPr>
            <a:cxnSpLocks/>
          </p:cNvCxnSpPr>
          <p:nvPr/>
        </p:nvCxnSpPr>
        <p:spPr>
          <a:xfrm>
            <a:off x="2143625" y="1156829"/>
            <a:ext cx="739733" cy="124502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276221" y="2848916"/>
            <a:ext cx="90133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2293220" y="3098245"/>
            <a:ext cx="1884333" cy="162251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019658" y="2552766"/>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AWS </a:t>
              </a:r>
              <a:r>
                <a:rPr kumimoji="0" lang="en-US" sz="1400" i="0"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APIs</a:t>
              </a:r>
              <a:endParaRPr kumimoji="0" lang="en-US" sz="1400" i="0" strike="noStrike" kern="1200" cap="none" spc="0" normalizeH="0" baseline="0" noProof="0" dirty="0">
                <a:ln>
                  <a:noFill/>
                </a:ln>
                <a:solidFill>
                  <a:srgbClr val="414042"/>
                </a:solidFill>
                <a:effectLst/>
                <a:uLnTx/>
                <a:uFillTx/>
                <a:latin typeface="Amazon Ember" panose="02000000000000000000" pitchFamily="2" charset="0"/>
                <a:ea typeface="Amazon Ember" panose="020B0603020204020204" pitchFamily="34" charset="0"/>
                <a:cs typeface="Amazon Ember" panose="020B0603020204020204" pitchFamily="34" charset="0"/>
              </a:endParaRP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4997728" y="2848916"/>
            <a:ext cx="948948"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569602" y="1957890"/>
            <a:ext cx="1030731" cy="73766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ADA25E1D-2765-4E4B-8F90-924E0F4CA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062" y="3631680"/>
            <a:ext cx="1467824" cy="327572"/>
          </a:xfrm>
          <a:prstGeom prst="rect">
            <a:avLst/>
          </a:prstGeom>
        </p:spPr>
      </p:pic>
      <p:pic>
        <p:nvPicPr>
          <p:cNvPr id="45" name="Picture 44">
            <a:extLst>
              <a:ext uri="{FF2B5EF4-FFF2-40B4-BE49-F238E27FC236}">
                <a16:creationId xmlns:a16="http://schemas.microsoft.com/office/drawing/2014/main" id="{D861A9C6-B203-2744-A3F6-998298D268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4196" y="4253451"/>
            <a:ext cx="449677" cy="539613"/>
          </a:xfrm>
          <a:prstGeom prst="rect">
            <a:avLst/>
          </a:prstGeom>
        </p:spPr>
      </p:pic>
      <p:grpSp>
        <p:nvGrpSpPr>
          <p:cNvPr id="49" name="Group 48">
            <a:extLst>
              <a:ext uri="{FF2B5EF4-FFF2-40B4-BE49-F238E27FC236}">
                <a16:creationId xmlns:a16="http://schemas.microsoft.com/office/drawing/2014/main" id="{D03D8046-D1CA-B64A-8460-E8D83DC50180}"/>
              </a:ext>
            </a:extLst>
          </p:cNvPr>
          <p:cNvGrpSpPr/>
          <p:nvPr/>
        </p:nvGrpSpPr>
        <p:grpSpPr>
          <a:xfrm>
            <a:off x="6924862" y="811281"/>
            <a:ext cx="2270529" cy="4429867"/>
            <a:chOff x="6924862" y="811281"/>
            <a:chExt cx="2270529" cy="3345789"/>
          </a:xfrm>
        </p:grpSpPr>
        <p:sp>
          <p:nvSpPr>
            <p:cNvPr id="50" name="Right Brace 49">
              <a:extLst>
                <a:ext uri="{FF2B5EF4-FFF2-40B4-BE49-F238E27FC236}">
                  <a16:creationId xmlns:a16="http://schemas.microsoft.com/office/drawing/2014/main" id="{D501FFC7-1293-5848-B025-B76191E9511B}"/>
                </a:ext>
              </a:extLst>
            </p:cNvPr>
            <p:cNvSpPr/>
            <p:nvPr/>
          </p:nvSpPr>
          <p:spPr>
            <a:xfrm>
              <a:off x="6924862" y="811281"/>
              <a:ext cx="557555" cy="3068231"/>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300797" y="1307924"/>
              <a:ext cx="1894594" cy="284914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Detection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Alerting</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Remediation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Countermeasures</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Forensics</a:t>
              </a:r>
            </a:p>
          </p:txBody>
        </p:sp>
      </p:grpSp>
      <p:grpSp>
        <p:nvGrpSpPr>
          <p:cNvPr id="52" name="Group 51">
            <a:extLst>
              <a:ext uri="{FF2B5EF4-FFF2-40B4-BE49-F238E27FC236}">
                <a16:creationId xmlns:a16="http://schemas.microsoft.com/office/drawing/2014/main" id="{35CA68AF-A4DE-C148-A84C-61AD9552191A}"/>
              </a:ext>
            </a:extLst>
          </p:cNvPr>
          <p:cNvGrpSpPr/>
          <p:nvPr/>
        </p:nvGrpSpPr>
        <p:grpSpPr>
          <a:xfrm>
            <a:off x="5838937" y="102477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4967869" y="1593987"/>
            <a:ext cx="978807" cy="103288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69496" y="3064933"/>
            <a:ext cx="1565178" cy="171490"/>
          </a:xfrm>
          <a:prstGeom prst="rect">
            <a:avLst/>
          </a:prstGeom>
          <a:noFill/>
        </p:spPr>
        <p:txBody>
          <a:bodyPr wrap="square" lIns="0" tIns="0" rIns="0" bIns="0" rtlCol="0" anchor="t">
            <a:noAutofit/>
          </a:bodyPr>
          <a:lstStyle/>
          <a:p>
            <a:pPr algn="ct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a:t>
            </a:r>
            <a:r>
              <a:rPr lang="en-US" sz="14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8" name="Group 57">
            <a:extLst>
              <a:ext uri="{FF2B5EF4-FFF2-40B4-BE49-F238E27FC236}">
                <a16:creationId xmlns:a16="http://schemas.microsoft.com/office/drawing/2014/main" id="{1E248465-A9C0-2A4E-9FFF-013C518340F3}"/>
              </a:ext>
            </a:extLst>
          </p:cNvPr>
          <p:cNvGrpSpPr/>
          <p:nvPr/>
        </p:nvGrpSpPr>
        <p:grpSpPr>
          <a:xfrm>
            <a:off x="161388" y="1599756"/>
            <a:ext cx="1417681" cy="763059"/>
            <a:chOff x="6627319" y="2075536"/>
            <a:chExt cx="1417681" cy="763059"/>
          </a:xfrm>
        </p:grpSpPr>
        <p:sp>
          <p:nvSpPr>
            <p:cNvPr id="59" name="TextBox 58">
              <a:extLst>
                <a:ext uri="{FF2B5EF4-FFF2-40B4-BE49-F238E27FC236}">
                  <a16:creationId xmlns:a16="http://schemas.microsoft.com/office/drawing/2014/main" id="{EEA94B91-8094-754C-89A0-6EF3DC762B64}"/>
                </a:ext>
              </a:extLst>
            </p:cNvPr>
            <p:cNvSpPr txBox="1"/>
            <p:nvPr/>
          </p:nvSpPr>
          <p:spPr>
            <a:xfrm>
              <a:off x="6627319" y="2571497"/>
              <a:ext cx="1417681" cy="267098"/>
            </a:xfrm>
            <a:prstGeom prst="rect">
              <a:avLst/>
            </a:prstGeom>
            <a:noFill/>
          </p:spPr>
          <p:txBody>
            <a:bodyPr wrap="square" lIns="0" tIns="0" rIns="0" bIns="0" rtlCol="0" anchor="t">
              <a:noAutofit/>
            </a:bodyPr>
            <a:lstStyle/>
            <a:p>
              <a:pPr algn="ctr"/>
              <a:r>
                <a:rPr lang="en-US" sz="1400" dirty="0">
                  <a:solidFill>
                    <a:srgbClr val="414042"/>
                  </a:solidFill>
                  <a:latin typeface="Amazon Ember" charset="0"/>
                  <a:ea typeface="Amazon Ember" charset="0"/>
                  <a:cs typeface="Amazon Ember" charset="0"/>
                </a:rPr>
                <a:t>VPC Flow Logs</a:t>
              </a:r>
              <a:endParaRPr lang="en-US" sz="1400" dirty="0">
                <a:solidFill>
                  <a:srgbClr val="414042"/>
                </a:solidFill>
                <a:latin typeface="Amazon Ember" panose="02000000000000000000" pitchFamily="2" charset="0"/>
                <a:ea typeface="Amazon Ember" charset="0"/>
                <a:cs typeface="Amazon Ember" charset="0"/>
              </a:endParaRPr>
            </a:p>
          </p:txBody>
        </p:sp>
        <p:pic>
          <p:nvPicPr>
            <p:cNvPr id="60" name="Picture 59">
              <a:extLst>
                <a:ext uri="{FF2B5EF4-FFF2-40B4-BE49-F238E27FC236}">
                  <a16:creationId xmlns:a16="http://schemas.microsoft.com/office/drawing/2014/main" id="{0F10A1AB-D64B-5E4A-A59B-DEBE5269BD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8150" y="2075536"/>
              <a:ext cx="406017" cy="427625"/>
            </a:xfrm>
            <a:prstGeom prst="rect">
              <a:avLst/>
            </a:prstGeom>
          </p:spPr>
        </p:pic>
      </p:gr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259670" y="3725369"/>
            <a:ext cx="637761" cy="995391"/>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5479729" y="4404184"/>
            <a:ext cx="958898" cy="633153"/>
          </a:xfrm>
          <a:prstGeom prst="rect">
            <a:avLst/>
          </a:prstGeom>
        </p:spPr>
        <p:txBody>
          <a:bodyPr wrap="square" anchor="ctr" anchorCtr="0">
            <a:noAutofit/>
          </a:bodyPr>
          <a:lstStyle/>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p:txBody>
      </p:sp>
      <p:pic>
        <p:nvPicPr>
          <p:cNvPr id="63" name="Picture 62">
            <a:extLst>
              <a:ext uri="{FF2B5EF4-FFF2-40B4-BE49-F238E27FC236}">
                <a16:creationId xmlns:a16="http://schemas.microsoft.com/office/drawing/2014/main" id="{55CF60CC-57C2-8E46-9FFB-AE4779C374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8230" y="3910040"/>
            <a:ext cx="488913" cy="586695"/>
          </a:xfrm>
          <a:prstGeom prst="rect">
            <a:avLst/>
          </a:prstGeom>
        </p:spPr>
      </p:pic>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flipH="1">
            <a:off x="5935406" y="3495909"/>
            <a:ext cx="169281" cy="35417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436AF6D6-C215-194E-8B70-4D35DBC592B6}"/>
              </a:ext>
            </a:extLst>
          </p:cNvPr>
          <p:cNvPicPr>
            <a:picLocks noChangeAspect="1"/>
          </p:cNvPicPr>
          <p:nvPr/>
        </p:nvPicPr>
        <p:blipFill>
          <a:blip r:embed="rId12"/>
          <a:stretch>
            <a:fillRect/>
          </a:stretch>
        </p:blipFill>
        <p:spPr>
          <a:xfrm>
            <a:off x="417881" y="2504831"/>
            <a:ext cx="562864" cy="562864"/>
          </a:xfrm>
          <a:prstGeom prst="rect">
            <a:avLst/>
          </a:prstGeom>
        </p:spPr>
      </p:pic>
    </p:spTree>
    <p:extLst>
      <p:ext uri="{BB962C8B-B14F-4D97-AF65-F5344CB8AC3E}">
        <p14:creationId xmlns:p14="http://schemas.microsoft.com/office/powerpoint/2010/main" val="3067929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do GuardDuty and Macie differ when it comes to CloudTrail analysis?</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32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2</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16101"/>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this module (~5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do a presentation</a:t>
            </a:r>
          </a:p>
        </p:txBody>
      </p:sp>
      <p:sp>
        <p:nvSpPr>
          <p:cNvPr id="4" name="TextBox 3">
            <a:extLst>
              <a:ext uri="{FF2B5EF4-FFF2-40B4-BE49-F238E27FC236}">
                <a16:creationId xmlns:a16="http://schemas.microsoft.com/office/drawing/2014/main" id="{E222699C-0800-2349-B668-8AB9E827ACA2}"/>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96509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832488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1609198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6" name="Content Placeholder 5">
            <a:extLst>
              <a:ext uri="{FF2B5EF4-FFF2-40B4-BE49-F238E27FC236}">
                <a16:creationId xmlns:a16="http://schemas.microsoft.com/office/drawing/2014/main" id="{E3EC8A5C-C047-B14A-BE00-0BC8C7A93D34}"/>
              </a:ext>
            </a:extLst>
          </p:cNvPr>
          <p:cNvPicPr>
            <a:picLocks noGrp="1" noChangeAspect="1"/>
          </p:cNvPicPr>
          <p:nvPr>
            <p:ph idx="1"/>
          </p:nvPr>
        </p:nvPicPr>
        <p:blipFill>
          <a:blip r:embed="rId3"/>
          <a:stretch>
            <a:fillRect/>
          </a:stretch>
        </p:blipFill>
        <p:spPr>
          <a:xfrm>
            <a:off x="2122616" y="186266"/>
            <a:ext cx="6097557" cy="4373775"/>
          </a:xfrm>
        </p:spPr>
      </p:pic>
    </p:spTree>
    <p:extLst>
      <p:ext uri="{BB962C8B-B14F-4D97-AF65-F5344CB8AC3E}">
        <p14:creationId xmlns:p14="http://schemas.microsoft.com/office/powerpoint/2010/main" val="2785534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3</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16101"/>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Detection </a:t>
            </a:r>
            <a:r>
              <a:rPr lang="en-US" sz="2000" b="1">
                <a:latin typeface="Amazon Ember" panose="020B0603020204020204" pitchFamily="34" charset="0"/>
                <a:ea typeface="Amazon Ember" panose="020B0603020204020204" pitchFamily="34" charset="0"/>
                <a:cs typeface="Amazon Ember" panose="020B0603020204020204" pitchFamily="34" charset="0"/>
              </a:rPr>
              <a:t>&amp; Remediation </a:t>
            </a:r>
            <a:r>
              <a:rPr lang="en-US" sz="2000">
                <a:latin typeface="Amazon Ember" panose="020B0603020204020204" pitchFamily="34" charset="0"/>
                <a:ea typeface="Amazon Ember" panose="020B0603020204020204" pitchFamily="34" charset="0"/>
                <a:cs typeface="Amazon Ember" panose="020B0603020204020204" pitchFamily="34" charset="0"/>
              </a:rPr>
              <a:t>at </a:t>
            </a:r>
            <a:r>
              <a:rPr lang="en-US" sz="2000" dirty="0">
                <a:latin typeface="Amazon Ember" panose="020B0603020204020204" pitchFamily="34" charset="0"/>
                <a:ea typeface="Amazon Ember" panose="020B0603020204020204" pitchFamily="34" charset="0"/>
                <a:cs typeface="Amazon Ember" panose="020B0603020204020204" pitchFamily="34" charset="0"/>
              </a:rPr>
              <a:t>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Run through this module (~45 min)</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finish up with module 4 and cleanup</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21972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GDPR and threat detection &amp;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509945" y="735323"/>
            <a:ext cx="8041731" cy="707886"/>
          </a:xfrm>
          <a:prstGeom prst="rect">
            <a:avLst/>
          </a:prstGeom>
        </p:spPr>
        <p:txBody>
          <a:bodyPr wrap="square">
            <a:spAutoFit/>
          </a:bodyPr>
          <a:lstStyle/>
          <a:p>
            <a:pPr defTabSz="685800"/>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Under GDPR,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Controllers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and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Processors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are required to implement appropriate Technical and Organizational Measures (“TOMs”)</a:t>
            </a:r>
          </a:p>
        </p:txBody>
      </p:sp>
      <p:graphicFrame>
        <p:nvGraphicFramePr>
          <p:cNvPr id="4" name="Table 3">
            <a:extLst>
              <a:ext uri="{FF2B5EF4-FFF2-40B4-BE49-F238E27FC236}">
                <a16:creationId xmlns:a16="http://schemas.microsoft.com/office/drawing/2014/main" id="{B26DA0C3-4113-C24F-8793-F0C6CACD9BEE}"/>
              </a:ext>
            </a:extLst>
          </p:cNvPr>
          <p:cNvGraphicFramePr>
            <a:graphicFrameLocks noGrp="1"/>
          </p:cNvGraphicFramePr>
          <p:nvPr>
            <p:extLst>
              <p:ext uri="{D42A27DB-BD31-4B8C-83A1-F6EECF244321}">
                <p14:modId xmlns:p14="http://schemas.microsoft.com/office/powerpoint/2010/main" val="2339409226"/>
              </p:ext>
            </p:extLst>
          </p:nvPr>
        </p:nvGraphicFramePr>
        <p:xfrm>
          <a:off x="544651" y="1658186"/>
          <a:ext cx="7972318" cy="2737433"/>
        </p:xfrm>
        <a:graphic>
          <a:graphicData uri="http://schemas.openxmlformats.org/drawingml/2006/table">
            <a:tbl>
              <a:tblPr firstRow="1" bandRow="1">
                <a:tableStyleId>{5940675A-B579-460E-94D1-54222C63F5DA}</a:tableStyleId>
              </a:tblPr>
              <a:tblGrid>
                <a:gridCol w="3986159">
                  <a:extLst>
                    <a:ext uri="{9D8B030D-6E8A-4147-A177-3AD203B41FA5}">
                      <a16:colId xmlns:a16="http://schemas.microsoft.com/office/drawing/2014/main" val="2771662833"/>
                    </a:ext>
                  </a:extLst>
                </a:gridCol>
                <a:gridCol w="3986159">
                  <a:extLst>
                    <a:ext uri="{9D8B030D-6E8A-4147-A177-3AD203B41FA5}">
                      <a16:colId xmlns:a16="http://schemas.microsoft.com/office/drawing/2014/main" val="3843827815"/>
                    </a:ext>
                  </a:extLst>
                </a:gridCol>
              </a:tblGrid>
              <a:tr h="1455475">
                <a:tc>
                  <a:txBody>
                    <a:bodyPr/>
                    <a:lstStyle/>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(1) Pseudonymisation and </a:t>
                      </a:r>
                    </a:p>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encryption of personal data</a:t>
                      </a:r>
                      <a:endParaRPr lang="en-GB" sz="18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(2) </a:t>
                      </a:r>
                      <a:r>
                        <a:rPr lang="en-GB" sz="1800" b="1" dirty="0">
                          <a:latin typeface="Amazon Ember" panose="020B0603020204020204" pitchFamily="34" charset="0"/>
                          <a:ea typeface="Amazon Ember" panose="020B0603020204020204" pitchFamily="34" charset="0"/>
                          <a:cs typeface="Amazon Ember" panose="020B0603020204020204" pitchFamily="34" charset="0"/>
                        </a:rPr>
                        <a:t>Ensure ongoing confidentiality, integrity, availability, and resilience of processing systems and services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85501193"/>
                  </a:ext>
                </a:extLst>
              </a:tr>
              <a:tr h="1281958">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(3)</a:t>
                      </a:r>
                      <a:r>
                        <a:rPr lang="en-GB" sz="1800" baseline="0" dirty="0">
                          <a:latin typeface="Amazon Ember" panose="020B0603020204020204" pitchFamily="34" charset="0"/>
                          <a:ea typeface="Amazon Ember" panose="020B0603020204020204" pitchFamily="34" charset="0"/>
                          <a:cs typeface="Amazon Ember" panose="020B0603020204020204" pitchFamily="34" charset="0"/>
                        </a:rPr>
                        <a:t> </a:t>
                      </a:r>
                      <a:r>
                        <a:rPr lang="en-GB" sz="1800" b="1" dirty="0">
                          <a:latin typeface="Amazon Ember" panose="020B0603020204020204" pitchFamily="34" charset="0"/>
                          <a:ea typeface="Amazon Ember" panose="020B0603020204020204" pitchFamily="34" charset="0"/>
                          <a:cs typeface="Amazon Ember" panose="020B0603020204020204" pitchFamily="34" charset="0"/>
                        </a:rPr>
                        <a:t>Ability to restore availability and access to personal data in a timely manner in the event of a physical or technical incident</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(4) </a:t>
                      </a:r>
                      <a:r>
                        <a:rPr lang="en-GB" sz="1800" b="1" dirty="0">
                          <a:latin typeface="Amazon Ember" panose="020B0603020204020204" pitchFamily="34" charset="0"/>
                          <a:ea typeface="Amazon Ember" panose="020B0603020204020204" pitchFamily="34" charset="0"/>
                          <a:cs typeface="Amazon Ember" panose="020B0603020204020204" pitchFamily="34" charset="0"/>
                        </a:rPr>
                        <a:t>Process for regularly testing, assessing, and evaluating the effectiveness of TOMs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17653352"/>
                  </a:ext>
                </a:extLst>
              </a:tr>
            </a:tbl>
          </a:graphicData>
        </a:graphic>
      </p:graphicFrame>
    </p:spTree>
    <p:extLst>
      <p:ext uri="{BB962C8B-B14F-4D97-AF65-F5344CB8AC3E}">
        <p14:creationId xmlns:p14="http://schemas.microsoft.com/office/powerpoint/2010/main" val="137111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5847751" cy="1250668"/>
          </a:xfrm>
        </p:spPr>
        <p:txBody>
          <a:bodyPr/>
          <a:lstStyle/>
          <a:p>
            <a:r>
              <a:rPr lang="en-US" dirty="0"/>
              <a:t>Threat Detection and Remediation Intro</a:t>
            </a:r>
          </a:p>
        </p:txBody>
      </p:sp>
    </p:spTree>
    <p:extLst>
      <p:ext uri="{BB962C8B-B14F-4D97-AF65-F5344CB8AC3E}">
        <p14:creationId xmlns:p14="http://schemas.microsoft.com/office/powerpoint/2010/main" val="253230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68715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humans away from the data and analysis</a:t>
            </a:r>
          </a:p>
        </p:txBody>
      </p:sp>
      <p:grpSp>
        <p:nvGrpSpPr>
          <p:cNvPr id="5" name="Group 4">
            <a:extLst>
              <a:ext uri="{FF2B5EF4-FFF2-40B4-BE49-F238E27FC236}">
                <a16:creationId xmlns:a16="http://schemas.microsoft.com/office/drawing/2014/main" id="{92DAB240-5C3E-8C42-932E-5AC5AFDD5895}"/>
              </a:ext>
            </a:extLst>
          </p:cNvPr>
          <p:cNvGrpSpPr/>
          <p:nvPr/>
        </p:nvGrpSpPr>
        <p:grpSpPr>
          <a:xfrm>
            <a:off x="56680" y="115866"/>
            <a:ext cx="9087320" cy="4692734"/>
            <a:chOff x="48776" y="501701"/>
            <a:chExt cx="8758674" cy="4523020"/>
          </a:xfrm>
        </p:grpSpPr>
        <p:grpSp>
          <p:nvGrpSpPr>
            <p:cNvPr id="6" name="Group 5">
              <a:extLst>
                <a:ext uri="{FF2B5EF4-FFF2-40B4-BE49-F238E27FC236}">
                  <a16:creationId xmlns:a16="http://schemas.microsoft.com/office/drawing/2014/main" id="{BBBAB644-FE50-0D4D-AE56-12E4251068C7}"/>
                </a:ext>
              </a:extLst>
            </p:cNvPr>
            <p:cNvGrpSpPr/>
            <p:nvPr/>
          </p:nvGrpSpPr>
          <p:grpSpPr>
            <a:xfrm>
              <a:off x="731327" y="652746"/>
              <a:ext cx="2618720" cy="4371975"/>
              <a:chOff x="1064566" y="498517"/>
              <a:chExt cx="2618720" cy="4371975"/>
            </a:xfrm>
          </p:grpSpPr>
          <p:pic>
            <p:nvPicPr>
              <p:cNvPr id="11" name="Picture 26" descr="http://serverlift.com/wp-content/uploads/2011/11/arrow-1784155_1920-1030x459.png">
                <a:extLst>
                  <a:ext uri="{FF2B5EF4-FFF2-40B4-BE49-F238E27FC236}">
                    <a16:creationId xmlns:a16="http://schemas.microsoft.com/office/drawing/2014/main" id="{84B30D95-6D53-FD4F-AF96-06F8D216F9F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a:stretch/>
            </p:blipFill>
            <p:spPr bwMode="auto">
              <a:xfrm>
                <a:off x="2709223" y="498517"/>
                <a:ext cx="974063" cy="4371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C56012-0BEA-9D40-86D4-2C0E5D03375B}"/>
                  </a:ext>
                </a:extLst>
              </p:cNvPr>
              <p:cNvSpPr/>
              <p:nvPr/>
            </p:nvSpPr>
            <p:spPr>
              <a:xfrm>
                <a:off x="1064566" y="1862139"/>
                <a:ext cx="1827859" cy="1471611"/>
              </a:xfrm>
              <a:prstGeom prst="rect">
                <a:avLst/>
              </a:prstGeom>
              <a:gradFill>
                <a:gsLst>
                  <a:gs pos="78000">
                    <a:srgbClr val="424242"/>
                  </a:gs>
                  <a:gs pos="60000">
                    <a:srgbClr val="2F2F2F"/>
                  </a:gs>
                  <a:gs pos="39000">
                    <a:schemeClr val="bg1">
                      <a:lumMod val="50000"/>
                    </a:schemeClr>
                  </a:gs>
                  <a:gs pos="100000">
                    <a:srgbClr val="69696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 name="Picture 20" descr="Image result for human silhouette">
              <a:extLst>
                <a:ext uri="{FF2B5EF4-FFF2-40B4-BE49-F238E27FC236}">
                  <a16:creationId xmlns:a16="http://schemas.microsoft.com/office/drawing/2014/main" id="{E7AABB6A-722C-F948-A45E-9415A143D79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76" y="1301975"/>
              <a:ext cx="1828172" cy="3423766"/>
            </a:xfrm>
            <a:prstGeom prst="rect">
              <a:avLst/>
            </a:prstGeom>
            <a:noFill/>
            <a:extLst>
              <a:ext uri="{909E8E84-426E-40DD-AFC4-6F175D3DCCD1}">
                <a14:hiddenFill xmlns:a14="http://schemas.microsoft.com/office/drawing/2010/main">
                  <a:solidFill>
                    <a:srgbClr val="FFFFFF"/>
                  </a:solidFill>
                </a14:hiddenFill>
              </a:ext>
            </a:extLst>
          </p:spPr>
        </p:pic>
        <p:sp>
          <p:nvSpPr>
            <p:cNvPr id="8" name="Equal 7">
              <a:extLst>
                <a:ext uri="{FF2B5EF4-FFF2-40B4-BE49-F238E27FC236}">
                  <a16:creationId xmlns:a16="http://schemas.microsoft.com/office/drawing/2014/main" id="{B3BDCAEF-7B78-5240-8373-8F736D3A13BB}"/>
                </a:ext>
              </a:extLst>
            </p:cNvPr>
            <p:cNvSpPr/>
            <p:nvPr/>
          </p:nvSpPr>
          <p:spPr>
            <a:xfrm>
              <a:off x="3479395" y="2404414"/>
              <a:ext cx="1257448" cy="792805"/>
            </a:xfrm>
            <a:prstGeom prst="mathEqual">
              <a:avLst/>
            </a:prstGeom>
            <a:solidFill>
              <a:srgbClr val="6A6B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quot;No&quot; Symbol 8">
              <a:extLst>
                <a:ext uri="{FF2B5EF4-FFF2-40B4-BE49-F238E27FC236}">
                  <a16:creationId xmlns:a16="http://schemas.microsoft.com/office/drawing/2014/main" id="{F662540A-78B0-6B4C-AEC6-340C1E744050}"/>
                </a:ext>
              </a:extLst>
            </p:cNvPr>
            <p:cNvSpPr/>
            <p:nvPr/>
          </p:nvSpPr>
          <p:spPr>
            <a:xfrm rot="16200000">
              <a:off x="3339026" y="2029068"/>
              <a:ext cx="1538186" cy="1538186"/>
            </a:xfrm>
            <a:prstGeom prst="noSmoking">
              <a:avLst>
                <a:gd name="adj" fmla="val 9776"/>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a:extLst>
                <a:ext uri="{FF2B5EF4-FFF2-40B4-BE49-F238E27FC236}">
                  <a16:creationId xmlns:a16="http://schemas.microsoft.com/office/drawing/2014/main" id="{09AF24FB-EE82-094A-AECF-35B678C03F2D}"/>
                </a:ext>
              </a:extLst>
            </p:cNvPr>
            <p:cNvPicPr>
              <a:picLocks noChangeAspect="1"/>
            </p:cNvPicPr>
            <p:nvPr/>
          </p:nvPicPr>
          <p:blipFill rotWithShape="1">
            <a:blip r:embed="rId5">
              <a:duotone>
                <a:prstClr val="black"/>
                <a:schemeClr val="accent6">
                  <a:tint val="45000"/>
                  <a:satMod val="400000"/>
                </a:schemeClr>
              </a:duotone>
              <a:extLst/>
            </a:blip>
            <a:srcRect r="24059"/>
            <a:stretch/>
          </p:blipFill>
          <p:spPr>
            <a:xfrm>
              <a:off x="4862880" y="501701"/>
              <a:ext cx="3944570" cy="4371211"/>
            </a:xfrm>
            <a:prstGeom prst="rect">
              <a:avLst/>
            </a:prstGeom>
          </p:spPr>
        </p:pic>
      </p:grpSp>
      <p:sp>
        <p:nvSpPr>
          <p:cNvPr id="14" name="Rectangle 13">
            <a:extLst>
              <a:ext uri="{FF2B5EF4-FFF2-40B4-BE49-F238E27FC236}">
                <a16:creationId xmlns:a16="http://schemas.microsoft.com/office/drawing/2014/main" id="{2B611356-1E3B-8347-8AA7-63DB2A49FC49}"/>
              </a:ext>
            </a:extLst>
          </p:cNvPr>
          <p:cNvSpPr/>
          <p:nvPr/>
        </p:nvSpPr>
        <p:spPr>
          <a:xfrm>
            <a:off x="3369449" y="1564849"/>
            <a:ext cx="1777586" cy="1794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068896D-47B1-2441-B558-B360F095D3AE}"/>
              </a:ext>
            </a:extLst>
          </p:cNvPr>
          <p:cNvPicPr>
            <a:picLocks noChangeAspect="1"/>
          </p:cNvPicPr>
          <p:nvPr/>
        </p:nvPicPr>
        <p:blipFill>
          <a:blip r:embed="rId6"/>
          <a:stretch>
            <a:fillRect/>
          </a:stretch>
        </p:blipFill>
        <p:spPr>
          <a:xfrm>
            <a:off x="3470388" y="1483176"/>
            <a:ext cx="1590582" cy="1590582"/>
          </a:xfrm>
          <a:prstGeom prst="rect">
            <a:avLst/>
          </a:prstGeom>
        </p:spPr>
      </p:pic>
      <p:sp>
        <p:nvSpPr>
          <p:cNvPr id="13" name="Rectangle 12">
            <a:extLst>
              <a:ext uri="{FF2B5EF4-FFF2-40B4-BE49-F238E27FC236}">
                <a16:creationId xmlns:a16="http://schemas.microsoft.com/office/drawing/2014/main" id="{29E56653-26E2-1841-8D3F-A304C064DD57}"/>
              </a:ext>
            </a:extLst>
          </p:cNvPr>
          <p:cNvSpPr/>
          <p:nvPr/>
        </p:nvSpPr>
        <p:spPr>
          <a:xfrm>
            <a:off x="1005064" y="4137561"/>
            <a:ext cx="7948544" cy="646331"/>
          </a:xfrm>
          <a:prstGeom prst="rect">
            <a:avLst/>
          </a:prstGeom>
        </p:spPr>
        <p:txBody>
          <a:bodyPr wrap="square">
            <a:spAutoFit/>
          </a:bodyPr>
          <a:lstStyle/>
          <a:p>
            <a:pPr lvl="0">
              <a:defRPr/>
            </a:pPr>
            <a:r>
              <a:rPr lang="en-US" sz="1200" dirty="0"/>
              <a:t>AWS CISO Stephen Schmidt, at </a:t>
            </a:r>
            <a:r>
              <a:rPr lang="en-US" sz="1200" dirty="0" err="1"/>
              <a:t>re:Invent</a:t>
            </a:r>
            <a:r>
              <a:rPr lang="en-US" sz="1200" dirty="0"/>
              <a:t> 2017: “It's people who make mistakes, it's people who have good intentions but get phished, it's people who use the same credentials in multiple locations and don't use a hardware token for a multi-factor authentication… Get the humans away from the data.”</a:t>
            </a:r>
          </a:p>
        </p:txBody>
      </p:sp>
    </p:spTree>
    <p:extLst>
      <p:ext uri="{BB962C8B-B14F-4D97-AF65-F5344CB8AC3E}">
        <p14:creationId xmlns:p14="http://schemas.microsoft.com/office/powerpoint/2010/main" val="38685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55994-3115-BF44-8A74-8F2465A47AA1}"/>
              </a:ext>
            </a:extLst>
          </p:cNvPr>
          <p:cNvPicPr>
            <a:picLocks noChangeAspect="1"/>
          </p:cNvPicPr>
          <p:nvPr/>
        </p:nvPicPr>
        <p:blipFill>
          <a:blip r:embed="rId3"/>
          <a:stretch>
            <a:fillRect/>
          </a:stretch>
        </p:blipFill>
        <p:spPr>
          <a:xfrm>
            <a:off x="0" y="1047750"/>
            <a:ext cx="9144000" cy="3048000"/>
          </a:xfrm>
          <a:prstGeom prst="rect">
            <a:avLst/>
          </a:prstGeom>
        </p:spPr>
      </p:pic>
      <p:sp>
        <p:nvSpPr>
          <p:cNvPr id="2" name="Title 1"/>
          <p:cNvSpPr>
            <a:spLocks noGrp="1"/>
          </p:cNvSpPr>
          <p:nvPr>
            <p:ph type="title"/>
          </p:nvPr>
        </p:nvSpPr>
        <p:spPr/>
        <p:txBody>
          <a:bodyPr/>
          <a:lstStyle/>
          <a:p>
            <a:r>
              <a:rPr lang="en-US" dirty="0"/>
              <a:t>Detecting breaches</a:t>
            </a:r>
          </a:p>
        </p:txBody>
      </p:sp>
      <p:sp>
        <p:nvSpPr>
          <p:cNvPr id="17" name="Rectangle 16">
            <a:extLst>
              <a:ext uri="{FF2B5EF4-FFF2-40B4-BE49-F238E27FC236}">
                <a16:creationId xmlns:a16="http://schemas.microsoft.com/office/drawing/2014/main" id="{88B11511-0955-6D49-BC43-92A10D5335FC}"/>
              </a:ext>
            </a:extLst>
          </p:cNvPr>
          <p:cNvSpPr/>
          <p:nvPr/>
        </p:nvSpPr>
        <p:spPr>
          <a:xfrm>
            <a:off x="196074" y="77008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8" name="Rectangle 17">
            <a:extLst>
              <a:ext uri="{FF2B5EF4-FFF2-40B4-BE49-F238E27FC236}">
                <a16:creationId xmlns:a16="http://schemas.microsoft.com/office/drawing/2014/main" id="{F14491CE-D12D-3040-9F9C-A0D340DFA936}"/>
              </a:ext>
            </a:extLst>
          </p:cNvPr>
          <p:cNvSpPr/>
          <p:nvPr/>
        </p:nvSpPr>
        <p:spPr>
          <a:xfrm>
            <a:off x="348474" y="78532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9" name="Rectangle 18">
            <a:extLst>
              <a:ext uri="{FF2B5EF4-FFF2-40B4-BE49-F238E27FC236}">
                <a16:creationId xmlns:a16="http://schemas.microsoft.com/office/drawing/2014/main" id="{2BC44480-933B-984E-B452-4D178C2AE4AC}"/>
              </a:ext>
            </a:extLst>
          </p:cNvPr>
          <p:cNvSpPr/>
          <p:nvPr/>
        </p:nvSpPr>
        <p:spPr>
          <a:xfrm>
            <a:off x="500874" y="80056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22" name="Oval 21">
            <a:extLst>
              <a:ext uri="{FF2B5EF4-FFF2-40B4-BE49-F238E27FC236}">
                <a16:creationId xmlns:a16="http://schemas.microsoft.com/office/drawing/2014/main" id="{F3C24A48-F216-0E46-9D60-38E6798D5D0E}"/>
              </a:ext>
            </a:extLst>
          </p:cNvPr>
          <p:cNvSpPr/>
          <p:nvPr/>
        </p:nvSpPr>
        <p:spPr>
          <a:xfrm flipH="1">
            <a:off x="7889964" y="1724297"/>
            <a:ext cx="870858" cy="2371453"/>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899C9B8A-76D8-704D-B3B1-21F3D9EE1EA7}"/>
              </a:ext>
            </a:extLst>
          </p:cNvPr>
          <p:cNvSpPr/>
          <p:nvPr/>
        </p:nvSpPr>
        <p:spPr>
          <a:xfrm>
            <a:off x="231894" y="4400806"/>
            <a:ext cx="9549353" cy="338554"/>
          </a:xfrm>
          <a:prstGeom prst="rect">
            <a:avLst/>
          </a:prstGeom>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https://</a:t>
            </a:r>
            <a:r>
              <a:rPr lang="en-US" sz="16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6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Tree>
    <p:extLst>
      <p:ext uri="{BB962C8B-B14F-4D97-AF65-F5344CB8AC3E}">
        <p14:creationId xmlns:p14="http://schemas.microsoft.com/office/powerpoint/2010/main" val="2002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Actions Taken to Address Security Issues</a:t>
            </a:r>
          </a:p>
        </p:txBody>
      </p:sp>
      <p:pic>
        <p:nvPicPr>
          <p:cNvPr id="3" name="Picture 2"/>
          <p:cNvPicPr>
            <a:picLocks noChangeAspect="1"/>
          </p:cNvPicPr>
          <p:nvPr/>
        </p:nvPicPr>
        <p:blipFill>
          <a:blip r:embed="rId3"/>
          <a:stretch>
            <a:fillRect/>
          </a:stretch>
        </p:blipFill>
        <p:spPr>
          <a:xfrm>
            <a:off x="336789" y="737577"/>
            <a:ext cx="5685194" cy="3867254"/>
          </a:xfrm>
          <a:prstGeom prst="rect">
            <a:avLst/>
          </a:prstGeom>
        </p:spPr>
      </p:pic>
      <p:sp>
        <p:nvSpPr>
          <p:cNvPr id="4" name="TextBox 3"/>
          <p:cNvSpPr txBox="1"/>
          <p:nvPr/>
        </p:nvSpPr>
        <p:spPr>
          <a:xfrm>
            <a:off x="336788" y="4653229"/>
            <a:ext cx="7425674" cy="200055"/>
          </a:xfrm>
          <a:prstGeom prst="rect">
            <a:avLst/>
          </a:prstGeom>
          <a:noFill/>
        </p:spPr>
        <p:txBody>
          <a:bodyPr wrap="square" rtlCol="0">
            <a:spAutoFit/>
          </a:bodyPr>
          <a:lstStyle/>
          <a:p>
            <a:r>
              <a:rPr lang="en-US" sz="7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p:txBody>
      </p:sp>
      <p:sp>
        <p:nvSpPr>
          <p:cNvPr id="5" name="TextBox 4"/>
          <p:cNvSpPr txBox="1"/>
          <p:nvPr/>
        </p:nvSpPr>
        <p:spPr>
          <a:xfrm>
            <a:off x="6109005" y="2071039"/>
            <a:ext cx="2846989" cy="1200329"/>
          </a:xfrm>
          <a:prstGeom prst="rect">
            <a:avLst/>
          </a:prstGeom>
          <a:noFill/>
        </p:spPr>
        <p:txBody>
          <a:bodyPr wrap="square" rtlCol="0">
            <a:spAutoFit/>
          </a:bodyPr>
          <a:lstStyle/>
          <a:p>
            <a:pPr lvl="0">
              <a:defRPr/>
            </a:pPr>
            <a:r>
              <a:rPr lang="en-US" dirty="0">
                <a:latin typeface="Amazon Ember" panose="020B0603020204020204" pitchFamily="34" charset="0"/>
                <a:ea typeface="Amazon Ember" panose="020B0603020204020204" pitchFamily="34" charset="0"/>
                <a:cs typeface="Amazon Ember" panose="020B0603020204020204" pitchFamily="34" charset="0"/>
              </a:rPr>
              <a:t>2017 Forbes Insights – “Enterprises Reengineer Security in the Age of Digital Transformation”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sp>
        <p:nvSpPr>
          <p:cNvPr id="7" name="Oval 6">
            <a:extLst>
              <a:ext uri="{FF2B5EF4-FFF2-40B4-BE49-F238E27FC236}">
                <a16:creationId xmlns:a16="http://schemas.microsoft.com/office/drawing/2014/main" id="{5C01B46A-360F-8840-AEF9-3AB23DAC2A6C}"/>
              </a:ext>
            </a:extLst>
          </p:cNvPr>
          <p:cNvSpPr/>
          <p:nvPr/>
        </p:nvSpPr>
        <p:spPr>
          <a:xfrm>
            <a:off x="336788" y="737577"/>
            <a:ext cx="1412499" cy="3867254"/>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715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4026</TotalTime>
  <Words>3068</Words>
  <Application>Microsoft Macintosh PowerPoint</Application>
  <PresentationFormat>On-screen Show (16:9)</PresentationFormat>
  <Paragraphs>439</Paragraphs>
  <Slides>33</Slides>
  <Notes>28</Notes>
  <HiddenSlides>8</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Amazon Ember</vt:lpstr>
      <vt:lpstr>Amazon Ember Cd RC Light</vt:lpstr>
      <vt:lpstr>Amazon Ember Cd RC Thin</vt:lpstr>
      <vt:lpstr>Amazon Ember Light</vt:lpstr>
      <vt:lpstr>Amazon Ember Regular</vt:lpstr>
      <vt:lpstr>Amazon Ember Thin</vt:lpstr>
      <vt:lpstr>Apple Braille</vt:lpstr>
      <vt:lpstr>Arial</vt:lpstr>
      <vt:lpstr>Arial Narrow</vt:lpstr>
      <vt:lpstr>Calibri</vt:lpstr>
      <vt:lpstr>Consolas</vt:lpstr>
      <vt:lpstr>Courier New</vt:lpstr>
      <vt:lpstr>Lucida Console</vt:lpstr>
      <vt:lpstr>Source Sans Pro Light</vt:lpstr>
      <vt:lpstr>Times New Roman</vt:lpstr>
      <vt:lpstr>DeckTemplate-AWS</vt:lpstr>
      <vt:lpstr>PowerPoint Presentation</vt:lpstr>
      <vt:lpstr>Agenda</vt:lpstr>
      <vt:lpstr>Start module 2</vt:lpstr>
      <vt:lpstr>GDPR and threat detection &amp; remediation</vt:lpstr>
      <vt:lpstr>Threat Detection and Remediation Intro</vt:lpstr>
      <vt:lpstr>Why is threat detection so hard?</vt:lpstr>
      <vt:lpstr>Get humans away from the data and analysis</vt:lpstr>
      <vt:lpstr>Detecting breaches</vt:lpstr>
      <vt:lpstr>Top Actions Taken to Address Security Issues</vt:lpstr>
      <vt:lpstr>PowerPoint Presentation</vt:lpstr>
      <vt:lpstr>Threat Detection Services</vt:lpstr>
      <vt:lpstr>Threat Detection: Log Data Inputs</vt:lpstr>
      <vt:lpstr>Threat Detection: Machine Learning</vt:lpstr>
      <vt:lpstr>Live Role Playing Demo</vt:lpstr>
      <vt:lpstr>Amazon GuardDuty</vt:lpstr>
      <vt:lpstr>What Can Amazon GuardDuty Detect?</vt:lpstr>
      <vt:lpstr>Detecting Known Threats</vt:lpstr>
      <vt:lpstr>Amazon Macie</vt:lpstr>
      <vt:lpstr>Macie Content Classification</vt:lpstr>
      <vt:lpstr>Discover and Alert on Global Permissions</vt:lpstr>
      <vt:lpstr>Threat Detection: Evocations/Triggers</vt:lpstr>
      <vt:lpstr>Amazon CloudWatch Events</vt:lpstr>
      <vt:lpstr>AWS Config Rules</vt:lpstr>
      <vt:lpstr>Spectrum of Attacks </vt:lpstr>
      <vt:lpstr>Threat Remediation Services</vt:lpstr>
      <vt:lpstr>Threat Remediation Services</vt:lpstr>
      <vt:lpstr>High-Level Playbook</vt:lpstr>
      <vt:lpstr>High-Level Playbook</vt:lpstr>
      <vt:lpstr>Review Questions</vt:lpstr>
      <vt:lpstr>Workshop walkthrough</vt:lpstr>
      <vt:lpstr>The initial  setup</vt:lpstr>
      <vt:lpstr>Module 1 setup</vt:lpstr>
      <vt:lpstr>Start module 3</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109</cp:revision>
  <cp:lastPrinted>2018-06-13T13:35:34Z</cp:lastPrinted>
  <dcterms:created xsi:type="dcterms:W3CDTF">2016-06-17T18:22:10Z</dcterms:created>
  <dcterms:modified xsi:type="dcterms:W3CDTF">2018-07-11T02:47:05Z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