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3"/>
  </p:notesMasterIdLst>
  <p:sldIdLst>
    <p:sldId id="285" r:id="rId5"/>
    <p:sldId id="371" r:id="rId6"/>
    <p:sldId id="378" r:id="rId7"/>
    <p:sldId id="478" r:id="rId8"/>
    <p:sldId id="477" r:id="rId9"/>
    <p:sldId id="382" r:id="rId10"/>
    <p:sldId id="446" r:id="rId11"/>
    <p:sldId id="475" r:id="rId12"/>
    <p:sldId id="457" r:id="rId13"/>
    <p:sldId id="455" r:id="rId14"/>
    <p:sldId id="453" r:id="rId15"/>
    <p:sldId id="456" r:id="rId16"/>
    <p:sldId id="474" r:id="rId17"/>
    <p:sldId id="458" r:id="rId18"/>
    <p:sldId id="374" r:id="rId19"/>
    <p:sldId id="473" r:id="rId20"/>
    <p:sldId id="476" r:id="rId21"/>
    <p:sldId id="39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01C162-EA59-0C41-8E83-BE93AFD1B12C}">
          <p14:sldIdLst>
            <p14:sldId id="285"/>
            <p14:sldId id="371"/>
            <p14:sldId id="378"/>
            <p14:sldId id="478"/>
            <p14:sldId id="477"/>
            <p14:sldId id="382"/>
            <p14:sldId id="446"/>
            <p14:sldId id="475"/>
            <p14:sldId id="457"/>
            <p14:sldId id="455"/>
            <p14:sldId id="453"/>
            <p14:sldId id="456"/>
            <p14:sldId id="474"/>
            <p14:sldId id="458"/>
            <p14:sldId id="374"/>
            <p14:sldId id="473"/>
            <p14:sldId id="476"/>
            <p14:sldId id="397"/>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2" autoAdjust="0"/>
    <p:restoredTop sz="79738" autoAdjust="0"/>
  </p:normalViewPr>
  <p:slideViewPr>
    <p:cSldViewPr snapToGrid="0" showGuides="1">
      <p:cViewPr varScale="1">
        <p:scale>
          <a:sx n="138" d="100"/>
          <a:sy n="138" d="100"/>
        </p:scale>
        <p:origin x="1480"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7/10/18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2678291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62677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5652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3492218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keep working on the lab but please cleanup your resources as soon as you are done to avoid charges – the instructions are in </a:t>
            </a:r>
            <a:r>
              <a:rPr lang="en-US"/>
              <a:t>the module 4 doc.</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055541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87485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302652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room how many people completed the workshop. If &lt;50% do Review, if &gt;50% Review and Questions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05840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71708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750101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Attack Recap</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Module 2 CloudFormation template creates two EC2 instances. They are in the same VPC but different subnets. The Malicious Host represents the attacker which we pretend is on the Internet. The Elastic IP on the Malicious Host is in a custom threat list in GuardDuty (in order to generate . The other instance named Compromised Instance represents the web server that was lifted and shifted into AWS.</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Although company policy is that only certificate authentication should be enabled for SSH, at some point password authentication for SSH was enabled on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The Malicious Host performed a brute force SSH password attack against the Compromised Instance. The brute force attack is designed to be successful</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The SSH brute force attack was successful and the attacker was able to log in to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We pretend here that the attacker then copied the temp credentials (that came from IAM Role for EC2) from the instance to an S3 bucket - in reality the API calls from the Malicious Host use the temp creds from the IAM Role for EC2 attached to the Malicious Host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The CloudFormation template that we ran in Module 2 enables encryption for the Data bucket and then the EC2 instance removes the encryption. In addition the CloudFormation template made the Data bucket public. This is used for the Macie part of the investigation in Module 3. We pretend that the attacker made the bucket public and removed the default encryption from the bucket.</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 The API Calls that generated the API findings come from the Malicious Host. The calls use the temp creds from the IAM role for EC2 running on the Malicious Host. The GuardDuty findings are generated because the EIP on the Malicious Host is in a custom threat list.</a:t>
            </a:r>
          </a:p>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999289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388573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94455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57062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33437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security/" TargetMode="External"/><Relationship Id="rId7" Type="http://schemas.openxmlformats.org/officeDocument/2006/relationships/hyperlink" Target="https://www.forbes.com/forbesinsights/bmc_security/index.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0.awsstatic.com/whitepapers/AWS_CAF_Security_Perspective.pdf" TargetMode="External"/><Relationship Id="rId5" Type="http://schemas.openxmlformats.org/officeDocument/2006/relationships/hyperlink" Target="https://www.nist.gov/cyberframework" TargetMode="External"/><Relationship Id="rId4" Type="http://schemas.openxmlformats.org/officeDocument/2006/relationships/hyperlink" Target="https://www.verizonenterprise.com/resources/reports/rp_DBIR_2018_Report_en_xg.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guardduty/latest/ug/guardduty_findings.html" TargetMode="External"/><Relationship Id="rId7" Type="http://schemas.openxmlformats.org/officeDocument/2006/relationships/hyperlink" Target="https://aws.amazon.com/blogs/security/classify-sensitive-data-in-your-environment-using-amazon-maci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awslabs/amazon-guardduty-tester" TargetMode="External"/><Relationship Id="rId5" Type="http://schemas.openxmlformats.org/officeDocument/2006/relationships/hyperlink" Target="https://github.com/aws-samples/amazon-guardduty-multiaccount-scripts" TargetMode="External"/><Relationship Id="rId4" Type="http://schemas.openxmlformats.org/officeDocument/2006/relationships/hyperlink" Target="https://github.com/aws-samples/amazon-guardduty-to-slac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a:xfrm>
            <a:off x="487898" y="1250571"/>
            <a:ext cx="8656101" cy="744537"/>
          </a:xfrm>
        </p:spPr>
        <p:txBody>
          <a:bodyPr/>
          <a:lstStyle/>
          <a:p>
            <a:r>
              <a:rPr lang="en-US" dirty="0"/>
              <a:t>Threat Detection and Remediation Workshop</a:t>
            </a:r>
          </a:p>
        </p:txBody>
      </p:sp>
      <p:sp>
        <p:nvSpPr>
          <p:cNvPr id="5" name="Text Placeholder 4"/>
          <p:cNvSpPr>
            <a:spLocks noGrp="1"/>
          </p:cNvSpPr>
          <p:nvPr>
            <p:ph type="body" sz="quarter" idx="13"/>
          </p:nvPr>
        </p:nvSpPr>
        <p:spPr>
          <a:xfrm>
            <a:off x="487898" y="2423244"/>
            <a:ext cx="7892704" cy="487849"/>
          </a:xfrm>
        </p:spPr>
        <p:txBody>
          <a:bodyPr/>
          <a:lstStyle/>
          <a:p>
            <a:r>
              <a:rPr lang="en-US" dirty="0"/>
              <a:t>Module 4 – Review, Discussion, Questions &amp; Cleanup</a:t>
            </a:r>
          </a:p>
        </p:txBody>
      </p:sp>
    </p:spTree>
    <p:extLst>
      <p:ext uri="{BB962C8B-B14F-4D97-AF65-F5344CB8AC3E}">
        <p14:creationId xmlns:p14="http://schemas.microsoft.com/office/powerpoint/2010/main" val="238736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513596"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two AWS services provide a historical configuration change audit? </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of the two is really designed (and much easier to use) for analysis of configuration changes?</a:t>
            </a:r>
            <a:endParaRPr lang="en-US" sz="1800" dirty="0"/>
          </a:p>
        </p:txBody>
      </p:sp>
    </p:spTree>
    <p:extLst>
      <p:ext uri="{BB962C8B-B14F-4D97-AF65-F5344CB8AC3E}">
        <p14:creationId xmlns:p14="http://schemas.microsoft.com/office/powerpoint/2010/main" val="9998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8" y="878704"/>
            <a:ext cx="8454873"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Let’s assume the company policy in this scenario is that EC2 instances running Linux can only use certificate authentication. At some point somebody must have enabled password authentication on the web server.</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How could you determine when this was changed and by whom?</a:t>
            </a:r>
            <a:endParaRPr lang="en-US" sz="1800" dirty="0"/>
          </a:p>
        </p:txBody>
      </p:sp>
    </p:spTree>
    <p:extLst>
      <p:ext uri="{BB962C8B-B14F-4D97-AF65-F5344CB8AC3E}">
        <p14:creationId xmlns:p14="http://schemas.microsoft.com/office/powerpoint/2010/main" val="189874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r>
              <a:rPr lang="en-US" sz="1800" dirty="0"/>
              <a:t>We use Inspector to investigate the threat. Is Inspector a protect or detect service (or both – or other)?</a:t>
            </a:r>
          </a:p>
        </p:txBody>
      </p:sp>
      <p:pic>
        <p:nvPicPr>
          <p:cNvPr id="5" name="Picture 4">
            <a:extLst>
              <a:ext uri="{FF2B5EF4-FFF2-40B4-BE49-F238E27FC236}">
                <a16:creationId xmlns:a16="http://schemas.microsoft.com/office/drawing/2014/main" id="{EFE29B59-A281-E348-AEEC-A41F1B9E6C62}"/>
              </a:ext>
            </a:extLst>
          </p:cNvPr>
          <p:cNvPicPr>
            <a:picLocks noChangeAspect="1"/>
          </p:cNvPicPr>
          <p:nvPr/>
        </p:nvPicPr>
        <p:blipFill>
          <a:blip r:embed="rId3"/>
          <a:stretch>
            <a:fillRect/>
          </a:stretch>
        </p:blipFill>
        <p:spPr>
          <a:xfrm>
            <a:off x="4110183" y="1194441"/>
            <a:ext cx="3860800" cy="3607521"/>
          </a:xfrm>
          <a:prstGeom prst="rect">
            <a:avLst/>
          </a:prstGeom>
        </p:spPr>
      </p:pic>
      <p:sp>
        <p:nvSpPr>
          <p:cNvPr id="6" name="Rectangle 5">
            <a:extLst>
              <a:ext uri="{FF2B5EF4-FFF2-40B4-BE49-F238E27FC236}">
                <a16:creationId xmlns:a16="http://schemas.microsoft.com/office/drawing/2014/main" id="{6321BE2E-132B-694A-886F-39096EC72455}"/>
              </a:ext>
            </a:extLst>
          </p:cNvPr>
          <p:cNvSpPr/>
          <p:nvPr/>
        </p:nvSpPr>
        <p:spPr>
          <a:xfrm>
            <a:off x="336789" y="4432630"/>
            <a:ext cx="4248279" cy="369332"/>
          </a:xfrm>
          <a:prstGeom prst="rect">
            <a:avLst/>
          </a:prstGeom>
        </p:spPr>
        <p:txBody>
          <a:bodyPr wrap="none">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https://</a:t>
            </a:r>
            <a:r>
              <a:rPr lang="en-US" dirty="0" err="1">
                <a:latin typeface="Amazon Ember" panose="020B0603020204020204" pitchFamily="34" charset="0"/>
                <a:ea typeface="Amazon Ember" panose="020B0603020204020204" pitchFamily="34" charset="0"/>
                <a:cs typeface="Amazon Ember" panose="020B0603020204020204" pitchFamily="34" charset="0"/>
              </a:rPr>
              <a:t>www.nist.gov</a:t>
            </a:r>
            <a:r>
              <a:rPr lang="en-US" dirty="0">
                <a:latin typeface="Amazon Ember" panose="020B0603020204020204" pitchFamily="34" charset="0"/>
                <a:ea typeface="Amazon Ember" panose="020B0603020204020204" pitchFamily="34" charset="0"/>
                <a:cs typeface="Amazon Ember" panose="020B0603020204020204" pitchFamily="34" charset="0"/>
              </a:rPr>
              <a:t>/</a:t>
            </a:r>
            <a:r>
              <a:rPr lang="en-US" dirty="0" err="1">
                <a:latin typeface="Amazon Ember" panose="020B0603020204020204" pitchFamily="34" charset="0"/>
                <a:ea typeface="Amazon Ember" panose="020B0603020204020204" pitchFamily="34" charset="0"/>
                <a:cs typeface="Amazon Ember" panose="020B0603020204020204" pitchFamily="34" charset="0"/>
              </a:rPr>
              <a:t>cyberframework</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47343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Would you consider a single SSH brute force attack finding by itself be enough to kick off an automated action to add an ACL to block the source of the attack?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What combination of data points regarding a threat would lead you to consider automatically terminating a compromised instance?</a:t>
            </a:r>
          </a:p>
        </p:txBody>
      </p:sp>
    </p:spTree>
    <p:extLst>
      <p:ext uri="{BB962C8B-B14F-4D97-AF65-F5344CB8AC3E}">
        <p14:creationId xmlns:p14="http://schemas.microsoft.com/office/powerpoint/2010/main" val="100757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Macie had an alert for “S3 Bucket IAM policy grants global read rights.” We investigated that bucket in the workshop. Were the objects in the bucket actually publicly accessible?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What about the encrypted objects in the bucket? </a:t>
            </a:r>
          </a:p>
        </p:txBody>
      </p:sp>
    </p:spTree>
    <p:extLst>
      <p:ext uri="{BB962C8B-B14F-4D97-AF65-F5344CB8AC3E}">
        <p14:creationId xmlns:p14="http://schemas.microsoft.com/office/powerpoint/2010/main" val="293230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Cleanup</a:t>
            </a:r>
          </a:p>
        </p:txBody>
      </p:sp>
    </p:spTree>
    <p:extLst>
      <p:ext uri="{BB962C8B-B14F-4D97-AF65-F5344CB8AC3E}">
        <p14:creationId xmlns:p14="http://schemas.microsoft.com/office/powerpoint/2010/main" val="104887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A1C8C5-82FA-3D47-A048-EF0D9641CF60}"/>
              </a:ext>
            </a:extLst>
          </p:cNvPr>
          <p:cNvSpPr txBox="1">
            <a:spLocks noGrp="1"/>
          </p:cNvSpPr>
          <p:nvPr>
            <p:ph idx="1"/>
          </p:nvPr>
        </p:nvSpPr>
        <p:spPr>
          <a:xfrm>
            <a:off x="336789" y="770246"/>
            <a:ext cx="8682086" cy="452431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3"/>
              </a:rPr>
              <a:t>https://aws.amazon.com/security/</a:t>
            </a:r>
            <a:endParaRPr lang="en-US" sz="20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20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hlinkClick r:id="rId4"/>
              </a:rPr>
              <a:t>https://www.verizonenterprise.com/resources/reports/rp_DBIR_2018_Report_en_xg.pdf</a:t>
            </a:r>
            <a:r>
              <a:rPr lang="en-US" sz="2000" dirty="0">
                <a:latin typeface="Amazon Ember" panose="020B0603020204020204" pitchFamily="34" charset="0"/>
                <a:ea typeface="Amazon Ember" panose="020B0603020204020204" pitchFamily="34" charset="0"/>
                <a:cs typeface="Amazon Ember" panose="020B0603020204020204" pitchFamily="34" charset="0"/>
              </a:rPr>
              <a:t> </a:t>
            </a:r>
          </a:p>
          <a:p>
            <a:pPr marL="285750" indent="-28575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hlinkClick r:id="rId5"/>
              </a:rPr>
              <a:t>https://www.nist.gov/cyberframework</a:t>
            </a:r>
            <a:r>
              <a:rPr lang="en-US" sz="2000" dirty="0">
                <a:latin typeface="Amazon Ember" panose="020B0603020204020204" pitchFamily="34" charset="0"/>
                <a:ea typeface="Amazon Ember" panose="020B0603020204020204" pitchFamily="34" charset="0"/>
                <a:cs typeface="Amazon Ember" panose="020B0603020204020204" pitchFamily="34" charset="0"/>
              </a:rPr>
              <a:t> </a:t>
            </a:r>
          </a:p>
          <a:p>
            <a:pPr marL="285750" indent="-28575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hlinkClick r:id="rId6"/>
              </a:rPr>
              <a:t>https://d0.awsstatic.com/whitepapers/AWS_CAF_Security_Perspective.pdf</a:t>
            </a:r>
            <a:r>
              <a:rPr lang="en-US" sz="2000" dirty="0">
                <a:latin typeface="Amazon Ember" panose="020B0603020204020204" pitchFamily="34" charset="0"/>
                <a:ea typeface="Amazon Ember" panose="020B0603020204020204" pitchFamily="34" charset="0"/>
                <a:cs typeface="Amazon Ember" panose="020B0603020204020204" pitchFamily="34" charset="0"/>
              </a:rPr>
              <a:t> </a:t>
            </a:r>
          </a:p>
          <a:p>
            <a:pPr marL="285750" indent="-28575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hlinkClick r:id="rId7"/>
              </a:rPr>
              <a:t>https://www.forbes.com/forbesinsights/bmc_security/index.html</a:t>
            </a:r>
            <a:r>
              <a:rPr lang="en-US" sz="2000" dirty="0">
                <a:latin typeface="Amazon Ember" panose="020B0603020204020204" pitchFamily="34" charset="0"/>
                <a:ea typeface="Amazon Ember" panose="020B0603020204020204" pitchFamily="34" charset="0"/>
                <a:cs typeface="Amazon Ember" panose="020B0603020204020204" pitchFamily="34" charset="0"/>
              </a:rPr>
              <a:t> </a:t>
            </a:r>
          </a:p>
          <a:p>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itle 1">
            <a:extLst>
              <a:ext uri="{FF2B5EF4-FFF2-40B4-BE49-F238E27FC236}">
                <a16:creationId xmlns:a16="http://schemas.microsoft.com/office/drawing/2014/main" id="{B76E9637-004D-F146-ACBC-996C1C46EF08}"/>
              </a:ext>
            </a:extLst>
          </p:cNvPr>
          <p:cNvSpPr>
            <a:spLocks noGrp="1"/>
          </p:cNvSpPr>
          <p:nvPr>
            <p:ph type="title"/>
          </p:nvPr>
        </p:nvSpPr>
        <p:spPr>
          <a:xfrm>
            <a:off x="336789" y="114936"/>
            <a:ext cx="8205304" cy="545192"/>
          </a:xfrm>
        </p:spPr>
        <p:txBody>
          <a:bodyPr/>
          <a:lstStyle/>
          <a:p>
            <a:r>
              <a:rPr lang="en-US" dirty="0"/>
              <a:t>Links for items we discussed</a:t>
            </a:r>
          </a:p>
        </p:txBody>
      </p:sp>
    </p:spTree>
    <p:extLst>
      <p:ext uri="{BB962C8B-B14F-4D97-AF65-F5344CB8AC3E}">
        <p14:creationId xmlns:p14="http://schemas.microsoft.com/office/powerpoint/2010/main" val="4221416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6391"/>
            <a:ext cx="8205304" cy="545741"/>
          </a:xfrm>
        </p:spPr>
        <p:txBody>
          <a:bodyPr/>
          <a:lstStyle/>
          <a:p>
            <a:r>
              <a:rPr lang="en-US" dirty="0"/>
              <a:t>Useful Links</a:t>
            </a:r>
          </a:p>
        </p:txBody>
      </p:sp>
      <p:sp>
        <p:nvSpPr>
          <p:cNvPr id="4" name="Content Placeholder 3">
            <a:extLst>
              <a:ext uri="{FF2B5EF4-FFF2-40B4-BE49-F238E27FC236}">
                <a16:creationId xmlns:a16="http://schemas.microsoft.com/office/drawing/2014/main" id="{A6A1C8C5-82FA-3D47-A048-EF0D9641CF60}"/>
              </a:ext>
            </a:extLst>
          </p:cNvPr>
          <p:cNvSpPr txBox="1">
            <a:spLocks noGrp="1"/>
          </p:cNvSpPr>
          <p:nvPr>
            <p:ph idx="1"/>
          </p:nvPr>
        </p:nvSpPr>
        <p:spPr>
          <a:xfrm>
            <a:off x="336789" y="552132"/>
            <a:ext cx="8682086" cy="4770537"/>
          </a:xfrm>
          <a:prstGeom prst="rect">
            <a:avLst/>
          </a:prstGeom>
          <a:noFill/>
        </p:spPr>
        <p:txBody>
          <a:bodyPr wrap="square" rtlCol="0">
            <a:spAutoFit/>
          </a:bodyPr>
          <a:lstStyle/>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All Findings</a:t>
            </a: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3"/>
              </a:rPr>
              <a:t>https://docs.aws.amazon.com/guardduty/latest/ug/guardduty_findings.html</a:t>
            </a: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 </a:t>
            </a: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 to Slack Integration: </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4"/>
            </a:endParaRP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4"/>
              </a:rPr>
              <a:t>https://github.com/aws-samples/amazon-guardduty-to-slack</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Multi-Account script: </a:t>
            </a:r>
            <a:endPar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5"/>
            </a:endParaRP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5"/>
              </a:rPr>
              <a:t>https://github.com/aws-samples/amazon-guardduty-multiaccount-scripts</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 Testing Scripts:</a:t>
            </a: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6"/>
              </a:rPr>
              <a:t>https://github.com/awslabs/amazon-guardduty-tester</a:t>
            </a: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 </a:t>
            </a: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Macie blog with test data : </a:t>
            </a: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7"/>
              </a:rPr>
              <a:t>https://aws.amazon.com/blogs/security/classify-sensitive-data-in-your-environment-using-amazon-macie/</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610142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594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3482043" cy="923330"/>
          </a:xfrm>
          <a:prstGeom prst="rect">
            <a:avLst/>
          </a:prstGeom>
        </p:spPr>
        <p:txBody>
          <a:bodyPr wrap="none">
            <a:spAutoFit/>
          </a:bodyPr>
          <a:lstStyle/>
          <a:p>
            <a:pPr marL="342900" indent="-34290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Review &amp; Discussion – 5 min</a:t>
            </a:r>
          </a:p>
          <a:p>
            <a:pPr marL="342900" indent="-34290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Questions – 15 min</a:t>
            </a:r>
          </a:p>
          <a:p>
            <a:pPr marL="342900" indent="-34290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Cleanup</a:t>
            </a:r>
          </a:p>
        </p:txBody>
      </p:sp>
    </p:spTree>
    <p:extLst>
      <p:ext uri="{BB962C8B-B14F-4D97-AF65-F5344CB8AC3E}">
        <p14:creationId xmlns:p14="http://schemas.microsoft.com/office/powerpoint/2010/main" val="143200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&amp; Discussion</a:t>
            </a:r>
            <a:br>
              <a:rPr lang="en-US" dirty="0"/>
            </a:br>
            <a:endParaRPr lang="en-US" dirty="0"/>
          </a:p>
        </p:txBody>
      </p:sp>
    </p:spTree>
    <p:extLst>
      <p:ext uri="{BB962C8B-B14F-4D97-AF65-F5344CB8AC3E}">
        <p14:creationId xmlns:p14="http://schemas.microsoft.com/office/powerpoint/2010/main" val="208751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Attack</a:t>
            </a:r>
          </a:p>
        </p:txBody>
      </p:sp>
      <p:pic>
        <p:nvPicPr>
          <p:cNvPr id="6" name="Content Placeholder 5">
            <a:extLst>
              <a:ext uri="{FF2B5EF4-FFF2-40B4-BE49-F238E27FC236}">
                <a16:creationId xmlns:a16="http://schemas.microsoft.com/office/drawing/2014/main" id="{30CBAF65-E90A-AF4D-8777-AC0334835FAF}"/>
              </a:ext>
            </a:extLst>
          </p:cNvPr>
          <p:cNvPicPr>
            <a:picLocks noGrp="1" noChangeAspect="1"/>
          </p:cNvPicPr>
          <p:nvPr>
            <p:ph idx="1"/>
          </p:nvPr>
        </p:nvPicPr>
        <p:blipFill>
          <a:blip r:embed="rId3"/>
          <a:stretch>
            <a:fillRect/>
          </a:stretch>
        </p:blipFill>
        <p:spPr>
          <a:xfrm>
            <a:off x="2716135" y="-87254"/>
            <a:ext cx="4749894" cy="4885011"/>
          </a:xfrm>
        </p:spPr>
      </p:pic>
    </p:spTree>
    <p:extLst>
      <p:ext uri="{BB962C8B-B14F-4D97-AF65-F5344CB8AC3E}">
        <p14:creationId xmlns:p14="http://schemas.microsoft.com/office/powerpoint/2010/main" val="21020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a:t>
            </a:r>
            <a:br>
              <a:rPr lang="en-US" dirty="0"/>
            </a:br>
            <a:r>
              <a:rPr lang="en-US" dirty="0"/>
              <a:t>setup</a:t>
            </a:r>
          </a:p>
        </p:txBody>
      </p:sp>
      <p:pic>
        <p:nvPicPr>
          <p:cNvPr id="7" name="Content Placeholder 6">
            <a:extLst>
              <a:ext uri="{FF2B5EF4-FFF2-40B4-BE49-F238E27FC236}">
                <a16:creationId xmlns:a16="http://schemas.microsoft.com/office/drawing/2014/main" id="{7FCEFE30-0A59-D44D-BFEF-5D5975FABA81}"/>
              </a:ext>
            </a:extLst>
          </p:cNvPr>
          <p:cNvPicPr>
            <a:picLocks noGrp="1" noChangeAspect="1"/>
          </p:cNvPicPr>
          <p:nvPr>
            <p:ph idx="1"/>
          </p:nvPr>
        </p:nvPicPr>
        <p:blipFill>
          <a:blip r:embed="rId3"/>
          <a:stretch>
            <a:fillRect/>
          </a:stretch>
        </p:blipFill>
        <p:spPr>
          <a:xfrm>
            <a:off x="2019641" y="0"/>
            <a:ext cx="6668222" cy="4701952"/>
          </a:xfrm>
        </p:spPr>
      </p:pic>
    </p:spTree>
    <p:extLst>
      <p:ext uri="{BB962C8B-B14F-4D97-AF65-F5344CB8AC3E}">
        <p14:creationId xmlns:p14="http://schemas.microsoft.com/office/powerpoint/2010/main" val="235832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9E60260-1F3C-994F-9BF5-A43F6FE74694}"/>
              </a:ext>
            </a:extLst>
          </p:cNvPr>
          <p:cNvPicPr>
            <a:picLocks noGrp="1" noChangeAspect="1"/>
          </p:cNvPicPr>
          <p:nvPr>
            <p:ph idx="1"/>
          </p:nvPr>
        </p:nvPicPr>
        <p:blipFill>
          <a:blip r:embed="rId3"/>
          <a:stretch>
            <a:fillRect/>
          </a:stretch>
        </p:blipFill>
        <p:spPr>
          <a:xfrm>
            <a:off x="2364509" y="-106736"/>
            <a:ext cx="6580580" cy="4795151"/>
          </a:xfrm>
        </p:spPr>
      </p:pic>
      <p:sp>
        <p:nvSpPr>
          <p:cNvPr id="2" name="Title 1"/>
          <p:cNvSpPr>
            <a:spLocks noGrp="1"/>
          </p:cNvSpPr>
          <p:nvPr>
            <p:ph type="title"/>
          </p:nvPr>
        </p:nvSpPr>
        <p:spPr/>
        <p:txBody>
          <a:bodyPr/>
          <a:lstStyle/>
          <a:p>
            <a:r>
              <a:rPr lang="en-US" dirty="0"/>
              <a:t>What</a:t>
            </a:r>
            <a:br>
              <a:rPr lang="en-US" dirty="0"/>
            </a:br>
            <a:r>
              <a:rPr lang="en-US" dirty="0"/>
              <a:t>really</a:t>
            </a:r>
            <a:br>
              <a:rPr lang="en-US" dirty="0"/>
            </a:br>
            <a:r>
              <a:rPr lang="en-US" dirty="0"/>
              <a:t>happened?</a:t>
            </a:r>
          </a:p>
        </p:txBody>
      </p:sp>
    </p:spTree>
    <p:extLst>
      <p:ext uri="{BB962C8B-B14F-4D97-AF65-F5344CB8AC3E}">
        <p14:creationId xmlns:p14="http://schemas.microsoft.com/office/powerpoint/2010/main" val="112151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97140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496818" cy="3553926"/>
          </a:xfrm>
        </p:spPr>
        <p:txBody>
          <a:bodyPr/>
          <a:lstStyle/>
          <a:p>
            <a:r>
              <a:rPr lang="en-US" sz="1800" dirty="0"/>
              <a:t>Why did the API calls from the “malicious host” generate GuardDuty findings? </a:t>
            </a:r>
          </a:p>
        </p:txBody>
      </p:sp>
    </p:spTree>
    <p:extLst>
      <p:ext uri="{BB962C8B-B14F-4D97-AF65-F5344CB8AC3E}">
        <p14:creationId xmlns:p14="http://schemas.microsoft.com/office/powerpoint/2010/main" val="376773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8" y="878704"/>
            <a:ext cx="8538763" cy="3553926"/>
          </a:xfrm>
        </p:spPr>
        <p:txBody>
          <a:bodyPr/>
          <a:lstStyle/>
          <a:p>
            <a:pPr marL="285750" indent="-285750">
              <a:buFont typeface="Arial" panose="020B0604020202020204" pitchFamily="34" charset="0"/>
              <a:buChar char="•"/>
            </a:pPr>
            <a:r>
              <a:rPr lang="en-US" sz="1800" dirty="0"/>
              <a:t>The lab mentions you can ignore the high severity SSH brute force attack finding? Why?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Why is this a ”side-effect” of the simulated attack in this workshop? (hint: how does that differ from the low severity brute force finding we investigated?)</a:t>
            </a:r>
          </a:p>
        </p:txBody>
      </p:sp>
    </p:spTree>
    <p:extLst>
      <p:ext uri="{BB962C8B-B14F-4D97-AF65-F5344CB8AC3E}">
        <p14:creationId xmlns:p14="http://schemas.microsoft.com/office/powerpoint/2010/main" val="12325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2631</TotalTime>
  <Words>902</Words>
  <Application>Microsoft Macintosh PowerPoint</Application>
  <PresentationFormat>On-screen Show (16:9)</PresentationFormat>
  <Paragraphs>90</Paragraphs>
  <Slides>18</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Amazon Ember</vt:lpstr>
      <vt:lpstr>Amazon Ember Regular</vt:lpstr>
      <vt:lpstr>Arial</vt:lpstr>
      <vt:lpstr>Calibri</vt:lpstr>
      <vt:lpstr>Consolas</vt:lpstr>
      <vt:lpstr>Lucida Console</vt:lpstr>
      <vt:lpstr>Times New Roman</vt:lpstr>
      <vt:lpstr>DeckTemplate-AWS</vt:lpstr>
      <vt:lpstr>PowerPoint Presentation</vt:lpstr>
      <vt:lpstr>Agenda</vt:lpstr>
      <vt:lpstr>Review &amp; Discussion </vt:lpstr>
      <vt:lpstr>The Attack</vt:lpstr>
      <vt:lpstr>Module 2 setup</vt:lpstr>
      <vt:lpstr>What really happened?</vt:lpstr>
      <vt:lpstr>Questions</vt:lpstr>
      <vt:lpstr>Workshop questions</vt:lpstr>
      <vt:lpstr>Workshop questions</vt:lpstr>
      <vt:lpstr>Workshop questions</vt:lpstr>
      <vt:lpstr>Workshop questions</vt:lpstr>
      <vt:lpstr>Workshop questions</vt:lpstr>
      <vt:lpstr>Workshop questions</vt:lpstr>
      <vt:lpstr>Workshop questions</vt:lpstr>
      <vt:lpstr>Cleanup</vt:lpstr>
      <vt:lpstr>Links for items we discussed</vt:lpstr>
      <vt:lpstr>Useful Links</vt:lpstr>
      <vt:lpstr>Thank you!</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Greg .</cp:lastModifiedBy>
  <cp:revision>77</cp:revision>
  <cp:lastPrinted>2018-06-13T13:35:50Z</cp:lastPrinted>
  <dcterms:created xsi:type="dcterms:W3CDTF">2016-06-17T18:22:10Z</dcterms:created>
  <dcterms:modified xsi:type="dcterms:W3CDTF">2018-07-11T02:48:20Z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