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61"/>
  </p:notesMasterIdLst>
  <p:sldIdLst>
    <p:sldId id="484" r:id="rId5"/>
    <p:sldId id="583" r:id="rId6"/>
    <p:sldId id="285" r:id="rId7"/>
    <p:sldId id="584" r:id="rId8"/>
    <p:sldId id="578" r:id="rId9"/>
    <p:sldId id="604" r:id="rId10"/>
    <p:sldId id="603" r:id="rId11"/>
    <p:sldId id="479" r:id="rId12"/>
    <p:sldId id="586" r:id="rId13"/>
    <p:sldId id="471" r:id="rId14"/>
    <p:sldId id="435" r:id="rId15"/>
    <p:sldId id="466" r:id="rId16"/>
    <p:sldId id="311" r:id="rId17"/>
    <p:sldId id="437" r:id="rId18"/>
    <p:sldId id="598" r:id="rId19"/>
    <p:sldId id="381" r:id="rId20"/>
    <p:sldId id="439" r:id="rId21"/>
    <p:sldId id="452" r:id="rId22"/>
    <p:sldId id="454" r:id="rId23"/>
    <p:sldId id="453" r:id="rId24"/>
    <p:sldId id="383" r:id="rId25"/>
    <p:sldId id="599" r:id="rId26"/>
    <p:sldId id="385" r:id="rId27"/>
    <p:sldId id="386" r:id="rId28"/>
    <p:sldId id="387" r:id="rId29"/>
    <p:sldId id="388" r:id="rId30"/>
    <p:sldId id="389" r:id="rId31"/>
    <p:sldId id="390" r:id="rId32"/>
    <p:sldId id="391" r:id="rId33"/>
    <p:sldId id="392" r:id="rId34"/>
    <p:sldId id="393" r:id="rId35"/>
    <p:sldId id="394" r:id="rId36"/>
    <p:sldId id="600" r:id="rId37"/>
    <p:sldId id="309" r:id="rId38"/>
    <p:sldId id="601" r:id="rId39"/>
    <p:sldId id="470" r:id="rId40"/>
    <p:sldId id="455" r:id="rId41"/>
    <p:sldId id="457" r:id="rId42"/>
    <p:sldId id="463" r:id="rId43"/>
    <p:sldId id="384" r:id="rId44"/>
    <p:sldId id="582" r:id="rId45"/>
    <p:sldId id="597" r:id="rId46"/>
    <p:sldId id="378" r:id="rId47"/>
    <p:sldId id="596" r:id="rId48"/>
    <p:sldId id="478" r:id="rId49"/>
    <p:sldId id="477" r:id="rId50"/>
    <p:sldId id="382" r:id="rId51"/>
    <p:sldId id="475" r:id="rId52"/>
    <p:sldId id="590" r:id="rId53"/>
    <p:sldId id="591" r:id="rId54"/>
    <p:sldId id="593" r:id="rId55"/>
    <p:sldId id="602" r:id="rId56"/>
    <p:sldId id="374" r:id="rId57"/>
    <p:sldId id="377" r:id="rId58"/>
    <p:sldId id="474" r:id="rId59"/>
    <p:sldId id="476" r:id="rId6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Module 1" id="{99D4ECB9-54B2-8A40-9AAE-71176EF415E4}">
          <p14:sldIdLst>
            <p14:sldId id="484"/>
            <p14:sldId id="583"/>
          </p14:sldIdLst>
        </p14:section>
        <p14:section name="Intro" id="{47AA9416-504C-5C4C-B7E5-8D030EC8FFA0}">
          <p14:sldIdLst>
            <p14:sldId id="285"/>
            <p14:sldId id="584"/>
            <p14:sldId id="578"/>
            <p14:sldId id="604"/>
            <p14:sldId id="603"/>
            <p14:sldId id="479"/>
          </p14:sldIdLst>
        </p14:section>
        <p14:section name="Start Module 2" id="{9E57BF4B-F9CF-0240-B139-8DFF7CC92462}">
          <p14:sldIdLst>
            <p14:sldId id="586"/>
            <p14:sldId id="471"/>
            <p14:sldId id="435"/>
            <p14:sldId id="466"/>
            <p14:sldId id="311"/>
            <p14:sldId id="437"/>
            <p14:sldId id="598"/>
            <p14:sldId id="381"/>
            <p14:sldId id="439"/>
            <p14:sldId id="452"/>
            <p14:sldId id="454"/>
            <p14:sldId id="453"/>
            <p14:sldId id="383"/>
            <p14:sldId id="599"/>
            <p14:sldId id="385"/>
            <p14:sldId id="386"/>
            <p14:sldId id="387"/>
            <p14:sldId id="388"/>
            <p14:sldId id="389"/>
            <p14:sldId id="390"/>
            <p14:sldId id="391"/>
            <p14:sldId id="392"/>
            <p14:sldId id="393"/>
            <p14:sldId id="394"/>
            <p14:sldId id="600"/>
            <p14:sldId id="309"/>
            <p14:sldId id="601"/>
          </p14:sldIdLst>
        </p14:section>
        <p14:section name="Start Module 3" id="{D6C5D9A0-E80A-384A-99A4-0611A1ACEBAF}">
          <p14:sldIdLst>
            <p14:sldId id="470"/>
            <p14:sldId id="455"/>
            <p14:sldId id="457"/>
            <p14:sldId id="463"/>
          </p14:sldIdLst>
        </p14:section>
        <p14:section name="Break (leave up)" id="{75581CB2-9AD3-824B-B2EC-D2486F15C38C}">
          <p14:sldIdLst>
            <p14:sldId id="384"/>
          </p14:sldIdLst>
        </p14:section>
        <p14:section name="After Break" id="{CC731304-9B78-FF43-B35F-98B44B474D36}">
          <p14:sldIdLst>
            <p14:sldId id="582"/>
            <p14:sldId id="597"/>
          </p14:sldIdLst>
        </p14:section>
        <p14:section name="Start Module 4" id="{EA555A07-8EE7-0347-BE34-281A50E6DCFA}">
          <p14:sldIdLst>
            <p14:sldId id="378"/>
            <p14:sldId id="596"/>
            <p14:sldId id="478"/>
            <p14:sldId id="477"/>
            <p14:sldId id="382"/>
            <p14:sldId id="475"/>
            <p14:sldId id="590"/>
            <p14:sldId id="591"/>
            <p14:sldId id="593"/>
            <p14:sldId id="602"/>
            <p14:sldId id="374"/>
          </p14:sldIdLst>
        </p14:section>
        <p14:section name="Workshop walkthrough" id="{CD02EDAE-6AAF-B04C-A51C-DBF1F3611630}">
          <p14:sldIdLst>
            <p14:sldId id="377"/>
            <p14:sldId id="474"/>
            <p14:sldId id="476"/>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595A5D"/>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3" autoAdjust="0"/>
    <p:restoredTop sz="78287" autoAdjust="0"/>
  </p:normalViewPr>
  <p:slideViewPr>
    <p:cSldViewPr snapToGrid="0" showGuides="1">
      <p:cViewPr varScale="1">
        <p:scale>
          <a:sx n="87" d="100"/>
          <a:sy n="87" d="100"/>
        </p:scale>
        <p:origin x="304" y="17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7" d="100"/>
          <a:sy n="87" d="100"/>
        </p:scale>
        <p:origin x="3762"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875F1B-502A-704E-88D9-09B0DB6D018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FB926B68-C180-A445-8E90-08B6EF7A0813}">
      <dgm:prSet/>
      <dgm:spPr/>
      <dgm:t>
        <a:bodyPr/>
        <a:lstStyle/>
        <a:p>
          <a:pPr rtl="0"/>
          <a:r>
            <a:rPr lang="en-US" b="0" i="0" baseline="0"/>
            <a:t>Response</a:t>
          </a:r>
          <a:endParaRPr lang="en-US"/>
        </a:p>
      </dgm:t>
    </dgm:pt>
    <dgm:pt modelId="{4F807372-B3E5-0049-BF5A-C28A9D335BDE}" type="parTrans" cxnId="{19502A9E-99CA-5E46-B5E7-43949882AA15}">
      <dgm:prSet/>
      <dgm:spPr/>
      <dgm:t>
        <a:bodyPr/>
        <a:lstStyle/>
        <a:p>
          <a:endParaRPr lang="en-US">
            <a:solidFill>
              <a:schemeClr val="bg1"/>
            </a:solidFill>
          </a:endParaRPr>
        </a:p>
      </dgm:t>
    </dgm:pt>
    <dgm:pt modelId="{AF19BA66-966F-8A40-953F-1E0B6293DD92}" type="sibTrans" cxnId="{19502A9E-99CA-5E46-B5E7-43949882AA15}">
      <dgm:prSet/>
      <dgm:spPr/>
      <dgm:t>
        <a:bodyPr/>
        <a:lstStyle/>
        <a:p>
          <a:endParaRPr lang="en-US">
            <a:solidFill>
              <a:schemeClr val="bg1"/>
            </a:solidFill>
          </a:endParaRPr>
        </a:p>
      </dgm:t>
    </dgm:pt>
    <dgm:pt modelId="{AB747BC5-28EB-604E-8DB6-3067FAC9A4B7}">
      <dgm:prSet/>
      <dgm:spPr/>
      <dgm:t>
        <a:bodyPr/>
        <a:lstStyle/>
        <a:p>
          <a:pPr rtl="0"/>
          <a:r>
            <a:rPr lang="en-US" b="0" i="0" dirty="0"/>
            <a:t>AWS IR (</a:t>
          </a:r>
          <a:r>
            <a:rPr lang="en-US" b="0" i="0" dirty="0" err="1"/>
            <a:t>ThreatResponse</a:t>
          </a:r>
          <a:r>
            <a:rPr lang="en-US" b="0" i="0" dirty="0"/>
            <a:t>)</a:t>
          </a:r>
          <a:endParaRPr lang="en-US" dirty="0"/>
        </a:p>
      </dgm:t>
    </dgm:pt>
    <dgm:pt modelId="{2E2B6B3D-0694-7549-BE2E-750BA0DEDEF7}" type="parTrans" cxnId="{21A3AFB9-70B9-5A49-9533-7A359F7E3AB2}">
      <dgm:prSet/>
      <dgm:spPr/>
      <dgm:t>
        <a:bodyPr/>
        <a:lstStyle/>
        <a:p>
          <a:endParaRPr lang="en-US">
            <a:solidFill>
              <a:schemeClr val="bg1"/>
            </a:solidFill>
          </a:endParaRPr>
        </a:p>
      </dgm:t>
    </dgm:pt>
    <dgm:pt modelId="{034B5E78-7730-2B49-8356-AD794DDDFD50}" type="sibTrans" cxnId="{21A3AFB9-70B9-5A49-9533-7A359F7E3AB2}">
      <dgm:prSet/>
      <dgm:spPr/>
      <dgm:t>
        <a:bodyPr/>
        <a:lstStyle/>
        <a:p>
          <a:endParaRPr lang="en-US">
            <a:solidFill>
              <a:schemeClr val="bg1"/>
            </a:solidFill>
          </a:endParaRPr>
        </a:p>
      </dgm:t>
    </dgm:pt>
    <dgm:pt modelId="{E4034F6A-ABAD-F148-9D07-0F3F79868675}">
      <dgm:prSet/>
      <dgm:spPr/>
      <dgm:t>
        <a:bodyPr/>
        <a:lstStyle/>
        <a:p>
          <a:pPr rtl="0"/>
          <a:r>
            <a:rPr lang="en-US" b="0" i="0" baseline="0"/>
            <a:t>Case Management</a:t>
          </a:r>
          <a:endParaRPr lang="en-US"/>
        </a:p>
      </dgm:t>
    </dgm:pt>
    <dgm:pt modelId="{0F71A74E-7B8D-E047-ADD9-8552A79D98CB}" type="parTrans" cxnId="{F23047FB-52C7-B74E-8EE1-825FFB1A988E}">
      <dgm:prSet/>
      <dgm:spPr/>
      <dgm:t>
        <a:bodyPr/>
        <a:lstStyle/>
        <a:p>
          <a:endParaRPr lang="en-US">
            <a:solidFill>
              <a:schemeClr val="bg1"/>
            </a:solidFill>
          </a:endParaRPr>
        </a:p>
      </dgm:t>
    </dgm:pt>
    <dgm:pt modelId="{4BA6C060-D5F9-8D4D-ABEE-996E7A859693}" type="sibTrans" cxnId="{F23047FB-52C7-B74E-8EE1-825FFB1A988E}">
      <dgm:prSet/>
      <dgm:spPr/>
      <dgm:t>
        <a:bodyPr/>
        <a:lstStyle/>
        <a:p>
          <a:endParaRPr lang="en-US">
            <a:solidFill>
              <a:schemeClr val="bg1"/>
            </a:solidFill>
          </a:endParaRPr>
        </a:p>
      </dgm:t>
    </dgm:pt>
    <dgm:pt modelId="{A4CD1D31-6142-DC4C-9372-11E59C036BAC}">
      <dgm:prSet/>
      <dgm:spPr/>
      <dgm:t>
        <a:bodyPr/>
        <a:lstStyle/>
        <a:p>
          <a:pPr rtl="0"/>
          <a:r>
            <a:rPr lang="en-US" b="0" i="0"/>
            <a:t>Incident Pony (ThreatResponse)</a:t>
          </a:r>
          <a:endParaRPr lang="en-US"/>
        </a:p>
      </dgm:t>
    </dgm:pt>
    <dgm:pt modelId="{2C68730B-9F47-8A40-AC00-7B3CB79D93A5}" type="parTrans" cxnId="{5FF5C13B-54A6-5F42-A7C6-0FC3A45DC745}">
      <dgm:prSet/>
      <dgm:spPr/>
      <dgm:t>
        <a:bodyPr/>
        <a:lstStyle/>
        <a:p>
          <a:endParaRPr lang="en-US">
            <a:solidFill>
              <a:schemeClr val="bg1"/>
            </a:solidFill>
          </a:endParaRPr>
        </a:p>
      </dgm:t>
    </dgm:pt>
    <dgm:pt modelId="{E5949909-71DA-AF44-953B-AB424B05E46E}" type="sibTrans" cxnId="{5FF5C13B-54A6-5F42-A7C6-0FC3A45DC745}">
      <dgm:prSet/>
      <dgm:spPr/>
      <dgm:t>
        <a:bodyPr/>
        <a:lstStyle/>
        <a:p>
          <a:endParaRPr lang="en-US">
            <a:solidFill>
              <a:schemeClr val="bg1"/>
            </a:solidFill>
          </a:endParaRPr>
        </a:p>
      </dgm:t>
    </dgm:pt>
    <dgm:pt modelId="{9FF2EEB1-BA1E-DC4B-8DDE-50945B14ABA7}">
      <dgm:prSet/>
      <dgm:spPr/>
      <dgm:t>
        <a:bodyPr/>
        <a:lstStyle/>
        <a:p>
          <a:pPr rtl="0"/>
          <a:r>
            <a:rPr lang="en-US" b="0" i="0" baseline="0"/>
            <a:t>Networking</a:t>
          </a:r>
          <a:endParaRPr lang="en-US"/>
        </a:p>
      </dgm:t>
    </dgm:pt>
    <dgm:pt modelId="{D4E83403-CEB9-364A-9E03-265981B0F78E}" type="parTrans" cxnId="{56927204-9F32-2147-A981-F4F92A8D9AB6}">
      <dgm:prSet/>
      <dgm:spPr/>
      <dgm:t>
        <a:bodyPr/>
        <a:lstStyle/>
        <a:p>
          <a:endParaRPr lang="en-US">
            <a:solidFill>
              <a:schemeClr val="bg1"/>
            </a:solidFill>
          </a:endParaRPr>
        </a:p>
      </dgm:t>
    </dgm:pt>
    <dgm:pt modelId="{0A5690BE-C618-9043-8C5B-6A66207C31E9}" type="sibTrans" cxnId="{56927204-9F32-2147-A981-F4F92A8D9AB6}">
      <dgm:prSet/>
      <dgm:spPr/>
      <dgm:t>
        <a:bodyPr/>
        <a:lstStyle/>
        <a:p>
          <a:endParaRPr lang="en-US">
            <a:solidFill>
              <a:schemeClr val="bg1"/>
            </a:solidFill>
          </a:endParaRPr>
        </a:p>
      </dgm:t>
    </dgm:pt>
    <dgm:pt modelId="{35CA856B-D2DC-4849-A82E-D16F750B35F7}">
      <dgm:prSet/>
      <dgm:spPr/>
      <dgm:t>
        <a:bodyPr/>
        <a:lstStyle/>
        <a:p>
          <a:pPr rtl="0"/>
          <a:r>
            <a:rPr lang="en-US" b="0" i="0"/>
            <a:t>Moloch</a:t>
          </a:r>
          <a:endParaRPr lang="en-US"/>
        </a:p>
      </dgm:t>
    </dgm:pt>
    <dgm:pt modelId="{1674BCE0-77C8-FF46-B7B1-0577A27C7DE8}" type="parTrans" cxnId="{705E374F-57DD-6244-B0D5-A42AAC6CBE64}">
      <dgm:prSet/>
      <dgm:spPr/>
      <dgm:t>
        <a:bodyPr/>
        <a:lstStyle/>
        <a:p>
          <a:endParaRPr lang="en-US">
            <a:solidFill>
              <a:schemeClr val="bg1"/>
            </a:solidFill>
          </a:endParaRPr>
        </a:p>
      </dgm:t>
    </dgm:pt>
    <dgm:pt modelId="{B23F62D8-0D15-2749-9235-0B8683C4FA10}" type="sibTrans" cxnId="{705E374F-57DD-6244-B0D5-A42AAC6CBE64}">
      <dgm:prSet/>
      <dgm:spPr/>
      <dgm:t>
        <a:bodyPr/>
        <a:lstStyle/>
        <a:p>
          <a:endParaRPr lang="en-US">
            <a:solidFill>
              <a:schemeClr val="bg1"/>
            </a:solidFill>
          </a:endParaRPr>
        </a:p>
      </dgm:t>
    </dgm:pt>
    <dgm:pt modelId="{FDFB0577-1DFE-A841-87D9-79EF2FD3ECA6}">
      <dgm:prSet/>
      <dgm:spPr/>
      <dgm:t>
        <a:bodyPr/>
        <a:lstStyle/>
        <a:p>
          <a:pPr rtl="0"/>
          <a:r>
            <a:rPr lang="en-US" b="0" i="0"/>
            <a:t>Wireshark</a:t>
          </a:r>
          <a:endParaRPr lang="en-US"/>
        </a:p>
      </dgm:t>
    </dgm:pt>
    <dgm:pt modelId="{35A9A89A-FA81-DB40-A103-5F63C18F84AD}" type="parTrans" cxnId="{EBA3B175-5249-714A-8FBB-1EFF78535C1E}">
      <dgm:prSet/>
      <dgm:spPr/>
      <dgm:t>
        <a:bodyPr/>
        <a:lstStyle/>
        <a:p>
          <a:endParaRPr lang="en-US">
            <a:solidFill>
              <a:schemeClr val="bg1"/>
            </a:solidFill>
          </a:endParaRPr>
        </a:p>
      </dgm:t>
    </dgm:pt>
    <dgm:pt modelId="{DB740CAF-4163-8D4E-87A1-04D5C07F70F4}" type="sibTrans" cxnId="{EBA3B175-5249-714A-8FBB-1EFF78535C1E}">
      <dgm:prSet/>
      <dgm:spPr/>
      <dgm:t>
        <a:bodyPr/>
        <a:lstStyle/>
        <a:p>
          <a:endParaRPr lang="en-US">
            <a:solidFill>
              <a:schemeClr val="bg1"/>
            </a:solidFill>
          </a:endParaRPr>
        </a:p>
      </dgm:t>
    </dgm:pt>
    <dgm:pt modelId="{A8440CB6-C56A-8A4E-9084-CE70A01ED4C6}">
      <dgm:prSet/>
      <dgm:spPr/>
      <dgm:t>
        <a:bodyPr/>
        <a:lstStyle/>
        <a:p>
          <a:pPr rtl="0"/>
          <a:r>
            <a:rPr lang="en-US" b="0" i="0" baseline="0"/>
            <a:t>Enterprise</a:t>
          </a:r>
          <a:endParaRPr lang="en-US"/>
        </a:p>
      </dgm:t>
    </dgm:pt>
    <dgm:pt modelId="{BAD6B1EE-F7D9-7F41-A538-5EC39018B600}" type="parTrans" cxnId="{AB58A929-3B2A-FA4B-BA43-C39A26CED7A3}">
      <dgm:prSet/>
      <dgm:spPr/>
      <dgm:t>
        <a:bodyPr/>
        <a:lstStyle/>
        <a:p>
          <a:endParaRPr lang="en-US">
            <a:solidFill>
              <a:schemeClr val="bg1"/>
            </a:solidFill>
          </a:endParaRPr>
        </a:p>
      </dgm:t>
    </dgm:pt>
    <dgm:pt modelId="{45343BDA-F855-1E46-BBC1-58F02D1A7F5F}" type="sibTrans" cxnId="{AB58A929-3B2A-FA4B-BA43-C39A26CED7A3}">
      <dgm:prSet/>
      <dgm:spPr/>
      <dgm:t>
        <a:bodyPr/>
        <a:lstStyle/>
        <a:p>
          <a:endParaRPr lang="en-US">
            <a:solidFill>
              <a:schemeClr val="bg1"/>
            </a:solidFill>
          </a:endParaRPr>
        </a:p>
      </dgm:t>
    </dgm:pt>
    <dgm:pt modelId="{B385FF3B-D21F-A44F-98D7-A17443A36504}">
      <dgm:prSet/>
      <dgm:spPr/>
      <dgm:t>
        <a:bodyPr/>
        <a:lstStyle/>
        <a:p>
          <a:pPr rtl="0"/>
          <a:r>
            <a:rPr lang="en-US" b="0" i="0"/>
            <a:t>Mandiant</a:t>
          </a:r>
          <a:endParaRPr lang="en-US"/>
        </a:p>
      </dgm:t>
    </dgm:pt>
    <dgm:pt modelId="{59FA5650-E054-4B4A-BCC5-A1FBE9A20726}" type="parTrans" cxnId="{7EFE3B42-5F34-0A4C-A601-BED9A64F65C2}">
      <dgm:prSet/>
      <dgm:spPr/>
      <dgm:t>
        <a:bodyPr/>
        <a:lstStyle/>
        <a:p>
          <a:endParaRPr lang="en-US">
            <a:solidFill>
              <a:schemeClr val="bg1"/>
            </a:solidFill>
          </a:endParaRPr>
        </a:p>
      </dgm:t>
    </dgm:pt>
    <dgm:pt modelId="{5243D08C-EC37-3B4F-88F9-262CB9AEF549}" type="sibTrans" cxnId="{7EFE3B42-5F34-0A4C-A601-BED9A64F65C2}">
      <dgm:prSet/>
      <dgm:spPr/>
      <dgm:t>
        <a:bodyPr/>
        <a:lstStyle/>
        <a:p>
          <a:endParaRPr lang="en-US">
            <a:solidFill>
              <a:schemeClr val="bg1"/>
            </a:solidFill>
          </a:endParaRPr>
        </a:p>
      </dgm:t>
    </dgm:pt>
    <dgm:pt modelId="{AF4C3E20-2B18-E843-96E2-35FFD77DBA65}">
      <dgm:prSet/>
      <dgm:spPr/>
      <dgm:t>
        <a:bodyPr/>
        <a:lstStyle/>
        <a:p>
          <a:pPr rtl="0"/>
          <a:r>
            <a:rPr lang="en-US" b="0" i="0"/>
            <a:t>EnCase</a:t>
          </a:r>
          <a:endParaRPr lang="en-US"/>
        </a:p>
      </dgm:t>
    </dgm:pt>
    <dgm:pt modelId="{3C3B4321-3948-5044-99F4-E2EE969CFB72}" type="parTrans" cxnId="{8143BA0F-D8C5-0747-8278-9B6CF7C4A7E1}">
      <dgm:prSet/>
      <dgm:spPr/>
      <dgm:t>
        <a:bodyPr/>
        <a:lstStyle/>
        <a:p>
          <a:endParaRPr lang="en-US">
            <a:solidFill>
              <a:schemeClr val="bg1"/>
            </a:solidFill>
          </a:endParaRPr>
        </a:p>
      </dgm:t>
    </dgm:pt>
    <dgm:pt modelId="{3FEC59F8-43E4-6A45-82E0-4BAE263134F1}" type="sibTrans" cxnId="{8143BA0F-D8C5-0747-8278-9B6CF7C4A7E1}">
      <dgm:prSet/>
      <dgm:spPr/>
      <dgm:t>
        <a:bodyPr/>
        <a:lstStyle/>
        <a:p>
          <a:endParaRPr lang="en-US">
            <a:solidFill>
              <a:schemeClr val="bg1"/>
            </a:solidFill>
          </a:endParaRPr>
        </a:p>
      </dgm:t>
    </dgm:pt>
    <dgm:pt modelId="{7B7ECA80-91C8-1A4D-B529-EE7BB89E846E}">
      <dgm:prSet/>
      <dgm:spPr/>
      <dgm:t>
        <a:bodyPr/>
        <a:lstStyle/>
        <a:p>
          <a:pPr rtl="0"/>
          <a:r>
            <a:rPr lang="en-US" b="0" i="0"/>
            <a:t>Forensic Tool Kit</a:t>
          </a:r>
          <a:endParaRPr lang="en-US"/>
        </a:p>
      </dgm:t>
    </dgm:pt>
    <dgm:pt modelId="{F5485E56-F493-304A-BB63-A54676F75C88}" type="parTrans" cxnId="{73A5E5D8-3A97-C944-929A-CFD025E009DA}">
      <dgm:prSet/>
      <dgm:spPr/>
      <dgm:t>
        <a:bodyPr/>
        <a:lstStyle/>
        <a:p>
          <a:endParaRPr lang="en-US">
            <a:solidFill>
              <a:schemeClr val="bg1"/>
            </a:solidFill>
          </a:endParaRPr>
        </a:p>
      </dgm:t>
    </dgm:pt>
    <dgm:pt modelId="{D8616193-E3BB-8443-AB9E-946864EACC98}" type="sibTrans" cxnId="{73A5E5D8-3A97-C944-929A-CFD025E009DA}">
      <dgm:prSet/>
      <dgm:spPr/>
      <dgm:t>
        <a:bodyPr/>
        <a:lstStyle/>
        <a:p>
          <a:endParaRPr lang="en-US">
            <a:solidFill>
              <a:schemeClr val="bg1"/>
            </a:solidFill>
          </a:endParaRPr>
        </a:p>
      </dgm:t>
    </dgm:pt>
    <dgm:pt modelId="{ADC33E7B-4B13-BA40-BFBE-076966E5495D}">
      <dgm:prSet/>
      <dgm:spPr/>
      <dgm:t>
        <a:bodyPr/>
        <a:lstStyle/>
        <a:p>
          <a:pPr rtl="0"/>
          <a:r>
            <a:rPr lang="en-US" b="0" i="0"/>
            <a:t>Google Rapid Response</a:t>
          </a:r>
          <a:endParaRPr lang="en-US"/>
        </a:p>
      </dgm:t>
    </dgm:pt>
    <dgm:pt modelId="{F3F739E7-5FEB-F047-9AAF-F7CB709C08CE}" type="parTrans" cxnId="{4A2ABA18-0805-284F-A691-29F3E247194E}">
      <dgm:prSet/>
      <dgm:spPr/>
      <dgm:t>
        <a:bodyPr/>
        <a:lstStyle/>
        <a:p>
          <a:endParaRPr lang="en-US">
            <a:solidFill>
              <a:schemeClr val="bg1"/>
            </a:solidFill>
          </a:endParaRPr>
        </a:p>
      </dgm:t>
    </dgm:pt>
    <dgm:pt modelId="{6FCD7100-D06D-7146-BC34-922714122BDE}" type="sibTrans" cxnId="{4A2ABA18-0805-284F-A691-29F3E247194E}">
      <dgm:prSet/>
      <dgm:spPr/>
      <dgm:t>
        <a:bodyPr/>
        <a:lstStyle/>
        <a:p>
          <a:endParaRPr lang="en-US">
            <a:solidFill>
              <a:schemeClr val="bg1"/>
            </a:solidFill>
          </a:endParaRPr>
        </a:p>
      </dgm:t>
    </dgm:pt>
    <dgm:pt modelId="{A103BFB9-8979-5640-A018-B01F233C1B02}">
      <dgm:prSet/>
      <dgm:spPr/>
      <dgm:t>
        <a:bodyPr/>
        <a:lstStyle/>
        <a:p>
          <a:pPr rtl="0"/>
          <a:r>
            <a:rPr lang="en-US" b="0" i="0" baseline="0"/>
            <a:t>Memory Capture</a:t>
          </a:r>
          <a:endParaRPr lang="en-US"/>
        </a:p>
      </dgm:t>
    </dgm:pt>
    <dgm:pt modelId="{03808E6A-20EC-1C48-807A-D3F55EDAE852}" type="parTrans" cxnId="{358F8F52-BB8B-294B-94B3-6E0B421FD2AB}">
      <dgm:prSet/>
      <dgm:spPr/>
      <dgm:t>
        <a:bodyPr/>
        <a:lstStyle/>
        <a:p>
          <a:endParaRPr lang="en-US">
            <a:solidFill>
              <a:schemeClr val="bg1"/>
            </a:solidFill>
          </a:endParaRPr>
        </a:p>
      </dgm:t>
    </dgm:pt>
    <dgm:pt modelId="{62A9A7AF-92A5-B24E-AD83-79364FB9E48E}" type="sibTrans" cxnId="{358F8F52-BB8B-294B-94B3-6E0B421FD2AB}">
      <dgm:prSet/>
      <dgm:spPr/>
      <dgm:t>
        <a:bodyPr/>
        <a:lstStyle/>
        <a:p>
          <a:endParaRPr lang="en-US">
            <a:solidFill>
              <a:schemeClr val="bg1"/>
            </a:solidFill>
          </a:endParaRPr>
        </a:p>
      </dgm:t>
    </dgm:pt>
    <dgm:pt modelId="{43ACDF9C-E20C-C749-8834-C68CFE736A47}">
      <dgm:prSet/>
      <dgm:spPr/>
      <dgm:t>
        <a:bodyPr/>
        <a:lstStyle/>
        <a:p>
          <a:pPr rtl="0"/>
          <a:r>
            <a:rPr lang="en-US" b="0" i="0" dirty="0" err="1"/>
            <a:t>Fastdump</a:t>
          </a:r>
          <a:endParaRPr lang="en-US" dirty="0"/>
        </a:p>
      </dgm:t>
    </dgm:pt>
    <dgm:pt modelId="{2543ED41-7A82-544E-A657-41588AC04C4F}" type="parTrans" cxnId="{95063B13-F0F3-2D46-A521-0A85061709C9}">
      <dgm:prSet/>
      <dgm:spPr/>
      <dgm:t>
        <a:bodyPr/>
        <a:lstStyle/>
        <a:p>
          <a:endParaRPr lang="en-US">
            <a:solidFill>
              <a:schemeClr val="bg1"/>
            </a:solidFill>
          </a:endParaRPr>
        </a:p>
      </dgm:t>
    </dgm:pt>
    <dgm:pt modelId="{E9C57E08-C89A-C94B-A8CD-360F96751DDF}" type="sibTrans" cxnId="{95063B13-F0F3-2D46-A521-0A85061709C9}">
      <dgm:prSet/>
      <dgm:spPr/>
      <dgm:t>
        <a:bodyPr/>
        <a:lstStyle/>
        <a:p>
          <a:endParaRPr lang="en-US">
            <a:solidFill>
              <a:schemeClr val="bg1"/>
            </a:solidFill>
          </a:endParaRPr>
        </a:p>
      </dgm:t>
    </dgm:pt>
    <dgm:pt modelId="{A80EE5F9-C021-1245-958A-C77145AF5EC0}">
      <dgm:prSet/>
      <dgm:spPr/>
      <dgm:t>
        <a:bodyPr/>
        <a:lstStyle/>
        <a:p>
          <a:pPr rtl="0"/>
          <a:r>
            <a:rPr lang="en-US" b="0" i="0" dirty="0"/>
            <a:t>FTK Imager</a:t>
          </a:r>
          <a:endParaRPr lang="en-US" dirty="0"/>
        </a:p>
      </dgm:t>
    </dgm:pt>
    <dgm:pt modelId="{0A68A33A-5D98-9442-8266-B30CAF15C3FC}" type="parTrans" cxnId="{C40B2249-C5A0-414D-BEDB-DA87D4C104B4}">
      <dgm:prSet/>
      <dgm:spPr/>
      <dgm:t>
        <a:bodyPr/>
        <a:lstStyle/>
        <a:p>
          <a:endParaRPr lang="en-US">
            <a:solidFill>
              <a:schemeClr val="bg1"/>
            </a:solidFill>
          </a:endParaRPr>
        </a:p>
      </dgm:t>
    </dgm:pt>
    <dgm:pt modelId="{60BD62BA-EF79-9A4D-B5F0-1B145779FBD6}" type="sibTrans" cxnId="{C40B2249-C5A0-414D-BEDB-DA87D4C104B4}">
      <dgm:prSet/>
      <dgm:spPr/>
      <dgm:t>
        <a:bodyPr/>
        <a:lstStyle/>
        <a:p>
          <a:endParaRPr lang="en-US">
            <a:solidFill>
              <a:schemeClr val="bg1"/>
            </a:solidFill>
          </a:endParaRPr>
        </a:p>
      </dgm:t>
    </dgm:pt>
    <dgm:pt modelId="{B4506C08-5201-1745-AAED-50016E5B114C}">
      <dgm:prSet/>
      <dgm:spPr/>
      <dgm:t>
        <a:bodyPr/>
        <a:lstStyle/>
        <a:p>
          <a:pPr rtl="0"/>
          <a:r>
            <a:rPr lang="en-US" b="0" i="0"/>
            <a:t>LiME</a:t>
          </a:r>
          <a:endParaRPr lang="en-US" dirty="0"/>
        </a:p>
      </dgm:t>
    </dgm:pt>
    <dgm:pt modelId="{226B7BB9-631B-2B45-A2EA-3C2666B2270C}" type="parTrans" cxnId="{8031034F-D471-9D46-819C-A1625DE96910}">
      <dgm:prSet/>
      <dgm:spPr/>
      <dgm:t>
        <a:bodyPr/>
        <a:lstStyle/>
        <a:p>
          <a:endParaRPr lang="en-US">
            <a:solidFill>
              <a:schemeClr val="bg1"/>
            </a:solidFill>
          </a:endParaRPr>
        </a:p>
      </dgm:t>
    </dgm:pt>
    <dgm:pt modelId="{3B16C789-27CF-0047-A293-E467CFEE1059}" type="sibTrans" cxnId="{8031034F-D471-9D46-819C-A1625DE96910}">
      <dgm:prSet/>
      <dgm:spPr/>
      <dgm:t>
        <a:bodyPr/>
        <a:lstStyle/>
        <a:p>
          <a:endParaRPr lang="en-US">
            <a:solidFill>
              <a:schemeClr val="bg1"/>
            </a:solidFill>
          </a:endParaRPr>
        </a:p>
      </dgm:t>
    </dgm:pt>
    <dgm:pt modelId="{1D922DAA-F5E1-FE4B-A864-1F4983044C60}">
      <dgm:prSet/>
      <dgm:spPr/>
      <dgm:t>
        <a:bodyPr/>
        <a:lstStyle/>
        <a:p>
          <a:pPr rtl="0"/>
          <a:r>
            <a:rPr lang="en-US" b="0" i="0" dirty="0"/>
            <a:t>Margarita Shotgun (</a:t>
          </a:r>
          <a:r>
            <a:rPr lang="en-US" b="0" i="0" dirty="0" err="1"/>
            <a:t>ThreatResponse</a:t>
          </a:r>
          <a:r>
            <a:rPr lang="en-US" b="0" i="0" dirty="0"/>
            <a:t>)</a:t>
          </a:r>
          <a:endParaRPr lang="en-US" dirty="0"/>
        </a:p>
      </dgm:t>
    </dgm:pt>
    <dgm:pt modelId="{17EC1FA8-E4B1-6A4B-A9FF-976B4F5A2956}" type="parTrans" cxnId="{7158074D-80E9-734F-91DB-05BD2EBEA85F}">
      <dgm:prSet/>
      <dgm:spPr/>
      <dgm:t>
        <a:bodyPr/>
        <a:lstStyle/>
        <a:p>
          <a:endParaRPr lang="en-US">
            <a:solidFill>
              <a:schemeClr val="bg1"/>
            </a:solidFill>
          </a:endParaRPr>
        </a:p>
      </dgm:t>
    </dgm:pt>
    <dgm:pt modelId="{15CBFAB5-D51C-214E-B981-F23EDFCCDCE6}" type="sibTrans" cxnId="{7158074D-80E9-734F-91DB-05BD2EBEA85F}">
      <dgm:prSet/>
      <dgm:spPr/>
      <dgm:t>
        <a:bodyPr/>
        <a:lstStyle/>
        <a:p>
          <a:endParaRPr lang="en-US">
            <a:solidFill>
              <a:schemeClr val="bg1"/>
            </a:solidFill>
          </a:endParaRPr>
        </a:p>
      </dgm:t>
    </dgm:pt>
    <dgm:pt modelId="{9E0E562C-10D6-FE43-ABC5-FBA694D4DFB1}">
      <dgm:prSet/>
      <dgm:spPr/>
      <dgm:t>
        <a:bodyPr/>
        <a:lstStyle/>
        <a:p>
          <a:pPr rtl="0"/>
          <a:r>
            <a:rPr lang="en-US" dirty="0"/>
            <a:t>Volatility</a:t>
          </a:r>
        </a:p>
      </dgm:t>
    </dgm:pt>
    <dgm:pt modelId="{0A9DBEC3-277D-4A4E-9C5E-DF48EEF6FF66}" type="parTrans" cxnId="{ED053469-C43F-824E-BFE5-14F5AB3980EF}">
      <dgm:prSet/>
      <dgm:spPr/>
      <dgm:t>
        <a:bodyPr/>
        <a:lstStyle/>
        <a:p>
          <a:endParaRPr lang="en-US"/>
        </a:p>
      </dgm:t>
    </dgm:pt>
    <dgm:pt modelId="{F77F1724-7499-604C-82F0-E1741C1361C9}" type="sibTrans" cxnId="{ED053469-C43F-824E-BFE5-14F5AB3980EF}">
      <dgm:prSet/>
      <dgm:spPr/>
      <dgm:t>
        <a:bodyPr/>
        <a:lstStyle/>
        <a:p>
          <a:endParaRPr lang="en-US"/>
        </a:p>
      </dgm:t>
    </dgm:pt>
    <dgm:pt modelId="{54771972-3B8C-A946-9302-5279661FB48E}" type="pres">
      <dgm:prSet presAssocID="{97875F1B-502A-704E-88D9-09B0DB6D0183}" presName="linear" presStyleCnt="0">
        <dgm:presLayoutVars>
          <dgm:animLvl val="lvl"/>
          <dgm:resizeHandles val="exact"/>
        </dgm:presLayoutVars>
      </dgm:prSet>
      <dgm:spPr/>
    </dgm:pt>
    <dgm:pt modelId="{68D5C062-3821-CF45-86D9-CC58AB3132D9}" type="pres">
      <dgm:prSet presAssocID="{FB926B68-C180-A445-8E90-08B6EF7A0813}" presName="parentText" presStyleLbl="node1" presStyleIdx="0" presStyleCnt="5">
        <dgm:presLayoutVars>
          <dgm:chMax val="0"/>
          <dgm:bulletEnabled val="1"/>
        </dgm:presLayoutVars>
      </dgm:prSet>
      <dgm:spPr/>
    </dgm:pt>
    <dgm:pt modelId="{CD378040-1ACB-9649-9E46-152F211369B7}" type="pres">
      <dgm:prSet presAssocID="{FB926B68-C180-A445-8E90-08B6EF7A0813}" presName="childText" presStyleLbl="revTx" presStyleIdx="0" presStyleCnt="5">
        <dgm:presLayoutVars>
          <dgm:bulletEnabled val="1"/>
        </dgm:presLayoutVars>
      </dgm:prSet>
      <dgm:spPr/>
    </dgm:pt>
    <dgm:pt modelId="{4A410E11-29EF-CB43-9355-6DAF1F95023E}" type="pres">
      <dgm:prSet presAssocID="{E4034F6A-ABAD-F148-9D07-0F3F79868675}" presName="parentText" presStyleLbl="node1" presStyleIdx="1" presStyleCnt="5">
        <dgm:presLayoutVars>
          <dgm:chMax val="0"/>
          <dgm:bulletEnabled val="1"/>
        </dgm:presLayoutVars>
      </dgm:prSet>
      <dgm:spPr/>
    </dgm:pt>
    <dgm:pt modelId="{B356621B-E3FB-EC4C-9EDF-DED524DDB77F}" type="pres">
      <dgm:prSet presAssocID="{E4034F6A-ABAD-F148-9D07-0F3F79868675}" presName="childText" presStyleLbl="revTx" presStyleIdx="1" presStyleCnt="5">
        <dgm:presLayoutVars>
          <dgm:bulletEnabled val="1"/>
        </dgm:presLayoutVars>
      </dgm:prSet>
      <dgm:spPr/>
    </dgm:pt>
    <dgm:pt modelId="{AA0B7327-E90C-B34D-A8A8-03C0FA9AEA7D}" type="pres">
      <dgm:prSet presAssocID="{9FF2EEB1-BA1E-DC4B-8DDE-50945B14ABA7}" presName="parentText" presStyleLbl="node1" presStyleIdx="2" presStyleCnt="5">
        <dgm:presLayoutVars>
          <dgm:chMax val="0"/>
          <dgm:bulletEnabled val="1"/>
        </dgm:presLayoutVars>
      </dgm:prSet>
      <dgm:spPr/>
    </dgm:pt>
    <dgm:pt modelId="{B75CB2C7-8E4F-734D-BC70-35A226E79A31}" type="pres">
      <dgm:prSet presAssocID="{9FF2EEB1-BA1E-DC4B-8DDE-50945B14ABA7}" presName="childText" presStyleLbl="revTx" presStyleIdx="2" presStyleCnt="5">
        <dgm:presLayoutVars>
          <dgm:bulletEnabled val="1"/>
        </dgm:presLayoutVars>
      </dgm:prSet>
      <dgm:spPr/>
    </dgm:pt>
    <dgm:pt modelId="{BC891F34-FFCB-8846-A3BD-0352B0C644DA}" type="pres">
      <dgm:prSet presAssocID="{A8440CB6-C56A-8A4E-9084-CE70A01ED4C6}" presName="parentText" presStyleLbl="node1" presStyleIdx="3" presStyleCnt="5">
        <dgm:presLayoutVars>
          <dgm:chMax val="0"/>
          <dgm:bulletEnabled val="1"/>
        </dgm:presLayoutVars>
      </dgm:prSet>
      <dgm:spPr/>
    </dgm:pt>
    <dgm:pt modelId="{57FED41C-AE53-4342-8630-62A49373DFBE}" type="pres">
      <dgm:prSet presAssocID="{A8440CB6-C56A-8A4E-9084-CE70A01ED4C6}" presName="childText" presStyleLbl="revTx" presStyleIdx="3" presStyleCnt="5">
        <dgm:presLayoutVars>
          <dgm:bulletEnabled val="1"/>
        </dgm:presLayoutVars>
      </dgm:prSet>
      <dgm:spPr/>
    </dgm:pt>
    <dgm:pt modelId="{F38A0B36-E38F-2A4A-BC30-337DC708481E}" type="pres">
      <dgm:prSet presAssocID="{A103BFB9-8979-5640-A018-B01F233C1B02}" presName="parentText" presStyleLbl="node1" presStyleIdx="4" presStyleCnt="5">
        <dgm:presLayoutVars>
          <dgm:chMax val="0"/>
          <dgm:bulletEnabled val="1"/>
        </dgm:presLayoutVars>
      </dgm:prSet>
      <dgm:spPr/>
    </dgm:pt>
    <dgm:pt modelId="{6CADE749-7984-C34A-9984-E017A3E11CEF}" type="pres">
      <dgm:prSet presAssocID="{A103BFB9-8979-5640-A018-B01F233C1B02}" presName="childText" presStyleLbl="revTx" presStyleIdx="4" presStyleCnt="5">
        <dgm:presLayoutVars>
          <dgm:bulletEnabled val="1"/>
        </dgm:presLayoutVars>
      </dgm:prSet>
      <dgm:spPr/>
    </dgm:pt>
  </dgm:ptLst>
  <dgm:cxnLst>
    <dgm:cxn modelId="{3E242D04-1C0C-CA44-9BF9-9AF279410CEB}" type="presOf" srcId="{A4CD1D31-6142-DC4C-9372-11E59C036BAC}" destId="{B356621B-E3FB-EC4C-9EDF-DED524DDB77F}" srcOrd="0" destOrd="0" presId="urn:microsoft.com/office/officeart/2005/8/layout/vList2"/>
    <dgm:cxn modelId="{56927204-9F32-2147-A981-F4F92A8D9AB6}" srcId="{97875F1B-502A-704E-88D9-09B0DB6D0183}" destId="{9FF2EEB1-BA1E-DC4B-8DDE-50945B14ABA7}" srcOrd="2" destOrd="0" parTransId="{D4E83403-CEB9-364A-9E03-265981B0F78E}" sibTransId="{0A5690BE-C618-9043-8C5B-6A66207C31E9}"/>
    <dgm:cxn modelId="{8143BA0F-D8C5-0747-8278-9B6CF7C4A7E1}" srcId="{A8440CB6-C56A-8A4E-9084-CE70A01ED4C6}" destId="{AF4C3E20-2B18-E843-96E2-35FFD77DBA65}" srcOrd="1" destOrd="0" parTransId="{3C3B4321-3948-5044-99F4-E2EE969CFB72}" sibTransId="{3FEC59F8-43E4-6A45-82E0-4BAE263134F1}"/>
    <dgm:cxn modelId="{95063B13-F0F3-2D46-A521-0A85061709C9}" srcId="{A103BFB9-8979-5640-A018-B01F233C1B02}" destId="{43ACDF9C-E20C-C749-8834-C68CFE736A47}" srcOrd="0" destOrd="0" parTransId="{2543ED41-7A82-544E-A657-41588AC04C4F}" sibTransId="{E9C57E08-C89A-C94B-A8CD-360F96751DDF}"/>
    <dgm:cxn modelId="{4A2ABA18-0805-284F-A691-29F3E247194E}" srcId="{A8440CB6-C56A-8A4E-9084-CE70A01ED4C6}" destId="{ADC33E7B-4B13-BA40-BFBE-076966E5495D}" srcOrd="3" destOrd="0" parTransId="{F3F739E7-5FEB-F047-9AAF-F7CB709C08CE}" sibTransId="{6FCD7100-D06D-7146-BC34-922714122BDE}"/>
    <dgm:cxn modelId="{C4079C1A-BF1E-F248-A88F-8437EA29A2ED}" type="presOf" srcId="{97875F1B-502A-704E-88D9-09B0DB6D0183}" destId="{54771972-3B8C-A946-9302-5279661FB48E}" srcOrd="0" destOrd="0" presId="urn:microsoft.com/office/officeart/2005/8/layout/vList2"/>
    <dgm:cxn modelId="{AB58A929-3B2A-FA4B-BA43-C39A26CED7A3}" srcId="{97875F1B-502A-704E-88D9-09B0DB6D0183}" destId="{A8440CB6-C56A-8A4E-9084-CE70A01ED4C6}" srcOrd="3" destOrd="0" parTransId="{BAD6B1EE-F7D9-7F41-A538-5EC39018B600}" sibTransId="{45343BDA-F855-1E46-BBC1-58F02D1A7F5F}"/>
    <dgm:cxn modelId="{52E5CF2B-2307-BF46-A44A-E4C5176AB338}" type="presOf" srcId="{A8440CB6-C56A-8A4E-9084-CE70A01ED4C6}" destId="{BC891F34-FFCB-8846-A3BD-0352B0C644DA}" srcOrd="0" destOrd="0" presId="urn:microsoft.com/office/officeart/2005/8/layout/vList2"/>
    <dgm:cxn modelId="{5FF5C13B-54A6-5F42-A7C6-0FC3A45DC745}" srcId="{E4034F6A-ABAD-F148-9D07-0F3F79868675}" destId="{A4CD1D31-6142-DC4C-9372-11E59C036BAC}" srcOrd="0" destOrd="0" parTransId="{2C68730B-9F47-8A40-AC00-7B3CB79D93A5}" sibTransId="{E5949909-71DA-AF44-953B-AB424B05E46E}"/>
    <dgm:cxn modelId="{7EFE3B42-5F34-0A4C-A601-BED9A64F65C2}" srcId="{A8440CB6-C56A-8A4E-9084-CE70A01ED4C6}" destId="{B385FF3B-D21F-A44F-98D7-A17443A36504}" srcOrd="0" destOrd="0" parTransId="{59FA5650-E054-4B4A-BCC5-A1FBE9A20726}" sibTransId="{5243D08C-EC37-3B4F-88F9-262CB9AEF549}"/>
    <dgm:cxn modelId="{C40B2249-C5A0-414D-BEDB-DA87D4C104B4}" srcId="{A103BFB9-8979-5640-A018-B01F233C1B02}" destId="{A80EE5F9-C021-1245-958A-C77145AF5EC0}" srcOrd="2" destOrd="0" parTransId="{0A68A33A-5D98-9442-8266-B30CAF15C3FC}" sibTransId="{60BD62BA-EF79-9A4D-B5F0-1B145779FBD6}"/>
    <dgm:cxn modelId="{7158074D-80E9-734F-91DB-05BD2EBEA85F}" srcId="{A103BFB9-8979-5640-A018-B01F233C1B02}" destId="{1D922DAA-F5E1-FE4B-A864-1F4983044C60}" srcOrd="4" destOrd="0" parTransId="{17EC1FA8-E4B1-6A4B-A9FF-976B4F5A2956}" sibTransId="{15CBFAB5-D51C-214E-B981-F23EDFCCDCE6}"/>
    <dgm:cxn modelId="{8031034F-D471-9D46-819C-A1625DE96910}" srcId="{A103BFB9-8979-5640-A018-B01F233C1B02}" destId="{B4506C08-5201-1745-AAED-50016E5B114C}" srcOrd="3" destOrd="0" parTransId="{226B7BB9-631B-2B45-A2EA-3C2666B2270C}" sibTransId="{3B16C789-27CF-0047-A293-E467CFEE1059}"/>
    <dgm:cxn modelId="{705E374F-57DD-6244-B0D5-A42AAC6CBE64}" srcId="{9FF2EEB1-BA1E-DC4B-8DDE-50945B14ABA7}" destId="{35CA856B-D2DC-4849-A82E-D16F750B35F7}" srcOrd="0" destOrd="0" parTransId="{1674BCE0-77C8-FF46-B7B1-0577A27C7DE8}" sibTransId="{B23F62D8-0D15-2749-9235-0B8683C4FA10}"/>
    <dgm:cxn modelId="{358F8F52-BB8B-294B-94B3-6E0B421FD2AB}" srcId="{97875F1B-502A-704E-88D9-09B0DB6D0183}" destId="{A103BFB9-8979-5640-A018-B01F233C1B02}" srcOrd="4" destOrd="0" parTransId="{03808E6A-20EC-1C48-807A-D3F55EDAE852}" sibTransId="{62A9A7AF-92A5-B24E-AD83-79364FB9E48E}"/>
    <dgm:cxn modelId="{ED053469-C43F-824E-BFE5-14F5AB3980EF}" srcId="{A103BFB9-8979-5640-A018-B01F233C1B02}" destId="{9E0E562C-10D6-FE43-ABC5-FBA694D4DFB1}" srcOrd="1" destOrd="0" parTransId="{0A9DBEC3-277D-4A4E-9C5E-DF48EEF6FF66}" sibTransId="{F77F1724-7499-604C-82F0-E1741C1361C9}"/>
    <dgm:cxn modelId="{73402775-B209-BD48-A960-74900E9655B0}" type="presOf" srcId="{7B7ECA80-91C8-1A4D-B529-EE7BB89E846E}" destId="{57FED41C-AE53-4342-8630-62A49373DFBE}" srcOrd="0" destOrd="2" presId="urn:microsoft.com/office/officeart/2005/8/layout/vList2"/>
    <dgm:cxn modelId="{375A2F75-DDD4-9142-ABC1-6EA550835805}" type="presOf" srcId="{1D922DAA-F5E1-FE4B-A864-1F4983044C60}" destId="{6CADE749-7984-C34A-9984-E017A3E11CEF}" srcOrd="0" destOrd="4" presId="urn:microsoft.com/office/officeart/2005/8/layout/vList2"/>
    <dgm:cxn modelId="{EBA3B175-5249-714A-8FBB-1EFF78535C1E}" srcId="{9FF2EEB1-BA1E-DC4B-8DDE-50945B14ABA7}" destId="{FDFB0577-1DFE-A841-87D9-79EF2FD3ECA6}" srcOrd="1" destOrd="0" parTransId="{35A9A89A-FA81-DB40-A103-5F63C18F84AD}" sibTransId="{DB740CAF-4163-8D4E-87A1-04D5C07F70F4}"/>
    <dgm:cxn modelId="{A457E27C-0F14-DA4D-9911-5020CB937659}" type="presOf" srcId="{FB926B68-C180-A445-8E90-08B6EF7A0813}" destId="{68D5C062-3821-CF45-86D9-CC58AB3132D9}" srcOrd="0" destOrd="0" presId="urn:microsoft.com/office/officeart/2005/8/layout/vList2"/>
    <dgm:cxn modelId="{D34EF683-FC9D-A142-A97D-AB0630B30ACB}" type="presOf" srcId="{A80EE5F9-C021-1245-958A-C77145AF5EC0}" destId="{6CADE749-7984-C34A-9984-E017A3E11CEF}" srcOrd="0" destOrd="2" presId="urn:microsoft.com/office/officeart/2005/8/layout/vList2"/>
    <dgm:cxn modelId="{2D326686-8D22-D44A-90C8-215E37F6A519}" type="presOf" srcId="{FDFB0577-1DFE-A841-87D9-79EF2FD3ECA6}" destId="{B75CB2C7-8E4F-734D-BC70-35A226E79A31}" srcOrd="0" destOrd="1" presId="urn:microsoft.com/office/officeart/2005/8/layout/vList2"/>
    <dgm:cxn modelId="{5F27FC97-4DCB-5648-9138-92E0EBAD750F}" type="presOf" srcId="{43ACDF9C-E20C-C749-8834-C68CFE736A47}" destId="{6CADE749-7984-C34A-9984-E017A3E11CEF}" srcOrd="0" destOrd="0" presId="urn:microsoft.com/office/officeart/2005/8/layout/vList2"/>
    <dgm:cxn modelId="{18049C98-A57A-BB49-8BA8-9CCDA97AB4FD}" type="presOf" srcId="{B385FF3B-D21F-A44F-98D7-A17443A36504}" destId="{57FED41C-AE53-4342-8630-62A49373DFBE}" srcOrd="0" destOrd="0" presId="urn:microsoft.com/office/officeart/2005/8/layout/vList2"/>
    <dgm:cxn modelId="{19502A9E-99CA-5E46-B5E7-43949882AA15}" srcId="{97875F1B-502A-704E-88D9-09B0DB6D0183}" destId="{FB926B68-C180-A445-8E90-08B6EF7A0813}" srcOrd="0" destOrd="0" parTransId="{4F807372-B3E5-0049-BF5A-C28A9D335BDE}" sibTransId="{AF19BA66-966F-8A40-953F-1E0B6293DD92}"/>
    <dgm:cxn modelId="{9A7170AF-A910-4E43-88ED-1E811B719633}" type="presOf" srcId="{A103BFB9-8979-5640-A018-B01F233C1B02}" destId="{F38A0B36-E38F-2A4A-BC30-337DC708481E}" srcOrd="0" destOrd="0" presId="urn:microsoft.com/office/officeart/2005/8/layout/vList2"/>
    <dgm:cxn modelId="{2C6DCAB2-6A5F-9B47-9397-2435DAB5279F}" type="presOf" srcId="{B4506C08-5201-1745-AAED-50016E5B114C}" destId="{6CADE749-7984-C34A-9984-E017A3E11CEF}" srcOrd="0" destOrd="3" presId="urn:microsoft.com/office/officeart/2005/8/layout/vList2"/>
    <dgm:cxn modelId="{A9CB95B8-2EEC-1549-ABD8-645A291D3772}" type="presOf" srcId="{9E0E562C-10D6-FE43-ABC5-FBA694D4DFB1}" destId="{6CADE749-7984-C34A-9984-E017A3E11CEF}" srcOrd="0" destOrd="1" presId="urn:microsoft.com/office/officeart/2005/8/layout/vList2"/>
    <dgm:cxn modelId="{21A3AFB9-70B9-5A49-9533-7A359F7E3AB2}" srcId="{FB926B68-C180-A445-8E90-08B6EF7A0813}" destId="{AB747BC5-28EB-604E-8DB6-3067FAC9A4B7}" srcOrd="0" destOrd="0" parTransId="{2E2B6B3D-0694-7549-BE2E-750BA0DEDEF7}" sibTransId="{034B5E78-7730-2B49-8356-AD794DDDFD50}"/>
    <dgm:cxn modelId="{F806EFC7-A3C6-A54A-BCB9-4D6EE54F0EC1}" type="presOf" srcId="{9FF2EEB1-BA1E-DC4B-8DDE-50945B14ABA7}" destId="{AA0B7327-E90C-B34D-A8A8-03C0FA9AEA7D}" srcOrd="0" destOrd="0" presId="urn:microsoft.com/office/officeart/2005/8/layout/vList2"/>
    <dgm:cxn modelId="{6CD880CA-B9A7-CC48-9E56-12CED761798A}" type="presOf" srcId="{35CA856B-D2DC-4849-A82E-D16F750B35F7}" destId="{B75CB2C7-8E4F-734D-BC70-35A226E79A31}" srcOrd="0" destOrd="0" presId="urn:microsoft.com/office/officeart/2005/8/layout/vList2"/>
    <dgm:cxn modelId="{BA904AD0-9183-1A4A-A56E-0595F4059D26}" type="presOf" srcId="{AF4C3E20-2B18-E843-96E2-35FFD77DBA65}" destId="{57FED41C-AE53-4342-8630-62A49373DFBE}" srcOrd="0" destOrd="1" presId="urn:microsoft.com/office/officeart/2005/8/layout/vList2"/>
    <dgm:cxn modelId="{C4FE47D8-9528-A442-996A-6E1734D609E5}" type="presOf" srcId="{AB747BC5-28EB-604E-8DB6-3067FAC9A4B7}" destId="{CD378040-1ACB-9649-9E46-152F211369B7}" srcOrd="0" destOrd="0" presId="urn:microsoft.com/office/officeart/2005/8/layout/vList2"/>
    <dgm:cxn modelId="{73A5E5D8-3A97-C944-929A-CFD025E009DA}" srcId="{A8440CB6-C56A-8A4E-9084-CE70A01ED4C6}" destId="{7B7ECA80-91C8-1A4D-B529-EE7BB89E846E}" srcOrd="2" destOrd="0" parTransId="{F5485E56-F493-304A-BB63-A54676F75C88}" sibTransId="{D8616193-E3BB-8443-AB9E-946864EACC98}"/>
    <dgm:cxn modelId="{F8F312F3-D4DC-534E-A227-F190D6517C03}" type="presOf" srcId="{ADC33E7B-4B13-BA40-BFBE-076966E5495D}" destId="{57FED41C-AE53-4342-8630-62A49373DFBE}" srcOrd="0" destOrd="3" presId="urn:microsoft.com/office/officeart/2005/8/layout/vList2"/>
    <dgm:cxn modelId="{556D43F4-34FA-8548-B553-FD3632B251C4}" type="presOf" srcId="{E4034F6A-ABAD-F148-9D07-0F3F79868675}" destId="{4A410E11-29EF-CB43-9355-6DAF1F95023E}" srcOrd="0" destOrd="0" presId="urn:microsoft.com/office/officeart/2005/8/layout/vList2"/>
    <dgm:cxn modelId="{F23047FB-52C7-B74E-8EE1-825FFB1A988E}" srcId="{97875F1B-502A-704E-88D9-09B0DB6D0183}" destId="{E4034F6A-ABAD-F148-9D07-0F3F79868675}" srcOrd="1" destOrd="0" parTransId="{0F71A74E-7B8D-E047-ADD9-8552A79D98CB}" sibTransId="{4BA6C060-D5F9-8D4D-ABEE-996E7A859693}"/>
    <dgm:cxn modelId="{612E767C-6C06-9E43-815A-C2F8CC9FF467}" type="presParOf" srcId="{54771972-3B8C-A946-9302-5279661FB48E}" destId="{68D5C062-3821-CF45-86D9-CC58AB3132D9}" srcOrd="0" destOrd="0" presId="urn:microsoft.com/office/officeart/2005/8/layout/vList2"/>
    <dgm:cxn modelId="{7DEDA383-0923-4B48-9EC8-41917DB6C87C}" type="presParOf" srcId="{54771972-3B8C-A946-9302-5279661FB48E}" destId="{CD378040-1ACB-9649-9E46-152F211369B7}" srcOrd="1" destOrd="0" presId="urn:microsoft.com/office/officeart/2005/8/layout/vList2"/>
    <dgm:cxn modelId="{4AD4B690-8D69-5F47-BB8E-785D95510319}" type="presParOf" srcId="{54771972-3B8C-A946-9302-5279661FB48E}" destId="{4A410E11-29EF-CB43-9355-6DAF1F95023E}" srcOrd="2" destOrd="0" presId="urn:microsoft.com/office/officeart/2005/8/layout/vList2"/>
    <dgm:cxn modelId="{B566292B-752B-B340-90D6-0DC8172B82E1}" type="presParOf" srcId="{54771972-3B8C-A946-9302-5279661FB48E}" destId="{B356621B-E3FB-EC4C-9EDF-DED524DDB77F}" srcOrd="3" destOrd="0" presId="urn:microsoft.com/office/officeart/2005/8/layout/vList2"/>
    <dgm:cxn modelId="{D9B4072A-C92F-2144-89A5-4FAD1FC2F910}" type="presParOf" srcId="{54771972-3B8C-A946-9302-5279661FB48E}" destId="{AA0B7327-E90C-B34D-A8A8-03C0FA9AEA7D}" srcOrd="4" destOrd="0" presId="urn:microsoft.com/office/officeart/2005/8/layout/vList2"/>
    <dgm:cxn modelId="{4A1F8E91-E4E1-0046-A829-374520AEED78}" type="presParOf" srcId="{54771972-3B8C-A946-9302-5279661FB48E}" destId="{B75CB2C7-8E4F-734D-BC70-35A226E79A31}" srcOrd="5" destOrd="0" presId="urn:microsoft.com/office/officeart/2005/8/layout/vList2"/>
    <dgm:cxn modelId="{FE1A383A-7C87-4246-8267-02E8516E858C}" type="presParOf" srcId="{54771972-3B8C-A946-9302-5279661FB48E}" destId="{BC891F34-FFCB-8846-A3BD-0352B0C644DA}" srcOrd="6" destOrd="0" presId="urn:microsoft.com/office/officeart/2005/8/layout/vList2"/>
    <dgm:cxn modelId="{00BE2E92-47B2-164D-B3C8-A0BE66684A79}" type="presParOf" srcId="{54771972-3B8C-A946-9302-5279661FB48E}" destId="{57FED41C-AE53-4342-8630-62A49373DFBE}" srcOrd="7" destOrd="0" presId="urn:microsoft.com/office/officeart/2005/8/layout/vList2"/>
    <dgm:cxn modelId="{D9E6BB53-A014-0645-9009-436ED4A5E1D6}" type="presParOf" srcId="{54771972-3B8C-A946-9302-5279661FB48E}" destId="{F38A0B36-E38F-2A4A-BC30-337DC708481E}" srcOrd="8" destOrd="0" presId="urn:microsoft.com/office/officeart/2005/8/layout/vList2"/>
    <dgm:cxn modelId="{7933A52A-F6B4-2E4B-A9F0-899EB6382457}" type="presParOf" srcId="{54771972-3B8C-A946-9302-5279661FB48E}" destId="{6CADE749-7984-C34A-9984-E017A3E11CEF}"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5C062-3821-CF45-86D9-CC58AB3132D9}">
      <dsp:nvSpPr>
        <dsp:cNvPr id="0" name=""/>
        <dsp:cNvSpPr/>
      </dsp:nvSpPr>
      <dsp:spPr>
        <a:xfrm>
          <a:off x="0" y="68933"/>
          <a:ext cx="8229600" cy="257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b="0" i="0" kern="1200" baseline="0"/>
            <a:t>Response</a:t>
          </a:r>
          <a:endParaRPr lang="en-US" sz="1100" kern="1200"/>
        </a:p>
      </dsp:txBody>
      <dsp:txXfrm>
        <a:off x="12565" y="81498"/>
        <a:ext cx="8204470" cy="232270"/>
      </dsp:txXfrm>
    </dsp:sp>
    <dsp:sp modelId="{CD378040-1ACB-9649-9E46-152F211369B7}">
      <dsp:nvSpPr>
        <dsp:cNvPr id="0" name=""/>
        <dsp:cNvSpPr/>
      </dsp:nvSpPr>
      <dsp:spPr>
        <a:xfrm>
          <a:off x="0" y="326333"/>
          <a:ext cx="8229600" cy="18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rtl="0">
            <a:lnSpc>
              <a:spcPct val="90000"/>
            </a:lnSpc>
            <a:spcBef>
              <a:spcPct val="0"/>
            </a:spcBef>
            <a:spcAft>
              <a:spcPct val="20000"/>
            </a:spcAft>
            <a:buChar char="•"/>
          </a:pPr>
          <a:r>
            <a:rPr lang="en-US" sz="900" b="0" i="0" kern="1200" dirty="0"/>
            <a:t>AWS IR (</a:t>
          </a:r>
          <a:r>
            <a:rPr lang="en-US" sz="900" b="0" i="0" kern="1200" dirty="0" err="1"/>
            <a:t>ThreatResponse</a:t>
          </a:r>
          <a:r>
            <a:rPr lang="en-US" sz="900" b="0" i="0" kern="1200" dirty="0"/>
            <a:t>)</a:t>
          </a:r>
          <a:endParaRPr lang="en-US" sz="900" kern="1200" dirty="0"/>
        </a:p>
      </dsp:txBody>
      <dsp:txXfrm>
        <a:off x="0" y="326333"/>
        <a:ext cx="8229600" cy="182160"/>
      </dsp:txXfrm>
    </dsp:sp>
    <dsp:sp modelId="{4A410E11-29EF-CB43-9355-6DAF1F95023E}">
      <dsp:nvSpPr>
        <dsp:cNvPr id="0" name=""/>
        <dsp:cNvSpPr/>
      </dsp:nvSpPr>
      <dsp:spPr>
        <a:xfrm>
          <a:off x="0" y="508493"/>
          <a:ext cx="8229600" cy="257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b="0" i="0" kern="1200" baseline="0"/>
            <a:t>Case Management</a:t>
          </a:r>
          <a:endParaRPr lang="en-US" sz="1100" kern="1200"/>
        </a:p>
      </dsp:txBody>
      <dsp:txXfrm>
        <a:off x="12565" y="521058"/>
        <a:ext cx="8204470" cy="232270"/>
      </dsp:txXfrm>
    </dsp:sp>
    <dsp:sp modelId="{B356621B-E3FB-EC4C-9EDF-DED524DDB77F}">
      <dsp:nvSpPr>
        <dsp:cNvPr id="0" name=""/>
        <dsp:cNvSpPr/>
      </dsp:nvSpPr>
      <dsp:spPr>
        <a:xfrm>
          <a:off x="0" y="765893"/>
          <a:ext cx="8229600" cy="18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rtl="0">
            <a:lnSpc>
              <a:spcPct val="90000"/>
            </a:lnSpc>
            <a:spcBef>
              <a:spcPct val="0"/>
            </a:spcBef>
            <a:spcAft>
              <a:spcPct val="20000"/>
            </a:spcAft>
            <a:buChar char="•"/>
          </a:pPr>
          <a:r>
            <a:rPr lang="en-US" sz="900" b="0" i="0" kern="1200"/>
            <a:t>Incident Pony (ThreatResponse)</a:t>
          </a:r>
          <a:endParaRPr lang="en-US" sz="900" kern="1200"/>
        </a:p>
      </dsp:txBody>
      <dsp:txXfrm>
        <a:off x="0" y="765893"/>
        <a:ext cx="8229600" cy="182160"/>
      </dsp:txXfrm>
    </dsp:sp>
    <dsp:sp modelId="{AA0B7327-E90C-B34D-A8A8-03C0FA9AEA7D}">
      <dsp:nvSpPr>
        <dsp:cNvPr id="0" name=""/>
        <dsp:cNvSpPr/>
      </dsp:nvSpPr>
      <dsp:spPr>
        <a:xfrm>
          <a:off x="0" y="948053"/>
          <a:ext cx="8229600" cy="257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b="0" i="0" kern="1200" baseline="0"/>
            <a:t>Networking</a:t>
          </a:r>
          <a:endParaRPr lang="en-US" sz="1100" kern="1200"/>
        </a:p>
      </dsp:txBody>
      <dsp:txXfrm>
        <a:off x="12565" y="960618"/>
        <a:ext cx="8204470" cy="232270"/>
      </dsp:txXfrm>
    </dsp:sp>
    <dsp:sp modelId="{B75CB2C7-8E4F-734D-BC70-35A226E79A31}">
      <dsp:nvSpPr>
        <dsp:cNvPr id="0" name=""/>
        <dsp:cNvSpPr/>
      </dsp:nvSpPr>
      <dsp:spPr>
        <a:xfrm>
          <a:off x="0" y="1205453"/>
          <a:ext cx="8229600" cy="296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rtl="0">
            <a:lnSpc>
              <a:spcPct val="90000"/>
            </a:lnSpc>
            <a:spcBef>
              <a:spcPct val="0"/>
            </a:spcBef>
            <a:spcAft>
              <a:spcPct val="20000"/>
            </a:spcAft>
            <a:buChar char="•"/>
          </a:pPr>
          <a:r>
            <a:rPr lang="en-US" sz="900" b="0" i="0" kern="1200"/>
            <a:t>Moloch</a:t>
          </a:r>
          <a:endParaRPr lang="en-US" sz="900" kern="1200"/>
        </a:p>
        <a:p>
          <a:pPr marL="57150" lvl="1" indent="-57150" algn="l" defTabSz="400050" rtl="0">
            <a:lnSpc>
              <a:spcPct val="90000"/>
            </a:lnSpc>
            <a:spcBef>
              <a:spcPct val="0"/>
            </a:spcBef>
            <a:spcAft>
              <a:spcPct val="20000"/>
            </a:spcAft>
            <a:buChar char="•"/>
          </a:pPr>
          <a:r>
            <a:rPr lang="en-US" sz="900" b="0" i="0" kern="1200"/>
            <a:t>Wireshark</a:t>
          </a:r>
          <a:endParaRPr lang="en-US" sz="900" kern="1200"/>
        </a:p>
      </dsp:txBody>
      <dsp:txXfrm>
        <a:off x="0" y="1205453"/>
        <a:ext cx="8229600" cy="296010"/>
      </dsp:txXfrm>
    </dsp:sp>
    <dsp:sp modelId="{BC891F34-FFCB-8846-A3BD-0352B0C644DA}">
      <dsp:nvSpPr>
        <dsp:cNvPr id="0" name=""/>
        <dsp:cNvSpPr/>
      </dsp:nvSpPr>
      <dsp:spPr>
        <a:xfrm>
          <a:off x="0" y="1501463"/>
          <a:ext cx="8229600" cy="257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b="0" i="0" kern="1200" baseline="0"/>
            <a:t>Enterprise</a:t>
          </a:r>
          <a:endParaRPr lang="en-US" sz="1100" kern="1200"/>
        </a:p>
      </dsp:txBody>
      <dsp:txXfrm>
        <a:off x="12565" y="1514028"/>
        <a:ext cx="8204470" cy="232270"/>
      </dsp:txXfrm>
    </dsp:sp>
    <dsp:sp modelId="{57FED41C-AE53-4342-8630-62A49373DFBE}">
      <dsp:nvSpPr>
        <dsp:cNvPr id="0" name=""/>
        <dsp:cNvSpPr/>
      </dsp:nvSpPr>
      <dsp:spPr>
        <a:xfrm>
          <a:off x="0" y="1758863"/>
          <a:ext cx="8229600" cy="580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rtl="0">
            <a:lnSpc>
              <a:spcPct val="90000"/>
            </a:lnSpc>
            <a:spcBef>
              <a:spcPct val="0"/>
            </a:spcBef>
            <a:spcAft>
              <a:spcPct val="20000"/>
            </a:spcAft>
            <a:buChar char="•"/>
          </a:pPr>
          <a:r>
            <a:rPr lang="en-US" sz="900" b="0" i="0" kern="1200"/>
            <a:t>Mandiant</a:t>
          </a:r>
          <a:endParaRPr lang="en-US" sz="900" kern="1200"/>
        </a:p>
        <a:p>
          <a:pPr marL="57150" lvl="1" indent="-57150" algn="l" defTabSz="400050" rtl="0">
            <a:lnSpc>
              <a:spcPct val="90000"/>
            </a:lnSpc>
            <a:spcBef>
              <a:spcPct val="0"/>
            </a:spcBef>
            <a:spcAft>
              <a:spcPct val="20000"/>
            </a:spcAft>
            <a:buChar char="•"/>
          </a:pPr>
          <a:r>
            <a:rPr lang="en-US" sz="900" b="0" i="0" kern="1200"/>
            <a:t>EnCase</a:t>
          </a:r>
          <a:endParaRPr lang="en-US" sz="900" kern="1200"/>
        </a:p>
        <a:p>
          <a:pPr marL="57150" lvl="1" indent="-57150" algn="l" defTabSz="400050" rtl="0">
            <a:lnSpc>
              <a:spcPct val="90000"/>
            </a:lnSpc>
            <a:spcBef>
              <a:spcPct val="0"/>
            </a:spcBef>
            <a:spcAft>
              <a:spcPct val="20000"/>
            </a:spcAft>
            <a:buChar char="•"/>
          </a:pPr>
          <a:r>
            <a:rPr lang="en-US" sz="900" b="0" i="0" kern="1200"/>
            <a:t>Forensic Tool Kit</a:t>
          </a:r>
          <a:endParaRPr lang="en-US" sz="900" kern="1200"/>
        </a:p>
        <a:p>
          <a:pPr marL="57150" lvl="1" indent="-57150" algn="l" defTabSz="400050" rtl="0">
            <a:lnSpc>
              <a:spcPct val="90000"/>
            </a:lnSpc>
            <a:spcBef>
              <a:spcPct val="0"/>
            </a:spcBef>
            <a:spcAft>
              <a:spcPct val="20000"/>
            </a:spcAft>
            <a:buChar char="•"/>
          </a:pPr>
          <a:r>
            <a:rPr lang="en-US" sz="900" b="0" i="0" kern="1200"/>
            <a:t>Google Rapid Response</a:t>
          </a:r>
          <a:endParaRPr lang="en-US" sz="900" kern="1200"/>
        </a:p>
      </dsp:txBody>
      <dsp:txXfrm>
        <a:off x="0" y="1758863"/>
        <a:ext cx="8229600" cy="580635"/>
      </dsp:txXfrm>
    </dsp:sp>
    <dsp:sp modelId="{F38A0B36-E38F-2A4A-BC30-337DC708481E}">
      <dsp:nvSpPr>
        <dsp:cNvPr id="0" name=""/>
        <dsp:cNvSpPr/>
      </dsp:nvSpPr>
      <dsp:spPr>
        <a:xfrm>
          <a:off x="0" y="2339498"/>
          <a:ext cx="8229600" cy="2574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rtl="0">
            <a:lnSpc>
              <a:spcPct val="90000"/>
            </a:lnSpc>
            <a:spcBef>
              <a:spcPct val="0"/>
            </a:spcBef>
            <a:spcAft>
              <a:spcPct val="35000"/>
            </a:spcAft>
            <a:buNone/>
          </a:pPr>
          <a:r>
            <a:rPr lang="en-US" sz="1100" b="0" i="0" kern="1200" baseline="0"/>
            <a:t>Memory Capture</a:t>
          </a:r>
          <a:endParaRPr lang="en-US" sz="1100" kern="1200"/>
        </a:p>
      </dsp:txBody>
      <dsp:txXfrm>
        <a:off x="12565" y="2352063"/>
        <a:ext cx="8204470" cy="232270"/>
      </dsp:txXfrm>
    </dsp:sp>
    <dsp:sp modelId="{6CADE749-7984-C34A-9984-E017A3E11CEF}">
      <dsp:nvSpPr>
        <dsp:cNvPr id="0" name=""/>
        <dsp:cNvSpPr/>
      </dsp:nvSpPr>
      <dsp:spPr>
        <a:xfrm>
          <a:off x="0" y="2596898"/>
          <a:ext cx="822960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13970" rIns="78232" bIns="13970" numCol="1" spcCol="1270" anchor="t" anchorCtr="0">
          <a:noAutofit/>
        </a:bodyPr>
        <a:lstStyle/>
        <a:p>
          <a:pPr marL="57150" lvl="1" indent="-57150" algn="l" defTabSz="400050" rtl="0">
            <a:lnSpc>
              <a:spcPct val="90000"/>
            </a:lnSpc>
            <a:spcBef>
              <a:spcPct val="0"/>
            </a:spcBef>
            <a:spcAft>
              <a:spcPct val="20000"/>
            </a:spcAft>
            <a:buChar char="•"/>
          </a:pPr>
          <a:r>
            <a:rPr lang="en-US" sz="900" b="0" i="0" kern="1200" dirty="0" err="1"/>
            <a:t>Fastdump</a:t>
          </a:r>
          <a:endParaRPr lang="en-US" sz="900" kern="1200" dirty="0"/>
        </a:p>
        <a:p>
          <a:pPr marL="57150" lvl="1" indent="-57150" algn="l" defTabSz="400050" rtl="0">
            <a:lnSpc>
              <a:spcPct val="90000"/>
            </a:lnSpc>
            <a:spcBef>
              <a:spcPct val="0"/>
            </a:spcBef>
            <a:spcAft>
              <a:spcPct val="20000"/>
            </a:spcAft>
            <a:buChar char="•"/>
          </a:pPr>
          <a:r>
            <a:rPr lang="en-US" sz="900" kern="1200" dirty="0"/>
            <a:t>Volatility</a:t>
          </a:r>
        </a:p>
        <a:p>
          <a:pPr marL="57150" lvl="1" indent="-57150" algn="l" defTabSz="400050" rtl="0">
            <a:lnSpc>
              <a:spcPct val="90000"/>
            </a:lnSpc>
            <a:spcBef>
              <a:spcPct val="0"/>
            </a:spcBef>
            <a:spcAft>
              <a:spcPct val="20000"/>
            </a:spcAft>
            <a:buChar char="•"/>
          </a:pPr>
          <a:r>
            <a:rPr lang="en-US" sz="900" b="0" i="0" kern="1200" dirty="0"/>
            <a:t>FTK Imager</a:t>
          </a:r>
          <a:endParaRPr lang="en-US" sz="900" kern="1200" dirty="0"/>
        </a:p>
        <a:p>
          <a:pPr marL="57150" lvl="1" indent="-57150" algn="l" defTabSz="400050" rtl="0">
            <a:lnSpc>
              <a:spcPct val="90000"/>
            </a:lnSpc>
            <a:spcBef>
              <a:spcPct val="0"/>
            </a:spcBef>
            <a:spcAft>
              <a:spcPct val="20000"/>
            </a:spcAft>
            <a:buChar char="•"/>
          </a:pPr>
          <a:r>
            <a:rPr lang="en-US" sz="900" b="0" i="0" kern="1200"/>
            <a:t>LiME</a:t>
          </a:r>
          <a:endParaRPr lang="en-US" sz="900" kern="1200" dirty="0"/>
        </a:p>
        <a:p>
          <a:pPr marL="57150" lvl="1" indent="-57150" algn="l" defTabSz="400050" rtl="0">
            <a:lnSpc>
              <a:spcPct val="90000"/>
            </a:lnSpc>
            <a:spcBef>
              <a:spcPct val="0"/>
            </a:spcBef>
            <a:spcAft>
              <a:spcPct val="20000"/>
            </a:spcAft>
            <a:buChar char="•"/>
          </a:pPr>
          <a:r>
            <a:rPr lang="en-US" sz="900" b="0" i="0" kern="1200" dirty="0"/>
            <a:t>Margarita Shotgun (</a:t>
          </a:r>
          <a:r>
            <a:rPr lang="en-US" sz="900" b="0" i="0" kern="1200" dirty="0" err="1"/>
            <a:t>ThreatResponse</a:t>
          </a:r>
          <a:r>
            <a:rPr lang="en-US" sz="900" b="0" i="0" kern="1200" dirty="0"/>
            <a:t>)</a:t>
          </a:r>
          <a:endParaRPr lang="en-US" sz="900" kern="1200" dirty="0"/>
        </a:p>
      </dsp:txBody>
      <dsp:txXfrm>
        <a:off x="0" y="2596898"/>
        <a:ext cx="8229600" cy="72864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8/7/18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pple Braille" pitchFamily="2" charset="0"/>
              </a:rPr>
              <a:t>[Allow ~15 mins for them to do this]</a:t>
            </a:r>
          </a:p>
          <a:p>
            <a:endParaRPr lang="en-US" sz="1200" dirty="0">
              <a:latin typeface="Apple Braille" pitchFamily="2" charset="0"/>
            </a:endParaRPr>
          </a:p>
          <a:p>
            <a:r>
              <a:rPr lang="en-US" sz="1200" dirty="0">
                <a:latin typeface="Apple Braille" pitchFamily="2" charset="0"/>
              </a:rPr>
              <a:t>We’ll go fairly quick through this since there is a lot to cover - If not finished with a section before we move on, feel free to keep working and if you have any problems ask one of the facilitators to help – you will be able to work on this workshop outside of this event at any time.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3901967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Flaws that allow this spectrum of network attacks to succeed are quite widespread.  </a:t>
            </a:r>
          </a:p>
          <a:p>
            <a:r>
              <a:rPr lang="en-US" dirty="0"/>
              <a:t>In this section, we’ll look at AWS services that can be leveraged to detect and mitigate common reflection attacks that attempt to produce a volume of traffic capable of congesting network interfaces and inhibiting legitimate traffic.</a:t>
            </a:r>
          </a:p>
          <a:p>
            <a:r>
              <a:rPr lang="en-US" dirty="0"/>
              <a:t>As well as best practices for using WAF to mitigate other frequently exploited injection attack vectors, such as: </a:t>
            </a:r>
          </a:p>
          <a:p>
            <a:pPr marL="171450" indent="-171450">
              <a:buFont typeface="Arial" panose="020B0604020202020204" pitchFamily="34" charset="0"/>
              <a:buChar char="•"/>
            </a:pPr>
            <a:r>
              <a:rPr lang="en-US" dirty="0"/>
              <a:t>Cross site scripting which sends malicious code to a different end user or </a:t>
            </a:r>
          </a:p>
          <a:p>
            <a:pPr marL="171450" indent="-171450">
              <a:buFont typeface="Arial" panose="020B0604020202020204" pitchFamily="34" charset="0"/>
              <a:buChar char="•"/>
            </a:pPr>
            <a:r>
              <a:rPr lang="en-US" dirty="0"/>
              <a:t>SQL injections to read, alter, or delete sensitive data.</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6700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did a rough alignment of AWS services to the NIST Cybersecurity Framework core functions (v1.1 was just released in April of 2018) we might come up with something like this. This shows the breakdown of services and where most services lie, There is definitely overlap and the same services that fall into multiple categories. The services in bold are ones we will cover in this workshop</a:t>
            </a:r>
          </a:p>
          <a:p>
            <a:endParaRPr lang="en-US" dirty="0"/>
          </a:p>
          <a:p>
            <a:r>
              <a:rPr lang="en-US" sz="1200" b="0" i="0" kern="1200" dirty="0">
                <a:solidFill>
                  <a:schemeClr val="tx1"/>
                </a:solidFill>
                <a:effectLst/>
                <a:latin typeface="Amazon Ember Regular" charset="0"/>
                <a:ea typeface="+mn-ea"/>
                <a:cs typeface="+mn-cs"/>
              </a:rPr>
              <a:t>NIST Cybersecurity Framework: standards, guidelines, and best practices to manage cybersecurity-related risk.  - Similar to the CAF Components (not Epics) – Directive, Preventive, Detective, Responsive</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1279419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AWS logs -  data source inputs for a threat detection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Does anyone know of an AWS service that detects threats by analyzing three out of four of the logs?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CloudTrail provides visibility into user activity by recording actions taken on your account.  - Audit</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Virtual Private Cloud (VPC) Flow Logs: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Capture information about the IP traffic going to and from network interfaces in your VPC.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Used to monitor the traffic that is reaching your EC2 instances,</a:t>
            </a:r>
          </a:p>
          <a:p>
            <a:r>
              <a:rPr lang="en-US" sz="1200" kern="1200" dirty="0">
                <a:solidFill>
                  <a:schemeClr val="tx1"/>
                </a:solidFill>
                <a:effectLst/>
                <a:latin typeface="Arial"/>
                <a:ea typeface="+mn-ea"/>
                <a:cs typeface="+mn-cs"/>
              </a:rPr>
              <a:t>With CloudWatch Logs, you can monitor your logs, in near real-time, for specific phrases, values or patterns to create metrics and implement alarms. </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chemeClr val="tx1"/>
                </a:solidFill>
                <a:latin typeface="Arial" panose="020B0604020202020204" pitchFamily="34" charset="0"/>
                <a:cs typeface="Arial" panose="020B0604020202020204" pitchFamily="34" charset="0"/>
              </a:rPr>
              <a:t>DNS Logs are used by GuardDuty as part of the analysis for continuous threat detection and include all DNS queries to the DNS resolver provided within your VPC.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4045943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AWS logs -  data source inputs for a threat detection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Does anyone know of an AWS service that detects threats by analyzing three out of four of the logs?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CloudTrail provides visibility into user activity by recording actions taken on your account.  - Audit</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Virtual Private Cloud (VPC) Flow Logs: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Capture information about the IP traffic going to and from network interfaces in your VPC.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Used to monitor the traffic that is reaching your EC2 instances,</a:t>
            </a:r>
          </a:p>
          <a:p>
            <a:r>
              <a:rPr lang="en-US" sz="1200" kern="1200" dirty="0">
                <a:solidFill>
                  <a:schemeClr val="tx1"/>
                </a:solidFill>
                <a:effectLst/>
                <a:latin typeface="Arial"/>
                <a:ea typeface="+mn-ea"/>
                <a:cs typeface="+mn-cs"/>
              </a:rPr>
              <a:t>With CloudWatch Logs, you can monitor your logs, in near real-time, for specific phrases, values or patterns to create metrics and implement alarms. </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chemeClr val="tx1"/>
                </a:solidFill>
                <a:latin typeface="Arial" panose="020B0604020202020204" pitchFamily="34" charset="0"/>
                <a:cs typeface="Arial" panose="020B0604020202020204" pitchFamily="34" charset="0"/>
              </a:rPr>
              <a:t>DNS Logs are used by GuardDuty as part of the analysis for continuous threat detection and include all DNS queries to the DNS resolver provided within your VPC.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3458398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a:ea typeface="+mn-ea"/>
                <a:cs typeface="+mn-cs"/>
              </a:rPr>
              <a:t>GuardDuty continuously monitors for malicious or unauthorized behavior to help you protect your AWS accounts and workloads. </a:t>
            </a:r>
          </a:p>
          <a:p>
            <a:r>
              <a:rPr lang="en-US" sz="1200" kern="1200" dirty="0">
                <a:solidFill>
                  <a:schemeClr val="tx1"/>
                </a:solidFill>
                <a:effectLst/>
                <a:latin typeface="Arial"/>
                <a:ea typeface="+mn-ea"/>
                <a:cs typeface="+mn-cs"/>
              </a:rPr>
              <a:t>It uncovers activity such as unusual API calls or potentially unauthorized deployments that indicate a possible account compromise. It also detects potentially compromised instances and reconnaissance by attackers.</a:t>
            </a:r>
          </a:p>
          <a:p>
            <a:r>
              <a:rPr lang="en-US" sz="1200" kern="1200" dirty="0">
                <a:solidFill>
                  <a:schemeClr val="tx1"/>
                </a:solidFill>
                <a:effectLst/>
                <a:latin typeface="Arial"/>
                <a:ea typeface="+mn-ea"/>
                <a:cs typeface="+mn-cs"/>
              </a:rPr>
              <a:t>GuardDuty analyzes billions of events across AWS accounts for signs of risk.</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You can easily enable GuardDuty in the console and authorize it to monitor your accounts without additional security software or infrastructure to deploy or manage.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a:ea typeface="+mn-ea"/>
                <a:cs typeface="+mn-cs"/>
              </a:rPr>
              <a:t>It can analyze and correlate billions of events from CloudTrail, VPC Flow Logs, and DNS Logs across all of your associated AWS accounts. </a:t>
            </a:r>
          </a:p>
          <a:p>
            <a:pPr marL="171450" indent="-171450">
              <a:buFont typeface="Arial" panose="020B0604020202020204" pitchFamily="34" charset="0"/>
              <a:buChar char="•"/>
            </a:pPr>
            <a:r>
              <a:rPr lang="en-US" dirty="0"/>
              <a:t>Performs continuous monitoring using managed rule-sets, integrated threat intelligence, anomaly detection, and machine learning to detect malicious or unauthorized behavior.</a:t>
            </a:r>
          </a:p>
          <a:p>
            <a:pPr marL="171450" indent="-171450">
              <a:buFont typeface="Arial" panose="020B0604020202020204" pitchFamily="34" charset="0"/>
              <a:buChar char="•"/>
            </a:pPr>
            <a:r>
              <a:rPr lang="en-US" dirty="0"/>
              <a:t>Review details findings in the console, integrate into event management or workflow systems, or trigger Lambda for automated remediation or prevention.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851294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GuardDuty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 connect to the network, anonymize their access, and deploy their Remote Access Trojan to establish a back door to command &amp; control.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Then, more reconnaissance to figure out what’s there - get user lists, scout targets, and find vulnerabilities.</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endParaRPr lang="en-US" sz="1200" kern="1200" dirty="0">
              <a:solidFill>
                <a:schemeClr val="tx1"/>
              </a:solidFill>
              <a:effectLst/>
              <a:latin typeface="Arial"/>
              <a:ea typeface="+mn-ea"/>
              <a:cs typeface="+mn-cs"/>
            </a:endParaRPr>
          </a:p>
          <a:p>
            <a:r>
              <a:rPr lang="en-US" sz="1200" kern="1200" dirty="0">
                <a:solidFill>
                  <a:schemeClr val="tx1"/>
                </a:solidFill>
                <a:effectLst/>
                <a:latin typeface="Arial"/>
                <a:ea typeface="+mn-ea"/>
                <a:cs typeface="+mn-cs"/>
              </a:rPr>
              <a:t>Mission target: access to transfer critical data to an external location.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1949669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 Rules and CloudWatch Events can both be used to trigger automated threat response.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Highlights: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CloudWatch Event timing vs. CloudTrail and use cases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Config multi-region, multi-account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Config Rule represents desired configurations for a resource and is evaluated against configuration changes recorded by AWS Config.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Use Config Rules to assess overall compliance and risk status from a configuration perspective,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View compliance trends over time and pinpoint which configuration change caused a resource to drift out of compliance with a rule.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CloudWatch becomes aware of changes as they occur for near real-time response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Take corrective action by activating functions, making changes, and capturing state information.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4150053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CloudWatch Events delivers a near real-time stream of system events that describe changes in your AWS resources. </a:t>
            </a:r>
          </a:p>
          <a:p>
            <a:r>
              <a:rPr lang="en-US" dirty="0"/>
              <a:t>Using simple rules that are quick to set up, you can match events and route them to one or more target functions or streams. </a:t>
            </a:r>
          </a:p>
          <a:p>
            <a:r>
              <a:rPr lang="en-US" dirty="0"/>
              <a:t>Respond to changes, take corrective action by sending messages to activate functions, make changes, capture state information and pass notifications to collaboration and communication tools. </a:t>
            </a:r>
          </a:p>
          <a:p>
            <a:r>
              <a:rPr lang="en-US" dirty="0"/>
              <a:t>This example shows a GuardDuty finding, but it could just as easily be an event from another service.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3339790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Evaluation of a Config rule determines whether a resource is compliant at a particular point in time.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 Rules will capture and store the result of each evaluation.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Result includes the resource, rule, time of evaluation and a link to non-compliant resources.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rule can be setup as a change-triggered rule or as a periodic rule.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Change-triggered rules are executed when AWS Config records a configuration change for any of the resources specified.</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Periodic rules are triggered at the frequency you specify, anywhere from an hour to a day.</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Create your own rules to customize what is being checked or use AWS Managed rules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Enables changes to the environment to kick off lambda scripts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2451469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progression of slides, note that customers may approach this differently, but there's a lot of power at your fingertips with control plane mechanisms that you can change that an adversary cannot. Similarly, lots of remediation options (</a:t>
            </a:r>
            <a:r>
              <a:rPr lang="en-US" dirty="0" err="1"/>
              <a:t>e,g</a:t>
            </a:r>
            <a:r>
              <a:rPr lang="en-US" dirty="0"/>
              <a:t>,, isolate, sandbox, snapshot + nuke from orbit, etc.). Depends on goals and needs (e.g., observe and monitor vs. isolate quickly).</a:t>
            </a:r>
          </a:p>
          <a:p>
            <a:endParaRPr lang="en-US" dirty="0"/>
          </a:p>
          <a:p>
            <a:r>
              <a:rPr lang="en-US" dirty="0"/>
              <a:t>From adversary's perspective it might not be obvious that something has changed.</a:t>
            </a:r>
          </a:p>
          <a:p>
            <a:endParaRPr lang="en-US" dirty="0"/>
          </a:p>
          <a:p>
            <a:r>
              <a:rPr lang="en-US" dirty="0"/>
              <a:t>Also, resources in a cloud environment should be considered ephemeral.</a:t>
            </a:r>
          </a:p>
        </p:txBody>
      </p:sp>
      <p:sp>
        <p:nvSpPr>
          <p:cNvPr id="4" name="Slide Number Placeholder 3"/>
          <p:cNvSpPr>
            <a:spLocks noGrp="1"/>
          </p:cNvSpPr>
          <p:nvPr>
            <p:ph type="sldNum" sz="quarter" idx="10"/>
          </p:nvPr>
        </p:nvSpPr>
        <p:spPr/>
        <p:txBody>
          <a:bodyPr/>
          <a:lstStyle/>
          <a:p>
            <a:fld id="{66F73B6F-6C74-6846-B3E2-267958B98325}" type="slidenum">
              <a:rPr lang="en-US" smtClean="0"/>
              <a:t>21</a:t>
            </a:fld>
            <a:endParaRPr lang="en-US" dirty="0"/>
          </a:p>
        </p:txBody>
      </p:sp>
    </p:spTree>
    <p:extLst>
      <p:ext uri="{BB962C8B-B14F-4D97-AF65-F5344CB8AC3E}">
        <p14:creationId xmlns:p14="http://schemas.microsoft.com/office/powerpoint/2010/main" val="57393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pple Braille" pitchFamily="2" charset="0"/>
              </a:rPr>
              <a:t>[Emphasize that they should follow the instructions closely here and complete the parameters accordingly]</a:t>
            </a:r>
          </a:p>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2169787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22</a:t>
            </a:fld>
            <a:endParaRPr lang="en-US" dirty="0"/>
          </a:p>
        </p:txBody>
      </p:sp>
    </p:spTree>
    <p:extLst>
      <p:ext uri="{BB962C8B-B14F-4D97-AF65-F5344CB8AC3E}">
        <p14:creationId xmlns:p14="http://schemas.microsoft.com/office/powerpoint/2010/main" val="100994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23</a:t>
            </a:fld>
            <a:endParaRPr lang="en-US" dirty="0"/>
          </a:p>
        </p:txBody>
      </p:sp>
    </p:spTree>
    <p:extLst>
      <p:ext uri="{BB962C8B-B14F-4D97-AF65-F5344CB8AC3E}">
        <p14:creationId xmlns:p14="http://schemas.microsoft.com/office/powerpoint/2010/main" val="3962128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24</a:t>
            </a:fld>
            <a:endParaRPr lang="en-US" dirty="0"/>
          </a:p>
        </p:txBody>
      </p:sp>
    </p:spTree>
    <p:extLst>
      <p:ext uri="{BB962C8B-B14F-4D97-AF65-F5344CB8AC3E}">
        <p14:creationId xmlns:p14="http://schemas.microsoft.com/office/powerpoint/2010/main" val="1127116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25</a:t>
            </a:fld>
            <a:endParaRPr lang="en-US" dirty="0"/>
          </a:p>
        </p:txBody>
      </p:sp>
    </p:spTree>
    <p:extLst>
      <p:ext uri="{BB962C8B-B14F-4D97-AF65-F5344CB8AC3E}">
        <p14:creationId xmlns:p14="http://schemas.microsoft.com/office/powerpoint/2010/main" val="1845967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26</a:t>
            </a:fld>
            <a:endParaRPr lang="en-US" dirty="0"/>
          </a:p>
        </p:txBody>
      </p:sp>
    </p:spTree>
    <p:extLst>
      <p:ext uri="{BB962C8B-B14F-4D97-AF65-F5344CB8AC3E}">
        <p14:creationId xmlns:p14="http://schemas.microsoft.com/office/powerpoint/2010/main" val="621189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27</a:t>
            </a:fld>
            <a:endParaRPr lang="en-US" dirty="0"/>
          </a:p>
        </p:txBody>
      </p:sp>
    </p:spTree>
    <p:extLst>
      <p:ext uri="{BB962C8B-B14F-4D97-AF65-F5344CB8AC3E}">
        <p14:creationId xmlns:p14="http://schemas.microsoft.com/office/powerpoint/2010/main" val="2686246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ENI can go away</a:t>
            </a:r>
            <a:r>
              <a:rPr lang="mr-IN" dirty="0"/>
              <a:t>…</a:t>
            </a:r>
            <a:r>
              <a:rPr lang="en-US" dirty="0"/>
              <a:t> Or </a:t>
            </a:r>
          </a:p>
        </p:txBody>
      </p:sp>
      <p:sp>
        <p:nvSpPr>
          <p:cNvPr id="4" name="Slide Number Placeholder 3"/>
          <p:cNvSpPr>
            <a:spLocks noGrp="1"/>
          </p:cNvSpPr>
          <p:nvPr>
            <p:ph type="sldNum" sz="quarter" idx="10"/>
          </p:nvPr>
        </p:nvSpPr>
        <p:spPr/>
        <p:txBody>
          <a:bodyPr/>
          <a:lstStyle/>
          <a:p>
            <a:fld id="{66F73B6F-6C74-6846-B3E2-267958B98325}" type="slidenum">
              <a:rPr lang="en-US" smtClean="0"/>
              <a:t>28</a:t>
            </a:fld>
            <a:endParaRPr lang="en-US" dirty="0"/>
          </a:p>
        </p:txBody>
      </p:sp>
    </p:spTree>
    <p:extLst>
      <p:ext uri="{BB962C8B-B14F-4D97-AF65-F5344CB8AC3E}">
        <p14:creationId xmlns:p14="http://schemas.microsoft.com/office/powerpoint/2010/main" val="37323723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set of slide we walkthrough a automatic remediation of a finding. We could just as easily show Macie, inspector or any other service that produces </a:t>
            </a:r>
            <a:r>
              <a:rPr lang="en-US" baseline="0" dirty="0" err="1"/>
              <a:t>cloudtrail</a:t>
            </a:r>
            <a:r>
              <a:rPr lang="en-US" baseline="0" dirty="0"/>
              <a:t> items. Literally the same process. Keep in mind the out come here is </a:t>
            </a:r>
            <a:r>
              <a:rPr lang="en-US" baseline="0" dirty="0" err="1"/>
              <a:t>discssuing</a:t>
            </a:r>
            <a:r>
              <a:rPr lang="en-US" baseline="0" dirty="0"/>
              <a:t> the </a:t>
            </a:r>
            <a:r>
              <a:rPr lang="en-US" baseline="0" dirty="0" err="1"/>
              <a:t>eni’s</a:t>
            </a:r>
            <a:r>
              <a:rPr lang="en-US" baseline="0" dirty="0"/>
              <a:t> on the EC2 instance, for Macie it would show an s3 bucket maybe. Effectively these slide walk a audience through the automated process. The biggest issue I have with using a demo here, is that all of the services are different screens and its hard to follow even knowing all the screens. Also when I kick the demo off, its complete before I can refresh most times. </a:t>
            </a:r>
          </a:p>
          <a:p>
            <a:r>
              <a:rPr lang="en-US" baseline="0" dirty="0"/>
              <a:t>This is more instructive. </a:t>
            </a:r>
          </a:p>
          <a:p>
            <a:r>
              <a:rPr lang="en-US" baseline="0" dirty="0"/>
              <a:t>Also note that ASM (SSM) is used to </a:t>
            </a:r>
            <a:r>
              <a:rPr lang="en-US" baseline="0" dirty="0" err="1"/>
              <a:t>actinside</a:t>
            </a:r>
            <a:r>
              <a:rPr lang="en-US" baseline="0" dirty="0"/>
              <a:t> the OS of an instance. This ability is imperative in the remediation of issue with an environment, with out this we are just playing </a:t>
            </a:r>
            <a:r>
              <a:rPr lang="en-US" baseline="0" dirty="0" err="1"/>
              <a:t>wak</a:t>
            </a:r>
            <a:r>
              <a:rPr lang="en-US" baseline="0" dirty="0"/>
              <a:t>-a-mole. With this we can patch automate a patch and deliver to a whole environment based on tags. </a:t>
            </a:r>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29</a:t>
            </a:fld>
            <a:endParaRPr lang="en-US" dirty="0"/>
          </a:p>
        </p:txBody>
      </p:sp>
    </p:spTree>
    <p:extLst>
      <p:ext uri="{BB962C8B-B14F-4D97-AF65-F5344CB8AC3E}">
        <p14:creationId xmlns:p14="http://schemas.microsoft.com/office/powerpoint/2010/main" val="1521791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act inside the system now. </a:t>
            </a:r>
          </a:p>
          <a:p>
            <a:endParaRPr lang="en-US" dirty="0"/>
          </a:p>
          <a:p>
            <a:r>
              <a:rPr lang="en-US" dirty="0"/>
              <a:t>Best to change the ec2 instance with the lambda instead</a:t>
            </a:r>
            <a:r>
              <a:rPr lang="en-US" baseline="0" dirty="0"/>
              <a:t> of AWS api as this requires to much access</a:t>
            </a:r>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30</a:t>
            </a:fld>
            <a:endParaRPr lang="en-US" dirty="0"/>
          </a:p>
        </p:txBody>
      </p:sp>
    </p:spTree>
    <p:extLst>
      <p:ext uri="{BB962C8B-B14F-4D97-AF65-F5344CB8AC3E}">
        <p14:creationId xmlns:p14="http://schemas.microsoft.com/office/powerpoint/2010/main" val="7678793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act inside the system now. </a:t>
            </a:r>
          </a:p>
          <a:p>
            <a:endParaRPr lang="en-US" dirty="0"/>
          </a:p>
          <a:p>
            <a:r>
              <a:rPr lang="en-US" dirty="0"/>
              <a:t>Best to change the ec2 instance with the lambda instead</a:t>
            </a:r>
            <a:r>
              <a:rPr lang="en-US" baseline="0" dirty="0"/>
              <a:t> of AWS api as this requires to much access</a:t>
            </a:r>
          </a:p>
          <a:p>
            <a:endParaRPr lang="en-US" baseline="0" dirty="0"/>
          </a:p>
          <a:p>
            <a:r>
              <a:rPr lang="en-US" baseline="0" dirty="0"/>
              <a:t>Controlling the instance with lambda allows only one Lambda to have access to the ability to remove ENI’s, Storage etc. Making it hard to weaponise. </a:t>
            </a:r>
          </a:p>
        </p:txBody>
      </p:sp>
      <p:sp>
        <p:nvSpPr>
          <p:cNvPr id="4" name="Slide Number Placeholder 3"/>
          <p:cNvSpPr>
            <a:spLocks noGrp="1"/>
          </p:cNvSpPr>
          <p:nvPr>
            <p:ph type="sldNum" sz="quarter" idx="10"/>
          </p:nvPr>
        </p:nvSpPr>
        <p:spPr/>
        <p:txBody>
          <a:bodyPr/>
          <a:lstStyle/>
          <a:p>
            <a:fld id="{66F73B6F-6C74-6846-B3E2-267958B98325}" type="slidenum">
              <a:rPr lang="en-US" smtClean="0"/>
              <a:t>31</a:t>
            </a:fld>
            <a:endParaRPr lang="en-US" dirty="0"/>
          </a:p>
        </p:txBody>
      </p:sp>
    </p:spTree>
    <p:extLst>
      <p:ext uri="{BB962C8B-B14F-4D97-AF65-F5344CB8AC3E}">
        <p14:creationId xmlns:p14="http://schemas.microsoft.com/office/powerpoint/2010/main" val="91517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3061122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act inside the system now. And thus adding the info gained there it is important to put it somewhere safe.</a:t>
            </a:r>
            <a:r>
              <a:rPr lang="en-US" baseline="0" dirty="0"/>
              <a:t> THAT DOES NOT MEAN A VOLUME HANGING OUT IN A THE SAME ACCOUNT. Do not leave a loaded weapon out for other to accidently use it. </a:t>
            </a:r>
          </a:p>
          <a:p>
            <a:r>
              <a:rPr lang="en-US" baseline="0" dirty="0"/>
              <a:t>Please turn it into a snapshot and ship it to a forensics account and then burn it</a:t>
            </a:r>
          </a:p>
          <a:p>
            <a:endParaRPr lang="en-US" baseline="0" dirty="0"/>
          </a:p>
          <a:p>
            <a:r>
              <a:rPr lang="en-US" dirty="0"/>
              <a:t> </a:t>
            </a:r>
          </a:p>
        </p:txBody>
      </p:sp>
      <p:sp>
        <p:nvSpPr>
          <p:cNvPr id="4" name="Slide Number Placeholder 3"/>
          <p:cNvSpPr>
            <a:spLocks noGrp="1"/>
          </p:cNvSpPr>
          <p:nvPr>
            <p:ph type="sldNum" sz="quarter" idx="10"/>
          </p:nvPr>
        </p:nvSpPr>
        <p:spPr/>
        <p:txBody>
          <a:bodyPr/>
          <a:lstStyle/>
          <a:p>
            <a:fld id="{66F73B6F-6C74-6846-B3E2-267958B98325}" type="slidenum">
              <a:rPr lang="en-US" smtClean="0"/>
              <a:t>32</a:t>
            </a:fld>
            <a:endParaRPr lang="en-US" dirty="0"/>
          </a:p>
        </p:txBody>
      </p:sp>
    </p:spTree>
    <p:extLst>
      <p:ext uri="{BB962C8B-B14F-4D97-AF65-F5344CB8AC3E}">
        <p14:creationId xmlns:p14="http://schemas.microsoft.com/office/powerpoint/2010/main" val="806461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For offline analysis, this will be what is used to launch</a:t>
            </a:r>
            <a:r>
              <a:rPr lang="en-US" baseline="0" dirty="0"/>
              <a:t> the forensic instance. For online analysis, this is the “practice” workstation. The scripts and software loaded here will be what to install on the compromised instance.</a:t>
            </a:r>
          </a:p>
          <a:p>
            <a:pPr marL="171450" indent="-171450">
              <a:buFont typeface="Arial" charset="0"/>
              <a:buChar char="•"/>
            </a:pPr>
            <a:r>
              <a:rPr lang="en-US" baseline="0" dirty="0"/>
              <a:t>Online vs offline. Have a playbook.</a:t>
            </a:r>
          </a:p>
          <a:p>
            <a:pPr marL="171450" indent="-171450">
              <a:buFont typeface="Arial" charset="0"/>
              <a:buChar char="•"/>
            </a:pPr>
            <a:r>
              <a:rPr lang="en-US" baseline="0" dirty="0"/>
              <a:t>IAM roles for forensics should have carefully scoped permissions to be able to investigate without any problems. The instance (in both online and offline) will need to make API calls.</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4178957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3599949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For offline analysis, this will be what is used to launch</a:t>
            </a:r>
            <a:r>
              <a:rPr lang="en-US" baseline="0" dirty="0"/>
              <a:t> the forensic instance. For online analysis, this is the “practice” workstation. The scripts and software loaded here will be what to install on the compromised instance.</a:t>
            </a:r>
          </a:p>
          <a:p>
            <a:pPr marL="171450" indent="-171450">
              <a:buFont typeface="Arial" charset="0"/>
              <a:buChar char="•"/>
            </a:pPr>
            <a:r>
              <a:rPr lang="en-US" baseline="0" dirty="0"/>
              <a:t>Online vs offline. Have a playbook.</a:t>
            </a:r>
          </a:p>
          <a:p>
            <a:pPr marL="171450" indent="-171450">
              <a:buFont typeface="Arial" charset="0"/>
              <a:buChar char="•"/>
            </a:pPr>
            <a:r>
              <a:rPr lang="en-US" baseline="0" dirty="0"/>
              <a:t>IAM roles for forensics should have carefully scoped permissions to be able to investigate without any problems. The instance (in both online and offline) will need to make API calls.</a:t>
            </a:r>
          </a:p>
          <a:p>
            <a:pPr marL="171450" indent="-171450">
              <a:buFont typeface="Arial" charset="0"/>
              <a:buChar char="•"/>
            </a:pPr>
            <a:endParaRPr lang="en-US" baseline="0" dirty="0"/>
          </a:p>
          <a:p>
            <a:pPr marL="171450" indent="-171450">
              <a:buFont typeface="Arial" charset="0"/>
              <a:buChar char="•"/>
            </a:pPr>
            <a:endParaRPr lang="en-US" baseline="0" dirty="0"/>
          </a:p>
          <a:p>
            <a:r>
              <a:rPr lang="en-US" dirty="0"/>
              <a:t>Before we dive into examples…I better explain the basic ingredients of a Security Incident Response Simulation.</a:t>
            </a:r>
          </a:p>
          <a:p>
            <a:endParaRPr lang="en-US" dirty="0"/>
          </a:p>
          <a:p>
            <a:r>
              <a:rPr lang="en-US" dirty="0"/>
              <a:t>1.</a:t>
            </a:r>
            <a:r>
              <a:rPr lang="en-US" baseline="0" dirty="0"/>
              <a:t> </a:t>
            </a:r>
            <a:r>
              <a:rPr lang="en-US" dirty="0"/>
              <a:t>Important issue – What is the trigger issue - phishing attempt</a:t>
            </a:r>
            <a:r>
              <a:rPr lang="en-US" baseline="0" dirty="0"/>
              <a:t> on a corporate laptop, responding to reported abuse…</a:t>
            </a:r>
          </a:p>
          <a:p>
            <a:r>
              <a:rPr lang="en-US" baseline="0" dirty="0"/>
              <a:t>2. Skilled security geeks – need a builder and need a tester</a:t>
            </a:r>
          </a:p>
          <a:p>
            <a:r>
              <a:rPr lang="en-US" baseline="0" dirty="0"/>
              <a:t>3. If your simulation is not realistic your team will most likely mock you which is contrary to the goal of gaining confidence through simulations.  If you are too minimalist you become trivial.  </a:t>
            </a:r>
          </a:p>
          <a:p>
            <a:r>
              <a:rPr lang="en-US" baseline="0" dirty="0"/>
              <a:t>4. Build elements – build the logging artifacts, produce the emails and alerts, build the run book e.g. wiki with commands to run, etc.</a:t>
            </a:r>
          </a:p>
          <a:p>
            <a:r>
              <a:rPr lang="en-US" baseline="0" dirty="0"/>
              <a:t>5.-6. Invite everyone who needs to train.  It is particularly fun to run parallel games with say 10 security engineers.</a:t>
            </a:r>
          </a:p>
          <a:p>
            <a:r>
              <a:rPr lang="en-US" baseline="0" dirty="0"/>
              <a:t>7. Make it a habit.</a:t>
            </a:r>
          </a:p>
          <a:p>
            <a:pPr marL="171450" indent="-171450">
              <a:buFont typeface="Arial"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3618718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Automate your threat remediation with these AWS services.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Lambda:</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 prevention mechanisms to security boundary services</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WAF, Security Groups, S3 bucket policies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Invoke deeper inspection of the AWS estate</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Systems Manager, Inspector</a:t>
            </a:r>
          </a:p>
          <a:p>
            <a:r>
              <a:rPr lang="en-US" dirty="0"/>
              <a:t>Systems Manager: </a:t>
            </a:r>
            <a:r>
              <a:rPr lang="en-US" sz="1200" b="0" i="0" kern="1200" dirty="0">
                <a:solidFill>
                  <a:schemeClr val="tx1"/>
                </a:solidFill>
                <a:effectLst/>
                <a:latin typeface="Amazon Ember Regular" charset="0"/>
                <a:ea typeface="+mn-ea"/>
                <a:cs typeface="+mn-cs"/>
              </a:rPr>
              <a:t> </a:t>
            </a:r>
          </a:p>
          <a:p>
            <a:r>
              <a:rPr lang="en-US" dirty="0"/>
              <a:t>	Proactively mitigate threats at instance level</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Patching system</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Amazon Inspector</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a:t>
            </a:r>
            <a:r>
              <a:rPr lang="en-US" sz="1200" b="0" i="0" kern="1200" dirty="0">
                <a:solidFill>
                  <a:schemeClr val="tx1"/>
                </a:solidFill>
                <a:effectLst/>
                <a:latin typeface="Amazon Ember Regular" charset="0"/>
                <a:ea typeface="+mn-ea"/>
                <a:cs typeface="+mn-cs"/>
              </a:rPr>
              <a:t>utomated security assessment service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Amazon Ember Regular" charset="0"/>
                <a:ea typeface="+mn-ea"/>
                <a:cs typeface="+mn-cs"/>
              </a:rPr>
              <a:t>	Helps improve the security and compliance of applications deployed on AWS.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3854878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basic</a:t>
            </a:r>
            <a:r>
              <a:rPr lang="en-US" baseline="0" dirty="0"/>
              <a:t> anatomy for your security event response automation. You have someone doing something egregious, malicious or otherwise to your environment. You will ultimately author a series of CloudWatch events that listen to what is interesting to you, and then execute some sort of function, whether it is observe &amp; report, or even take action, or both.</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Next I’ll show you a demo of two Lambdas responders that restart CloudTrail and send a notification as triggered by CloudWatch Events.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42162260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902932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40</a:t>
            </a:fld>
            <a:endParaRPr lang="en-US" dirty="0"/>
          </a:p>
        </p:txBody>
      </p:sp>
    </p:spTree>
    <p:extLst>
      <p:ext uri="{BB962C8B-B14F-4D97-AF65-F5344CB8AC3E}">
        <p14:creationId xmlns:p14="http://schemas.microsoft.com/office/powerpoint/2010/main" val="39064998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pple Braille" pitchFamily="2" charset="0"/>
              </a:rPr>
              <a:t>[Allow ~30 mins for them to do this]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41</a:t>
            </a:fld>
            <a:endParaRPr lang="en-US" dirty="0"/>
          </a:p>
        </p:txBody>
      </p:sp>
    </p:spTree>
    <p:extLst>
      <p:ext uri="{BB962C8B-B14F-4D97-AF65-F5344CB8AC3E}">
        <p14:creationId xmlns:p14="http://schemas.microsoft.com/office/powerpoint/2010/main" val="23665685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42</a:t>
            </a:fld>
            <a:endParaRPr lang="en-US" dirty="0"/>
          </a:p>
        </p:txBody>
      </p:sp>
    </p:spTree>
    <p:extLst>
      <p:ext uri="{BB962C8B-B14F-4D97-AF65-F5344CB8AC3E}">
        <p14:creationId xmlns:p14="http://schemas.microsoft.com/office/powerpoint/2010/main" val="268275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38282481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43</a:t>
            </a:fld>
            <a:endParaRPr lang="en-US" dirty="0"/>
          </a:p>
        </p:txBody>
      </p:sp>
    </p:spTree>
    <p:extLst>
      <p:ext uri="{BB962C8B-B14F-4D97-AF65-F5344CB8AC3E}">
        <p14:creationId xmlns:p14="http://schemas.microsoft.com/office/powerpoint/2010/main" val="34289142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45 mins</a:t>
            </a:r>
          </a:p>
          <a:p>
            <a:endParaRPr lang="en-US" sz="1200" dirty="0">
              <a:latin typeface="Apple Braille" pitchFamily="2" charset="0"/>
            </a:endParaRPr>
          </a:p>
          <a:p>
            <a:r>
              <a:rPr lang="en-US" sz="1200" dirty="0">
                <a:latin typeface="Apple Braille" pitchFamily="2" charset="0"/>
              </a:rPr>
              <a:t>Use the Oregon region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44</a:t>
            </a:fld>
            <a:endParaRPr lang="en-US" dirty="0"/>
          </a:p>
        </p:txBody>
      </p:sp>
    </p:spTree>
    <p:extLst>
      <p:ext uri="{BB962C8B-B14F-4D97-AF65-F5344CB8AC3E}">
        <p14:creationId xmlns:p14="http://schemas.microsoft.com/office/powerpoint/2010/main" val="1870624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45</a:t>
            </a:fld>
            <a:endParaRPr lang="en-US" dirty="0"/>
          </a:p>
        </p:txBody>
      </p:sp>
    </p:spTree>
    <p:extLst>
      <p:ext uri="{BB962C8B-B14F-4D97-AF65-F5344CB8AC3E}">
        <p14:creationId xmlns:p14="http://schemas.microsoft.com/office/powerpoint/2010/main" val="15812493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46</a:t>
            </a:fld>
            <a:endParaRPr lang="en-US" dirty="0"/>
          </a:p>
        </p:txBody>
      </p:sp>
    </p:spTree>
    <p:extLst>
      <p:ext uri="{BB962C8B-B14F-4D97-AF65-F5344CB8AC3E}">
        <p14:creationId xmlns:p14="http://schemas.microsoft.com/office/powerpoint/2010/main" val="37997874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Attack Recap</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 Module 2 CloudFormation template creates two EC2 instances. They are in the same VPC but different subnets. The Malicious Host represents the attacker which we pretend is on the Internet. The Elastic IP on the Malicious Host is in a custom threat list in GuardDuty (in order to generate . The other instance named Compromised Instance represents the web server that was lifted and shifted into AWS.</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2. Although company policy is that only certificate authentication should be enabled for SSH, at some point password authentication for SSH was enabled on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3. The Malicious Host performed a brute force SSH password attack against the Compromised Instance. The brute force attack is designed to be successful</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 The SSH brute force attack was successful and the attacker was able to log in to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5. We pretend here that the attacker then copied the temp credentials (that came from IAM Role for EC2) from the instance to an S3 bucket - in reality the API calls from the Malicious Host use the temp creds from the IAM Role for EC2 attached to the Malicious Host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6. The CloudFormation template that we ran in Module 2 enables encryption for the Data bucket and then the EC2 instance removes the encryption. In addition the CloudFormation template made the Data bucket public. This is used for the Macie part of the investigation in Module 3. We pretend that the attacker made the bucket public and removed the default encryption from the bucket.</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7. The API Calls that generated the API findings come from the Malicious Host. The calls use the temp creds from the IAM role for EC2 running on the Malicious Host. The GuardDuty findings are generated because the EIP on the Malicious Host is in a custom threat list.</a:t>
            </a:r>
          </a:p>
          <a:p>
            <a:endParaRPr lang="en-US" b="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47</a:t>
            </a:fld>
            <a:endParaRPr lang="en-US" dirty="0"/>
          </a:p>
        </p:txBody>
      </p:sp>
    </p:spTree>
    <p:extLst>
      <p:ext uri="{BB962C8B-B14F-4D97-AF65-F5344CB8AC3E}">
        <p14:creationId xmlns:p14="http://schemas.microsoft.com/office/powerpoint/2010/main" val="29786266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19363129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Which two AWS services provide a historical configuration change audit? </a:t>
            </a:r>
          </a:p>
          <a:p>
            <a:r>
              <a:rPr lang="en-US" dirty="0"/>
              <a:t>Config and Systems Manager</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49</a:t>
            </a:fld>
            <a:endParaRPr lang="en-US" dirty="0"/>
          </a:p>
        </p:txBody>
      </p:sp>
    </p:spTree>
    <p:extLst>
      <p:ext uri="{BB962C8B-B14F-4D97-AF65-F5344CB8AC3E}">
        <p14:creationId xmlns:p14="http://schemas.microsoft.com/office/powerpoint/2010/main" val="19348859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31493424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51</a:t>
            </a:fld>
            <a:endParaRPr lang="en-US" dirty="0"/>
          </a:p>
        </p:txBody>
      </p:sp>
    </p:spTree>
    <p:extLst>
      <p:ext uri="{BB962C8B-B14F-4D97-AF65-F5344CB8AC3E}">
        <p14:creationId xmlns:p14="http://schemas.microsoft.com/office/powerpoint/2010/main" val="1476505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52</a:t>
            </a:fld>
            <a:endParaRPr lang="en-US" dirty="0"/>
          </a:p>
        </p:txBody>
      </p:sp>
    </p:spTree>
    <p:extLst>
      <p:ext uri="{BB962C8B-B14F-4D97-AF65-F5344CB8AC3E}">
        <p14:creationId xmlns:p14="http://schemas.microsoft.com/office/powerpoint/2010/main" val="2462262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Data </a:t>
            </a:r>
            <a:r>
              <a:rPr lang="en-US" sz="1200" b="0" i="0" kern="1200" dirty="0">
                <a:solidFill>
                  <a:schemeClr val="tx1"/>
                </a:solidFill>
                <a:effectLst/>
                <a:latin typeface="Amazon Ember Regular" charset="0"/>
                <a:ea typeface="+mn-ea"/>
                <a:cs typeface="+mn-cs"/>
              </a:rPr>
              <a:t>Breach: incident results in confirmed disclosure of data to an unauthorized party (not just potential exposure)</a:t>
            </a:r>
            <a:br>
              <a:rPr lang="en-US" dirty="0"/>
            </a:br>
            <a:r>
              <a:rPr lang="en-US" sz="1200" b="0" i="0" kern="1200" dirty="0">
                <a:solidFill>
                  <a:schemeClr val="tx1"/>
                </a:solidFill>
                <a:effectLst/>
                <a:latin typeface="Amazon Ember Regular" charset="0"/>
                <a:ea typeface="+mn-ea"/>
                <a:cs typeface="+mn-cs"/>
              </a:rPr>
              <a:t>Incident: security event that compromises the confidentiality, integrity or availability of an information asset.</a:t>
            </a:r>
            <a:endParaRPr lang="en-US" dirty="0"/>
          </a:p>
          <a:p>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chart shows the data breach patterns from the 2018 Verizon Data Breach Investigations Report.</a:t>
            </a:r>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One of the leading data breach patterns is attacks on Web Applications –green line. Brown line is Point of Sale devices. Clearly web apps are an important target. That is one of the reasons we will use a web site in the scenario for this workshop (although the actual threat vector exploited could be done against any server)</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6224912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keep working on the lab but please cleanup your resources as soon as you are done to avoid charges – the instructions are in the Module 4 doc.</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53</a:t>
            </a:fld>
            <a:endParaRPr lang="en-US" dirty="0"/>
          </a:p>
        </p:txBody>
      </p:sp>
    </p:spTree>
    <p:extLst>
      <p:ext uri="{BB962C8B-B14F-4D97-AF65-F5344CB8AC3E}">
        <p14:creationId xmlns:p14="http://schemas.microsoft.com/office/powerpoint/2010/main" val="38413329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54</a:t>
            </a:fld>
            <a:endParaRPr lang="en-US" dirty="0"/>
          </a:p>
        </p:txBody>
      </p:sp>
    </p:spTree>
    <p:extLst>
      <p:ext uri="{BB962C8B-B14F-4D97-AF65-F5344CB8AC3E}">
        <p14:creationId xmlns:p14="http://schemas.microsoft.com/office/powerpoint/2010/main" val="37611313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55</a:t>
            </a:fld>
            <a:endParaRPr lang="en-US" dirty="0"/>
          </a:p>
        </p:txBody>
      </p:sp>
    </p:spTree>
    <p:extLst>
      <p:ext uri="{BB962C8B-B14F-4D97-AF65-F5344CB8AC3E}">
        <p14:creationId xmlns:p14="http://schemas.microsoft.com/office/powerpoint/2010/main" val="14577936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attack is about to occur</a:t>
            </a:r>
          </a:p>
        </p:txBody>
      </p:sp>
      <p:sp>
        <p:nvSpPr>
          <p:cNvPr id="4" name="Slide Number Placeholder 3"/>
          <p:cNvSpPr>
            <a:spLocks noGrp="1"/>
          </p:cNvSpPr>
          <p:nvPr>
            <p:ph type="sldNum" sz="quarter" idx="10"/>
          </p:nvPr>
        </p:nvSpPr>
        <p:spPr/>
        <p:txBody>
          <a:bodyPr/>
          <a:lstStyle/>
          <a:p>
            <a:fld id="{69C3F2ED-74C5-7D4F-8560-0CC253E9A436}" type="slidenum">
              <a:rPr lang="en-US" smtClean="0"/>
              <a:pPr/>
              <a:t>56</a:t>
            </a:fld>
            <a:endParaRPr lang="en-US" dirty="0"/>
          </a:p>
        </p:txBody>
      </p:sp>
    </p:spTree>
    <p:extLst>
      <p:ext uri="{BB962C8B-B14F-4D97-AF65-F5344CB8AC3E}">
        <p14:creationId xmlns:p14="http://schemas.microsoft.com/office/powerpoint/2010/main" val="2436063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Data </a:t>
            </a:r>
            <a:r>
              <a:rPr lang="en-US" sz="1200" b="0" i="0" kern="1200" dirty="0">
                <a:solidFill>
                  <a:schemeClr val="tx1"/>
                </a:solidFill>
                <a:effectLst/>
                <a:latin typeface="Amazon Ember Regular" charset="0"/>
                <a:ea typeface="+mn-ea"/>
                <a:cs typeface="+mn-cs"/>
              </a:rPr>
              <a:t>Breach: incident results in confirmed disclosure of data to an unauthorized party (not just potential exposure)</a:t>
            </a:r>
            <a:br>
              <a:rPr lang="en-US" dirty="0"/>
            </a:br>
            <a:r>
              <a:rPr lang="en-US" sz="1200" b="0" i="0" kern="1200" dirty="0">
                <a:solidFill>
                  <a:schemeClr val="tx1"/>
                </a:solidFill>
                <a:effectLst/>
                <a:latin typeface="Amazon Ember Regular" charset="0"/>
                <a:ea typeface="+mn-ea"/>
                <a:cs typeface="+mn-cs"/>
              </a:rPr>
              <a:t>Incident: security event that compromises the confidentiality, integrity or availability of an information asset.</a:t>
            </a:r>
            <a:endParaRPr lang="en-US" dirty="0"/>
          </a:p>
          <a:p>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chart shows the data breach patterns from a report by </a:t>
            </a:r>
            <a:r>
              <a:rPr lang="en-US" dirty="0" err="1"/>
              <a:t>Axiado</a:t>
            </a:r>
            <a:r>
              <a:rPr lang="en-US" dirty="0"/>
              <a:t>.</a:t>
            </a:r>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2970323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what are we doing in this Workshop?</a:t>
            </a:r>
          </a:p>
          <a:p>
            <a:pPr marL="171450" indent="-171450">
              <a:buFont typeface="Arial" panose="020B0604020202020204" pitchFamily="34" charset="0"/>
              <a:buChar char="•"/>
            </a:pPr>
            <a:r>
              <a:rPr lang="en-US" dirty="0"/>
              <a:t>Think of a hypothetical situation where the engineering teams in your org are trying to figure out how to move on-</a:t>
            </a:r>
            <a:r>
              <a:rPr lang="en-US" dirty="0" err="1"/>
              <a:t>prem</a:t>
            </a:r>
            <a:r>
              <a:rPr lang="en-US" dirty="0"/>
              <a:t> applications to the cloud from an existing data center. Your team wants to go ahead with a simple proof of concept.</a:t>
            </a:r>
          </a:p>
          <a:p>
            <a:pPr marL="171450" indent="-171450">
              <a:buFont typeface="Arial" panose="020B0604020202020204" pitchFamily="34" charset="0"/>
              <a:buChar char="•"/>
            </a:pPr>
            <a:r>
              <a:rPr lang="en-US" dirty="0"/>
              <a:t>They start with building a minimal architecture with a web server within a VPC that’s hosting a website.  Also the webserver uses data that’s stored on an S3 bucket.</a:t>
            </a:r>
          </a:p>
          <a:p>
            <a:pPr marL="171450" indent="-171450">
              <a:buFont typeface="Arial" panose="020B0604020202020204" pitchFamily="34" charset="0"/>
              <a:buChar char="•"/>
            </a:pPr>
            <a:r>
              <a:rPr lang="en-US" dirty="0"/>
              <a:t>In this lab your job is to put on the hat of a security engineer and use AWS services to perform forensics on the incident to determine the nature of the attack that is occurring.</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001023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pple Braille" pitchFamily="2" charset="0"/>
              </a:rPr>
              <a:t>[Allow ~15 mins for them to do this]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656933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chemeClr val="tx1"/>
                </a:solidFill>
              </a:rPr>
              <a:t>Threat detection has always been difficult and it is becoming more and more of a challenge.</a:t>
            </a:r>
          </a:p>
          <a:p>
            <a:pPr marL="171450" indent="-171450">
              <a:buFont typeface="Arial" panose="020B0604020202020204" pitchFamily="34" charset="0"/>
              <a:buChar char="•"/>
            </a:pPr>
            <a:r>
              <a:rPr lang="en-US" b="1" dirty="0">
                <a:solidFill>
                  <a:schemeClr val="tx1"/>
                </a:solidFill>
              </a:rPr>
              <a:t>More connected systems</a:t>
            </a:r>
            <a:r>
              <a:rPr lang="en-US" dirty="0">
                <a:solidFill>
                  <a:schemeClr val="tx1"/>
                </a:solidFill>
              </a:rPr>
              <a:t> and devices - produce large data sets needing to be analyzed.</a:t>
            </a:r>
          </a:p>
          <a:p>
            <a:pPr marL="171450" indent="-171450">
              <a:buFont typeface="Arial" panose="020B0604020202020204" pitchFamily="34" charset="0"/>
              <a:buChar char="•"/>
            </a:pPr>
            <a:r>
              <a:rPr lang="en-US" b="1" dirty="0">
                <a:solidFill>
                  <a:schemeClr val="tx1"/>
                </a:solidFill>
              </a:rPr>
              <a:t>Difficult to find the threats </a:t>
            </a:r>
            <a:r>
              <a:rPr lang="en-US" dirty="0">
                <a:solidFill>
                  <a:schemeClr val="tx1"/>
                </a:solidFill>
              </a:rPr>
              <a:t>in all the data.</a:t>
            </a:r>
          </a:p>
          <a:p>
            <a:pPr marL="171450" indent="-171450">
              <a:buFont typeface="Arial" panose="020B0604020202020204" pitchFamily="34" charset="0"/>
              <a:buChar char="•"/>
            </a:pPr>
            <a:r>
              <a:rPr lang="en-US" b="1" dirty="0">
                <a:solidFill>
                  <a:schemeClr val="tx1"/>
                </a:solidFill>
              </a:rPr>
              <a:t>Alert fatigue </a:t>
            </a:r>
            <a:r>
              <a:rPr lang="en-US" dirty="0">
                <a:solidFill>
                  <a:schemeClr val="tx1"/>
                </a:solidFill>
              </a:rPr>
              <a:t>from so many notifications and false alarms. What’s really important? </a:t>
            </a:r>
          </a:p>
          <a:p>
            <a:pPr marL="171450" indent="-171450">
              <a:buFont typeface="Arial" panose="020B0604020202020204" pitchFamily="34" charset="0"/>
              <a:buChar char="•"/>
            </a:pPr>
            <a:r>
              <a:rPr lang="en-US" b="1" dirty="0">
                <a:solidFill>
                  <a:schemeClr val="tx1"/>
                </a:solidFill>
              </a:rPr>
              <a:t>Difficult to find and hire people </a:t>
            </a:r>
            <a:r>
              <a:rPr lang="en-US" b="0" dirty="0">
                <a:solidFill>
                  <a:schemeClr val="tx1"/>
                </a:solidFill>
              </a:rPr>
              <a:t>with the skills </a:t>
            </a:r>
            <a:r>
              <a:rPr lang="en-US" dirty="0">
                <a:solidFill>
                  <a:schemeClr val="tx1"/>
                </a:solidFill>
              </a:rPr>
              <a:t>needed to interpret all of this data.</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2408996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4EB9B-1030-1848-8F4C-9E0618E9F97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5030" r="11511"/>
          <a:stretch/>
        </p:blipFill>
        <p:spPr>
          <a:xfrm>
            <a:off x="0" y="0"/>
            <a:ext cx="9144000" cy="5143500"/>
          </a:xfrm>
          <a:prstGeom prst="rect">
            <a:avLst/>
          </a:prstGeom>
        </p:spPr>
      </p:pic>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6" name="Title 1"/>
          <p:cNvSpPr>
            <a:spLocks noGrp="1"/>
          </p:cNvSpPr>
          <p:nvPr>
            <p:ph type="title"/>
          </p:nvPr>
        </p:nvSpPr>
        <p:spPr>
          <a:xfrm>
            <a:off x="411647" y="1582279"/>
            <a:ext cx="6069541" cy="1250668"/>
          </a:xfrm>
        </p:spPr>
        <p:txBody>
          <a:bodyPr anchor="ctr" anchorCtr="0">
            <a:noAutofit/>
          </a:bodyPr>
          <a:lstStyle>
            <a:lvl1pPr algn="l">
              <a:defRPr sz="3000"/>
            </a:lvl1pPr>
          </a:lstStyle>
          <a:p>
            <a:r>
              <a:rPr lang="en-US" dirty="0"/>
              <a:t>Click to edit Master title style</a:t>
            </a:r>
          </a:p>
        </p:txBody>
      </p:sp>
      <p:pic>
        <p:nvPicPr>
          <p:cNvPr id="8" name="Picture 7">
            <a:extLst>
              <a:ext uri="{FF2B5EF4-FFF2-40B4-BE49-F238E27FC236}">
                <a16:creationId xmlns:a16="http://schemas.microsoft.com/office/drawing/2014/main" id="{E3B76423-46CD-274C-AC7B-8AA41DDB50D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8F5D6BD-DC03-BD4A-8CBF-DBADA1C49E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1"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2" name="Picture 11">
            <a:extLst>
              <a:ext uri="{FF2B5EF4-FFF2-40B4-BE49-F238E27FC236}">
                <a16:creationId xmlns:a16="http://schemas.microsoft.com/office/drawing/2014/main" id="{85D9FA65-C59C-DA43-B9B5-CCB8791B497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2018, Amazon Web Services, Inc. or its Affiliates. All rights reserved.</a:t>
            </a:r>
          </a:p>
        </p:txBody>
      </p:sp>
      <p:pic>
        <p:nvPicPr>
          <p:cNvPr id="7" name="Picture 6">
            <a:extLst>
              <a:ext uri="{FF2B5EF4-FFF2-40B4-BE49-F238E27FC236}">
                <a16:creationId xmlns:a16="http://schemas.microsoft.com/office/drawing/2014/main" id="{1DC50868-84A9-A144-81DE-B2D41B5F779E}"/>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86" r:id="rId14"/>
    <p:sldLayoutId id="2147483687" r:id="rId15"/>
  </p:sldLayoutIdLst>
  <p:txStyles>
    <p:title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mzn.to/2M1gMQo"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hyperlink" Target="https://amzn.to/2M1gMQo"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emf"/><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emf"/><Relationship Id="rId2" Type="http://schemas.openxmlformats.org/officeDocument/2006/relationships/notesSlide" Target="../notesSlides/notesSlide18.xml"/><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emf"/><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19.png"/><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0.png"/><Relationship Id="rId7"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image" Target="../media/image42.pn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0.pn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19.png"/><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image" Target="../media/image22.png"/></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0.png"/><Relationship Id="rId7"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1.png"/><Relationship Id="rId5" Type="http://schemas.openxmlformats.org/officeDocument/2006/relationships/image" Target="../media/image19.png"/><Relationship Id="rId10" Type="http://schemas.openxmlformats.org/officeDocument/2006/relationships/image" Target="../media/image42.png"/><Relationship Id="rId4" Type="http://schemas.openxmlformats.org/officeDocument/2006/relationships/image" Target="../media/image18.png"/><Relationship Id="rId9" Type="http://schemas.openxmlformats.org/officeDocument/2006/relationships/image" Target="../media/image43.png"/></Relationships>
</file>

<file path=ppt/slides/_rels/slide2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0.png"/><Relationship Id="rId7" Type="http://schemas.openxmlformats.org/officeDocument/2006/relationships/image" Target="../media/image25.png"/><Relationship Id="rId12"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image" Target="../media/image43.png"/><Relationship Id="rId4" Type="http://schemas.openxmlformats.org/officeDocument/2006/relationships/image" Target="../media/image18.png"/><Relationship Id="rId9" Type="http://schemas.openxmlformats.org/officeDocument/2006/relationships/image" Target="../media/image44.png"/></Relationships>
</file>

<file path=ppt/slides/_rels/slide2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0.png"/><Relationship Id="rId7" Type="http://schemas.openxmlformats.org/officeDocument/2006/relationships/image" Target="../media/image25.png"/><Relationship Id="rId12"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image" Target="../media/image43.png"/><Relationship Id="rId4" Type="http://schemas.openxmlformats.org/officeDocument/2006/relationships/image" Target="../media/image18.png"/><Relationship Id="rId9" Type="http://schemas.openxmlformats.org/officeDocument/2006/relationships/image" Target="../media/image44.png"/></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0.png"/><Relationship Id="rId7" Type="http://schemas.openxmlformats.org/officeDocument/2006/relationships/image" Target="../media/image25.png"/><Relationship Id="rId12"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image" Target="../media/image43.png"/><Relationship Id="rId4" Type="http://schemas.openxmlformats.org/officeDocument/2006/relationships/image" Target="../media/image18.png"/><Relationship Id="rId9" Type="http://schemas.openxmlformats.org/officeDocument/2006/relationships/image" Target="../media/image44.png"/></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0.png"/><Relationship Id="rId7" Type="http://schemas.openxmlformats.org/officeDocument/2006/relationships/image" Target="../media/image25.png"/><Relationship Id="rId12"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image" Target="../media/image43.png"/><Relationship Id="rId4" Type="http://schemas.openxmlformats.org/officeDocument/2006/relationships/image" Target="../media/image18.png"/><Relationship Id="rId9" Type="http://schemas.openxmlformats.org/officeDocument/2006/relationships/image" Target="../media/image44.png"/></Relationships>
</file>

<file path=ppt/slides/_rels/slide2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0.png"/><Relationship Id="rId7" Type="http://schemas.openxmlformats.org/officeDocument/2006/relationships/image" Target="../media/image25.png"/><Relationship Id="rId12"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image" Target="../media/image43.png"/><Relationship Id="rId4" Type="http://schemas.openxmlformats.org/officeDocument/2006/relationships/image" Target="../media/image18.png"/><Relationship Id="rId9"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0.png"/><Relationship Id="rId7" Type="http://schemas.openxmlformats.org/officeDocument/2006/relationships/image" Target="../media/image25.png"/><Relationship Id="rId12"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image" Target="../media/image43.png"/><Relationship Id="rId4" Type="http://schemas.openxmlformats.org/officeDocument/2006/relationships/image" Target="../media/image18.png"/><Relationship Id="rId9" Type="http://schemas.openxmlformats.org/officeDocument/2006/relationships/image" Target="../media/image44.png"/></Relationships>
</file>

<file path=ppt/slides/_rels/slide3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1.png"/><Relationship Id="rId7"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40.png"/><Relationship Id="rId9" Type="http://schemas.openxmlformats.org/officeDocument/2006/relationships/image" Target="../media/image44.png"/></Relationships>
</file>

<file path=ppt/slides/_rels/slide3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1.png"/><Relationship Id="rId5" Type="http://schemas.openxmlformats.org/officeDocument/2006/relationships/image" Target="../media/image19.png"/><Relationship Id="rId10"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ThreatResponse"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7.jpeg"/><Relationship Id="rId4" Type="http://schemas.openxmlformats.org/officeDocument/2006/relationships/image" Target="../media/image46.jp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0.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2.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54.png"/><Relationship Id="rId12" Type="http://schemas.openxmlformats.org/officeDocument/2006/relationships/image" Target="../media/image58.png"/><Relationship Id="rId17" Type="http://schemas.openxmlformats.org/officeDocument/2006/relationships/image" Target="../media/image21.png"/><Relationship Id="rId2" Type="http://schemas.openxmlformats.org/officeDocument/2006/relationships/notesSlide" Target="../notesSlides/notesSlide36.xml"/><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7.png"/><Relationship Id="rId5" Type="http://schemas.openxmlformats.org/officeDocument/2006/relationships/image" Target="../media/image24.png"/><Relationship Id="rId15" Type="http://schemas.openxmlformats.org/officeDocument/2006/relationships/image" Target="../media/image59.png"/><Relationship Id="rId10" Type="http://schemas.openxmlformats.org/officeDocument/2006/relationships/image" Target="../media/image56.png"/><Relationship Id="rId4" Type="http://schemas.openxmlformats.org/officeDocument/2006/relationships/image" Target="../media/image42.png"/><Relationship Id="rId9" Type="http://schemas.openxmlformats.org/officeDocument/2006/relationships/image" Target="../media/image55.png"/><Relationship Id="rId1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amzn.to/2M1gMQo"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hyperlink" Target="https://amzn.to/2M1gMQo"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blogs/security/tag/best-practices/" TargetMode="External"/><Relationship Id="rId2" Type="http://schemas.openxmlformats.org/officeDocument/2006/relationships/hyperlink" Target="https://www.youtube.com/user/AmazonWebServices"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mzn.to/2M1gMQo"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 Environment build and configuration </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954655"/>
          </a:xfrm>
          <a:prstGeom prst="rect">
            <a:avLst/>
          </a:prstGeom>
        </p:spPr>
        <p:txBody>
          <a:bodyPr wrap="square">
            <a:spAutoFit/>
          </a:bodyPr>
          <a:lstStyle/>
          <a:p>
            <a:r>
              <a:rPr lang="en-US" sz="2800" b="1" dirty="0">
                <a:hlinkClick r:id="rId3"/>
              </a:rPr>
              <a:t>https://amzn.to/2M1gMQo</a:t>
            </a:r>
            <a:endParaRPr lang="en-US" sz="2800" b="1" dirty="0"/>
          </a:p>
          <a:p>
            <a:r>
              <a:rPr lang="en-US" sz="14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https://github.com/aws-samples/aws-security-workshops/tree/master/forensics-</a:t>
            </a:r>
            <a:r>
              <a:rPr lang="en-US" sz="1400" dirty="0" err="1">
                <a:latin typeface="Amazon Ember" panose="020B0603020204020204" pitchFamily="34" charset="0"/>
                <a:ea typeface="Amazon Ember" panose="020B0603020204020204" pitchFamily="34" charset="0"/>
                <a:cs typeface="Amazon Ember" panose="020B0603020204020204" pitchFamily="34" charset="0"/>
              </a:rPr>
              <a:t>wksp</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the above URL</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Read through the workshop scenario</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Environment Build and Configuration </a:t>
            </a:r>
            <a:r>
              <a:rPr lang="en-US" sz="2000" dirty="0">
                <a:latin typeface="Amazon Ember" panose="020B0603020204020204" pitchFamily="34" charset="0"/>
                <a:ea typeface="Amazon Ember" panose="020B0603020204020204" pitchFamily="34" charset="0"/>
                <a:cs typeface="Amazon Ember" panose="020B0603020204020204" pitchFamily="34" charset="0"/>
              </a:rPr>
              <a:t>at page bottom</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Follow the steps to deploy the CloudFormation stack</a:t>
            </a:r>
          </a:p>
          <a:p>
            <a:pPr marL="342900" indent="-342900">
              <a:buFont typeface="Arial" panose="020B0604020202020204" pitchFamily="34" charset="0"/>
              <a:buChar char="•"/>
            </a:pPr>
            <a:r>
              <a:rPr lang="en-US" sz="20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Please use a non-production account for this workshop!</a:t>
            </a:r>
          </a:p>
        </p:txBody>
      </p:sp>
      <p:sp>
        <p:nvSpPr>
          <p:cNvPr id="5" name="TextBox 4">
            <a:extLst>
              <a:ext uri="{FF2B5EF4-FFF2-40B4-BE49-F238E27FC236}">
                <a16:creationId xmlns:a16="http://schemas.microsoft.com/office/drawing/2014/main" id="{FFD2F3AD-F02A-5443-BCC6-A6074DDF66ED}"/>
              </a:ext>
            </a:extLst>
          </p:cNvPr>
          <p:cNvSpPr txBox="1"/>
          <p:nvPr/>
        </p:nvSpPr>
        <p:spPr>
          <a:xfrm>
            <a:off x="5702740" y="932676"/>
            <a:ext cx="283935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 region: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US (Oregon) / us-west-2</a:t>
            </a:r>
          </a:p>
        </p:txBody>
      </p:sp>
    </p:spTree>
    <p:extLst>
      <p:ext uri="{BB962C8B-B14F-4D97-AF65-F5344CB8AC3E}">
        <p14:creationId xmlns:p14="http://schemas.microsoft.com/office/powerpoint/2010/main" val="1519114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5847751" cy="1250668"/>
          </a:xfrm>
        </p:spPr>
        <p:txBody>
          <a:bodyPr/>
          <a:lstStyle/>
          <a:p>
            <a:r>
              <a:rPr lang="en-US" dirty="0"/>
              <a:t>Threat Detection</a:t>
            </a:r>
          </a:p>
        </p:txBody>
      </p:sp>
    </p:spTree>
    <p:extLst>
      <p:ext uri="{BB962C8B-B14F-4D97-AF65-F5344CB8AC3E}">
        <p14:creationId xmlns:p14="http://schemas.microsoft.com/office/powerpoint/2010/main" val="293405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Why is threat detection so hard?</a:t>
            </a:r>
            <a:endParaRPr lang="en-US" dirty="0"/>
          </a:p>
        </p:txBody>
      </p:sp>
      <p:sp>
        <p:nvSpPr>
          <p:cNvPr id="7" name="TextBox 6">
            <a:extLst>
              <a:ext uri="{FF2B5EF4-FFF2-40B4-BE49-F238E27FC236}">
                <a16:creationId xmlns:a16="http://schemas.microsoft.com/office/drawing/2014/main" id="{1A2C789F-FC36-AB40-AF95-67C45023F3CF}"/>
              </a:ext>
            </a:extLst>
          </p:cNvPr>
          <p:cNvSpPr txBox="1"/>
          <p:nvPr/>
        </p:nvSpPr>
        <p:spPr>
          <a:xfrm>
            <a:off x="6193615" y="3137960"/>
            <a:ext cx="2370840"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Skills shortage</a:t>
            </a:r>
          </a:p>
        </p:txBody>
      </p:sp>
      <p:sp>
        <p:nvSpPr>
          <p:cNvPr id="8" name="TextBox 7">
            <a:extLst>
              <a:ext uri="{FF2B5EF4-FFF2-40B4-BE49-F238E27FC236}">
                <a16:creationId xmlns:a16="http://schemas.microsoft.com/office/drawing/2014/main" id="{AD624C3C-DCC5-9A46-8ED6-F267B15457E0}"/>
              </a:ext>
            </a:extLst>
          </p:cNvPr>
          <p:cNvSpPr txBox="1"/>
          <p:nvPr/>
        </p:nvSpPr>
        <p:spPr>
          <a:xfrm>
            <a:off x="3328834" y="3137960"/>
            <a:ext cx="2367071"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Signal to noise</a:t>
            </a:r>
          </a:p>
        </p:txBody>
      </p:sp>
      <p:sp>
        <p:nvSpPr>
          <p:cNvPr id="9" name="TextBox 8">
            <a:extLst>
              <a:ext uri="{FF2B5EF4-FFF2-40B4-BE49-F238E27FC236}">
                <a16:creationId xmlns:a16="http://schemas.microsoft.com/office/drawing/2014/main" id="{0F84D466-0C85-544C-A71A-F7509E528EEA}"/>
              </a:ext>
            </a:extLst>
          </p:cNvPr>
          <p:cNvSpPr txBox="1"/>
          <p:nvPr/>
        </p:nvSpPr>
        <p:spPr>
          <a:xfrm>
            <a:off x="517710" y="3137960"/>
            <a:ext cx="2417062"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Large datasets</a:t>
            </a:r>
            <a:endParaRPr lang="en-US" sz="2400" dirty="0">
              <a:solidFill>
                <a:srgbClr val="414042"/>
              </a:solidFill>
              <a:latin typeface="Amazon Ember" panose="02000000000000000000" pitchFamily="2" charset="0"/>
              <a:ea typeface="Amazon Ember" charset="0"/>
              <a:cs typeface="Amazon Ember" charset="0"/>
            </a:endParaRPr>
          </a:p>
        </p:txBody>
      </p:sp>
      <p:pic>
        <p:nvPicPr>
          <p:cNvPr id="13" name="Picture 12">
            <a:extLst>
              <a:ext uri="{FF2B5EF4-FFF2-40B4-BE49-F238E27FC236}">
                <a16:creationId xmlns:a16="http://schemas.microsoft.com/office/drawing/2014/main" id="{81A3E6FD-1DC4-E741-A3B5-3B32FD40618A}"/>
              </a:ext>
            </a:extLst>
          </p:cNvPr>
          <p:cNvPicPr>
            <a:picLocks noChangeAspect="1"/>
          </p:cNvPicPr>
          <p:nvPr/>
        </p:nvPicPr>
        <p:blipFill>
          <a:blip r:embed="rId3"/>
          <a:stretch>
            <a:fillRect/>
          </a:stretch>
        </p:blipFill>
        <p:spPr>
          <a:xfrm>
            <a:off x="1048159" y="1575558"/>
            <a:ext cx="1356164" cy="1356164"/>
          </a:xfrm>
          <a:prstGeom prst="rect">
            <a:avLst/>
          </a:prstGeom>
        </p:spPr>
      </p:pic>
      <p:pic>
        <p:nvPicPr>
          <p:cNvPr id="14" name="Picture 13">
            <a:extLst>
              <a:ext uri="{FF2B5EF4-FFF2-40B4-BE49-F238E27FC236}">
                <a16:creationId xmlns:a16="http://schemas.microsoft.com/office/drawing/2014/main" id="{12B8B29C-CA4C-1B48-BA54-EE4C7508887C}"/>
              </a:ext>
            </a:extLst>
          </p:cNvPr>
          <p:cNvPicPr>
            <a:picLocks noChangeAspect="1"/>
          </p:cNvPicPr>
          <p:nvPr/>
        </p:nvPicPr>
        <p:blipFill>
          <a:blip r:embed="rId4"/>
          <a:stretch>
            <a:fillRect/>
          </a:stretch>
        </p:blipFill>
        <p:spPr>
          <a:xfrm>
            <a:off x="6739116" y="1613721"/>
            <a:ext cx="1279838" cy="1279838"/>
          </a:xfrm>
          <a:prstGeom prst="rect">
            <a:avLst/>
          </a:prstGeom>
        </p:spPr>
      </p:pic>
      <p:pic>
        <p:nvPicPr>
          <p:cNvPr id="15" name="Picture 14">
            <a:extLst>
              <a:ext uri="{FF2B5EF4-FFF2-40B4-BE49-F238E27FC236}">
                <a16:creationId xmlns:a16="http://schemas.microsoft.com/office/drawing/2014/main" id="{7BF66C7D-EF90-AF4B-974A-2F5CE085A2E2}"/>
              </a:ext>
            </a:extLst>
          </p:cNvPr>
          <p:cNvPicPr>
            <a:picLocks noChangeAspect="1"/>
          </p:cNvPicPr>
          <p:nvPr/>
        </p:nvPicPr>
        <p:blipFill>
          <a:blip r:embed="rId5"/>
          <a:stretch>
            <a:fillRect/>
          </a:stretch>
        </p:blipFill>
        <p:spPr>
          <a:xfrm>
            <a:off x="3877716" y="1662416"/>
            <a:ext cx="1269306" cy="1269306"/>
          </a:xfrm>
          <a:prstGeom prst="rect">
            <a:avLst/>
          </a:prstGeom>
        </p:spPr>
      </p:pic>
    </p:spTree>
    <p:extLst>
      <p:ext uri="{BB962C8B-B14F-4D97-AF65-F5344CB8AC3E}">
        <p14:creationId xmlns:p14="http://schemas.microsoft.com/office/powerpoint/2010/main" val="420122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Spectrum of Attacks</a:t>
            </a:r>
            <a:b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endParaRPr lang="en-US" dirty="0">
              <a:solidFill>
                <a:srgbClr val="414042"/>
              </a:solidFill>
            </a:endParaRPr>
          </a:p>
        </p:txBody>
      </p:sp>
      <p:sp>
        <p:nvSpPr>
          <p:cNvPr id="11" name="Rectangle 10">
            <a:extLst>
              <a:ext uri="{FF2B5EF4-FFF2-40B4-BE49-F238E27FC236}">
                <a16:creationId xmlns:a16="http://schemas.microsoft.com/office/drawing/2014/main" id="{24BB7BFB-88E9-E44B-A6BE-2C63A68420C4}"/>
              </a:ext>
            </a:extLst>
          </p:cNvPr>
          <p:cNvSpPr/>
          <p:nvPr/>
        </p:nvSpPr>
        <p:spPr>
          <a:xfrm>
            <a:off x="437323" y="1528690"/>
            <a:ext cx="8209721" cy="1270269"/>
          </a:xfrm>
          <a:prstGeom prst="rect">
            <a:avLst/>
          </a:prstGeom>
          <a:gradFill>
            <a:gsLst>
              <a:gs pos="0">
                <a:schemeClr val="accent1">
                  <a:lumMod val="60000"/>
                  <a:lumOff val="40000"/>
                </a:schemeClr>
              </a:gs>
              <a:gs pos="100000">
                <a:srgbClr val="FFF8AE"/>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2" name="TextBox 11">
            <a:extLst>
              <a:ext uri="{FF2B5EF4-FFF2-40B4-BE49-F238E27FC236}">
                <a16:creationId xmlns:a16="http://schemas.microsoft.com/office/drawing/2014/main" id="{25472D5B-AD47-8842-82F6-1F10D8D81A4E}"/>
              </a:ext>
            </a:extLst>
          </p:cNvPr>
          <p:cNvSpPr txBox="1"/>
          <p:nvPr/>
        </p:nvSpPr>
        <p:spPr>
          <a:xfrm>
            <a:off x="437323" y="1159358"/>
            <a:ext cx="784189" cy="369332"/>
          </a:xfrm>
          <a:prstGeom prst="rect">
            <a:avLst/>
          </a:prstGeom>
          <a:noFill/>
        </p:spPr>
        <p:txBody>
          <a:bodyPr wrap="none" rtlCol="0">
            <a:spAutoFit/>
          </a:bodyPr>
          <a:lstStyle/>
          <a:p>
            <a:r>
              <a:rPr lang="en-US" b="1" dirty="0">
                <a:solidFill>
                  <a:srgbClr val="414042"/>
                </a:solidFill>
                <a:latin typeface="Amazon Ember" charset="0"/>
                <a:ea typeface="Amazon Ember" charset="0"/>
                <a:cs typeface="Amazon Ember" charset="0"/>
              </a:rPr>
              <a:t>DDoS</a:t>
            </a:r>
          </a:p>
        </p:txBody>
      </p:sp>
      <p:sp>
        <p:nvSpPr>
          <p:cNvPr id="13" name="TextBox 12">
            <a:extLst>
              <a:ext uri="{FF2B5EF4-FFF2-40B4-BE49-F238E27FC236}">
                <a16:creationId xmlns:a16="http://schemas.microsoft.com/office/drawing/2014/main" id="{3AA06B31-C3A3-E24A-91D9-2850A7D8E4AF}"/>
              </a:ext>
            </a:extLst>
          </p:cNvPr>
          <p:cNvSpPr txBox="1"/>
          <p:nvPr/>
        </p:nvSpPr>
        <p:spPr>
          <a:xfrm>
            <a:off x="6614114" y="1159358"/>
            <a:ext cx="2032929" cy="369332"/>
          </a:xfrm>
          <a:prstGeom prst="rect">
            <a:avLst/>
          </a:prstGeom>
          <a:noFill/>
        </p:spPr>
        <p:txBody>
          <a:bodyPr wrap="none" rtlCol="0">
            <a:spAutoFit/>
          </a:bodyPr>
          <a:lstStyle/>
          <a:p>
            <a:pPr algn="r"/>
            <a:r>
              <a:rPr lang="en-US" b="1" dirty="0">
                <a:solidFill>
                  <a:srgbClr val="414042"/>
                </a:solidFill>
                <a:latin typeface="Amazon Ember" charset="0"/>
                <a:ea typeface="Amazon Ember" charset="0"/>
                <a:cs typeface="Amazon Ember" charset="0"/>
              </a:rPr>
              <a:t>Targeted Attacks</a:t>
            </a:r>
          </a:p>
        </p:txBody>
      </p:sp>
      <p:sp>
        <p:nvSpPr>
          <p:cNvPr id="14" name="TextBox 13">
            <a:extLst>
              <a:ext uri="{FF2B5EF4-FFF2-40B4-BE49-F238E27FC236}">
                <a16:creationId xmlns:a16="http://schemas.microsoft.com/office/drawing/2014/main" id="{ABC92B1F-9BE8-7D41-877B-70B4F51B8850}"/>
              </a:ext>
            </a:extLst>
          </p:cNvPr>
          <p:cNvSpPr txBox="1"/>
          <p:nvPr/>
        </p:nvSpPr>
        <p:spPr>
          <a:xfrm>
            <a:off x="482365" y="1574857"/>
            <a:ext cx="1340432"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Reflection and</a:t>
            </a:r>
          </a:p>
          <a:p>
            <a:pPr algn="ctr"/>
            <a:r>
              <a:rPr lang="en-US" sz="1600" b="1">
                <a:solidFill>
                  <a:srgbClr val="414042"/>
                </a:solidFill>
                <a:latin typeface="Arial Narrow" charset="0"/>
                <a:ea typeface="Arial Narrow" charset="0"/>
                <a:cs typeface="Arial Narrow" charset="0"/>
              </a:rPr>
              <a:t>amplification</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5" name="TextBox 14">
            <a:extLst>
              <a:ext uri="{FF2B5EF4-FFF2-40B4-BE49-F238E27FC236}">
                <a16:creationId xmlns:a16="http://schemas.microsoft.com/office/drawing/2014/main" id="{0C385E3D-3B73-7144-BA39-890D6DEE4EBA}"/>
              </a:ext>
            </a:extLst>
          </p:cNvPr>
          <p:cNvSpPr txBox="1"/>
          <p:nvPr/>
        </p:nvSpPr>
        <p:spPr>
          <a:xfrm>
            <a:off x="1810775" y="1740298"/>
            <a:ext cx="1079142" cy="584775"/>
          </a:xfrm>
          <a:prstGeom prst="rect">
            <a:avLst/>
          </a:prstGeom>
          <a:noFill/>
        </p:spPr>
        <p:txBody>
          <a:bodyPr wrap="none" rtlCol="0">
            <a:spAutoFit/>
          </a:bodyPr>
          <a:lstStyle/>
          <a:p>
            <a:r>
              <a:rPr lang="en-US" sz="1600" b="1" dirty="0">
                <a:solidFill>
                  <a:srgbClr val="414042"/>
                </a:solidFill>
                <a:latin typeface="Arial Narrow" charset="0"/>
                <a:ea typeface="Arial Narrow" charset="0"/>
                <a:cs typeface="Arial Narrow" charset="0"/>
              </a:rPr>
              <a:t>Layer </a:t>
            </a:r>
            <a:r>
              <a:rPr lang="en-US" sz="1600" b="1">
                <a:solidFill>
                  <a:srgbClr val="414042"/>
                </a:solidFill>
                <a:latin typeface="Arial Narrow" charset="0"/>
                <a:ea typeface="Arial Narrow" charset="0"/>
                <a:cs typeface="Arial Narrow" charset="0"/>
              </a:rPr>
              <a:t>3 &amp; </a:t>
            </a:r>
            <a:r>
              <a:rPr lang="en-US" sz="1600" b="1" dirty="0">
                <a:solidFill>
                  <a:srgbClr val="414042"/>
                </a:solidFill>
                <a:latin typeface="Arial Narrow" charset="0"/>
                <a:ea typeface="Arial Narrow" charset="0"/>
                <a:cs typeface="Arial Narrow" charset="0"/>
              </a:rPr>
              <a:t>4</a:t>
            </a:r>
          </a:p>
          <a:p>
            <a:pPr algn="ctr"/>
            <a:r>
              <a:rPr lang="en-US" sz="1600" b="1">
                <a:solidFill>
                  <a:srgbClr val="414042"/>
                </a:solidFill>
                <a:latin typeface="Arial Narrow" charset="0"/>
                <a:ea typeface="Arial Narrow" charset="0"/>
                <a:cs typeface="Arial Narrow" charset="0"/>
              </a:rPr>
              <a:t>floods</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6" name="TextBox 15">
            <a:extLst>
              <a:ext uri="{FF2B5EF4-FFF2-40B4-BE49-F238E27FC236}">
                <a16:creationId xmlns:a16="http://schemas.microsoft.com/office/drawing/2014/main" id="{83C936A9-BCA9-8843-ABBA-29B3ACDD82F6}"/>
              </a:ext>
            </a:extLst>
          </p:cNvPr>
          <p:cNvSpPr txBox="1"/>
          <p:nvPr/>
        </p:nvSpPr>
        <p:spPr>
          <a:xfrm>
            <a:off x="675048" y="2271123"/>
            <a:ext cx="931665" cy="338554"/>
          </a:xfrm>
          <a:prstGeom prst="rect">
            <a:avLst/>
          </a:prstGeom>
          <a:noFill/>
        </p:spPr>
        <p:txBody>
          <a:bodyPr wrap="none" rtlCol="0">
            <a:spAutoFit/>
          </a:bodyPr>
          <a:lstStyle/>
          <a:p>
            <a:r>
              <a:rPr lang="en-US" sz="1600" b="1" dirty="0" err="1">
                <a:solidFill>
                  <a:srgbClr val="414042"/>
                </a:solidFill>
                <a:latin typeface="Arial Narrow" charset="0"/>
                <a:ea typeface="Arial Narrow" charset="0"/>
                <a:cs typeface="Arial Narrow" charset="0"/>
              </a:rPr>
              <a:t>Slowloris</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7" name="TextBox 16">
            <a:extLst>
              <a:ext uri="{FF2B5EF4-FFF2-40B4-BE49-F238E27FC236}">
                <a16:creationId xmlns:a16="http://schemas.microsoft.com/office/drawing/2014/main" id="{AEDBBCB2-53EA-784D-A84B-BBE5C8470783}"/>
              </a:ext>
            </a:extLst>
          </p:cNvPr>
          <p:cNvSpPr txBox="1"/>
          <p:nvPr/>
        </p:nvSpPr>
        <p:spPr>
          <a:xfrm>
            <a:off x="1775349" y="2407877"/>
            <a:ext cx="1039388" cy="338554"/>
          </a:xfrm>
          <a:prstGeom prst="rect">
            <a:avLst/>
          </a:prstGeom>
          <a:noFill/>
        </p:spPr>
        <p:txBody>
          <a:bodyPr wrap="none" rtlCol="0">
            <a:spAutoFit/>
          </a:bodyPr>
          <a:lstStyle/>
          <a:p>
            <a:pPr algn="ctr"/>
            <a:r>
              <a:rPr lang="en-US" sz="1600" b="1">
                <a:solidFill>
                  <a:srgbClr val="414042"/>
                </a:solidFill>
                <a:latin typeface="Arial Narrow" charset="0"/>
                <a:ea typeface="Arial Narrow" charset="0"/>
                <a:cs typeface="Arial Narrow" charset="0"/>
              </a:rPr>
              <a:t>SSL </a:t>
            </a:r>
            <a:r>
              <a:rPr lang="en-US" sz="1600" b="1" dirty="0">
                <a:solidFill>
                  <a:srgbClr val="414042"/>
                </a:solidFill>
                <a:latin typeface="Arial Narrow" charset="0"/>
                <a:ea typeface="Arial Narrow" charset="0"/>
                <a:cs typeface="Arial Narrow" charset="0"/>
              </a:rPr>
              <a:t>abuse</a:t>
            </a:r>
          </a:p>
        </p:txBody>
      </p:sp>
      <p:sp>
        <p:nvSpPr>
          <p:cNvPr id="18" name="TextBox 17">
            <a:extLst>
              <a:ext uri="{FF2B5EF4-FFF2-40B4-BE49-F238E27FC236}">
                <a16:creationId xmlns:a16="http://schemas.microsoft.com/office/drawing/2014/main" id="{957E351D-E611-034E-ADF4-BCD497B1B28E}"/>
              </a:ext>
            </a:extLst>
          </p:cNvPr>
          <p:cNvSpPr txBox="1"/>
          <p:nvPr/>
        </p:nvSpPr>
        <p:spPr>
          <a:xfrm>
            <a:off x="2954207" y="1618470"/>
            <a:ext cx="1170834"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HTTP floods</a:t>
            </a:r>
          </a:p>
        </p:txBody>
      </p:sp>
      <p:sp>
        <p:nvSpPr>
          <p:cNvPr id="19" name="TextBox 18">
            <a:extLst>
              <a:ext uri="{FF2B5EF4-FFF2-40B4-BE49-F238E27FC236}">
                <a16:creationId xmlns:a16="http://schemas.microsoft.com/office/drawing/2014/main" id="{05C491E5-1B77-F54F-BE92-06FA50AD3E8A}"/>
              </a:ext>
            </a:extLst>
          </p:cNvPr>
          <p:cNvSpPr txBox="1"/>
          <p:nvPr/>
        </p:nvSpPr>
        <p:spPr>
          <a:xfrm>
            <a:off x="2852569" y="2086699"/>
            <a:ext cx="1508746"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Bots and probes</a:t>
            </a:r>
          </a:p>
        </p:txBody>
      </p:sp>
      <p:sp>
        <p:nvSpPr>
          <p:cNvPr id="20" name="TextBox 19">
            <a:extLst>
              <a:ext uri="{FF2B5EF4-FFF2-40B4-BE49-F238E27FC236}">
                <a16:creationId xmlns:a16="http://schemas.microsoft.com/office/drawing/2014/main" id="{2B902CA1-D5F6-9648-93E8-BDA7870E3F88}"/>
              </a:ext>
            </a:extLst>
          </p:cNvPr>
          <p:cNvSpPr txBox="1"/>
          <p:nvPr/>
        </p:nvSpPr>
        <p:spPr>
          <a:xfrm>
            <a:off x="4187566" y="1800242"/>
            <a:ext cx="1263808"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SQL injection</a:t>
            </a:r>
          </a:p>
        </p:txBody>
      </p:sp>
      <p:sp>
        <p:nvSpPr>
          <p:cNvPr id="21" name="TextBox 20">
            <a:extLst>
              <a:ext uri="{FF2B5EF4-FFF2-40B4-BE49-F238E27FC236}">
                <a16:creationId xmlns:a16="http://schemas.microsoft.com/office/drawing/2014/main" id="{4ECA545A-7E19-B148-B6B4-34109D2B57D5}"/>
              </a:ext>
            </a:extLst>
          </p:cNvPr>
          <p:cNvSpPr txBox="1"/>
          <p:nvPr/>
        </p:nvSpPr>
        <p:spPr>
          <a:xfrm>
            <a:off x="4427473" y="2189928"/>
            <a:ext cx="521298"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XSS</a:t>
            </a:r>
          </a:p>
        </p:txBody>
      </p:sp>
      <p:sp>
        <p:nvSpPr>
          <p:cNvPr id="22" name="TextBox 21">
            <a:extLst>
              <a:ext uri="{FF2B5EF4-FFF2-40B4-BE49-F238E27FC236}">
                <a16:creationId xmlns:a16="http://schemas.microsoft.com/office/drawing/2014/main" id="{5833499C-9F69-894D-A8B3-69A58A67033C}"/>
              </a:ext>
            </a:extLst>
          </p:cNvPr>
          <p:cNvSpPr txBox="1"/>
          <p:nvPr/>
        </p:nvSpPr>
        <p:spPr>
          <a:xfrm>
            <a:off x="4925527" y="2378822"/>
            <a:ext cx="753732"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RFI/LFI</a:t>
            </a:r>
          </a:p>
        </p:txBody>
      </p:sp>
      <p:sp>
        <p:nvSpPr>
          <p:cNvPr id="23" name="TextBox 22">
            <a:extLst>
              <a:ext uri="{FF2B5EF4-FFF2-40B4-BE49-F238E27FC236}">
                <a16:creationId xmlns:a16="http://schemas.microsoft.com/office/drawing/2014/main" id="{F40C72EC-C2B5-0B47-8C9B-BA5CD64CE467}"/>
              </a:ext>
            </a:extLst>
          </p:cNvPr>
          <p:cNvSpPr txBox="1"/>
          <p:nvPr/>
        </p:nvSpPr>
        <p:spPr>
          <a:xfrm>
            <a:off x="5411178" y="1578229"/>
            <a:ext cx="1098379"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Application</a:t>
            </a:r>
            <a:br>
              <a:rPr lang="en-US" sz="1600" b="1" dirty="0">
                <a:solidFill>
                  <a:srgbClr val="414042"/>
                </a:solidFill>
                <a:latin typeface="Arial Narrow" charset="0"/>
                <a:ea typeface="Arial Narrow" charset="0"/>
                <a:cs typeface="Arial Narrow" charset="0"/>
              </a:rPr>
            </a:br>
            <a:r>
              <a:rPr lang="en-US" sz="1600" b="1" dirty="0">
                <a:solidFill>
                  <a:srgbClr val="414042"/>
                </a:solidFill>
                <a:latin typeface="Arial Narrow" charset="0"/>
                <a:ea typeface="Arial Narrow" charset="0"/>
                <a:cs typeface="Arial Narrow" charset="0"/>
              </a:rPr>
              <a:t>exploits</a:t>
            </a:r>
          </a:p>
        </p:txBody>
      </p:sp>
      <p:sp>
        <p:nvSpPr>
          <p:cNvPr id="24" name="TextBox 23">
            <a:extLst>
              <a:ext uri="{FF2B5EF4-FFF2-40B4-BE49-F238E27FC236}">
                <a16:creationId xmlns:a16="http://schemas.microsoft.com/office/drawing/2014/main" id="{E9A7945F-02E5-2042-A8BC-E33BB50D80E8}"/>
              </a:ext>
            </a:extLst>
          </p:cNvPr>
          <p:cNvSpPr txBox="1"/>
          <p:nvPr/>
        </p:nvSpPr>
        <p:spPr>
          <a:xfrm>
            <a:off x="7452485" y="2140219"/>
            <a:ext cx="1005403"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Certificate</a:t>
            </a:r>
          </a:p>
          <a:p>
            <a:pPr algn="ctr"/>
            <a:r>
              <a:rPr lang="en-US" sz="1600" b="1">
                <a:solidFill>
                  <a:srgbClr val="414042"/>
                </a:solidFill>
                <a:latin typeface="Arial Narrow" charset="0"/>
                <a:ea typeface="Arial Narrow" charset="0"/>
                <a:cs typeface="Arial Narrow" charset="0"/>
              </a:rPr>
              <a:t>hijacking</a:t>
            </a:r>
            <a:endParaRPr lang="en-US" sz="1600" b="1" dirty="0">
              <a:solidFill>
                <a:srgbClr val="414042"/>
              </a:solidFill>
              <a:latin typeface="Arial Narrow" panose="020B0606020202030204" pitchFamily="34" charset="0"/>
              <a:ea typeface="Arial Narrow" charset="0"/>
              <a:cs typeface="Arial Narrow" charset="0"/>
            </a:endParaRPr>
          </a:p>
        </p:txBody>
      </p:sp>
      <p:sp>
        <p:nvSpPr>
          <p:cNvPr id="25" name="TextBox 24">
            <a:extLst>
              <a:ext uri="{FF2B5EF4-FFF2-40B4-BE49-F238E27FC236}">
                <a16:creationId xmlns:a16="http://schemas.microsoft.com/office/drawing/2014/main" id="{D9F6B533-B5BE-8744-948B-F5BC08CFAC9C}"/>
              </a:ext>
            </a:extLst>
          </p:cNvPr>
          <p:cNvSpPr txBox="1"/>
          <p:nvPr/>
        </p:nvSpPr>
        <p:spPr>
          <a:xfrm>
            <a:off x="7696943" y="1554022"/>
            <a:ext cx="893193"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Spear</a:t>
            </a:r>
          </a:p>
          <a:p>
            <a:pPr algn="ctr"/>
            <a:r>
              <a:rPr lang="en-US" sz="1600" b="1" dirty="0">
                <a:solidFill>
                  <a:srgbClr val="414042"/>
                </a:solidFill>
                <a:latin typeface="Arial Narrow" charset="0"/>
                <a:ea typeface="Arial Narrow" charset="0"/>
                <a:cs typeface="Arial Narrow" charset="0"/>
              </a:rPr>
              <a:t>Phishing</a:t>
            </a:r>
          </a:p>
        </p:txBody>
      </p:sp>
      <p:sp>
        <p:nvSpPr>
          <p:cNvPr id="26" name="TextBox 25">
            <a:extLst>
              <a:ext uri="{FF2B5EF4-FFF2-40B4-BE49-F238E27FC236}">
                <a16:creationId xmlns:a16="http://schemas.microsoft.com/office/drawing/2014/main" id="{908C5FC6-8687-2547-A193-005CF1E4F41B}"/>
              </a:ext>
            </a:extLst>
          </p:cNvPr>
          <p:cNvSpPr txBox="1"/>
          <p:nvPr/>
        </p:nvSpPr>
        <p:spPr>
          <a:xfrm>
            <a:off x="5671083" y="2209545"/>
            <a:ext cx="643126"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CSRF</a:t>
            </a:r>
          </a:p>
        </p:txBody>
      </p:sp>
      <p:sp>
        <p:nvSpPr>
          <p:cNvPr id="35" name="TextBox 34">
            <a:extLst>
              <a:ext uri="{FF2B5EF4-FFF2-40B4-BE49-F238E27FC236}">
                <a16:creationId xmlns:a16="http://schemas.microsoft.com/office/drawing/2014/main" id="{47109829-00C1-C840-8234-1FF60C0D887A}"/>
              </a:ext>
            </a:extLst>
          </p:cNvPr>
          <p:cNvSpPr txBox="1"/>
          <p:nvPr/>
        </p:nvSpPr>
        <p:spPr>
          <a:xfrm>
            <a:off x="6383722" y="1881007"/>
            <a:ext cx="1268296"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Authorization</a:t>
            </a:r>
            <a:br>
              <a:rPr lang="en-US" sz="1600" b="1" dirty="0">
                <a:solidFill>
                  <a:srgbClr val="414042"/>
                </a:solidFill>
                <a:latin typeface="Arial Narrow" charset="0"/>
                <a:ea typeface="Arial Narrow" charset="0"/>
                <a:cs typeface="Arial Narrow" charset="0"/>
              </a:rPr>
            </a:br>
            <a:r>
              <a:rPr lang="en-US" sz="1600" b="1" dirty="0">
                <a:solidFill>
                  <a:srgbClr val="414042"/>
                </a:solidFill>
                <a:latin typeface="Arial Narrow" charset="0"/>
                <a:ea typeface="Arial Narrow" charset="0"/>
                <a:cs typeface="Arial Narrow" charset="0"/>
              </a:rPr>
              <a:t>exploits</a:t>
            </a:r>
          </a:p>
        </p:txBody>
      </p:sp>
      <p:sp>
        <p:nvSpPr>
          <p:cNvPr id="36" name="Left Brace 35">
            <a:extLst>
              <a:ext uri="{FF2B5EF4-FFF2-40B4-BE49-F238E27FC236}">
                <a16:creationId xmlns:a16="http://schemas.microsoft.com/office/drawing/2014/main" id="{91982253-69FD-4441-B828-127B606F84D4}"/>
              </a:ext>
            </a:extLst>
          </p:cNvPr>
          <p:cNvSpPr/>
          <p:nvPr/>
        </p:nvSpPr>
        <p:spPr>
          <a:xfrm rot="5400000" flipH="1">
            <a:off x="4436245" y="1503568"/>
            <a:ext cx="211874" cy="3070833"/>
          </a:xfrm>
          <a:prstGeom prst="lef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414042"/>
              </a:solidFill>
            </a:endParaRPr>
          </a:p>
        </p:txBody>
      </p:sp>
      <p:sp>
        <p:nvSpPr>
          <p:cNvPr id="37" name="TextBox 36">
            <a:extLst>
              <a:ext uri="{FF2B5EF4-FFF2-40B4-BE49-F238E27FC236}">
                <a16:creationId xmlns:a16="http://schemas.microsoft.com/office/drawing/2014/main" id="{DAD43099-FCD1-3F42-AB30-FB2454B06682}"/>
              </a:ext>
            </a:extLst>
          </p:cNvPr>
          <p:cNvSpPr txBox="1"/>
          <p:nvPr/>
        </p:nvSpPr>
        <p:spPr>
          <a:xfrm>
            <a:off x="3292480" y="3144922"/>
            <a:ext cx="2499402" cy="584775"/>
          </a:xfrm>
          <a:prstGeom prst="rect">
            <a:avLst/>
          </a:prstGeom>
          <a:noFill/>
        </p:spPr>
        <p:txBody>
          <a:bodyPr wrap="none" rtlCol="0">
            <a:spAutoFit/>
          </a:bodyPr>
          <a:lstStyle/>
          <a:p>
            <a:pPr algn="ctr"/>
            <a:r>
              <a:rPr lang="en-US" sz="1600" dirty="0">
                <a:solidFill>
                  <a:srgbClr val="414042"/>
                </a:solidFill>
                <a:latin typeface="Amazon Ember" charset="0"/>
                <a:ea typeface="Amazon Ember" charset="0"/>
                <a:cs typeface="Amazon Ember" charset="0"/>
              </a:rPr>
              <a:t>Web Application Firewall</a:t>
            </a:r>
            <a:br>
              <a:rPr lang="en-US" sz="1600" dirty="0">
                <a:solidFill>
                  <a:srgbClr val="414042"/>
                </a:solidFill>
                <a:latin typeface="Amazon Ember" charset="0"/>
                <a:ea typeface="Amazon Ember" charset="0"/>
                <a:cs typeface="Amazon Ember" charset="0"/>
              </a:rPr>
            </a:br>
            <a:r>
              <a:rPr lang="en-US" sz="1600" dirty="0">
                <a:solidFill>
                  <a:srgbClr val="414042"/>
                </a:solidFill>
                <a:latin typeface="Amazon Ember" charset="0"/>
                <a:ea typeface="Amazon Ember" charset="0"/>
                <a:cs typeface="Amazon Ember" charset="0"/>
              </a:rPr>
              <a:t>AWS WAF</a:t>
            </a:r>
          </a:p>
        </p:txBody>
      </p:sp>
      <p:sp>
        <p:nvSpPr>
          <p:cNvPr id="38" name="TextBox 37">
            <a:extLst>
              <a:ext uri="{FF2B5EF4-FFF2-40B4-BE49-F238E27FC236}">
                <a16:creationId xmlns:a16="http://schemas.microsoft.com/office/drawing/2014/main" id="{7B27D3B6-ED3F-584E-8130-158F5DF402CF}"/>
              </a:ext>
            </a:extLst>
          </p:cNvPr>
          <p:cNvSpPr txBox="1"/>
          <p:nvPr/>
        </p:nvSpPr>
        <p:spPr>
          <a:xfrm>
            <a:off x="352324" y="3144921"/>
            <a:ext cx="2247731" cy="830997"/>
          </a:xfrm>
          <a:prstGeom prst="rect">
            <a:avLst/>
          </a:prstGeom>
          <a:noFill/>
        </p:spPr>
        <p:txBody>
          <a:bodyPr wrap="none" rtlCol="0">
            <a:spAutoFit/>
          </a:bodyPr>
          <a:lstStyle/>
          <a:p>
            <a:r>
              <a:rPr lang="en-US" sz="1600" dirty="0">
                <a:solidFill>
                  <a:srgbClr val="414042"/>
                </a:solidFill>
                <a:latin typeface="Amazon Ember" charset="0"/>
                <a:ea typeface="Amazon Ember" charset="0"/>
                <a:cs typeface="Amazon Ember" charset="0"/>
              </a:rPr>
              <a:t>Amazon CloudFront</a:t>
            </a:r>
          </a:p>
          <a:p>
            <a:r>
              <a:rPr lang="en-US" sz="1600" dirty="0">
                <a:solidFill>
                  <a:srgbClr val="414042"/>
                </a:solidFill>
                <a:latin typeface="Amazon Ember" charset="0"/>
                <a:ea typeface="Amazon Ember" charset="0"/>
                <a:cs typeface="Amazon Ember" charset="0"/>
              </a:rPr>
              <a:t>Elastic Load Balancing</a:t>
            </a:r>
          </a:p>
          <a:p>
            <a:r>
              <a:rPr lang="en-US" sz="1600" dirty="0">
                <a:solidFill>
                  <a:srgbClr val="414042"/>
                </a:solidFill>
                <a:latin typeface="Amazon Ember" charset="0"/>
                <a:ea typeface="Amazon Ember" charset="0"/>
                <a:cs typeface="Amazon Ember" charset="0"/>
              </a:rPr>
              <a:t>AWS Shield</a:t>
            </a:r>
          </a:p>
        </p:txBody>
      </p:sp>
      <p:sp>
        <p:nvSpPr>
          <p:cNvPr id="39" name="TextBox 38">
            <a:extLst>
              <a:ext uri="{FF2B5EF4-FFF2-40B4-BE49-F238E27FC236}">
                <a16:creationId xmlns:a16="http://schemas.microsoft.com/office/drawing/2014/main" id="{B809A37C-4CEF-6948-878C-D497E1A1B2C0}"/>
              </a:ext>
            </a:extLst>
          </p:cNvPr>
          <p:cNvSpPr txBox="1"/>
          <p:nvPr/>
        </p:nvSpPr>
        <p:spPr>
          <a:xfrm>
            <a:off x="6224621" y="3144922"/>
            <a:ext cx="2507417" cy="1323439"/>
          </a:xfrm>
          <a:prstGeom prst="rect">
            <a:avLst/>
          </a:prstGeom>
          <a:noFill/>
        </p:spPr>
        <p:txBody>
          <a:bodyPr wrap="none" rtlCol="0">
            <a:spAutoFit/>
          </a:bodyPr>
          <a:lstStyle/>
          <a:p>
            <a:pPr algn="r"/>
            <a:r>
              <a:rPr lang="en-US" sz="1600" dirty="0">
                <a:solidFill>
                  <a:srgbClr val="414042"/>
                </a:solidFill>
                <a:latin typeface="Amazon Ember" charset="0"/>
                <a:ea typeface="Amazon Ember" charset="0"/>
                <a:cs typeface="Amazon Ember" charset="0"/>
              </a:rPr>
              <a:t>Amazon Inspector</a:t>
            </a:r>
          </a:p>
          <a:p>
            <a:pPr algn="r"/>
            <a:r>
              <a:rPr lang="en-US" sz="1600" dirty="0">
                <a:solidFill>
                  <a:srgbClr val="414042"/>
                </a:solidFill>
                <a:latin typeface="Amazon Ember" charset="0"/>
                <a:ea typeface="Amazon Ember" charset="0"/>
                <a:cs typeface="Amazon Ember" charset="0"/>
              </a:rPr>
              <a:t>Amazon Macie</a:t>
            </a:r>
          </a:p>
          <a:p>
            <a:pPr algn="r"/>
            <a:r>
              <a:rPr lang="en-US" sz="1600" dirty="0">
                <a:solidFill>
                  <a:srgbClr val="414042"/>
                </a:solidFill>
                <a:latin typeface="Amazon Ember" charset="0"/>
                <a:ea typeface="Amazon Ember" charset="0"/>
                <a:cs typeface="Amazon Ember" charset="0"/>
              </a:rPr>
              <a:t>AWS Certificate Manager</a:t>
            </a:r>
            <a:endParaRPr lang="en-US" sz="1600" dirty="0">
              <a:solidFill>
                <a:srgbClr val="414042"/>
              </a:solidFill>
              <a:latin typeface="Amazon Ember" panose="02000000000000000000" pitchFamily="2" charset="0"/>
              <a:ea typeface="Amazon Ember" charset="0"/>
              <a:cs typeface="Amazon Ember" charset="0"/>
            </a:endParaRPr>
          </a:p>
          <a:p>
            <a:pPr algn="r"/>
            <a:r>
              <a:rPr lang="en-US" sz="1600" dirty="0">
                <a:solidFill>
                  <a:srgbClr val="414042"/>
                </a:solidFill>
                <a:latin typeface="Amazon Ember" charset="0"/>
                <a:ea typeface="Amazon Ember" charset="0"/>
                <a:cs typeface="Amazon Ember" charset="0"/>
              </a:rPr>
              <a:t>AWS Marketplace:</a:t>
            </a:r>
            <a:br>
              <a:rPr lang="en-US" sz="1600" dirty="0">
                <a:solidFill>
                  <a:srgbClr val="414042"/>
                </a:solidFill>
                <a:latin typeface="Amazon Ember" charset="0"/>
                <a:ea typeface="Amazon Ember" charset="0"/>
                <a:cs typeface="Amazon Ember" charset="0"/>
              </a:rPr>
            </a:br>
            <a:r>
              <a:rPr lang="en-US" sz="1600" i="1" dirty="0">
                <a:solidFill>
                  <a:srgbClr val="414042"/>
                </a:solidFill>
                <a:latin typeface="Amazon Ember" charset="0"/>
                <a:ea typeface="Amazon Ember" charset="0"/>
                <a:cs typeface="Amazon Ember" charset="0"/>
              </a:rPr>
              <a:t>IDS/IPS, Anti-malware</a:t>
            </a:r>
          </a:p>
        </p:txBody>
      </p:sp>
      <p:sp>
        <p:nvSpPr>
          <p:cNvPr id="3" name="TextBox 2">
            <a:extLst>
              <a:ext uri="{FF2B5EF4-FFF2-40B4-BE49-F238E27FC236}">
                <a16:creationId xmlns:a16="http://schemas.microsoft.com/office/drawing/2014/main" id="{9465B90E-EB36-2742-8A7F-6528214E4FCC}"/>
              </a:ext>
            </a:extLst>
          </p:cNvPr>
          <p:cNvSpPr txBox="1"/>
          <p:nvPr/>
        </p:nvSpPr>
        <p:spPr>
          <a:xfrm>
            <a:off x="2031338" y="3906381"/>
            <a:ext cx="3856714" cy="830997"/>
          </a:xfrm>
          <a:prstGeom prst="rect">
            <a:avLst/>
          </a:prstGeom>
          <a:noFill/>
        </p:spPr>
        <p:txBody>
          <a:bodyPr wrap="square"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CloudFront, ELB, Shield and WAF are not covered here – these services cover network and application level threats</a:t>
            </a:r>
          </a:p>
        </p:txBody>
      </p:sp>
      <p:cxnSp>
        <p:nvCxnSpPr>
          <p:cNvPr id="5" name="Straight Arrow Connector 4">
            <a:extLst>
              <a:ext uri="{FF2B5EF4-FFF2-40B4-BE49-F238E27FC236}">
                <a16:creationId xmlns:a16="http://schemas.microsoft.com/office/drawing/2014/main" id="{2461F30D-D4AE-3E4C-8C31-12AF7CE52A56}"/>
              </a:ext>
            </a:extLst>
          </p:cNvPr>
          <p:cNvCxnSpPr>
            <a:cxnSpLocks/>
            <a:stCxn id="3" idx="1"/>
          </p:cNvCxnSpPr>
          <p:nvPr/>
        </p:nvCxnSpPr>
        <p:spPr>
          <a:xfrm flipH="1" flipV="1">
            <a:off x="1050878" y="3906382"/>
            <a:ext cx="980460" cy="4154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8500AE-323C-A246-B7B8-E0F987DEF0DB}"/>
              </a:ext>
            </a:extLst>
          </p:cNvPr>
          <p:cNvCxnSpPr>
            <a:cxnSpLocks/>
          </p:cNvCxnSpPr>
          <p:nvPr/>
        </p:nvCxnSpPr>
        <p:spPr>
          <a:xfrm flipV="1">
            <a:off x="3539624" y="3507890"/>
            <a:ext cx="365760" cy="4334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88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6B908A-BC67-BD41-9F9B-6EAF733B1406}"/>
              </a:ext>
            </a:extLst>
          </p:cNvPr>
          <p:cNvSpPr/>
          <p:nvPr/>
        </p:nvSpPr>
        <p:spPr>
          <a:xfrm>
            <a:off x="469758" y="4760537"/>
            <a:ext cx="2958166" cy="2368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51E25A49-482A-44C9-9D3B-AE974BEFEE5E}"/>
              </a:ext>
            </a:extLst>
          </p:cNvPr>
          <p:cNvSpPr/>
          <p:nvPr/>
        </p:nvSpPr>
        <p:spPr>
          <a:xfrm>
            <a:off x="3744132" y="1646561"/>
            <a:ext cx="1679144" cy="2331664"/>
          </a:xfrm>
          <a:prstGeom prst="rect">
            <a:avLst/>
          </a:prstGeom>
        </p:spPr>
        <p:txBody>
          <a:bodyPr wrap="square">
            <a:spAutoFit/>
          </a:bodyPr>
          <a:lstStyle/>
          <a:p>
            <a:pPr algn="ctr">
              <a:spcBef>
                <a:spcPts val="800"/>
              </a:spcBef>
            </a:pPr>
            <a:r>
              <a:rPr lang="en-US" sz="1125" b="1" dirty="0">
                <a:latin typeface="Amazon Ember Regular" charset="0"/>
              </a:rPr>
              <a:t>AWS CloudTrail</a:t>
            </a:r>
          </a:p>
          <a:p>
            <a:pPr algn="ctr">
              <a:spcBef>
                <a:spcPts val="800"/>
              </a:spcBef>
            </a:pPr>
            <a:r>
              <a:rPr lang="en-US" sz="1125" b="1" dirty="0">
                <a:latin typeface="Amazon Ember Regular" charset="0"/>
              </a:rPr>
              <a:t>AWS Config Rules</a:t>
            </a:r>
          </a:p>
          <a:p>
            <a:pPr algn="ctr">
              <a:spcBef>
                <a:spcPts val="800"/>
              </a:spcBef>
            </a:pPr>
            <a:r>
              <a:rPr lang="en-US" sz="1130" b="1" dirty="0">
                <a:latin typeface="Amazon Ember Regular" charset="0"/>
              </a:rPr>
              <a:t>Amazon</a:t>
            </a:r>
            <a:br>
              <a:rPr lang="en-US" sz="1130" b="1" dirty="0">
                <a:latin typeface="Amazon Ember Regular" charset="0"/>
              </a:rPr>
            </a:br>
            <a:r>
              <a:rPr lang="en-US" sz="1130" b="1" dirty="0">
                <a:latin typeface="Amazon Ember Regular" charset="0"/>
              </a:rPr>
              <a:t>CloudWatch Logs</a:t>
            </a:r>
          </a:p>
          <a:p>
            <a:pPr algn="ctr">
              <a:spcBef>
                <a:spcPts val="800"/>
              </a:spcBef>
            </a:pPr>
            <a:r>
              <a:rPr lang="en-US" sz="1125" b="1" dirty="0">
                <a:latin typeface="Amazon Ember Regular" charset="0"/>
              </a:rPr>
              <a:t>Amazon </a:t>
            </a:r>
            <a:r>
              <a:rPr lang="en-US" sz="1125" b="1" dirty="0" err="1">
                <a:latin typeface="Amazon Ember Regular" charset="0"/>
              </a:rPr>
              <a:t>GuardDuty</a:t>
            </a:r>
            <a:endParaRPr lang="en-US" sz="1125" b="1" dirty="0">
              <a:latin typeface="Amazon Ember Regular" charset="0"/>
            </a:endParaRPr>
          </a:p>
          <a:p>
            <a:pPr algn="ctr">
              <a:spcBef>
                <a:spcPts val="800"/>
              </a:spcBef>
            </a:pPr>
            <a:r>
              <a:rPr lang="en-US" sz="1125" b="1" dirty="0">
                <a:latin typeface="Amazon Ember Regular" charset="0"/>
              </a:rPr>
              <a:t>VPC Flow Logs</a:t>
            </a:r>
          </a:p>
          <a:p>
            <a:pPr algn="ctr">
              <a:spcBef>
                <a:spcPts val="800"/>
              </a:spcBef>
            </a:pPr>
            <a:r>
              <a:rPr lang="en-US" sz="1125" dirty="0">
                <a:latin typeface="Amazon Ember Regular" charset="0"/>
              </a:rPr>
              <a:t>Amazon Macie</a:t>
            </a:r>
          </a:p>
          <a:p>
            <a:pPr algn="ctr">
              <a:spcBef>
                <a:spcPts val="800"/>
              </a:spcBef>
            </a:pPr>
            <a:r>
              <a:rPr lang="en-US" sz="1000" dirty="0">
                <a:latin typeface="Amazon Ember Regular" charset="0"/>
              </a:rPr>
              <a:t>AWS Shield</a:t>
            </a:r>
          </a:p>
          <a:p>
            <a:pPr algn="ctr">
              <a:spcBef>
                <a:spcPts val="800"/>
              </a:spcBef>
            </a:pPr>
            <a:r>
              <a:rPr lang="en-US" sz="1000" dirty="0">
                <a:latin typeface="Amazon Ember Regular" charset="0"/>
              </a:rPr>
              <a:t>AWS WAF</a:t>
            </a:r>
          </a:p>
        </p:txBody>
      </p:sp>
      <p:sp>
        <p:nvSpPr>
          <p:cNvPr id="54" name="Rectangle 53">
            <a:extLst>
              <a:ext uri="{FF2B5EF4-FFF2-40B4-BE49-F238E27FC236}">
                <a16:creationId xmlns:a16="http://schemas.microsoft.com/office/drawing/2014/main" id="{297BF523-DD48-450B-A87F-BD576F518FF0}"/>
              </a:ext>
            </a:extLst>
          </p:cNvPr>
          <p:cNvSpPr/>
          <p:nvPr/>
        </p:nvSpPr>
        <p:spPr>
          <a:xfrm>
            <a:off x="2009816" y="1639092"/>
            <a:ext cx="1844123" cy="3240631"/>
          </a:xfrm>
          <a:prstGeom prst="rect">
            <a:avLst/>
          </a:prstGeom>
        </p:spPr>
        <p:txBody>
          <a:bodyPr wrap="square">
            <a:spAutoFit/>
          </a:bodyPr>
          <a:lstStyle/>
          <a:p>
            <a:pPr algn="ctr">
              <a:spcBef>
                <a:spcPts val="800"/>
              </a:spcBef>
            </a:pPr>
            <a:r>
              <a:rPr lang="en-US" sz="1000" dirty="0">
                <a:latin typeface="Amazon Ember Regular" charset="0"/>
              </a:rPr>
              <a:t>AWS</a:t>
            </a:r>
            <a:br>
              <a:rPr lang="en-US" sz="1000" dirty="0">
                <a:latin typeface="Amazon Ember Regular" charset="0"/>
              </a:rPr>
            </a:br>
            <a:r>
              <a:rPr lang="en-US" sz="1000" dirty="0">
                <a:latin typeface="Amazon Ember Regular" charset="0"/>
              </a:rPr>
              <a:t>Systems Manager</a:t>
            </a:r>
          </a:p>
          <a:p>
            <a:pPr algn="ctr">
              <a:spcBef>
                <a:spcPts val="800"/>
              </a:spcBef>
            </a:pPr>
            <a:r>
              <a:rPr lang="en-US" sz="1125" b="1" dirty="0">
                <a:latin typeface="Amazon Ember Regular" charset="0"/>
              </a:rPr>
              <a:t>Amazon Inspector</a:t>
            </a:r>
          </a:p>
          <a:p>
            <a:pPr algn="ctr">
              <a:spcBef>
                <a:spcPts val="800"/>
              </a:spcBef>
            </a:pPr>
            <a:r>
              <a:rPr lang="en-US" sz="1000" dirty="0">
                <a:latin typeface="Amazon Ember Regular" charset="0"/>
              </a:rPr>
              <a:t>VPC</a:t>
            </a:r>
          </a:p>
          <a:p>
            <a:pPr algn="ctr">
              <a:spcBef>
                <a:spcPts val="800"/>
              </a:spcBef>
            </a:pPr>
            <a:r>
              <a:rPr lang="en-US" sz="1000" dirty="0">
                <a:latin typeface="Amazon Ember Regular" charset="0"/>
              </a:rPr>
              <a:t>KMS</a:t>
            </a:r>
          </a:p>
          <a:p>
            <a:pPr algn="ctr">
              <a:spcBef>
                <a:spcPts val="800"/>
              </a:spcBef>
            </a:pPr>
            <a:r>
              <a:rPr lang="en-US" sz="1000" dirty="0">
                <a:latin typeface="Amazon Ember Regular" charset="0"/>
              </a:rPr>
              <a:t>AWS </a:t>
            </a:r>
            <a:r>
              <a:rPr lang="en-US" sz="1000" dirty="0" err="1">
                <a:latin typeface="Amazon Ember Regular" charset="0"/>
              </a:rPr>
              <a:t>CloudHSM</a:t>
            </a:r>
            <a:endParaRPr lang="en-US" sz="1000" dirty="0">
              <a:latin typeface="Amazon Ember Regular" charset="0"/>
            </a:endParaRPr>
          </a:p>
          <a:p>
            <a:pPr algn="ctr">
              <a:spcBef>
                <a:spcPts val="800"/>
              </a:spcBef>
            </a:pPr>
            <a:r>
              <a:rPr lang="en-US" sz="1000" dirty="0">
                <a:latin typeface="Amazon Ember Regular" charset="0"/>
              </a:rPr>
              <a:t>IAM</a:t>
            </a:r>
          </a:p>
          <a:p>
            <a:pPr algn="ctr">
              <a:spcBef>
                <a:spcPts val="800"/>
              </a:spcBef>
            </a:pPr>
            <a:r>
              <a:rPr lang="en-US" sz="1000" dirty="0">
                <a:latin typeface="Amazon Ember Regular" charset="0"/>
              </a:rPr>
              <a:t>AWS Organizations</a:t>
            </a:r>
          </a:p>
          <a:p>
            <a:pPr algn="ctr">
              <a:spcBef>
                <a:spcPts val="800"/>
              </a:spcBef>
            </a:pPr>
            <a:r>
              <a:rPr lang="en-US" sz="1000" dirty="0">
                <a:latin typeface="Amazon Ember Regular" charset="0"/>
              </a:rPr>
              <a:t>AWS Cognito</a:t>
            </a:r>
          </a:p>
          <a:p>
            <a:pPr algn="ctr">
              <a:spcBef>
                <a:spcPts val="800"/>
              </a:spcBef>
            </a:pPr>
            <a:r>
              <a:rPr lang="en-US" sz="1000" dirty="0">
                <a:latin typeface="Amazon Ember Regular" charset="0"/>
              </a:rPr>
              <a:t>AWS Directory Service</a:t>
            </a:r>
          </a:p>
          <a:p>
            <a:pPr algn="ctr">
              <a:spcBef>
                <a:spcPts val="800"/>
              </a:spcBef>
            </a:pPr>
            <a:r>
              <a:rPr lang="en-US" sz="1000" dirty="0">
                <a:latin typeface="Amazon Ember Regular" charset="0"/>
              </a:rPr>
              <a:t>AWS Single Sign-On</a:t>
            </a:r>
          </a:p>
          <a:p>
            <a:pPr algn="ctr">
              <a:spcBef>
                <a:spcPts val="800"/>
              </a:spcBef>
            </a:pPr>
            <a:r>
              <a:rPr lang="en-US" sz="1000" dirty="0">
                <a:latin typeface="Amazon Ember Regular" charset="0"/>
              </a:rPr>
              <a:t>Certificate Manager</a:t>
            </a:r>
          </a:p>
          <a:p>
            <a:pPr algn="ctr">
              <a:spcBef>
                <a:spcPts val="800"/>
              </a:spcBef>
            </a:pPr>
            <a:r>
              <a:rPr lang="en-US" sz="1000" dirty="0">
                <a:latin typeface="Amazon Ember Regular" charset="0"/>
              </a:rPr>
              <a:t>Amazon Inspector</a:t>
            </a:r>
          </a:p>
        </p:txBody>
      </p:sp>
      <p:sp>
        <p:nvSpPr>
          <p:cNvPr id="55" name="Rectangle 54">
            <a:extLst>
              <a:ext uri="{FF2B5EF4-FFF2-40B4-BE49-F238E27FC236}">
                <a16:creationId xmlns:a16="http://schemas.microsoft.com/office/drawing/2014/main" id="{C1C18575-A94C-4AAC-A8EE-1CAD4C77AB16}"/>
              </a:ext>
            </a:extLst>
          </p:cNvPr>
          <p:cNvSpPr/>
          <p:nvPr/>
        </p:nvSpPr>
        <p:spPr>
          <a:xfrm>
            <a:off x="5432508" y="1646561"/>
            <a:ext cx="1692145" cy="1990288"/>
          </a:xfrm>
          <a:prstGeom prst="rect">
            <a:avLst/>
          </a:prstGeom>
        </p:spPr>
        <p:txBody>
          <a:bodyPr wrap="square">
            <a:spAutoFit/>
          </a:bodyPr>
          <a:lstStyle/>
          <a:p>
            <a:pPr algn="ctr">
              <a:spcBef>
                <a:spcPts val="800"/>
              </a:spcBef>
            </a:pPr>
            <a:r>
              <a:rPr lang="en-US" sz="1125" b="1" dirty="0">
                <a:latin typeface="Amazon Ember Regular" charset="0"/>
              </a:rPr>
              <a:t>AWS Config Rules</a:t>
            </a:r>
          </a:p>
          <a:p>
            <a:pPr algn="ctr">
              <a:spcBef>
                <a:spcPts val="800"/>
              </a:spcBef>
            </a:pPr>
            <a:r>
              <a:rPr lang="en-US" sz="1125" b="1" dirty="0">
                <a:latin typeface="Amazon Ember Regular" charset="0"/>
              </a:rPr>
              <a:t>AWS Lambda</a:t>
            </a:r>
          </a:p>
          <a:p>
            <a:pPr algn="ctr">
              <a:spcBef>
                <a:spcPts val="800"/>
              </a:spcBef>
            </a:pPr>
            <a:r>
              <a:rPr lang="en-US" sz="1125" b="1" dirty="0">
                <a:latin typeface="Amazon Ember Regular" charset="0"/>
              </a:rPr>
              <a:t>AWS</a:t>
            </a:r>
            <a:br>
              <a:rPr lang="en-US" sz="1125" b="1" dirty="0">
                <a:latin typeface="Amazon Ember Regular" charset="0"/>
              </a:rPr>
            </a:br>
            <a:r>
              <a:rPr lang="en-US" sz="1125" b="1" dirty="0">
                <a:latin typeface="Amazon Ember Regular" charset="0"/>
              </a:rPr>
              <a:t>Systems Manager</a:t>
            </a:r>
          </a:p>
          <a:p>
            <a:pPr algn="ctr">
              <a:spcBef>
                <a:spcPts val="800"/>
              </a:spcBef>
            </a:pPr>
            <a:r>
              <a:rPr lang="en-US" sz="1125" b="1" dirty="0">
                <a:latin typeface="Amazon Ember Regular" charset="0"/>
              </a:rPr>
              <a:t>Amazon</a:t>
            </a:r>
            <a:br>
              <a:rPr lang="en-US" sz="1125" b="1" dirty="0">
                <a:latin typeface="Amazon Ember Regular" charset="0"/>
              </a:rPr>
            </a:br>
            <a:r>
              <a:rPr lang="en-US" sz="1125" b="1" dirty="0">
                <a:latin typeface="Amazon Ember Regular" charset="0"/>
              </a:rPr>
              <a:t>CloudWatch Events</a:t>
            </a:r>
          </a:p>
          <a:p>
            <a:pPr algn="ctr">
              <a:spcBef>
                <a:spcPts val="800"/>
              </a:spcBef>
            </a:pPr>
            <a:r>
              <a:rPr lang="en-US" sz="1125" b="1" dirty="0">
                <a:latin typeface="Amazon Ember Regular" charset="0"/>
              </a:rPr>
              <a:t>Amazon Athena</a:t>
            </a:r>
          </a:p>
          <a:p>
            <a:pPr algn="ctr">
              <a:spcBef>
                <a:spcPts val="800"/>
              </a:spcBef>
            </a:pPr>
            <a:r>
              <a:rPr lang="en-US" sz="1125" dirty="0">
                <a:latin typeface="Amazon Ember Regular" charset="0"/>
              </a:rPr>
              <a:t>AWS Step Functions</a:t>
            </a:r>
          </a:p>
        </p:txBody>
      </p:sp>
      <p:sp>
        <p:nvSpPr>
          <p:cNvPr id="62" name="Rectangle 61">
            <a:extLst>
              <a:ext uri="{FF2B5EF4-FFF2-40B4-BE49-F238E27FC236}">
                <a16:creationId xmlns:a16="http://schemas.microsoft.com/office/drawing/2014/main" id="{B6E614CF-8ED0-4AD6-9D42-1C2065D00094}"/>
              </a:ext>
            </a:extLst>
          </p:cNvPr>
          <p:cNvSpPr/>
          <p:nvPr/>
        </p:nvSpPr>
        <p:spPr>
          <a:xfrm>
            <a:off x="2484957" y="1308086"/>
            <a:ext cx="798617"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Protect</a:t>
            </a:r>
          </a:p>
        </p:txBody>
      </p:sp>
      <p:sp>
        <p:nvSpPr>
          <p:cNvPr id="63" name="Rectangle 62">
            <a:extLst>
              <a:ext uri="{FF2B5EF4-FFF2-40B4-BE49-F238E27FC236}">
                <a16:creationId xmlns:a16="http://schemas.microsoft.com/office/drawing/2014/main" id="{92A1F52E-7F8E-4DFA-AF0D-7ACA46B5D010}"/>
              </a:ext>
            </a:extLst>
          </p:cNvPr>
          <p:cNvSpPr/>
          <p:nvPr/>
        </p:nvSpPr>
        <p:spPr>
          <a:xfrm>
            <a:off x="5837326" y="1301594"/>
            <a:ext cx="915636"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Respond</a:t>
            </a:r>
          </a:p>
        </p:txBody>
      </p:sp>
      <p:sp>
        <p:nvSpPr>
          <p:cNvPr id="64" name="Rectangle 63">
            <a:extLst>
              <a:ext uri="{FF2B5EF4-FFF2-40B4-BE49-F238E27FC236}">
                <a16:creationId xmlns:a16="http://schemas.microsoft.com/office/drawing/2014/main" id="{ABC095CA-CDBB-479C-B90A-F941CA700EA8}"/>
              </a:ext>
            </a:extLst>
          </p:cNvPr>
          <p:cNvSpPr/>
          <p:nvPr/>
        </p:nvSpPr>
        <p:spPr>
          <a:xfrm>
            <a:off x="4181580" y="1298839"/>
            <a:ext cx="734496"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Detect</a:t>
            </a:r>
          </a:p>
        </p:txBody>
      </p:sp>
      <p:sp>
        <p:nvSpPr>
          <p:cNvPr id="66" name="Rectangle 65">
            <a:extLst>
              <a:ext uri="{FF2B5EF4-FFF2-40B4-BE49-F238E27FC236}">
                <a16:creationId xmlns:a16="http://schemas.microsoft.com/office/drawing/2014/main" id="{24D84346-4948-4F4B-A92E-60C6DC671F46}"/>
              </a:ext>
            </a:extLst>
          </p:cNvPr>
          <p:cNvSpPr/>
          <p:nvPr/>
        </p:nvSpPr>
        <p:spPr>
          <a:xfrm>
            <a:off x="7563700" y="1297845"/>
            <a:ext cx="854721"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Recover</a:t>
            </a:r>
          </a:p>
        </p:txBody>
      </p:sp>
      <p:cxnSp>
        <p:nvCxnSpPr>
          <p:cNvPr id="30" name="Straight Connector 29">
            <a:extLst>
              <a:ext uri="{FF2B5EF4-FFF2-40B4-BE49-F238E27FC236}">
                <a16:creationId xmlns:a16="http://schemas.microsoft.com/office/drawing/2014/main" id="{88B3E5D7-314A-4833-B125-CC330CD23E59}"/>
              </a:ext>
            </a:extLst>
          </p:cNvPr>
          <p:cNvCxnSpPr>
            <a:cxnSpLocks/>
          </p:cNvCxnSpPr>
          <p:nvPr/>
        </p:nvCxnSpPr>
        <p:spPr>
          <a:xfrm flipH="1">
            <a:off x="612610" y="1566979"/>
            <a:ext cx="7858508" cy="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2F3FB43-1DFC-7946-B1B1-40BFE9A2306E}"/>
              </a:ext>
            </a:extLst>
          </p:cNvPr>
          <p:cNvCxnSpPr>
            <a:cxnSpLocks/>
          </p:cNvCxnSpPr>
          <p:nvPr/>
        </p:nvCxnSpPr>
        <p:spPr>
          <a:xfrm flipH="1">
            <a:off x="1990559"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E046CA8C-C997-604F-AA49-FBFC83CE6097}"/>
              </a:ext>
            </a:extLst>
          </p:cNvPr>
          <p:cNvSpPr/>
          <p:nvPr/>
        </p:nvSpPr>
        <p:spPr>
          <a:xfrm>
            <a:off x="729320" y="1308086"/>
            <a:ext cx="849913"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Identify</a:t>
            </a:r>
          </a:p>
        </p:txBody>
      </p:sp>
      <p:sp>
        <p:nvSpPr>
          <p:cNvPr id="22" name="Rectangle 21">
            <a:extLst>
              <a:ext uri="{FF2B5EF4-FFF2-40B4-BE49-F238E27FC236}">
                <a16:creationId xmlns:a16="http://schemas.microsoft.com/office/drawing/2014/main" id="{A3F267E0-1B88-BE49-BF20-6553A1C79E20}"/>
              </a:ext>
            </a:extLst>
          </p:cNvPr>
          <p:cNvSpPr/>
          <p:nvPr/>
        </p:nvSpPr>
        <p:spPr>
          <a:xfrm>
            <a:off x="7156121" y="1647557"/>
            <a:ext cx="1594884" cy="1438855"/>
          </a:xfrm>
          <a:prstGeom prst="rect">
            <a:avLst/>
          </a:prstGeom>
        </p:spPr>
        <p:txBody>
          <a:bodyPr wrap="square">
            <a:spAutoFit/>
          </a:bodyPr>
          <a:lstStyle/>
          <a:p>
            <a:pPr algn="ctr">
              <a:spcBef>
                <a:spcPts val="800"/>
              </a:spcBef>
            </a:pPr>
            <a:r>
              <a:rPr lang="en-US" sz="1125" b="1" dirty="0">
                <a:solidFill>
                  <a:schemeClr val="accent6"/>
                </a:solidFill>
                <a:latin typeface="Amazon Ember Regular" charset="0"/>
              </a:rPr>
              <a:t>AWS Lambda</a:t>
            </a:r>
          </a:p>
          <a:p>
            <a:pPr algn="ctr">
              <a:spcBef>
                <a:spcPts val="800"/>
              </a:spcBef>
            </a:pPr>
            <a:r>
              <a:rPr lang="en-US" sz="1125" dirty="0">
                <a:solidFill>
                  <a:schemeClr val="accent6"/>
                </a:solidFill>
                <a:latin typeface="Amazon Ember Regular" charset="0"/>
              </a:rPr>
              <a:t>AWS DR and Backup Solutions</a:t>
            </a:r>
          </a:p>
          <a:p>
            <a:pPr algn="ctr">
              <a:spcBef>
                <a:spcPts val="800"/>
              </a:spcBef>
            </a:pPr>
            <a:r>
              <a:rPr lang="en-US" sz="1125" b="1" dirty="0">
                <a:latin typeface="Amazon Ember Regular" charset="0"/>
              </a:rPr>
              <a:t>AWS</a:t>
            </a:r>
            <a:br>
              <a:rPr lang="en-US" sz="1125" b="1" dirty="0">
                <a:latin typeface="Amazon Ember Regular" charset="0"/>
              </a:rPr>
            </a:br>
            <a:r>
              <a:rPr lang="en-US" sz="1125" b="1" dirty="0">
                <a:latin typeface="Amazon Ember Regular" charset="0"/>
              </a:rPr>
              <a:t>Systems Manager</a:t>
            </a:r>
          </a:p>
          <a:p>
            <a:pPr algn="ctr">
              <a:spcBef>
                <a:spcPts val="800"/>
              </a:spcBef>
            </a:pPr>
            <a:endParaRPr lang="en-US" sz="1125" dirty="0">
              <a:solidFill>
                <a:schemeClr val="accent6"/>
              </a:solidFill>
              <a:latin typeface="Amazon Ember Regular" charset="0"/>
            </a:endParaRPr>
          </a:p>
        </p:txBody>
      </p:sp>
      <p:sp>
        <p:nvSpPr>
          <p:cNvPr id="23" name="Rectangle 22">
            <a:extLst>
              <a:ext uri="{FF2B5EF4-FFF2-40B4-BE49-F238E27FC236}">
                <a16:creationId xmlns:a16="http://schemas.microsoft.com/office/drawing/2014/main" id="{564F648C-A3AD-6D43-B609-49240F1E99BC}"/>
              </a:ext>
            </a:extLst>
          </p:cNvPr>
          <p:cNvSpPr/>
          <p:nvPr/>
        </p:nvSpPr>
        <p:spPr>
          <a:xfrm>
            <a:off x="337597" y="1646562"/>
            <a:ext cx="1748898" cy="656590"/>
          </a:xfrm>
          <a:prstGeom prst="rect">
            <a:avLst/>
          </a:prstGeom>
        </p:spPr>
        <p:txBody>
          <a:bodyPr wrap="square">
            <a:spAutoFit/>
          </a:bodyPr>
          <a:lstStyle/>
          <a:p>
            <a:pPr algn="ctr">
              <a:spcBef>
                <a:spcPts val="800"/>
              </a:spcBef>
            </a:pPr>
            <a:r>
              <a:rPr lang="en-US" sz="1000" dirty="0">
                <a:latin typeface="Amazon Ember Regular" charset="0"/>
              </a:rPr>
              <a:t>AWS</a:t>
            </a:r>
            <a:br>
              <a:rPr lang="en-US" sz="1000" dirty="0">
                <a:latin typeface="Amazon Ember Regular" charset="0"/>
              </a:rPr>
            </a:br>
            <a:r>
              <a:rPr lang="en-US" sz="1000" dirty="0">
                <a:latin typeface="Amazon Ember Regular" charset="0"/>
              </a:rPr>
              <a:t>Systems Manager</a:t>
            </a:r>
          </a:p>
          <a:p>
            <a:pPr algn="ctr">
              <a:spcBef>
                <a:spcPts val="800"/>
              </a:spcBef>
            </a:pPr>
            <a:r>
              <a:rPr lang="en-US" sz="1000" dirty="0">
                <a:latin typeface="Amazon Ember Regular" charset="0"/>
              </a:rPr>
              <a:t>AWS Config</a:t>
            </a:r>
          </a:p>
        </p:txBody>
      </p:sp>
      <p:sp>
        <p:nvSpPr>
          <p:cNvPr id="32" name="TextBox 31">
            <a:extLst>
              <a:ext uri="{FF2B5EF4-FFF2-40B4-BE49-F238E27FC236}">
                <a16:creationId xmlns:a16="http://schemas.microsoft.com/office/drawing/2014/main" id="{3707F8C1-6ECF-5749-BA69-DBF56FC952E9}"/>
              </a:ext>
            </a:extLst>
          </p:cNvPr>
          <p:cNvSpPr txBox="1"/>
          <p:nvPr/>
        </p:nvSpPr>
        <p:spPr>
          <a:xfrm>
            <a:off x="-38353" y="304529"/>
            <a:ext cx="115848" cy="265457"/>
          </a:xfrm>
          <a:prstGeom prst="rect">
            <a:avLst/>
          </a:prstGeom>
          <a:solidFill>
            <a:srgbClr val="ED047A"/>
          </a:solidFill>
        </p:spPr>
        <p:txBody>
          <a:bodyPr wrap="square" rtlCol="0">
            <a:spAutoFit/>
          </a:bodyPr>
          <a:lstStyle/>
          <a:p>
            <a:endParaRPr lang="en-US" sz="1125" dirty="0"/>
          </a:p>
        </p:txBody>
      </p:sp>
      <p:cxnSp>
        <p:nvCxnSpPr>
          <p:cNvPr id="34" name="Straight Connector 33">
            <a:extLst>
              <a:ext uri="{FF2B5EF4-FFF2-40B4-BE49-F238E27FC236}">
                <a16:creationId xmlns:a16="http://schemas.microsoft.com/office/drawing/2014/main" id="{5D0A7BAB-B437-9C4A-A124-293414E3B3A0}"/>
              </a:ext>
            </a:extLst>
          </p:cNvPr>
          <p:cNvCxnSpPr>
            <a:cxnSpLocks/>
          </p:cNvCxnSpPr>
          <p:nvPr/>
        </p:nvCxnSpPr>
        <p:spPr>
          <a:xfrm flipH="1">
            <a:off x="3853939"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B4CDF6C0-F65E-A84E-8E9F-8C819930AC90}"/>
              </a:ext>
            </a:extLst>
          </p:cNvPr>
          <p:cNvCxnSpPr>
            <a:cxnSpLocks/>
          </p:cNvCxnSpPr>
          <p:nvPr/>
        </p:nvCxnSpPr>
        <p:spPr>
          <a:xfrm flipH="1">
            <a:off x="5393997"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F2A32A7-658B-0B49-BA56-5BDAFD233D82}"/>
              </a:ext>
            </a:extLst>
          </p:cNvPr>
          <p:cNvCxnSpPr>
            <a:cxnSpLocks/>
          </p:cNvCxnSpPr>
          <p:nvPr/>
        </p:nvCxnSpPr>
        <p:spPr>
          <a:xfrm flipH="1">
            <a:off x="7102741"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sp>
        <p:nvSpPr>
          <p:cNvPr id="25" name="Title 1">
            <a:extLst>
              <a:ext uri="{FF2B5EF4-FFF2-40B4-BE49-F238E27FC236}">
                <a16:creationId xmlns:a16="http://schemas.microsoft.com/office/drawing/2014/main" id="{247DA447-CC4D-3244-8AE7-C580AE527412}"/>
              </a:ext>
            </a:extLst>
          </p:cNvPr>
          <p:cNvSpPr txBox="1">
            <a:spLocks/>
          </p:cNvSpPr>
          <p:nvPr/>
        </p:nvSpPr>
        <p:spPr>
          <a:xfrm>
            <a:off x="336789" y="114936"/>
            <a:ext cx="8205304" cy="545741"/>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a:lstStyle>
          <a:p>
            <a:r>
              <a:rPr lang="en-US" dirty="0"/>
              <a:t>AWS Security Solutions</a:t>
            </a:r>
          </a:p>
        </p:txBody>
      </p:sp>
      <p:sp>
        <p:nvSpPr>
          <p:cNvPr id="2" name="Rectangle 1">
            <a:extLst>
              <a:ext uri="{FF2B5EF4-FFF2-40B4-BE49-F238E27FC236}">
                <a16:creationId xmlns:a16="http://schemas.microsoft.com/office/drawing/2014/main" id="{100129C9-6B10-A148-9D54-786B081409D8}"/>
              </a:ext>
            </a:extLst>
          </p:cNvPr>
          <p:cNvSpPr/>
          <p:nvPr/>
        </p:nvSpPr>
        <p:spPr>
          <a:xfrm>
            <a:off x="4849886" y="139021"/>
            <a:ext cx="4248279" cy="369332"/>
          </a:xfrm>
          <a:prstGeom prst="rect">
            <a:avLst/>
          </a:prstGeom>
        </p:spPr>
        <p:txBody>
          <a:bodyPr wrap="none">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https://</a:t>
            </a:r>
            <a:r>
              <a:rPr lang="en-US" dirty="0" err="1">
                <a:latin typeface="Amazon Ember" panose="020B0603020204020204" pitchFamily="34" charset="0"/>
                <a:ea typeface="Amazon Ember" panose="020B0603020204020204" pitchFamily="34" charset="0"/>
                <a:cs typeface="Amazon Ember" panose="020B0603020204020204" pitchFamily="34" charset="0"/>
              </a:rPr>
              <a:t>www.nist.gov</a:t>
            </a:r>
            <a:r>
              <a:rPr lang="en-US" dirty="0">
                <a:latin typeface="Amazon Ember" panose="020B0603020204020204" pitchFamily="34" charset="0"/>
                <a:ea typeface="Amazon Ember" panose="020B0603020204020204" pitchFamily="34" charset="0"/>
                <a:cs typeface="Amazon Ember" panose="020B0603020204020204" pitchFamily="34" charset="0"/>
              </a:rPr>
              <a:t>/</a:t>
            </a:r>
            <a:r>
              <a:rPr lang="en-US" dirty="0" err="1">
                <a:latin typeface="Amazon Ember" panose="020B0603020204020204" pitchFamily="34" charset="0"/>
                <a:ea typeface="Amazon Ember" panose="020B0603020204020204" pitchFamily="34" charset="0"/>
                <a:cs typeface="Amazon Ember" panose="020B0603020204020204" pitchFamily="34" charset="0"/>
              </a:rPr>
              <a:t>cyberframework</a:t>
            </a: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9" name="Picture 28">
            <a:extLst>
              <a:ext uri="{FF2B5EF4-FFF2-40B4-BE49-F238E27FC236}">
                <a16:creationId xmlns:a16="http://schemas.microsoft.com/office/drawing/2014/main" id="{FA1C2CEF-CE37-1240-B997-83374AD5AA99}"/>
              </a:ext>
            </a:extLst>
          </p:cNvPr>
          <p:cNvPicPr>
            <a:picLocks noChangeAspect="1"/>
          </p:cNvPicPr>
          <p:nvPr/>
        </p:nvPicPr>
        <p:blipFill>
          <a:blip r:embed="rId3"/>
          <a:stretch>
            <a:fillRect/>
          </a:stretch>
        </p:blipFill>
        <p:spPr>
          <a:xfrm>
            <a:off x="6000964" y="759244"/>
            <a:ext cx="553158" cy="553158"/>
          </a:xfrm>
          <a:prstGeom prst="rect">
            <a:avLst/>
          </a:prstGeom>
        </p:spPr>
      </p:pic>
      <p:pic>
        <p:nvPicPr>
          <p:cNvPr id="37" name="Picture 36">
            <a:extLst>
              <a:ext uri="{FF2B5EF4-FFF2-40B4-BE49-F238E27FC236}">
                <a16:creationId xmlns:a16="http://schemas.microsoft.com/office/drawing/2014/main" id="{8F776245-457A-494B-8973-4727E0252511}"/>
              </a:ext>
            </a:extLst>
          </p:cNvPr>
          <p:cNvPicPr>
            <a:picLocks noChangeAspect="1"/>
          </p:cNvPicPr>
          <p:nvPr/>
        </p:nvPicPr>
        <p:blipFill>
          <a:blip r:embed="rId4"/>
          <a:stretch>
            <a:fillRect/>
          </a:stretch>
        </p:blipFill>
        <p:spPr>
          <a:xfrm>
            <a:off x="2576710" y="728267"/>
            <a:ext cx="615110" cy="615110"/>
          </a:xfrm>
          <a:prstGeom prst="rect">
            <a:avLst/>
          </a:prstGeom>
        </p:spPr>
      </p:pic>
      <p:pic>
        <p:nvPicPr>
          <p:cNvPr id="38" name="Picture 37">
            <a:extLst>
              <a:ext uri="{FF2B5EF4-FFF2-40B4-BE49-F238E27FC236}">
                <a16:creationId xmlns:a16="http://schemas.microsoft.com/office/drawing/2014/main" id="{9D2AC322-9B99-0044-9EF1-1140EFD23706}"/>
              </a:ext>
            </a:extLst>
          </p:cNvPr>
          <p:cNvPicPr>
            <a:picLocks noChangeAspect="1"/>
          </p:cNvPicPr>
          <p:nvPr/>
        </p:nvPicPr>
        <p:blipFill>
          <a:blip r:embed="rId5"/>
          <a:stretch>
            <a:fillRect/>
          </a:stretch>
        </p:blipFill>
        <p:spPr>
          <a:xfrm>
            <a:off x="4209353" y="723989"/>
            <a:ext cx="609600" cy="609600"/>
          </a:xfrm>
          <a:prstGeom prst="rect">
            <a:avLst/>
          </a:prstGeom>
        </p:spPr>
      </p:pic>
      <p:pic>
        <p:nvPicPr>
          <p:cNvPr id="39" name="Picture 38">
            <a:extLst>
              <a:ext uri="{FF2B5EF4-FFF2-40B4-BE49-F238E27FC236}">
                <a16:creationId xmlns:a16="http://schemas.microsoft.com/office/drawing/2014/main" id="{B2893159-20C1-5D49-BB67-BB9CAFF96029}"/>
              </a:ext>
            </a:extLst>
          </p:cNvPr>
          <p:cNvPicPr>
            <a:picLocks noChangeAspect="1"/>
          </p:cNvPicPr>
          <p:nvPr/>
        </p:nvPicPr>
        <p:blipFill>
          <a:blip r:embed="rId6"/>
          <a:stretch>
            <a:fillRect/>
          </a:stretch>
        </p:blipFill>
        <p:spPr>
          <a:xfrm>
            <a:off x="7652117" y="713963"/>
            <a:ext cx="643716" cy="643716"/>
          </a:xfrm>
          <a:prstGeom prst="rect">
            <a:avLst/>
          </a:prstGeom>
        </p:spPr>
      </p:pic>
      <p:pic>
        <p:nvPicPr>
          <p:cNvPr id="40" name="Picture 39">
            <a:extLst>
              <a:ext uri="{FF2B5EF4-FFF2-40B4-BE49-F238E27FC236}">
                <a16:creationId xmlns:a16="http://schemas.microsoft.com/office/drawing/2014/main" id="{62EA195F-6DCF-C041-B72D-05B206217B67}"/>
              </a:ext>
            </a:extLst>
          </p:cNvPr>
          <p:cNvPicPr>
            <a:picLocks noChangeAspect="1"/>
          </p:cNvPicPr>
          <p:nvPr/>
        </p:nvPicPr>
        <p:blipFill>
          <a:blip r:embed="rId7"/>
          <a:stretch>
            <a:fillRect/>
          </a:stretch>
        </p:blipFill>
        <p:spPr>
          <a:xfrm>
            <a:off x="863307" y="748302"/>
            <a:ext cx="575039" cy="575039"/>
          </a:xfrm>
          <a:prstGeom prst="rect">
            <a:avLst/>
          </a:prstGeom>
        </p:spPr>
      </p:pic>
    </p:spTree>
    <p:extLst>
      <p:ext uri="{BB962C8B-B14F-4D97-AF65-F5344CB8AC3E}">
        <p14:creationId xmlns:p14="http://schemas.microsoft.com/office/powerpoint/2010/main" val="115480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Data Inputs</a:t>
            </a:r>
          </a:p>
        </p:txBody>
      </p:sp>
      <p:sp>
        <p:nvSpPr>
          <p:cNvPr id="5" name="Rectangle 4">
            <a:extLst>
              <a:ext uri="{FF2B5EF4-FFF2-40B4-BE49-F238E27FC236}">
                <a16:creationId xmlns:a16="http://schemas.microsoft.com/office/drawing/2014/main" id="{BE6E6989-CDC4-184B-BEA0-4E3E80BE85A6}"/>
              </a:ext>
            </a:extLst>
          </p:cNvPr>
          <p:cNvSpPr/>
          <p:nvPr/>
        </p:nvSpPr>
        <p:spPr>
          <a:xfrm>
            <a:off x="403929" y="2504389"/>
            <a:ext cx="1834434" cy="425692"/>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CloudTrail</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6" name="Rectangle 5">
            <a:extLst>
              <a:ext uri="{FF2B5EF4-FFF2-40B4-BE49-F238E27FC236}">
                <a16:creationId xmlns:a16="http://schemas.microsoft.com/office/drawing/2014/main" id="{1CEF5DC4-813C-6749-A333-035BA8B61232}"/>
              </a:ext>
            </a:extLst>
          </p:cNvPr>
          <p:cNvSpPr/>
          <p:nvPr/>
        </p:nvSpPr>
        <p:spPr>
          <a:xfrm>
            <a:off x="3530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8" name="Rectangle 7">
            <a:extLst>
              <a:ext uri="{FF2B5EF4-FFF2-40B4-BE49-F238E27FC236}">
                <a16:creationId xmlns:a16="http://schemas.microsoft.com/office/drawing/2014/main" id="{CDDEC5B2-D6D6-5F4A-8097-F4540830C2AB}"/>
              </a:ext>
            </a:extLst>
          </p:cNvPr>
          <p:cNvSpPr/>
          <p:nvPr/>
        </p:nvSpPr>
        <p:spPr>
          <a:xfrm>
            <a:off x="2574039" y="2627959"/>
            <a:ext cx="1878419" cy="203909"/>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VPC Flow Logs</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9" name="Rectangle 8">
            <a:extLst>
              <a:ext uri="{FF2B5EF4-FFF2-40B4-BE49-F238E27FC236}">
                <a16:creationId xmlns:a16="http://schemas.microsoft.com/office/drawing/2014/main" id="{15CE700E-A156-D142-8DE7-2168958E5F50}"/>
              </a:ext>
            </a:extLst>
          </p:cNvPr>
          <p:cNvSpPr/>
          <p:nvPr/>
        </p:nvSpPr>
        <p:spPr>
          <a:xfrm>
            <a:off x="2545136"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0" name="Rectangle 9">
            <a:extLst>
              <a:ext uri="{FF2B5EF4-FFF2-40B4-BE49-F238E27FC236}">
                <a16:creationId xmlns:a16="http://schemas.microsoft.com/office/drawing/2014/main" id="{66F3B7EC-D0E6-8840-8292-DAD52CCC659A}"/>
              </a:ext>
            </a:extLst>
          </p:cNvPr>
          <p:cNvSpPr/>
          <p:nvPr/>
        </p:nvSpPr>
        <p:spPr>
          <a:xfrm>
            <a:off x="4734274" y="2578852"/>
            <a:ext cx="1964056" cy="302122"/>
          </a:xfrm>
          <a:prstGeom prst="rect">
            <a:avLst/>
          </a:prstGeom>
        </p:spPr>
        <p:txBody>
          <a:bodyPr wrap="square" anchor="ctr" anchorCtr="0">
            <a:noAutofit/>
          </a:bodyPr>
          <a:lstStyle/>
          <a:p>
            <a:pPr marR="0" lvl="0" algn="ctr">
              <a:spcBef>
                <a:spcPts val="0"/>
              </a:spcBef>
              <a:spcAft>
                <a:spcPts val="800"/>
              </a:spcAft>
            </a:pPr>
            <a:r>
              <a:rPr lang="en-US" sz="176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CloudWatch Logs</a:t>
            </a:r>
          </a:p>
        </p:txBody>
      </p:sp>
      <p:sp>
        <p:nvSpPr>
          <p:cNvPr id="11" name="Rectangle 10">
            <a:extLst>
              <a:ext uri="{FF2B5EF4-FFF2-40B4-BE49-F238E27FC236}">
                <a16:creationId xmlns:a16="http://schemas.microsoft.com/office/drawing/2014/main" id="{55D7868F-DDA8-CB48-B0C2-06779E4C2927}"/>
              </a:ext>
            </a:extLst>
          </p:cNvPr>
          <p:cNvSpPr/>
          <p:nvPr/>
        </p:nvSpPr>
        <p:spPr>
          <a:xfrm>
            <a:off x="4737239"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2" name="Rectangle 11">
            <a:extLst>
              <a:ext uri="{FF2B5EF4-FFF2-40B4-BE49-F238E27FC236}">
                <a16:creationId xmlns:a16="http://schemas.microsoft.com/office/drawing/2014/main" id="{EC4F5E18-DAB1-944D-8961-8BC986B99656}"/>
              </a:ext>
            </a:extLst>
          </p:cNvPr>
          <p:cNvSpPr/>
          <p:nvPr/>
        </p:nvSpPr>
        <p:spPr>
          <a:xfrm>
            <a:off x="6878932" y="2591627"/>
            <a:ext cx="1936228" cy="286236"/>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DNS Logs</a:t>
            </a:r>
          </a:p>
        </p:txBody>
      </p:sp>
      <p:sp>
        <p:nvSpPr>
          <p:cNvPr id="13" name="Rectangle 12">
            <a:extLst>
              <a:ext uri="{FF2B5EF4-FFF2-40B4-BE49-F238E27FC236}">
                <a16:creationId xmlns:a16="http://schemas.microsoft.com/office/drawing/2014/main" id="{F70BF6F8-0F52-D647-A73C-C9B78373325A}"/>
              </a:ext>
            </a:extLst>
          </p:cNvPr>
          <p:cNvSpPr/>
          <p:nvPr/>
        </p:nvSpPr>
        <p:spPr>
          <a:xfrm>
            <a:off x="68789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3" name="Rectangle 2">
            <a:extLst>
              <a:ext uri="{FF2B5EF4-FFF2-40B4-BE49-F238E27FC236}">
                <a16:creationId xmlns:a16="http://schemas.microsoft.com/office/drawing/2014/main" id="{9E3657CC-244B-6444-A1F4-C2388B619E28}"/>
              </a:ext>
            </a:extLst>
          </p:cNvPr>
          <p:cNvSpPr/>
          <p:nvPr/>
        </p:nvSpPr>
        <p:spPr>
          <a:xfrm>
            <a:off x="500966" y="3046180"/>
            <a:ext cx="1640359" cy="923330"/>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Track user activity and API usage</a:t>
            </a:r>
          </a:p>
        </p:txBody>
      </p:sp>
      <p:sp>
        <p:nvSpPr>
          <p:cNvPr id="4" name="Rectangle 3">
            <a:extLst>
              <a:ext uri="{FF2B5EF4-FFF2-40B4-BE49-F238E27FC236}">
                <a16:creationId xmlns:a16="http://schemas.microsoft.com/office/drawing/2014/main" id="{0A02AABB-A3FF-1244-B40E-02D796E423D3}"/>
              </a:ext>
            </a:extLst>
          </p:cNvPr>
          <p:cNvSpPr/>
          <p:nvPr/>
        </p:nvSpPr>
        <p:spPr>
          <a:xfrm>
            <a:off x="2536030" y="3020171"/>
            <a:ext cx="1992777" cy="1200329"/>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IP traffic to/from network interfaces in your VPC</a:t>
            </a:r>
          </a:p>
        </p:txBody>
      </p:sp>
      <p:sp>
        <p:nvSpPr>
          <p:cNvPr id="17" name="Rectangle 16">
            <a:extLst>
              <a:ext uri="{FF2B5EF4-FFF2-40B4-BE49-F238E27FC236}">
                <a16:creationId xmlns:a16="http://schemas.microsoft.com/office/drawing/2014/main" id="{BBDDA12B-0425-3C4E-B5E6-4511964FE01C}"/>
              </a:ext>
            </a:extLst>
          </p:cNvPr>
          <p:cNvSpPr/>
          <p:nvPr/>
        </p:nvSpPr>
        <p:spPr>
          <a:xfrm>
            <a:off x="4661966" y="3020170"/>
            <a:ext cx="2123726" cy="1200329"/>
          </a:xfrm>
          <a:prstGeom prst="rect">
            <a:avLst/>
          </a:prstGeom>
        </p:spPr>
        <p:txBody>
          <a:bodyPr wrap="square">
            <a:spAutoFit/>
          </a:bodyPr>
          <a:lstStyle/>
          <a:p>
            <a:pPr algn="ct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Monitor apps using log data, store &amp; access log files</a:t>
            </a:r>
          </a:p>
        </p:txBody>
      </p:sp>
      <p:sp>
        <p:nvSpPr>
          <p:cNvPr id="18" name="Rectangle 17">
            <a:extLst>
              <a:ext uri="{FF2B5EF4-FFF2-40B4-BE49-F238E27FC236}">
                <a16:creationId xmlns:a16="http://schemas.microsoft.com/office/drawing/2014/main" id="{38C68E1B-44D0-204A-886E-C518A3BCCE05}"/>
              </a:ext>
            </a:extLst>
          </p:cNvPr>
          <p:cNvSpPr/>
          <p:nvPr/>
        </p:nvSpPr>
        <p:spPr>
          <a:xfrm>
            <a:off x="6811263" y="2962033"/>
            <a:ext cx="2003897" cy="1200329"/>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Log of DNS queries in a VPC when using the VPC DNS resolver</a:t>
            </a:r>
          </a:p>
        </p:txBody>
      </p:sp>
      <p:pic>
        <p:nvPicPr>
          <p:cNvPr id="19" name="Picture 18">
            <a:extLst>
              <a:ext uri="{FF2B5EF4-FFF2-40B4-BE49-F238E27FC236}">
                <a16:creationId xmlns:a16="http://schemas.microsoft.com/office/drawing/2014/main" id="{35DEECEA-0B5B-3E48-BA71-44A09406A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39" y="1706698"/>
            <a:ext cx="671549" cy="805859"/>
          </a:xfrm>
          <a:prstGeom prst="rect">
            <a:avLst/>
          </a:prstGeom>
        </p:spPr>
      </p:pic>
      <p:pic>
        <p:nvPicPr>
          <p:cNvPr id="20" name="Picture 19">
            <a:extLst>
              <a:ext uri="{FF2B5EF4-FFF2-40B4-BE49-F238E27FC236}">
                <a16:creationId xmlns:a16="http://schemas.microsoft.com/office/drawing/2014/main" id="{C3F70683-428E-944B-98C2-706F5E45D4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905" y="1744435"/>
            <a:ext cx="679028" cy="774093"/>
          </a:xfrm>
          <a:prstGeom prst="rect">
            <a:avLst/>
          </a:prstGeom>
        </p:spPr>
      </p:pic>
      <p:pic>
        <p:nvPicPr>
          <p:cNvPr id="21" name="Picture 20">
            <a:extLst>
              <a:ext uri="{FF2B5EF4-FFF2-40B4-BE49-F238E27FC236}">
                <a16:creationId xmlns:a16="http://schemas.microsoft.com/office/drawing/2014/main" id="{4B4CABF5-273B-E040-8CFD-CE733D698C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6395" y="1769145"/>
            <a:ext cx="661302" cy="743412"/>
          </a:xfrm>
          <a:prstGeom prst="rect">
            <a:avLst/>
          </a:prstGeom>
        </p:spPr>
      </p:pic>
      <p:pic>
        <p:nvPicPr>
          <p:cNvPr id="22" name="Picture 21">
            <a:extLst>
              <a:ext uri="{FF2B5EF4-FFF2-40B4-BE49-F238E27FC236}">
                <a16:creationId xmlns:a16="http://schemas.microsoft.com/office/drawing/2014/main" id="{A9C53D14-FA23-7F47-BE92-BD8B5F89B6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7660" y="1679316"/>
            <a:ext cx="813181" cy="923070"/>
          </a:xfrm>
          <a:prstGeom prst="rect">
            <a:avLst/>
          </a:prstGeom>
        </p:spPr>
      </p:pic>
    </p:spTree>
    <p:extLst>
      <p:ext uri="{BB962C8B-B14F-4D97-AF65-F5344CB8AC3E}">
        <p14:creationId xmlns:p14="http://schemas.microsoft.com/office/powerpoint/2010/main" val="360873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270C35B9-8D2D-654E-A71C-D6F4A7B9074F}"/>
              </a:ext>
            </a:extLst>
          </p:cNvPr>
          <p:cNvSpPr/>
          <p:nvPr/>
        </p:nvSpPr>
        <p:spPr>
          <a:xfrm>
            <a:off x="7314643" y="660677"/>
            <a:ext cx="1568187" cy="3786376"/>
          </a:xfrm>
          <a:prstGeom prst="roundRect">
            <a:avLst>
              <a:gd name="adj" fmla="val 19202"/>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a:solidFill>
                  <a:schemeClr val="tx1"/>
                </a:solidFill>
              </a:rPr>
              <a:t>Application</a:t>
            </a:r>
          </a:p>
        </p:txBody>
      </p:sp>
      <p:sp>
        <p:nvSpPr>
          <p:cNvPr id="23" name="Rounded Rectangle 22">
            <a:extLst>
              <a:ext uri="{FF2B5EF4-FFF2-40B4-BE49-F238E27FC236}">
                <a16:creationId xmlns:a16="http://schemas.microsoft.com/office/drawing/2014/main" id="{0B5156B1-82D0-F946-AFAC-1C6918DE410D}"/>
              </a:ext>
            </a:extLst>
          </p:cNvPr>
          <p:cNvSpPr/>
          <p:nvPr/>
        </p:nvSpPr>
        <p:spPr>
          <a:xfrm>
            <a:off x="3556894" y="660677"/>
            <a:ext cx="3759293" cy="3786376"/>
          </a:xfrm>
          <a:prstGeom prst="roundRect">
            <a:avLst>
              <a:gd name="adj" fmla="val 13106"/>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a:solidFill>
                  <a:schemeClr val="tx1"/>
                </a:solidFill>
              </a:rPr>
              <a:t>Infrastructure</a:t>
            </a:r>
          </a:p>
        </p:txBody>
      </p:sp>
      <p:sp>
        <p:nvSpPr>
          <p:cNvPr id="7" name="Rounded Rectangle 6">
            <a:extLst>
              <a:ext uri="{FF2B5EF4-FFF2-40B4-BE49-F238E27FC236}">
                <a16:creationId xmlns:a16="http://schemas.microsoft.com/office/drawing/2014/main" id="{F380D0BF-819A-B84A-87AA-B056355227A5}"/>
              </a:ext>
            </a:extLst>
          </p:cNvPr>
          <p:cNvSpPr/>
          <p:nvPr/>
        </p:nvSpPr>
        <p:spPr>
          <a:xfrm>
            <a:off x="351274" y="725735"/>
            <a:ext cx="3205620" cy="3721318"/>
          </a:xfrm>
          <a:prstGeom prst="roundRect">
            <a:avLst>
              <a:gd name="adj" fmla="val 9639"/>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a:solidFill>
                  <a:schemeClr val="tx1"/>
                </a:solidFill>
              </a:rPr>
              <a:t>Services/Account</a:t>
            </a:r>
          </a:p>
        </p:txBody>
      </p:sp>
      <p:sp>
        <p:nvSpPr>
          <p:cNvPr id="2" name="Title 1"/>
          <p:cNvSpPr>
            <a:spLocks noGrp="1"/>
          </p:cNvSpPr>
          <p:nvPr>
            <p:ph type="title"/>
          </p:nvPr>
        </p:nvSpPr>
        <p:spPr/>
        <p:txBody>
          <a:bodyPr/>
          <a:lstStyle/>
          <a:p>
            <a:r>
              <a:rPr lang="en-US" dirty="0"/>
              <a:t>Log Data Inputs</a:t>
            </a:r>
          </a:p>
        </p:txBody>
      </p:sp>
      <p:sp>
        <p:nvSpPr>
          <p:cNvPr id="5" name="Rectangle 4">
            <a:extLst>
              <a:ext uri="{FF2B5EF4-FFF2-40B4-BE49-F238E27FC236}">
                <a16:creationId xmlns:a16="http://schemas.microsoft.com/office/drawing/2014/main" id="{BE6E6989-CDC4-184B-BEA0-4E3E80BE85A6}"/>
              </a:ext>
            </a:extLst>
          </p:cNvPr>
          <p:cNvSpPr/>
          <p:nvPr/>
        </p:nvSpPr>
        <p:spPr>
          <a:xfrm>
            <a:off x="403929" y="2504389"/>
            <a:ext cx="1834434" cy="425692"/>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CloudTrail</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6" name="Rectangle 5">
            <a:extLst>
              <a:ext uri="{FF2B5EF4-FFF2-40B4-BE49-F238E27FC236}">
                <a16:creationId xmlns:a16="http://schemas.microsoft.com/office/drawing/2014/main" id="{1CEF5DC4-813C-6749-A333-035BA8B61232}"/>
              </a:ext>
            </a:extLst>
          </p:cNvPr>
          <p:cNvSpPr/>
          <p:nvPr/>
        </p:nvSpPr>
        <p:spPr>
          <a:xfrm>
            <a:off x="3530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8" name="Rectangle 7">
            <a:extLst>
              <a:ext uri="{FF2B5EF4-FFF2-40B4-BE49-F238E27FC236}">
                <a16:creationId xmlns:a16="http://schemas.microsoft.com/office/drawing/2014/main" id="{CDDEC5B2-D6D6-5F4A-8097-F4540830C2AB}"/>
              </a:ext>
            </a:extLst>
          </p:cNvPr>
          <p:cNvSpPr/>
          <p:nvPr/>
        </p:nvSpPr>
        <p:spPr>
          <a:xfrm>
            <a:off x="4722412" y="2627959"/>
            <a:ext cx="1878419" cy="203909"/>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VPC Flow Logs</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p:txBody>
      </p:sp>
      <p:sp>
        <p:nvSpPr>
          <p:cNvPr id="9" name="Rectangle 8">
            <a:extLst>
              <a:ext uri="{FF2B5EF4-FFF2-40B4-BE49-F238E27FC236}">
                <a16:creationId xmlns:a16="http://schemas.microsoft.com/office/drawing/2014/main" id="{15CE700E-A156-D142-8DE7-2168958E5F50}"/>
              </a:ext>
            </a:extLst>
          </p:cNvPr>
          <p:cNvSpPr/>
          <p:nvPr/>
        </p:nvSpPr>
        <p:spPr>
          <a:xfrm>
            <a:off x="4693509"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0" name="Rectangle 9">
            <a:extLst>
              <a:ext uri="{FF2B5EF4-FFF2-40B4-BE49-F238E27FC236}">
                <a16:creationId xmlns:a16="http://schemas.microsoft.com/office/drawing/2014/main" id="{66F3B7EC-D0E6-8840-8292-DAD52CCC659A}"/>
              </a:ext>
            </a:extLst>
          </p:cNvPr>
          <p:cNvSpPr/>
          <p:nvPr/>
        </p:nvSpPr>
        <p:spPr>
          <a:xfrm>
            <a:off x="2491933" y="2562860"/>
            <a:ext cx="1964056" cy="302122"/>
          </a:xfrm>
          <a:prstGeom prst="rect">
            <a:avLst/>
          </a:prstGeom>
        </p:spPr>
        <p:txBody>
          <a:bodyPr wrap="square" anchor="ctr" anchorCtr="0">
            <a:noAutofit/>
          </a:bodyPr>
          <a:lstStyle/>
          <a:p>
            <a:pPr marR="0" lvl="0" algn="ctr">
              <a:spcBef>
                <a:spcPts val="0"/>
              </a:spcBef>
              <a:spcAft>
                <a:spcPts val="800"/>
              </a:spcAft>
            </a:pPr>
            <a:r>
              <a:rPr lang="en-US" sz="176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CloudWatch Logs</a:t>
            </a:r>
          </a:p>
        </p:txBody>
      </p:sp>
      <p:sp>
        <p:nvSpPr>
          <p:cNvPr id="11" name="Rectangle 10">
            <a:extLst>
              <a:ext uri="{FF2B5EF4-FFF2-40B4-BE49-F238E27FC236}">
                <a16:creationId xmlns:a16="http://schemas.microsoft.com/office/drawing/2014/main" id="{55D7868F-DDA8-CB48-B0C2-06779E4C2927}"/>
              </a:ext>
            </a:extLst>
          </p:cNvPr>
          <p:cNvSpPr/>
          <p:nvPr/>
        </p:nvSpPr>
        <p:spPr>
          <a:xfrm>
            <a:off x="2494898" y="1226800"/>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2" name="Rectangle 11">
            <a:extLst>
              <a:ext uri="{FF2B5EF4-FFF2-40B4-BE49-F238E27FC236}">
                <a16:creationId xmlns:a16="http://schemas.microsoft.com/office/drawing/2014/main" id="{EC4F5E18-DAB1-944D-8961-8BC986B99656}"/>
              </a:ext>
            </a:extLst>
          </p:cNvPr>
          <p:cNvSpPr/>
          <p:nvPr/>
        </p:nvSpPr>
        <p:spPr>
          <a:xfrm>
            <a:off x="6878932" y="2591627"/>
            <a:ext cx="1936228" cy="286236"/>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DNS Logs</a:t>
            </a:r>
          </a:p>
        </p:txBody>
      </p:sp>
      <p:sp>
        <p:nvSpPr>
          <p:cNvPr id="13" name="Rectangle 12">
            <a:extLst>
              <a:ext uri="{FF2B5EF4-FFF2-40B4-BE49-F238E27FC236}">
                <a16:creationId xmlns:a16="http://schemas.microsoft.com/office/drawing/2014/main" id="{F70BF6F8-0F52-D647-A73C-C9B78373325A}"/>
              </a:ext>
            </a:extLst>
          </p:cNvPr>
          <p:cNvSpPr/>
          <p:nvPr/>
        </p:nvSpPr>
        <p:spPr>
          <a:xfrm>
            <a:off x="68789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4" name="Rectangle 3">
            <a:extLst>
              <a:ext uri="{FF2B5EF4-FFF2-40B4-BE49-F238E27FC236}">
                <a16:creationId xmlns:a16="http://schemas.microsoft.com/office/drawing/2014/main" id="{0A02AABB-A3FF-1244-B40E-02D796E423D3}"/>
              </a:ext>
            </a:extLst>
          </p:cNvPr>
          <p:cNvSpPr/>
          <p:nvPr/>
        </p:nvSpPr>
        <p:spPr>
          <a:xfrm>
            <a:off x="4684403" y="3020171"/>
            <a:ext cx="1992777" cy="1200329"/>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IP traffic to/from network interfaces in your VPC</a:t>
            </a:r>
          </a:p>
        </p:txBody>
      </p:sp>
      <p:sp>
        <p:nvSpPr>
          <p:cNvPr id="17" name="Rectangle 16">
            <a:extLst>
              <a:ext uri="{FF2B5EF4-FFF2-40B4-BE49-F238E27FC236}">
                <a16:creationId xmlns:a16="http://schemas.microsoft.com/office/drawing/2014/main" id="{BBDDA12B-0425-3C4E-B5E6-4511964FE01C}"/>
              </a:ext>
            </a:extLst>
          </p:cNvPr>
          <p:cNvSpPr/>
          <p:nvPr/>
        </p:nvSpPr>
        <p:spPr>
          <a:xfrm>
            <a:off x="2419625" y="3004178"/>
            <a:ext cx="2123726" cy="1200329"/>
          </a:xfrm>
          <a:prstGeom prst="rect">
            <a:avLst/>
          </a:prstGeom>
        </p:spPr>
        <p:txBody>
          <a:bodyPr wrap="square">
            <a:spAutoFit/>
          </a:bodyPr>
          <a:lstStyle/>
          <a:p>
            <a:pPr algn="ct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Monitor apps using log data, store &amp; access log files</a:t>
            </a:r>
          </a:p>
        </p:txBody>
      </p:sp>
      <p:sp>
        <p:nvSpPr>
          <p:cNvPr id="18" name="Rectangle 17">
            <a:extLst>
              <a:ext uri="{FF2B5EF4-FFF2-40B4-BE49-F238E27FC236}">
                <a16:creationId xmlns:a16="http://schemas.microsoft.com/office/drawing/2014/main" id="{38C68E1B-44D0-204A-886E-C518A3BCCE05}"/>
              </a:ext>
            </a:extLst>
          </p:cNvPr>
          <p:cNvSpPr/>
          <p:nvPr/>
        </p:nvSpPr>
        <p:spPr>
          <a:xfrm>
            <a:off x="6811263" y="2962033"/>
            <a:ext cx="2003897" cy="1200329"/>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Log of DNS queries in a VPC when using the VPC DNS resolver</a:t>
            </a:r>
          </a:p>
        </p:txBody>
      </p:sp>
      <p:pic>
        <p:nvPicPr>
          <p:cNvPr id="19" name="Picture 18">
            <a:extLst>
              <a:ext uri="{FF2B5EF4-FFF2-40B4-BE49-F238E27FC236}">
                <a16:creationId xmlns:a16="http://schemas.microsoft.com/office/drawing/2014/main" id="{35DEECEA-0B5B-3E48-BA71-44A09406A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39" y="1706698"/>
            <a:ext cx="671549" cy="805859"/>
          </a:xfrm>
          <a:prstGeom prst="rect">
            <a:avLst/>
          </a:prstGeom>
        </p:spPr>
      </p:pic>
      <p:pic>
        <p:nvPicPr>
          <p:cNvPr id="20" name="Picture 19">
            <a:extLst>
              <a:ext uri="{FF2B5EF4-FFF2-40B4-BE49-F238E27FC236}">
                <a16:creationId xmlns:a16="http://schemas.microsoft.com/office/drawing/2014/main" id="{C3F70683-428E-944B-98C2-706F5E45D4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1278" y="1744435"/>
            <a:ext cx="679028" cy="774093"/>
          </a:xfrm>
          <a:prstGeom prst="rect">
            <a:avLst/>
          </a:prstGeom>
        </p:spPr>
      </p:pic>
      <p:pic>
        <p:nvPicPr>
          <p:cNvPr id="21" name="Picture 20">
            <a:extLst>
              <a:ext uri="{FF2B5EF4-FFF2-40B4-BE49-F238E27FC236}">
                <a16:creationId xmlns:a16="http://schemas.microsoft.com/office/drawing/2014/main" id="{4B4CABF5-273B-E040-8CFD-CE733D698C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6395" y="1769145"/>
            <a:ext cx="661302" cy="743412"/>
          </a:xfrm>
          <a:prstGeom prst="rect">
            <a:avLst/>
          </a:prstGeom>
        </p:spPr>
      </p:pic>
      <p:pic>
        <p:nvPicPr>
          <p:cNvPr id="22" name="Picture 21">
            <a:extLst>
              <a:ext uri="{FF2B5EF4-FFF2-40B4-BE49-F238E27FC236}">
                <a16:creationId xmlns:a16="http://schemas.microsoft.com/office/drawing/2014/main" id="{A9C53D14-FA23-7F47-BE92-BD8B5F89B6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5319" y="1663324"/>
            <a:ext cx="813181" cy="923070"/>
          </a:xfrm>
          <a:prstGeom prst="rect">
            <a:avLst/>
          </a:prstGeom>
        </p:spPr>
      </p:pic>
      <p:sp>
        <p:nvSpPr>
          <p:cNvPr id="25" name="Rectangle 24">
            <a:extLst>
              <a:ext uri="{FF2B5EF4-FFF2-40B4-BE49-F238E27FC236}">
                <a16:creationId xmlns:a16="http://schemas.microsoft.com/office/drawing/2014/main" id="{35E802BE-E8C9-3F46-AF86-A82F627E13FD}"/>
              </a:ext>
            </a:extLst>
          </p:cNvPr>
          <p:cNvSpPr/>
          <p:nvPr/>
        </p:nvSpPr>
        <p:spPr>
          <a:xfrm>
            <a:off x="500966" y="3046180"/>
            <a:ext cx="1640359" cy="923330"/>
          </a:xfrm>
          <a:prstGeom prst="rect">
            <a:avLst/>
          </a:prstGeom>
        </p:spPr>
        <p:txBody>
          <a:bodyPr wrap="square">
            <a:spAutoFit/>
          </a:bodyPr>
          <a:lstStyle/>
          <a:p>
            <a:pPr marR="0" lvl="0" algn="ctr">
              <a:spcBef>
                <a:spcPts val="0"/>
              </a:spcBef>
              <a:spcAft>
                <a:spcPts val="800"/>
              </a:spcAft>
            </a:pPr>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Track user activity and API usage</a:t>
            </a:r>
          </a:p>
        </p:txBody>
      </p:sp>
    </p:spTree>
    <p:extLst>
      <p:ext uri="{BB962C8B-B14F-4D97-AF65-F5344CB8AC3E}">
        <p14:creationId xmlns:p14="http://schemas.microsoft.com/office/powerpoint/2010/main" val="221319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GuardDuty</a:t>
            </a:r>
          </a:p>
        </p:txBody>
      </p:sp>
      <p:pic>
        <p:nvPicPr>
          <p:cNvPr id="4" name="Picture 3">
            <a:extLst>
              <a:ext uri="{FF2B5EF4-FFF2-40B4-BE49-F238E27FC236}">
                <a16:creationId xmlns:a16="http://schemas.microsoft.com/office/drawing/2014/main" id="{FDD946AB-104F-5340-8891-D1C952CECE67}"/>
              </a:ext>
            </a:extLst>
          </p:cNvPr>
          <p:cNvPicPr/>
          <p:nvPr/>
        </p:nvPicPr>
        <p:blipFill>
          <a:blip r:embed="rId3">
            <a:extLst>
              <a:ext uri="{28A0092B-C50C-407E-A947-70E740481C1C}">
                <a14:useLocalDpi xmlns:a14="http://schemas.microsoft.com/office/drawing/2010/main" val="0"/>
              </a:ext>
            </a:extLst>
          </a:blip>
          <a:stretch>
            <a:fillRect/>
          </a:stretch>
        </p:blipFill>
        <p:spPr>
          <a:xfrm>
            <a:off x="1" y="972587"/>
            <a:ext cx="9144000" cy="3200400"/>
          </a:xfrm>
          <a:prstGeom prst="rect">
            <a:avLst/>
          </a:prstGeom>
        </p:spPr>
      </p:pic>
      <p:grpSp>
        <p:nvGrpSpPr>
          <p:cNvPr id="3" name="Group 2">
            <a:extLst>
              <a:ext uri="{FF2B5EF4-FFF2-40B4-BE49-F238E27FC236}">
                <a16:creationId xmlns:a16="http://schemas.microsoft.com/office/drawing/2014/main" id="{DF294151-FA06-2E49-B2D1-FBAECC270C93}"/>
              </a:ext>
            </a:extLst>
          </p:cNvPr>
          <p:cNvGrpSpPr/>
          <p:nvPr/>
        </p:nvGrpSpPr>
        <p:grpSpPr>
          <a:xfrm>
            <a:off x="8495489" y="94435"/>
            <a:ext cx="509968" cy="566242"/>
            <a:chOff x="8495489" y="94435"/>
            <a:chExt cx="509968" cy="566242"/>
          </a:xfrm>
        </p:grpSpPr>
        <p:sp>
          <p:nvSpPr>
            <p:cNvPr id="5" name="Rectangle 4">
              <a:extLst>
                <a:ext uri="{FF2B5EF4-FFF2-40B4-BE49-F238E27FC236}">
                  <a16:creationId xmlns:a16="http://schemas.microsoft.com/office/drawing/2014/main" id="{BEE76C47-9987-1244-9498-04A5FC9245BB}"/>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0294B5FA-E3D4-184A-BFCA-C9326AE3D6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4282367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Amazon GuardDuty Detect?</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nvPr>
        </p:nvGraphicFramePr>
        <p:xfrm>
          <a:off x="1101412" y="1516446"/>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FC632E3-7E95-174E-96C5-CECA4D14552F}"/>
              </a:ext>
            </a:extLst>
          </p:cNvPr>
          <p:cNvSpPr txBox="1"/>
          <p:nvPr/>
        </p:nvSpPr>
        <p:spPr>
          <a:xfrm>
            <a:off x="273436" y="1224753"/>
            <a:ext cx="1063112" cy="461665"/>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Malicious or </a:t>
            </a:r>
          </a:p>
          <a:p>
            <a:pPr algn="ctr"/>
            <a:r>
              <a:rPr lang="en-US" sz="1200">
                <a:solidFill>
                  <a:srgbClr val="FFB100"/>
                </a:solidFill>
                <a:latin typeface="Amazon Ember" charset="0"/>
                <a:ea typeface="Amazon Ember" charset="0"/>
                <a:cs typeface="Amazon Ember" charset="0"/>
              </a:rPr>
              <a:t>suspicious </a:t>
            </a:r>
            <a:r>
              <a:rPr lang="en-US" sz="1200" dirty="0">
                <a:solidFill>
                  <a:srgbClr val="FFB100"/>
                </a:solidFill>
                <a:latin typeface="Amazon Ember" charset="0"/>
                <a:ea typeface="Amazon Ember" charset="0"/>
                <a:cs typeface="Amazon Ember" charset="0"/>
              </a:rPr>
              <a:t>IP</a:t>
            </a:r>
          </a:p>
        </p:txBody>
      </p:sp>
      <p:cxnSp>
        <p:nvCxnSpPr>
          <p:cNvPr id="12" name="Straight Arrow Connector 11">
            <a:extLst>
              <a:ext uri="{FF2B5EF4-FFF2-40B4-BE49-F238E27FC236}">
                <a16:creationId xmlns:a16="http://schemas.microsoft.com/office/drawing/2014/main" id="{7E1F4FEC-7C50-8C4F-BC29-E0361022EADB}"/>
              </a:ext>
            </a:extLst>
          </p:cNvPr>
          <p:cNvCxnSpPr>
            <a:cxnSpLocks/>
            <a:stCxn id="11" idx="2"/>
          </p:cNvCxnSpPr>
          <p:nvPr/>
        </p:nvCxnSpPr>
        <p:spPr>
          <a:xfrm>
            <a:off x="804992" y="1686418"/>
            <a:ext cx="967639" cy="613514"/>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1D1AB50-4F5C-E74A-B790-F0AE5B4D33BE}"/>
              </a:ext>
            </a:extLst>
          </p:cNvPr>
          <p:cNvSpPr txBox="1"/>
          <p:nvPr/>
        </p:nvSpPr>
        <p:spPr>
          <a:xfrm>
            <a:off x="1807672" y="4105770"/>
            <a:ext cx="1154483"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ports</a:t>
            </a:r>
          </a:p>
        </p:txBody>
      </p:sp>
      <p:cxnSp>
        <p:nvCxnSpPr>
          <p:cNvPr id="14" name="Straight Arrow Connector 13">
            <a:extLst>
              <a:ext uri="{FF2B5EF4-FFF2-40B4-BE49-F238E27FC236}">
                <a16:creationId xmlns:a16="http://schemas.microsoft.com/office/drawing/2014/main" id="{D66AA611-33E8-3349-901C-E8177FC83839}"/>
              </a:ext>
            </a:extLst>
          </p:cNvPr>
          <p:cNvCxnSpPr>
            <a:cxnSpLocks/>
            <a:stCxn id="13" idx="0"/>
          </p:cNvCxnSpPr>
          <p:nvPr/>
        </p:nvCxnSpPr>
        <p:spPr>
          <a:xfrm flipV="1">
            <a:off x="2384914" y="3274142"/>
            <a:ext cx="798802" cy="831628"/>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25AF38A-9EB8-F940-B100-B6BBD94ED1C0}"/>
              </a:ext>
            </a:extLst>
          </p:cNvPr>
          <p:cNvSpPr txBox="1"/>
          <p:nvPr/>
        </p:nvSpPr>
        <p:spPr>
          <a:xfrm>
            <a:off x="3452396" y="3787991"/>
            <a:ext cx="130035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DNS exfiltration</a:t>
            </a:r>
          </a:p>
        </p:txBody>
      </p:sp>
      <p:cxnSp>
        <p:nvCxnSpPr>
          <p:cNvPr id="16" name="Straight Arrow Connector 15">
            <a:extLst>
              <a:ext uri="{FF2B5EF4-FFF2-40B4-BE49-F238E27FC236}">
                <a16:creationId xmlns:a16="http://schemas.microsoft.com/office/drawing/2014/main" id="{CEF8B8BC-B805-C14A-A55A-162D26C385D7}"/>
              </a:ext>
            </a:extLst>
          </p:cNvPr>
          <p:cNvCxnSpPr>
            <a:cxnSpLocks/>
          </p:cNvCxnSpPr>
          <p:nvPr/>
        </p:nvCxnSpPr>
        <p:spPr>
          <a:xfrm flipV="1">
            <a:off x="4245657" y="3291497"/>
            <a:ext cx="324115" cy="48696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D6C497E-DE6B-5A4A-8A60-B60108DD4E95}"/>
              </a:ext>
            </a:extLst>
          </p:cNvPr>
          <p:cNvSpPr txBox="1"/>
          <p:nvPr/>
        </p:nvSpPr>
        <p:spPr>
          <a:xfrm>
            <a:off x="3594123" y="1412020"/>
            <a:ext cx="1773242"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traffic volume</a:t>
            </a:r>
          </a:p>
        </p:txBody>
      </p:sp>
      <p:cxnSp>
        <p:nvCxnSpPr>
          <p:cNvPr id="24" name="Straight Arrow Connector 23">
            <a:extLst>
              <a:ext uri="{FF2B5EF4-FFF2-40B4-BE49-F238E27FC236}">
                <a16:creationId xmlns:a16="http://schemas.microsoft.com/office/drawing/2014/main" id="{FC44D532-18E4-4E4B-9FF3-721D325EF870}"/>
              </a:ext>
            </a:extLst>
          </p:cNvPr>
          <p:cNvCxnSpPr>
            <a:cxnSpLocks/>
          </p:cNvCxnSpPr>
          <p:nvPr/>
        </p:nvCxnSpPr>
        <p:spPr>
          <a:xfrm>
            <a:off x="4480744" y="1715851"/>
            <a:ext cx="89028" cy="60037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19C8B16-4AFE-BF42-9E1A-5E8115FBF5C2}"/>
              </a:ext>
            </a:extLst>
          </p:cNvPr>
          <p:cNvCxnSpPr>
            <a:cxnSpLocks/>
            <a:stCxn id="26" idx="2"/>
          </p:cNvCxnSpPr>
          <p:nvPr/>
        </p:nvCxnSpPr>
        <p:spPr>
          <a:xfrm>
            <a:off x="2531550" y="1115482"/>
            <a:ext cx="652166" cy="1200739"/>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07C81C0-5732-934E-8411-8DA48CDEA60D}"/>
              </a:ext>
            </a:extLst>
          </p:cNvPr>
          <p:cNvSpPr txBox="1"/>
          <p:nvPr/>
        </p:nvSpPr>
        <p:spPr>
          <a:xfrm>
            <a:off x="1521497" y="838483"/>
            <a:ext cx="2020105" cy="276999"/>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Connect to blacklisted site</a:t>
            </a:r>
            <a:endParaRPr lang="en-US" sz="1200" dirty="0">
              <a:solidFill>
                <a:srgbClr val="FFB100"/>
              </a:solidFill>
              <a:latin typeface="Amazon Ember" panose="02000000000000000000" pitchFamily="2" charset="0"/>
              <a:ea typeface="Amazon Ember" charset="0"/>
              <a:cs typeface="Amazon Ember" charset="0"/>
            </a:endParaRPr>
          </a:p>
        </p:txBody>
      </p:sp>
      <p:sp>
        <p:nvSpPr>
          <p:cNvPr id="27" name="TextBox 26">
            <a:extLst>
              <a:ext uri="{FF2B5EF4-FFF2-40B4-BE49-F238E27FC236}">
                <a16:creationId xmlns:a16="http://schemas.microsoft.com/office/drawing/2014/main" id="{3D5E74EF-EEE1-F740-8B3E-317D54A48C10}"/>
              </a:ext>
            </a:extLst>
          </p:cNvPr>
          <p:cNvSpPr txBox="1"/>
          <p:nvPr/>
        </p:nvSpPr>
        <p:spPr>
          <a:xfrm>
            <a:off x="179682" y="2251946"/>
            <a:ext cx="611065" cy="276999"/>
          </a:xfrm>
          <a:prstGeom prst="rect">
            <a:avLst/>
          </a:prstGeom>
          <a:noFill/>
          <a:ln>
            <a:solidFill>
              <a:schemeClr val="bg1"/>
            </a:solidFill>
          </a:ln>
        </p:spPr>
        <p:txBody>
          <a:bodyPr wrap="none" rtlCol="0">
            <a:spAutoFit/>
          </a:bodyPr>
          <a:lstStyle/>
          <a:p>
            <a:r>
              <a:rPr lang="en-US" sz="1200">
                <a:solidFill>
                  <a:srgbClr val="FFB100"/>
                </a:solidFill>
                <a:latin typeface="Amazon Ember" charset="0"/>
                <a:ea typeface="Amazon Ember" charset="0"/>
                <a:cs typeface="Amazon Ember" charset="0"/>
              </a:rPr>
              <a:t>Recon</a:t>
            </a:r>
            <a:endParaRPr lang="en-US" sz="1200" dirty="0">
              <a:solidFill>
                <a:srgbClr val="FFB100"/>
              </a:solidFill>
              <a:latin typeface="Amazon Ember" charset="0"/>
              <a:ea typeface="Amazon Ember" charset="0"/>
              <a:cs typeface="Amazon Ember" charset="0"/>
            </a:endParaRPr>
          </a:p>
        </p:txBody>
      </p:sp>
      <p:cxnSp>
        <p:nvCxnSpPr>
          <p:cNvPr id="28" name="Straight Arrow Connector 27">
            <a:extLst>
              <a:ext uri="{FF2B5EF4-FFF2-40B4-BE49-F238E27FC236}">
                <a16:creationId xmlns:a16="http://schemas.microsoft.com/office/drawing/2014/main" id="{8EC6EFBA-ADFF-6546-87AF-A5E9D9FE22AF}"/>
              </a:ext>
            </a:extLst>
          </p:cNvPr>
          <p:cNvCxnSpPr>
            <a:cxnSpLocks/>
            <a:stCxn id="27" idx="2"/>
            <a:endCxn id="10" idx="1"/>
          </p:cNvCxnSpPr>
          <p:nvPr/>
        </p:nvCxnSpPr>
        <p:spPr>
          <a:xfrm>
            <a:off x="485215" y="2528945"/>
            <a:ext cx="616197" cy="25315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09B7B27-A2B8-794E-9998-16799E7D9D4E}"/>
              </a:ext>
            </a:extLst>
          </p:cNvPr>
          <p:cNvSpPr txBox="1"/>
          <p:nvPr/>
        </p:nvSpPr>
        <p:spPr>
          <a:xfrm>
            <a:off x="5032615" y="743667"/>
            <a:ext cx="15311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Anonymizing proxy</a:t>
            </a:r>
          </a:p>
        </p:txBody>
      </p:sp>
      <p:cxnSp>
        <p:nvCxnSpPr>
          <p:cNvPr id="30" name="Straight Arrow Connector 29">
            <a:extLst>
              <a:ext uri="{FF2B5EF4-FFF2-40B4-BE49-F238E27FC236}">
                <a16:creationId xmlns:a16="http://schemas.microsoft.com/office/drawing/2014/main" id="{764EAA56-8AB6-0945-9BAD-817150A4A72F}"/>
              </a:ext>
            </a:extLst>
          </p:cNvPr>
          <p:cNvCxnSpPr>
            <a:cxnSpLocks/>
          </p:cNvCxnSpPr>
          <p:nvPr/>
        </p:nvCxnSpPr>
        <p:spPr>
          <a:xfrm>
            <a:off x="5806365" y="1026789"/>
            <a:ext cx="41434" cy="1103953"/>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706AEC6F-9F03-C540-A603-AB40E83D6B32}"/>
              </a:ext>
            </a:extLst>
          </p:cNvPr>
          <p:cNvSpPr txBox="1"/>
          <p:nvPr/>
        </p:nvSpPr>
        <p:spPr>
          <a:xfrm>
            <a:off x="5009603" y="4244269"/>
            <a:ext cx="1425390" cy="461665"/>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Temp credentials </a:t>
            </a:r>
          </a:p>
          <a:p>
            <a:r>
              <a:rPr lang="en-US" sz="1200">
                <a:solidFill>
                  <a:srgbClr val="FFB100"/>
                </a:solidFill>
                <a:latin typeface="Amazon Ember" charset="0"/>
                <a:ea typeface="Amazon Ember" charset="0"/>
                <a:cs typeface="Amazon Ember" charset="0"/>
              </a:rPr>
              <a:t>used off-instance</a:t>
            </a:r>
            <a:endParaRPr lang="en-US" sz="1200" dirty="0">
              <a:solidFill>
                <a:srgbClr val="FFB100"/>
              </a:solidFill>
              <a:latin typeface="Amazon Ember" panose="02000000000000000000" pitchFamily="2" charset="0"/>
              <a:ea typeface="Amazon Ember" charset="0"/>
              <a:cs typeface="Amazon Ember" charset="0"/>
            </a:endParaRPr>
          </a:p>
        </p:txBody>
      </p:sp>
      <p:cxnSp>
        <p:nvCxnSpPr>
          <p:cNvPr id="32" name="Straight Arrow Connector 31">
            <a:extLst>
              <a:ext uri="{FF2B5EF4-FFF2-40B4-BE49-F238E27FC236}">
                <a16:creationId xmlns:a16="http://schemas.microsoft.com/office/drawing/2014/main" id="{9D1CFE7D-8017-5D4A-A332-C1CEEFF83AFA}"/>
              </a:ext>
            </a:extLst>
          </p:cNvPr>
          <p:cNvCxnSpPr>
            <a:cxnSpLocks/>
            <a:stCxn id="31" idx="0"/>
          </p:cNvCxnSpPr>
          <p:nvPr/>
        </p:nvCxnSpPr>
        <p:spPr>
          <a:xfrm flipV="1">
            <a:off x="5722298" y="3271553"/>
            <a:ext cx="306654" cy="972716"/>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FC120E8-EB06-AF40-907F-5C9BA5E46D64}"/>
              </a:ext>
            </a:extLst>
          </p:cNvPr>
          <p:cNvSpPr txBox="1"/>
          <p:nvPr/>
        </p:nvSpPr>
        <p:spPr>
          <a:xfrm>
            <a:off x="6536307" y="1133115"/>
            <a:ext cx="143340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ISP caller</a:t>
            </a:r>
          </a:p>
        </p:txBody>
      </p:sp>
      <p:cxnSp>
        <p:nvCxnSpPr>
          <p:cNvPr id="34" name="Straight Arrow Connector 33">
            <a:extLst>
              <a:ext uri="{FF2B5EF4-FFF2-40B4-BE49-F238E27FC236}">
                <a16:creationId xmlns:a16="http://schemas.microsoft.com/office/drawing/2014/main" id="{02D86BE8-45BF-3F40-821F-2C7834191D8A}"/>
              </a:ext>
            </a:extLst>
          </p:cNvPr>
          <p:cNvCxnSpPr/>
          <p:nvPr/>
        </p:nvCxnSpPr>
        <p:spPr>
          <a:xfrm flipH="1">
            <a:off x="6496239" y="1394725"/>
            <a:ext cx="729520" cy="731131"/>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BB2DA26-5843-FA44-9F22-2AE43A079B4B}"/>
              </a:ext>
            </a:extLst>
          </p:cNvPr>
          <p:cNvSpPr txBox="1"/>
          <p:nvPr/>
        </p:nvSpPr>
        <p:spPr>
          <a:xfrm>
            <a:off x="7605071" y="1584450"/>
            <a:ext cx="12105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Bitcoin activity</a:t>
            </a:r>
          </a:p>
        </p:txBody>
      </p:sp>
      <p:cxnSp>
        <p:nvCxnSpPr>
          <p:cNvPr id="36" name="Straight Arrow Connector 35">
            <a:extLst>
              <a:ext uri="{FF2B5EF4-FFF2-40B4-BE49-F238E27FC236}">
                <a16:creationId xmlns:a16="http://schemas.microsoft.com/office/drawing/2014/main" id="{1044284D-5E07-C841-97EE-FC9C54185FD2}"/>
              </a:ext>
            </a:extLst>
          </p:cNvPr>
          <p:cNvCxnSpPr/>
          <p:nvPr/>
        </p:nvCxnSpPr>
        <p:spPr>
          <a:xfrm flipH="1">
            <a:off x="7850091" y="1848619"/>
            <a:ext cx="235626" cy="40332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D38AF65C-8CFD-3743-99AF-8C82802E8B10}"/>
              </a:ext>
            </a:extLst>
          </p:cNvPr>
          <p:cNvSpPr txBox="1"/>
          <p:nvPr/>
        </p:nvSpPr>
        <p:spPr>
          <a:xfrm>
            <a:off x="6890508" y="4008377"/>
            <a:ext cx="1871025"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instance launch</a:t>
            </a:r>
          </a:p>
        </p:txBody>
      </p:sp>
      <p:cxnSp>
        <p:nvCxnSpPr>
          <p:cNvPr id="38" name="Straight Arrow Connector 37">
            <a:extLst>
              <a:ext uri="{FF2B5EF4-FFF2-40B4-BE49-F238E27FC236}">
                <a16:creationId xmlns:a16="http://schemas.microsoft.com/office/drawing/2014/main" id="{3397C3FF-639B-5B47-B3AD-A4826627886E}"/>
              </a:ext>
            </a:extLst>
          </p:cNvPr>
          <p:cNvCxnSpPr>
            <a:cxnSpLocks/>
            <a:stCxn id="37" idx="0"/>
          </p:cNvCxnSpPr>
          <p:nvPr/>
        </p:nvCxnSpPr>
        <p:spPr>
          <a:xfrm flipH="1" flipV="1">
            <a:off x="7384026" y="3274142"/>
            <a:ext cx="441995" cy="734235"/>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3464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Changes and Event Triggers</a:t>
            </a:r>
          </a:p>
        </p:txBody>
      </p:sp>
      <p:grpSp>
        <p:nvGrpSpPr>
          <p:cNvPr id="5" name="Group 4">
            <a:extLst>
              <a:ext uri="{FF2B5EF4-FFF2-40B4-BE49-F238E27FC236}">
                <a16:creationId xmlns:a16="http://schemas.microsoft.com/office/drawing/2014/main" id="{7BEEBDE8-143C-6949-BD54-8A6354970730}"/>
              </a:ext>
            </a:extLst>
          </p:cNvPr>
          <p:cNvGrpSpPr/>
          <p:nvPr/>
        </p:nvGrpSpPr>
        <p:grpSpPr>
          <a:xfrm>
            <a:off x="4765953" y="943801"/>
            <a:ext cx="3161213" cy="3446378"/>
            <a:chOff x="1055284" y="1197146"/>
            <a:chExt cx="3161213" cy="3446378"/>
          </a:xfrm>
        </p:grpSpPr>
        <p:sp>
          <p:nvSpPr>
            <p:cNvPr id="6" name="Rectangle 5">
              <a:extLst>
                <a:ext uri="{FF2B5EF4-FFF2-40B4-BE49-F238E27FC236}">
                  <a16:creationId xmlns:a16="http://schemas.microsoft.com/office/drawing/2014/main" id="{89F8B3FB-5716-E841-A265-2C732BF0B193}"/>
                </a:ext>
              </a:extLst>
            </p:cNvPr>
            <p:cNvSpPr/>
            <p:nvPr/>
          </p:nvSpPr>
          <p:spPr>
            <a:xfrm>
              <a:off x="1055286"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9" name="Rectangle 8">
              <a:extLst>
                <a:ext uri="{FF2B5EF4-FFF2-40B4-BE49-F238E27FC236}">
                  <a16:creationId xmlns:a16="http://schemas.microsoft.com/office/drawing/2014/main" id="{F091B266-F3B0-7D46-B5AA-EA1B4EA7EAE2}"/>
                </a:ext>
              </a:extLst>
            </p:cNvPr>
            <p:cNvSpPr/>
            <p:nvPr/>
          </p:nvSpPr>
          <p:spPr>
            <a:xfrm>
              <a:off x="1055284" y="2738313"/>
              <a:ext cx="3161211" cy="1698566"/>
            </a:xfrm>
            <a:prstGeom prst="rect">
              <a:avLst/>
            </a:prstGeom>
          </p:spPr>
          <p:txBody>
            <a:bodyPr wrap="square" anchor="ctr" anchorCtr="0">
              <a:noAutofit/>
            </a:bodyPr>
            <a:lstStyle/>
            <a:p>
              <a:pPr algn="ctr">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CloudWatch Events</a:t>
              </a:r>
              <a:br>
                <a:rPr lang="en-US" sz="12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br>
                <a:rPr lang="en-US" sz="12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Delivers a near real-time stream of system events that describe changes in AWS resources</a:t>
              </a:r>
            </a:p>
          </p:txBody>
        </p:sp>
      </p:grpSp>
      <p:grpSp>
        <p:nvGrpSpPr>
          <p:cNvPr id="10" name="Group 9">
            <a:extLst>
              <a:ext uri="{FF2B5EF4-FFF2-40B4-BE49-F238E27FC236}">
                <a16:creationId xmlns:a16="http://schemas.microsoft.com/office/drawing/2014/main" id="{7842FD4E-6C8B-BE4D-BF32-4912F0B7374E}"/>
              </a:ext>
            </a:extLst>
          </p:cNvPr>
          <p:cNvGrpSpPr/>
          <p:nvPr/>
        </p:nvGrpSpPr>
        <p:grpSpPr>
          <a:xfrm>
            <a:off x="1130720" y="943801"/>
            <a:ext cx="3161213" cy="3446378"/>
            <a:chOff x="4923065" y="1197146"/>
            <a:chExt cx="3161213" cy="3446378"/>
          </a:xfrm>
        </p:grpSpPr>
        <p:sp>
          <p:nvSpPr>
            <p:cNvPr id="11" name="Rectangle 10">
              <a:extLst>
                <a:ext uri="{FF2B5EF4-FFF2-40B4-BE49-F238E27FC236}">
                  <a16:creationId xmlns:a16="http://schemas.microsoft.com/office/drawing/2014/main" id="{49726FC6-0FCB-BB41-A650-FBBAE41B5CF4}"/>
                </a:ext>
              </a:extLst>
            </p:cNvPr>
            <p:cNvSpPr/>
            <p:nvPr/>
          </p:nvSpPr>
          <p:spPr>
            <a:xfrm>
              <a:off x="4923067"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2" name="Rectangle 11">
              <a:extLst>
                <a:ext uri="{FF2B5EF4-FFF2-40B4-BE49-F238E27FC236}">
                  <a16:creationId xmlns:a16="http://schemas.microsoft.com/office/drawing/2014/main" id="{F9FC970A-9E10-0246-813A-EBCE2A6A1129}"/>
                </a:ext>
              </a:extLst>
            </p:cNvPr>
            <p:cNvSpPr/>
            <p:nvPr/>
          </p:nvSpPr>
          <p:spPr>
            <a:xfrm>
              <a:off x="4923065" y="2853280"/>
              <a:ext cx="3161211" cy="1698566"/>
            </a:xfrm>
            <a:prstGeom prst="rect">
              <a:avLst/>
            </a:prstGeom>
          </p:spPr>
          <p:txBody>
            <a:bodyPr wrap="square" anchor="ctr" anchorCtr="0">
              <a:noAutofit/>
            </a:bodyPr>
            <a:lstStyle/>
            <a:p>
              <a:pPr marR="0" lvl="0" algn="ctr">
                <a:spcBef>
                  <a:spcPts val="0"/>
                </a:spcBef>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Config rules</a:t>
              </a: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endPar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spcAft>
                  <a:spcPts val="800"/>
                </a:spcAft>
              </a:pP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Continuously tracks your resource configuration changes and if they violate any of the conditions in your rules</a:t>
              </a:r>
              <a:endParaRPr lang="en-US" sz="12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pic>
          <p:nvPicPr>
            <p:cNvPr id="13" name="Picture 12">
              <a:extLst>
                <a:ext uri="{FF2B5EF4-FFF2-40B4-BE49-F238E27FC236}">
                  <a16:creationId xmlns:a16="http://schemas.microsoft.com/office/drawing/2014/main" id="{FEB6F5A8-FDCA-834A-AB05-77D6EE5B0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206" y="1583559"/>
              <a:ext cx="710931" cy="924789"/>
            </a:xfrm>
            <a:prstGeom prst="rect">
              <a:avLst/>
            </a:prstGeom>
          </p:spPr>
        </p:pic>
      </p:grpSp>
      <p:grpSp>
        <p:nvGrpSpPr>
          <p:cNvPr id="15" name="Group 14">
            <a:extLst>
              <a:ext uri="{FF2B5EF4-FFF2-40B4-BE49-F238E27FC236}">
                <a16:creationId xmlns:a16="http://schemas.microsoft.com/office/drawing/2014/main" id="{2A9A860C-547A-3A4F-81A9-F258DB8FE7B5}"/>
              </a:ext>
            </a:extLst>
          </p:cNvPr>
          <p:cNvGrpSpPr/>
          <p:nvPr/>
        </p:nvGrpSpPr>
        <p:grpSpPr>
          <a:xfrm>
            <a:off x="1130720" y="943801"/>
            <a:ext cx="3161213" cy="3446378"/>
            <a:chOff x="4923065" y="1197146"/>
            <a:chExt cx="3161213" cy="3446378"/>
          </a:xfrm>
        </p:grpSpPr>
        <p:sp>
          <p:nvSpPr>
            <p:cNvPr id="16" name="Rectangle 15">
              <a:extLst>
                <a:ext uri="{FF2B5EF4-FFF2-40B4-BE49-F238E27FC236}">
                  <a16:creationId xmlns:a16="http://schemas.microsoft.com/office/drawing/2014/main" id="{3C489697-CB97-7A43-95E0-11532E36CD8E}"/>
                </a:ext>
              </a:extLst>
            </p:cNvPr>
            <p:cNvSpPr/>
            <p:nvPr/>
          </p:nvSpPr>
          <p:spPr>
            <a:xfrm>
              <a:off x="4923067"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7" name="Rectangle 16">
              <a:extLst>
                <a:ext uri="{FF2B5EF4-FFF2-40B4-BE49-F238E27FC236}">
                  <a16:creationId xmlns:a16="http://schemas.microsoft.com/office/drawing/2014/main" id="{EFEB6D2E-25C3-5846-9A09-8AB067E28697}"/>
                </a:ext>
              </a:extLst>
            </p:cNvPr>
            <p:cNvSpPr/>
            <p:nvPr/>
          </p:nvSpPr>
          <p:spPr>
            <a:xfrm>
              <a:off x="4923065" y="2853280"/>
              <a:ext cx="3161211" cy="1698566"/>
            </a:xfrm>
            <a:prstGeom prst="rect">
              <a:avLst/>
            </a:prstGeom>
          </p:spPr>
          <p:txBody>
            <a:bodyPr wrap="square" anchor="ctr" anchorCtr="0">
              <a:noAutofit/>
            </a:bodyPr>
            <a:lstStyle/>
            <a:p>
              <a:pPr marR="0" lvl="0" algn="ctr">
                <a:spcBef>
                  <a:spcPts val="0"/>
                </a:spcBef>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Config rules</a:t>
              </a: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endPar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spcAft>
                  <a:spcPts val="800"/>
                </a:spcAft>
              </a:pP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Continuously tracks your resource configuration changes and if they violate any of the conditions in your rules</a:t>
              </a:r>
              <a:endParaRPr lang="en-US" sz="12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pic>
          <p:nvPicPr>
            <p:cNvPr id="18" name="Picture 17">
              <a:extLst>
                <a:ext uri="{FF2B5EF4-FFF2-40B4-BE49-F238E27FC236}">
                  <a16:creationId xmlns:a16="http://schemas.microsoft.com/office/drawing/2014/main" id="{2E582F7B-77BE-C043-896A-7E25F47E1F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8206" y="1583559"/>
              <a:ext cx="710931" cy="924789"/>
            </a:xfrm>
            <a:prstGeom prst="rect">
              <a:avLst/>
            </a:prstGeom>
          </p:spPr>
        </p:pic>
      </p:grpSp>
      <p:pic>
        <p:nvPicPr>
          <p:cNvPr id="19" name="Picture 18">
            <a:extLst>
              <a:ext uri="{FF2B5EF4-FFF2-40B4-BE49-F238E27FC236}">
                <a16:creationId xmlns:a16="http://schemas.microsoft.com/office/drawing/2014/main" id="{FE2FF0AE-3B8E-3942-B96C-08E362B868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3033" y="1332044"/>
            <a:ext cx="701852" cy="969736"/>
          </a:xfrm>
          <a:prstGeom prst="rect">
            <a:avLst/>
          </a:prstGeom>
        </p:spPr>
      </p:pic>
    </p:spTree>
    <p:extLst>
      <p:ext uri="{BB962C8B-B14F-4D97-AF65-F5344CB8AC3E}">
        <p14:creationId xmlns:p14="http://schemas.microsoft.com/office/powerpoint/2010/main" val="2128699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CloudWatch Events</a:t>
            </a:r>
          </a:p>
        </p:txBody>
      </p:sp>
      <p:sp>
        <p:nvSpPr>
          <p:cNvPr id="50" name="Can 49">
            <a:extLst>
              <a:ext uri="{FF2B5EF4-FFF2-40B4-BE49-F238E27FC236}">
                <a16:creationId xmlns:a16="http://schemas.microsoft.com/office/drawing/2014/main" id="{4F59115B-AB37-644A-AF6A-EB5F01F84AEC}"/>
              </a:ext>
            </a:extLst>
          </p:cNvPr>
          <p:cNvSpPr/>
          <p:nvPr/>
        </p:nvSpPr>
        <p:spPr>
          <a:xfrm rot="16200000">
            <a:off x="3465093" y="1294682"/>
            <a:ext cx="369077" cy="1059323"/>
          </a:xfrm>
          <a:prstGeom prst="can">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cxnSp>
        <p:nvCxnSpPr>
          <p:cNvPr id="52" name="Straight Arrow Connector 51">
            <a:extLst>
              <a:ext uri="{FF2B5EF4-FFF2-40B4-BE49-F238E27FC236}">
                <a16:creationId xmlns:a16="http://schemas.microsoft.com/office/drawing/2014/main" id="{CCEF9C5E-CADE-664A-90A6-D157B47A2EF5}"/>
              </a:ext>
            </a:extLst>
          </p:cNvPr>
          <p:cNvCxnSpPr/>
          <p:nvPr/>
        </p:nvCxnSpPr>
        <p:spPr>
          <a:xfrm>
            <a:off x="2726664" y="1848376"/>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2C684C51-F291-1349-94A0-7C7C39F0AD2F}"/>
              </a:ext>
            </a:extLst>
          </p:cNvPr>
          <p:cNvCxnSpPr/>
          <p:nvPr/>
        </p:nvCxnSpPr>
        <p:spPr>
          <a:xfrm>
            <a:off x="2726664" y="1671702"/>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9F7EC751-38E8-9049-841F-2A30A661B15C}"/>
              </a:ext>
            </a:extLst>
          </p:cNvPr>
          <p:cNvCxnSpPr/>
          <p:nvPr/>
        </p:nvCxnSpPr>
        <p:spPr>
          <a:xfrm>
            <a:off x="2802864" y="1756936"/>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grpSp>
        <p:nvGrpSpPr>
          <p:cNvPr id="55" name="Group 54">
            <a:extLst>
              <a:ext uri="{FF2B5EF4-FFF2-40B4-BE49-F238E27FC236}">
                <a16:creationId xmlns:a16="http://schemas.microsoft.com/office/drawing/2014/main" id="{FB85EDE3-7325-F846-8EE3-835720B492EE}"/>
              </a:ext>
            </a:extLst>
          </p:cNvPr>
          <p:cNvGrpSpPr/>
          <p:nvPr/>
        </p:nvGrpSpPr>
        <p:grpSpPr>
          <a:xfrm>
            <a:off x="3509547" y="2247939"/>
            <a:ext cx="3473757" cy="1932113"/>
            <a:chOff x="2119795" y="2955092"/>
            <a:chExt cx="3473757" cy="1932113"/>
          </a:xfrm>
        </p:grpSpPr>
        <p:sp>
          <p:nvSpPr>
            <p:cNvPr id="57" name="TextBox 56">
              <a:extLst>
                <a:ext uri="{FF2B5EF4-FFF2-40B4-BE49-F238E27FC236}">
                  <a16:creationId xmlns:a16="http://schemas.microsoft.com/office/drawing/2014/main" id="{EAD2154D-1E93-B34E-91B5-D328063C209A}"/>
                </a:ext>
              </a:extLst>
            </p:cNvPr>
            <p:cNvSpPr txBox="1"/>
            <p:nvPr/>
          </p:nvSpPr>
          <p:spPr>
            <a:xfrm>
              <a:off x="3084532" y="3871542"/>
              <a:ext cx="2509020"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b="1" dirty="0">
                  <a:solidFill>
                    <a:srgbClr val="414042"/>
                  </a:solidFill>
                  <a:latin typeface="Courier New" panose="02070309020205020404" pitchFamily="49" charset="0"/>
                  <a:cs typeface="Courier New" panose="02070309020205020404" pitchFamily="49" charset="0"/>
                </a:rPr>
                <a:t>{</a:t>
              </a:r>
            </a:p>
            <a:p>
              <a:r>
                <a:rPr lang="en-US" sz="1200" b="1" dirty="0">
                  <a:solidFill>
                    <a:srgbClr val="414042"/>
                  </a:solidFill>
                  <a:latin typeface="Courier New" panose="02070309020205020404" pitchFamily="49" charset="0"/>
                  <a:cs typeface="Courier New" panose="02070309020205020404" pitchFamily="49" charset="0"/>
                </a:rPr>
                <a:t>   "source": [ </a:t>
              </a:r>
            </a:p>
            <a:p>
              <a:r>
                <a:rPr lang="en-US" sz="1200" b="1" dirty="0">
                  <a:solidFill>
                    <a:srgbClr val="414042"/>
                  </a:solidFill>
                  <a:latin typeface="Courier New" panose="02070309020205020404" pitchFamily="49" charset="0"/>
                  <a:cs typeface="Courier New" panose="02070309020205020404" pitchFamily="49" charset="0"/>
                </a:rPr>
                <a:t>         "</a:t>
              </a:r>
              <a:r>
                <a:rPr lang="en-US" sz="1200" b="1" dirty="0" err="1">
                  <a:solidFill>
                    <a:srgbClr val="414042"/>
                  </a:solidFill>
                  <a:latin typeface="Courier New" panose="02070309020205020404" pitchFamily="49" charset="0"/>
                  <a:cs typeface="Courier New" panose="02070309020205020404" pitchFamily="49" charset="0"/>
                </a:rPr>
                <a:t>aws.guardduty</a:t>
              </a:r>
              <a:r>
                <a:rPr lang="en-US" sz="1200" b="1" dirty="0">
                  <a:solidFill>
                    <a:srgbClr val="414042"/>
                  </a:solidFill>
                  <a:latin typeface="Courier New" panose="02070309020205020404" pitchFamily="49" charset="0"/>
                  <a:cs typeface="Courier New" panose="02070309020205020404" pitchFamily="49" charset="0"/>
                </a:rPr>
                <a:t>" </a:t>
              </a:r>
            </a:p>
            <a:p>
              <a:r>
                <a:rPr lang="en-US" sz="1200" b="1" dirty="0">
                  <a:solidFill>
                    <a:srgbClr val="414042"/>
                  </a:solidFill>
                  <a:latin typeface="Courier New" panose="02070309020205020404" pitchFamily="49" charset="0"/>
                  <a:cs typeface="Courier New" panose="02070309020205020404" pitchFamily="49" charset="0"/>
                </a:rPr>
                <a:t>    ] </a:t>
              </a:r>
            </a:p>
            <a:p>
              <a:r>
                <a:rPr lang="en-US" sz="1200" b="1" dirty="0">
                  <a:solidFill>
                    <a:srgbClr val="414042"/>
                  </a:solidFill>
                  <a:latin typeface="Courier New" panose="02070309020205020404" pitchFamily="49" charset="0"/>
                  <a:cs typeface="Courier New" panose="02070309020205020404" pitchFamily="49" charset="0"/>
                </a:rPr>
                <a:t>}</a:t>
              </a:r>
            </a:p>
          </p:txBody>
        </p:sp>
        <p:sp>
          <p:nvSpPr>
            <p:cNvPr id="58" name="TextBox 57">
              <a:extLst>
                <a:ext uri="{FF2B5EF4-FFF2-40B4-BE49-F238E27FC236}">
                  <a16:creationId xmlns:a16="http://schemas.microsoft.com/office/drawing/2014/main" id="{E92E39D1-E882-A548-B9D7-51B60843E487}"/>
                </a:ext>
              </a:extLst>
            </p:cNvPr>
            <p:cNvSpPr txBox="1"/>
            <p:nvPr/>
          </p:nvSpPr>
          <p:spPr>
            <a:xfrm>
              <a:off x="2119795" y="2955092"/>
              <a:ext cx="1368239" cy="584775"/>
            </a:xfrm>
            <a:prstGeom prst="rect">
              <a:avLst/>
            </a:prstGeom>
            <a:noFill/>
          </p:spPr>
          <p:txBody>
            <a:bodyPr wrap="square" rtlCol="0">
              <a:spAutoFit/>
            </a:bodyPr>
            <a:lstStyle/>
            <a:p>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CloudWatch Event</a:t>
              </a:r>
            </a:p>
          </p:txBody>
        </p:sp>
      </p:grpSp>
      <p:grpSp>
        <p:nvGrpSpPr>
          <p:cNvPr id="61" name="Group 60">
            <a:extLst>
              <a:ext uri="{FF2B5EF4-FFF2-40B4-BE49-F238E27FC236}">
                <a16:creationId xmlns:a16="http://schemas.microsoft.com/office/drawing/2014/main" id="{3BB3D712-1939-0142-A197-3FE17F932C69}"/>
              </a:ext>
            </a:extLst>
          </p:cNvPr>
          <p:cNvGrpSpPr/>
          <p:nvPr/>
        </p:nvGrpSpPr>
        <p:grpSpPr>
          <a:xfrm>
            <a:off x="2726664" y="1101881"/>
            <a:ext cx="1507834" cy="584775"/>
            <a:chOff x="3102314" y="2163172"/>
            <a:chExt cx="1507834" cy="584775"/>
          </a:xfrm>
        </p:grpSpPr>
        <p:cxnSp>
          <p:nvCxnSpPr>
            <p:cNvPr id="62" name="Straight Arrow Connector 61">
              <a:extLst>
                <a:ext uri="{FF2B5EF4-FFF2-40B4-BE49-F238E27FC236}">
                  <a16:creationId xmlns:a16="http://schemas.microsoft.com/office/drawing/2014/main" id="{0B7E69A0-784B-904B-B180-6B0BD4BE1C02}"/>
                </a:ext>
              </a:extLst>
            </p:cNvPr>
            <p:cNvCxnSpPr/>
            <p:nvPr/>
          </p:nvCxnSpPr>
          <p:spPr>
            <a:xfrm>
              <a:off x="3102314" y="2459042"/>
              <a:ext cx="1363006" cy="4791"/>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547D7DC4-5547-3A4B-817F-D702C831F17F}"/>
                </a:ext>
              </a:extLst>
            </p:cNvPr>
            <p:cNvSpPr txBox="1"/>
            <p:nvPr/>
          </p:nvSpPr>
          <p:spPr>
            <a:xfrm>
              <a:off x="3124870" y="2163172"/>
              <a:ext cx="1485278" cy="584775"/>
            </a:xfrm>
            <a:prstGeom prst="rect">
              <a:avLst/>
            </a:prstGeom>
            <a:noFill/>
          </p:spPr>
          <p:txBody>
            <a:bodyPr wrap="square" rtlCol="0">
              <a:spAutoFit/>
            </a:bodyPr>
            <a:lstStyle/>
            <a:p>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GuardDuty findings</a:t>
              </a:r>
            </a:p>
          </p:txBody>
        </p:sp>
      </p:grpSp>
      <p:sp>
        <p:nvSpPr>
          <p:cNvPr id="66" name="TextBox 65">
            <a:extLst>
              <a:ext uri="{FF2B5EF4-FFF2-40B4-BE49-F238E27FC236}">
                <a16:creationId xmlns:a16="http://schemas.microsoft.com/office/drawing/2014/main" id="{6D709F7D-F237-294A-B30F-5F4F9407AF71}"/>
              </a:ext>
            </a:extLst>
          </p:cNvPr>
          <p:cNvSpPr txBox="1"/>
          <p:nvPr/>
        </p:nvSpPr>
        <p:spPr>
          <a:xfrm>
            <a:off x="5200021" y="2210722"/>
            <a:ext cx="2493051" cy="830997"/>
          </a:xfrm>
          <a:prstGeom prst="rect">
            <a:avLst/>
          </a:prstGeom>
          <a:noFill/>
        </p:spPr>
        <p:txBody>
          <a:bodyPr wrap="square" rtlCol="0">
            <a:spAutoFit/>
          </a:bodyPr>
          <a:lstStyle/>
          <a:p>
            <a:pPr algn="ct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Lambda function</a:t>
            </a:r>
            <a:b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(forensics or responder)</a:t>
            </a:r>
          </a:p>
          <a:p>
            <a:pPr algn="ctr"/>
            <a:endPar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Bent Arrow 4">
            <a:extLst>
              <a:ext uri="{FF2B5EF4-FFF2-40B4-BE49-F238E27FC236}">
                <a16:creationId xmlns:a16="http://schemas.microsoft.com/office/drawing/2014/main" id="{22192377-95C2-2A4B-ADB5-40C544096532}"/>
              </a:ext>
            </a:extLst>
          </p:cNvPr>
          <p:cNvSpPr/>
          <p:nvPr/>
        </p:nvSpPr>
        <p:spPr>
          <a:xfrm rot="5400000">
            <a:off x="4245677" y="1731411"/>
            <a:ext cx="412938" cy="545711"/>
          </a:xfrm>
          <a:prstGeom prst="bentArrow">
            <a:avLst>
              <a:gd name="adj1" fmla="val 21056"/>
              <a:gd name="adj2" fmla="val 25000"/>
              <a:gd name="adj3" fmla="val 25000"/>
              <a:gd name="adj4" fmla="val 43750"/>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5" name="Bent Arrow 74">
            <a:extLst>
              <a:ext uri="{FF2B5EF4-FFF2-40B4-BE49-F238E27FC236}">
                <a16:creationId xmlns:a16="http://schemas.microsoft.com/office/drawing/2014/main" id="{9AE37A60-307D-8845-8F21-6768208179A3}"/>
              </a:ext>
            </a:extLst>
          </p:cNvPr>
          <p:cNvSpPr/>
          <p:nvPr/>
        </p:nvSpPr>
        <p:spPr>
          <a:xfrm>
            <a:off x="4855860" y="1756936"/>
            <a:ext cx="1097479" cy="431797"/>
          </a:xfrm>
          <a:prstGeom prst="bentArrow">
            <a:avLst>
              <a:gd name="adj1" fmla="val 21056"/>
              <a:gd name="adj2" fmla="val 25000"/>
              <a:gd name="adj3" fmla="val 25000"/>
              <a:gd name="adj4" fmla="val 43750"/>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22" name="Picture 21">
            <a:extLst>
              <a:ext uri="{FF2B5EF4-FFF2-40B4-BE49-F238E27FC236}">
                <a16:creationId xmlns:a16="http://schemas.microsoft.com/office/drawing/2014/main" id="{31E106AE-54B1-004D-8332-7E768DE26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629" y="1227111"/>
            <a:ext cx="1359121" cy="887204"/>
          </a:xfrm>
          <a:prstGeom prst="rect">
            <a:avLst/>
          </a:prstGeom>
        </p:spPr>
      </p:pic>
      <p:pic>
        <p:nvPicPr>
          <p:cNvPr id="23" name="Picture 22">
            <a:extLst>
              <a:ext uri="{FF2B5EF4-FFF2-40B4-BE49-F238E27FC236}">
                <a16:creationId xmlns:a16="http://schemas.microsoft.com/office/drawing/2014/main" id="{4DA6F45A-B28E-F64F-AD20-24154A79D1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6561" y="2288816"/>
            <a:ext cx="544918" cy="752903"/>
          </a:xfrm>
          <a:prstGeom prst="rect">
            <a:avLst/>
          </a:prstGeom>
        </p:spPr>
      </p:pic>
      <p:pic>
        <p:nvPicPr>
          <p:cNvPr id="24" name="Picture 23">
            <a:extLst>
              <a:ext uri="{FF2B5EF4-FFF2-40B4-BE49-F238E27FC236}">
                <a16:creationId xmlns:a16="http://schemas.microsoft.com/office/drawing/2014/main" id="{FA2443C2-367E-CB4E-BBC7-A7E8F29EE7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1241" y="1102116"/>
            <a:ext cx="974234" cy="1169080"/>
          </a:xfrm>
          <a:prstGeom prst="rect">
            <a:avLst/>
          </a:prstGeom>
        </p:spPr>
      </p:pic>
    </p:spTree>
    <p:extLst>
      <p:ext uri="{BB962C8B-B14F-4D97-AF65-F5344CB8AC3E}">
        <p14:creationId xmlns:p14="http://schemas.microsoft.com/office/powerpoint/2010/main" val="258543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 Important!</a:t>
            </a:r>
          </a:p>
        </p:txBody>
      </p:sp>
      <p:sp>
        <p:nvSpPr>
          <p:cNvPr id="3" name="Rectangle 2">
            <a:extLst>
              <a:ext uri="{FF2B5EF4-FFF2-40B4-BE49-F238E27FC236}">
                <a16:creationId xmlns:a16="http://schemas.microsoft.com/office/drawing/2014/main" id="{2CA723A6-34B2-C34A-8F53-131660EDCD8A}"/>
              </a:ext>
            </a:extLst>
          </p:cNvPr>
          <p:cNvSpPr/>
          <p:nvPr/>
        </p:nvSpPr>
        <p:spPr>
          <a:xfrm>
            <a:off x="336789" y="507099"/>
            <a:ext cx="8041731" cy="738664"/>
          </a:xfrm>
          <a:prstGeom prst="rect">
            <a:avLst/>
          </a:prstGeom>
        </p:spPr>
        <p:txBody>
          <a:bodyPr wrap="square">
            <a:spAutoFit/>
          </a:bodyPr>
          <a:lstStyle/>
          <a:p>
            <a:r>
              <a:rPr lang="en-US" sz="2800" b="1" dirty="0">
                <a:hlinkClick r:id="rId3"/>
              </a:rPr>
              <a:t>https://amzn.to/2M1gMQo</a:t>
            </a:r>
            <a:endParaRPr lang="en-US" sz="2800" b="1" dirty="0"/>
          </a:p>
          <a:p>
            <a:r>
              <a:rPr lang="en-US" sz="1400" dirty="0">
                <a:latin typeface="Amazon Ember" panose="020B0603020204020204" pitchFamily="34" charset="0"/>
                <a:ea typeface="Amazon Ember" panose="020B0603020204020204" pitchFamily="34" charset="0"/>
                <a:cs typeface="Amazon Ember" panose="020B0603020204020204" pitchFamily="34" charset="0"/>
              </a:rPr>
              <a:t>https://</a:t>
            </a:r>
            <a:r>
              <a:rPr lang="en-US" sz="1400" dirty="0" err="1">
                <a:latin typeface="Amazon Ember" panose="020B0603020204020204" pitchFamily="34" charset="0"/>
                <a:ea typeface="Amazon Ember" panose="020B0603020204020204" pitchFamily="34" charset="0"/>
                <a:cs typeface="Amazon Ember" panose="020B0603020204020204" pitchFamily="34" charset="0"/>
              </a:rPr>
              <a:t>github.com</a:t>
            </a:r>
            <a:r>
              <a:rPr lang="en-US" sz="1400" dirty="0">
                <a:latin typeface="Amazon Ember" panose="020B0603020204020204" pitchFamily="34" charset="0"/>
                <a:ea typeface="Amazon Ember" panose="020B0603020204020204" pitchFamily="34" charset="0"/>
                <a:cs typeface="Amazon Ember" panose="020B0603020204020204" pitchFamily="34" charset="0"/>
              </a:rPr>
              <a:t>/</a:t>
            </a:r>
            <a:r>
              <a:rPr lang="en-US" sz="1400" dirty="0" err="1">
                <a:latin typeface="Amazon Ember" panose="020B0603020204020204" pitchFamily="34" charset="0"/>
                <a:ea typeface="Amazon Ember" panose="020B0603020204020204" pitchFamily="34" charset="0"/>
                <a:cs typeface="Amazon Ember" panose="020B0603020204020204" pitchFamily="34" charset="0"/>
              </a:rPr>
              <a:t>aws</a:t>
            </a:r>
            <a:r>
              <a:rPr lang="en-US" sz="1400" dirty="0">
                <a:latin typeface="Amazon Ember" panose="020B0603020204020204" pitchFamily="34" charset="0"/>
                <a:ea typeface="Amazon Ember" panose="020B0603020204020204" pitchFamily="34" charset="0"/>
                <a:cs typeface="Amazon Ember" panose="020B0603020204020204" pitchFamily="34" charset="0"/>
              </a:rPr>
              <a:t>-samples/</a:t>
            </a:r>
            <a:r>
              <a:rPr lang="en-US" sz="1400" dirty="0" err="1">
                <a:latin typeface="Amazon Ember" panose="020B0603020204020204" pitchFamily="34" charset="0"/>
                <a:ea typeface="Amazon Ember" panose="020B0603020204020204" pitchFamily="34" charset="0"/>
                <a:cs typeface="Amazon Ember" panose="020B0603020204020204" pitchFamily="34" charset="0"/>
              </a:rPr>
              <a:t>aws</a:t>
            </a:r>
            <a:r>
              <a:rPr lang="en-US" sz="1400" dirty="0">
                <a:latin typeface="Amazon Ember" panose="020B0603020204020204" pitchFamily="34" charset="0"/>
                <a:ea typeface="Amazon Ember" panose="020B0603020204020204" pitchFamily="34" charset="0"/>
                <a:cs typeface="Amazon Ember" panose="020B0603020204020204" pitchFamily="34" charset="0"/>
              </a:rPr>
              <a:t>-security-workshops/tree/master/forensics-</a:t>
            </a:r>
            <a:r>
              <a:rPr lang="en-US" sz="1400" dirty="0" err="1">
                <a:latin typeface="Amazon Ember" panose="020B0603020204020204" pitchFamily="34" charset="0"/>
                <a:ea typeface="Amazon Ember" panose="020B0603020204020204" pitchFamily="34" charset="0"/>
                <a:cs typeface="Amazon Ember" panose="020B0603020204020204" pitchFamily="34" charset="0"/>
              </a:rPr>
              <a:t>wksp</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TextBox 6">
            <a:extLst>
              <a:ext uri="{FF2B5EF4-FFF2-40B4-BE49-F238E27FC236}">
                <a16:creationId xmlns:a16="http://schemas.microsoft.com/office/drawing/2014/main" id="{F69B105B-C683-714E-BEDF-5C0E30CB47ED}"/>
              </a:ext>
            </a:extLst>
          </p:cNvPr>
          <p:cNvSpPr txBox="1"/>
          <p:nvPr/>
        </p:nvSpPr>
        <p:spPr>
          <a:xfrm>
            <a:off x="5702740" y="291225"/>
            <a:ext cx="283935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 region: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US (Oregon) / us-west-2</a:t>
            </a:r>
          </a:p>
        </p:txBody>
      </p:sp>
      <p:pic>
        <p:nvPicPr>
          <p:cNvPr id="6" name="Picture 5">
            <a:extLst>
              <a:ext uri="{FF2B5EF4-FFF2-40B4-BE49-F238E27FC236}">
                <a16:creationId xmlns:a16="http://schemas.microsoft.com/office/drawing/2014/main" id="{D9EE1B93-52F8-3B41-B440-213E0513AE82}"/>
              </a:ext>
            </a:extLst>
          </p:cNvPr>
          <p:cNvPicPr>
            <a:picLocks noChangeAspect="1"/>
          </p:cNvPicPr>
          <p:nvPr/>
        </p:nvPicPr>
        <p:blipFill>
          <a:blip r:embed="rId4"/>
          <a:stretch>
            <a:fillRect/>
          </a:stretch>
        </p:blipFill>
        <p:spPr>
          <a:xfrm>
            <a:off x="1114684" y="1214985"/>
            <a:ext cx="6649513" cy="3513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92405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Config Rules</a:t>
            </a:r>
          </a:p>
        </p:txBody>
      </p:sp>
      <p:sp>
        <p:nvSpPr>
          <p:cNvPr id="15" name="Subtitle 2">
            <a:extLst>
              <a:ext uri="{FF2B5EF4-FFF2-40B4-BE49-F238E27FC236}">
                <a16:creationId xmlns:a16="http://schemas.microsoft.com/office/drawing/2014/main" id="{A0556863-C9AF-C243-AEE7-4C0A1C89BFA7}"/>
              </a:ext>
            </a:extLst>
          </p:cNvPr>
          <p:cNvSpPr txBox="1">
            <a:spLocks/>
          </p:cNvSpPr>
          <p:nvPr/>
        </p:nvSpPr>
        <p:spPr>
          <a:xfrm>
            <a:off x="342041" y="608848"/>
            <a:ext cx="8226225" cy="3911321"/>
          </a:xfrm>
          <a:prstGeom prst="rect">
            <a:avLst/>
          </a:prstGeom>
        </p:spPr>
        <p:txBody>
          <a:bodyPr>
            <a:normAutofit/>
          </a:bodyPr>
          <a:lst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solidFill>
                  <a:srgbClr val="414042"/>
                </a:solidFill>
                <a:latin typeface="Amazon Ember" panose="02000000000000000000" pitchFamily="2" charset="0"/>
                <a:ea typeface="Amazon Ember" panose="02000000000000000000" pitchFamily="2" charset="0"/>
                <a:cs typeface="Amazon Ember Light" panose="020B0403020204090204" pitchFamily="34" charset="0"/>
              </a:rPr>
              <a:t>A continuous recording and assessment service</a:t>
            </a:r>
            <a:endParaRPr lang="en-US" sz="2000" dirty="0">
              <a:solidFill>
                <a:srgbClr val="414042"/>
              </a:solidFill>
              <a:latin typeface="Amazon Ember" panose="02000000000000000000" pitchFamily="2" charset="0"/>
              <a:ea typeface="Amazon Ember" panose="02000000000000000000" pitchFamily="2" charset="0"/>
              <a:cs typeface="Amazon Ember Light" panose="020B0403020204090204" pitchFamily="34" charset="0"/>
            </a:endParaRPr>
          </a:p>
        </p:txBody>
      </p:sp>
      <p:sp>
        <p:nvSpPr>
          <p:cNvPr id="49" name="Subtitle 2">
            <a:extLst>
              <a:ext uri="{FF2B5EF4-FFF2-40B4-BE49-F238E27FC236}">
                <a16:creationId xmlns:a16="http://schemas.microsoft.com/office/drawing/2014/main" id="{64EA9F3C-7B89-A245-BF18-EF842DCA2A4D}"/>
              </a:ext>
            </a:extLst>
          </p:cNvPr>
          <p:cNvSpPr txBox="1">
            <a:spLocks/>
          </p:cNvSpPr>
          <p:nvPr/>
        </p:nvSpPr>
        <p:spPr>
          <a:xfrm>
            <a:off x="308214" y="3638579"/>
            <a:ext cx="6731139" cy="116173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dirty="0">
                <a:solidFill>
                  <a:srgbClr val="414042"/>
                </a:solidFill>
                <a:latin typeface="Amazon Ember Light" panose="020B0403020204090204" pitchFamily="34" charset="0"/>
                <a:ea typeface="Amazon Ember Light" panose="020B0403020204090204" pitchFamily="34" charset="0"/>
                <a:cs typeface="Amazon Ember Light" panose="020B0403020204090204" pitchFamily="34" charset="0"/>
              </a:rPr>
              <a:t>How are my resources configured over time?</a:t>
            </a:r>
          </a:p>
          <a:p>
            <a:r>
              <a:rPr lang="en-US" sz="2000" i="1" dirty="0">
                <a:solidFill>
                  <a:srgbClr val="414042"/>
                </a:solidFill>
                <a:latin typeface="Amazon Ember Light" panose="020B0403020204090204" pitchFamily="34" charset="0"/>
                <a:ea typeface="Amazon Ember Light" panose="020B0403020204090204" pitchFamily="34" charset="0"/>
                <a:cs typeface="Amazon Ember Light" panose="020B0403020204090204" pitchFamily="34" charset="0"/>
              </a:rPr>
              <a:t>Is a change that just occurred to a resource, compliant?</a:t>
            </a:r>
          </a:p>
        </p:txBody>
      </p:sp>
      <p:grpSp>
        <p:nvGrpSpPr>
          <p:cNvPr id="51" name="Group 50">
            <a:extLst>
              <a:ext uri="{FF2B5EF4-FFF2-40B4-BE49-F238E27FC236}">
                <a16:creationId xmlns:a16="http://schemas.microsoft.com/office/drawing/2014/main" id="{23EEE034-78CF-F640-ABCC-41A6D376AD8C}"/>
              </a:ext>
            </a:extLst>
          </p:cNvPr>
          <p:cNvGrpSpPr/>
          <p:nvPr/>
        </p:nvGrpSpPr>
        <p:grpSpPr>
          <a:xfrm>
            <a:off x="111959" y="1213066"/>
            <a:ext cx="2117273" cy="1987079"/>
            <a:chOff x="2367749" y="1136927"/>
            <a:chExt cx="2117273" cy="1987079"/>
          </a:xfrm>
        </p:grpSpPr>
        <p:pic>
          <p:nvPicPr>
            <p:cNvPr id="52" name="Picture 51">
              <a:extLst>
                <a:ext uri="{FF2B5EF4-FFF2-40B4-BE49-F238E27FC236}">
                  <a16:creationId xmlns:a16="http://schemas.microsoft.com/office/drawing/2014/main" id="{E2DD7AA5-94DC-E64F-8A23-3B834A7079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6450" y="1136927"/>
              <a:ext cx="1978572" cy="1978572"/>
            </a:xfrm>
            <a:prstGeom prst="rect">
              <a:avLst/>
            </a:prstGeom>
          </p:spPr>
        </p:pic>
        <p:pic>
          <p:nvPicPr>
            <p:cNvPr id="53" name="Picture 6" descr="http://cloudacademy.com/blog/wp-content/uploads/2015/12/iam-logo.png">
              <a:extLst>
                <a:ext uri="{FF2B5EF4-FFF2-40B4-BE49-F238E27FC236}">
                  <a16:creationId xmlns:a16="http://schemas.microsoft.com/office/drawing/2014/main" id="{2C4C9215-6943-6545-93AB-A327895B734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0950" y="1677122"/>
              <a:ext cx="410032" cy="41003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http://static1.squarespace.com/static/5500a991e4b0ed07e64029e1/55073e80e4b08d28db62c5a3/55e38459e4b0b7c5853710a9/1441073684576/?format=1000w">
              <a:extLst>
                <a:ext uri="{FF2B5EF4-FFF2-40B4-BE49-F238E27FC236}">
                  <a16:creationId xmlns:a16="http://schemas.microsoft.com/office/drawing/2014/main" id="{A11AB569-F32A-8C41-A6EB-EFAC5BFE828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7842" y="2147773"/>
              <a:ext cx="549730" cy="36723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2" descr="Image result for aws S3 logo">
              <a:extLst>
                <a:ext uri="{FF2B5EF4-FFF2-40B4-BE49-F238E27FC236}">
                  <a16:creationId xmlns:a16="http://schemas.microsoft.com/office/drawing/2014/main" id="{BD325F32-DB9B-8147-B5C9-F5A482582FC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98964" y="2262740"/>
              <a:ext cx="543364" cy="37600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8" descr="https://upload.wikimedia.org/wikipedia/commons/thumb/0/08/AWS_Simple_Icons_Database_AmazonRDS.svg/2000px-AWS_Simple_Icons_Database_AmazonRDS.svg.png">
              <a:extLst>
                <a:ext uri="{FF2B5EF4-FFF2-40B4-BE49-F238E27FC236}">
                  <a16:creationId xmlns:a16="http://schemas.microsoft.com/office/drawing/2014/main" id="{767A1DA9-A390-F946-B849-6838A694431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7572" y="1882138"/>
              <a:ext cx="466115" cy="466115"/>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C2AF3A5F-6F4C-0F4C-9720-5C2EBE798EE6}"/>
                </a:ext>
              </a:extLst>
            </p:cNvPr>
            <p:cNvSpPr txBox="1"/>
            <p:nvPr/>
          </p:nvSpPr>
          <p:spPr>
            <a:xfrm>
              <a:off x="2367749" y="2785452"/>
              <a:ext cx="2018501" cy="338554"/>
            </a:xfrm>
            <a:prstGeom prst="rect">
              <a:avLst/>
            </a:prstGeom>
            <a:noFill/>
          </p:spPr>
          <p:txBody>
            <a:bodyPr wrap="none" rtlCol="0">
              <a:spAutoFit/>
            </a:bodyPr>
            <a:lstStyle/>
            <a:p>
              <a:pPr defTabSz="457189"/>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Changing resources</a:t>
              </a:r>
            </a:p>
          </p:txBody>
        </p:sp>
      </p:grpSp>
      <p:sp>
        <p:nvSpPr>
          <p:cNvPr id="58" name="Right Arrow 57">
            <a:extLst>
              <a:ext uri="{FF2B5EF4-FFF2-40B4-BE49-F238E27FC236}">
                <a16:creationId xmlns:a16="http://schemas.microsoft.com/office/drawing/2014/main" id="{BDB74400-8A0A-B749-A6F7-087A3FE74828}"/>
              </a:ext>
            </a:extLst>
          </p:cNvPr>
          <p:cNvSpPr/>
          <p:nvPr/>
        </p:nvSpPr>
        <p:spPr>
          <a:xfrm>
            <a:off x="2402747" y="2254605"/>
            <a:ext cx="1122916"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59" name="TextBox 58">
            <a:extLst>
              <a:ext uri="{FF2B5EF4-FFF2-40B4-BE49-F238E27FC236}">
                <a16:creationId xmlns:a16="http://schemas.microsoft.com/office/drawing/2014/main" id="{85669C2F-520D-AC4D-BD8B-5950CC29EE85}"/>
              </a:ext>
            </a:extLst>
          </p:cNvPr>
          <p:cNvSpPr txBox="1"/>
          <p:nvPr/>
        </p:nvSpPr>
        <p:spPr>
          <a:xfrm>
            <a:off x="3446515" y="2705153"/>
            <a:ext cx="1292726" cy="338554"/>
          </a:xfrm>
          <a:prstGeom prst="rect">
            <a:avLst/>
          </a:prstGeom>
          <a:noFill/>
        </p:spPr>
        <p:txBody>
          <a:bodyPr wrap="none" rtlCol="0">
            <a:spAutoFit/>
          </a:bodyPr>
          <a:lstStyle/>
          <a:p>
            <a:pPr defTabSz="457189"/>
            <a:r>
              <a:rPr lang="en-US" sz="1600" dirty="0">
                <a:solidFill>
                  <a:srgbClr val="414042"/>
                </a:solidFill>
              </a:rPr>
              <a:t>AWS Config</a:t>
            </a:r>
          </a:p>
        </p:txBody>
      </p:sp>
      <p:pic>
        <p:nvPicPr>
          <p:cNvPr id="60" name="Picture 2" descr="https://hackster.imgix.net/uploads/image/file/57868/SimpleIcon_SNS.png?auto=compress%2Cformat&amp;w=400&amp;h=300&amp;fit=max">
            <a:extLst>
              <a:ext uri="{FF2B5EF4-FFF2-40B4-BE49-F238E27FC236}">
                <a16:creationId xmlns:a16="http://schemas.microsoft.com/office/drawing/2014/main" id="{81BB7A7D-9DF4-0C42-B906-162E016840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5764" y="967477"/>
            <a:ext cx="782413" cy="782413"/>
          </a:xfrm>
          <a:prstGeom prst="rect">
            <a:avLst/>
          </a:prstGeom>
          <a:noFill/>
          <a:extLst>
            <a:ext uri="{909E8E84-426E-40DD-AFC4-6F175D3DCCD1}">
              <a14:hiddenFill xmlns:a14="http://schemas.microsoft.com/office/drawing/2010/main">
                <a:solidFill>
                  <a:srgbClr val="FFFFFF"/>
                </a:solidFill>
              </a14:hiddenFill>
            </a:ext>
          </a:extLst>
        </p:spPr>
      </p:pic>
      <p:sp>
        <p:nvSpPr>
          <p:cNvPr id="61" name="Right Arrow 60">
            <a:extLst>
              <a:ext uri="{FF2B5EF4-FFF2-40B4-BE49-F238E27FC236}">
                <a16:creationId xmlns:a16="http://schemas.microsoft.com/office/drawing/2014/main" id="{F5E070A3-CD22-CF41-9958-30C01542B3D4}"/>
              </a:ext>
            </a:extLst>
          </p:cNvPr>
          <p:cNvSpPr/>
          <p:nvPr/>
        </p:nvSpPr>
        <p:spPr>
          <a:xfrm>
            <a:off x="4811771" y="2261773"/>
            <a:ext cx="1285498"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grpSp>
        <p:nvGrpSpPr>
          <p:cNvPr id="62" name="Group 61">
            <a:extLst>
              <a:ext uri="{FF2B5EF4-FFF2-40B4-BE49-F238E27FC236}">
                <a16:creationId xmlns:a16="http://schemas.microsoft.com/office/drawing/2014/main" id="{2896B51F-4035-4540-81F4-692E870ABD38}"/>
              </a:ext>
            </a:extLst>
          </p:cNvPr>
          <p:cNvGrpSpPr/>
          <p:nvPr/>
        </p:nvGrpSpPr>
        <p:grpSpPr>
          <a:xfrm>
            <a:off x="5639477" y="1839888"/>
            <a:ext cx="1794466" cy="1427269"/>
            <a:chOff x="5155632" y="2107473"/>
            <a:chExt cx="1794465" cy="1427269"/>
          </a:xfrm>
        </p:grpSpPr>
        <p:pic>
          <p:nvPicPr>
            <p:cNvPr id="63" name="Picture 62">
              <a:extLst>
                <a:ext uri="{FF2B5EF4-FFF2-40B4-BE49-F238E27FC236}">
                  <a16:creationId xmlns:a16="http://schemas.microsoft.com/office/drawing/2014/main" id="{D1CD1556-5C0C-1D43-8E21-DC8EE7AF57E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58749" y="2107473"/>
              <a:ext cx="349500" cy="349500"/>
            </a:xfrm>
            <a:prstGeom prst="rect">
              <a:avLst/>
            </a:prstGeom>
          </p:spPr>
        </p:pic>
        <p:pic>
          <p:nvPicPr>
            <p:cNvPr id="64" name="Picture 63">
              <a:extLst>
                <a:ext uri="{FF2B5EF4-FFF2-40B4-BE49-F238E27FC236}">
                  <a16:creationId xmlns:a16="http://schemas.microsoft.com/office/drawing/2014/main" id="{32E69746-7C08-A743-A0B0-73066BBE4ED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54806" y="2443024"/>
              <a:ext cx="364462" cy="364462"/>
            </a:xfrm>
            <a:prstGeom prst="rect">
              <a:avLst/>
            </a:prstGeom>
          </p:spPr>
        </p:pic>
        <p:pic>
          <p:nvPicPr>
            <p:cNvPr id="65" name="Picture 64">
              <a:extLst>
                <a:ext uri="{FF2B5EF4-FFF2-40B4-BE49-F238E27FC236}">
                  <a16:creationId xmlns:a16="http://schemas.microsoft.com/office/drawing/2014/main" id="{917233B8-E456-B14C-AF68-28A950F0021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54806" y="2757746"/>
              <a:ext cx="364462" cy="364462"/>
            </a:xfrm>
            <a:prstGeom prst="rect">
              <a:avLst/>
            </a:prstGeom>
          </p:spPr>
        </p:pic>
        <p:sp>
          <p:nvSpPr>
            <p:cNvPr id="66" name="TextBox 65">
              <a:extLst>
                <a:ext uri="{FF2B5EF4-FFF2-40B4-BE49-F238E27FC236}">
                  <a16:creationId xmlns:a16="http://schemas.microsoft.com/office/drawing/2014/main" id="{7CD383BC-6CDF-D34F-8CBC-43A272BE593E}"/>
                </a:ext>
              </a:extLst>
            </p:cNvPr>
            <p:cNvSpPr txBox="1"/>
            <p:nvPr/>
          </p:nvSpPr>
          <p:spPr>
            <a:xfrm>
              <a:off x="5155632" y="3196188"/>
              <a:ext cx="1794465" cy="338554"/>
            </a:xfrm>
            <a:prstGeom prst="rect">
              <a:avLst/>
            </a:prstGeom>
            <a:noFill/>
          </p:spPr>
          <p:txBody>
            <a:bodyPr wrap="none" rtlCol="0">
              <a:spAutoFit/>
            </a:bodyPr>
            <a:lstStyle/>
            <a:p>
              <a:pPr defTabSz="457189"/>
              <a:r>
                <a:rPr lang="en-US" sz="1600" dirty="0">
                  <a:solidFill>
                    <a:srgbClr val="414042"/>
                  </a:solidFill>
                </a:rPr>
                <a:t>AWS Config rules</a:t>
              </a:r>
            </a:p>
          </p:txBody>
        </p:sp>
      </p:grpSp>
      <p:grpSp>
        <p:nvGrpSpPr>
          <p:cNvPr id="67" name="Group 66">
            <a:extLst>
              <a:ext uri="{FF2B5EF4-FFF2-40B4-BE49-F238E27FC236}">
                <a16:creationId xmlns:a16="http://schemas.microsoft.com/office/drawing/2014/main" id="{46BDE790-2E96-9841-93CD-3ED7493D7E91}"/>
              </a:ext>
            </a:extLst>
          </p:cNvPr>
          <p:cNvGrpSpPr/>
          <p:nvPr/>
        </p:nvGrpSpPr>
        <p:grpSpPr>
          <a:xfrm>
            <a:off x="4853793" y="1622576"/>
            <a:ext cx="1082592" cy="411102"/>
            <a:chOff x="6614397" y="2077761"/>
            <a:chExt cx="1082592" cy="411102"/>
          </a:xfrm>
        </p:grpSpPr>
        <p:pic>
          <p:nvPicPr>
            <p:cNvPr id="68" name="Picture 67">
              <a:extLst>
                <a:ext uri="{FF2B5EF4-FFF2-40B4-BE49-F238E27FC236}">
                  <a16:creationId xmlns:a16="http://schemas.microsoft.com/office/drawing/2014/main" id="{2B3C44E6-3271-5B41-BD4A-D7FA8F8DD272}"/>
                </a:ext>
              </a:extLst>
            </p:cNvPr>
            <p:cNvPicPr>
              <a:picLocks noChangeAspect="1"/>
            </p:cNvPicPr>
            <p:nvPr/>
          </p:nvPicPr>
          <p:blipFill>
            <a:blip r:embed="rId11"/>
            <a:stretch>
              <a:fillRect/>
            </a:stretch>
          </p:blipFill>
          <p:spPr>
            <a:xfrm rot="192586">
              <a:off x="6977051" y="2077761"/>
              <a:ext cx="325515" cy="394217"/>
            </a:xfrm>
            <a:prstGeom prst="rect">
              <a:avLst/>
            </a:prstGeom>
          </p:spPr>
        </p:pic>
        <p:pic>
          <p:nvPicPr>
            <p:cNvPr id="69" name="Picture 68">
              <a:extLst>
                <a:ext uri="{FF2B5EF4-FFF2-40B4-BE49-F238E27FC236}">
                  <a16:creationId xmlns:a16="http://schemas.microsoft.com/office/drawing/2014/main" id="{A33CA350-0F35-4742-AF18-DA3A68C4F315}"/>
                </a:ext>
              </a:extLst>
            </p:cNvPr>
            <p:cNvPicPr>
              <a:picLocks noChangeAspect="1"/>
            </p:cNvPicPr>
            <p:nvPr/>
          </p:nvPicPr>
          <p:blipFill>
            <a:blip r:embed="rId12"/>
            <a:stretch>
              <a:fillRect/>
            </a:stretch>
          </p:blipFill>
          <p:spPr>
            <a:xfrm rot="192586">
              <a:off x="6614397" y="2079311"/>
              <a:ext cx="314428" cy="380790"/>
            </a:xfrm>
            <a:prstGeom prst="rect">
              <a:avLst/>
            </a:prstGeom>
          </p:spPr>
        </p:pic>
        <p:pic>
          <p:nvPicPr>
            <p:cNvPr id="70" name="Picture 69">
              <a:extLst>
                <a:ext uri="{FF2B5EF4-FFF2-40B4-BE49-F238E27FC236}">
                  <a16:creationId xmlns:a16="http://schemas.microsoft.com/office/drawing/2014/main" id="{DB1C1008-4A1D-894F-90D9-8A52AE38D94D}"/>
                </a:ext>
              </a:extLst>
            </p:cNvPr>
            <p:cNvPicPr>
              <a:picLocks noChangeAspect="1"/>
            </p:cNvPicPr>
            <p:nvPr/>
          </p:nvPicPr>
          <p:blipFill>
            <a:blip r:embed="rId13"/>
            <a:stretch>
              <a:fillRect/>
            </a:stretch>
          </p:blipFill>
          <p:spPr>
            <a:xfrm rot="192586">
              <a:off x="7364232" y="2085875"/>
              <a:ext cx="332757" cy="402988"/>
            </a:xfrm>
            <a:prstGeom prst="rect">
              <a:avLst/>
            </a:prstGeom>
          </p:spPr>
        </p:pic>
      </p:grpSp>
      <p:sp>
        <p:nvSpPr>
          <p:cNvPr id="71" name="Right Arrow 70">
            <a:extLst>
              <a:ext uri="{FF2B5EF4-FFF2-40B4-BE49-F238E27FC236}">
                <a16:creationId xmlns:a16="http://schemas.microsoft.com/office/drawing/2014/main" id="{FE07D1AE-268B-0C4B-9B82-971E92434721}"/>
              </a:ext>
            </a:extLst>
          </p:cNvPr>
          <p:cNvSpPr/>
          <p:nvPr/>
        </p:nvSpPr>
        <p:spPr>
          <a:xfrm>
            <a:off x="7130289" y="2242249"/>
            <a:ext cx="655133"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grpSp>
        <p:nvGrpSpPr>
          <p:cNvPr id="72" name="Group 71">
            <a:extLst>
              <a:ext uri="{FF2B5EF4-FFF2-40B4-BE49-F238E27FC236}">
                <a16:creationId xmlns:a16="http://schemas.microsoft.com/office/drawing/2014/main" id="{B783B0C5-2A8B-864E-A649-44A644CB1903}"/>
              </a:ext>
            </a:extLst>
          </p:cNvPr>
          <p:cNvGrpSpPr/>
          <p:nvPr/>
        </p:nvGrpSpPr>
        <p:grpSpPr>
          <a:xfrm>
            <a:off x="8146168" y="2023488"/>
            <a:ext cx="665012" cy="973091"/>
            <a:chOff x="4960042" y="1846069"/>
            <a:chExt cx="1611977" cy="2358755"/>
          </a:xfrm>
        </p:grpSpPr>
        <p:pic>
          <p:nvPicPr>
            <p:cNvPr id="73" name="Picture 72">
              <a:extLst>
                <a:ext uri="{FF2B5EF4-FFF2-40B4-BE49-F238E27FC236}">
                  <a16:creationId xmlns:a16="http://schemas.microsoft.com/office/drawing/2014/main" id="{63D9DFE8-34EC-3143-8F9D-03D551211373}"/>
                </a:ext>
              </a:extLst>
            </p:cNvPr>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4960042" y="1846069"/>
              <a:ext cx="1188228" cy="1527686"/>
            </a:xfrm>
            <a:prstGeom prst="rect">
              <a:avLst/>
            </a:prstGeom>
          </p:spPr>
        </p:pic>
        <p:pic>
          <p:nvPicPr>
            <p:cNvPr id="74" name="Picture 73">
              <a:extLst>
                <a:ext uri="{FF2B5EF4-FFF2-40B4-BE49-F238E27FC236}">
                  <a16:creationId xmlns:a16="http://schemas.microsoft.com/office/drawing/2014/main" id="{FA751C41-185B-124C-BC3B-6A44F6E004E7}"/>
                </a:ext>
              </a:extLst>
            </p:cNvPr>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5383791" y="2190623"/>
              <a:ext cx="1188228" cy="1527686"/>
            </a:xfrm>
            <a:prstGeom prst="rect">
              <a:avLst/>
            </a:prstGeom>
          </p:spPr>
        </p:pic>
        <p:pic>
          <p:nvPicPr>
            <p:cNvPr id="75" name="Picture 74">
              <a:extLst>
                <a:ext uri="{FF2B5EF4-FFF2-40B4-BE49-F238E27FC236}">
                  <a16:creationId xmlns:a16="http://schemas.microsoft.com/office/drawing/2014/main" id="{50344267-07F2-9247-8956-BECD35DEF367}"/>
                </a:ext>
              </a:extLst>
            </p:cNvPr>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4979617" y="2677138"/>
              <a:ext cx="1188228" cy="1527686"/>
            </a:xfrm>
            <a:prstGeom prst="rect">
              <a:avLst/>
            </a:prstGeom>
          </p:spPr>
        </p:pic>
      </p:grpSp>
      <p:sp>
        <p:nvSpPr>
          <p:cNvPr id="76" name="TextBox 75">
            <a:extLst>
              <a:ext uri="{FF2B5EF4-FFF2-40B4-BE49-F238E27FC236}">
                <a16:creationId xmlns:a16="http://schemas.microsoft.com/office/drawing/2014/main" id="{87BC6889-363D-5542-84EA-96F414404D6B}"/>
              </a:ext>
            </a:extLst>
          </p:cNvPr>
          <p:cNvSpPr txBox="1"/>
          <p:nvPr/>
        </p:nvSpPr>
        <p:spPr>
          <a:xfrm>
            <a:off x="7815666" y="1672827"/>
            <a:ext cx="1300356" cy="338554"/>
          </a:xfrm>
          <a:prstGeom prst="rect">
            <a:avLst/>
          </a:prstGeom>
          <a:noFill/>
        </p:spPr>
        <p:txBody>
          <a:bodyPr wrap="none" rtlCol="0">
            <a:spAutoFit/>
          </a:bodyPr>
          <a:lstStyle/>
          <a:p>
            <a:pPr defTabSz="457189"/>
            <a:r>
              <a:rPr lang="en-US" sz="1600" dirty="0">
                <a:solidFill>
                  <a:srgbClr val="414042"/>
                </a:solidFill>
              </a:rPr>
              <a:t>Notifications</a:t>
            </a:r>
          </a:p>
        </p:txBody>
      </p:sp>
      <p:sp>
        <p:nvSpPr>
          <p:cNvPr id="77" name="TextBox 76">
            <a:extLst>
              <a:ext uri="{FF2B5EF4-FFF2-40B4-BE49-F238E27FC236}">
                <a16:creationId xmlns:a16="http://schemas.microsoft.com/office/drawing/2014/main" id="{8C20523D-88C4-E44C-898D-DFAFBBE99C60}"/>
              </a:ext>
            </a:extLst>
          </p:cNvPr>
          <p:cNvSpPr txBox="1"/>
          <p:nvPr/>
        </p:nvSpPr>
        <p:spPr>
          <a:xfrm>
            <a:off x="7839894" y="2959954"/>
            <a:ext cx="1210588" cy="338554"/>
          </a:xfrm>
          <a:prstGeom prst="rect">
            <a:avLst/>
          </a:prstGeom>
          <a:noFill/>
        </p:spPr>
        <p:txBody>
          <a:bodyPr wrap="none" rtlCol="0">
            <a:spAutoFit/>
          </a:bodyPr>
          <a:lstStyle/>
          <a:p>
            <a:pPr defTabSz="457189"/>
            <a:r>
              <a:rPr lang="en-US" sz="1600" dirty="0">
                <a:solidFill>
                  <a:srgbClr val="414042"/>
                </a:solidFill>
              </a:rPr>
              <a:t>API access</a:t>
            </a:r>
          </a:p>
        </p:txBody>
      </p:sp>
      <p:sp>
        <p:nvSpPr>
          <p:cNvPr id="78" name="Right Arrow 77">
            <a:extLst>
              <a:ext uri="{FF2B5EF4-FFF2-40B4-BE49-F238E27FC236}">
                <a16:creationId xmlns:a16="http://schemas.microsoft.com/office/drawing/2014/main" id="{12BD0BAA-348A-6B45-9226-77E9CF8B986C}"/>
              </a:ext>
            </a:extLst>
          </p:cNvPr>
          <p:cNvSpPr/>
          <p:nvPr/>
        </p:nvSpPr>
        <p:spPr>
          <a:xfrm rot="20272254">
            <a:off x="7057635" y="1628125"/>
            <a:ext cx="838859"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79" name="Right Arrow 78">
            <a:extLst>
              <a:ext uri="{FF2B5EF4-FFF2-40B4-BE49-F238E27FC236}">
                <a16:creationId xmlns:a16="http://schemas.microsoft.com/office/drawing/2014/main" id="{7164E1A5-1B2E-C947-B5EF-A4A11ECC50CE}"/>
              </a:ext>
            </a:extLst>
          </p:cNvPr>
          <p:cNvSpPr/>
          <p:nvPr/>
        </p:nvSpPr>
        <p:spPr>
          <a:xfrm rot="2350060">
            <a:off x="7016727" y="2900319"/>
            <a:ext cx="753488"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80" name="TextBox 79">
            <a:extLst>
              <a:ext uri="{FF2B5EF4-FFF2-40B4-BE49-F238E27FC236}">
                <a16:creationId xmlns:a16="http://schemas.microsoft.com/office/drawing/2014/main" id="{A34714CA-DED8-1C41-A68E-7950D32270CD}"/>
              </a:ext>
            </a:extLst>
          </p:cNvPr>
          <p:cNvSpPr txBox="1"/>
          <p:nvPr/>
        </p:nvSpPr>
        <p:spPr>
          <a:xfrm>
            <a:off x="4792170" y="2035854"/>
            <a:ext cx="1220206" cy="338554"/>
          </a:xfrm>
          <a:prstGeom prst="rect">
            <a:avLst/>
          </a:prstGeom>
          <a:noFill/>
        </p:spPr>
        <p:txBody>
          <a:bodyPr wrap="none" rtlCol="0">
            <a:spAutoFit/>
          </a:bodyPr>
          <a:lstStyle/>
          <a:p>
            <a:pPr defTabSz="457189"/>
            <a:r>
              <a:rPr lang="en-US" sz="1600">
                <a:solidFill>
                  <a:srgbClr val="414042"/>
                </a:solidFill>
              </a:rPr>
              <a:t>Normalized</a:t>
            </a:r>
            <a:endParaRPr lang="en-US" sz="1200" dirty="0">
              <a:solidFill>
                <a:srgbClr val="414042"/>
              </a:solidFill>
              <a:latin typeface="Arial" panose="020B0604020202020204" pitchFamily="34" charset="0"/>
            </a:endParaRPr>
          </a:p>
        </p:txBody>
      </p:sp>
      <p:pic>
        <p:nvPicPr>
          <p:cNvPr id="81" name="Picture 80">
            <a:extLst>
              <a:ext uri="{FF2B5EF4-FFF2-40B4-BE49-F238E27FC236}">
                <a16:creationId xmlns:a16="http://schemas.microsoft.com/office/drawing/2014/main" id="{EF470A8C-C876-9248-9ABB-EF329B70D8F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24027" y="1795978"/>
            <a:ext cx="675219" cy="810264"/>
          </a:xfrm>
          <a:prstGeom prst="rect">
            <a:avLst/>
          </a:prstGeom>
        </p:spPr>
      </p:pic>
      <p:sp>
        <p:nvSpPr>
          <p:cNvPr id="82" name="TextBox 81">
            <a:extLst>
              <a:ext uri="{FF2B5EF4-FFF2-40B4-BE49-F238E27FC236}">
                <a16:creationId xmlns:a16="http://schemas.microsoft.com/office/drawing/2014/main" id="{DBFE3989-1AA0-C24A-9C43-845820DAC2DD}"/>
              </a:ext>
            </a:extLst>
          </p:cNvPr>
          <p:cNvSpPr txBox="1"/>
          <p:nvPr/>
        </p:nvSpPr>
        <p:spPr>
          <a:xfrm>
            <a:off x="7895774" y="3957097"/>
            <a:ext cx="1016625" cy="584775"/>
          </a:xfrm>
          <a:prstGeom prst="rect">
            <a:avLst/>
          </a:prstGeom>
          <a:noFill/>
        </p:spPr>
        <p:txBody>
          <a:bodyPr wrap="none" rtlCol="0">
            <a:spAutoFit/>
          </a:bodyPr>
          <a:lstStyle/>
          <a:p>
            <a:pPr algn="ctr" defTabSz="457189"/>
            <a:r>
              <a:rPr lang="en-US" sz="1600" dirty="0">
                <a:solidFill>
                  <a:srgbClr val="414042"/>
                </a:solidFill>
              </a:rPr>
              <a:t>History</a:t>
            </a:r>
            <a:br>
              <a:rPr lang="en-US" sz="1600" dirty="0">
                <a:solidFill>
                  <a:srgbClr val="414042"/>
                </a:solidFill>
              </a:rPr>
            </a:br>
            <a:r>
              <a:rPr lang="en-US" sz="1600" dirty="0">
                <a:solidFill>
                  <a:srgbClr val="414042"/>
                </a:solidFill>
              </a:rPr>
              <a:t>snapshot</a:t>
            </a:r>
          </a:p>
        </p:txBody>
      </p:sp>
      <p:pic>
        <p:nvPicPr>
          <p:cNvPr id="83" name="Picture 16" descr="https://cdn2.iconfinder.com/data/icons/amazon-aws-stencils/100/Storage__Content_Delivery_Amazon_S3_Bucket-512.png">
            <a:extLst>
              <a:ext uri="{FF2B5EF4-FFF2-40B4-BE49-F238E27FC236}">
                <a16:creationId xmlns:a16="http://schemas.microsoft.com/office/drawing/2014/main" id="{C3CE1498-F7D0-034C-88B3-51A9777CCA0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939086" y="3223395"/>
            <a:ext cx="936327" cy="936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000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29" name="Group 28">
            <a:extLst>
              <a:ext uri="{FF2B5EF4-FFF2-40B4-BE49-F238E27FC236}">
                <a16:creationId xmlns:a16="http://schemas.microsoft.com/office/drawing/2014/main" id="{2C3057A7-8ED9-2C43-B310-D0067BC553E6}"/>
              </a:ext>
            </a:extLst>
          </p:cNvPr>
          <p:cNvGrpSpPr/>
          <p:nvPr/>
        </p:nvGrpSpPr>
        <p:grpSpPr>
          <a:xfrm>
            <a:off x="2051321" y="2431072"/>
            <a:ext cx="643781" cy="939947"/>
            <a:chOff x="486970" y="2918466"/>
            <a:chExt cx="643781" cy="939947"/>
          </a:xfrm>
        </p:grpSpPr>
        <p:sp>
          <p:nvSpPr>
            <p:cNvPr id="30" name="TextBox 29">
              <a:extLst>
                <a:ext uri="{FF2B5EF4-FFF2-40B4-BE49-F238E27FC236}">
                  <a16:creationId xmlns:a16="http://schemas.microsoft.com/office/drawing/2014/main" id="{B8C12926-5690-924A-A9B3-DD7FFF11D7DA}"/>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35" name="Picture 34">
              <a:extLst>
                <a:ext uri="{FF2B5EF4-FFF2-40B4-BE49-F238E27FC236}">
                  <a16:creationId xmlns:a16="http://schemas.microsoft.com/office/drawing/2014/main" id="{2DB3846E-CF97-BF4A-8CB1-2D76B36757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38" name="Group 37">
            <a:extLst>
              <a:ext uri="{FF2B5EF4-FFF2-40B4-BE49-F238E27FC236}">
                <a16:creationId xmlns:a16="http://schemas.microsoft.com/office/drawing/2014/main" id="{DC872716-FF3C-EE41-8F70-BA6A5A62DB6C}"/>
              </a:ext>
            </a:extLst>
          </p:cNvPr>
          <p:cNvGrpSpPr/>
          <p:nvPr/>
        </p:nvGrpSpPr>
        <p:grpSpPr>
          <a:xfrm>
            <a:off x="763228" y="1154477"/>
            <a:ext cx="509968" cy="566242"/>
            <a:chOff x="8495489" y="94435"/>
            <a:chExt cx="509968" cy="566242"/>
          </a:xfrm>
        </p:grpSpPr>
        <p:sp>
          <p:nvSpPr>
            <p:cNvPr id="39" name="Rectangle 38">
              <a:extLst>
                <a:ext uri="{FF2B5EF4-FFF2-40B4-BE49-F238E27FC236}">
                  <a16:creationId xmlns:a16="http://schemas.microsoft.com/office/drawing/2014/main" id="{8843BF11-E490-1748-B25E-76EEB5EA75D4}"/>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0" name="Picture 39">
              <a:extLst>
                <a:ext uri="{FF2B5EF4-FFF2-40B4-BE49-F238E27FC236}">
                  <a16:creationId xmlns:a16="http://schemas.microsoft.com/office/drawing/2014/main" id="{B5F62FAB-6B2E-B74C-99D6-F9824CA790B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849487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a:t>
            </a:r>
            <a:r>
              <a:rPr lang="en-US" dirty="0">
                <a:solidFill>
                  <a:schemeClr val="tx1"/>
                </a:solidFill>
              </a:rPr>
              <a:t>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6" name="Group 15"/>
          <p:cNvGrpSpPr/>
          <p:nvPr/>
        </p:nvGrpSpPr>
        <p:grpSpPr>
          <a:xfrm>
            <a:off x="2051321" y="2431072"/>
            <a:ext cx="643781" cy="939947"/>
            <a:chOff x="486970" y="2918466"/>
            <a:chExt cx="643781" cy="939947"/>
          </a:xfrm>
        </p:grpSpPr>
        <p:sp>
          <p:nvSpPr>
            <p:cNvPr id="14" name="TextBox 13"/>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9" name="Group 38">
            <a:extLst>
              <a:ext uri="{FF2B5EF4-FFF2-40B4-BE49-F238E27FC236}">
                <a16:creationId xmlns:a16="http://schemas.microsoft.com/office/drawing/2014/main" id="{126B777B-DEF1-2041-9388-A0B0CFBC1D66}"/>
              </a:ext>
            </a:extLst>
          </p:cNvPr>
          <p:cNvGrpSpPr/>
          <p:nvPr/>
        </p:nvGrpSpPr>
        <p:grpSpPr>
          <a:xfrm>
            <a:off x="763228" y="1154477"/>
            <a:ext cx="509968" cy="566242"/>
            <a:chOff x="8495489" y="94435"/>
            <a:chExt cx="509968" cy="566242"/>
          </a:xfrm>
        </p:grpSpPr>
        <p:sp>
          <p:nvSpPr>
            <p:cNvPr id="40" name="Rectangle 39">
              <a:extLst>
                <a:ext uri="{FF2B5EF4-FFF2-40B4-BE49-F238E27FC236}">
                  <a16:creationId xmlns:a16="http://schemas.microsoft.com/office/drawing/2014/main" id="{49248CA2-5A89-CE49-8ECD-329445B4A8BA}"/>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C7CFC89D-554A-1643-9F7D-F59C95C0CC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1878715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a:t>
            </a:r>
            <a:r>
              <a:rPr lang="en-US" dirty="0">
                <a:solidFill>
                  <a:schemeClr val="tx1"/>
                </a:solidFill>
              </a:rPr>
              <a:t>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5" name="Group 34">
            <a:extLst>
              <a:ext uri="{FF2B5EF4-FFF2-40B4-BE49-F238E27FC236}">
                <a16:creationId xmlns:a16="http://schemas.microsoft.com/office/drawing/2014/main" id="{F008A1FA-78CD-344B-96C7-16EA9FECE79E}"/>
              </a:ext>
            </a:extLst>
          </p:cNvPr>
          <p:cNvGrpSpPr/>
          <p:nvPr/>
        </p:nvGrpSpPr>
        <p:grpSpPr>
          <a:xfrm>
            <a:off x="2051321" y="2431072"/>
            <a:ext cx="643781" cy="939947"/>
            <a:chOff x="486970" y="2918466"/>
            <a:chExt cx="643781" cy="939947"/>
          </a:xfrm>
        </p:grpSpPr>
        <p:sp>
          <p:nvSpPr>
            <p:cNvPr id="36" name="TextBox 35">
              <a:extLst>
                <a:ext uri="{FF2B5EF4-FFF2-40B4-BE49-F238E27FC236}">
                  <a16:creationId xmlns:a16="http://schemas.microsoft.com/office/drawing/2014/main" id="{D73647BA-287A-9E45-97BD-221EDF5EA063}"/>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38" name="Picture 37">
              <a:extLst>
                <a:ext uri="{FF2B5EF4-FFF2-40B4-BE49-F238E27FC236}">
                  <a16:creationId xmlns:a16="http://schemas.microsoft.com/office/drawing/2014/main" id="{DCBED468-B9EE-B84D-8B12-DC088B8A94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39" name="Group 38">
            <a:extLst>
              <a:ext uri="{FF2B5EF4-FFF2-40B4-BE49-F238E27FC236}">
                <a16:creationId xmlns:a16="http://schemas.microsoft.com/office/drawing/2014/main" id="{F84625EB-049D-9442-8951-3CD3AB03F083}"/>
              </a:ext>
            </a:extLst>
          </p:cNvPr>
          <p:cNvGrpSpPr/>
          <p:nvPr/>
        </p:nvGrpSpPr>
        <p:grpSpPr>
          <a:xfrm>
            <a:off x="763228" y="1154477"/>
            <a:ext cx="509968" cy="566242"/>
            <a:chOff x="8495489" y="94435"/>
            <a:chExt cx="509968" cy="566242"/>
          </a:xfrm>
        </p:grpSpPr>
        <p:sp>
          <p:nvSpPr>
            <p:cNvPr id="40" name="Rectangle 39">
              <a:extLst>
                <a:ext uri="{FF2B5EF4-FFF2-40B4-BE49-F238E27FC236}">
                  <a16:creationId xmlns:a16="http://schemas.microsoft.com/office/drawing/2014/main" id="{8B6A8A60-C286-6644-9DD7-D63AFB69CF0C}"/>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8F02DAE3-6D03-E14E-B51A-A4D6C59826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3210965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6" name="Group 15"/>
          <p:cNvGrpSpPr/>
          <p:nvPr/>
        </p:nvGrpSpPr>
        <p:grpSpPr>
          <a:xfrm>
            <a:off x="2051321" y="2431072"/>
            <a:ext cx="643781" cy="939947"/>
            <a:chOff x="486970" y="2918466"/>
            <a:chExt cx="643781" cy="939947"/>
          </a:xfrm>
        </p:grpSpPr>
        <p:sp>
          <p:nvSpPr>
            <p:cNvPr id="14" name="TextBox 13"/>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endCxn id="15" idx="3"/>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267935" y="3749135"/>
            <a:ext cx="773372" cy="967456"/>
            <a:chOff x="1202247" y="1845846"/>
            <a:chExt cx="773372" cy="967456"/>
          </a:xfrm>
        </p:grpSpPr>
        <p:sp>
          <p:nvSpPr>
            <p:cNvPr id="38" name="TextBox 37"/>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39" name="Picture 3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43" name="Group 42"/>
          <p:cNvGrpSpPr/>
          <p:nvPr/>
        </p:nvGrpSpPr>
        <p:grpSpPr>
          <a:xfrm>
            <a:off x="6269786" y="2688604"/>
            <a:ext cx="773372" cy="967456"/>
            <a:chOff x="1202247" y="1845846"/>
            <a:chExt cx="773372" cy="967456"/>
          </a:xfrm>
        </p:grpSpPr>
        <p:sp>
          <p:nvSpPr>
            <p:cNvPr id="44" name="TextBox 43"/>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0" name="Group 39">
            <a:extLst>
              <a:ext uri="{FF2B5EF4-FFF2-40B4-BE49-F238E27FC236}">
                <a16:creationId xmlns:a16="http://schemas.microsoft.com/office/drawing/2014/main" id="{CD0D6B49-49FE-A14F-9CD5-1A04A8866111}"/>
              </a:ext>
            </a:extLst>
          </p:cNvPr>
          <p:cNvGrpSpPr/>
          <p:nvPr/>
        </p:nvGrpSpPr>
        <p:grpSpPr>
          <a:xfrm>
            <a:off x="763228" y="1154477"/>
            <a:ext cx="509968" cy="566242"/>
            <a:chOff x="8495489" y="94435"/>
            <a:chExt cx="509968" cy="566242"/>
          </a:xfrm>
        </p:grpSpPr>
        <p:sp>
          <p:nvSpPr>
            <p:cNvPr id="41" name="Rectangle 40">
              <a:extLst>
                <a:ext uri="{FF2B5EF4-FFF2-40B4-BE49-F238E27FC236}">
                  <a16:creationId xmlns:a16="http://schemas.microsoft.com/office/drawing/2014/main" id="{BFE62D0A-FCE9-9B43-A0A6-2A3ACB18D676}"/>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42" name="Picture 41">
              <a:extLst>
                <a:ext uri="{FF2B5EF4-FFF2-40B4-BE49-F238E27FC236}">
                  <a16:creationId xmlns:a16="http://schemas.microsoft.com/office/drawing/2014/main" id="{68DCD278-A8A0-2240-A10C-72DE3105958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248659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cxnSpLocks/>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grpSp>
        <p:nvGrpSpPr>
          <p:cNvPr id="42" name="Group 41">
            <a:extLst>
              <a:ext uri="{FF2B5EF4-FFF2-40B4-BE49-F238E27FC236}">
                <a16:creationId xmlns:a16="http://schemas.microsoft.com/office/drawing/2014/main" id="{46A2832C-F77A-0245-A508-DF4606E6DD88}"/>
              </a:ext>
            </a:extLst>
          </p:cNvPr>
          <p:cNvGrpSpPr/>
          <p:nvPr/>
        </p:nvGrpSpPr>
        <p:grpSpPr>
          <a:xfrm>
            <a:off x="6267935" y="3749135"/>
            <a:ext cx="773372" cy="967456"/>
            <a:chOff x="1202247" y="1845846"/>
            <a:chExt cx="773372" cy="967456"/>
          </a:xfrm>
        </p:grpSpPr>
        <p:sp>
          <p:nvSpPr>
            <p:cNvPr id="46" name="TextBox 45">
              <a:extLst>
                <a:ext uri="{FF2B5EF4-FFF2-40B4-BE49-F238E27FC236}">
                  <a16:creationId xmlns:a16="http://schemas.microsoft.com/office/drawing/2014/main" id="{A57534A9-670F-0E4E-A1F9-AD53BDAE77AF}"/>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47" name="Picture 46">
              <a:extLst>
                <a:ext uri="{FF2B5EF4-FFF2-40B4-BE49-F238E27FC236}">
                  <a16:creationId xmlns:a16="http://schemas.microsoft.com/office/drawing/2014/main" id="{ED8E0E33-5AC1-3D4E-AE53-07B45283AF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48" name="Group 47">
            <a:extLst>
              <a:ext uri="{FF2B5EF4-FFF2-40B4-BE49-F238E27FC236}">
                <a16:creationId xmlns:a16="http://schemas.microsoft.com/office/drawing/2014/main" id="{365B1320-A839-6F47-801B-0AFE0FB39675}"/>
              </a:ext>
            </a:extLst>
          </p:cNvPr>
          <p:cNvGrpSpPr/>
          <p:nvPr/>
        </p:nvGrpSpPr>
        <p:grpSpPr>
          <a:xfrm>
            <a:off x="6269786" y="2688604"/>
            <a:ext cx="773372" cy="967456"/>
            <a:chOff x="1202247" y="1845846"/>
            <a:chExt cx="773372" cy="967456"/>
          </a:xfrm>
        </p:grpSpPr>
        <p:sp>
          <p:nvSpPr>
            <p:cNvPr id="49" name="TextBox 48">
              <a:extLst>
                <a:ext uri="{FF2B5EF4-FFF2-40B4-BE49-F238E27FC236}">
                  <a16:creationId xmlns:a16="http://schemas.microsoft.com/office/drawing/2014/main" id="{1C7FC009-F806-9746-A9F8-A59069FCAEA9}"/>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0" name="Picture 49">
              <a:extLst>
                <a:ext uri="{FF2B5EF4-FFF2-40B4-BE49-F238E27FC236}">
                  <a16:creationId xmlns:a16="http://schemas.microsoft.com/office/drawing/2014/main" id="{9FB6444F-E837-0B47-B76E-2CE8EC8CDC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1" name="Group 50">
            <a:extLst>
              <a:ext uri="{FF2B5EF4-FFF2-40B4-BE49-F238E27FC236}">
                <a16:creationId xmlns:a16="http://schemas.microsoft.com/office/drawing/2014/main" id="{E641AAB7-45EC-5C40-9689-1A778D2DA810}"/>
              </a:ext>
            </a:extLst>
          </p:cNvPr>
          <p:cNvGrpSpPr/>
          <p:nvPr/>
        </p:nvGrpSpPr>
        <p:grpSpPr>
          <a:xfrm>
            <a:off x="2051321" y="2431072"/>
            <a:ext cx="643781" cy="939947"/>
            <a:chOff x="486970" y="2918466"/>
            <a:chExt cx="643781" cy="939947"/>
          </a:xfrm>
        </p:grpSpPr>
        <p:sp>
          <p:nvSpPr>
            <p:cNvPr id="52" name="TextBox 51">
              <a:extLst>
                <a:ext uri="{FF2B5EF4-FFF2-40B4-BE49-F238E27FC236}">
                  <a16:creationId xmlns:a16="http://schemas.microsoft.com/office/drawing/2014/main" id="{B2F5D044-C9FE-2C40-88A5-73B360BFFBEC}"/>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53" name="Picture 52">
              <a:extLst>
                <a:ext uri="{FF2B5EF4-FFF2-40B4-BE49-F238E27FC236}">
                  <a16:creationId xmlns:a16="http://schemas.microsoft.com/office/drawing/2014/main" id="{AC616D40-1ED7-8F48-BA6F-92B5FD92EC3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43" name="Group 42">
            <a:extLst>
              <a:ext uri="{FF2B5EF4-FFF2-40B4-BE49-F238E27FC236}">
                <a16:creationId xmlns:a16="http://schemas.microsoft.com/office/drawing/2014/main" id="{8D1EE5DC-DE51-694E-B328-38DE57BEF2EF}"/>
              </a:ext>
            </a:extLst>
          </p:cNvPr>
          <p:cNvGrpSpPr/>
          <p:nvPr/>
        </p:nvGrpSpPr>
        <p:grpSpPr>
          <a:xfrm>
            <a:off x="763228" y="1154477"/>
            <a:ext cx="509968" cy="566242"/>
            <a:chOff x="8495489" y="94435"/>
            <a:chExt cx="509968" cy="566242"/>
          </a:xfrm>
        </p:grpSpPr>
        <p:sp>
          <p:nvSpPr>
            <p:cNvPr id="44" name="Rectangle 43">
              <a:extLst>
                <a:ext uri="{FF2B5EF4-FFF2-40B4-BE49-F238E27FC236}">
                  <a16:creationId xmlns:a16="http://schemas.microsoft.com/office/drawing/2014/main" id="{FC4A3E18-ECC7-6D45-9923-C7CA3887CF47}"/>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5" name="Picture 44">
              <a:extLst>
                <a:ext uri="{FF2B5EF4-FFF2-40B4-BE49-F238E27FC236}">
                  <a16:creationId xmlns:a16="http://schemas.microsoft.com/office/drawing/2014/main" id="{4F0C9A7E-0C2B-CA47-8530-F42A284808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3977585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grpSp>
        <p:nvGrpSpPr>
          <p:cNvPr id="42" name="Group 21"/>
          <p:cNvGrpSpPr>
            <a:grpSpLocks/>
          </p:cNvGrpSpPr>
          <p:nvPr/>
        </p:nvGrpSpPr>
        <p:grpSpPr bwMode="auto">
          <a:xfrm>
            <a:off x="6230603" y="2680750"/>
            <a:ext cx="884588" cy="1047869"/>
            <a:chOff x="545458" y="4783771"/>
            <a:chExt cx="2293787" cy="1733798"/>
          </a:xfrm>
        </p:grpSpPr>
        <p:sp>
          <p:nvSpPr>
            <p:cNvPr id="46" name="Rounded Rectangle 45"/>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7" name="Rounded Rectangle 46"/>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48" name="Group 21"/>
          <p:cNvGrpSpPr>
            <a:grpSpLocks/>
          </p:cNvGrpSpPr>
          <p:nvPr/>
        </p:nvGrpSpPr>
        <p:grpSpPr bwMode="auto">
          <a:xfrm>
            <a:off x="6240867" y="3719884"/>
            <a:ext cx="884588" cy="1047869"/>
            <a:chOff x="545458" y="4783771"/>
            <a:chExt cx="2293787" cy="1733798"/>
          </a:xfrm>
        </p:grpSpPr>
        <p:sp>
          <p:nvSpPr>
            <p:cNvPr id="49" name="Rounded Rectangle 4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0" name="Rounded Rectangle 4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51" name="TextBox 50"/>
          <p:cNvSpPr txBox="1"/>
          <p:nvPr/>
        </p:nvSpPr>
        <p:spPr>
          <a:xfrm>
            <a:off x="7146825" y="3280998"/>
            <a:ext cx="1969450" cy="369332"/>
          </a:xfrm>
          <a:prstGeom prst="rect">
            <a:avLst/>
          </a:prstGeom>
          <a:noFill/>
        </p:spPr>
        <p:txBody>
          <a:bodyPr wrap="none" rtlCol="0">
            <a:spAutoFit/>
          </a:bodyPr>
          <a:lstStyle/>
          <a:p>
            <a:r>
              <a:rPr lang="en-US" dirty="0"/>
              <a:t>80, 443-&gt;</a:t>
            </a:r>
            <a:r>
              <a:rPr lang="en-US" dirty="0" err="1"/>
              <a:t>WebSG</a:t>
            </a:r>
            <a:endParaRPr lang="en-US" dirty="0"/>
          </a:p>
        </p:txBody>
      </p:sp>
      <p:grpSp>
        <p:nvGrpSpPr>
          <p:cNvPr id="52" name="Group 51">
            <a:extLst>
              <a:ext uri="{FF2B5EF4-FFF2-40B4-BE49-F238E27FC236}">
                <a16:creationId xmlns:a16="http://schemas.microsoft.com/office/drawing/2014/main" id="{CCC86741-78E7-0F40-B045-591D2E365836}"/>
              </a:ext>
            </a:extLst>
          </p:cNvPr>
          <p:cNvGrpSpPr/>
          <p:nvPr/>
        </p:nvGrpSpPr>
        <p:grpSpPr>
          <a:xfrm>
            <a:off x="6267935" y="3749135"/>
            <a:ext cx="773372" cy="967456"/>
            <a:chOff x="1202247" y="1845846"/>
            <a:chExt cx="773372" cy="967456"/>
          </a:xfrm>
        </p:grpSpPr>
        <p:sp>
          <p:nvSpPr>
            <p:cNvPr id="53" name="TextBox 52">
              <a:extLst>
                <a:ext uri="{FF2B5EF4-FFF2-40B4-BE49-F238E27FC236}">
                  <a16:creationId xmlns:a16="http://schemas.microsoft.com/office/drawing/2014/main" id="{578C565E-1967-0F4F-90C4-EE6EA73DB9DF}"/>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4" name="Picture 53">
              <a:extLst>
                <a:ext uri="{FF2B5EF4-FFF2-40B4-BE49-F238E27FC236}">
                  <a16:creationId xmlns:a16="http://schemas.microsoft.com/office/drawing/2014/main" id="{89414194-B8D3-2C4F-A1F4-B4B1AD7EDD3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5" name="Group 54">
            <a:extLst>
              <a:ext uri="{FF2B5EF4-FFF2-40B4-BE49-F238E27FC236}">
                <a16:creationId xmlns:a16="http://schemas.microsoft.com/office/drawing/2014/main" id="{59C4DEE8-EFF6-FA4B-A188-5688FD60F764}"/>
              </a:ext>
            </a:extLst>
          </p:cNvPr>
          <p:cNvGrpSpPr/>
          <p:nvPr/>
        </p:nvGrpSpPr>
        <p:grpSpPr>
          <a:xfrm>
            <a:off x="6269786" y="2688604"/>
            <a:ext cx="773372" cy="967456"/>
            <a:chOff x="1202247" y="1845846"/>
            <a:chExt cx="773372" cy="967456"/>
          </a:xfrm>
        </p:grpSpPr>
        <p:sp>
          <p:nvSpPr>
            <p:cNvPr id="56" name="TextBox 55">
              <a:extLst>
                <a:ext uri="{FF2B5EF4-FFF2-40B4-BE49-F238E27FC236}">
                  <a16:creationId xmlns:a16="http://schemas.microsoft.com/office/drawing/2014/main" id="{3D5238BA-24CD-1F48-9A21-92120A29021E}"/>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7" name="Picture 56">
              <a:extLst>
                <a:ext uri="{FF2B5EF4-FFF2-40B4-BE49-F238E27FC236}">
                  <a16:creationId xmlns:a16="http://schemas.microsoft.com/office/drawing/2014/main" id="{39529DE0-A262-8B49-995B-437FEE043E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8" name="Group 57">
            <a:extLst>
              <a:ext uri="{FF2B5EF4-FFF2-40B4-BE49-F238E27FC236}">
                <a16:creationId xmlns:a16="http://schemas.microsoft.com/office/drawing/2014/main" id="{E4637BEC-8397-AD47-B4A6-40D50D81C20D}"/>
              </a:ext>
            </a:extLst>
          </p:cNvPr>
          <p:cNvGrpSpPr/>
          <p:nvPr/>
        </p:nvGrpSpPr>
        <p:grpSpPr>
          <a:xfrm>
            <a:off x="2051321" y="2431072"/>
            <a:ext cx="643781" cy="939947"/>
            <a:chOff x="486970" y="2918466"/>
            <a:chExt cx="643781" cy="939947"/>
          </a:xfrm>
        </p:grpSpPr>
        <p:sp>
          <p:nvSpPr>
            <p:cNvPr id="59" name="TextBox 58">
              <a:extLst>
                <a:ext uri="{FF2B5EF4-FFF2-40B4-BE49-F238E27FC236}">
                  <a16:creationId xmlns:a16="http://schemas.microsoft.com/office/drawing/2014/main" id="{AF466EE2-14B1-3949-BF8B-5513707229D1}"/>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60" name="Picture 59">
              <a:extLst>
                <a:ext uri="{FF2B5EF4-FFF2-40B4-BE49-F238E27FC236}">
                  <a16:creationId xmlns:a16="http://schemas.microsoft.com/office/drawing/2014/main" id="{4168EFD2-7AE3-814F-B294-001766611FF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61" name="Group 60">
            <a:extLst>
              <a:ext uri="{FF2B5EF4-FFF2-40B4-BE49-F238E27FC236}">
                <a16:creationId xmlns:a16="http://schemas.microsoft.com/office/drawing/2014/main" id="{6DBAF584-03AB-9A4F-86AA-4B48F91161FB}"/>
              </a:ext>
            </a:extLst>
          </p:cNvPr>
          <p:cNvGrpSpPr/>
          <p:nvPr/>
        </p:nvGrpSpPr>
        <p:grpSpPr>
          <a:xfrm>
            <a:off x="763228" y="1154477"/>
            <a:ext cx="509968" cy="566242"/>
            <a:chOff x="8495489" y="94435"/>
            <a:chExt cx="509968" cy="566242"/>
          </a:xfrm>
        </p:grpSpPr>
        <p:sp>
          <p:nvSpPr>
            <p:cNvPr id="62" name="Rectangle 61">
              <a:extLst>
                <a:ext uri="{FF2B5EF4-FFF2-40B4-BE49-F238E27FC236}">
                  <a16:creationId xmlns:a16="http://schemas.microsoft.com/office/drawing/2014/main" id="{44052AE5-E745-6649-BF3D-FD5053201D2F}"/>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3" name="Picture 62">
              <a:extLst>
                <a:ext uri="{FF2B5EF4-FFF2-40B4-BE49-F238E27FC236}">
                  <a16:creationId xmlns:a16="http://schemas.microsoft.com/office/drawing/2014/main" id="{F468479B-43A9-5F40-A414-26C334DA204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627198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grpSp>
        <p:nvGrpSpPr>
          <p:cNvPr id="42" name="Group 21"/>
          <p:cNvGrpSpPr>
            <a:grpSpLocks/>
          </p:cNvGrpSpPr>
          <p:nvPr/>
        </p:nvGrpSpPr>
        <p:grpSpPr bwMode="auto">
          <a:xfrm>
            <a:off x="6230603" y="2680750"/>
            <a:ext cx="884588" cy="1047869"/>
            <a:chOff x="545458" y="4783771"/>
            <a:chExt cx="2293787" cy="1733798"/>
          </a:xfrm>
        </p:grpSpPr>
        <p:sp>
          <p:nvSpPr>
            <p:cNvPr id="46" name="Rounded Rectangle 45"/>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7" name="Rounded Rectangle 46"/>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grpSp>
        <p:nvGrpSpPr>
          <p:cNvPr id="48" name="Group 21"/>
          <p:cNvGrpSpPr>
            <a:grpSpLocks/>
          </p:cNvGrpSpPr>
          <p:nvPr/>
        </p:nvGrpSpPr>
        <p:grpSpPr bwMode="auto">
          <a:xfrm>
            <a:off x="6240867" y="3719884"/>
            <a:ext cx="884588" cy="1047869"/>
            <a:chOff x="545458" y="4783771"/>
            <a:chExt cx="2293787" cy="1733798"/>
          </a:xfrm>
        </p:grpSpPr>
        <p:sp>
          <p:nvSpPr>
            <p:cNvPr id="49" name="Rounded Rectangle 4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0" name="Rounded Rectangle 4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6" name="TextBox 5"/>
          <p:cNvSpPr txBox="1"/>
          <p:nvPr/>
        </p:nvSpPr>
        <p:spPr>
          <a:xfrm>
            <a:off x="7146825" y="4243818"/>
            <a:ext cx="1935145" cy="369332"/>
          </a:xfrm>
          <a:prstGeom prst="rect">
            <a:avLst/>
          </a:prstGeom>
          <a:noFill/>
        </p:spPr>
        <p:txBody>
          <a:bodyPr wrap="none" rtlCol="0">
            <a:spAutoFit/>
          </a:bodyPr>
          <a:lstStyle/>
          <a:p>
            <a:r>
              <a:rPr lang="en-US" dirty="0"/>
              <a:t>3389 -&gt; 0.0.0.0/0</a:t>
            </a:r>
          </a:p>
        </p:txBody>
      </p:sp>
      <p:sp>
        <p:nvSpPr>
          <p:cNvPr id="51" name="TextBox 50"/>
          <p:cNvSpPr txBox="1"/>
          <p:nvPr/>
        </p:nvSpPr>
        <p:spPr>
          <a:xfrm>
            <a:off x="7146825" y="3280998"/>
            <a:ext cx="1969450" cy="369332"/>
          </a:xfrm>
          <a:prstGeom prst="rect">
            <a:avLst/>
          </a:prstGeom>
          <a:noFill/>
        </p:spPr>
        <p:txBody>
          <a:bodyPr wrap="none" rtlCol="0">
            <a:spAutoFit/>
          </a:bodyPr>
          <a:lstStyle/>
          <a:p>
            <a:r>
              <a:rPr lang="en-US" dirty="0"/>
              <a:t>80, 443-&gt;</a:t>
            </a:r>
            <a:r>
              <a:rPr lang="en-US" dirty="0" err="1"/>
              <a:t>WebSG</a:t>
            </a:r>
            <a:endParaRPr lang="en-US" dirty="0"/>
          </a:p>
        </p:txBody>
      </p:sp>
      <p:grpSp>
        <p:nvGrpSpPr>
          <p:cNvPr id="52" name="Group 51">
            <a:extLst>
              <a:ext uri="{FF2B5EF4-FFF2-40B4-BE49-F238E27FC236}">
                <a16:creationId xmlns:a16="http://schemas.microsoft.com/office/drawing/2014/main" id="{FF430C0B-2FF6-2747-AC2A-88C645997647}"/>
              </a:ext>
            </a:extLst>
          </p:cNvPr>
          <p:cNvGrpSpPr/>
          <p:nvPr/>
        </p:nvGrpSpPr>
        <p:grpSpPr>
          <a:xfrm>
            <a:off x="6267935" y="3749135"/>
            <a:ext cx="773372" cy="967456"/>
            <a:chOff x="1202247" y="1845846"/>
            <a:chExt cx="773372" cy="967456"/>
          </a:xfrm>
        </p:grpSpPr>
        <p:sp>
          <p:nvSpPr>
            <p:cNvPr id="53" name="TextBox 52">
              <a:extLst>
                <a:ext uri="{FF2B5EF4-FFF2-40B4-BE49-F238E27FC236}">
                  <a16:creationId xmlns:a16="http://schemas.microsoft.com/office/drawing/2014/main" id="{CB94B5E1-35A4-9F49-93F7-25BF8B845E2F}"/>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4" name="Picture 53">
              <a:extLst>
                <a:ext uri="{FF2B5EF4-FFF2-40B4-BE49-F238E27FC236}">
                  <a16:creationId xmlns:a16="http://schemas.microsoft.com/office/drawing/2014/main" id="{276EDAF0-512D-C047-AB98-E9D9190721B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5" name="Group 54">
            <a:extLst>
              <a:ext uri="{FF2B5EF4-FFF2-40B4-BE49-F238E27FC236}">
                <a16:creationId xmlns:a16="http://schemas.microsoft.com/office/drawing/2014/main" id="{67C844DE-58A6-2D46-94BA-9BE0D26DC9A3}"/>
              </a:ext>
            </a:extLst>
          </p:cNvPr>
          <p:cNvGrpSpPr/>
          <p:nvPr/>
        </p:nvGrpSpPr>
        <p:grpSpPr>
          <a:xfrm>
            <a:off x="6269786" y="2688604"/>
            <a:ext cx="773372" cy="967456"/>
            <a:chOff x="1202247" y="1845846"/>
            <a:chExt cx="773372" cy="967456"/>
          </a:xfrm>
        </p:grpSpPr>
        <p:sp>
          <p:nvSpPr>
            <p:cNvPr id="56" name="TextBox 55">
              <a:extLst>
                <a:ext uri="{FF2B5EF4-FFF2-40B4-BE49-F238E27FC236}">
                  <a16:creationId xmlns:a16="http://schemas.microsoft.com/office/drawing/2014/main" id="{7C3E41C8-F2C5-6B4F-BCB3-2903AA73360F}"/>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7" name="Picture 56">
              <a:extLst>
                <a:ext uri="{FF2B5EF4-FFF2-40B4-BE49-F238E27FC236}">
                  <a16:creationId xmlns:a16="http://schemas.microsoft.com/office/drawing/2014/main" id="{0F308E09-08AD-4349-9DBD-8DFABE8181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61" name="Group 60">
            <a:extLst>
              <a:ext uri="{FF2B5EF4-FFF2-40B4-BE49-F238E27FC236}">
                <a16:creationId xmlns:a16="http://schemas.microsoft.com/office/drawing/2014/main" id="{D9CE5669-D949-8042-B374-A3DF4D7471CC}"/>
              </a:ext>
            </a:extLst>
          </p:cNvPr>
          <p:cNvGrpSpPr/>
          <p:nvPr/>
        </p:nvGrpSpPr>
        <p:grpSpPr>
          <a:xfrm>
            <a:off x="2051321" y="2431072"/>
            <a:ext cx="643781" cy="939947"/>
            <a:chOff x="486970" y="2918466"/>
            <a:chExt cx="643781" cy="939947"/>
          </a:xfrm>
        </p:grpSpPr>
        <p:sp>
          <p:nvSpPr>
            <p:cNvPr id="62" name="TextBox 61">
              <a:extLst>
                <a:ext uri="{FF2B5EF4-FFF2-40B4-BE49-F238E27FC236}">
                  <a16:creationId xmlns:a16="http://schemas.microsoft.com/office/drawing/2014/main" id="{876FCA71-3385-BB43-85DD-B45472116AC9}"/>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63" name="Picture 62">
              <a:extLst>
                <a:ext uri="{FF2B5EF4-FFF2-40B4-BE49-F238E27FC236}">
                  <a16:creationId xmlns:a16="http://schemas.microsoft.com/office/drawing/2014/main" id="{853CC65D-2B10-B741-893B-6E52869A1D8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58" name="Group 57">
            <a:extLst>
              <a:ext uri="{FF2B5EF4-FFF2-40B4-BE49-F238E27FC236}">
                <a16:creationId xmlns:a16="http://schemas.microsoft.com/office/drawing/2014/main" id="{F11C4077-8FC4-D84A-A8EA-CE65A95D0B01}"/>
              </a:ext>
            </a:extLst>
          </p:cNvPr>
          <p:cNvGrpSpPr/>
          <p:nvPr/>
        </p:nvGrpSpPr>
        <p:grpSpPr>
          <a:xfrm>
            <a:off x="763228" y="1154477"/>
            <a:ext cx="509968" cy="566242"/>
            <a:chOff x="8495489" y="94435"/>
            <a:chExt cx="509968" cy="566242"/>
          </a:xfrm>
        </p:grpSpPr>
        <p:sp>
          <p:nvSpPr>
            <p:cNvPr id="59" name="Rectangle 58">
              <a:extLst>
                <a:ext uri="{FF2B5EF4-FFF2-40B4-BE49-F238E27FC236}">
                  <a16:creationId xmlns:a16="http://schemas.microsoft.com/office/drawing/2014/main" id="{510F57D6-2D21-CD44-AA2E-9768812532F2}"/>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0" name="Picture 59">
              <a:extLst>
                <a:ext uri="{FF2B5EF4-FFF2-40B4-BE49-F238E27FC236}">
                  <a16:creationId xmlns:a16="http://schemas.microsoft.com/office/drawing/2014/main" id="{CA8D6A51-9898-FD44-9ACE-ACC477A97E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3888177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054241"/>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261610"/>
            </a:xfrm>
            <a:prstGeom prst="rect">
              <a:avLst/>
            </a:prstGeom>
            <a:noFill/>
          </p:spPr>
          <p:txBody>
            <a:bodyPr wrap="square" rtlCol="0">
              <a:spAutoFit/>
            </a:bodyPr>
            <a:lstStyle/>
            <a:p>
              <a:r>
                <a:rPr lang="en-US" sz="1050" dirty="0"/>
                <a:t>Instance:~  ec2-user$ _</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grpSp>
        <p:nvGrpSpPr>
          <p:cNvPr id="42" name="Group 21"/>
          <p:cNvGrpSpPr>
            <a:grpSpLocks/>
          </p:cNvGrpSpPr>
          <p:nvPr/>
        </p:nvGrpSpPr>
        <p:grpSpPr bwMode="auto">
          <a:xfrm>
            <a:off x="6230603" y="2680750"/>
            <a:ext cx="884588" cy="1047869"/>
            <a:chOff x="545458" y="4783771"/>
            <a:chExt cx="2293787" cy="1733798"/>
          </a:xfrm>
        </p:grpSpPr>
        <p:sp>
          <p:nvSpPr>
            <p:cNvPr id="46" name="Rounded Rectangle 45"/>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7" name="Rounded Rectangle 46"/>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51" name="TextBox 50"/>
          <p:cNvSpPr txBox="1"/>
          <p:nvPr/>
        </p:nvSpPr>
        <p:spPr>
          <a:xfrm>
            <a:off x="7146825" y="3280998"/>
            <a:ext cx="1969450" cy="369332"/>
          </a:xfrm>
          <a:prstGeom prst="rect">
            <a:avLst/>
          </a:prstGeom>
          <a:noFill/>
        </p:spPr>
        <p:txBody>
          <a:bodyPr wrap="none" rtlCol="0">
            <a:spAutoFit/>
          </a:bodyPr>
          <a:lstStyle/>
          <a:p>
            <a:r>
              <a:rPr lang="en-US" dirty="0"/>
              <a:t>80, 443-&gt;</a:t>
            </a:r>
            <a:r>
              <a:rPr lang="en-US" dirty="0" err="1"/>
              <a:t>WebSG</a:t>
            </a:r>
            <a:endParaRPr lang="en-US" dirty="0"/>
          </a:p>
        </p:txBody>
      </p:sp>
      <p:grpSp>
        <p:nvGrpSpPr>
          <p:cNvPr id="52" name="Group 51">
            <a:extLst>
              <a:ext uri="{FF2B5EF4-FFF2-40B4-BE49-F238E27FC236}">
                <a16:creationId xmlns:a16="http://schemas.microsoft.com/office/drawing/2014/main" id="{C57E5EC4-E291-6847-83C5-C5F08969635D}"/>
              </a:ext>
            </a:extLst>
          </p:cNvPr>
          <p:cNvGrpSpPr/>
          <p:nvPr/>
        </p:nvGrpSpPr>
        <p:grpSpPr>
          <a:xfrm>
            <a:off x="6269786" y="2688604"/>
            <a:ext cx="773372" cy="967456"/>
            <a:chOff x="1202247" y="1845846"/>
            <a:chExt cx="773372" cy="967456"/>
          </a:xfrm>
        </p:grpSpPr>
        <p:sp>
          <p:nvSpPr>
            <p:cNvPr id="53" name="TextBox 52">
              <a:extLst>
                <a:ext uri="{FF2B5EF4-FFF2-40B4-BE49-F238E27FC236}">
                  <a16:creationId xmlns:a16="http://schemas.microsoft.com/office/drawing/2014/main" id="{7BC60D6A-2923-424E-820B-486FB990EBB6}"/>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4" name="Picture 53">
              <a:extLst>
                <a:ext uri="{FF2B5EF4-FFF2-40B4-BE49-F238E27FC236}">
                  <a16:creationId xmlns:a16="http://schemas.microsoft.com/office/drawing/2014/main" id="{564B24DF-B4F6-F84E-8BD9-F2D6D8596AD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5" name="Group 54">
            <a:extLst>
              <a:ext uri="{FF2B5EF4-FFF2-40B4-BE49-F238E27FC236}">
                <a16:creationId xmlns:a16="http://schemas.microsoft.com/office/drawing/2014/main" id="{BD8311B9-A263-5A42-8582-6DD9DEEAFA7A}"/>
              </a:ext>
            </a:extLst>
          </p:cNvPr>
          <p:cNvGrpSpPr/>
          <p:nvPr/>
        </p:nvGrpSpPr>
        <p:grpSpPr>
          <a:xfrm>
            <a:off x="2051321" y="2431072"/>
            <a:ext cx="643781" cy="939947"/>
            <a:chOff x="486970" y="2918466"/>
            <a:chExt cx="643781" cy="939947"/>
          </a:xfrm>
        </p:grpSpPr>
        <p:sp>
          <p:nvSpPr>
            <p:cNvPr id="56" name="TextBox 55">
              <a:extLst>
                <a:ext uri="{FF2B5EF4-FFF2-40B4-BE49-F238E27FC236}">
                  <a16:creationId xmlns:a16="http://schemas.microsoft.com/office/drawing/2014/main" id="{8B9C592C-6859-FE4D-96E5-383F607C0FBA}"/>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 Rule</a:t>
              </a:r>
              <a:endParaRPr lang="en-US" sz="1400" b="1" dirty="0"/>
            </a:p>
          </p:txBody>
        </p:sp>
        <p:pic>
          <p:nvPicPr>
            <p:cNvPr id="57" name="Picture 56">
              <a:extLst>
                <a:ext uri="{FF2B5EF4-FFF2-40B4-BE49-F238E27FC236}">
                  <a16:creationId xmlns:a16="http://schemas.microsoft.com/office/drawing/2014/main" id="{B0BB3F9E-5795-4D49-AB0A-4E8E2EF322E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43" name="Group 42">
            <a:extLst>
              <a:ext uri="{FF2B5EF4-FFF2-40B4-BE49-F238E27FC236}">
                <a16:creationId xmlns:a16="http://schemas.microsoft.com/office/drawing/2014/main" id="{1080DDD9-4E05-8A4F-9480-D68A85BA7462}"/>
              </a:ext>
            </a:extLst>
          </p:cNvPr>
          <p:cNvGrpSpPr/>
          <p:nvPr/>
        </p:nvGrpSpPr>
        <p:grpSpPr>
          <a:xfrm>
            <a:off x="763228" y="1154477"/>
            <a:ext cx="509968" cy="566242"/>
            <a:chOff x="8495489" y="94435"/>
            <a:chExt cx="509968" cy="566242"/>
          </a:xfrm>
        </p:grpSpPr>
        <p:sp>
          <p:nvSpPr>
            <p:cNvPr id="44" name="Rectangle 43">
              <a:extLst>
                <a:ext uri="{FF2B5EF4-FFF2-40B4-BE49-F238E27FC236}">
                  <a16:creationId xmlns:a16="http://schemas.microsoft.com/office/drawing/2014/main" id="{061516F2-7BF3-6740-A846-56082888151A}"/>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45" name="Picture 44">
              <a:extLst>
                <a:ext uri="{FF2B5EF4-FFF2-40B4-BE49-F238E27FC236}">
                  <a16:creationId xmlns:a16="http://schemas.microsoft.com/office/drawing/2014/main" id="{88613AD2-4F8E-9C42-A3D2-E4C2132D4AE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3378675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132619"/>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sp>
          <p:nvSpPr>
            <p:cNvPr id="24" name="TextBox 23"/>
            <p:cNvSpPr txBox="1"/>
            <p:nvPr/>
          </p:nvSpPr>
          <p:spPr>
            <a:xfrm>
              <a:off x="5546202" y="2819516"/>
              <a:ext cx="1639749" cy="807913"/>
            </a:xfrm>
            <a:prstGeom prst="rect">
              <a:avLst/>
            </a:prstGeom>
            <a:noFill/>
          </p:spPr>
          <p:txBody>
            <a:bodyPr wrap="square" rtlCol="0">
              <a:spAutoFit/>
            </a:bodyPr>
            <a:lstStyle/>
            <a:p>
              <a:r>
                <a:rPr lang="en-US" sz="900" dirty="0"/>
                <a:t>Instance:~  ec2-user$ top</a:t>
              </a:r>
            </a:p>
            <a:p>
              <a:r>
                <a:rPr lang="en-US" sz="900" dirty="0"/>
                <a:t>Instance:~  ec2-user$ pcap</a:t>
              </a:r>
            </a:p>
            <a:p>
              <a:r>
                <a:rPr lang="en-US" sz="900" dirty="0"/>
                <a:t>Instance:~  ec2-user$ lime</a:t>
              </a:r>
            </a:p>
            <a:p>
              <a:r>
                <a:rPr lang="en-US" sz="900" dirty="0"/>
                <a:t>Instance:~  ec2-user$ </a:t>
              </a:r>
              <a:r>
                <a:rPr lang="en-US" sz="900" dirty="0" err="1"/>
                <a:t>ps</a:t>
              </a:r>
              <a:r>
                <a:rPr lang="en-US" sz="900" dirty="0"/>
                <a:t> –</a:t>
              </a:r>
              <a:r>
                <a:rPr lang="en-US" sz="900" dirty="0" err="1"/>
                <a:t>ef</a:t>
              </a:r>
              <a:r>
                <a:rPr lang="en-US" sz="900" dirty="0"/>
                <a:t> </a:t>
              </a:r>
            </a:p>
            <a:p>
              <a:endParaRPr lang="en-US" sz="1050" dirty="0"/>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235807" y="3898517"/>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grpSp>
        <p:nvGrpSpPr>
          <p:cNvPr id="42" name="Group 21"/>
          <p:cNvGrpSpPr>
            <a:grpSpLocks/>
          </p:cNvGrpSpPr>
          <p:nvPr/>
        </p:nvGrpSpPr>
        <p:grpSpPr bwMode="auto">
          <a:xfrm>
            <a:off x="6230603" y="2680750"/>
            <a:ext cx="884588" cy="2035841"/>
            <a:chOff x="545458" y="4783771"/>
            <a:chExt cx="2293787" cy="3368490"/>
          </a:xfrm>
        </p:grpSpPr>
        <p:sp>
          <p:nvSpPr>
            <p:cNvPr id="46" name="Rounded Rectangle 45"/>
            <p:cNvSpPr/>
            <p:nvPr/>
          </p:nvSpPr>
          <p:spPr>
            <a:xfrm>
              <a:off x="545458" y="4783771"/>
              <a:ext cx="2293787" cy="3368490"/>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7" name="Rounded Rectangle 46"/>
            <p:cNvSpPr/>
            <p:nvPr/>
          </p:nvSpPr>
          <p:spPr>
            <a:xfrm>
              <a:off x="545458" y="4783771"/>
              <a:ext cx="2293787" cy="3258220"/>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cxnSp>
        <p:nvCxnSpPr>
          <p:cNvPr id="52" name="Straight Connector 51"/>
          <p:cNvCxnSpPr>
            <a:stCxn id="7" idx="1"/>
            <a:endCxn id="26" idx="3"/>
          </p:cNvCxnSpPr>
          <p:nvPr/>
        </p:nvCxnSpPr>
        <p:spPr>
          <a:xfrm flipH="1">
            <a:off x="3860794" y="1435920"/>
            <a:ext cx="3660799" cy="1679"/>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24" idx="0"/>
            <a:endCxn id="10" idx="1"/>
          </p:cNvCxnSpPr>
          <p:nvPr/>
        </p:nvCxnSpPr>
        <p:spPr>
          <a:xfrm flipV="1">
            <a:off x="5639484" y="2571095"/>
            <a:ext cx="1852805" cy="253825"/>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51" name="Group 50">
            <a:extLst>
              <a:ext uri="{FF2B5EF4-FFF2-40B4-BE49-F238E27FC236}">
                <a16:creationId xmlns:a16="http://schemas.microsoft.com/office/drawing/2014/main" id="{1694C50A-EAE3-5B4F-A594-EDBA8B23CCBE}"/>
              </a:ext>
            </a:extLst>
          </p:cNvPr>
          <p:cNvGrpSpPr/>
          <p:nvPr/>
        </p:nvGrpSpPr>
        <p:grpSpPr>
          <a:xfrm>
            <a:off x="6267935" y="3749135"/>
            <a:ext cx="773372" cy="967456"/>
            <a:chOff x="1202247" y="1845846"/>
            <a:chExt cx="773372" cy="967456"/>
          </a:xfrm>
        </p:grpSpPr>
        <p:sp>
          <p:nvSpPr>
            <p:cNvPr id="54" name="TextBox 53">
              <a:extLst>
                <a:ext uri="{FF2B5EF4-FFF2-40B4-BE49-F238E27FC236}">
                  <a16:creationId xmlns:a16="http://schemas.microsoft.com/office/drawing/2014/main" id="{32E0571F-7492-2D41-8230-D9068C450879}"/>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5" name="Picture 54">
              <a:extLst>
                <a:ext uri="{FF2B5EF4-FFF2-40B4-BE49-F238E27FC236}">
                  <a16:creationId xmlns:a16="http://schemas.microsoft.com/office/drawing/2014/main" id="{7D20C6E9-6CF2-2441-B791-E80FD1DCA9A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56" name="Group 55">
            <a:extLst>
              <a:ext uri="{FF2B5EF4-FFF2-40B4-BE49-F238E27FC236}">
                <a16:creationId xmlns:a16="http://schemas.microsoft.com/office/drawing/2014/main" id="{6F1D7C3D-27BF-DA4F-8BD9-C621061A1869}"/>
              </a:ext>
            </a:extLst>
          </p:cNvPr>
          <p:cNvGrpSpPr/>
          <p:nvPr/>
        </p:nvGrpSpPr>
        <p:grpSpPr>
          <a:xfrm>
            <a:off x="6269786" y="2688604"/>
            <a:ext cx="773372" cy="967456"/>
            <a:chOff x="1202247" y="1845846"/>
            <a:chExt cx="773372" cy="967456"/>
          </a:xfrm>
        </p:grpSpPr>
        <p:sp>
          <p:nvSpPr>
            <p:cNvPr id="57" name="TextBox 56">
              <a:extLst>
                <a:ext uri="{FF2B5EF4-FFF2-40B4-BE49-F238E27FC236}">
                  <a16:creationId xmlns:a16="http://schemas.microsoft.com/office/drawing/2014/main" id="{7187AFE5-5613-ED49-B79B-A074D14C2C54}"/>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58" name="Picture 57">
              <a:extLst>
                <a:ext uri="{FF2B5EF4-FFF2-40B4-BE49-F238E27FC236}">
                  <a16:creationId xmlns:a16="http://schemas.microsoft.com/office/drawing/2014/main" id="{604ED9B5-D47A-8A42-A759-F141C90C3B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sp>
        <p:nvSpPr>
          <p:cNvPr id="59" name="TextBox 58">
            <a:extLst>
              <a:ext uri="{FF2B5EF4-FFF2-40B4-BE49-F238E27FC236}">
                <a16:creationId xmlns:a16="http://schemas.microsoft.com/office/drawing/2014/main" id="{625475D9-B55F-2145-812D-3F5CAB78A531}"/>
              </a:ext>
            </a:extLst>
          </p:cNvPr>
          <p:cNvSpPr txBox="1"/>
          <p:nvPr/>
        </p:nvSpPr>
        <p:spPr>
          <a:xfrm>
            <a:off x="6890236" y="3280998"/>
            <a:ext cx="2486687" cy="369332"/>
          </a:xfrm>
          <a:prstGeom prst="rect">
            <a:avLst/>
          </a:prstGeom>
          <a:noFill/>
        </p:spPr>
        <p:txBody>
          <a:bodyPr wrap="square" rtlCol="0">
            <a:spAutoFit/>
          </a:bodyPr>
          <a:lstStyle/>
          <a:p>
            <a:r>
              <a:rPr lang="en-US" dirty="0"/>
              <a:t>null-&gt;</a:t>
            </a:r>
            <a:r>
              <a:rPr lang="en-US" dirty="0" err="1"/>
              <a:t>QuarantineSG</a:t>
            </a:r>
            <a:endParaRPr lang="en-US" dirty="0"/>
          </a:p>
        </p:txBody>
      </p:sp>
      <p:grpSp>
        <p:nvGrpSpPr>
          <p:cNvPr id="60" name="Group 59">
            <a:extLst>
              <a:ext uri="{FF2B5EF4-FFF2-40B4-BE49-F238E27FC236}">
                <a16:creationId xmlns:a16="http://schemas.microsoft.com/office/drawing/2014/main" id="{88F09436-8DEC-A245-AB2C-CF90E9D3DDE4}"/>
              </a:ext>
            </a:extLst>
          </p:cNvPr>
          <p:cNvGrpSpPr/>
          <p:nvPr/>
        </p:nvGrpSpPr>
        <p:grpSpPr>
          <a:xfrm>
            <a:off x="4210266" y="2759012"/>
            <a:ext cx="773372" cy="1087507"/>
            <a:chOff x="4319885" y="3599970"/>
            <a:chExt cx="773372" cy="1087507"/>
          </a:xfrm>
        </p:grpSpPr>
        <p:pic>
          <p:nvPicPr>
            <p:cNvPr id="61" name="Picture 60">
              <a:extLst>
                <a:ext uri="{FF2B5EF4-FFF2-40B4-BE49-F238E27FC236}">
                  <a16:creationId xmlns:a16="http://schemas.microsoft.com/office/drawing/2014/main" id="{81E22CD4-F4EF-4445-9B1C-6E8258395D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62" name="TextBox 61">
              <a:extLst>
                <a:ext uri="{FF2B5EF4-FFF2-40B4-BE49-F238E27FC236}">
                  <a16:creationId xmlns:a16="http://schemas.microsoft.com/office/drawing/2014/main" id="{C2A5B549-DD93-FD42-8D78-093F3BED031B}"/>
                </a:ext>
              </a:extLst>
            </p:cNvPr>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Forensics Volume</a:t>
              </a:r>
              <a:endParaRPr lang="en-US" sz="1400" b="1" dirty="0"/>
            </a:p>
          </p:txBody>
        </p:sp>
      </p:grpSp>
      <p:grpSp>
        <p:nvGrpSpPr>
          <p:cNvPr id="63" name="Group 62">
            <a:extLst>
              <a:ext uri="{FF2B5EF4-FFF2-40B4-BE49-F238E27FC236}">
                <a16:creationId xmlns:a16="http://schemas.microsoft.com/office/drawing/2014/main" id="{FA40EB10-06B4-0D44-916D-185CDA19D92D}"/>
              </a:ext>
            </a:extLst>
          </p:cNvPr>
          <p:cNvGrpSpPr/>
          <p:nvPr/>
        </p:nvGrpSpPr>
        <p:grpSpPr>
          <a:xfrm>
            <a:off x="2051321" y="2431072"/>
            <a:ext cx="643781" cy="939947"/>
            <a:chOff x="486970" y="2918466"/>
            <a:chExt cx="643781" cy="939947"/>
          </a:xfrm>
        </p:grpSpPr>
        <p:sp>
          <p:nvSpPr>
            <p:cNvPr id="64" name="TextBox 63">
              <a:extLst>
                <a:ext uri="{FF2B5EF4-FFF2-40B4-BE49-F238E27FC236}">
                  <a16:creationId xmlns:a16="http://schemas.microsoft.com/office/drawing/2014/main" id="{A8DEEA8A-146E-C944-B072-FC6CC083D6B4}"/>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a:t>
              </a:r>
              <a:endParaRPr lang="en-US" sz="1400" b="1" dirty="0"/>
            </a:p>
          </p:txBody>
        </p:sp>
        <p:pic>
          <p:nvPicPr>
            <p:cNvPr id="65" name="Picture 64">
              <a:extLst>
                <a:ext uri="{FF2B5EF4-FFF2-40B4-BE49-F238E27FC236}">
                  <a16:creationId xmlns:a16="http://schemas.microsoft.com/office/drawing/2014/main" id="{F2ECD722-0DD7-EF49-964B-92147F5DB86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50" name="Group 49">
            <a:extLst>
              <a:ext uri="{FF2B5EF4-FFF2-40B4-BE49-F238E27FC236}">
                <a16:creationId xmlns:a16="http://schemas.microsoft.com/office/drawing/2014/main" id="{242F66CD-983D-1244-AEB3-6715BC3341AE}"/>
              </a:ext>
            </a:extLst>
          </p:cNvPr>
          <p:cNvGrpSpPr/>
          <p:nvPr/>
        </p:nvGrpSpPr>
        <p:grpSpPr>
          <a:xfrm>
            <a:off x="763228" y="1154477"/>
            <a:ext cx="509968" cy="566242"/>
            <a:chOff x="8495489" y="94435"/>
            <a:chExt cx="509968" cy="566242"/>
          </a:xfrm>
        </p:grpSpPr>
        <p:sp>
          <p:nvSpPr>
            <p:cNvPr id="66" name="Rectangle 65">
              <a:extLst>
                <a:ext uri="{FF2B5EF4-FFF2-40B4-BE49-F238E27FC236}">
                  <a16:creationId xmlns:a16="http://schemas.microsoft.com/office/drawing/2014/main" id="{C1AC7F5A-C6A2-3B43-9BE8-75BCC5834A21}"/>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67" name="Picture 66">
              <a:extLst>
                <a:ext uri="{FF2B5EF4-FFF2-40B4-BE49-F238E27FC236}">
                  <a16:creationId xmlns:a16="http://schemas.microsoft.com/office/drawing/2014/main" id="{6B8F7D60-86EA-F44A-95BF-4C73FAD279A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423736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899" y="3482770"/>
            <a:ext cx="5037138" cy="433387"/>
          </a:xfrm>
        </p:spPr>
        <p:txBody>
          <a:bodyPr>
            <a:normAutofit/>
          </a:bodyPr>
          <a:lstStyle/>
          <a:p>
            <a:r>
              <a:rPr lang="en-US" dirty="0"/>
              <a:t>Jeff Puchalski and Nathan Case – AWS Security</a:t>
            </a:r>
          </a:p>
        </p:txBody>
      </p:sp>
      <p:sp>
        <p:nvSpPr>
          <p:cNvPr id="3" name="Text Placeholder 2"/>
          <p:cNvSpPr>
            <a:spLocks noGrp="1"/>
          </p:cNvSpPr>
          <p:nvPr>
            <p:ph type="body" sz="quarter" idx="11"/>
          </p:nvPr>
        </p:nvSpPr>
        <p:spPr/>
        <p:txBody>
          <a:bodyPr/>
          <a:lstStyle/>
          <a:p>
            <a:r>
              <a:rPr lang="en-US" dirty="0"/>
              <a:t>August 8, 2018</a:t>
            </a:r>
          </a:p>
        </p:txBody>
      </p:sp>
      <p:sp>
        <p:nvSpPr>
          <p:cNvPr id="4" name="Text Placeholder 3"/>
          <p:cNvSpPr>
            <a:spLocks noGrp="1"/>
          </p:cNvSpPr>
          <p:nvPr>
            <p:ph type="body" sz="quarter" idx="12"/>
          </p:nvPr>
        </p:nvSpPr>
        <p:spPr>
          <a:xfrm>
            <a:off x="487898" y="1250571"/>
            <a:ext cx="8656101" cy="744537"/>
          </a:xfrm>
        </p:spPr>
        <p:txBody>
          <a:bodyPr/>
          <a:lstStyle/>
          <a:p>
            <a:r>
              <a:rPr lang="en-US" dirty="0"/>
              <a:t>Cloud-powered Forensics Workshop</a:t>
            </a:r>
          </a:p>
        </p:txBody>
      </p:sp>
      <p:sp>
        <p:nvSpPr>
          <p:cNvPr id="7" name="Text Placeholder 6">
            <a:extLst>
              <a:ext uri="{FF2B5EF4-FFF2-40B4-BE49-F238E27FC236}">
                <a16:creationId xmlns:a16="http://schemas.microsoft.com/office/drawing/2014/main" id="{5C8CB6B3-BE20-464D-AE33-8048825F0882}"/>
              </a:ext>
            </a:extLst>
          </p:cNvPr>
          <p:cNvSpPr>
            <a:spLocks noGrp="1"/>
          </p:cNvSpPr>
          <p:nvPr>
            <p:ph type="body" sz="quarter" idx="13"/>
          </p:nvPr>
        </p:nvSpPr>
        <p:spPr/>
        <p:txBody>
          <a:bodyPr/>
          <a:lstStyle/>
          <a:p>
            <a:r>
              <a:rPr lang="en-US" dirty="0" err="1"/>
              <a:t>BlackHat</a:t>
            </a:r>
            <a:r>
              <a:rPr lang="en-US" dirty="0"/>
              <a:t> Las Vegas</a:t>
            </a:r>
          </a:p>
        </p:txBody>
      </p:sp>
    </p:spTree>
    <p:extLst>
      <p:ext uri="{BB962C8B-B14F-4D97-AF65-F5344CB8AC3E}">
        <p14:creationId xmlns:p14="http://schemas.microsoft.com/office/powerpoint/2010/main" val="3303444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132619"/>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18" name="Group 17"/>
          <p:cNvGrpSpPr/>
          <p:nvPr/>
        </p:nvGrpSpPr>
        <p:grpSpPr>
          <a:xfrm>
            <a:off x="4763976" y="2313792"/>
            <a:ext cx="1751013" cy="1919071"/>
            <a:chOff x="5490569" y="2308388"/>
            <a:chExt cx="1751013" cy="1919071"/>
          </a:xfrm>
        </p:grpSpPr>
        <p:sp>
          <p:nvSpPr>
            <p:cNvPr id="20" name="TextBox 36"/>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21" name="Rounded Rectangle 20"/>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cxnSp>
        <p:nvCxnSpPr>
          <p:cNvPr id="52" name="Straight Connector 51"/>
          <p:cNvCxnSpPr>
            <a:stCxn id="7" idx="1"/>
            <a:endCxn id="26" idx="3"/>
          </p:cNvCxnSpPr>
          <p:nvPr/>
        </p:nvCxnSpPr>
        <p:spPr>
          <a:xfrm flipH="1">
            <a:off x="3860794" y="1435920"/>
            <a:ext cx="3660799" cy="1679"/>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44DB9FB9-AB70-1846-B795-4F918ECDBA4B}"/>
              </a:ext>
            </a:extLst>
          </p:cNvPr>
          <p:cNvSpPr txBox="1"/>
          <p:nvPr/>
        </p:nvSpPr>
        <p:spPr>
          <a:xfrm>
            <a:off x="4819609" y="2824920"/>
            <a:ext cx="1639749" cy="807913"/>
          </a:xfrm>
          <a:prstGeom prst="rect">
            <a:avLst/>
          </a:prstGeom>
          <a:noFill/>
        </p:spPr>
        <p:txBody>
          <a:bodyPr wrap="square" rtlCol="0">
            <a:spAutoFit/>
          </a:bodyPr>
          <a:lstStyle/>
          <a:p>
            <a:r>
              <a:rPr lang="en-US" sz="900" dirty="0"/>
              <a:t>Instance:~  ec2-user$ top</a:t>
            </a:r>
          </a:p>
          <a:p>
            <a:r>
              <a:rPr lang="en-US" sz="900" dirty="0"/>
              <a:t>Instance:~  ec2-user$ pcap</a:t>
            </a:r>
          </a:p>
          <a:p>
            <a:r>
              <a:rPr lang="en-US" sz="900" dirty="0"/>
              <a:t>Instance:~  ec2-user$ lime</a:t>
            </a:r>
          </a:p>
          <a:p>
            <a:r>
              <a:rPr lang="en-US" sz="900" dirty="0"/>
              <a:t>Instance:~  ec2-user$ </a:t>
            </a:r>
            <a:r>
              <a:rPr lang="en-US" sz="900" dirty="0" err="1"/>
              <a:t>ps</a:t>
            </a:r>
            <a:r>
              <a:rPr lang="en-US" sz="900" dirty="0"/>
              <a:t> –</a:t>
            </a:r>
            <a:r>
              <a:rPr lang="en-US" sz="900" dirty="0" err="1"/>
              <a:t>ef</a:t>
            </a:r>
            <a:r>
              <a:rPr lang="en-US" sz="900" dirty="0"/>
              <a:t> </a:t>
            </a:r>
          </a:p>
          <a:p>
            <a:endParaRPr lang="en-US" sz="1050" dirty="0"/>
          </a:p>
        </p:txBody>
      </p:sp>
      <p:grpSp>
        <p:nvGrpSpPr>
          <p:cNvPr id="38" name="Group 37">
            <a:extLst>
              <a:ext uri="{FF2B5EF4-FFF2-40B4-BE49-F238E27FC236}">
                <a16:creationId xmlns:a16="http://schemas.microsoft.com/office/drawing/2014/main" id="{6539515E-468A-E443-A407-F4B095598513}"/>
              </a:ext>
            </a:extLst>
          </p:cNvPr>
          <p:cNvGrpSpPr/>
          <p:nvPr/>
        </p:nvGrpSpPr>
        <p:grpSpPr>
          <a:xfrm>
            <a:off x="6267935" y="3749135"/>
            <a:ext cx="773372" cy="967456"/>
            <a:chOff x="1202247" y="1845846"/>
            <a:chExt cx="773372" cy="967456"/>
          </a:xfrm>
        </p:grpSpPr>
        <p:sp>
          <p:nvSpPr>
            <p:cNvPr id="39" name="TextBox 38">
              <a:extLst>
                <a:ext uri="{FF2B5EF4-FFF2-40B4-BE49-F238E27FC236}">
                  <a16:creationId xmlns:a16="http://schemas.microsoft.com/office/drawing/2014/main" id="{B983C081-4F47-FD40-AC0E-F977C44B78D2}"/>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42" name="Picture 41">
              <a:extLst>
                <a:ext uri="{FF2B5EF4-FFF2-40B4-BE49-F238E27FC236}">
                  <a16:creationId xmlns:a16="http://schemas.microsoft.com/office/drawing/2014/main" id="{24BC5308-0FBE-C148-A757-1EF5355D7AC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43" name="Group 42">
            <a:extLst>
              <a:ext uri="{FF2B5EF4-FFF2-40B4-BE49-F238E27FC236}">
                <a16:creationId xmlns:a16="http://schemas.microsoft.com/office/drawing/2014/main" id="{92B1141E-788E-0A40-980E-160CF75482A0}"/>
              </a:ext>
            </a:extLst>
          </p:cNvPr>
          <p:cNvGrpSpPr/>
          <p:nvPr/>
        </p:nvGrpSpPr>
        <p:grpSpPr>
          <a:xfrm>
            <a:off x="6269786" y="2688604"/>
            <a:ext cx="773372" cy="967456"/>
            <a:chOff x="1202247" y="1845846"/>
            <a:chExt cx="773372" cy="967456"/>
          </a:xfrm>
        </p:grpSpPr>
        <p:sp>
          <p:nvSpPr>
            <p:cNvPr id="44" name="TextBox 43">
              <a:extLst>
                <a:ext uri="{FF2B5EF4-FFF2-40B4-BE49-F238E27FC236}">
                  <a16:creationId xmlns:a16="http://schemas.microsoft.com/office/drawing/2014/main" id="{ED3AEAC9-9364-E64B-85F4-C0F2514AAED5}"/>
                </a:ext>
              </a:extLst>
            </p:cNvPr>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a:t>ENI</a:t>
              </a:r>
              <a:endParaRPr lang="en-US" sz="1400" b="1" dirty="0"/>
            </a:p>
          </p:txBody>
        </p:sp>
        <p:pic>
          <p:nvPicPr>
            <p:cNvPr id="45" name="Picture 44">
              <a:extLst>
                <a:ext uri="{FF2B5EF4-FFF2-40B4-BE49-F238E27FC236}">
                  <a16:creationId xmlns:a16="http://schemas.microsoft.com/office/drawing/2014/main" id="{7C915DCD-AA3E-7847-B5F0-14E403C996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grpSp>
      <p:grpSp>
        <p:nvGrpSpPr>
          <p:cNvPr id="46" name="Group 21">
            <a:extLst>
              <a:ext uri="{FF2B5EF4-FFF2-40B4-BE49-F238E27FC236}">
                <a16:creationId xmlns:a16="http://schemas.microsoft.com/office/drawing/2014/main" id="{220C0AA7-DD4D-AE44-A1BD-A863EB2024E5}"/>
              </a:ext>
            </a:extLst>
          </p:cNvPr>
          <p:cNvGrpSpPr>
            <a:grpSpLocks/>
          </p:cNvGrpSpPr>
          <p:nvPr/>
        </p:nvGrpSpPr>
        <p:grpSpPr bwMode="auto">
          <a:xfrm>
            <a:off x="6230603" y="2680750"/>
            <a:ext cx="884588" cy="2035841"/>
            <a:chOff x="545458" y="4783771"/>
            <a:chExt cx="2293787" cy="3368490"/>
          </a:xfrm>
        </p:grpSpPr>
        <p:sp>
          <p:nvSpPr>
            <p:cNvPr id="47" name="Rounded Rectangle 46">
              <a:extLst>
                <a:ext uri="{FF2B5EF4-FFF2-40B4-BE49-F238E27FC236}">
                  <a16:creationId xmlns:a16="http://schemas.microsoft.com/office/drawing/2014/main" id="{D1BC2F45-F3D4-4F42-AB1B-F31FE095CC33}"/>
                </a:ext>
              </a:extLst>
            </p:cNvPr>
            <p:cNvSpPr/>
            <p:nvPr/>
          </p:nvSpPr>
          <p:spPr>
            <a:xfrm>
              <a:off x="545458" y="4783771"/>
              <a:ext cx="2293787" cy="3368490"/>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48" name="Rounded Rectangle 47">
              <a:extLst>
                <a:ext uri="{FF2B5EF4-FFF2-40B4-BE49-F238E27FC236}">
                  <a16:creationId xmlns:a16="http://schemas.microsoft.com/office/drawing/2014/main" id="{A264EB52-D3CA-7E47-B43B-405AD0C8D80A}"/>
                </a:ext>
              </a:extLst>
            </p:cNvPr>
            <p:cNvSpPr/>
            <p:nvPr/>
          </p:nvSpPr>
          <p:spPr>
            <a:xfrm>
              <a:off x="545458" y="4783771"/>
              <a:ext cx="2293787" cy="3258220"/>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49" name="TextBox 48">
            <a:extLst>
              <a:ext uri="{FF2B5EF4-FFF2-40B4-BE49-F238E27FC236}">
                <a16:creationId xmlns:a16="http://schemas.microsoft.com/office/drawing/2014/main" id="{C302B0C6-9B2C-DC42-9B9D-4538F7F348F6}"/>
              </a:ext>
            </a:extLst>
          </p:cNvPr>
          <p:cNvSpPr txBox="1"/>
          <p:nvPr/>
        </p:nvSpPr>
        <p:spPr>
          <a:xfrm>
            <a:off x="6890236" y="3280998"/>
            <a:ext cx="2486687" cy="369332"/>
          </a:xfrm>
          <a:prstGeom prst="rect">
            <a:avLst/>
          </a:prstGeom>
          <a:noFill/>
        </p:spPr>
        <p:txBody>
          <a:bodyPr wrap="square" rtlCol="0">
            <a:spAutoFit/>
          </a:bodyPr>
          <a:lstStyle/>
          <a:p>
            <a:r>
              <a:rPr lang="en-US" dirty="0"/>
              <a:t>null-&gt;</a:t>
            </a:r>
            <a:r>
              <a:rPr lang="en-US" dirty="0" err="1"/>
              <a:t>QuarantineSG</a:t>
            </a:r>
            <a:endParaRPr lang="en-US" dirty="0"/>
          </a:p>
        </p:txBody>
      </p:sp>
      <p:grpSp>
        <p:nvGrpSpPr>
          <p:cNvPr id="50" name="Group 49">
            <a:extLst>
              <a:ext uri="{FF2B5EF4-FFF2-40B4-BE49-F238E27FC236}">
                <a16:creationId xmlns:a16="http://schemas.microsoft.com/office/drawing/2014/main" id="{873F5D12-200B-F248-AAED-69B76ED00EED}"/>
              </a:ext>
            </a:extLst>
          </p:cNvPr>
          <p:cNvGrpSpPr/>
          <p:nvPr/>
        </p:nvGrpSpPr>
        <p:grpSpPr>
          <a:xfrm>
            <a:off x="2051321" y="2431072"/>
            <a:ext cx="643781" cy="939947"/>
            <a:chOff x="486970" y="2918466"/>
            <a:chExt cx="643781" cy="939947"/>
          </a:xfrm>
        </p:grpSpPr>
        <p:sp>
          <p:nvSpPr>
            <p:cNvPr id="51" name="TextBox 50">
              <a:extLst>
                <a:ext uri="{FF2B5EF4-FFF2-40B4-BE49-F238E27FC236}">
                  <a16:creationId xmlns:a16="http://schemas.microsoft.com/office/drawing/2014/main" id="{0C38527B-EDC2-5747-826F-267D191D0B87}"/>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a:t>
              </a:r>
              <a:endParaRPr lang="en-US" sz="1400" b="1" dirty="0"/>
            </a:p>
          </p:txBody>
        </p:sp>
        <p:pic>
          <p:nvPicPr>
            <p:cNvPr id="53" name="Picture 52">
              <a:extLst>
                <a:ext uri="{FF2B5EF4-FFF2-40B4-BE49-F238E27FC236}">
                  <a16:creationId xmlns:a16="http://schemas.microsoft.com/office/drawing/2014/main" id="{C758A5DA-9BAE-9F49-9CA0-548D1E0D979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54" name="Group 53">
            <a:extLst>
              <a:ext uri="{FF2B5EF4-FFF2-40B4-BE49-F238E27FC236}">
                <a16:creationId xmlns:a16="http://schemas.microsoft.com/office/drawing/2014/main" id="{35A92BC4-AB2C-6041-BBAB-70BF6ABAA9A9}"/>
              </a:ext>
            </a:extLst>
          </p:cNvPr>
          <p:cNvGrpSpPr/>
          <p:nvPr/>
        </p:nvGrpSpPr>
        <p:grpSpPr>
          <a:xfrm>
            <a:off x="763228" y="1154477"/>
            <a:ext cx="509968" cy="566242"/>
            <a:chOff x="8495489" y="94435"/>
            <a:chExt cx="509968" cy="566242"/>
          </a:xfrm>
        </p:grpSpPr>
        <p:sp>
          <p:nvSpPr>
            <p:cNvPr id="55" name="Rectangle 54">
              <a:extLst>
                <a:ext uri="{FF2B5EF4-FFF2-40B4-BE49-F238E27FC236}">
                  <a16:creationId xmlns:a16="http://schemas.microsoft.com/office/drawing/2014/main" id="{38D38CE6-976C-234D-93EF-E5925BF855CE}"/>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56" name="Picture 55">
              <a:extLst>
                <a:ext uri="{FF2B5EF4-FFF2-40B4-BE49-F238E27FC236}">
                  <a16:creationId xmlns:a16="http://schemas.microsoft.com/office/drawing/2014/main" id="{75F887EB-43EA-1747-B604-3DC0451C67F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64234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21052300-9F31-B74A-89ED-924008173BC6}"/>
              </a:ext>
            </a:extLst>
          </p:cNvPr>
          <p:cNvGrpSpPr/>
          <p:nvPr/>
        </p:nvGrpSpPr>
        <p:grpSpPr>
          <a:xfrm>
            <a:off x="4763976" y="2313792"/>
            <a:ext cx="1751013" cy="1919071"/>
            <a:chOff x="5490569" y="2308388"/>
            <a:chExt cx="1751013" cy="1919071"/>
          </a:xfrm>
        </p:grpSpPr>
        <p:sp>
          <p:nvSpPr>
            <p:cNvPr id="38" name="TextBox 36">
              <a:extLst>
                <a:ext uri="{FF2B5EF4-FFF2-40B4-BE49-F238E27FC236}">
                  <a16:creationId xmlns:a16="http://schemas.microsoft.com/office/drawing/2014/main" id="{634B4DE4-86D5-9247-B199-6D0B1C6E33AD}"/>
                </a:ext>
              </a:extLst>
            </p:cNvPr>
            <p:cNvSpPr txBox="1">
              <a:spLocks noChangeArrowheads="1"/>
            </p:cNvSpPr>
            <p:nvPr/>
          </p:nvSpPr>
          <p:spPr bwMode="auto">
            <a:xfrm>
              <a:off x="5630201" y="3960326"/>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instance contents</a:t>
              </a:r>
            </a:p>
          </p:txBody>
        </p:sp>
        <p:sp>
          <p:nvSpPr>
            <p:cNvPr id="39" name="Rounded Rectangle 38">
              <a:extLst>
                <a:ext uri="{FF2B5EF4-FFF2-40B4-BE49-F238E27FC236}">
                  <a16:creationId xmlns:a16="http://schemas.microsoft.com/office/drawing/2014/main" id="{0DE00FFD-98B0-5945-874D-3E3EABDD4ACF}"/>
                </a:ext>
              </a:extLst>
            </p:cNvPr>
            <p:cNvSpPr/>
            <p:nvPr/>
          </p:nvSpPr>
          <p:spPr>
            <a:xfrm>
              <a:off x="5490569" y="2493909"/>
              <a:ext cx="1751013" cy="1733550"/>
            </a:xfrm>
            <a:prstGeom prst="roundRect">
              <a:avLst>
                <a:gd name="adj" fmla="val 9818"/>
              </a:avLst>
            </a:prstGeom>
            <a:noFill/>
            <a:ln w="12700">
              <a:solidFill>
                <a:schemeClr val="accent1">
                  <a:shade val="95000"/>
                  <a:satMod val="10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42" name="Picture 41">
              <a:extLst>
                <a:ext uri="{FF2B5EF4-FFF2-40B4-BE49-F238E27FC236}">
                  <a16:creationId xmlns:a16="http://schemas.microsoft.com/office/drawing/2014/main" id="{A1A628B4-BFE2-DC4E-9809-50DFCC5A2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3901" y="2308388"/>
              <a:ext cx="353854" cy="366959"/>
            </a:xfrm>
            <a:prstGeom prst="rect">
              <a:avLst/>
            </a:prstGeom>
            <a:ln>
              <a:noFill/>
            </a:ln>
          </p:spPr>
        </p:pic>
      </p:grpSp>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132619"/>
            <a:ext cx="1103313" cy="1021393"/>
            <a:chOff x="6392746" y="1759924"/>
            <a:chExt cx="1103313" cy="1021393"/>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793481" y="2697156"/>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cxnSp>
        <p:nvCxnSpPr>
          <p:cNvPr id="52" name="Straight Connector 51"/>
          <p:cNvCxnSpPr>
            <a:stCxn id="7" idx="1"/>
            <a:endCxn id="26" idx="3"/>
          </p:cNvCxnSpPr>
          <p:nvPr/>
        </p:nvCxnSpPr>
        <p:spPr>
          <a:xfrm flipH="1">
            <a:off x="3860794" y="1435920"/>
            <a:ext cx="3660799" cy="1679"/>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1E1B5567-B028-5C4E-9FF3-ED309F23922D}"/>
              </a:ext>
            </a:extLst>
          </p:cNvPr>
          <p:cNvGrpSpPr/>
          <p:nvPr/>
        </p:nvGrpSpPr>
        <p:grpSpPr>
          <a:xfrm>
            <a:off x="2051321" y="2431072"/>
            <a:ext cx="643781" cy="939947"/>
            <a:chOff x="486970" y="2918466"/>
            <a:chExt cx="643781" cy="939947"/>
          </a:xfrm>
        </p:grpSpPr>
        <p:sp>
          <p:nvSpPr>
            <p:cNvPr id="44" name="TextBox 43">
              <a:extLst>
                <a:ext uri="{FF2B5EF4-FFF2-40B4-BE49-F238E27FC236}">
                  <a16:creationId xmlns:a16="http://schemas.microsoft.com/office/drawing/2014/main" id="{877CAB4A-904E-0F48-8DEF-9D827D33D47D}"/>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a:t>
              </a:r>
              <a:endParaRPr lang="en-US" sz="1400" b="1" dirty="0"/>
            </a:p>
          </p:txBody>
        </p:sp>
        <p:pic>
          <p:nvPicPr>
            <p:cNvPr id="45" name="Picture 44">
              <a:extLst>
                <a:ext uri="{FF2B5EF4-FFF2-40B4-BE49-F238E27FC236}">
                  <a16:creationId xmlns:a16="http://schemas.microsoft.com/office/drawing/2014/main" id="{3D6F22BB-2CCD-5541-BE44-58A5CD0E1D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46" name="Group 45">
            <a:extLst>
              <a:ext uri="{FF2B5EF4-FFF2-40B4-BE49-F238E27FC236}">
                <a16:creationId xmlns:a16="http://schemas.microsoft.com/office/drawing/2014/main" id="{6069EBF6-FB9A-EF40-8BA5-020DE27CBCA9}"/>
              </a:ext>
            </a:extLst>
          </p:cNvPr>
          <p:cNvGrpSpPr/>
          <p:nvPr/>
        </p:nvGrpSpPr>
        <p:grpSpPr>
          <a:xfrm>
            <a:off x="763228" y="1154477"/>
            <a:ext cx="509968" cy="566242"/>
            <a:chOff x="8495489" y="94435"/>
            <a:chExt cx="509968" cy="566242"/>
          </a:xfrm>
        </p:grpSpPr>
        <p:sp>
          <p:nvSpPr>
            <p:cNvPr id="47" name="Rectangle 46">
              <a:extLst>
                <a:ext uri="{FF2B5EF4-FFF2-40B4-BE49-F238E27FC236}">
                  <a16:creationId xmlns:a16="http://schemas.microsoft.com/office/drawing/2014/main" id="{A569ABF3-24EF-BE4C-B7E8-4B4052D16DB8}"/>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48" name="Picture 47">
              <a:extLst>
                <a:ext uri="{FF2B5EF4-FFF2-40B4-BE49-F238E27FC236}">
                  <a16:creationId xmlns:a16="http://schemas.microsoft.com/office/drawing/2014/main" id="{934C6DCC-1A82-1D44-A873-BEAAF5ECFDA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1190696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mazon Ember" panose="02000000000000000000" pitchFamily="2" charset="0"/>
                <a:ea typeface="Amazon Ember" panose="02000000000000000000" pitchFamily="2" charset="0"/>
              </a:rPr>
              <a:t>Lambda + Systems Manager + CloudWatch</a:t>
            </a:r>
          </a:p>
        </p:txBody>
      </p:sp>
      <p:grpSp>
        <p:nvGrpSpPr>
          <p:cNvPr id="5" name="Group 4"/>
          <p:cNvGrpSpPr/>
          <p:nvPr/>
        </p:nvGrpSpPr>
        <p:grpSpPr>
          <a:xfrm>
            <a:off x="7241582" y="1132619"/>
            <a:ext cx="1103313" cy="1021393"/>
            <a:chOff x="6392746" y="1759924"/>
            <a:chExt cx="1103313" cy="102139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757" y="1759924"/>
              <a:ext cx="543291" cy="606601"/>
            </a:xfrm>
            <a:prstGeom prst="rect">
              <a:avLst/>
            </a:prstGeom>
          </p:spPr>
        </p:pic>
        <p:sp>
          <p:nvSpPr>
            <p:cNvPr id="8" name="TextBox 7"/>
            <p:cNvSpPr txBox="1"/>
            <p:nvPr/>
          </p:nvSpPr>
          <p:spPr>
            <a:xfrm>
              <a:off x="6392746" y="2509489"/>
              <a:ext cx="1103313" cy="271828"/>
            </a:xfrm>
            <a:prstGeom prst="rect">
              <a:avLst/>
            </a:prstGeom>
            <a:noFill/>
          </p:spPr>
          <p:txBody>
            <a:bodyPr wrap="square" lIns="0" tIns="0" rIns="0" bIns="0" rtlCol="0" anchor="t">
              <a:noAutofit/>
            </a:bodyPr>
            <a:lstStyle/>
            <a:p>
              <a:pPr algn="ctr"/>
              <a:r>
                <a:rPr lang="en-US" sz="1000" b="1" dirty="0"/>
                <a:t>AWS Systems Manager</a:t>
              </a:r>
            </a:p>
          </p:txBody>
        </p:sp>
      </p:grpSp>
      <p:grpSp>
        <p:nvGrpSpPr>
          <p:cNvPr id="11" name="Group 10"/>
          <p:cNvGrpSpPr/>
          <p:nvPr/>
        </p:nvGrpSpPr>
        <p:grpSpPr>
          <a:xfrm>
            <a:off x="7399283" y="2313792"/>
            <a:ext cx="643781" cy="920067"/>
            <a:chOff x="3133465" y="1879867"/>
            <a:chExt cx="643781" cy="920067"/>
          </a:xfrm>
        </p:grpSpPr>
        <p:sp>
          <p:nvSpPr>
            <p:cNvPr id="9" name="TextBox 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a:t>documents</a:t>
              </a:r>
              <a:endParaRPr lang="en-US" sz="14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grpSp>
      <p:grpSp>
        <p:nvGrpSpPr>
          <p:cNvPr id="17" name="Group 16"/>
          <p:cNvGrpSpPr/>
          <p:nvPr/>
        </p:nvGrpSpPr>
        <p:grpSpPr>
          <a:xfrm>
            <a:off x="1842208" y="1110730"/>
            <a:ext cx="943550" cy="857343"/>
            <a:chOff x="344931" y="710759"/>
            <a:chExt cx="943550" cy="857343"/>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3" name="TextBox 12"/>
            <p:cNvSpPr txBox="1"/>
            <p:nvPr/>
          </p:nvSpPr>
          <p:spPr>
            <a:xfrm>
              <a:off x="344931" y="1412654"/>
              <a:ext cx="943550" cy="155448"/>
            </a:xfrm>
            <a:prstGeom prst="rect">
              <a:avLst/>
            </a:prstGeom>
            <a:noFill/>
          </p:spPr>
          <p:txBody>
            <a:bodyPr wrap="square" lIns="0" tIns="0" rIns="0" bIns="0" rtlCol="0" anchor="t">
              <a:noAutofit/>
            </a:bodyPr>
            <a:lstStyle/>
            <a:p>
              <a:pPr algn="ctr"/>
              <a:r>
                <a:rPr lang="en-US" sz="1000" b="1" dirty="0"/>
                <a:t>Amazon CloudWatch</a:t>
              </a:r>
            </a:p>
          </p:txBody>
        </p:sp>
      </p:grpSp>
      <p:grpSp>
        <p:nvGrpSpPr>
          <p:cNvPr id="25" name="Group 24"/>
          <p:cNvGrpSpPr/>
          <p:nvPr/>
        </p:nvGrpSpPr>
        <p:grpSpPr>
          <a:xfrm>
            <a:off x="3175900" y="1110730"/>
            <a:ext cx="825006" cy="914372"/>
            <a:chOff x="5869382" y="679296"/>
            <a:chExt cx="825006" cy="914372"/>
          </a:xfrm>
        </p:grpSpPr>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sp>
          <p:nvSpPr>
            <p:cNvPr id="27" name="TextBox 26"/>
            <p:cNvSpPr txBox="1"/>
            <p:nvPr/>
          </p:nvSpPr>
          <p:spPr>
            <a:xfrm>
              <a:off x="5869382" y="1438036"/>
              <a:ext cx="825006" cy="155632"/>
            </a:xfrm>
            <a:prstGeom prst="rect">
              <a:avLst/>
            </a:prstGeom>
            <a:noFill/>
          </p:spPr>
          <p:txBody>
            <a:bodyPr wrap="square" lIns="0" tIns="0" rIns="0" bIns="0" rtlCol="0" anchor="t">
              <a:noAutofit/>
            </a:bodyPr>
            <a:lstStyle/>
            <a:p>
              <a:pPr algn="ctr"/>
              <a:r>
                <a:rPr lang="en-US" sz="1000" b="1" dirty="0"/>
                <a:t>AWS</a:t>
              </a:r>
            </a:p>
            <a:p>
              <a:pPr algn="ctr"/>
              <a:r>
                <a:rPr lang="en-US" sz="1000" b="1" dirty="0"/>
                <a:t>Lambda</a:t>
              </a:r>
            </a:p>
          </p:txBody>
        </p:sp>
      </p:grpSp>
      <p:sp>
        <p:nvSpPr>
          <p:cNvPr id="31" name="TextBox 30"/>
          <p:cNvSpPr txBox="1"/>
          <p:nvPr/>
        </p:nvSpPr>
        <p:spPr>
          <a:xfrm>
            <a:off x="546437" y="1807886"/>
            <a:ext cx="943550" cy="155448"/>
          </a:xfrm>
          <a:prstGeom prst="rect">
            <a:avLst/>
          </a:prstGeom>
          <a:noFill/>
        </p:spPr>
        <p:txBody>
          <a:bodyPr wrap="square" lIns="0" tIns="0" rIns="0" bIns="0" rtlCol="0" anchor="t">
            <a:noAutofit/>
          </a:bodyPr>
          <a:lstStyle/>
          <a:p>
            <a:pPr algn="ctr"/>
            <a:r>
              <a:rPr lang="en-US" sz="1000" b="1" dirty="0"/>
              <a:t>Amazon GuardDuty</a:t>
            </a:r>
          </a:p>
        </p:txBody>
      </p:sp>
      <p:cxnSp>
        <p:nvCxnSpPr>
          <p:cNvPr id="37" name="Straight Connector 36"/>
          <p:cNvCxnSpPr>
            <a:endCxn id="31" idx="3"/>
          </p:cNvCxnSpPr>
          <p:nvPr/>
        </p:nvCxnSpPr>
        <p:spPr>
          <a:xfrm flipH="1" flipV="1">
            <a:off x="1489987" y="1885610"/>
            <a:ext cx="561335" cy="608300"/>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a:cxnSpLocks/>
          </p:cNvCxnSpPr>
          <p:nvPr/>
        </p:nvCxnSpPr>
        <p:spPr>
          <a:xfrm flipH="1">
            <a:off x="2584261" y="2699562"/>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3243136" y="2386089"/>
            <a:ext cx="636547" cy="951092"/>
            <a:chOff x="5963612" y="1847036"/>
            <a:chExt cx="636547" cy="951092"/>
          </a:xfrm>
        </p:grpSpPr>
        <p:sp>
          <p:nvSpPr>
            <p:cNvPr id="32" name="TextBox 31"/>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a:t>Lambda function</a:t>
              </a:r>
              <a:endParaRPr lang="en-US" sz="1400" b="1" dirty="0"/>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grpSp>
      <p:grpSp>
        <p:nvGrpSpPr>
          <p:cNvPr id="4" name="Group 3"/>
          <p:cNvGrpSpPr/>
          <p:nvPr/>
        </p:nvGrpSpPr>
        <p:grpSpPr>
          <a:xfrm>
            <a:off x="4306822" y="3704474"/>
            <a:ext cx="773372" cy="1087507"/>
            <a:chOff x="4319885" y="3599970"/>
            <a:chExt cx="773372" cy="1087507"/>
          </a:xfrm>
        </p:grpSpPr>
        <p:pic>
          <p:nvPicPr>
            <p:cNvPr id="40" name="Picture 3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29098" y="3599970"/>
              <a:ext cx="554946" cy="731520"/>
            </a:xfrm>
            <a:prstGeom prst="rect">
              <a:avLst/>
            </a:prstGeom>
          </p:spPr>
        </p:pic>
        <p:sp>
          <p:nvSpPr>
            <p:cNvPr id="41" name="TextBox 40"/>
            <p:cNvSpPr txBox="1"/>
            <p:nvPr/>
          </p:nvSpPr>
          <p:spPr>
            <a:xfrm>
              <a:off x="4319885" y="4413157"/>
              <a:ext cx="773372" cy="274320"/>
            </a:xfrm>
            <a:prstGeom prst="rect">
              <a:avLst/>
            </a:prstGeom>
            <a:noFill/>
          </p:spPr>
          <p:txBody>
            <a:bodyPr wrap="square" lIns="0" tIns="0" rIns="0" bIns="0" rtlCol="0" anchor="t">
              <a:noAutofit/>
            </a:bodyPr>
            <a:lstStyle/>
            <a:p>
              <a:pPr algn="ctr"/>
              <a:r>
                <a:rPr lang="en-US" sz="800" b="1" dirty="0"/>
                <a:t>EBS Volume</a:t>
              </a:r>
              <a:endParaRPr lang="en-US" sz="1400" b="1" dirty="0"/>
            </a:p>
          </p:txBody>
        </p:sp>
      </p:grpSp>
      <p:cxnSp>
        <p:nvCxnSpPr>
          <p:cNvPr id="52" name="Straight Connector 51"/>
          <p:cNvCxnSpPr>
            <a:stCxn id="7" idx="1"/>
            <a:endCxn id="26" idx="3"/>
          </p:cNvCxnSpPr>
          <p:nvPr/>
        </p:nvCxnSpPr>
        <p:spPr>
          <a:xfrm flipH="1">
            <a:off x="3860794" y="1435920"/>
            <a:ext cx="3660799" cy="1679"/>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5462593" y="3972518"/>
            <a:ext cx="855000" cy="682303"/>
            <a:chOff x="5627443" y="2339176"/>
            <a:chExt cx="855000" cy="682303"/>
          </a:xfrm>
        </p:grpSpPr>
        <p:sp>
          <p:nvSpPr>
            <p:cNvPr id="42" name="TextBox 41"/>
            <p:cNvSpPr txBox="1"/>
            <p:nvPr/>
          </p:nvSpPr>
          <p:spPr>
            <a:xfrm>
              <a:off x="5627443" y="2682925"/>
              <a:ext cx="855000" cy="338554"/>
            </a:xfrm>
            <a:prstGeom prst="rect">
              <a:avLst/>
            </a:prstGeom>
            <a:noFill/>
          </p:spPr>
          <p:txBody>
            <a:bodyPr wrap="square" rtlCol="0">
              <a:spAutoFit/>
            </a:bodyPr>
            <a:lstStyle/>
            <a:p>
              <a:pPr algn="ctr"/>
              <a:r>
                <a:rPr lang="en-US" sz="800" b="1" dirty="0">
                  <a:latin typeface="Helvetica Neue"/>
                  <a:cs typeface="Helvetica Neue"/>
                </a:rPr>
                <a:t>Amazon EBS </a:t>
              </a:r>
              <a:br>
                <a:rPr lang="en-US" sz="800" b="1" dirty="0">
                  <a:latin typeface="Helvetica Neue"/>
                  <a:cs typeface="Helvetica Neue"/>
                </a:rPr>
              </a:br>
              <a:r>
                <a:rPr lang="en-US" sz="800" b="1" dirty="0">
                  <a:latin typeface="Helvetica Neue"/>
                  <a:cs typeface="Helvetica Neue"/>
                </a:rPr>
                <a:t>snapshot</a:t>
              </a:r>
            </a:p>
          </p:txBody>
        </p:sp>
        <p:pic>
          <p:nvPicPr>
            <p:cNvPr id="43" name="Picture 4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10024" y="2339176"/>
              <a:ext cx="315296" cy="385361"/>
            </a:xfrm>
            <a:prstGeom prst="rect">
              <a:avLst/>
            </a:prstGeom>
          </p:spPr>
        </p:pic>
      </p:grpSp>
      <p:cxnSp>
        <p:nvCxnSpPr>
          <p:cNvPr id="44" name="Straight Connector 43"/>
          <p:cNvCxnSpPr/>
          <p:nvPr/>
        </p:nvCxnSpPr>
        <p:spPr>
          <a:xfrm flipH="1">
            <a:off x="4968266" y="4094633"/>
            <a:ext cx="635617" cy="1"/>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40" idx="0"/>
          </p:cNvCxnSpPr>
          <p:nvPr/>
        </p:nvCxnSpPr>
        <p:spPr>
          <a:xfrm flipH="1" flipV="1">
            <a:off x="3793482" y="2697157"/>
            <a:ext cx="900026" cy="1007317"/>
          </a:xfrm>
          <a:prstGeom prst="line">
            <a:avLst/>
          </a:prstGeom>
          <a:ln>
            <a:solidFill>
              <a:schemeClr val="accent1"/>
            </a:solidFill>
            <a:headEnd type="triangle"/>
          </a:ln>
          <a:effectLst/>
        </p:spPr>
        <p:style>
          <a:lnRef idx="2">
            <a:schemeClr val="accent1"/>
          </a:lnRef>
          <a:fillRef idx="0">
            <a:schemeClr val="accent1"/>
          </a:fillRef>
          <a:effectRef idx="1">
            <a:schemeClr val="accent1"/>
          </a:effectRef>
          <a:fontRef idx="minor">
            <a:schemeClr val="tx1"/>
          </a:fontRef>
        </p:style>
      </p:cxnSp>
      <p:grpSp>
        <p:nvGrpSpPr>
          <p:cNvPr id="35" name="Group 34">
            <a:extLst>
              <a:ext uri="{FF2B5EF4-FFF2-40B4-BE49-F238E27FC236}">
                <a16:creationId xmlns:a16="http://schemas.microsoft.com/office/drawing/2014/main" id="{4673E489-D9F5-1C45-AB0B-4FC4531D4A3D}"/>
              </a:ext>
            </a:extLst>
          </p:cNvPr>
          <p:cNvGrpSpPr/>
          <p:nvPr/>
        </p:nvGrpSpPr>
        <p:grpSpPr>
          <a:xfrm>
            <a:off x="2051321" y="2431072"/>
            <a:ext cx="643781" cy="939947"/>
            <a:chOff x="486970" y="2918466"/>
            <a:chExt cx="643781" cy="939947"/>
          </a:xfrm>
        </p:grpSpPr>
        <p:sp>
          <p:nvSpPr>
            <p:cNvPr id="36" name="TextBox 35">
              <a:extLst>
                <a:ext uri="{FF2B5EF4-FFF2-40B4-BE49-F238E27FC236}">
                  <a16:creationId xmlns:a16="http://schemas.microsoft.com/office/drawing/2014/main" id="{ABF7579D-827A-084F-8A04-162A92B26853}"/>
                </a:ext>
              </a:extLst>
            </p:cNvPr>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a:t>Events</a:t>
              </a:r>
              <a:endParaRPr lang="en-US" sz="1400" b="1" dirty="0"/>
            </a:p>
          </p:txBody>
        </p:sp>
        <p:pic>
          <p:nvPicPr>
            <p:cNvPr id="38" name="Picture 37">
              <a:extLst>
                <a:ext uri="{FF2B5EF4-FFF2-40B4-BE49-F238E27FC236}">
                  <a16:creationId xmlns:a16="http://schemas.microsoft.com/office/drawing/2014/main" id="{77675B30-8AC5-334B-B2ED-238146BC25A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grpSp>
      <p:grpSp>
        <p:nvGrpSpPr>
          <p:cNvPr id="46" name="Group 45">
            <a:extLst>
              <a:ext uri="{FF2B5EF4-FFF2-40B4-BE49-F238E27FC236}">
                <a16:creationId xmlns:a16="http://schemas.microsoft.com/office/drawing/2014/main" id="{FA67F828-183E-E74D-9C84-D542FF53800E}"/>
              </a:ext>
            </a:extLst>
          </p:cNvPr>
          <p:cNvGrpSpPr/>
          <p:nvPr/>
        </p:nvGrpSpPr>
        <p:grpSpPr>
          <a:xfrm>
            <a:off x="763228" y="1154477"/>
            <a:ext cx="509968" cy="566242"/>
            <a:chOff x="8495489" y="94435"/>
            <a:chExt cx="509968" cy="566242"/>
          </a:xfrm>
        </p:grpSpPr>
        <p:sp>
          <p:nvSpPr>
            <p:cNvPr id="47" name="Rectangle 46">
              <a:extLst>
                <a:ext uri="{FF2B5EF4-FFF2-40B4-BE49-F238E27FC236}">
                  <a16:creationId xmlns:a16="http://schemas.microsoft.com/office/drawing/2014/main" id="{50F03A77-28CD-6E4D-8872-6B48CDF8414D}"/>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48" name="Picture 47">
              <a:extLst>
                <a:ext uri="{FF2B5EF4-FFF2-40B4-BE49-F238E27FC236}">
                  <a16:creationId xmlns:a16="http://schemas.microsoft.com/office/drawing/2014/main" id="{8D9B236C-E7AD-A540-A1EC-2768C9D16B4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spTree>
    <p:extLst>
      <p:ext uri="{BB962C8B-B14F-4D97-AF65-F5344CB8AC3E}">
        <p14:creationId xmlns:p14="http://schemas.microsoft.com/office/powerpoint/2010/main" val="2679575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Forensics Preparation</a:t>
            </a:r>
          </a:p>
        </p:txBody>
      </p:sp>
      <p:sp>
        <p:nvSpPr>
          <p:cNvPr id="3" name="Content Placeholder 2"/>
          <p:cNvSpPr>
            <a:spLocks noGrp="1"/>
          </p:cNvSpPr>
          <p:nvPr>
            <p:ph idx="1"/>
          </p:nvPr>
        </p:nvSpPr>
        <p:spPr/>
        <p:txBody>
          <a:bodyPr/>
          <a:lstStyle/>
          <a:p>
            <a:endParaRPr lang="en-US" sz="1800" dirty="0"/>
          </a:p>
          <a:p>
            <a:pPr marL="285750" indent="-285750">
              <a:buFont typeface="Arial" panose="020B0604020202020204" pitchFamily="34" charset="0"/>
              <a:buChar char="•"/>
            </a:pPr>
            <a:r>
              <a:rPr lang="en-US" sz="1800" dirty="0"/>
              <a:t>Keep a pre-configured forensics account, AMIs, and EBS volumes on hand</a:t>
            </a:r>
          </a:p>
          <a:p>
            <a:pPr marL="1028700" lvl="1">
              <a:buFont typeface="Arial" panose="020B0604020202020204" pitchFamily="34" charset="0"/>
              <a:buChar char="•"/>
            </a:pPr>
            <a:r>
              <a:rPr lang="en-US" sz="1400" dirty="0"/>
              <a:t>Pre-installed tools &amp; scripts for data/metadata gathering, memory dumps, network traffic capture, etc.</a:t>
            </a:r>
          </a:p>
          <a:p>
            <a:endParaRPr lang="en-US" sz="1200" dirty="0"/>
          </a:p>
          <a:p>
            <a:pPr marL="285750" indent="-285750">
              <a:buFont typeface="Arial" panose="020B0604020202020204" pitchFamily="34" charset="0"/>
              <a:buChar char="•"/>
            </a:pPr>
            <a:r>
              <a:rPr lang="en-US" sz="1800" dirty="0"/>
              <a:t>Define forensic workflows and how they fit into your incident response process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800" dirty="0"/>
              <a:t>Create IAM role for incident responders and for the forensic workstation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800" dirty="0" err="1"/>
              <a:t>ThreatResponse</a:t>
            </a:r>
            <a:r>
              <a:rPr lang="en-US" sz="1800" dirty="0"/>
              <a:t> – free, open source tool suite for AWS incident response</a:t>
            </a:r>
          </a:p>
          <a:p>
            <a:pPr marL="1028700" lvl="1">
              <a:buFont typeface="Arial" panose="020B0604020202020204" pitchFamily="34" charset="0"/>
              <a:buChar char="•"/>
            </a:pPr>
            <a:r>
              <a:rPr lang="en-US" sz="1400" dirty="0">
                <a:hlinkClick r:id="rId3"/>
              </a:rPr>
              <a:t>https://github.com/ThreatResponse</a:t>
            </a:r>
            <a:endParaRPr lang="en-US" sz="1400" dirty="0"/>
          </a:p>
          <a:p>
            <a:pPr marL="1028700" lvl="1">
              <a:buFont typeface="Arial" panose="020B0604020202020204" pitchFamily="34" charset="0"/>
              <a:buChar char="•"/>
            </a:pPr>
            <a:endParaRPr lang="en-US" sz="1400" dirty="0"/>
          </a:p>
        </p:txBody>
      </p:sp>
      <p:sp>
        <p:nvSpPr>
          <p:cNvPr id="4" name="TextBox 3">
            <a:extLst>
              <a:ext uri="{FF2B5EF4-FFF2-40B4-BE49-F238E27FC236}">
                <a16:creationId xmlns:a16="http://schemas.microsoft.com/office/drawing/2014/main" id="{8DCE06BD-136B-8F4F-B55E-EEDBF7B9B4E4}"/>
              </a:ext>
            </a:extLst>
          </p:cNvPr>
          <p:cNvSpPr txBox="1"/>
          <p:nvPr/>
        </p:nvSpPr>
        <p:spPr>
          <a:xfrm>
            <a:off x="233758" y="824666"/>
            <a:ext cx="8815234" cy="369332"/>
          </a:xfrm>
          <a:prstGeom prst="rect">
            <a:avLst/>
          </a:prstGeom>
          <a:noFill/>
        </p:spPr>
        <p:txBody>
          <a:bodyPr wrap="none" rtlCol="0">
            <a:spAutoFit/>
          </a:bodyPr>
          <a:lstStyle/>
          <a:p>
            <a:r>
              <a:rPr lang="en-US" i="1" dirty="0">
                <a:solidFill>
                  <a:schemeClr val="accent5"/>
                </a:solidFill>
              </a:rPr>
              <a:t>There are two ways to practice Incident Response; you get to choose one of them </a:t>
            </a:r>
            <a:r>
              <a:rPr lang="en-US" dirty="0">
                <a:solidFill>
                  <a:schemeClr val="accent5"/>
                </a:solidFill>
                <a:sym typeface="Wingdings" pitchFamily="2" charset="2"/>
              </a:rPr>
              <a:t></a:t>
            </a:r>
            <a:endParaRPr lang="en-US" dirty="0">
              <a:solidFill>
                <a:schemeClr val="accent5"/>
              </a:solidFill>
            </a:endParaRPr>
          </a:p>
        </p:txBody>
      </p:sp>
      <p:pic>
        <p:nvPicPr>
          <p:cNvPr id="6" name="Picture 5">
            <a:extLst>
              <a:ext uri="{FF2B5EF4-FFF2-40B4-BE49-F238E27FC236}">
                <a16:creationId xmlns:a16="http://schemas.microsoft.com/office/drawing/2014/main" id="{ED5F83B6-88E7-5A4D-B4D1-262791224480}"/>
              </a:ext>
            </a:extLst>
          </p:cNvPr>
          <p:cNvPicPr>
            <a:picLocks noChangeAspect="1"/>
          </p:cNvPicPr>
          <p:nvPr/>
        </p:nvPicPr>
        <p:blipFill>
          <a:blip r:embed="rId4"/>
          <a:stretch>
            <a:fillRect/>
          </a:stretch>
        </p:blipFill>
        <p:spPr>
          <a:xfrm>
            <a:off x="4517124" y="1274644"/>
            <a:ext cx="4626876" cy="3207968"/>
          </a:xfrm>
          <a:prstGeom prst="rect">
            <a:avLst/>
          </a:prstGeom>
        </p:spPr>
      </p:pic>
      <p:pic>
        <p:nvPicPr>
          <p:cNvPr id="8" name="Picture 7">
            <a:extLst>
              <a:ext uri="{FF2B5EF4-FFF2-40B4-BE49-F238E27FC236}">
                <a16:creationId xmlns:a16="http://schemas.microsoft.com/office/drawing/2014/main" id="{4F240B0C-9F0E-4D4C-9A82-F7614A5665CA}"/>
              </a:ext>
            </a:extLst>
          </p:cNvPr>
          <p:cNvPicPr>
            <a:picLocks noChangeAspect="1"/>
          </p:cNvPicPr>
          <p:nvPr/>
        </p:nvPicPr>
        <p:blipFill>
          <a:blip r:embed="rId5"/>
          <a:stretch>
            <a:fillRect/>
          </a:stretch>
        </p:blipFill>
        <p:spPr>
          <a:xfrm>
            <a:off x="239833" y="1274644"/>
            <a:ext cx="4277291" cy="3207968"/>
          </a:xfrm>
          <a:prstGeom prst="rect">
            <a:avLst/>
          </a:prstGeom>
        </p:spPr>
      </p:pic>
    </p:spTree>
    <p:extLst>
      <p:ext uri="{BB962C8B-B14F-4D97-AF65-F5344CB8AC3E}">
        <p14:creationId xmlns:p14="http://schemas.microsoft.com/office/powerpoint/2010/main" val="205023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dissolv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Party Tools</a:t>
            </a:r>
          </a:p>
        </p:txBody>
      </p:sp>
      <p:graphicFrame>
        <p:nvGraphicFramePr>
          <p:cNvPr id="4" name="Content Placeholder 3"/>
          <p:cNvGraphicFramePr>
            <a:graphicFrameLocks noGrp="1"/>
          </p:cNvGraphicFramePr>
          <p:nvPr>
            <p:ph idx="1"/>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1454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Incident Response Simulations (SIRS)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t>Internal events that provide a structured opportunity to practice your incident response plan during a realistic scenario</a:t>
            </a:r>
          </a:p>
          <a:p>
            <a:pPr marL="285750" indent="-285750">
              <a:buFont typeface="Arial" panose="020B0604020202020204" pitchFamily="34" charset="0"/>
              <a:buChar char="•"/>
            </a:pPr>
            <a:r>
              <a:rPr lang="en-US" sz="1800" dirty="0"/>
              <a:t>SIRS are about preparation and iteratively improving your response capabilities</a:t>
            </a:r>
          </a:p>
          <a:p>
            <a:pPr marL="1028700" lvl="1">
              <a:buFont typeface="Arial" panose="020B0604020202020204" pitchFamily="34" charset="0"/>
              <a:buChar char="•"/>
            </a:pPr>
            <a:r>
              <a:rPr lang="en-US" sz="1400" dirty="0"/>
              <a:t>Validate readiness</a:t>
            </a:r>
          </a:p>
          <a:p>
            <a:pPr marL="1028700" lvl="1">
              <a:buFont typeface="Arial" panose="020B0604020202020204" pitchFamily="34" charset="0"/>
              <a:buChar char="•"/>
            </a:pPr>
            <a:r>
              <a:rPr lang="en-US" sz="1400" dirty="0"/>
              <a:t>Develop confidence, agility, speed, communication – learn from and train staff</a:t>
            </a:r>
          </a:p>
          <a:p>
            <a:pPr marL="285750" indent="-285750">
              <a:buFont typeface="Arial" panose="020B0604020202020204" pitchFamily="34" charset="0"/>
              <a:buChar char="•"/>
            </a:pPr>
            <a:r>
              <a:rPr lang="en-US" sz="1800" dirty="0"/>
              <a:t>SIRS should be relevant, realistic, thoroughly tested, and run live</a:t>
            </a:r>
          </a:p>
          <a:p>
            <a:pPr marL="1028700" lvl="1">
              <a:buFont typeface="Arial" panose="020B0604020202020204" pitchFamily="34" charset="0"/>
              <a:buChar char="•"/>
            </a:pPr>
            <a:r>
              <a:rPr lang="en-US" sz="1400" b="1" i="1" dirty="0">
                <a:solidFill>
                  <a:schemeClr val="accent6"/>
                </a:solidFill>
              </a:rPr>
              <a:t>NOT</a:t>
            </a:r>
            <a:r>
              <a:rPr lang="en-US" sz="1400" b="1" dirty="0">
                <a:solidFill>
                  <a:schemeClr val="accent6"/>
                </a:solidFill>
              </a:rPr>
              <a:t> </a:t>
            </a:r>
            <a:r>
              <a:rPr lang="en-US" sz="1400" dirty="0">
                <a:solidFill>
                  <a:schemeClr val="accent6"/>
                </a:solidFill>
              </a:rPr>
              <a:t>in production environment</a:t>
            </a:r>
            <a:r>
              <a:rPr lang="en-US" sz="1400" dirty="0"/>
              <a:t>, but as close to production as possible</a:t>
            </a:r>
            <a:endParaRPr lang="en-US" sz="1400" b="1" dirty="0"/>
          </a:p>
          <a:p>
            <a:pPr marL="285750" indent="-285750">
              <a:buFont typeface="Arial" panose="020B0604020202020204" pitchFamily="34" charset="0"/>
              <a:buChar char="•"/>
            </a:pPr>
            <a:r>
              <a:rPr lang="en-US" sz="1800" dirty="0"/>
              <a:t>If you are planning SIRS:</a:t>
            </a:r>
          </a:p>
          <a:p>
            <a:pPr marL="1028700" lvl="1">
              <a:buFont typeface="Arial" panose="020B0604020202020204" pitchFamily="34" charset="0"/>
              <a:buChar char="•"/>
            </a:pPr>
            <a:r>
              <a:rPr lang="en-US" sz="1400" dirty="0"/>
              <a:t>Obtain permission to perform penetration testing/scanning</a:t>
            </a:r>
          </a:p>
          <a:p>
            <a:pPr marL="1028700" lvl="1">
              <a:buFont typeface="Arial" panose="020B0604020202020204" pitchFamily="34" charset="0"/>
              <a:buChar char="•"/>
            </a:pPr>
            <a:r>
              <a:rPr lang="en-US" sz="1400" dirty="0"/>
              <a:t>Confirm the SIRS does not violate the AWS Acceptable Use Policy</a:t>
            </a:r>
            <a:endParaRPr lang="en-US" sz="1800" dirty="0"/>
          </a:p>
          <a:p>
            <a:pPr marL="285750" indent="-285750">
              <a:buFont typeface="Arial" panose="020B0604020202020204" pitchFamily="34" charset="0"/>
              <a:buChar char="•"/>
            </a:pPr>
            <a:r>
              <a:rPr lang="en-US" sz="1800" dirty="0"/>
              <a:t>Practice, practice, practice!</a:t>
            </a:r>
          </a:p>
          <a:p>
            <a:pPr marL="1028700" lvl="1">
              <a:buFont typeface="Arial" panose="020B0604020202020204" pitchFamily="34" charset="0"/>
              <a:buChar char="•"/>
            </a:pPr>
            <a:endParaRPr lang="en-US" sz="1400" dirty="0"/>
          </a:p>
          <a:p>
            <a:pPr marL="1028700" lvl="1">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22186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Forensics and Remediation</a:t>
            </a:r>
          </a:p>
        </p:txBody>
      </p:sp>
    </p:spTree>
    <p:extLst>
      <p:ext uri="{BB962C8B-B14F-4D97-AF65-F5344CB8AC3E}">
        <p14:creationId xmlns:p14="http://schemas.microsoft.com/office/powerpoint/2010/main" val="27109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Forensics-oriented Services</a:t>
            </a:r>
          </a:p>
        </p:txBody>
      </p:sp>
      <p:grpSp>
        <p:nvGrpSpPr>
          <p:cNvPr id="8" name="Group 7">
            <a:extLst>
              <a:ext uri="{FF2B5EF4-FFF2-40B4-BE49-F238E27FC236}">
                <a16:creationId xmlns:a16="http://schemas.microsoft.com/office/drawing/2014/main" id="{B28F84C5-246A-9D48-8AA1-A3EA6E4518BF}"/>
              </a:ext>
            </a:extLst>
          </p:cNvPr>
          <p:cNvGrpSpPr/>
          <p:nvPr/>
        </p:nvGrpSpPr>
        <p:grpSpPr>
          <a:xfrm>
            <a:off x="6976936" y="1130458"/>
            <a:ext cx="2053926" cy="3082566"/>
            <a:chOff x="3557865" y="1112362"/>
            <a:chExt cx="2053926" cy="3082566"/>
          </a:xfrm>
        </p:grpSpPr>
        <p:sp>
          <p:nvSpPr>
            <p:cNvPr id="27" name="Rectangle 26">
              <a:extLst>
                <a:ext uri="{FF2B5EF4-FFF2-40B4-BE49-F238E27FC236}">
                  <a16:creationId xmlns:a16="http://schemas.microsoft.com/office/drawing/2014/main" id="{5056547D-6A0F-7246-A310-13C03148A215}"/>
                </a:ext>
              </a:extLst>
            </p:cNvPr>
            <p:cNvSpPr/>
            <p:nvPr/>
          </p:nvSpPr>
          <p:spPr>
            <a:xfrm>
              <a:off x="3613673" y="2752660"/>
              <a:ext cx="1908751" cy="415465"/>
            </a:xfrm>
            <a:prstGeom prst="rect">
              <a:avLst/>
            </a:prstGeom>
          </p:spPr>
          <p:txBody>
            <a:bodyPr wrap="square" anchor="ctr" anchorCtr="0">
              <a:noAutofit/>
            </a:bodyPr>
            <a:lstStyle/>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a:t>
              </a:r>
              <a:b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b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Athena</a:t>
              </a:r>
            </a:p>
            <a:p>
              <a:pPr marR="0" lvl="0" algn="ctr">
                <a:spcBef>
                  <a:spcPts val="0"/>
                </a:spcBef>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Rectangle 27">
              <a:extLst>
                <a:ext uri="{FF2B5EF4-FFF2-40B4-BE49-F238E27FC236}">
                  <a16:creationId xmlns:a16="http://schemas.microsoft.com/office/drawing/2014/main" id="{3F127FB5-F867-D844-B3C2-69DDB3A89D8F}"/>
                </a:ext>
              </a:extLst>
            </p:cNvPr>
            <p:cNvSpPr/>
            <p:nvPr/>
          </p:nvSpPr>
          <p:spPr>
            <a:xfrm>
              <a:off x="3591426" y="1112362"/>
              <a:ext cx="2020365" cy="3082566"/>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4" name="Rectangle 3">
              <a:extLst>
                <a:ext uri="{FF2B5EF4-FFF2-40B4-BE49-F238E27FC236}">
                  <a16:creationId xmlns:a16="http://schemas.microsoft.com/office/drawing/2014/main" id="{2E2578C9-CCD6-DF45-B194-5E889A18DA5F}"/>
                </a:ext>
              </a:extLst>
            </p:cNvPr>
            <p:cNvSpPr/>
            <p:nvPr/>
          </p:nvSpPr>
          <p:spPr>
            <a:xfrm>
              <a:off x="3557865" y="3200399"/>
              <a:ext cx="2020365" cy="954107"/>
            </a:xfrm>
            <a:prstGeom prst="rect">
              <a:avLst/>
            </a:prstGeom>
          </p:spPr>
          <p:txBody>
            <a:bodyPr wrap="square">
              <a:spAutoFit/>
            </a:bodyPr>
            <a:lstStyle/>
            <a:p>
              <a:pPr marR="0" lvl="0" algn="ctr">
                <a:spcBef>
                  <a:spcPts val="0"/>
                </a:spcBef>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Query data in S3, such as CloudTrail logs, using serverless SQL queries</a:t>
              </a:r>
              <a:endParaRPr lang="en-US" sz="14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pic>
          <p:nvPicPr>
            <p:cNvPr id="19" name="Picture 18">
              <a:extLst>
                <a:ext uri="{FF2B5EF4-FFF2-40B4-BE49-F238E27FC236}">
                  <a16:creationId xmlns:a16="http://schemas.microsoft.com/office/drawing/2014/main" id="{45BC501A-2EA6-4742-8620-D05803AEC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582" y="1524167"/>
              <a:ext cx="928243" cy="922782"/>
            </a:xfrm>
            <a:prstGeom prst="rect">
              <a:avLst/>
            </a:prstGeom>
          </p:spPr>
        </p:pic>
      </p:grpSp>
      <p:grpSp>
        <p:nvGrpSpPr>
          <p:cNvPr id="11" name="Group 10">
            <a:extLst>
              <a:ext uri="{FF2B5EF4-FFF2-40B4-BE49-F238E27FC236}">
                <a16:creationId xmlns:a16="http://schemas.microsoft.com/office/drawing/2014/main" id="{EF57FD46-A7C1-CF4D-9BBE-8BCADD7F46C4}"/>
              </a:ext>
            </a:extLst>
          </p:cNvPr>
          <p:cNvGrpSpPr/>
          <p:nvPr/>
        </p:nvGrpSpPr>
        <p:grpSpPr>
          <a:xfrm>
            <a:off x="117688" y="1132242"/>
            <a:ext cx="2032155" cy="3081528"/>
            <a:chOff x="91184" y="1132242"/>
            <a:chExt cx="2032155" cy="3081528"/>
          </a:xfrm>
        </p:grpSpPr>
        <p:grpSp>
          <p:nvGrpSpPr>
            <p:cNvPr id="23" name="Group 22">
              <a:extLst>
                <a:ext uri="{FF2B5EF4-FFF2-40B4-BE49-F238E27FC236}">
                  <a16:creationId xmlns:a16="http://schemas.microsoft.com/office/drawing/2014/main" id="{3E298064-9B3D-FB4B-B4D5-74C73EE67A65}"/>
                </a:ext>
              </a:extLst>
            </p:cNvPr>
            <p:cNvGrpSpPr/>
            <p:nvPr/>
          </p:nvGrpSpPr>
          <p:grpSpPr>
            <a:xfrm>
              <a:off x="91184" y="1132242"/>
              <a:ext cx="2032155" cy="3081528"/>
              <a:chOff x="3607755" y="1407129"/>
              <a:chExt cx="1791041" cy="3068710"/>
            </a:xfrm>
          </p:grpSpPr>
          <p:sp>
            <p:nvSpPr>
              <p:cNvPr id="24" name="Rectangle 23">
                <a:extLst>
                  <a:ext uri="{FF2B5EF4-FFF2-40B4-BE49-F238E27FC236}">
                    <a16:creationId xmlns:a16="http://schemas.microsoft.com/office/drawing/2014/main" id="{2E58C122-4D38-2541-834F-47F7FADAF693}"/>
                  </a:ext>
                </a:extLst>
              </p:cNvPr>
              <p:cNvSpPr/>
              <p:nvPr/>
            </p:nvSpPr>
            <p:spPr>
              <a:xfrm>
                <a:off x="3607755" y="3008464"/>
                <a:ext cx="1791041" cy="478017"/>
              </a:xfrm>
              <a:prstGeom prst="rect">
                <a:avLst/>
              </a:prstGeom>
            </p:spPr>
            <p:txBody>
              <a:bodyPr wrap="square" anchor="ctr" anchorCtr="0">
                <a:noAutofit/>
              </a:bodyPr>
              <a:lstStyle/>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a:t>
                </a:r>
              </a:p>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Lambda</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Rectangle 24">
                <a:extLst>
                  <a:ext uri="{FF2B5EF4-FFF2-40B4-BE49-F238E27FC236}">
                    <a16:creationId xmlns:a16="http://schemas.microsoft.com/office/drawing/2014/main" id="{91B03717-D7E4-E049-8533-2877DFC840BB}"/>
                  </a:ext>
                </a:extLst>
              </p:cNvPr>
              <p:cNvSpPr/>
              <p:nvPr/>
            </p:nvSpPr>
            <p:spPr>
              <a:xfrm>
                <a:off x="3609437" y="1407129"/>
                <a:ext cx="1789359" cy="3068710"/>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grpSp>
        <p:pic>
          <p:nvPicPr>
            <p:cNvPr id="32" name="Picture 31">
              <a:extLst>
                <a:ext uri="{FF2B5EF4-FFF2-40B4-BE49-F238E27FC236}">
                  <a16:creationId xmlns:a16="http://schemas.microsoft.com/office/drawing/2014/main" id="{30D44D49-0FB5-0040-AF85-D0B0EDD073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670" y="1465969"/>
              <a:ext cx="963089" cy="1000860"/>
            </a:xfrm>
            <a:prstGeom prst="rect">
              <a:avLst/>
            </a:prstGeom>
          </p:spPr>
        </p:pic>
        <p:sp>
          <p:nvSpPr>
            <p:cNvPr id="33" name="Rectangle 32">
              <a:extLst>
                <a:ext uri="{FF2B5EF4-FFF2-40B4-BE49-F238E27FC236}">
                  <a16:creationId xmlns:a16="http://schemas.microsoft.com/office/drawing/2014/main" id="{4B0853AA-25AB-B847-A5B5-383B52DC6D7E}"/>
                </a:ext>
              </a:extLst>
            </p:cNvPr>
            <p:cNvSpPr/>
            <p:nvPr/>
          </p:nvSpPr>
          <p:spPr>
            <a:xfrm>
              <a:off x="91184" y="3220280"/>
              <a:ext cx="2032154" cy="954107"/>
            </a:xfrm>
            <a:prstGeom prst="rect">
              <a:avLst/>
            </a:prstGeom>
          </p:spPr>
          <p:txBody>
            <a:bodyPr wrap="square">
              <a:spAutoFit/>
            </a:bodyPr>
            <a:lstStyle/>
            <a:p>
              <a:pPr marR="0" lvl="0" algn="ctr">
                <a:spcBef>
                  <a:spcPts val="0"/>
                </a:spcBef>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Run code for virtually any kind of application or backend service – zero administration</a:t>
              </a:r>
              <a:endParaRPr lang="en-US" sz="14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grpSp>
      <p:grpSp>
        <p:nvGrpSpPr>
          <p:cNvPr id="9" name="Group 8">
            <a:extLst>
              <a:ext uri="{FF2B5EF4-FFF2-40B4-BE49-F238E27FC236}">
                <a16:creationId xmlns:a16="http://schemas.microsoft.com/office/drawing/2014/main" id="{56D69310-E7DF-B64F-8318-78B2F0150DC3}"/>
              </a:ext>
            </a:extLst>
          </p:cNvPr>
          <p:cNvGrpSpPr/>
          <p:nvPr/>
        </p:nvGrpSpPr>
        <p:grpSpPr>
          <a:xfrm>
            <a:off x="2400480" y="1130458"/>
            <a:ext cx="2053926" cy="3082566"/>
            <a:chOff x="2570575" y="1132242"/>
            <a:chExt cx="2053926" cy="3082566"/>
          </a:xfrm>
        </p:grpSpPr>
        <p:sp>
          <p:nvSpPr>
            <p:cNvPr id="17" name="Rectangle 16">
              <a:extLst>
                <a:ext uri="{FF2B5EF4-FFF2-40B4-BE49-F238E27FC236}">
                  <a16:creationId xmlns:a16="http://schemas.microsoft.com/office/drawing/2014/main" id="{232E0B94-D566-494E-B3FC-9F538AFBD895}"/>
                </a:ext>
              </a:extLst>
            </p:cNvPr>
            <p:cNvSpPr/>
            <p:nvPr/>
          </p:nvSpPr>
          <p:spPr>
            <a:xfrm>
              <a:off x="2626383" y="2772540"/>
              <a:ext cx="1908751" cy="415465"/>
            </a:xfrm>
            <a:prstGeom prst="rect">
              <a:avLst/>
            </a:prstGeom>
          </p:spPr>
          <p:txBody>
            <a:bodyPr wrap="square" anchor="ctr" anchorCtr="0">
              <a:noAutofit/>
            </a:bodyPr>
            <a:lstStyle/>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Systems Manager</a:t>
              </a:r>
            </a:p>
            <a:p>
              <a:pPr marR="0" lvl="0" algn="ctr">
                <a:spcBef>
                  <a:spcPts val="0"/>
                </a:spcBef>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Rectangle 19">
              <a:extLst>
                <a:ext uri="{FF2B5EF4-FFF2-40B4-BE49-F238E27FC236}">
                  <a16:creationId xmlns:a16="http://schemas.microsoft.com/office/drawing/2014/main" id="{92019962-04CD-4245-9DFA-E105671BAEB4}"/>
                </a:ext>
              </a:extLst>
            </p:cNvPr>
            <p:cNvSpPr/>
            <p:nvPr/>
          </p:nvSpPr>
          <p:spPr>
            <a:xfrm>
              <a:off x="2604136" y="1132242"/>
              <a:ext cx="2020365" cy="3082566"/>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pic>
          <p:nvPicPr>
            <p:cNvPr id="26" name="Picture 25">
              <a:extLst>
                <a:ext uri="{FF2B5EF4-FFF2-40B4-BE49-F238E27FC236}">
                  <a16:creationId xmlns:a16="http://schemas.microsoft.com/office/drawing/2014/main" id="{9B425A3E-7323-6843-BBF7-9D68B08281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8291" y="1501100"/>
              <a:ext cx="864937" cy="965729"/>
            </a:xfrm>
            <a:prstGeom prst="rect">
              <a:avLst/>
            </a:prstGeom>
          </p:spPr>
        </p:pic>
        <p:sp>
          <p:nvSpPr>
            <p:cNvPr id="36" name="Rectangle 35">
              <a:extLst>
                <a:ext uri="{FF2B5EF4-FFF2-40B4-BE49-F238E27FC236}">
                  <a16:creationId xmlns:a16="http://schemas.microsoft.com/office/drawing/2014/main" id="{ED6CED1C-8727-F341-A524-3DCD75CFCE43}"/>
                </a:ext>
              </a:extLst>
            </p:cNvPr>
            <p:cNvSpPr/>
            <p:nvPr/>
          </p:nvSpPr>
          <p:spPr>
            <a:xfrm>
              <a:off x="2570575" y="3220279"/>
              <a:ext cx="2020365" cy="954107"/>
            </a:xfrm>
            <a:prstGeom prst="rect">
              <a:avLst/>
            </a:prstGeom>
          </p:spPr>
          <p:txBody>
            <a:bodyPr wrap="square">
              <a:spAutoFit/>
            </a:bodyPr>
            <a:lstStyle/>
            <a:p>
              <a:pPr marR="0" lvl="0" algn="ctr">
                <a:spcBef>
                  <a:spcPts val="0"/>
                </a:spcBef>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Gain operational insights and take action on AWS resources</a:t>
              </a:r>
              <a:endParaRPr lang="en-US" sz="14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grpSp>
      <p:grpSp>
        <p:nvGrpSpPr>
          <p:cNvPr id="10" name="Group 9">
            <a:extLst>
              <a:ext uri="{FF2B5EF4-FFF2-40B4-BE49-F238E27FC236}">
                <a16:creationId xmlns:a16="http://schemas.microsoft.com/office/drawing/2014/main" id="{37E39310-01E5-3347-B927-4D9A5D7453CF}"/>
              </a:ext>
            </a:extLst>
          </p:cNvPr>
          <p:cNvGrpSpPr/>
          <p:nvPr/>
        </p:nvGrpSpPr>
        <p:grpSpPr>
          <a:xfrm>
            <a:off x="4705043" y="1130458"/>
            <a:ext cx="2021257" cy="3082566"/>
            <a:chOff x="6092588" y="1130458"/>
            <a:chExt cx="2021257" cy="3082566"/>
          </a:xfrm>
        </p:grpSpPr>
        <p:sp>
          <p:nvSpPr>
            <p:cNvPr id="34" name="Rectangle 33">
              <a:extLst>
                <a:ext uri="{FF2B5EF4-FFF2-40B4-BE49-F238E27FC236}">
                  <a16:creationId xmlns:a16="http://schemas.microsoft.com/office/drawing/2014/main" id="{EFB86126-D5BC-2342-8FC2-ADECA3FB037A}"/>
                </a:ext>
              </a:extLst>
            </p:cNvPr>
            <p:cNvSpPr/>
            <p:nvPr/>
          </p:nvSpPr>
          <p:spPr>
            <a:xfrm>
              <a:off x="6144006" y="2701938"/>
              <a:ext cx="1908751" cy="551470"/>
            </a:xfrm>
            <a:prstGeom prst="rect">
              <a:avLst/>
            </a:prstGeom>
          </p:spPr>
          <p:txBody>
            <a:bodyPr wrap="square" anchor="ctr" anchorCtr="0">
              <a:noAutofit/>
            </a:bodyPr>
            <a:lstStyle/>
            <a:p>
              <a:pPr marR="0" lvl="0" algn="ct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a:t>
              </a:r>
            </a:p>
            <a:p>
              <a:pPr marR="0" lvl="0" algn="ct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Inspector</a:t>
              </a:r>
            </a:p>
            <a:p>
              <a:pPr lvl="0" algn="ctr">
                <a:defRPr/>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Rectangle 4">
              <a:extLst>
                <a:ext uri="{FF2B5EF4-FFF2-40B4-BE49-F238E27FC236}">
                  <a16:creationId xmlns:a16="http://schemas.microsoft.com/office/drawing/2014/main" id="{70DACE1F-83D4-CF4B-A336-F0E031284E45}"/>
                </a:ext>
              </a:extLst>
            </p:cNvPr>
            <p:cNvSpPr/>
            <p:nvPr/>
          </p:nvSpPr>
          <p:spPr>
            <a:xfrm>
              <a:off x="6092588" y="3232674"/>
              <a:ext cx="2020366" cy="738664"/>
            </a:xfrm>
            <a:prstGeom prst="rect">
              <a:avLst/>
            </a:prstGeom>
          </p:spPr>
          <p:txBody>
            <a:bodyPr wrap="square">
              <a:spAutoFit/>
            </a:bodyPr>
            <a:lstStyle/>
            <a:p>
              <a:pPr lvl="0" algn="ctr">
                <a:defRPr/>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Automate security assessments of EC2 instances </a:t>
              </a:r>
            </a:p>
          </p:txBody>
        </p:sp>
        <p:pic>
          <p:nvPicPr>
            <p:cNvPr id="18" name="Picture 17">
              <a:extLst>
                <a:ext uri="{FF2B5EF4-FFF2-40B4-BE49-F238E27FC236}">
                  <a16:creationId xmlns:a16="http://schemas.microsoft.com/office/drawing/2014/main" id="{1AC3C025-BAA2-FF40-9E29-2A7937F457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4176" y="1437472"/>
              <a:ext cx="848412" cy="1018094"/>
            </a:xfrm>
            <a:prstGeom prst="rect">
              <a:avLst/>
            </a:prstGeom>
          </p:spPr>
        </p:pic>
        <p:sp>
          <p:nvSpPr>
            <p:cNvPr id="37" name="Rectangle 36">
              <a:extLst>
                <a:ext uri="{FF2B5EF4-FFF2-40B4-BE49-F238E27FC236}">
                  <a16:creationId xmlns:a16="http://schemas.microsoft.com/office/drawing/2014/main" id="{52652750-B341-BF45-AF7D-339CF1A5CE25}"/>
                </a:ext>
              </a:extLst>
            </p:cNvPr>
            <p:cNvSpPr/>
            <p:nvPr/>
          </p:nvSpPr>
          <p:spPr>
            <a:xfrm>
              <a:off x="6093480" y="1130458"/>
              <a:ext cx="2020365" cy="3082566"/>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grpSp>
    </p:spTree>
    <p:extLst>
      <p:ext uri="{BB962C8B-B14F-4D97-AF65-F5344CB8AC3E}">
        <p14:creationId xmlns:p14="http://schemas.microsoft.com/office/powerpoint/2010/main" val="2619363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The High-Level Playbook</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 name="Shape 121">
            <a:extLst>
              <a:ext uri="{FF2B5EF4-FFF2-40B4-BE49-F238E27FC236}">
                <a16:creationId xmlns:a16="http://schemas.microsoft.com/office/drawing/2014/main" id="{B3D2DC36-A941-9347-B561-A18AF804D83A}"/>
              </a:ext>
            </a:extLst>
          </p:cNvPr>
          <p:cNvSpPr/>
          <p:nvPr/>
        </p:nvSpPr>
        <p:spPr>
          <a:xfrm>
            <a:off x="2028537"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sp>
        <p:nvSpPr>
          <p:cNvPr id="11" name="Shape 122">
            <a:extLst>
              <a:ext uri="{FF2B5EF4-FFF2-40B4-BE49-F238E27FC236}">
                <a16:creationId xmlns:a16="http://schemas.microsoft.com/office/drawing/2014/main" id="{64627B54-A68E-3448-A97E-E9C6514F853A}"/>
              </a:ext>
            </a:extLst>
          </p:cNvPr>
          <p:cNvSpPr/>
          <p:nvPr/>
        </p:nvSpPr>
        <p:spPr>
          <a:xfrm>
            <a:off x="4078623"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sp>
        <p:nvSpPr>
          <p:cNvPr id="13" name="Shape 126">
            <a:extLst>
              <a:ext uri="{FF2B5EF4-FFF2-40B4-BE49-F238E27FC236}">
                <a16:creationId xmlns:a16="http://schemas.microsoft.com/office/drawing/2014/main" id="{1732BB90-C09B-9A4D-BB3B-E1BCDFD3DC67}"/>
              </a:ext>
            </a:extLst>
          </p:cNvPr>
          <p:cNvSpPr/>
          <p:nvPr/>
        </p:nvSpPr>
        <p:spPr>
          <a:xfrm>
            <a:off x="4941691" y="2707813"/>
            <a:ext cx="1232129" cy="21544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lgn="ctr">
              <a:defRPr sz="1400" b="1">
                <a:solidFill>
                  <a:srgbClr val="474746"/>
                </a:solidFill>
                <a:latin typeface="Arial"/>
                <a:ea typeface="Arial"/>
                <a:cs typeface="Arial"/>
                <a:sym typeface="Arial"/>
              </a:defRPr>
            </a:pPr>
            <a:endParaRPr dirty="0">
              <a:solidFill>
                <a:srgbClr val="414042"/>
              </a:solidFill>
            </a:endParaRPr>
          </a:p>
        </p:txBody>
      </p:sp>
      <p:sp>
        <p:nvSpPr>
          <p:cNvPr id="14" name="Shape 127">
            <a:extLst>
              <a:ext uri="{FF2B5EF4-FFF2-40B4-BE49-F238E27FC236}">
                <a16:creationId xmlns:a16="http://schemas.microsoft.com/office/drawing/2014/main" id="{1584007C-9A0C-2949-82ED-111E6D773F64}"/>
              </a:ext>
            </a:extLst>
          </p:cNvPr>
          <p:cNvSpPr/>
          <p:nvPr/>
        </p:nvSpPr>
        <p:spPr>
          <a:xfrm>
            <a:off x="1108796" y="2809413"/>
            <a:ext cx="1000126" cy="2462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Adversary</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Shape 130">
            <a:extLst>
              <a:ext uri="{FF2B5EF4-FFF2-40B4-BE49-F238E27FC236}">
                <a16:creationId xmlns:a16="http://schemas.microsoft.com/office/drawing/2014/main" id="{F42340B1-F0CA-574E-82A0-30579094A7E2}"/>
              </a:ext>
            </a:extLst>
          </p:cNvPr>
          <p:cNvSpPr/>
          <p:nvPr/>
        </p:nvSpPr>
        <p:spPr>
          <a:xfrm>
            <a:off x="2740314" y="2809413"/>
            <a:ext cx="160658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Your </a:t>
            </a:r>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environment</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Shape 131">
            <a:extLst>
              <a:ext uri="{FF2B5EF4-FFF2-40B4-BE49-F238E27FC236}">
                <a16:creationId xmlns:a16="http://schemas.microsoft.com/office/drawing/2014/main" id="{887606A0-7E5E-4A41-8528-BA4126C5E139}"/>
              </a:ext>
            </a:extLst>
          </p:cNvPr>
          <p:cNvSpPr/>
          <p:nvPr/>
        </p:nvSpPr>
        <p:spPr>
          <a:xfrm>
            <a:off x="6993301" y="2786497"/>
            <a:ext cx="1232129"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Lambda</a:t>
            </a:r>
            <a:b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function</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Shape 132">
            <a:extLst>
              <a:ext uri="{FF2B5EF4-FFF2-40B4-BE49-F238E27FC236}">
                <a16:creationId xmlns:a16="http://schemas.microsoft.com/office/drawing/2014/main" id="{661B7E56-BF26-0E45-AFF5-F7CE3499084D}"/>
              </a:ext>
            </a:extLst>
          </p:cNvPr>
          <p:cNvSpPr/>
          <p:nvPr/>
        </p:nvSpPr>
        <p:spPr>
          <a:xfrm>
            <a:off x="6159025"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sp>
        <p:nvSpPr>
          <p:cNvPr id="20" name="Shape 130">
            <a:extLst>
              <a:ext uri="{FF2B5EF4-FFF2-40B4-BE49-F238E27FC236}">
                <a16:creationId xmlns:a16="http://schemas.microsoft.com/office/drawing/2014/main" id="{0A15F7BA-8D3D-1A41-AC48-6F598EB611E3}"/>
              </a:ext>
            </a:extLst>
          </p:cNvPr>
          <p:cNvSpPr/>
          <p:nvPr/>
        </p:nvSpPr>
        <p:spPr>
          <a:xfrm>
            <a:off x="4754465" y="2809413"/>
            <a:ext cx="160658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CloudWatch Events</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2" name="image17.png">
            <a:extLst>
              <a:ext uri="{FF2B5EF4-FFF2-40B4-BE49-F238E27FC236}">
                <a16:creationId xmlns:a16="http://schemas.microsoft.com/office/drawing/2014/main" id="{BC38F2D0-ADBF-7945-9963-F2EE88ED4D38}"/>
              </a:ext>
            </a:extLst>
          </p:cNvPr>
          <p:cNvPicPr>
            <a:picLocks noChangeAspect="1"/>
          </p:cNvPicPr>
          <p:nvPr/>
        </p:nvPicPr>
        <p:blipFill>
          <a:blip r:embed="rId3">
            <a:extLst/>
          </a:blip>
          <a:stretch>
            <a:fillRect/>
          </a:stretch>
        </p:blipFill>
        <p:spPr>
          <a:xfrm>
            <a:off x="7260116" y="1886843"/>
            <a:ext cx="698501" cy="838202"/>
          </a:xfrm>
          <a:prstGeom prst="rect">
            <a:avLst/>
          </a:prstGeom>
          <a:ln w="12700">
            <a:miter lim="400000"/>
          </a:ln>
        </p:spPr>
      </p:pic>
      <p:pic>
        <p:nvPicPr>
          <p:cNvPr id="23" name="image212.png" descr="AWS-Cloud.png">
            <a:extLst>
              <a:ext uri="{FF2B5EF4-FFF2-40B4-BE49-F238E27FC236}">
                <a16:creationId xmlns:a16="http://schemas.microsoft.com/office/drawing/2014/main" id="{1DC0AF18-109C-5242-90AD-A9F467CBB5C6}"/>
              </a:ext>
            </a:extLst>
          </p:cNvPr>
          <p:cNvPicPr>
            <a:picLocks noChangeAspect="1"/>
          </p:cNvPicPr>
          <p:nvPr/>
        </p:nvPicPr>
        <p:blipFill>
          <a:blip r:embed="rId4">
            <a:extLst/>
          </a:blip>
          <a:stretch>
            <a:fillRect/>
          </a:stretch>
        </p:blipFill>
        <p:spPr>
          <a:xfrm>
            <a:off x="3099103" y="1807697"/>
            <a:ext cx="889001" cy="889001"/>
          </a:xfrm>
          <a:prstGeom prst="rect">
            <a:avLst/>
          </a:prstGeom>
          <a:ln w="12700">
            <a:miter lim="400000"/>
          </a:ln>
        </p:spPr>
      </p:pic>
      <p:pic>
        <p:nvPicPr>
          <p:cNvPr id="24" name="image205.png" descr="User.png">
            <a:extLst>
              <a:ext uri="{FF2B5EF4-FFF2-40B4-BE49-F238E27FC236}">
                <a16:creationId xmlns:a16="http://schemas.microsoft.com/office/drawing/2014/main" id="{2EA82A47-844D-1840-9132-D83BB1D83A9C}"/>
              </a:ext>
            </a:extLst>
          </p:cNvPr>
          <p:cNvPicPr>
            <a:picLocks noChangeAspect="1"/>
          </p:cNvPicPr>
          <p:nvPr/>
        </p:nvPicPr>
        <p:blipFill>
          <a:blip r:embed="rId5">
            <a:extLst/>
          </a:blip>
          <a:stretch>
            <a:fillRect/>
          </a:stretch>
        </p:blipFill>
        <p:spPr>
          <a:xfrm>
            <a:off x="1164358" y="1807697"/>
            <a:ext cx="889001" cy="889001"/>
          </a:xfrm>
          <a:prstGeom prst="rect">
            <a:avLst/>
          </a:prstGeom>
          <a:ln w="12700">
            <a:miter lim="400000"/>
          </a:ln>
        </p:spPr>
      </p:pic>
      <p:pic>
        <p:nvPicPr>
          <p:cNvPr id="25" name="Picture 24">
            <a:extLst>
              <a:ext uri="{FF2B5EF4-FFF2-40B4-BE49-F238E27FC236}">
                <a16:creationId xmlns:a16="http://schemas.microsoft.com/office/drawing/2014/main" id="{4C4A3677-A812-D64D-BAF4-ADB2F18310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6426" y="1828959"/>
            <a:ext cx="648548" cy="896086"/>
          </a:xfrm>
          <a:prstGeom prst="rect">
            <a:avLst/>
          </a:prstGeom>
        </p:spPr>
      </p:pic>
    </p:spTree>
    <p:extLst>
      <p:ext uri="{BB962C8B-B14F-4D97-AF65-F5344CB8AC3E}">
        <p14:creationId xmlns:p14="http://schemas.microsoft.com/office/powerpoint/2010/main" val="475151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7EB56F-6E0A-7A4C-A296-300FCD58544D}"/>
              </a:ext>
            </a:extLst>
          </p:cNvPr>
          <p:cNvSpPr>
            <a:spLocks noGrp="1"/>
          </p:cNvSpPr>
          <p:nvPr>
            <p:ph type="title"/>
          </p:nvPr>
        </p:nvSpPr>
        <p:spPr>
          <a:xfrm>
            <a:off x="336789" y="114936"/>
            <a:ext cx="8205304" cy="545741"/>
          </a:xfrm>
        </p:spPr>
        <p:txBody>
          <a:bodyPr/>
          <a:lstStyle/>
          <a:p>
            <a:r>
              <a:rPr lang="en-US" dirty="0">
                <a:solidFill>
                  <a:schemeClr val="tx1"/>
                </a:solidFill>
                <a:latin typeface="Amazon Ember" panose="02000000000000000000" pitchFamily="2" charset="0"/>
                <a:ea typeface="Amazon Ember" panose="02000000000000000000" pitchFamily="2" charset="0"/>
              </a:rPr>
              <a:t>Responding to Findings: Remediation</a:t>
            </a:r>
            <a:br>
              <a:rPr lang="en-US" dirty="0">
                <a:solidFill>
                  <a:schemeClr val="tx1"/>
                </a:solidFill>
                <a:latin typeface="Amazon Ember" panose="02000000000000000000" pitchFamily="2" charset="0"/>
                <a:ea typeface="Amazon Ember" panose="02000000000000000000" pitchFamily="2" charset="0"/>
              </a:rPr>
            </a:br>
            <a:endParaRPr lang="en-US" dirty="0">
              <a:solidFill>
                <a:schemeClr val="tx1"/>
              </a:solidFill>
            </a:endParaRPr>
          </a:p>
        </p:txBody>
      </p:sp>
      <p:pic>
        <p:nvPicPr>
          <p:cNvPr id="44" name="Picture 43">
            <a:extLst>
              <a:ext uri="{FF2B5EF4-FFF2-40B4-BE49-F238E27FC236}">
                <a16:creationId xmlns:a16="http://schemas.microsoft.com/office/drawing/2014/main" id="{F4B25B62-8FD2-5748-811D-3B6CFA677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9370" y="2690793"/>
            <a:ext cx="401560" cy="425519"/>
          </a:xfrm>
          <a:prstGeom prst="rect">
            <a:avLst/>
          </a:prstGeom>
        </p:spPr>
      </p:pic>
      <p:sp>
        <p:nvSpPr>
          <p:cNvPr id="45" name="TextBox 44">
            <a:extLst>
              <a:ext uri="{FF2B5EF4-FFF2-40B4-BE49-F238E27FC236}">
                <a16:creationId xmlns:a16="http://schemas.microsoft.com/office/drawing/2014/main" id="{F1BA4B1F-DF52-B140-9867-AAF068DD62F4}"/>
              </a:ext>
            </a:extLst>
          </p:cNvPr>
          <p:cNvSpPr txBox="1"/>
          <p:nvPr/>
        </p:nvSpPr>
        <p:spPr>
          <a:xfrm>
            <a:off x="2187589" y="3114017"/>
            <a:ext cx="1105123" cy="420819"/>
          </a:xfrm>
          <a:prstGeom prst="rect">
            <a:avLst/>
          </a:prstGeom>
          <a:noFill/>
        </p:spPr>
        <p:txBody>
          <a:bodyPr wrap="square" lIns="0" tIns="0" rIns="0" bIns="0" rtlCol="0" anchor="t">
            <a:noAutofit/>
          </a:bodyPr>
          <a:lstStyle/>
          <a:p>
            <a:pPr algn="ctr" defTabSz="609585">
              <a:defRPr/>
            </a:pPr>
            <a:r>
              <a:rPr lang="en-US" sz="1200" b="1" dirty="0">
                <a:latin typeface="Amazon Ember" charset="0"/>
                <a:ea typeface="Amazon Ember" charset="0"/>
                <a:cs typeface="Amazon Ember" charset="0"/>
              </a:rPr>
              <a:t>Amazon </a:t>
            </a:r>
            <a:r>
              <a:rPr lang="en-US" sz="1200" b="1" dirty="0" err="1">
                <a:latin typeface="Amazon Ember" charset="0"/>
                <a:ea typeface="Amazon Ember" charset="0"/>
                <a:cs typeface="Amazon Ember" charset="0"/>
              </a:rPr>
              <a:t>CloudWatch</a:t>
            </a:r>
            <a:endParaRPr lang="en-US" sz="1200" b="1" dirty="0">
              <a:latin typeface="Amazon Ember" charset="0"/>
              <a:ea typeface="Amazon Ember" charset="0"/>
              <a:cs typeface="Amazon Ember" charset="0"/>
            </a:endParaRPr>
          </a:p>
        </p:txBody>
      </p:sp>
      <p:cxnSp>
        <p:nvCxnSpPr>
          <p:cNvPr id="54" name="Straight Arrow Connector 53">
            <a:extLst>
              <a:ext uri="{FF2B5EF4-FFF2-40B4-BE49-F238E27FC236}">
                <a16:creationId xmlns:a16="http://schemas.microsoft.com/office/drawing/2014/main" id="{7CE499A6-D22B-E649-831D-D805794A3E38}"/>
              </a:ext>
            </a:extLst>
          </p:cNvPr>
          <p:cNvCxnSpPr>
            <a:cxnSpLocks/>
          </p:cNvCxnSpPr>
          <p:nvPr/>
        </p:nvCxnSpPr>
        <p:spPr>
          <a:xfrm flipV="1">
            <a:off x="1420337" y="2866654"/>
            <a:ext cx="1003258" cy="11861"/>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A1B5E06D-350C-F04A-A9EB-B56B754933A3}"/>
              </a:ext>
            </a:extLst>
          </p:cNvPr>
          <p:cNvCxnSpPr>
            <a:cxnSpLocks/>
          </p:cNvCxnSpPr>
          <p:nvPr/>
        </p:nvCxnSpPr>
        <p:spPr>
          <a:xfrm flipV="1">
            <a:off x="1551158" y="3031383"/>
            <a:ext cx="830094" cy="462658"/>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E1F40CCC-326A-D449-BD0C-B2EF554AC56C}"/>
              </a:ext>
            </a:extLst>
          </p:cNvPr>
          <p:cNvSpPr txBox="1"/>
          <p:nvPr/>
        </p:nvSpPr>
        <p:spPr>
          <a:xfrm>
            <a:off x="4101276" y="3192489"/>
            <a:ext cx="646855" cy="364982"/>
          </a:xfrm>
          <a:prstGeom prst="rect">
            <a:avLst/>
          </a:prstGeom>
          <a:noFill/>
        </p:spPr>
        <p:txBody>
          <a:bodyPr wrap="square" lIns="0" tIns="0" rIns="0" bIns="0" rtlCol="0" anchor="t">
            <a:noAutofit/>
          </a:bodyPr>
          <a:lstStyle/>
          <a:p>
            <a:pPr algn="ctr" defTabSz="609585">
              <a:defRPr/>
            </a:pPr>
            <a:r>
              <a:rPr lang="en-US" sz="1200" b="1" dirty="0">
                <a:latin typeface="Amazon Ember" panose="020B0603020204020204" pitchFamily="34" charset="0"/>
                <a:ea typeface="Amazon Ember" panose="020B0603020204020204" pitchFamily="34" charset="0"/>
                <a:cs typeface="Amazon Ember" panose="020B0603020204020204" pitchFamily="34" charset="0"/>
              </a:rPr>
              <a:t>Lambda Function</a:t>
            </a:r>
          </a:p>
        </p:txBody>
      </p:sp>
      <p:pic>
        <p:nvPicPr>
          <p:cNvPr id="58" name="Picture 57">
            <a:extLst>
              <a:ext uri="{FF2B5EF4-FFF2-40B4-BE49-F238E27FC236}">
                <a16:creationId xmlns:a16="http://schemas.microsoft.com/office/drawing/2014/main" id="{F9BCD4C7-591F-3740-8AD0-A92827C79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2944" y="2615183"/>
            <a:ext cx="557277" cy="540628"/>
          </a:xfrm>
          <a:prstGeom prst="rect">
            <a:avLst/>
          </a:prstGeom>
        </p:spPr>
      </p:pic>
      <p:cxnSp>
        <p:nvCxnSpPr>
          <p:cNvPr id="59" name="Straight Arrow Connector 58">
            <a:extLst>
              <a:ext uri="{FF2B5EF4-FFF2-40B4-BE49-F238E27FC236}">
                <a16:creationId xmlns:a16="http://schemas.microsoft.com/office/drawing/2014/main" id="{2849D166-54DA-A044-B83B-A9F586858EB9}"/>
              </a:ext>
            </a:extLst>
          </p:cNvPr>
          <p:cNvCxnSpPr>
            <a:cxnSpLocks/>
          </p:cNvCxnSpPr>
          <p:nvPr/>
        </p:nvCxnSpPr>
        <p:spPr>
          <a:xfrm>
            <a:off x="2285954" y="1682857"/>
            <a:ext cx="328680" cy="879096"/>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686C04D-F300-F246-91DF-A0BBF9FDE633}"/>
              </a:ext>
            </a:extLst>
          </p:cNvPr>
          <p:cNvCxnSpPr>
            <a:cxnSpLocks/>
          </p:cNvCxnSpPr>
          <p:nvPr/>
        </p:nvCxnSpPr>
        <p:spPr>
          <a:xfrm>
            <a:off x="3056707" y="2903551"/>
            <a:ext cx="453921"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A7F8E0F2-7548-6B4D-ACC2-5EFF38DF1FDA}"/>
              </a:ext>
            </a:extLst>
          </p:cNvPr>
          <p:cNvCxnSpPr>
            <a:cxnSpLocks/>
          </p:cNvCxnSpPr>
          <p:nvPr/>
        </p:nvCxnSpPr>
        <p:spPr>
          <a:xfrm flipV="1">
            <a:off x="3325801" y="3248684"/>
            <a:ext cx="334846" cy="378525"/>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63" name="Picture 62">
            <a:extLst>
              <a:ext uri="{FF2B5EF4-FFF2-40B4-BE49-F238E27FC236}">
                <a16:creationId xmlns:a16="http://schemas.microsoft.com/office/drawing/2014/main" id="{D6443FC5-8F68-A244-8226-0785B22C0E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6520" y="2644587"/>
            <a:ext cx="815418" cy="496898"/>
          </a:xfrm>
          <a:prstGeom prst="rect">
            <a:avLst/>
          </a:prstGeom>
        </p:spPr>
      </p:pic>
      <p:sp>
        <p:nvSpPr>
          <p:cNvPr id="64" name="TextBox 63">
            <a:extLst>
              <a:ext uri="{FF2B5EF4-FFF2-40B4-BE49-F238E27FC236}">
                <a16:creationId xmlns:a16="http://schemas.microsoft.com/office/drawing/2014/main" id="{6542E38D-1653-4248-B37A-2FBF0D9676CD}"/>
              </a:ext>
            </a:extLst>
          </p:cNvPr>
          <p:cNvSpPr txBox="1"/>
          <p:nvPr/>
        </p:nvSpPr>
        <p:spPr>
          <a:xfrm>
            <a:off x="5674833" y="3280754"/>
            <a:ext cx="696284" cy="254082"/>
          </a:xfrm>
          <a:prstGeom prst="rect">
            <a:avLst/>
          </a:prstGeom>
          <a:noFill/>
        </p:spPr>
        <p:txBody>
          <a:bodyPr wrap="square" lIns="0" tIns="0" rIns="0" bIns="0" rtlCol="0" anchor="t">
            <a:noAutofit/>
          </a:bodyPr>
          <a:lstStyle/>
          <a:p>
            <a:pPr algn="ctr" defTabSz="609585">
              <a:defRPr/>
            </a:pPr>
            <a:r>
              <a:rPr lang="en-US" sz="1200" b="1" dirty="0">
                <a:latin typeface="Amazon Ember" panose="020B0603020204020204" pitchFamily="34" charset="0"/>
                <a:ea typeface="Amazon Ember" panose="020B0603020204020204" pitchFamily="34" charset="0"/>
                <a:cs typeface="Amazon Ember" panose="020B0603020204020204" pitchFamily="34" charset="0"/>
              </a:rPr>
              <a:t>AWS APIs</a:t>
            </a:r>
            <a:endParaRPr lang="en-US" sz="1200" b="1" dirty="0">
              <a:latin typeface="Amazon Ember" panose="02000000000000000000" pitchFamily="2" charset="0"/>
              <a:ea typeface="Amazon Ember" panose="020B0603020204020204" pitchFamily="34" charset="0"/>
              <a:cs typeface="Amazon Ember" panose="020B0603020204020204" pitchFamily="34" charset="0"/>
            </a:endParaRPr>
          </a:p>
        </p:txBody>
      </p:sp>
      <p:cxnSp>
        <p:nvCxnSpPr>
          <p:cNvPr id="66" name="Straight Arrow Connector 65">
            <a:extLst>
              <a:ext uri="{FF2B5EF4-FFF2-40B4-BE49-F238E27FC236}">
                <a16:creationId xmlns:a16="http://schemas.microsoft.com/office/drawing/2014/main" id="{7AAA2990-A32F-1842-984A-A15007932B69}"/>
              </a:ext>
            </a:extLst>
          </p:cNvPr>
          <p:cNvCxnSpPr>
            <a:cxnSpLocks/>
          </p:cNvCxnSpPr>
          <p:nvPr/>
        </p:nvCxnSpPr>
        <p:spPr>
          <a:xfrm>
            <a:off x="5084847" y="2866654"/>
            <a:ext cx="560029"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77D89944-7761-1F49-B016-AE6C6D3A8045}"/>
              </a:ext>
            </a:extLst>
          </p:cNvPr>
          <p:cNvSpPr txBox="1"/>
          <p:nvPr/>
        </p:nvSpPr>
        <p:spPr>
          <a:xfrm>
            <a:off x="547644" y="2376697"/>
            <a:ext cx="883836" cy="135929"/>
          </a:xfrm>
          <a:prstGeom prst="rect">
            <a:avLst/>
          </a:prstGeom>
          <a:noFill/>
        </p:spPr>
        <p:txBody>
          <a:bodyPr wrap="square" lIns="0" tIns="0" rIns="0" bIns="0" rtlCol="0" anchor="t">
            <a:noAutofit/>
          </a:bodyPr>
          <a:lstStyle/>
          <a:p>
            <a:pPr algn="ctr" defTabSz="609585">
              <a:defRPr/>
            </a:pPr>
            <a:r>
              <a:rPr lang="en-US" sz="1200" b="1" dirty="0">
                <a:latin typeface="Amazon Ember" panose="020B0603020204020204" pitchFamily="34" charset="0"/>
                <a:ea typeface="Amazon Ember" panose="020B0603020204020204" pitchFamily="34" charset="0"/>
                <a:cs typeface="Amazon Ember" panose="020B0603020204020204" pitchFamily="34" charset="0"/>
              </a:rPr>
              <a:t>AWS WAF</a:t>
            </a:r>
          </a:p>
        </p:txBody>
      </p:sp>
      <p:pic>
        <p:nvPicPr>
          <p:cNvPr id="69" name="Picture 68">
            <a:extLst>
              <a:ext uri="{FF2B5EF4-FFF2-40B4-BE49-F238E27FC236}">
                <a16:creationId xmlns:a16="http://schemas.microsoft.com/office/drawing/2014/main" id="{51CF90BB-3CB5-9147-91A1-D37DD59AE0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667" y="1781440"/>
            <a:ext cx="479278" cy="544677"/>
          </a:xfrm>
          <a:prstGeom prst="rect">
            <a:avLst/>
          </a:prstGeom>
        </p:spPr>
      </p:pic>
      <p:cxnSp>
        <p:nvCxnSpPr>
          <p:cNvPr id="78" name="Straight Arrow Connector 77">
            <a:extLst>
              <a:ext uri="{FF2B5EF4-FFF2-40B4-BE49-F238E27FC236}">
                <a16:creationId xmlns:a16="http://schemas.microsoft.com/office/drawing/2014/main" id="{DE2BC19A-8DD6-664B-949E-F8E680098F3A}"/>
              </a:ext>
            </a:extLst>
          </p:cNvPr>
          <p:cNvCxnSpPr>
            <a:cxnSpLocks/>
          </p:cNvCxnSpPr>
          <p:nvPr/>
        </p:nvCxnSpPr>
        <p:spPr>
          <a:xfrm>
            <a:off x="1411819" y="2276074"/>
            <a:ext cx="961392" cy="477429"/>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95" name="Picture 94">
            <a:extLst>
              <a:ext uri="{FF2B5EF4-FFF2-40B4-BE49-F238E27FC236}">
                <a16:creationId xmlns:a16="http://schemas.microsoft.com/office/drawing/2014/main" id="{214087B1-1DA2-EE4D-B2A3-F76B662004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327" y="3534837"/>
            <a:ext cx="1374930" cy="286441"/>
          </a:xfrm>
          <a:prstGeom prst="rect">
            <a:avLst/>
          </a:prstGeom>
        </p:spPr>
      </p:pic>
      <p:sp>
        <p:nvSpPr>
          <p:cNvPr id="53" name="TextBox 52">
            <a:extLst>
              <a:ext uri="{FF2B5EF4-FFF2-40B4-BE49-F238E27FC236}">
                <a16:creationId xmlns:a16="http://schemas.microsoft.com/office/drawing/2014/main" id="{7FEEAD3B-54EC-1E45-B545-84E10828A53D}"/>
              </a:ext>
            </a:extLst>
          </p:cNvPr>
          <p:cNvSpPr txBox="1"/>
          <p:nvPr/>
        </p:nvSpPr>
        <p:spPr>
          <a:xfrm>
            <a:off x="2541106" y="4058155"/>
            <a:ext cx="1031051" cy="276999"/>
          </a:xfrm>
          <a:prstGeom prst="rect">
            <a:avLst/>
          </a:prstGeom>
          <a:noFill/>
        </p:spPr>
        <p:txBody>
          <a:bodyPr wrap="none" rtlCol="0">
            <a:spAutoFit/>
          </a:bodyPr>
          <a:lstStyle/>
          <a:p>
            <a:pPr defTabSz="609570">
              <a:defRPr/>
            </a:pPr>
            <a:r>
              <a:rPr lang="en-US" sz="1200" b="1" dirty="0">
                <a:latin typeface="Amazon Ember" charset="0"/>
                <a:ea typeface="Amazon Ember" charset="0"/>
                <a:cs typeface="Amazon Ember" charset="0"/>
              </a:rPr>
              <a:t>AWS Config</a:t>
            </a:r>
          </a:p>
        </p:txBody>
      </p:sp>
      <p:pic>
        <p:nvPicPr>
          <p:cNvPr id="97" name="Picture 96">
            <a:extLst>
              <a:ext uri="{FF2B5EF4-FFF2-40B4-BE49-F238E27FC236}">
                <a16:creationId xmlns:a16="http://schemas.microsoft.com/office/drawing/2014/main" id="{A24ADC8C-5FC2-2949-B235-988886FD79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46023" y="3585349"/>
            <a:ext cx="421218" cy="471857"/>
          </a:xfrm>
          <a:prstGeom prst="rect">
            <a:avLst/>
          </a:prstGeom>
        </p:spPr>
      </p:pic>
      <p:pic>
        <p:nvPicPr>
          <p:cNvPr id="98" name="Picture 97">
            <a:extLst>
              <a:ext uri="{FF2B5EF4-FFF2-40B4-BE49-F238E27FC236}">
                <a16:creationId xmlns:a16="http://schemas.microsoft.com/office/drawing/2014/main" id="{16AE60BD-0135-7849-8D41-FA860A1B51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7667" y="2690793"/>
            <a:ext cx="496509" cy="430781"/>
          </a:xfrm>
          <a:prstGeom prst="rect">
            <a:avLst/>
          </a:prstGeom>
        </p:spPr>
      </p:pic>
      <p:sp>
        <p:nvSpPr>
          <p:cNvPr id="99" name="TextBox 98">
            <a:extLst>
              <a:ext uri="{FF2B5EF4-FFF2-40B4-BE49-F238E27FC236}">
                <a16:creationId xmlns:a16="http://schemas.microsoft.com/office/drawing/2014/main" id="{10D700E1-177E-F04B-84F4-DDA56BB10E57}"/>
              </a:ext>
            </a:extLst>
          </p:cNvPr>
          <p:cNvSpPr txBox="1"/>
          <p:nvPr/>
        </p:nvSpPr>
        <p:spPr>
          <a:xfrm>
            <a:off x="564003" y="3237901"/>
            <a:ext cx="883836" cy="135929"/>
          </a:xfrm>
          <a:prstGeom prst="rect">
            <a:avLst/>
          </a:prstGeom>
          <a:noFill/>
        </p:spPr>
        <p:txBody>
          <a:bodyPr wrap="square" lIns="0" tIns="0" rIns="0" bIns="0" rtlCol="0" anchor="t">
            <a:noAutofit/>
          </a:bodyPr>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AWS Shield</a:t>
            </a:r>
          </a:p>
        </p:txBody>
      </p:sp>
      <p:sp>
        <p:nvSpPr>
          <p:cNvPr id="100" name="Content Placeholder 7">
            <a:extLst>
              <a:ext uri="{FF2B5EF4-FFF2-40B4-BE49-F238E27FC236}">
                <a16:creationId xmlns:a16="http://schemas.microsoft.com/office/drawing/2014/main" id="{FB30B80C-F722-304D-BF7E-DAB522603ACF}"/>
              </a:ext>
            </a:extLst>
          </p:cNvPr>
          <p:cNvSpPr txBox="1">
            <a:spLocks/>
          </p:cNvSpPr>
          <p:nvPr/>
        </p:nvSpPr>
        <p:spPr>
          <a:xfrm>
            <a:off x="7143202" y="1354067"/>
            <a:ext cx="1774691" cy="2981087"/>
          </a:xfrm>
          <a:prstGeom prst="rect">
            <a:avLst/>
          </a:prstGeom>
        </p:spPr>
        <p:txBody>
          <a:bodyPr anchor="ct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Detection</a:t>
            </a:r>
          </a:p>
          <a:p>
            <a:endPar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Alerting</a:t>
            </a:r>
          </a:p>
          <a:p>
            <a:endPar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Remediation</a:t>
            </a:r>
          </a:p>
          <a:p>
            <a:endPar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Countermeasures</a:t>
            </a:r>
          </a:p>
          <a:p>
            <a:endPar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Forensics</a:t>
            </a:r>
          </a:p>
        </p:txBody>
      </p:sp>
      <p:pic>
        <p:nvPicPr>
          <p:cNvPr id="101" name="Picture 100">
            <a:extLst>
              <a:ext uri="{FF2B5EF4-FFF2-40B4-BE49-F238E27FC236}">
                <a16:creationId xmlns:a16="http://schemas.microsoft.com/office/drawing/2014/main" id="{EDB8F44A-1FDE-B84A-B964-EF9CAA1B9244}"/>
              </a:ext>
            </a:extLst>
          </p:cNvPr>
          <p:cNvPicPr>
            <a:picLocks noChangeAspect="1"/>
          </p:cNvPicPr>
          <p:nvPr/>
        </p:nvPicPr>
        <p:blipFill>
          <a:blip r:embed="rId10" cstate="hqprint">
            <a:extLst>
              <a:ext uri="{28A0092B-C50C-407E-A947-70E740481C1C}">
                <a14:useLocalDpi xmlns:a14="http://schemas.microsoft.com/office/drawing/2010/main"/>
              </a:ext>
            </a:extLst>
          </a:blip>
          <a:stretch>
            <a:fillRect/>
          </a:stretch>
        </p:blipFill>
        <p:spPr>
          <a:xfrm>
            <a:off x="5644876" y="1308456"/>
            <a:ext cx="730817" cy="613200"/>
          </a:xfrm>
          <a:prstGeom prst="rect">
            <a:avLst/>
          </a:prstGeom>
        </p:spPr>
      </p:pic>
      <p:sp>
        <p:nvSpPr>
          <p:cNvPr id="102" name="TextBox 101">
            <a:extLst>
              <a:ext uri="{FF2B5EF4-FFF2-40B4-BE49-F238E27FC236}">
                <a16:creationId xmlns:a16="http://schemas.microsoft.com/office/drawing/2014/main" id="{F0B2A006-D27C-B34C-8EB9-D801784FB63E}"/>
              </a:ext>
            </a:extLst>
          </p:cNvPr>
          <p:cNvSpPr txBox="1"/>
          <p:nvPr/>
        </p:nvSpPr>
        <p:spPr>
          <a:xfrm>
            <a:off x="5457237" y="1942317"/>
            <a:ext cx="1111776" cy="600071"/>
          </a:xfrm>
          <a:prstGeom prst="rect">
            <a:avLst/>
          </a:prstGeom>
          <a:noFill/>
        </p:spPr>
        <p:txBody>
          <a:bodyPr wrap="square" lIns="0" tIns="0" rIns="0" bIns="0" rtlCol="0">
            <a:noAutofit/>
          </a:bodyPr>
          <a:lstStyle/>
          <a:p>
            <a:pPr algn="ctr">
              <a:defRPr/>
            </a:pPr>
            <a:r>
              <a:rPr lang="en-US" sz="1200" b="1" dirty="0">
                <a:latin typeface="Amazon Ember" panose="020B0603020204020204" pitchFamily="34" charset="0"/>
                <a:ea typeface="Amazon Ember" panose="020B0603020204020204" pitchFamily="34" charset="0"/>
                <a:cs typeface="Amazon Ember" panose="020B0603020204020204" pitchFamily="34" charset="0"/>
              </a:rPr>
              <a:t>Team collaboration </a:t>
            </a:r>
          </a:p>
          <a:p>
            <a:pPr algn="ctr">
              <a:defRPr/>
            </a:pPr>
            <a:r>
              <a:rPr lang="en-US" sz="1200" b="1" dirty="0">
                <a:latin typeface="Amazon Ember" panose="020B0603020204020204" pitchFamily="34" charset="0"/>
                <a:ea typeface="Amazon Ember" panose="020B0603020204020204" pitchFamily="34" charset="0"/>
                <a:cs typeface="Amazon Ember" panose="020B0603020204020204" pitchFamily="34" charset="0"/>
              </a:rPr>
              <a:t>(Slack etc.)</a:t>
            </a:r>
          </a:p>
        </p:txBody>
      </p:sp>
      <p:cxnSp>
        <p:nvCxnSpPr>
          <p:cNvPr id="103" name="Straight Arrow Connector 102">
            <a:extLst>
              <a:ext uri="{FF2B5EF4-FFF2-40B4-BE49-F238E27FC236}">
                <a16:creationId xmlns:a16="http://schemas.microsoft.com/office/drawing/2014/main" id="{FB8A0977-153F-A241-B2D7-369393C9E641}"/>
              </a:ext>
            </a:extLst>
          </p:cNvPr>
          <p:cNvCxnSpPr>
            <a:cxnSpLocks/>
          </p:cNvCxnSpPr>
          <p:nvPr/>
        </p:nvCxnSpPr>
        <p:spPr>
          <a:xfrm flipV="1">
            <a:off x="5001047" y="1806198"/>
            <a:ext cx="557110" cy="785626"/>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9537BB86-7CC0-8E4E-A7A5-730967106B83}"/>
              </a:ext>
            </a:extLst>
          </p:cNvPr>
          <p:cNvSpPr txBox="1"/>
          <p:nvPr/>
        </p:nvSpPr>
        <p:spPr>
          <a:xfrm>
            <a:off x="476581" y="1481809"/>
            <a:ext cx="1327960" cy="233560"/>
          </a:xfrm>
          <a:prstGeom prst="rect">
            <a:avLst/>
          </a:prstGeom>
          <a:noFill/>
        </p:spPr>
        <p:txBody>
          <a:bodyPr wrap="square" lIns="0" tIns="0" rIns="0" bIns="0" rtlCol="0" anchor="t">
            <a:noAutofit/>
          </a:bodyPr>
          <a:lstStyle/>
          <a:p>
            <a:pPr algn="ctr"/>
            <a:r>
              <a:rPr lang="en-US" sz="1200" b="1" dirty="0">
                <a:latin typeface="Amazon Ember" charset="0"/>
                <a:ea typeface="Amazon Ember" charset="0"/>
                <a:cs typeface="Amazon Ember" charset="0"/>
              </a:rPr>
              <a:t>VPC Flow Logs</a:t>
            </a:r>
            <a:endParaRPr lang="en-US" sz="1200" b="1" dirty="0">
              <a:latin typeface="Amazon Ember" panose="02000000000000000000" pitchFamily="2" charset="0"/>
              <a:ea typeface="Amazon Ember" charset="0"/>
              <a:cs typeface="Amazon Ember" charset="0"/>
            </a:endParaRPr>
          </a:p>
        </p:txBody>
      </p:sp>
      <p:pic>
        <p:nvPicPr>
          <p:cNvPr id="107" name="Picture 106">
            <a:extLst>
              <a:ext uri="{FF2B5EF4-FFF2-40B4-BE49-F238E27FC236}">
                <a16:creationId xmlns:a16="http://schemas.microsoft.com/office/drawing/2014/main" id="{EDE5B362-38B1-364A-B975-9981A65A547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7615" y="1048123"/>
            <a:ext cx="380321" cy="373931"/>
          </a:xfrm>
          <a:prstGeom prst="rect">
            <a:avLst/>
          </a:prstGeom>
        </p:spPr>
      </p:pic>
      <p:pic>
        <p:nvPicPr>
          <p:cNvPr id="108" name="Picture 107">
            <a:extLst>
              <a:ext uri="{FF2B5EF4-FFF2-40B4-BE49-F238E27FC236}">
                <a16:creationId xmlns:a16="http://schemas.microsoft.com/office/drawing/2014/main" id="{AA708DAA-3282-2C43-935A-508BA6F6695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10628" y="2595507"/>
            <a:ext cx="518823" cy="625640"/>
          </a:xfrm>
          <a:prstGeom prst="rect">
            <a:avLst/>
          </a:prstGeom>
        </p:spPr>
      </p:pic>
      <p:sp>
        <p:nvSpPr>
          <p:cNvPr id="109" name="Right Brace 108">
            <a:extLst>
              <a:ext uri="{FF2B5EF4-FFF2-40B4-BE49-F238E27FC236}">
                <a16:creationId xmlns:a16="http://schemas.microsoft.com/office/drawing/2014/main" id="{478D7104-5607-C149-B1BA-9D8DA174BC50}"/>
              </a:ext>
            </a:extLst>
          </p:cNvPr>
          <p:cNvSpPr/>
          <p:nvPr/>
        </p:nvSpPr>
        <p:spPr>
          <a:xfrm>
            <a:off x="6496564" y="1088220"/>
            <a:ext cx="528639" cy="3510590"/>
          </a:xfrm>
          <a:prstGeom prst="rightBrace">
            <a:avLst>
              <a:gd name="adj1" fmla="val 65543"/>
              <a:gd name="adj2" fmla="val 4853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133">
              <a:latin typeface="Amazon Ember" panose="020B0603020204020204" pitchFamily="34" charset="0"/>
              <a:ea typeface="Amazon Ember" panose="020B0603020204020204" pitchFamily="34" charset="0"/>
              <a:cs typeface="Amazon Ember" panose="020B0603020204020204" pitchFamily="34" charset="0"/>
            </a:endParaRPr>
          </a:p>
        </p:txBody>
      </p:sp>
      <p:sp>
        <p:nvSpPr>
          <p:cNvPr id="52" name="TextBox 51">
            <a:extLst>
              <a:ext uri="{FF2B5EF4-FFF2-40B4-BE49-F238E27FC236}">
                <a16:creationId xmlns:a16="http://schemas.microsoft.com/office/drawing/2014/main" id="{54AC9D87-A696-BA4B-87F3-042231D83CD6}"/>
              </a:ext>
            </a:extLst>
          </p:cNvPr>
          <p:cNvSpPr txBox="1"/>
          <p:nvPr/>
        </p:nvSpPr>
        <p:spPr>
          <a:xfrm>
            <a:off x="1674869" y="1259420"/>
            <a:ext cx="867751" cy="384579"/>
          </a:xfrm>
          <a:prstGeom prst="rect">
            <a:avLst/>
          </a:prstGeom>
          <a:noFill/>
        </p:spPr>
        <p:txBody>
          <a:bodyPr wrap="square" lIns="0" tIns="0" rIns="0" bIns="0" rtlCol="0" anchor="t">
            <a:noAutofit/>
          </a:bodyPr>
          <a:lstStyle/>
          <a:p>
            <a:pPr algn="ctr" defTabSz="609585">
              <a:defRPr/>
            </a:pPr>
            <a:r>
              <a:rPr lang="en-US" sz="1200" b="1" dirty="0">
                <a:latin typeface="Amazon Ember" charset="0"/>
                <a:ea typeface="Amazon Ember" charset="0"/>
                <a:cs typeface="Amazon Ember" charset="0"/>
              </a:rPr>
              <a:t>AWS</a:t>
            </a:r>
            <a:br>
              <a:rPr lang="en-US" sz="1200" b="1" dirty="0">
                <a:latin typeface="Amazon Ember" charset="0"/>
                <a:ea typeface="Amazon Ember" charset="0"/>
                <a:cs typeface="Amazon Ember" charset="0"/>
              </a:rPr>
            </a:br>
            <a:r>
              <a:rPr lang="en-US" sz="1200" b="1" dirty="0" err="1">
                <a:latin typeface="Amazon Ember" charset="0"/>
                <a:ea typeface="Amazon Ember" charset="0"/>
                <a:cs typeface="Amazon Ember" charset="0"/>
              </a:rPr>
              <a:t>CloudTrail</a:t>
            </a:r>
            <a:endParaRPr lang="en-US" sz="1200" b="1" dirty="0">
              <a:latin typeface="Amazon Ember" charset="0"/>
              <a:ea typeface="Amazon Ember" charset="0"/>
              <a:cs typeface="Amazon Ember" charset="0"/>
            </a:endParaRPr>
          </a:p>
        </p:txBody>
      </p:sp>
      <p:pic>
        <p:nvPicPr>
          <p:cNvPr id="110" name="Picture 109">
            <a:extLst>
              <a:ext uri="{FF2B5EF4-FFF2-40B4-BE49-F238E27FC236}">
                <a16:creationId xmlns:a16="http://schemas.microsoft.com/office/drawing/2014/main" id="{420E3C1A-4D65-0D4D-9E5E-E3FCAD43EEA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60613" y="650862"/>
            <a:ext cx="474750" cy="569700"/>
          </a:xfrm>
          <a:prstGeom prst="rect">
            <a:avLst/>
          </a:prstGeom>
        </p:spPr>
      </p:pic>
      <p:cxnSp>
        <p:nvCxnSpPr>
          <p:cNvPr id="111" name="Straight Arrow Connector 110">
            <a:extLst>
              <a:ext uri="{FF2B5EF4-FFF2-40B4-BE49-F238E27FC236}">
                <a16:creationId xmlns:a16="http://schemas.microsoft.com/office/drawing/2014/main" id="{00963EE3-ED84-CD4A-B81D-3BCEE01E666D}"/>
              </a:ext>
            </a:extLst>
          </p:cNvPr>
          <p:cNvCxnSpPr>
            <a:cxnSpLocks/>
          </p:cNvCxnSpPr>
          <p:nvPr/>
        </p:nvCxnSpPr>
        <p:spPr>
          <a:xfrm>
            <a:off x="4119239" y="2871721"/>
            <a:ext cx="349072"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12" name="Rectangle 111">
            <a:extLst>
              <a:ext uri="{FF2B5EF4-FFF2-40B4-BE49-F238E27FC236}">
                <a16:creationId xmlns:a16="http://schemas.microsoft.com/office/drawing/2014/main" id="{62D42E36-78B0-B548-9A73-7E6550EFC84B}"/>
              </a:ext>
            </a:extLst>
          </p:cNvPr>
          <p:cNvSpPr/>
          <p:nvPr/>
        </p:nvSpPr>
        <p:spPr>
          <a:xfrm>
            <a:off x="3162393" y="2066602"/>
            <a:ext cx="1204176" cy="430887"/>
          </a:xfrm>
          <a:prstGeom prst="rect">
            <a:avLst/>
          </a:prstGeom>
        </p:spPr>
        <p:txBody>
          <a:bodyPr wrap="none">
            <a:spAutoFit/>
          </a:bodyPr>
          <a:lstStyle/>
          <a:p>
            <a:pPr algn="ctr"/>
            <a:r>
              <a:rPr lang="en-US" sz="1100" b="1" dirty="0"/>
              <a:t>AWS</a:t>
            </a:r>
            <a:br>
              <a:rPr lang="en-US" sz="1100" b="1" dirty="0"/>
            </a:br>
            <a:r>
              <a:rPr lang="en-US" sz="1100" b="1" dirty="0"/>
              <a:t>Step Functions</a:t>
            </a:r>
          </a:p>
        </p:txBody>
      </p:sp>
      <p:sp>
        <p:nvSpPr>
          <p:cNvPr id="113" name="Title 1">
            <a:extLst>
              <a:ext uri="{FF2B5EF4-FFF2-40B4-BE49-F238E27FC236}">
                <a16:creationId xmlns:a16="http://schemas.microsoft.com/office/drawing/2014/main" id="{99CA62AB-1EE5-D043-B408-A1C25134FDBE}"/>
              </a:ext>
            </a:extLst>
          </p:cNvPr>
          <p:cNvSpPr txBox="1">
            <a:spLocks/>
          </p:cNvSpPr>
          <p:nvPr/>
        </p:nvSpPr>
        <p:spPr>
          <a:xfrm>
            <a:off x="336789" y="114936"/>
            <a:ext cx="8205304" cy="545192"/>
          </a:xfrm>
          <a:prstGeom prst="rect">
            <a:avLst/>
          </a:prstGeom>
        </p:spPr>
        <p:txBody>
          <a:bodyPr/>
          <a:lstStyle>
            <a:lvl1pPr algn="l" defTabSz="457200" rtl="0" eaLnBrk="1" latinLnBrk="0" hangingPunct="1">
              <a:spcBef>
                <a:spcPct val="0"/>
              </a:spcBef>
              <a:buNone/>
              <a:defRPr sz="2400" b="1" kern="1200">
                <a:solidFill>
                  <a:schemeClr val="bg1"/>
                </a:solidFill>
                <a:latin typeface="Arial"/>
                <a:ea typeface="+mj-ea"/>
                <a:cs typeface="Arial"/>
              </a:defRPr>
            </a:lvl1pPr>
          </a:lstStyle>
          <a:p>
            <a:endParaRPr lang="en-US" dirty="0">
              <a:solidFill>
                <a:schemeClr val="tx1"/>
              </a:solidFill>
              <a:latin typeface="Amazon Ember" panose="02000000000000000000" pitchFamily="2" charset="0"/>
              <a:ea typeface="Amazon Ember" panose="02000000000000000000" pitchFamily="2" charset="0"/>
            </a:endParaRPr>
          </a:p>
        </p:txBody>
      </p:sp>
      <p:pic>
        <p:nvPicPr>
          <p:cNvPr id="114" name="Picture 113">
            <a:extLst>
              <a:ext uri="{FF2B5EF4-FFF2-40B4-BE49-F238E27FC236}">
                <a16:creationId xmlns:a16="http://schemas.microsoft.com/office/drawing/2014/main" id="{318220E4-20F0-9B46-AA3C-88A05011C96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06588" y="3612532"/>
            <a:ext cx="459134" cy="512637"/>
          </a:xfrm>
          <a:prstGeom prst="rect">
            <a:avLst/>
          </a:prstGeom>
        </p:spPr>
      </p:pic>
      <p:sp>
        <p:nvSpPr>
          <p:cNvPr id="115" name="TextBox 114">
            <a:extLst>
              <a:ext uri="{FF2B5EF4-FFF2-40B4-BE49-F238E27FC236}">
                <a16:creationId xmlns:a16="http://schemas.microsoft.com/office/drawing/2014/main" id="{920CD2C6-4DF6-9F41-B6D4-14EDD2DC183A}"/>
              </a:ext>
            </a:extLst>
          </p:cNvPr>
          <p:cNvSpPr txBox="1"/>
          <p:nvPr/>
        </p:nvSpPr>
        <p:spPr>
          <a:xfrm>
            <a:off x="4226576" y="4257026"/>
            <a:ext cx="1034537" cy="545842"/>
          </a:xfrm>
          <a:prstGeom prst="rect">
            <a:avLst/>
          </a:prstGeom>
          <a:noFill/>
        </p:spPr>
        <p:txBody>
          <a:bodyPr wrap="square" lIns="0" tIns="0" rIns="0" bIns="0" rtlCol="0" anchor="t">
            <a:noAutofit/>
          </a:bodyPr>
          <a:lstStyle/>
          <a:p>
            <a:pPr algn="ctr"/>
            <a:r>
              <a:rPr lang="en-US" sz="1100" b="1" dirty="0"/>
              <a:t>Amazon EC2 Systems Manager</a:t>
            </a:r>
          </a:p>
        </p:txBody>
      </p:sp>
      <p:cxnSp>
        <p:nvCxnSpPr>
          <p:cNvPr id="116" name="Straight Arrow Connector 115">
            <a:extLst>
              <a:ext uri="{FF2B5EF4-FFF2-40B4-BE49-F238E27FC236}">
                <a16:creationId xmlns:a16="http://schemas.microsoft.com/office/drawing/2014/main" id="{1C2DB948-AC73-7A43-BEA2-FD5CDCBC006A}"/>
              </a:ext>
            </a:extLst>
          </p:cNvPr>
          <p:cNvCxnSpPr>
            <a:cxnSpLocks/>
          </p:cNvCxnSpPr>
          <p:nvPr/>
        </p:nvCxnSpPr>
        <p:spPr>
          <a:xfrm>
            <a:off x="3777901" y="3280754"/>
            <a:ext cx="543560" cy="60204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117" name="Picture 116">
            <a:extLst>
              <a:ext uri="{FF2B5EF4-FFF2-40B4-BE49-F238E27FC236}">
                <a16:creationId xmlns:a16="http://schemas.microsoft.com/office/drawing/2014/main" id="{7C4C3516-4756-8A4A-AACE-284BD29B7C7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66657" y="3735570"/>
            <a:ext cx="445839" cy="535007"/>
          </a:xfrm>
          <a:prstGeom prst="rect">
            <a:avLst/>
          </a:prstGeom>
        </p:spPr>
      </p:pic>
      <p:sp>
        <p:nvSpPr>
          <p:cNvPr id="118" name="TextBox 117">
            <a:extLst>
              <a:ext uri="{FF2B5EF4-FFF2-40B4-BE49-F238E27FC236}">
                <a16:creationId xmlns:a16="http://schemas.microsoft.com/office/drawing/2014/main" id="{E2B0CE2D-3889-FF40-9851-1305EAEFC229}"/>
              </a:ext>
            </a:extLst>
          </p:cNvPr>
          <p:cNvSpPr txBox="1"/>
          <p:nvPr/>
        </p:nvSpPr>
        <p:spPr>
          <a:xfrm>
            <a:off x="5519346" y="4343811"/>
            <a:ext cx="940460" cy="254999"/>
          </a:xfrm>
          <a:prstGeom prst="rect">
            <a:avLst/>
          </a:prstGeom>
          <a:noFill/>
        </p:spPr>
        <p:txBody>
          <a:bodyPr wrap="square" lIns="0" tIns="0" rIns="0" bIns="0" rtlCol="0" anchor="t">
            <a:noAutofit/>
          </a:bodyPr>
          <a:lstStyle/>
          <a:p>
            <a:pPr algn="ctr"/>
            <a:r>
              <a:rPr lang="en-US" sz="1100" b="1" dirty="0"/>
              <a:t>Amazon EC2</a:t>
            </a:r>
          </a:p>
        </p:txBody>
      </p:sp>
      <p:cxnSp>
        <p:nvCxnSpPr>
          <p:cNvPr id="119" name="Straight Arrow Connector 118">
            <a:extLst>
              <a:ext uri="{FF2B5EF4-FFF2-40B4-BE49-F238E27FC236}">
                <a16:creationId xmlns:a16="http://schemas.microsoft.com/office/drawing/2014/main" id="{5C508E59-CD1D-A644-9374-0EB410F15584}"/>
              </a:ext>
            </a:extLst>
          </p:cNvPr>
          <p:cNvCxnSpPr>
            <a:cxnSpLocks/>
          </p:cNvCxnSpPr>
          <p:nvPr/>
        </p:nvCxnSpPr>
        <p:spPr>
          <a:xfrm>
            <a:off x="5001047" y="3190921"/>
            <a:ext cx="673786" cy="630357"/>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D62EAB9-A511-9B42-A96B-7053FA6935C1}"/>
              </a:ext>
            </a:extLst>
          </p:cNvPr>
          <p:cNvCxnSpPr>
            <a:cxnSpLocks/>
          </p:cNvCxnSpPr>
          <p:nvPr/>
        </p:nvCxnSpPr>
        <p:spPr>
          <a:xfrm>
            <a:off x="5150849" y="4001594"/>
            <a:ext cx="475671"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122" name="Picture 121">
            <a:extLst>
              <a:ext uri="{FF2B5EF4-FFF2-40B4-BE49-F238E27FC236}">
                <a16:creationId xmlns:a16="http://schemas.microsoft.com/office/drawing/2014/main" id="{A1709E2F-6C99-F141-A6F4-6CB60C5FED8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501031" y="685151"/>
            <a:ext cx="434159" cy="508018"/>
          </a:xfrm>
          <a:prstGeom prst="rect">
            <a:avLst/>
          </a:prstGeom>
        </p:spPr>
      </p:pic>
      <p:sp>
        <p:nvSpPr>
          <p:cNvPr id="123" name="TextBox 122">
            <a:extLst>
              <a:ext uri="{FF2B5EF4-FFF2-40B4-BE49-F238E27FC236}">
                <a16:creationId xmlns:a16="http://schemas.microsoft.com/office/drawing/2014/main" id="{0B7C74F1-707E-E14F-9D3C-4E1BAE704543}"/>
              </a:ext>
            </a:extLst>
          </p:cNvPr>
          <p:cNvSpPr txBox="1"/>
          <p:nvPr/>
        </p:nvSpPr>
        <p:spPr>
          <a:xfrm>
            <a:off x="3351656" y="1277100"/>
            <a:ext cx="787037" cy="463998"/>
          </a:xfrm>
          <a:prstGeom prst="rect">
            <a:avLst/>
          </a:prstGeom>
          <a:noFill/>
        </p:spPr>
        <p:txBody>
          <a:bodyPr wrap="square" lIns="0" tIns="0" rIns="0" bIns="0" rtlCol="0" anchor="t">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414042"/>
                </a:solidFill>
                <a:effectLst/>
                <a:uLnTx/>
                <a:uFillTx/>
                <a:latin typeface="Arial" panose="020B0604020202020204" pitchFamily="34" charset="0"/>
                <a:ea typeface="Amazon Ember" charset="0"/>
                <a:cs typeface="Arial" panose="020B0604020202020204" pitchFamily="34" charset="0"/>
              </a:rPr>
              <a:t>Amazon Athena</a:t>
            </a:r>
          </a:p>
        </p:txBody>
      </p:sp>
      <p:cxnSp>
        <p:nvCxnSpPr>
          <p:cNvPr id="124" name="Straight Arrow Connector 123">
            <a:extLst>
              <a:ext uri="{FF2B5EF4-FFF2-40B4-BE49-F238E27FC236}">
                <a16:creationId xmlns:a16="http://schemas.microsoft.com/office/drawing/2014/main" id="{4DE18331-6F86-9D42-9E8D-F58DE9A0304A}"/>
              </a:ext>
            </a:extLst>
          </p:cNvPr>
          <p:cNvCxnSpPr>
            <a:cxnSpLocks/>
          </p:cNvCxnSpPr>
          <p:nvPr/>
        </p:nvCxnSpPr>
        <p:spPr>
          <a:xfrm>
            <a:off x="2497870" y="955614"/>
            <a:ext cx="801580" cy="6459"/>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05" name="TextBox 104">
            <a:extLst>
              <a:ext uri="{FF2B5EF4-FFF2-40B4-BE49-F238E27FC236}">
                <a16:creationId xmlns:a16="http://schemas.microsoft.com/office/drawing/2014/main" id="{C5587CA4-A28D-2B40-BA7B-FE197D65A76E}"/>
              </a:ext>
            </a:extLst>
          </p:cNvPr>
          <p:cNvSpPr txBox="1"/>
          <p:nvPr/>
        </p:nvSpPr>
        <p:spPr>
          <a:xfrm>
            <a:off x="334742" y="4090109"/>
            <a:ext cx="1466123" cy="668407"/>
          </a:xfrm>
          <a:prstGeom prst="rect">
            <a:avLst/>
          </a:prstGeom>
          <a:noFill/>
        </p:spPr>
        <p:txBody>
          <a:bodyPr wrap="square" lIns="0" tIns="0" rIns="0" bIns="0" rtlCol="0" anchor="t">
            <a:noAutofit/>
          </a:bodyPr>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Amazon</a:t>
            </a:r>
            <a:br>
              <a:rPr lang="en-US" sz="1200" b="1" dirty="0">
                <a:latin typeface="Amazon Ember" panose="020B0603020204020204" pitchFamily="34" charset="0"/>
                <a:ea typeface="Amazon Ember" panose="020B0603020204020204" pitchFamily="34" charset="0"/>
                <a:cs typeface="Amazon Ember" panose="020B0603020204020204" pitchFamily="34" charset="0"/>
              </a:rPr>
            </a:br>
            <a:r>
              <a:rPr lang="en-US" sz="1200" b="1" dirty="0">
                <a:latin typeface="Amazon Ember" panose="020B0603020204020204" pitchFamily="34" charset="0"/>
                <a:ea typeface="Amazon Ember" panose="020B0603020204020204" pitchFamily="34" charset="0"/>
                <a:cs typeface="Amazon Ember" panose="020B0603020204020204" pitchFamily="34" charset="0"/>
              </a:rPr>
              <a:t>GuardDuty</a:t>
            </a:r>
          </a:p>
        </p:txBody>
      </p:sp>
      <p:grpSp>
        <p:nvGrpSpPr>
          <p:cNvPr id="129" name="Group 128">
            <a:extLst>
              <a:ext uri="{FF2B5EF4-FFF2-40B4-BE49-F238E27FC236}">
                <a16:creationId xmlns:a16="http://schemas.microsoft.com/office/drawing/2014/main" id="{8ED52F40-3E46-9C40-949F-4CC911FEA4BA}"/>
              </a:ext>
            </a:extLst>
          </p:cNvPr>
          <p:cNvGrpSpPr/>
          <p:nvPr/>
        </p:nvGrpSpPr>
        <p:grpSpPr>
          <a:xfrm>
            <a:off x="1520236" y="3871471"/>
            <a:ext cx="519315" cy="552841"/>
            <a:chOff x="8495489" y="94435"/>
            <a:chExt cx="509968" cy="566242"/>
          </a:xfrm>
        </p:grpSpPr>
        <p:sp>
          <p:nvSpPr>
            <p:cNvPr id="130" name="Rectangle 129">
              <a:extLst>
                <a:ext uri="{FF2B5EF4-FFF2-40B4-BE49-F238E27FC236}">
                  <a16:creationId xmlns:a16="http://schemas.microsoft.com/office/drawing/2014/main" id="{259D0423-C927-F947-87AC-D6FF79B13BB3}"/>
                </a:ext>
              </a:extLst>
            </p:cNvPr>
            <p:cNvSpPr/>
            <p:nvPr/>
          </p:nvSpPr>
          <p:spPr>
            <a:xfrm>
              <a:off x="8495489" y="94435"/>
              <a:ext cx="509968" cy="56624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131" name="Picture 130">
              <a:extLst>
                <a:ext uri="{FF2B5EF4-FFF2-40B4-BE49-F238E27FC236}">
                  <a16:creationId xmlns:a16="http://schemas.microsoft.com/office/drawing/2014/main" id="{D67AA2A3-D660-F442-BE8E-AF2B80B84C7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559521" y="141506"/>
              <a:ext cx="381904" cy="492600"/>
            </a:xfrm>
            <a:prstGeom prst="rect">
              <a:avLst/>
            </a:prstGeom>
          </p:spPr>
        </p:pic>
      </p:grpSp>
      <p:cxnSp>
        <p:nvCxnSpPr>
          <p:cNvPr id="132" name="Straight Arrow Connector 131">
            <a:extLst>
              <a:ext uri="{FF2B5EF4-FFF2-40B4-BE49-F238E27FC236}">
                <a16:creationId xmlns:a16="http://schemas.microsoft.com/office/drawing/2014/main" id="{B6E3AF72-5FD2-3B47-8801-AFF13F3C0A88}"/>
              </a:ext>
            </a:extLst>
          </p:cNvPr>
          <p:cNvCxnSpPr>
            <a:cxnSpLocks/>
          </p:cNvCxnSpPr>
          <p:nvPr/>
        </p:nvCxnSpPr>
        <p:spPr>
          <a:xfrm>
            <a:off x="1529818" y="1760121"/>
            <a:ext cx="998097" cy="884466"/>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2962119E-BF4E-AA43-AAA2-DB4E69B79BC1}"/>
              </a:ext>
            </a:extLst>
          </p:cNvPr>
          <p:cNvCxnSpPr>
            <a:cxnSpLocks/>
          </p:cNvCxnSpPr>
          <p:nvPr/>
        </p:nvCxnSpPr>
        <p:spPr>
          <a:xfrm flipV="1">
            <a:off x="1835435" y="3221098"/>
            <a:ext cx="499928" cy="574845"/>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57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7" grpId="0"/>
      <p:bldP spid="64" grpId="0"/>
      <p:bldP spid="53" grpId="0"/>
      <p:bldP spid="102" grpId="0"/>
      <p:bldP spid="112" grpId="0"/>
      <p:bldP spid="115" grpId="0"/>
      <p:bldP spid="118" grpId="0"/>
      <p:bldP spid="1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agenda</a:t>
            </a:r>
          </a:p>
        </p:txBody>
      </p:sp>
      <p:sp>
        <p:nvSpPr>
          <p:cNvPr id="3" name="Rectangle 2">
            <a:extLst>
              <a:ext uri="{FF2B5EF4-FFF2-40B4-BE49-F238E27FC236}">
                <a16:creationId xmlns:a16="http://schemas.microsoft.com/office/drawing/2014/main" id="{2CA723A6-34B2-C34A-8F53-131660EDCD8A}"/>
              </a:ext>
            </a:extLst>
          </p:cNvPr>
          <p:cNvSpPr/>
          <p:nvPr/>
        </p:nvSpPr>
        <p:spPr>
          <a:xfrm>
            <a:off x="779994" y="660128"/>
            <a:ext cx="7987990" cy="4524315"/>
          </a:xfrm>
          <a:prstGeom prst="rect">
            <a:avLst/>
          </a:prstGeom>
        </p:spPr>
        <p:txBody>
          <a:bodyPr wrap="square">
            <a:spAutoFit/>
          </a:bodyPr>
          <a:lstStyle/>
          <a:p>
            <a:pPr marL="342900"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Quick introduction to the workshop</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1: </a:t>
            </a:r>
            <a:r>
              <a:rPr lang="en-US" sz="2400" dirty="0">
                <a:latin typeface="Amazon Ember" panose="020B0603020204020204" pitchFamily="34" charset="0"/>
                <a:ea typeface="Amazon Ember" panose="020B0603020204020204" pitchFamily="34" charset="0"/>
                <a:cs typeface="Amazon Ember" panose="020B0603020204020204" pitchFamily="34" charset="0"/>
              </a:rPr>
              <a:t>Environment build and configuration </a:t>
            </a:r>
            <a:r>
              <a:rPr lang="en-US" sz="1200" dirty="0">
                <a:latin typeface="Amazon Ember" panose="020B0603020204020204" pitchFamily="34" charset="0"/>
                <a:ea typeface="Amazon Ember" panose="020B0603020204020204" pitchFamily="34" charset="0"/>
                <a:cs typeface="Amazon Ember" panose="020B0603020204020204" pitchFamily="34" charset="0"/>
              </a:rPr>
              <a:t>(15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Run CloudFormation template and some setup</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2: </a:t>
            </a:r>
            <a:r>
              <a:rPr lang="en-US" sz="2400" dirty="0">
                <a:latin typeface="Amazon Ember" panose="020B0603020204020204" pitchFamily="34" charset="0"/>
                <a:ea typeface="Amazon Ember" panose="020B0603020204020204" pitchFamily="34" charset="0"/>
                <a:cs typeface="Amazon Ember" panose="020B0603020204020204" pitchFamily="34" charset="0"/>
              </a:rPr>
              <a:t>Attack simulation and detection </a:t>
            </a:r>
            <a:r>
              <a:rPr lang="en-US" sz="1200" dirty="0">
                <a:latin typeface="Amazon Ember" panose="020B0603020204020204" pitchFamily="34" charset="0"/>
                <a:ea typeface="Amazon Ember" panose="020B0603020204020204" pitchFamily="34" charset="0"/>
                <a:cs typeface="Amazon Ember" panose="020B0603020204020204" pitchFamily="34" charset="0"/>
              </a:rPr>
              <a:t>(25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Run CloudFormation template, followed by presentation</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3: </a:t>
            </a:r>
            <a:r>
              <a:rPr lang="en-US" sz="2400" dirty="0">
                <a:latin typeface="Amazon Ember" panose="020B0603020204020204" pitchFamily="34" charset="0"/>
                <a:ea typeface="Amazon Ember" panose="020B0603020204020204" pitchFamily="34" charset="0"/>
                <a:cs typeface="Amazon Ember" panose="020B0603020204020204" pitchFamily="34" charset="0"/>
              </a:rPr>
              <a:t>Forensics and remediation </a:t>
            </a:r>
            <a:r>
              <a:rPr lang="en-US" sz="1200" dirty="0">
                <a:latin typeface="Amazon Ember" panose="020B0603020204020204" pitchFamily="34" charset="0"/>
                <a:ea typeface="Amazon Ember" panose="020B0603020204020204" pitchFamily="34" charset="0"/>
                <a:cs typeface="Amazon Ember" panose="020B0603020204020204" pitchFamily="34" charset="0"/>
              </a:rPr>
              <a:t>(45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Investigate and respond to the attack</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4: </a:t>
            </a:r>
            <a:r>
              <a:rPr lang="en-US" sz="2400" dirty="0">
                <a:latin typeface="Amazon Ember" panose="020B0603020204020204" pitchFamily="34" charset="0"/>
                <a:ea typeface="Amazon Ember" panose="020B0603020204020204" pitchFamily="34" charset="0"/>
                <a:cs typeface="Amazon Ember" panose="020B0603020204020204" pitchFamily="34" charset="0"/>
              </a:rPr>
              <a:t>Review and discussion </a:t>
            </a:r>
            <a:r>
              <a:rPr lang="en-US" sz="1200" dirty="0">
                <a:latin typeface="Amazon Ember" panose="020B0603020204020204" pitchFamily="34" charset="0"/>
                <a:ea typeface="Amazon Ember" panose="020B0603020204020204" pitchFamily="34" charset="0"/>
                <a:cs typeface="Amazon Ember" panose="020B0603020204020204" pitchFamily="34" charset="0"/>
              </a:rPr>
              <a:t>(15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Presentation / group Q&amp;A</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Cleanup</a:t>
            </a:r>
          </a:p>
          <a:p>
            <a:pPr marL="342900" indent="-342900">
              <a:buFont typeface="Arial" panose="020B0604020202020204" pitchFamily="34" charset="0"/>
              <a:buChar char="•"/>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65111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How can you create custom rules for Config?</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services can help with performing forensics after an incident?</a:t>
            </a:r>
          </a:p>
          <a:p>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services are important for automation of remediations?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performance impact does GuardDuty have on your account if you have more then 100 VPCs?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Which of the services discussed have direct access to your EC2 Instances?</a:t>
            </a: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21179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 Forensics and Remediation</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339102"/>
          </a:xfrm>
          <a:prstGeom prst="rect">
            <a:avLst/>
          </a:prstGeom>
        </p:spPr>
        <p:txBody>
          <a:bodyPr wrap="square">
            <a:spAutoFit/>
          </a:bodyPr>
          <a:lstStyle/>
          <a:p>
            <a:r>
              <a:rPr lang="en-US" sz="2800" b="1" dirty="0">
                <a:hlinkClick r:id="rId3"/>
              </a:rPr>
              <a:t>https://amzn.to/2M1gMQo</a:t>
            </a:r>
            <a:endParaRPr lang="en-US" sz="2800" b="1" dirty="0"/>
          </a:p>
          <a:p>
            <a:r>
              <a:rPr lang="en-US" sz="14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https://github.com/aws-samples/aws-security-workshops/tree/master/forensics-</a:t>
            </a:r>
            <a:r>
              <a:rPr lang="en-US" sz="1400" dirty="0" err="1">
                <a:latin typeface="Amazon Ember" panose="020B0603020204020204" pitchFamily="34" charset="0"/>
                <a:ea typeface="Amazon Ember" panose="020B0603020204020204" pitchFamily="34" charset="0"/>
                <a:cs typeface="Amazon Ember" panose="020B0603020204020204" pitchFamily="34" charset="0"/>
              </a:rPr>
              <a:t>wksp</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the URL above</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Forensics and Remediation </a:t>
            </a:r>
            <a:r>
              <a:rPr lang="en-US" sz="2000" dirty="0">
                <a:latin typeface="Amazon Ember" panose="020B0603020204020204" pitchFamily="34" charset="0"/>
                <a:ea typeface="Amazon Ember" panose="020B0603020204020204" pitchFamily="34" charset="0"/>
                <a:cs typeface="Amazon Ember" panose="020B0603020204020204" pitchFamily="34" charset="0"/>
              </a:rPr>
              <a:t>at page bottom</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Work through the exercises described</a:t>
            </a:r>
          </a:p>
        </p:txBody>
      </p:sp>
      <p:sp>
        <p:nvSpPr>
          <p:cNvPr id="6" name="TextBox 5">
            <a:extLst>
              <a:ext uri="{FF2B5EF4-FFF2-40B4-BE49-F238E27FC236}">
                <a16:creationId xmlns:a16="http://schemas.microsoft.com/office/drawing/2014/main" id="{BCC9BE49-DFC4-FC43-AD51-8E477CD1B5AC}"/>
              </a:ext>
            </a:extLst>
          </p:cNvPr>
          <p:cNvSpPr txBox="1"/>
          <p:nvPr/>
        </p:nvSpPr>
        <p:spPr>
          <a:xfrm>
            <a:off x="5702740" y="932676"/>
            <a:ext cx="283935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 region: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US (Oregon) / us-west-2</a:t>
            </a:r>
          </a:p>
        </p:txBody>
      </p:sp>
    </p:spTree>
    <p:extLst>
      <p:ext uri="{BB962C8B-B14F-4D97-AF65-F5344CB8AC3E}">
        <p14:creationId xmlns:p14="http://schemas.microsoft.com/office/powerpoint/2010/main" val="1702997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How can you create custom rules for Config?</a:t>
            </a:r>
          </a:p>
          <a:p>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services are important for automation of remediations?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performance impact does GuardDuty have on your account if you have more then 100 VPCs?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Which of the services discussed have direct access to your EC2 Instances?</a:t>
            </a: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13723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and Clean-up</a:t>
            </a:r>
            <a:br>
              <a:rPr lang="en-US" dirty="0"/>
            </a:br>
            <a:endParaRPr lang="en-US" dirty="0"/>
          </a:p>
        </p:txBody>
      </p:sp>
    </p:spTree>
    <p:extLst>
      <p:ext uri="{BB962C8B-B14F-4D97-AF65-F5344CB8AC3E}">
        <p14:creationId xmlns:p14="http://schemas.microsoft.com/office/powerpoint/2010/main" val="219287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 Review and Clean-up</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3262432"/>
          </a:xfrm>
          <a:prstGeom prst="rect">
            <a:avLst/>
          </a:prstGeom>
        </p:spPr>
        <p:txBody>
          <a:bodyPr wrap="square">
            <a:spAutoFit/>
          </a:bodyPr>
          <a:lstStyle/>
          <a:p>
            <a:r>
              <a:rPr lang="en-US" sz="2800" b="1" dirty="0">
                <a:hlinkClick r:id="rId3"/>
              </a:rPr>
              <a:t>https://amzn.to/2M1gMQo</a:t>
            </a:r>
            <a:endParaRPr lang="en-US" sz="2800" b="1" dirty="0"/>
          </a:p>
          <a:p>
            <a:r>
              <a:rPr lang="en-US" sz="14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https://github.com/aws-samples/aws-security-workshops/tree/master/forensics-</a:t>
            </a:r>
            <a:r>
              <a:rPr lang="en-US" sz="1400" dirty="0" err="1">
                <a:latin typeface="Amazon Ember" panose="020B0603020204020204" pitchFamily="34" charset="0"/>
                <a:ea typeface="Amazon Ember" panose="020B0603020204020204" pitchFamily="34" charset="0"/>
                <a:cs typeface="Amazon Ember" panose="020B0603020204020204" pitchFamily="34" charset="0"/>
              </a:rPr>
              <a:t>wksp</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the URL above</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Review and Cleanup </a:t>
            </a:r>
            <a:r>
              <a:rPr lang="en-US" sz="2000" dirty="0">
                <a:latin typeface="Amazon Ember" panose="020B0603020204020204" pitchFamily="34" charset="0"/>
                <a:ea typeface="Amazon Ember" panose="020B0603020204020204" pitchFamily="34" charset="0"/>
                <a:cs typeface="Amazon Ember" panose="020B0603020204020204" pitchFamily="34" charset="0"/>
              </a:rPr>
              <a:t>at page bottom</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Read through the recap and description of the attack</a:t>
            </a:r>
          </a:p>
          <a:p>
            <a:pPr marL="342900" indent="-342900">
              <a:buFont typeface="Arial" panose="020B0604020202020204" pitchFamily="34" charset="0"/>
              <a:buChar char="•"/>
            </a:pPr>
            <a:r>
              <a:rPr lang="en-US" sz="2000" b="1"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Perform the clean-up steps to avoid charges to your account from the resources used during this workshop!</a:t>
            </a:r>
          </a:p>
          <a:p>
            <a:pPr marL="342900" indent="-342900">
              <a:buFont typeface="Arial" panose="020B0604020202020204" pitchFamily="34" charset="0"/>
              <a:buChar char="•"/>
            </a:pP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TextBox 5">
            <a:extLst>
              <a:ext uri="{FF2B5EF4-FFF2-40B4-BE49-F238E27FC236}">
                <a16:creationId xmlns:a16="http://schemas.microsoft.com/office/drawing/2014/main" id="{BCC9BE49-DFC4-FC43-AD51-8E477CD1B5AC}"/>
              </a:ext>
            </a:extLst>
          </p:cNvPr>
          <p:cNvSpPr txBox="1"/>
          <p:nvPr/>
        </p:nvSpPr>
        <p:spPr>
          <a:xfrm>
            <a:off x="5702740" y="932676"/>
            <a:ext cx="283935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 region: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US (Oregon) / us-west-2</a:t>
            </a:r>
          </a:p>
        </p:txBody>
      </p:sp>
    </p:spTree>
    <p:extLst>
      <p:ext uri="{BB962C8B-B14F-4D97-AF65-F5344CB8AC3E}">
        <p14:creationId xmlns:p14="http://schemas.microsoft.com/office/powerpoint/2010/main" val="535198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Attack</a:t>
            </a:r>
          </a:p>
        </p:txBody>
      </p:sp>
      <p:pic>
        <p:nvPicPr>
          <p:cNvPr id="7" name="Content Placeholder 5">
            <a:extLst>
              <a:ext uri="{FF2B5EF4-FFF2-40B4-BE49-F238E27FC236}">
                <a16:creationId xmlns:a16="http://schemas.microsoft.com/office/drawing/2014/main" id="{AF02F182-2170-8F44-A3ED-695EC58BDF16}"/>
              </a:ext>
            </a:extLst>
          </p:cNvPr>
          <p:cNvPicPr>
            <a:picLocks noChangeAspect="1"/>
          </p:cNvPicPr>
          <p:nvPr/>
        </p:nvPicPr>
        <p:blipFill>
          <a:blip r:embed="rId3"/>
          <a:stretch>
            <a:fillRect/>
          </a:stretch>
        </p:blipFill>
        <p:spPr>
          <a:xfrm>
            <a:off x="2800975" y="0"/>
            <a:ext cx="4665053" cy="4797757"/>
          </a:xfrm>
          <a:prstGeom prst="rect">
            <a:avLst/>
          </a:prstGeom>
        </p:spPr>
      </p:pic>
    </p:spTree>
    <p:extLst>
      <p:ext uri="{BB962C8B-B14F-4D97-AF65-F5344CB8AC3E}">
        <p14:creationId xmlns:p14="http://schemas.microsoft.com/office/powerpoint/2010/main" val="1880213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a:t>
            </a:r>
            <a:br>
              <a:rPr lang="en-US" dirty="0"/>
            </a:br>
            <a:r>
              <a:rPr lang="en-US" dirty="0"/>
              <a:t>setup</a:t>
            </a:r>
          </a:p>
        </p:txBody>
      </p:sp>
      <p:pic>
        <p:nvPicPr>
          <p:cNvPr id="6" name="Content Placeholder 6">
            <a:extLst>
              <a:ext uri="{FF2B5EF4-FFF2-40B4-BE49-F238E27FC236}">
                <a16:creationId xmlns:a16="http://schemas.microsoft.com/office/drawing/2014/main" id="{15130D22-28BA-9E44-AF83-55B9D3A65ED5}"/>
              </a:ext>
            </a:extLst>
          </p:cNvPr>
          <p:cNvPicPr>
            <a:picLocks noChangeAspect="1"/>
          </p:cNvPicPr>
          <p:nvPr/>
        </p:nvPicPr>
        <p:blipFill>
          <a:blip r:embed="rId3"/>
          <a:stretch>
            <a:fillRect/>
          </a:stretch>
        </p:blipFill>
        <p:spPr>
          <a:xfrm>
            <a:off x="2019641" y="0"/>
            <a:ext cx="6668222" cy="4701952"/>
          </a:xfrm>
          <a:prstGeom prst="rect">
            <a:avLst/>
          </a:prstGeom>
        </p:spPr>
      </p:pic>
    </p:spTree>
    <p:extLst>
      <p:ext uri="{BB962C8B-B14F-4D97-AF65-F5344CB8AC3E}">
        <p14:creationId xmlns:p14="http://schemas.microsoft.com/office/powerpoint/2010/main" val="3479765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br>
              <a:rPr lang="en-US" dirty="0"/>
            </a:br>
            <a:r>
              <a:rPr lang="en-US" dirty="0"/>
              <a:t>really</a:t>
            </a:r>
            <a:br>
              <a:rPr lang="en-US" dirty="0"/>
            </a:br>
            <a:r>
              <a:rPr lang="en-US" dirty="0"/>
              <a:t>happened?</a:t>
            </a:r>
          </a:p>
        </p:txBody>
      </p:sp>
      <p:pic>
        <p:nvPicPr>
          <p:cNvPr id="7" name="Content Placeholder 5">
            <a:extLst>
              <a:ext uri="{FF2B5EF4-FFF2-40B4-BE49-F238E27FC236}">
                <a16:creationId xmlns:a16="http://schemas.microsoft.com/office/drawing/2014/main" id="{2529621B-80EF-094B-BC84-BCFA3CB4F312}"/>
              </a:ext>
            </a:extLst>
          </p:cNvPr>
          <p:cNvPicPr>
            <a:picLocks noChangeAspect="1"/>
          </p:cNvPicPr>
          <p:nvPr/>
        </p:nvPicPr>
        <p:blipFill>
          <a:blip r:embed="rId3"/>
          <a:stretch>
            <a:fillRect/>
          </a:stretch>
        </p:blipFill>
        <p:spPr>
          <a:xfrm>
            <a:off x="2617693" y="77755"/>
            <a:ext cx="6327395" cy="4610660"/>
          </a:xfrm>
          <a:prstGeom prst="rect">
            <a:avLst/>
          </a:prstGeom>
        </p:spPr>
      </p:pic>
    </p:spTree>
    <p:extLst>
      <p:ext uri="{BB962C8B-B14F-4D97-AF65-F5344CB8AC3E}">
        <p14:creationId xmlns:p14="http://schemas.microsoft.com/office/powerpoint/2010/main" val="1510107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496818" cy="3553926"/>
          </a:xfrm>
        </p:spPr>
        <p:txBody>
          <a:bodyPr/>
          <a:lstStyle/>
          <a:p>
            <a:pPr marL="285750" indent="-285750">
              <a:buFont typeface="Arial" panose="020B0604020202020204" pitchFamily="34" charset="0"/>
              <a:buChar char="•"/>
            </a:pPr>
            <a:r>
              <a:rPr lang="en-US" sz="1800" dirty="0"/>
              <a:t>Why did the API calls from the “malicious host” generate GuardDuty findings? </a:t>
            </a:r>
          </a:p>
        </p:txBody>
      </p:sp>
    </p:spTree>
    <p:extLst>
      <p:ext uri="{BB962C8B-B14F-4D97-AF65-F5344CB8AC3E}">
        <p14:creationId xmlns:p14="http://schemas.microsoft.com/office/powerpoint/2010/main" val="2466374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513596" cy="3553926"/>
          </a:xfrm>
        </p:spPr>
        <p:txBody>
          <a:bodyPr/>
          <a:lstStyle/>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Which two AWS services provide a historical configuration change audit? </a:t>
            </a:r>
          </a:p>
          <a:p>
            <a:pPr marL="285750" indent="-285750">
              <a:buFont typeface="Arial" panose="020B0604020202020204" pitchFamily="34" charset="0"/>
              <a:buChar char="•"/>
            </a:pP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Which of the two is really designed (and much easier to use) for analysis of configuration changes?</a:t>
            </a:r>
            <a:endParaRPr lang="en-US" sz="1800" dirty="0"/>
          </a:p>
        </p:txBody>
      </p:sp>
    </p:spTree>
    <p:extLst>
      <p:ext uri="{BB962C8B-B14F-4D97-AF65-F5344CB8AC3E}">
        <p14:creationId xmlns:p14="http://schemas.microsoft.com/office/powerpoint/2010/main" val="344239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Verizon Report</a:t>
            </a:r>
            <a:endParaRPr lang="en-US" dirty="0"/>
          </a:p>
        </p:txBody>
      </p:sp>
      <p:sp>
        <p:nvSpPr>
          <p:cNvPr id="8" name="Rectangle 7">
            <a:extLst>
              <a:ext uri="{FF2B5EF4-FFF2-40B4-BE49-F238E27FC236}">
                <a16:creationId xmlns:a16="http://schemas.microsoft.com/office/drawing/2014/main" id="{2A71D8D8-7424-E047-8D0D-777CE159A238}"/>
              </a:ext>
            </a:extLst>
          </p:cNvPr>
          <p:cNvSpPr/>
          <p:nvPr/>
        </p:nvSpPr>
        <p:spPr>
          <a:xfrm>
            <a:off x="85238" y="4376081"/>
            <a:ext cx="7928774" cy="323165"/>
          </a:xfrm>
          <a:prstGeom prst="rect">
            <a:avLst/>
          </a:prstGeom>
        </p:spPr>
        <p:txBody>
          <a:bodyPr wrap="none">
            <a:spAutoFit/>
          </a:bodyPr>
          <a:lstStyle/>
          <a:p>
            <a:r>
              <a:rPr lang="en-US" sz="1500" dirty="0">
                <a:latin typeface="Amazon Ember" panose="020B0603020204020204" pitchFamily="34" charset="0"/>
                <a:ea typeface="Amazon Ember" panose="020B0603020204020204" pitchFamily="34" charset="0"/>
                <a:cs typeface="Amazon Ember" panose="020B0603020204020204" pitchFamily="34" charset="0"/>
              </a:rPr>
              <a:t>https://</a:t>
            </a:r>
            <a:r>
              <a:rPr lang="en-US" sz="15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15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
        <p:nvSpPr>
          <p:cNvPr id="10" name="Rectangle 9">
            <a:extLst>
              <a:ext uri="{FF2B5EF4-FFF2-40B4-BE49-F238E27FC236}">
                <a16:creationId xmlns:a16="http://schemas.microsoft.com/office/drawing/2014/main" id="{436443CF-2ED9-564F-B952-1AB90F924366}"/>
              </a:ext>
            </a:extLst>
          </p:cNvPr>
          <p:cNvSpPr/>
          <p:nvPr/>
        </p:nvSpPr>
        <p:spPr>
          <a:xfrm>
            <a:off x="336788" y="527399"/>
            <a:ext cx="3413114" cy="438582"/>
          </a:xfrm>
          <a:prstGeom prst="rect">
            <a:avLst/>
          </a:prstGeom>
        </p:spPr>
        <p:txBody>
          <a:bodyPr wrap="none">
            <a:spAutoFit/>
          </a:bodyPr>
          <a:lstStyle/>
          <a:p>
            <a:r>
              <a:rPr lang="en-US" sz="1125" dirty="0">
                <a:latin typeface="Amazon Ember" panose="020B0603020204020204" pitchFamily="34" charset="0"/>
                <a:ea typeface="Amazon Ember" panose="020B0603020204020204" pitchFamily="34" charset="0"/>
                <a:cs typeface="Amazon Ember" panose="020B0603020204020204" pitchFamily="34" charset="0"/>
              </a:rPr>
              <a:t>Verizon - 2018 Data Breach Investigations Report</a:t>
            </a:r>
          </a:p>
          <a:p>
            <a:r>
              <a:rPr lang="en-US" sz="1125" dirty="0">
                <a:latin typeface="Amazon Ember" panose="020B0603020204020204" pitchFamily="34" charset="0"/>
                <a:ea typeface="Amazon Ember" panose="020B0603020204020204" pitchFamily="34" charset="0"/>
                <a:cs typeface="Amazon Ember" panose="020B0603020204020204" pitchFamily="34" charset="0"/>
              </a:rPr>
              <a:t>Data Breach Patterns</a:t>
            </a:r>
          </a:p>
        </p:txBody>
      </p:sp>
      <p:pic>
        <p:nvPicPr>
          <p:cNvPr id="9" name="Picture 8">
            <a:extLst>
              <a:ext uri="{FF2B5EF4-FFF2-40B4-BE49-F238E27FC236}">
                <a16:creationId xmlns:a16="http://schemas.microsoft.com/office/drawing/2014/main" id="{0ED61A23-7902-8244-B0A2-6F9B9D1B4BB4}"/>
              </a:ext>
            </a:extLst>
          </p:cNvPr>
          <p:cNvPicPr>
            <a:picLocks noChangeAspect="1"/>
          </p:cNvPicPr>
          <p:nvPr/>
        </p:nvPicPr>
        <p:blipFill>
          <a:blip r:embed="rId3"/>
          <a:stretch>
            <a:fillRect/>
          </a:stretch>
        </p:blipFill>
        <p:spPr>
          <a:xfrm>
            <a:off x="71716" y="1083387"/>
            <a:ext cx="9072284" cy="3323377"/>
          </a:xfrm>
          <a:prstGeom prst="rect">
            <a:avLst/>
          </a:prstGeom>
        </p:spPr>
      </p:pic>
    </p:spTree>
    <p:extLst>
      <p:ext uri="{BB962C8B-B14F-4D97-AF65-F5344CB8AC3E}">
        <p14:creationId xmlns:p14="http://schemas.microsoft.com/office/powerpoint/2010/main" val="31010062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8" y="878704"/>
            <a:ext cx="8454873" cy="3553926"/>
          </a:xfrm>
        </p:spPr>
        <p:txBody>
          <a:bodyPr/>
          <a:lstStyle/>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Let’s assume the company policy in this scenario is that EC2 instances running Linux can only use certificate authentication. At some point somebody must have enabled password authentication on the web server.</a:t>
            </a:r>
          </a:p>
          <a:p>
            <a:pPr marL="285750" indent="-285750">
              <a:buFont typeface="Arial" panose="020B0604020202020204" pitchFamily="34" charset="0"/>
              <a:buChar char="•"/>
            </a:pP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How could you determine when this was changed and by whom?</a:t>
            </a:r>
            <a:endParaRPr lang="en-US" sz="1800" dirty="0"/>
          </a:p>
        </p:txBody>
      </p:sp>
    </p:spTree>
    <p:extLst>
      <p:ext uri="{BB962C8B-B14F-4D97-AF65-F5344CB8AC3E}">
        <p14:creationId xmlns:p14="http://schemas.microsoft.com/office/powerpoint/2010/main" val="201657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205304" cy="3553926"/>
          </a:xfrm>
        </p:spPr>
        <p:txBody>
          <a:bodyPr/>
          <a:lstStyle/>
          <a:p>
            <a:pPr marL="285750" indent="-285750">
              <a:buFont typeface="Arial" panose="020B0604020202020204" pitchFamily="34" charset="0"/>
              <a:buChar char="•"/>
            </a:pPr>
            <a:r>
              <a:rPr lang="en-US" sz="1800" dirty="0"/>
              <a:t>Would you consider a single SSH brute force attack finding by itself be enough to kick off an automated action to add an ACL to block the source of the attack?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What combination of data points regarding a threat would lead you to consider automatically terminating a compromised instance?</a:t>
            </a:r>
          </a:p>
        </p:txBody>
      </p:sp>
    </p:spTree>
    <p:extLst>
      <p:ext uri="{BB962C8B-B14F-4D97-AF65-F5344CB8AC3E}">
        <p14:creationId xmlns:p14="http://schemas.microsoft.com/office/powerpoint/2010/main" val="387887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p>
        </p:txBody>
      </p:sp>
      <p:sp>
        <p:nvSpPr>
          <p:cNvPr id="3" name="Content Placeholder 2"/>
          <p:cNvSpPr>
            <a:spLocks noGrp="1"/>
          </p:cNvSpPr>
          <p:nvPr>
            <p:ph idx="1"/>
          </p:nvPr>
        </p:nvSpPr>
        <p:spPr>
          <a:xfrm>
            <a:off x="336789" y="878704"/>
            <a:ext cx="8205304" cy="3553926"/>
          </a:xfrm>
        </p:spPr>
        <p:txBody>
          <a:bodyPr/>
          <a:lstStyle/>
          <a:p>
            <a:pPr marL="285750" indent="-285750">
              <a:buFont typeface="Arial" panose="020B0604020202020204" pitchFamily="34" charset="0"/>
              <a:buChar char="•"/>
            </a:pPr>
            <a:r>
              <a:rPr lang="en-US" sz="1800" dirty="0"/>
              <a:t>Enable GuardDuty and examine its findings</a:t>
            </a:r>
          </a:p>
          <a:p>
            <a:pPr marL="1028700" lvl="1">
              <a:buFont typeface="Arial" panose="020B0604020202020204" pitchFamily="34" charset="0"/>
              <a:buChar char="•"/>
            </a:pPr>
            <a:r>
              <a:rPr lang="en-US" sz="1400" dirty="0"/>
              <a:t>Free for first 30 days</a:t>
            </a:r>
          </a:p>
          <a:p>
            <a:pPr marL="1028700" lvl="1">
              <a:buFont typeface="Arial" panose="020B0604020202020204" pitchFamily="34" charset="0"/>
              <a:buChar char="•"/>
            </a:pPr>
            <a:endParaRPr lang="en-US" sz="1400" dirty="0"/>
          </a:p>
          <a:p>
            <a:pPr marL="285750" indent="-285750">
              <a:buFont typeface="Arial" panose="020B0604020202020204" pitchFamily="34" charset="0"/>
              <a:buChar char="•"/>
            </a:pPr>
            <a:r>
              <a:rPr lang="en-US" sz="1800" dirty="0"/>
              <a:t>Develop processes and runbooks for incident response workflows</a:t>
            </a:r>
          </a:p>
          <a:p>
            <a:pPr marL="1028700" lvl="1">
              <a:buFont typeface="Arial" panose="020B0604020202020204" pitchFamily="34" charset="0"/>
              <a:buChar char="•"/>
            </a:pPr>
            <a:r>
              <a:rPr lang="en-US" sz="1400" dirty="0"/>
              <a:t>Take inventory - understand your environment and business needs</a:t>
            </a:r>
          </a:p>
          <a:p>
            <a:pPr marL="1028700" lvl="1">
              <a:buFont typeface="Arial" panose="020B0604020202020204" pitchFamily="34" charset="0"/>
              <a:buChar char="•"/>
            </a:pPr>
            <a:r>
              <a:rPr lang="en-US" sz="1400" dirty="0"/>
              <a:t>Processes include forensics and remediation</a:t>
            </a:r>
          </a:p>
          <a:p>
            <a:pPr marL="1028700" lvl="1">
              <a:buFont typeface="Arial" panose="020B0604020202020204" pitchFamily="34" charset="0"/>
              <a:buChar char="•"/>
            </a:pPr>
            <a:endParaRPr lang="en-US" sz="1400" dirty="0"/>
          </a:p>
          <a:p>
            <a:pPr marL="285750" indent="-285750">
              <a:buFont typeface="Arial" panose="020B0604020202020204" pitchFamily="34" charset="0"/>
              <a:buChar char="•"/>
            </a:pPr>
            <a:r>
              <a:rPr lang="en-US" sz="1800" dirty="0"/>
              <a:t>Create SIRS to iteratively refine and improve those processes</a:t>
            </a:r>
          </a:p>
          <a:p>
            <a:pPr marL="1028700" lvl="1">
              <a:buFont typeface="Arial" panose="020B0604020202020204" pitchFamily="34" charset="0"/>
              <a:buChar char="•"/>
            </a:pPr>
            <a:r>
              <a:rPr lang="en-US" sz="1400" dirty="0"/>
              <a:t>SIRS and runbooks are living documents – practice them regularly and consistently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Look for opportunities to automate workflows</a:t>
            </a:r>
          </a:p>
          <a:p>
            <a:pPr marL="1028700" lvl="1">
              <a:buFont typeface="Arial" panose="020B0604020202020204" pitchFamily="34" charset="0"/>
              <a:buChar char="•"/>
            </a:pPr>
            <a:r>
              <a:rPr lang="en-US" sz="1400" dirty="0"/>
              <a:t>Get humans away from data! </a:t>
            </a:r>
          </a:p>
          <a:p>
            <a:pPr marL="1028700" lvl="1">
              <a:buFont typeface="Arial" panose="020B0604020202020204" pitchFamily="34" charset="0"/>
              <a:buChar char="•"/>
            </a:pPr>
            <a:endParaRPr lang="en-US" sz="1400" dirty="0"/>
          </a:p>
        </p:txBody>
      </p:sp>
    </p:spTree>
    <p:extLst>
      <p:ext uri="{BB962C8B-B14F-4D97-AF65-F5344CB8AC3E}">
        <p14:creationId xmlns:p14="http://schemas.microsoft.com/office/powerpoint/2010/main" val="4109206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748824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walkthrough</a:t>
            </a:r>
          </a:p>
        </p:txBody>
      </p:sp>
    </p:spTree>
    <p:extLst>
      <p:ext uri="{BB962C8B-B14F-4D97-AF65-F5344CB8AC3E}">
        <p14:creationId xmlns:p14="http://schemas.microsoft.com/office/powerpoint/2010/main" val="22590452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 </a:t>
            </a:r>
            <a:br>
              <a:rPr lang="en-US" dirty="0"/>
            </a:br>
            <a:r>
              <a:rPr lang="en-US" dirty="0"/>
              <a:t>setup</a:t>
            </a:r>
          </a:p>
        </p:txBody>
      </p:sp>
      <p:pic>
        <p:nvPicPr>
          <p:cNvPr id="6" name="Content Placeholder 10">
            <a:extLst>
              <a:ext uri="{FF2B5EF4-FFF2-40B4-BE49-F238E27FC236}">
                <a16:creationId xmlns:a16="http://schemas.microsoft.com/office/drawing/2014/main" id="{53CC4311-1B63-D04A-8057-3450F14EB2E9}"/>
              </a:ext>
            </a:extLst>
          </p:cNvPr>
          <p:cNvPicPr>
            <a:picLocks noGrp="1" noChangeAspect="1"/>
          </p:cNvPicPr>
          <p:nvPr>
            <p:ph idx="1"/>
          </p:nvPr>
        </p:nvPicPr>
        <p:blipFill>
          <a:blip r:embed="rId3"/>
          <a:stretch>
            <a:fillRect/>
          </a:stretch>
        </p:blipFill>
        <p:spPr>
          <a:xfrm>
            <a:off x="2436535" y="0"/>
            <a:ext cx="6000455" cy="4713575"/>
          </a:xfrm>
        </p:spPr>
      </p:pic>
    </p:spTree>
    <p:extLst>
      <p:ext uri="{BB962C8B-B14F-4D97-AF65-F5344CB8AC3E}">
        <p14:creationId xmlns:p14="http://schemas.microsoft.com/office/powerpoint/2010/main" val="23769123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a:t>
            </a:r>
            <a:br>
              <a:rPr lang="en-US" dirty="0"/>
            </a:br>
            <a:r>
              <a:rPr lang="en-US" dirty="0"/>
              <a:t>setup</a:t>
            </a:r>
          </a:p>
        </p:txBody>
      </p:sp>
      <p:pic>
        <p:nvPicPr>
          <p:cNvPr id="7" name="Content Placeholder 5">
            <a:extLst>
              <a:ext uri="{FF2B5EF4-FFF2-40B4-BE49-F238E27FC236}">
                <a16:creationId xmlns:a16="http://schemas.microsoft.com/office/drawing/2014/main" id="{7E9D5301-456F-C040-A72E-B4EA370AC70E}"/>
              </a:ext>
            </a:extLst>
          </p:cNvPr>
          <p:cNvPicPr>
            <a:picLocks noChangeAspect="1"/>
          </p:cNvPicPr>
          <p:nvPr/>
        </p:nvPicPr>
        <p:blipFill>
          <a:blip r:embed="rId3"/>
          <a:stretch>
            <a:fillRect/>
          </a:stretch>
        </p:blipFill>
        <p:spPr>
          <a:xfrm>
            <a:off x="2122616" y="186266"/>
            <a:ext cx="6097557" cy="4373775"/>
          </a:xfrm>
          <a:prstGeom prst="rect">
            <a:avLst/>
          </a:prstGeom>
        </p:spPr>
      </p:pic>
    </p:spTree>
    <p:extLst>
      <p:ext uri="{BB962C8B-B14F-4D97-AF65-F5344CB8AC3E}">
        <p14:creationId xmlns:p14="http://schemas.microsoft.com/office/powerpoint/2010/main" val="2551584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Data Breaches</a:t>
            </a:r>
            <a:endParaRPr lang="en-US" dirty="0"/>
          </a:p>
        </p:txBody>
      </p:sp>
      <p:sp>
        <p:nvSpPr>
          <p:cNvPr id="10" name="Rectangle 9">
            <a:extLst>
              <a:ext uri="{FF2B5EF4-FFF2-40B4-BE49-F238E27FC236}">
                <a16:creationId xmlns:a16="http://schemas.microsoft.com/office/drawing/2014/main" id="{436443CF-2ED9-564F-B952-1AB90F924366}"/>
              </a:ext>
            </a:extLst>
          </p:cNvPr>
          <p:cNvSpPr/>
          <p:nvPr/>
        </p:nvSpPr>
        <p:spPr>
          <a:xfrm>
            <a:off x="174556" y="4450470"/>
            <a:ext cx="5346335" cy="265457"/>
          </a:xfrm>
          <a:prstGeom prst="rect">
            <a:avLst/>
          </a:prstGeom>
        </p:spPr>
        <p:txBody>
          <a:bodyPr wrap="none">
            <a:spAutoFit/>
          </a:bodyPr>
          <a:lstStyle/>
          <a:p>
            <a:r>
              <a:rPr lang="en-US" sz="1125" i="1" dirty="0">
                <a:latin typeface="Amazon Ember" panose="020B0603020204020204" pitchFamily="34" charset="0"/>
                <a:ea typeface="Amazon Ember" panose="020B0603020204020204" pitchFamily="34" charset="0"/>
                <a:cs typeface="Amazon Ember" panose="020B0603020204020204" pitchFamily="34" charset="0"/>
              </a:rPr>
              <a:t>https://</a:t>
            </a:r>
            <a:r>
              <a:rPr lang="en-US" sz="1125" i="1" dirty="0" err="1">
                <a:latin typeface="Amazon Ember" panose="020B0603020204020204" pitchFamily="34" charset="0"/>
                <a:ea typeface="Amazon Ember" panose="020B0603020204020204" pitchFamily="34" charset="0"/>
                <a:cs typeface="Amazon Ember" panose="020B0603020204020204" pitchFamily="34" charset="0"/>
              </a:rPr>
              <a:t>axiado.com</a:t>
            </a:r>
            <a:r>
              <a:rPr lang="en-US" sz="1125" i="1" dirty="0">
                <a:latin typeface="Amazon Ember" panose="020B0603020204020204" pitchFamily="34" charset="0"/>
                <a:ea typeface="Amazon Ember" panose="020B0603020204020204" pitchFamily="34" charset="0"/>
                <a:cs typeface="Amazon Ember" panose="020B0603020204020204" pitchFamily="34" charset="0"/>
              </a:rPr>
              <a:t>/blog/complexity-may-be-the-biggest-issue-of-cybersecurity/</a:t>
            </a:r>
          </a:p>
        </p:txBody>
      </p:sp>
      <p:pic>
        <p:nvPicPr>
          <p:cNvPr id="4" name="Picture 3">
            <a:extLst>
              <a:ext uri="{FF2B5EF4-FFF2-40B4-BE49-F238E27FC236}">
                <a16:creationId xmlns:a16="http://schemas.microsoft.com/office/drawing/2014/main" id="{A3D1B3D0-570C-5248-95EC-0F9C5E6BBB89}"/>
              </a:ext>
            </a:extLst>
          </p:cNvPr>
          <p:cNvPicPr>
            <a:picLocks noChangeAspect="1"/>
          </p:cNvPicPr>
          <p:nvPr/>
        </p:nvPicPr>
        <p:blipFill>
          <a:blip r:embed="rId3"/>
          <a:stretch>
            <a:fillRect/>
          </a:stretch>
        </p:blipFill>
        <p:spPr>
          <a:xfrm>
            <a:off x="3025797" y="0"/>
            <a:ext cx="4990188" cy="4483372"/>
          </a:xfrm>
          <a:prstGeom prst="rect">
            <a:avLst/>
          </a:prstGeom>
        </p:spPr>
      </p:pic>
    </p:spTree>
    <p:extLst>
      <p:ext uri="{BB962C8B-B14F-4D97-AF65-F5344CB8AC3E}">
        <p14:creationId xmlns:p14="http://schemas.microsoft.com/office/powerpoint/2010/main" val="399326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DEB3-F334-DA46-A6B0-66DDCEC024B3}"/>
              </a:ext>
            </a:extLst>
          </p:cNvPr>
          <p:cNvSpPr>
            <a:spLocks noGrp="1"/>
          </p:cNvSpPr>
          <p:nvPr>
            <p:ph type="title"/>
          </p:nvPr>
        </p:nvSpPr>
        <p:spPr/>
        <p:txBody>
          <a:bodyPr/>
          <a:lstStyle/>
          <a:p>
            <a:r>
              <a:rPr lang="en-US" dirty="0"/>
              <a:t>Resources at your fingertips</a:t>
            </a:r>
          </a:p>
        </p:txBody>
      </p:sp>
      <p:sp>
        <p:nvSpPr>
          <p:cNvPr id="3" name="Content Placeholder 2">
            <a:extLst>
              <a:ext uri="{FF2B5EF4-FFF2-40B4-BE49-F238E27FC236}">
                <a16:creationId xmlns:a16="http://schemas.microsoft.com/office/drawing/2014/main" id="{C08B0AE4-25F1-2041-BD69-E00E9A443154}"/>
              </a:ext>
            </a:extLst>
          </p:cNvPr>
          <p:cNvSpPr txBox="1">
            <a:spLocks/>
          </p:cNvSpPr>
          <p:nvPr/>
        </p:nvSpPr>
        <p:spPr>
          <a:xfrm>
            <a:off x="340592" y="1009332"/>
            <a:ext cx="8205304" cy="3553926"/>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Lots of info available about ways to prevent incidents in the first place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AWS-specific events that offer lots of material that is also available freely online!</a:t>
            </a:r>
          </a:p>
          <a:p>
            <a:pPr marL="1028700" lvl="1">
              <a:buFont typeface="Arial" panose="020B0604020202020204" pitchFamily="34" charset="0"/>
              <a:buChar char="•"/>
            </a:pPr>
            <a:r>
              <a:rPr lang="en-US" sz="1400" dirty="0"/>
              <a:t>Re:Invent, AWS Security Summits, Security Week at the AWS Lofts</a:t>
            </a:r>
          </a:p>
          <a:p>
            <a:pPr marL="1028700" lvl="1">
              <a:buFont typeface="Arial" panose="020B0604020202020204" pitchFamily="34" charset="0"/>
              <a:buChar char="•"/>
            </a:pPr>
            <a:r>
              <a:rPr lang="en-US" sz="1400" dirty="0">
                <a:hlinkClick r:id="rId2"/>
              </a:rPr>
              <a:t>https://www.youtube.com/user/AmazonWebServices</a:t>
            </a:r>
            <a:endParaRPr lang="en-US" sz="1400" dirty="0"/>
          </a:p>
          <a:p>
            <a:pPr marL="1028700" lvl="1">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AWS Security Blog Best Practices</a:t>
            </a:r>
          </a:p>
          <a:p>
            <a:pPr marL="1028700" lvl="1">
              <a:buFont typeface="Arial" panose="020B0604020202020204" pitchFamily="34" charset="0"/>
              <a:buChar char="•"/>
            </a:pPr>
            <a:r>
              <a:rPr lang="en-US" sz="1400" dirty="0">
                <a:hlinkClick r:id="rId3"/>
              </a:rPr>
              <a:t>https://aws.amazon.com/blogs/security/tag/best-practices/</a:t>
            </a:r>
            <a:endParaRPr lang="en-US" sz="1400" dirty="0"/>
          </a:p>
          <a:p>
            <a:pPr marL="1028700" lvl="1">
              <a:buFont typeface="Arial" panose="020B0604020202020204" pitchFamily="34" charset="0"/>
              <a:buChar char="•"/>
            </a:pPr>
            <a:endParaRPr lang="en-US" sz="1400" dirty="0"/>
          </a:p>
          <a:p>
            <a:pPr marL="1028700" lvl="1">
              <a:buFont typeface="Arial" panose="020B0604020202020204" pitchFamily="34" charset="0"/>
              <a:buChar char="•"/>
            </a:pPr>
            <a:endParaRPr lang="en-US" sz="1400" dirty="0"/>
          </a:p>
        </p:txBody>
      </p:sp>
    </p:spTree>
    <p:extLst>
      <p:ext uri="{BB962C8B-B14F-4D97-AF65-F5344CB8AC3E}">
        <p14:creationId xmlns:p14="http://schemas.microsoft.com/office/powerpoint/2010/main" val="38569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452" y="1925982"/>
            <a:ext cx="2272937" cy="1013771"/>
          </a:xfrm>
        </p:spPr>
        <p:txBody>
          <a:bodyPr/>
          <a:lstStyle/>
          <a:p>
            <a:r>
              <a:rPr lang="en-US" dirty="0"/>
              <a:t>What could possibly go wrong here?</a:t>
            </a:r>
          </a:p>
        </p:txBody>
      </p:sp>
      <p:pic>
        <p:nvPicPr>
          <p:cNvPr id="6" name="Content Placeholder 10">
            <a:extLst>
              <a:ext uri="{FF2B5EF4-FFF2-40B4-BE49-F238E27FC236}">
                <a16:creationId xmlns:a16="http://schemas.microsoft.com/office/drawing/2014/main" id="{3E60DD39-A7E2-2649-A400-6D059A621703}"/>
              </a:ext>
            </a:extLst>
          </p:cNvPr>
          <p:cNvPicPr>
            <a:picLocks noChangeAspect="1"/>
          </p:cNvPicPr>
          <p:nvPr/>
        </p:nvPicPr>
        <p:blipFill>
          <a:blip r:embed="rId3"/>
          <a:stretch>
            <a:fillRect/>
          </a:stretch>
        </p:blipFill>
        <p:spPr>
          <a:xfrm>
            <a:off x="2712613" y="143435"/>
            <a:ext cx="5904028" cy="4637828"/>
          </a:xfrm>
          <a:prstGeom prst="rect">
            <a:avLst/>
          </a:prstGeom>
        </p:spPr>
      </p:pic>
    </p:spTree>
    <p:extLst>
      <p:ext uri="{BB962C8B-B14F-4D97-AF65-F5344CB8AC3E}">
        <p14:creationId xmlns:p14="http://schemas.microsoft.com/office/powerpoint/2010/main" val="202081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 Attack Simulation</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339102"/>
          </a:xfrm>
          <a:prstGeom prst="rect">
            <a:avLst/>
          </a:prstGeom>
        </p:spPr>
        <p:txBody>
          <a:bodyPr wrap="square">
            <a:spAutoFit/>
          </a:bodyPr>
          <a:lstStyle/>
          <a:p>
            <a:r>
              <a:rPr lang="en-US" sz="2800" b="1" dirty="0">
                <a:hlinkClick r:id="rId3"/>
              </a:rPr>
              <a:t>https://amzn.to/2M1gMQo</a:t>
            </a:r>
            <a:endParaRPr lang="en-US" sz="2800" b="1" dirty="0"/>
          </a:p>
          <a:p>
            <a:r>
              <a:rPr lang="en-US" sz="1400" dirty="0">
                <a:latin typeface="Amazon Ember" panose="020B0603020204020204" pitchFamily="34" charset="0"/>
                <a:ea typeface="Amazon Ember" panose="020B0603020204020204" pitchFamily="34" charset="0"/>
                <a:cs typeface="Amazon Ember" panose="020B0603020204020204" pitchFamily="34" charset="0"/>
              </a:rPr>
              <a:t>https://</a:t>
            </a:r>
            <a:r>
              <a:rPr lang="en-US" sz="1400" dirty="0" err="1">
                <a:latin typeface="Amazon Ember" panose="020B0603020204020204" pitchFamily="34" charset="0"/>
                <a:ea typeface="Amazon Ember" panose="020B0603020204020204" pitchFamily="34" charset="0"/>
                <a:cs typeface="Amazon Ember" panose="020B0603020204020204" pitchFamily="34" charset="0"/>
              </a:rPr>
              <a:t>github.com</a:t>
            </a:r>
            <a:r>
              <a:rPr lang="en-US" sz="1400" dirty="0">
                <a:latin typeface="Amazon Ember" panose="020B0603020204020204" pitchFamily="34" charset="0"/>
                <a:ea typeface="Amazon Ember" panose="020B0603020204020204" pitchFamily="34" charset="0"/>
                <a:cs typeface="Amazon Ember" panose="020B0603020204020204" pitchFamily="34" charset="0"/>
              </a:rPr>
              <a:t>/</a:t>
            </a:r>
            <a:r>
              <a:rPr lang="en-US" sz="1400" dirty="0" err="1">
                <a:latin typeface="Amazon Ember" panose="020B0603020204020204" pitchFamily="34" charset="0"/>
                <a:ea typeface="Amazon Ember" panose="020B0603020204020204" pitchFamily="34" charset="0"/>
                <a:cs typeface="Amazon Ember" panose="020B0603020204020204" pitchFamily="34" charset="0"/>
              </a:rPr>
              <a:t>aws</a:t>
            </a:r>
            <a:r>
              <a:rPr lang="en-US" sz="1400" dirty="0">
                <a:latin typeface="Amazon Ember" panose="020B0603020204020204" pitchFamily="34" charset="0"/>
                <a:ea typeface="Amazon Ember" panose="020B0603020204020204" pitchFamily="34" charset="0"/>
                <a:cs typeface="Amazon Ember" panose="020B0603020204020204" pitchFamily="34" charset="0"/>
              </a:rPr>
              <a:t>-samples/</a:t>
            </a:r>
            <a:r>
              <a:rPr lang="en-US" sz="1400" dirty="0" err="1">
                <a:latin typeface="Amazon Ember" panose="020B0603020204020204" pitchFamily="34" charset="0"/>
                <a:ea typeface="Amazon Ember" panose="020B0603020204020204" pitchFamily="34" charset="0"/>
                <a:cs typeface="Amazon Ember" panose="020B0603020204020204" pitchFamily="34" charset="0"/>
              </a:rPr>
              <a:t>aws</a:t>
            </a:r>
            <a:r>
              <a:rPr lang="en-US" sz="1400" dirty="0">
                <a:latin typeface="Amazon Ember" panose="020B0603020204020204" pitchFamily="34" charset="0"/>
                <a:ea typeface="Amazon Ember" panose="020B0603020204020204" pitchFamily="34" charset="0"/>
                <a:cs typeface="Amazon Ember" panose="020B0603020204020204" pitchFamily="34" charset="0"/>
              </a:rPr>
              <a:t>-security-workshops/tree/master/forensics-</a:t>
            </a:r>
            <a:r>
              <a:rPr lang="en-US" sz="1400" dirty="0" err="1">
                <a:latin typeface="Amazon Ember" panose="020B0603020204020204" pitchFamily="34" charset="0"/>
                <a:ea typeface="Amazon Ember" panose="020B0603020204020204" pitchFamily="34" charset="0"/>
                <a:cs typeface="Amazon Ember" panose="020B0603020204020204" pitchFamily="34" charset="0"/>
              </a:rPr>
              <a:t>wksp</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the above URL</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Attack Simulation </a:t>
            </a:r>
            <a:r>
              <a:rPr lang="en-US" sz="2000" dirty="0">
                <a:latin typeface="Amazon Ember" panose="020B0603020204020204" pitchFamily="34" charset="0"/>
                <a:ea typeface="Amazon Ember" panose="020B0603020204020204" pitchFamily="34" charset="0"/>
                <a:cs typeface="Amazon Ember" panose="020B0603020204020204" pitchFamily="34" charset="0"/>
              </a:rPr>
              <a:t>at page bottom</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Follow the steps to deploy the CloudFormation stack</a:t>
            </a:r>
          </a:p>
        </p:txBody>
      </p:sp>
      <p:sp>
        <p:nvSpPr>
          <p:cNvPr id="6" name="TextBox 5">
            <a:extLst>
              <a:ext uri="{FF2B5EF4-FFF2-40B4-BE49-F238E27FC236}">
                <a16:creationId xmlns:a16="http://schemas.microsoft.com/office/drawing/2014/main" id="{22396634-9729-D64E-822F-73EA08B2D60E}"/>
              </a:ext>
            </a:extLst>
          </p:cNvPr>
          <p:cNvSpPr txBox="1"/>
          <p:nvPr/>
        </p:nvSpPr>
        <p:spPr>
          <a:xfrm>
            <a:off x="5702740" y="932676"/>
            <a:ext cx="283935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 region: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US (Oregon) / us-west-2</a:t>
            </a:r>
          </a:p>
        </p:txBody>
      </p:sp>
    </p:spTree>
    <p:extLst>
      <p:ext uri="{BB962C8B-B14F-4D97-AF65-F5344CB8AC3E}">
        <p14:creationId xmlns:p14="http://schemas.microsoft.com/office/powerpoint/2010/main" val="3954892063"/>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9917</TotalTime>
  <Words>4746</Words>
  <Application>Microsoft Macintosh PowerPoint</Application>
  <PresentationFormat>On-screen Show (16:9)</PresentationFormat>
  <Paragraphs>730</Paragraphs>
  <Slides>56</Slides>
  <Notes>53</Notes>
  <HiddenSlides>6</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56</vt:i4>
      </vt:variant>
    </vt:vector>
  </HeadingPairs>
  <TitlesOfParts>
    <vt:vector size="72" baseType="lpstr">
      <vt:lpstr>Amazon Ember</vt:lpstr>
      <vt:lpstr>Amazon Ember Light</vt:lpstr>
      <vt:lpstr>Amazon Ember Regular</vt:lpstr>
      <vt:lpstr>Apple Braille</vt:lpstr>
      <vt:lpstr>Arial</vt:lpstr>
      <vt:lpstr>Arial Narrow</vt:lpstr>
      <vt:lpstr>Calibri</vt:lpstr>
      <vt:lpstr>Consolas</vt:lpstr>
      <vt:lpstr>Courier New</vt:lpstr>
      <vt:lpstr>Helvetica Neue</vt:lpstr>
      <vt:lpstr>Lucida Console</vt:lpstr>
      <vt:lpstr>Mangal</vt:lpstr>
      <vt:lpstr>Times New Roman</vt:lpstr>
      <vt:lpstr>Verdana</vt:lpstr>
      <vt:lpstr>Wingdings</vt:lpstr>
      <vt:lpstr>DeckTemplate-AWS</vt:lpstr>
      <vt:lpstr>Module 1 – Environment build and configuration </vt:lpstr>
      <vt:lpstr>Module 1 – Important!</vt:lpstr>
      <vt:lpstr>PowerPoint Presentation</vt:lpstr>
      <vt:lpstr>Workshop agenda</vt:lpstr>
      <vt:lpstr>Verizon Report</vt:lpstr>
      <vt:lpstr>Data Breaches</vt:lpstr>
      <vt:lpstr>Resources at your fingertips</vt:lpstr>
      <vt:lpstr>What could possibly go wrong here?</vt:lpstr>
      <vt:lpstr>Module 2 – Attack Simulation</vt:lpstr>
      <vt:lpstr>Threat Detection</vt:lpstr>
      <vt:lpstr>Why is threat detection so hard?</vt:lpstr>
      <vt:lpstr>Spectrum of Attacks </vt:lpstr>
      <vt:lpstr>PowerPoint Presentation</vt:lpstr>
      <vt:lpstr>Log Data Inputs</vt:lpstr>
      <vt:lpstr>Log Data Inputs</vt:lpstr>
      <vt:lpstr>Amazon GuardDuty</vt:lpstr>
      <vt:lpstr>What Can Amazon GuardDuty Detect?</vt:lpstr>
      <vt:lpstr>Tracking Changes and Event Triggers</vt:lpstr>
      <vt:lpstr>Amazon CloudWatch Events</vt:lpstr>
      <vt:lpstr>AWS Config Rules</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Lambda + Systems Manager + CloudWatch</vt:lpstr>
      <vt:lpstr>Forensics Preparation</vt:lpstr>
      <vt:lpstr>Third Party Tools</vt:lpstr>
      <vt:lpstr>Security Incident Response Simulations (SIRS)</vt:lpstr>
      <vt:lpstr>Forensics and Remediation</vt:lpstr>
      <vt:lpstr>Forensics-oriented Services</vt:lpstr>
      <vt:lpstr>The High-Level Playbook</vt:lpstr>
      <vt:lpstr>Responding to Findings: Remediation </vt:lpstr>
      <vt:lpstr>Review Questions</vt:lpstr>
      <vt:lpstr>Module 3 – Forensics and Remediation</vt:lpstr>
      <vt:lpstr>Review Questions</vt:lpstr>
      <vt:lpstr>Review and Clean-up </vt:lpstr>
      <vt:lpstr>Module 4 – Review and Clean-up</vt:lpstr>
      <vt:lpstr>The Attack</vt:lpstr>
      <vt:lpstr>Module 2 setup</vt:lpstr>
      <vt:lpstr>What really happened?</vt:lpstr>
      <vt:lpstr>Workshop questions</vt:lpstr>
      <vt:lpstr>Workshop questions</vt:lpstr>
      <vt:lpstr>Workshop questions</vt:lpstr>
      <vt:lpstr>Workshop questions</vt:lpstr>
      <vt:lpstr>Call to Action</vt:lpstr>
      <vt:lpstr>Thank you!</vt:lpstr>
      <vt:lpstr>Workshop walkthrough</vt:lpstr>
      <vt:lpstr>The initial  setup</vt:lpstr>
      <vt:lpstr>Module 1 setup</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Jeff Puchalski</cp:lastModifiedBy>
  <cp:revision>296</cp:revision>
  <cp:lastPrinted>2018-06-13T13:35:07Z</cp:lastPrinted>
  <dcterms:created xsi:type="dcterms:W3CDTF">2016-06-17T18:22:10Z</dcterms:created>
  <dcterms:modified xsi:type="dcterms:W3CDTF">2018-08-08T15:36:14Z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