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38"/>
  </p:notesMasterIdLst>
  <p:sldIdLst>
    <p:sldId id="285" r:id="rId5"/>
    <p:sldId id="371" r:id="rId6"/>
    <p:sldId id="484" r:id="rId7"/>
    <p:sldId id="580" r:id="rId8"/>
    <p:sldId id="471" r:id="rId9"/>
    <p:sldId id="435" r:id="rId10"/>
    <p:sldId id="436" r:id="rId11"/>
    <p:sldId id="581" r:id="rId12"/>
    <p:sldId id="577" r:id="rId13"/>
    <p:sldId id="311" r:id="rId14"/>
    <p:sldId id="434" r:id="rId15"/>
    <p:sldId id="437" r:id="rId16"/>
    <p:sldId id="438" r:id="rId17"/>
    <p:sldId id="479" r:id="rId18"/>
    <p:sldId id="381" r:id="rId19"/>
    <p:sldId id="439" r:id="rId20"/>
    <p:sldId id="469" r:id="rId21"/>
    <p:sldId id="450" r:id="rId22"/>
    <p:sldId id="451" r:id="rId23"/>
    <p:sldId id="456" r:id="rId24"/>
    <p:sldId id="452" r:id="rId25"/>
    <p:sldId id="454" r:id="rId26"/>
    <p:sldId id="453" r:id="rId27"/>
    <p:sldId id="466" r:id="rId28"/>
    <p:sldId id="470" r:id="rId29"/>
    <p:sldId id="455" r:id="rId30"/>
    <p:sldId id="457" r:id="rId31"/>
    <p:sldId id="463" r:id="rId32"/>
    <p:sldId id="384" r:id="rId33"/>
    <p:sldId id="377" r:id="rId34"/>
    <p:sldId id="474" r:id="rId35"/>
    <p:sldId id="476" r:id="rId36"/>
    <p:sldId id="582" r:id="rId3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2 start" id="{47AA9416-504C-5C4C-B7E5-8D030EC8FFA0}">
          <p14:sldIdLst>
            <p14:sldId id="285"/>
            <p14:sldId id="371"/>
            <p14:sldId id="484"/>
          </p14:sldIdLst>
        </p14:section>
        <p14:section name="Intro" id="{513BA036-BA1D-CC4E-90EE-DEBD2916E27E}">
          <p14:sldIdLst>
            <p14:sldId id="580"/>
            <p14:sldId id="471"/>
            <p14:sldId id="435"/>
            <p14:sldId id="436"/>
            <p14:sldId id="581"/>
            <p14:sldId id="577"/>
            <p14:sldId id="311"/>
          </p14:sldIdLst>
        </p14:section>
        <p14:section name="Threat detection" id="{4922C7A8-C17F-3A48-A786-822E5BAF573B}">
          <p14:sldIdLst>
            <p14:sldId id="434"/>
            <p14:sldId id="437"/>
            <p14:sldId id="438"/>
            <p14:sldId id="479"/>
          </p14:sldIdLst>
        </p14:section>
        <p14:section name="Use these slides if NOT doing the live role playing" id="{41E85D91-7640-5544-85B9-8E5BC7DF176A}">
          <p14:sldIdLst>
            <p14:sldId id="381"/>
            <p14:sldId id="439"/>
            <p14:sldId id="469"/>
            <p14:sldId id="450"/>
            <p14:sldId id="451"/>
            <p14:sldId id="456"/>
          </p14:sldIdLst>
        </p14:section>
        <p14:section name="Triggers" id="{745D2515-50F6-B94A-9744-DB4C77EC8B3F}">
          <p14:sldIdLst>
            <p14:sldId id="452"/>
            <p14:sldId id="454"/>
            <p14:sldId id="453"/>
            <p14:sldId id="466"/>
          </p14:sldIdLst>
        </p14:section>
        <p14:section name="Remediation" id="{C3338AC6-ECDC-9E40-BA35-068C769ECE39}">
          <p14:sldIdLst>
            <p14:sldId id="470"/>
            <p14:sldId id="455"/>
            <p14:sldId id="457"/>
            <p14:sldId id="463"/>
            <p14:sldId id="384"/>
          </p14:sldIdLst>
        </p14:section>
        <p14:section name="Workshop walkthrough" id="{E43A3BEC-64FF-BA4C-BDC9-46C4FC73168F}">
          <p14:sldIdLst>
            <p14:sldId id="377"/>
            <p14:sldId id="474"/>
            <p14:sldId id="476"/>
          </p14:sldIdLst>
        </p14:section>
        <p14:section name="Start Module 3" id="{F8024DBB-4FC1-CC4A-89AB-BD63816FEC41}">
          <p14:sldIdLst>
            <p14:sldId id="582"/>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042"/>
    <a:srgbClr val="595A5D"/>
    <a:srgbClr val="DCDCDC"/>
    <a:srgbClr val="4F81BD"/>
    <a:srgbClr val="0C9B2E"/>
    <a:srgbClr val="FFFAD0"/>
    <a:srgbClr val="FFF8AE"/>
    <a:srgbClr val="FCB64C"/>
    <a:srgbClr val="FEC46F"/>
    <a:srgbClr val="FFE1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77" autoAdjust="0"/>
    <p:restoredTop sz="72570" autoAdjust="0"/>
  </p:normalViewPr>
  <p:slideViewPr>
    <p:cSldViewPr snapToGrid="0" showGuides="1">
      <p:cViewPr varScale="1">
        <p:scale>
          <a:sx n="124" d="100"/>
          <a:sy n="124" d="100"/>
        </p:scale>
        <p:origin x="1616" y="176"/>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7" d="100"/>
          <a:sy n="87" d="100"/>
        </p:scale>
        <p:origin x="376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C344C9-26B8-1B47-8311-FD2D4A9BB597}" type="doc">
      <dgm:prSet loTypeId="urn:microsoft.com/office/officeart/2005/8/layout/hProcess9" loCatId="" qsTypeId="urn:microsoft.com/office/officeart/2005/8/quickstyle/simple4" qsCatId="simple" csTypeId="urn:microsoft.com/office/officeart/2005/8/colors/accent1_2" csCatId="accent1" phldr="1"/>
      <dgm:spPr/>
    </dgm:pt>
    <dgm:pt modelId="{042D1771-4818-1C4D-A1FF-6425E835F72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RDP brute force</a:t>
          </a:r>
        </a:p>
      </dgm:t>
    </dgm:pt>
    <dgm:pt modelId="{49BB68C2-4C98-B14D-B05B-2347D94B2FF2}" type="parTrans" cxnId="{901021E9-2BDF-C048-BA4F-F326AA9BE4EA}">
      <dgm:prSet/>
      <dgm:spPr/>
      <dgm:t>
        <a:bodyPr/>
        <a:lstStyle/>
        <a:p>
          <a:endParaRPr lang="en-US"/>
        </a:p>
      </dgm:t>
    </dgm:pt>
    <dgm:pt modelId="{C93DFE5E-3168-0844-8F6C-9F9F91E7DB83}" type="sibTrans" cxnId="{901021E9-2BDF-C048-BA4F-F326AA9BE4EA}">
      <dgm:prSet/>
      <dgm:spPr/>
      <dgm:t>
        <a:bodyPr/>
        <a:lstStyle/>
        <a:p>
          <a:endParaRPr lang="en-US"/>
        </a:p>
      </dgm:t>
    </dgm:pt>
    <dgm:pt modelId="{DB35ADF4-D4AC-DB41-91E3-66C6203D91BD}">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RAT Installed</a:t>
          </a:r>
        </a:p>
      </dgm:t>
    </dgm:pt>
    <dgm:pt modelId="{2E1C1018-CAD1-E442-9700-28596AB69864}" type="parTrans" cxnId="{3A10E633-BD2D-4B4C-838B-B99481FCD63B}">
      <dgm:prSet/>
      <dgm:spPr/>
      <dgm:t>
        <a:bodyPr/>
        <a:lstStyle/>
        <a:p>
          <a:endParaRPr lang="en-US"/>
        </a:p>
      </dgm:t>
    </dgm:pt>
    <dgm:pt modelId="{AA69A6F1-6732-C048-9E5A-3F2F4A49C317}" type="sibTrans" cxnId="{3A10E633-BD2D-4B4C-838B-B99481FCD63B}">
      <dgm:prSet/>
      <dgm:spPr/>
      <dgm:t>
        <a:bodyPr/>
        <a:lstStyle/>
        <a:p>
          <a:endParaRPr lang="en-US"/>
        </a:p>
      </dgm:t>
    </dgm:pt>
    <dgm:pt modelId="{A49E5402-3FB4-5241-9787-BCC91E318C8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Exfiltrate data over DNS</a:t>
          </a:r>
        </a:p>
      </dgm:t>
    </dgm:pt>
    <dgm:pt modelId="{775A9EBF-1491-4244-B671-076B92393D69}" type="parTrans" cxnId="{57018975-B320-6C46-A56F-0872ACAA818B}">
      <dgm:prSet/>
      <dgm:spPr/>
      <dgm:t>
        <a:bodyPr/>
        <a:lstStyle/>
        <a:p>
          <a:endParaRPr lang="en-US"/>
        </a:p>
      </dgm:t>
    </dgm:pt>
    <dgm:pt modelId="{3552F256-00BE-454F-B374-948EA83D9BA3}" type="sibTrans" cxnId="{57018975-B320-6C46-A56F-0872ACAA818B}">
      <dgm:prSet/>
      <dgm:spPr/>
      <dgm:t>
        <a:bodyPr/>
        <a:lstStyle/>
        <a:p>
          <a:endParaRPr lang="en-US"/>
        </a:p>
      </dgm:t>
    </dgm:pt>
    <dgm:pt modelId="{0D0DBA84-EC7D-4546-A12C-FBB9213FE9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Probe API with temp creds</a:t>
          </a:r>
        </a:p>
      </dgm:t>
    </dgm:pt>
    <dgm:pt modelId="{D6A0DD45-BC63-3A44-82AD-00D9CAB489D5}" type="sibTrans" cxnId="{0354A100-F714-1A47-8A35-B25A52697F64}">
      <dgm:prSet/>
      <dgm:spPr/>
      <dgm:t>
        <a:bodyPr/>
        <a:lstStyle/>
        <a:p>
          <a:endParaRPr lang="en-US"/>
        </a:p>
      </dgm:t>
    </dgm:pt>
    <dgm:pt modelId="{D4A2E65C-7F6B-A540-9A36-114C20C4A515}" type="parTrans" cxnId="{0354A100-F714-1A47-8A35-B25A52697F64}">
      <dgm:prSet/>
      <dgm:spPr/>
      <dgm:t>
        <a:bodyPr/>
        <a:lstStyle/>
        <a:p>
          <a:endParaRPr lang="en-US"/>
        </a:p>
      </dgm:t>
    </dgm:pt>
    <dgm:pt modelId="{134A667F-61F8-5C44-A50D-9332904538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Attempt to compromise account</a:t>
          </a:r>
        </a:p>
      </dgm:t>
    </dgm:pt>
    <dgm:pt modelId="{0F0A4FDF-031C-024A-AAF4-4DE2F7E93CD5}" type="parTrans" cxnId="{A4C79C34-5B49-864C-8CDD-4DDDF384B789}">
      <dgm:prSet/>
      <dgm:spPr/>
      <dgm:t>
        <a:bodyPr/>
        <a:lstStyle/>
        <a:p>
          <a:endParaRPr lang="en-US"/>
        </a:p>
      </dgm:t>
    </dgm:pt>
    <dgm:pt modelId="{E4D0E2CC-4F9B-3E48-A47C-95297ABB3733}" type="sibTrans" cxnId="{A4C79C34-5B49-864C-8CDD-4DDDF384B789}">
      <dgm:prSet/>
      <dgm:spPr/>
      <dgm:t>
        <a:bodyPr/>
        <a:lstStyle/>
        <a:p>
          <a:endParaRPr lang="en-US"/>
        </a:p>
      </dgm:t>
    </dgm:pt>
    <dgm:pt modelId="{E707091F-A684-914A-96AA-259526844A61}" type="pres">
      <dgm:prSet presAssocID="{8DC344C9-26B8-1B47-8311-FD2D4A9BB597}" presName="CompostProcess" presStyleCnt="0">
        <dgm:presLayoutVars>
          <dgm:dir/>
          <dgm:resizeHandles val="exact"/>
        </dgm:presLayoutVars>
      </dgm:prSet>
      <dgm:spPr/>
    </dgm:pt>
    <dgm:pt modelId="{6A37136E-3B09-B448-949E-300214C6AEA1}" type="pres">
      <dgm:prSet presAssocID="{8DC344C9-26B8-1B47-8311-FD2D4A9BB597}" presName="arrow" presStyleLbl="bgShp" presStyleIdx="0" presStyleCnt="1" custLinFactY="-44407" custLinFactNeighborX="2595" custLinFactNeighborY="-100000"/>
      <dgm:spPr>
        <a:solidFill>
          <a:schemeClr val="accent2"/>
        </a:solidFill>
        <a:ln>
          <a:solidFill>
            <a:schemeClr val="accent2"/>
          </a:solidFill>
        </a:ln>
      </dgm:spPr>
    </dgm:pt>
    <dgm:pt modelId="{5560E23A-748A-5544-BAAD-CBCA5406AC4D}" type="pres">
      <dgm:prSet presAssocID="{8DC344C9-26B8-1B47-8311-FD2D4A9BB597}" presName="linearProcess" presStyleCnt="0"/>
      <dgm:spPr/>
    </dgm:pt>
    <dgm:pt modelId="{087D2593-A74D-3A49-ADAB-65CDA4131F08}" type="pres">
      <dgm:prSet presAssocID="{042D1771-4818-1C4D-A1FF-6425E835F720}" presName="textNode" presStyleLbl="node1" presStyleIdx="0" presStyleCnt="5">
        <dgm:presLayoutVars>
          <dgm:bulletEnabled val="1"/>
        </dgm:presLayoutVars>
      </dgm:prSet>
      <dgm:spPr/>
    </dgm:pt>
    <dgm:pt modelId="{3B7A7FAF-7EAB-7E48-B9E5-9DE9DA0361C6}" type="pres">
      <dgm:prSet presAssocID="{C93DFE5E-3168-0844-8F6C-9F9F91E7DB83}" presName="sibTrans" presStyleCnt="0"/>
      <dgm:spPr/>
    </dgm:pt>
    <dgm:pt modelId="{DBDA2894-07AC-C748-9F8D-2CE6F6629A0B}" type="pres">
      <dgm:prSet presAssocID="{DB35ADF4-D4AC-DB41-91E3-66C6203D91BD}" presName="textNode" presStyleLbl="node1" presStyleIdx="1" presStyleCnt="5">
        <dgm:presLayoutVars>
          <dgm:bulletEnabled val="1"/>
        </dgm:presLayoutVars>
      </dgm:prSet>
      <dgm:spPr/>
    </dgm:pt>
    <dgm:pt modelId="{C1C13CD4-E49D-3C4E-83E9-EB21ABAD5D2E}" type="pres">
      <dgm:prSet presAssocID="{AA69A6F1-6732-C048-9E5A-3F2F4A49C317}" presName="sibTrans" presStyleCnt="0"/>
      <dgm:spPr/>
    </dgm:pt>
    <dgm:pt modelId="{3F908C55-EC9A-E741-A9E4-9228E2CE99EF}" type="pres">
      <dgm:prSet presAssocID="{A49E5402-3FB4-5241-9787-BCC91E318C80}" presName="textNode" presStyleLbl="node1" presStyleIdx="2" presStyleCnt="5">
        <dgm:presLayoutVars>
          <dgm:bulletEnabled val="1"/>
        </dgm:presLayoutVars>
      </dgm:prSet>
      <dgm:spPr/>
    </dgm:pt>
    <dgm:pt modelId="{CC830FCB-5444-A141-B618-AEAA08D95B1B}" type="pres">
      <dgm:prSet presAssocID="{3552F256-00BE-454F-B374-948EA83D9BA3}" presName="sibTrans" presStyleCnt="0"/>
      <dgm:spPr/>
    </dgm:pt>
    <dgm:pt modelId="{C6180586-D763-9B4D-98C7-9CB594365CCE}" type="pres">
      <dgm:prSet presAssocID="{0D0DBA84-EC7D-4546-A12C-FBB9213FE9DA}" presName="textNode" presStyleLbl="node1" presStyleIdx="3" presStyleCnt="5">
        <dgm:presLayoutVars>
          <dgm:bulletEnabled val="1"/>
        </dgm:presLayoutVars>
      </dgm:prSet>
      <dgm:spPr/>
    </dgm:pt>
    <dgm:pt modelId="{AD370616-F495-6C43-AE9D-07A62D12BF1C}" type="pres">
      <dgm:prSet presAssocID="{D6A0DD45-BC63-3A44-82AD-00D9CAB489D5}" presName="sibTrans" presStyleCnt="0"/>
      <dgm:spPr/>
    </dgm:pt>
    <dgm:pt modelId="{391E982C-86F2-1D48-90BC-8FDD43030CD8}" type="pres">
      <dgm:prSet presAssocID="{134A667F-61F8-5C44-A50D-9332904538DA}" presName="textNode" presStyleLbl="node1" presStyleIdx="4" presStyleCnt="5">
        <dgm:presLayoutVars>
          <dgm:bulletEnabled val="1"/>
        </dgm:presLayoutVars>
      </dgm:prSet>
      <dgm:spPr/>
    </dgm:pt>
  </dgm:ptLst>
  <dgm:cxnLst>
    <dgm:cxn modelId="{0354A100-F714-1A47-8A35-B25A52697F64}" srcId="{8DC344C9-26B8-1B47-8311-FD2D4A9BB597}" destId="{0D0DBA84-EC7D-4546-A12C-FBB9213FE9DA}" srcOrd="3" destOrd="0" parTransId="{D4A2E65C-7F6B-A540-9A36-114C20C4A515}" sibTransId="{D6A0DD45-BC63-3A44-82AD-00D9CAB489D5}"/>
    <dgm:cxn modelId="{C946601E-9D43-C046-A12C-505AEDFA4E2A}" type="presOf" srcId="{DB35ADF4-D4AC-DB41-91E3-66C6203D91BD}" destId="{DBDA2894-07AC-C748-9F8D-2CE6F6629A0B}" srcOrd="0" destOrd="0" presId="urn:microsoft.com/office/officeart/2005/8/layout/hProcess9"/>
    <dgm:cxn modelId="{3A10E633-BD2D-4B4C-838B-B99481FCD63B}" srcId="{8DC344C9-26B8-1B47-8311-FD2D4A9BB597}" destId="{DB35ADF4-D4AC-DB41-91E3-66C6203D91BD}" srcOrd="1" destOrd="0" parTransId="{2E1C1018-CAD1-E442-9700-28596AB69864}" sibTransId="{AA69A6F1-6732-C048-9E5A-3F2F4A49C317}"/>
    <dgm:cxn modelId="{A4C79C34-5B49-864C-8CDD-4DDDF384B789}" srcId="{8DC344C9-26B8-1B47-8311-FD2D4A9BB597}" destId="{134A667F-61F8-5C44-A50D-9332904538DA}" srcOrd="4" destOrd="0" parTransId="{0F0A4FDF-031C-024A-AAF4-4DE2F7E93CD5}" sibTransId="{E4D0E2CC-4F9B-3E48-A47C-95297ABB3733}"/>
    <dgm:cxn modelId="{55620F55-D0C7-9543-B321-A1B74F552734}" type="presOf" srcId="{0D0DBA84-EC7D-4546-A12C-FBB9213FE9DA}" destId="{C6180586-D763-9B4D-98C7-9CB594365CCE}" srcOrd="0" destOrd="0" presId="urn:microsoft.com/office/officeart/2005/8/layout/hProcess9"/>
    <dgm:cxn modelId="{57018975-B320-6C46-A56F-0872ACAA818B}" srcId="{8DC344C9-26B8-1B47-8311-FD2D4A9BB597}" destId="{A49E5402-3FB4-5241-9787-BCC91E318C80}" srcOrd="2" destOrd="0" parTransId="{775A9EBF-1491-4244-B671-076B92393D69}" sibTransId="{3552F256-00BE-454F-B374-948EA83D9BA3}"/>
    <dgm:cxn modelId="{24CFEAA4-C50F-094E-A8A6-A00B49B996C1}" type="presOf" srcId="{042D1771-4818-1C4D-A1FF-6425E835F720}" destId="{087D2593-A74D-3A49-ADAB-65CDA4131F08}" srcOrd="0" destOrd="0" presId="urn:microsoft.com/office/officeart/2005/8/layout/hProcess9"/>
    <dgm:cxn modelId="{61360BB2-75C0-C04B-AF92-CACAE50F0B5B}" type="presOf" srcId="{A49E5402-3FB4-5241-9787-BCC91E318C80}" destId="{3F908C55-EC9A-E741-A9E4-9228E2CE99EF}" srcOrd="0" destOrd="0" presId="urn:microsoft.com/office/officeart/2005/8/layout/hProcess9"/>
    <dgm:cxn modelId="{E12681BB-F33C-DC47-BF79-02C961AFAC95}" type="presOf" srcId="{134A667F-61F8-5C44-A50D-9332904538DA}" destId="{391E982C-86F2-1D48-90BC-8FDD43030CD8}" srcOrd="0" destOrd="0" presId="urn:microsoft.com/office/officeart/2005/8/layout/hProcess9"/>
    <dgm:cxn modelId="{901021E9-2BDF-C048-BA4F-F326AA9BE4EA}" srcId="{8DC344C9-26B8-1B47-8311-FD2D4A9BB597}" destId="{042D1771-4818-1C4D-A1FF-6425E835F720}" srcOrd="0" destOrd="0" parTransId="{49BB68C2-4C98-B14D-B05B-2347D94B2FF2}" sibTransId="{C93DFE5E-3168-0844-8F6C-9F9F91E7DB83}"/>
    <dgm:cxn modelId="{A81C4EFE-1BD1-794F-93B2-1CBBCE0D978A}" type="presOf" srcId="{8DC344C9-26B8-1B47-8311-FD2D4A9BB597}" destId="{E707091F-A684-914A-96AA-259526844A61}" srcOrd="0" destOrd="0" presId="urn:microsoft.com/office/officeart/2005/8/layout/hProcess9"/>
    <dgm:cxn modelId="{1FD37721-006C-CA49-8C3C-088F11564764}" type="presParOf" srcId="{E707091F-A684-914A-96AA-259526844A61}" destId="{6A37136E-3B09-B448-949E-300214C6AEA1}" srcOrd="0" destOrd="0" presId="urn:microsoft.com/office/officeart/2005/8/layout/hProcess9"/>
    <dgm:cxn modelId="{5D4FFC6E-1175-0841-81EC-B8F131EFA52A}" type="presParOf" srcId="{E707091F-A684-914A-96AA-259526844A61}" destId="{5560E23A-748A-5544-BAAD-CBCA5406AC4D}" srcOrd="1" destOrd="0" presId="urn:microsoft.com/office/officeart/2005/8/layout/hProcess9"/>
    <dgm:cxn modelId="{8DA6C666-AAA5-9745-8BFD-C23829766724}" type="presParOf" srcId="{5560E23A-748A-5544-BAAD-CBCA5406AC4D}" destId="{087D2593-A74D-3A49-ADAB-65CDA4131F08}" srcOrd="0" destOrd="0" presId="urn:microsoft.com/office/officeart/2005/8/layout/hProcess9"/>
    <dgm:cxn modelId="{58016C3D-6AAB-D84C-8485-E733EBF95BF6}" type="presParOf" srcId="{5560E23A-748A-5544-BAAD-CBCA5406AC4D}" destId="{3B7A7FAF-7EAB-7E48-B9E5-9DE9DA0361C6}" srcOrd="1" destOrd="0" presId="urn:microsoft.com/office/officeart/2005/8/layout/hProcess9"/>
    <dgm:cxn modelId="{14F0325E-1EBA-2045-B50A-4EFBC625196C}" type="presParOf" srcId="{5560E23A-748A-5544-BAAD-CBCA5406AC4D}" destId="{DBDA2894-07AC-C748-9F8D-2CE6F6629A0B}" srcOrd="2" destOrd="0" presId="urn:microsoft.com/office/officeart/2005/8/layout/hProcess9"/>
    <dgm:cxn modelId="{0B3A07FB-2EBE-1D47-B00E-DEB6BEF6076E}" type="presParOf" srcId="{5560E23A-748A-5544-BAAD-CBCA5406AC4D}" destId="{C1C13CD4-E49D-3C4E-83E9-EB21ABAD5D2E}" srcOrd="3" destOrd="0" presId="urn:microsoft.com/office/officeart/2005/8/layout/hProcess9"/>
    <dgm:cxn modelId="{4D98BB4F-2FFC-2F48-8C31-456B8012B3A2}" type="presParOf" srcId="{5560E23A-748A-5544-BAAD-CBCA5406AC4D}" destId="{3F908C55-EC9A-E741-A9E4-9228E2CE99EF}" srcOrd="4" destOrd="0" presId="urn:microsoft.com/office/officeart/2005/8/layout/hProcess9"/>
    <dgm:cxn modelId="{C00B5EB6-52F8-E54C-90C0-885912D7B85C}" type="presParOf" srcId="{5560E23A-748A-5544-BAAD-CBCA5406AC4D}" destId="{CC830FCB-5444-A141-B618-AEAA08D95B1B}" srcOrd="5" destOrd="0" presId="urn:microsoft.com/office/officeart/2005/8/layout/hProcess9"/>
    <dgm:cxn modelId="{47A09971-F07A-CE4A-B8EA-5F2BFB1C2C30}" type="presParOf" srcId="{5560E23A-748A-5544-BAAD-CBCA5406AC4D}" destId="{C6180586-D763-9B4D-98C7-9CB594365CCE}" srcOrd="6" destOrd="0" presId="urn:microsoft.com/office/officeart/2005/8/layout/hProcess9"/>
    <dgm:cxn modelId="{D0A028A2-B0AE-9049-B009-4186959F2BD6}" type="presParOf" srcId="{5560E23A-748A-5544-BAAD-CBCA5406AC4D}" destId="{AD370616-F495-6C43-AE9D-07A62D12BF1C}" srcOrd="7" destOrd="0" presId="urn:microsoft.com/office/officeart/2005/8/layout/hProcess9"/>
    <dgm:cxn modelId="{132BFC17-B63D-A243-90B6-11C040595E99}" type="presParOf" srcId="{5560E23A-748A-5544-BAAD-CBCA5406AC4D}" destId="{391E982C-86F2-1D48-90BC-8FDD43030CD8}"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7136E-3B09-B448-949E-300214C6AEA1}">
      <dsp:nvSpPr>
        <dsp:cNvPr id="0" name=""/>
        <dsp:cNvSpPr/>
      </dsp:nvSpPr>
      <dsp:spPr>
        <a:xfrm>
          <a:off x="673260" y="0"/>
          <a:ext cx="5896212" cy="2531298"/>
        </a:xfrm>
        <a:prstGeom prst="rightArrow">
          <a:avLst/>
        </a:prstGeom>
        <a:solidFill>
          <a:schemeClr val="accent2"/>
        </a:solidFill>
        <a:ln>
          <a:solidFill>
            <a:schemeClr val="accent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87D2593-A74D-3A49-ADAB-65CDA4131F08}">
      <dsp:nvSpPr>
        <dsp:cNvPr id="0" name=""/>
        <dsp:cNvSpPr/>
      </dsp:nvSpPr>
      <dsp:spPr>
        <a:xfrm>
          <a:off x="3048"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Amazon Ember" charset="0"/>
              <a:ea typeface="Amazon Ember" charset="0"/>
              <a:cs typeface="Amazon Ember" charset="0"/>
            </a:rPr>
            <a:t>RDP brute force</a:t>
          </a:r>
        </a:p>
      </dsp:txBody>
      <dsp:txXfrm>
        <a:off x="52475" y="808816"/>
        <a:ext cx="1233958" cy="913665"/>
      </dsp:txXfrm>
    </dsp:sp>
    <dsp:sp modelId="{DBDA2894-07AC-C748-9F8D-2CE6F6629A0B}">
      <dsp:nvSpPr>
        <dsp:cNvPr id="0" name=""/>
        <dsp:cNvSpPr/>
      </dsp:nvSpPr>
      <dsp:spPr>
        <a:xfrm>
          <a:off x="1402501"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Amazon Ember" charset="0"/>
              <a:ea typeface="Amazon Ember" charset="0"/>
              <a:cs typeface="Amazon Ember" charset="0"/>
            </a:rPr>
            <a:t>RAT Installed</a:t>
          </a:r>
        </a:p>
      </dsp:txBody>
      <dsp:txXfrm>
        <a:off x="1451928" y="808816"/>
        <a:ext cx="1233958" cy="913665"/>
      </dsp:txXfrm>
    </dsp:sp>
    <dsp:sp modelId="{3F908C55-EC9A-E741-A9E4-9228E2CE99EF}">
      <dsp:nvSpPr>
        <dsp:cNvPr id="0" name=""/>
        <dsp:cNvSpPr/>
      </dsp:nvSpPr>
      <dsp:spPr>
        <a:xfrm>
          <a:off x="2801954"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Amazon Ember" charset="0"/>
              <a:ea typeface="Amazon Ember" charset="0"/>
              <a:cs typeface="Amazon Ember" charset="0"/>
            </a:rPr>
            <a:t>Exfiltrate data over DNS</a:t>
          </a:r>
        </a:p>
      </dsp:txBody>
      <dsp:txXfrm>
        <a:off x="2851381" y="808816"/>
        <a:ext cx="1233958" cy="913665"/>
      </dsp:txXfrm>
    </dsp:sp>
    <dsp:sp modelId="{C6180586-D763-9B4D-98C7-9CB594365CCE}">
      <dsp:nvSpPr>
        <dsp:cNvPr id="0" name=""/>
        <dsp:cNvSpPr/>
      </dsp:nvSpPr>
      <dsp:spPr>
        <a:xfrm>
          <a:off x="4201407"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Amazon Ember" charset="0"/>
              <a:ea typeface="Amazon Ember" charset="0"/>
              <a:cs typeface="Amazon Ember" charset="0"/>
            </a:rPr>
            <a:t>Probe API with temp creds</a:t>
          </a:r>
        </a:p>
      </dsp:txBody>
      <dsp:txXfrm>
        <a:off x="4250834" y="808816"/>
        <a:ext cx="1233958" cy="913665"/>
      </dsp:txXfrm>
    </dsp:sp>
    <dsp:sp modelId="{391E982C-86F2-1D48-90BC-8FDD43030CD8}">
      <dsp:nvSpPr>
        <dsp:cNvPr id="0" name=""/>
        <dsp:cNvSpPr/>
      </dsp:nvSpPr>
      <dsp:spPr>
        <a:xfrm>
          <a:off x="5600860"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Amazon Ember" charset="0"/>
              <a:ea typeface="Amazon Ember" charset="0"/>
              <a:cs typeface="Amazon Ember" charset="0"/>
            </a:rPr>
            <a:t>Attempt to compromise account</a:t>
          </a:r>
        </a:p>
      </dsp:txBody>
      <dsp:txXfrm>
        <a:off x="5650287" y="808816"/>
        <a:ext cx="1233958" cy="91366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9/4/18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Scenario</a:t>
            </a:r>
          </a:p>
          <a:p>
            <a:r>
              <a:rPr lang="en-US" dirty="0"/>
              <a:t>        * Who are you </a:t>
            </a:r>
          </a:p>
          <a:p>
            <a:r>
              <a:rPr lang="en-US" dirty="0"/>
              <a:t>        * Past Intrusion</a:t>
            </a:r>
          </a:p>
          <a:p>
            <a:r>
              <a:rPr lang="en-US" dirty="0"/>
              <a:t>    * GD</a:t>
            </a:r>
          </a:p>
          <a:p>
            <a:r>
              <a:rPr lang="en-US" dirty="0"/>
              <a:t>    * Macie</a:t>
            </a:r>
          </a:p>
          <a:p>
            <a:r>
              <a:rPr lang="en-US" dirty="0"/>
              <a:t>    * Inspector</a:t>
            </a:r>
          </a:p>
          <a:p>
            <a:r>
              <a:rPr lang="en-US" dirty="0"/>
              <a:t>    * Config</a:t>
            </a:r>
          </a:p>
          <a:p>
            <a:r>
              <a:rPr lang="en-US" dirty="0"/>
              <a:t>    * CloudWatch Events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316293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AWS security services, GuardDuty and Macie, use the power of machine learning to detect threats.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sz="1200" kern="1200" dirty="0">
                <a:solidFill>
                  <a:schemeClr val="tx1"/>
                </a:solidFill>
                <a:effectLst/>
                <a:latin typeface="Arial"/>
                <a:ea typeface="+mn-ea"/>
                <a:cs typeface="+mn-cs"/>
              </a:rPr>
              <a:t>GuardDuty continuously monitors for malicious or unauthorized behavior to help you protect your AWS accounts and workloads. </a:t>
            </a:r>
          </a:p>
          <a:p>
            <a:r>
              <a:rPr lang="en-US" sz="1200" kern="1200" dirty="0">
                <a:solidFill>
                  <a:schemeClr val="tx1"/>
                </a:solidFill>
                <a:effectLst/>
                <a:latin typeface="Arial"/>
                <a:ea typeface="+mn-ea"/>
                <a:cs typeface="+mn-cs"/>
              </a:rPr>
              <a:t>It uncovers activity such as unusual API calls or potentially unauthorized deployments that indicate a possible account compromise. It also detects potentially compromised instances and reconnaissance by attackers.</a:t>
            </a:r>
          </a:p>
          <a:p>
            <a:r>
              <a:rPr lang="en-US" sz="1200" kern="1200" dirty="0">
                <a:solidFill>
                  <a:schemeClr val="tx1"/>
                </a:solidFill>
                <a:effectLst/>
                <a:latin typeface="Arial"/>
                <a:ea typeface="+mn-ea"/>
                <a:cs typeface="+mn-cs"/>
              </a:rPr>
              <a:t>GuardDuty analyzes billions of events across AWS accounts for signs of risk.</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Macie: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Helps you better understand where sensitive information is stored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Shows you how your data is being accessed, including user authentications and access patterns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Macie’s user behavior analytics can also identify indications of compromise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575731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is an optional presentation method using posters and audience volunteers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118267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can easily enable GuardDuty in the console and authorize it to monitor your accounts without additional security software or infrastructure to deploy or manage.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Arial"/>
                <a:ea typeface="+mn-ea"/>
                <a:cs typeface="+mn-cs"/>
              </a:rPr>
              <a:t>It can analyze and correlate billions of events from CloudTrail, VPC Flow Logs, and DNS Logs across all of your associated AWS accounts. </a:t>
            </a:r>
          </a:p>
          <a:p>
            <a:pPr marL="171450" indent="-171450">
              <a:buFont typeface="Arial" panose="020B0604020202020204" pitchFamily="34" charset="0"/>
              <a:buChar char="•"/>
            </a:pPr>
            <a:r>
              <a:rPr lang="en-US" dirty="0"/>
              <a:t>Performs continuous monitoring using managed rule-sets, integrated threat intelligence, anomaly detection, and machine learning to detect malicious or unauthorized behavior.</a:t>
            </a:r>
          </a:p>
          <a:p>
            <a:pPr marL="171450" indent="-171450">
              <a:buFont typeface="Arial" panose="020B0604020202020204" pitchFamily="34" charset="0"/>
              <a:buChar char="•"/>
            </a:pPr>
            <a:r>
              <a:rPr lang="en-US" dirty="0"/>
              <a:t>Review details findings in the console, integrate into event management or workflow systems, or trigger Lambda for automated remediation or prevention.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2177158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GuardDuty can help identify potentially malicious activity throughout an attack lifecycle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Starting with reconnaissance &amp; infiltration, whether a user was Phished or credentials leaked, once in, attackers commonly work to:</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connect to the network, anonymize their access, and deploy their Remote Access Trojan to establish a back door to command &amp; control.</a:t>
            </a:r>
          </a:p>
          <a:p>
            <a:r>
              <a:rPr lang="en-US" sz="1200" kern="1200" dirty="0">
                <a:solidFill>
                  <a:schemeClr val="tx1"/>
                </a:solidFill>
                <a:effectLst/>
                <a:latin typeface="Arial"/>
                <a:ea typeface="+mn-ea"/>
                <a:cs typeface="+mn-cs"/>
              </a:rPr>
              <a:t>Then, more reconnaissance to figure out what’s there - get user lists, scout targets, and find vulnerabilities.</a:t>
            </a:r>
          </a:p>
          <a:p>
            <a:r>
              <a:rPr lang="en-US" sz="1200" kern="1200" dirty="0">
                <a:solidFill>
                  <a:schemeClr val="tx1"/>
                </a:solidFill>
                <a:effectLst/>
                <a:latin typeface="Arial"/>
                <a:ea typeface="+mn-ea"/>
                <a:cs typeface="+mn-cs"/>
              </a:rPr>
              <a:t>Lateral movement looking for ways to access instances with credentials that provide more privileged access.</a:t>
            </a:r>
          </a:p>
          <a:p>
            <a:r>
              <a:rPr lang="en-US" sz="1200" kern="1200" dirty="0">
                <a:solidFill>
                  <a:schemeClr val="tx1"/>
                </a:solidFill>
                <a:effectLst/>
                <a:latin typeface="Arial"/>
                <a:ea typeface="+mn-ea"/>
                <a:cs typeface="+mn-cs"/>
              </a:rPr>
              <a:t>Mission target - access to transfer critical data to an external location.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451648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a:ea typeface="+mn-ea"/>
                <a:cs typeface="+mn-cs"/>
              </a:rPr>
              <a:t>GuardDuty detections incorporate threat intelligence -</a:t>
            </a:r>
            <a:br>
              <a:rPr lang="en-US" sz="1200" kern="1200" dirty="0">
                <a:solidFill>
                  <a:schemeClr val="tx1"/>
                </a:solidFill>
                <a:effectLst/>
                <a:latin typeface="Arial"/>
                <a:ea typeface="+mn-ea"/>
                <a:cs typeface="+mn-cs"/>
              </a:rPr>
            </a:br>
            <a:r>
              <a:rPr lang="en-US" sz="1200" kern="1200" dirty="0">
                <a:solidFill>
                  <a:schemeClr val="tx1"/>
                </a:solidFill>
                <a:effectLst/>
                <a:latin typeface="Arial"/>
                <a:ea typeface="+mn-ea"/>
                <a:cs typeface="+mn-cs"/>
              </a:rPr>
              <a:t>Lists of known malicious IP addresses provided by AWS Security, 3rd party threat intelligence partners, or your own</a:t>
            </a:r>
          </a:p>
          <a:p>
            <a:r>
              <a:rPr lang="en-US" sz="1200" kern="1200" dirty="0">
                <a:solidFill>
                  <a:schemeClr val="tx1"/>
                </a:solidFill>
                <a:effectLst/>
                <a:latin typeface="Arial"/>
                <a:ea typeface="+mn-ea"/>
                <a:cs typeface="+mn-cs"/>
              </a:rPr>
              <a:t>It will alert you if it detects remote API calls from a known malicious IP address indicating potentially compromised AWS credentials. </a:t>
            </a:r>
          </a:p>
          <a:p>
            <a:r>
              <a:rPr lang="en-US" sz="1200" kern="1200" dirty="0">
                <a:solidFill>
                  <a:schemeClr val="tx1"/>
                </a:solidFill>
                <a:effectLst/>
                <a:latin typeface="Arial"/>
                <a:ea typeface="+mn-ea"/>
                <a:cs typeface="+mn-cs"/>
              </a:rPr>
              <a:t>Also detects threats to your AWS environment indicating a compromised instance, such as an EC2 instance sending encoded data within DNS queries.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2321445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ource Sans Pro Light" panose="020B0403030403020204" pitchFamily="34" charset="0"/>
                <a:ea typeface="+mn-ea"/>
                <a:cs typeface="+mn-cs"/>
              </a:rPr>
              <a:t>Amazon Macie uses machine learning to automatically</a:t>
            </a:r>
            <a:r>
              <a:rPr lang="en-US" sz="1200" b="0" i="0" kern="1200" baseline="0" dirty="0">
                <a:solidFill>
                  <a:schemeClr val="tx1"/>
                </a:solidFill>
                <a:effectLst/>
                <a:latin typeface="Source Sans Pro Light" panose="020B0403030403020204" pitchFamily="34" charset="0"/>
                <a:ea typeface="+mn-ea"/>
                <a:cs typeface="+mn-cs"/>
              </a:rPr>
              <a:t> classify and provide visibility into </a:t>
            </a:r>
            <a:r>
              <a:rPr lang="en-US" sz="1200" b="0" i="0" kern="1200" dirty="0">
                <a:solidFill>
                  <a:schemeClr val="tx1"/>
                </a:solidFill>
                <a:effectLst/>
                <a:latin typeface="Source Sans Pro Light" panose="020B0403030403020204" pitchFamily="34" charset="0"/>
                <a:ea typeface="+mn-ea"/>
                <a:cs typeface="+mn-cs"/>
              </a:rPr>
              <a:t>where important business data exists across an AWS</a:t>
            </a:r>
            <a:r>
              <a:rPr lang="en-US" sz="1200" b="0" i="0" kern="1200" baseline="0" dirty="0">
                <a:solidFill>
                  <a:schemeClr val="tx1"/>
                </a:solidFill>
                <a:effectLst/>
                <a:latin typeface="Source Sans Pro Light" panose="020B0403030403020204" pitchFamily="34" charset="0"/>
                <a:ea typeface="+mn-ea"/>
                <a:cs typeface="+mn-cs"/>
              </a:rPr>
              <a:t> environment.</a:t>
            </a:r>
            <a:r>
              <a:rPr lang="en-US" sz="1200" b="0" i="0" kern="1200" dirty="0">
                <a:solidFill>
                  <a:schemeClr val="tx1"/>
                </a:solidFill>
                <a:effectLst/>
                <a:latin typeface="Source Sans Pro Light" panose="020B0403030403020204" pitchFamily="34" charset="0"/>
                <a:ea typeface="+mn-ea"/>
                <a:cs typeface="+mn-cs"/>
              </a:rPr>
              <a:t> </a:t>
            </a:r>
          </a:p>
          <a:p>
            <a:r>
              <a:rPr lang="en-US" sz="1200" b="0" i="0" kern="1200" baseline="0" dirty="0">
                <a:solidFill>
                  <a:schemeClr val="tx1"/>
                </a:solidFill>
                <a:effectLst/>
                <a:latin typeface="Source Sans Pro Light" panose="020B0403030403020204" pitchFamily="34" charset="0"/>
                <a:ea typeface="+mn-ea"/>
                <a:cs typeface="+mn-cs"/>
              </a:rPr>
              <a:t>It is built on frameworks created by our deep learning team</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Source Sans Pro Light" panose="020B0403030403020204" pitchFamily="34" charset="0"/>
                <a:ea typeface="+mn-ea"/>
                <a:cs typeface="+mn-cs"/>
              </a:rPr>
              <a:t>Natural Language Processing can detect high value data, such as credentials, in content. </a:t>
            </a:r>
          </a:p>
          <a:p>
            <a:endParaRPr lang="en-US" sz="1200" b="0" i="0" kern="1200" dirty="0">
              <a:solidFill>
                <a:schemeClr val="tx1"/>
              </a:solidFill>
              <a:effectLst/>
              <a:latin typeface="Source Sans Pro Light" panose="020B0403030403020204" pitchFamily="34" charset="0"/>
              <a:ea typeface="+mn-ea"/>
              <a:cs typeface="+mn-cs"/>
            </a:endParaRPr>
          </a:p>
          <a:p>
            <a:r>
              <a:rPr lang="en-US" sz="1200" b="0" i="0" kern="1200" dirty="0">
                <a:solidFill>
                  <a:schemeClr val="tx1"/>
                </a:solidFill>
                <a:effectLst/>
                <a:latin typeface="Source Sans Pro Light" panose="020B0403030403020204" pitchFamily="34" charset="0"/>
                <a:ea typeface="+mn-ea"/>
                <a:cs typeface="+mn-cs"/>
              </a:rPr>
              <a:t>It combines the knowledge of what data is actually important with knowledge</a:t>
            </a:r>
            <a:r>
              <a:rPr lang="en-US" sz="1200" b="0" i="0" kern="1200" baseline="0" dirty="0">
                <a:solidFill>
                  <a:schemeClr val="tx1"/>
                </a:solidFill>
                <a:effectLst/>
                <a:latin typeface="Source Sans Pro Light" panose="020B0403030403020204" pitchFamily="34" charset="0"/>
                <a:ea typeface="+mn-ea"/>
                <a:cs typeface="+mn-cs"/>
              </a:rPr>
              <a:t> of the data access patterns.  </a:t>
            </a:r>
          </a:p>
          <a:p>
            <a:r>
              <a:rPr lang="en-US" sz="1200" b="0" i="0" kern="1200" baseline="0" dirty="0">
                <a:solidFill>
                  <a:schemeClr val="tx1"/>
                </a:solidFill>
                <a:effectLst/>
                <a:latin typeface="Source Sans Pro Light" panose="020B0403030403020204" pitchFamily="34" charset="0"/>
                <a:ea typeface="+mn-ea"/>
                <a:cs typeface="+mn-cs"/>
              </a:rPr>
              <a:t>By combining these 2 pieces of information, Macie can have additional context about whether a user is exhibiting unusual behavior and if that behavior is targeted at critical data.</a:t>
            </a:r>
            <a:endParaRPr lang="en-US" sz="1200" b="0" i="0" kern="1200" dirty="0">
              <a:solidFill>
                <a:schemeClr val="tx1"/>
              </a:solidFill>
              <a:effectLst/>
              <a:latin typeface="Source Sans Pro Light" panose="020B0403030403020204" pitchFamily="34" charset="0"/>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2497548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ource Sans Pro Light" panose="020B0403030403020204" pitchFamily="34" charset="0"/>
                <a:ea typeface="+mn-ea"/>
                <a:cs typeface="+mn-cs"/>
              </a:rPr>
              <a:t>Amazon Macie uses machine learning to automatically</a:t>
            </a:r>
            <a:r>
              <a:rPr lang="en-US" sz="1200" b="0" i="0" kern="1200" baseline="0" dirty="0">
                <a:solidFill>
                  <a:schemeClr val="tx1"/>
                </a:solidFill>
                <a:effectLst/>
                <a:latin typeface="Source Sans Pro Light" panose="020B0403030403020204" pitchFamily="34" charset="0"/>
                <a:ea typeface="+mn-ea"/>
                <a:cs typeface="+mn-cs"/>
              </a:rPr>
              <a:t> classify and provide visibility into </a:t>
            </a:r>
            <a:r>
              <a:rPr lang="en-US" sz="1200" b="0" i="0" kern="1200" dirty="0">
                <a:solidFill>
                  <a:schemeClr val="tx1"/>
                </a:solidFill>
                <a:effectLst/>
                <a:latin typeface="Source Sans Pro Light" panose="020B0403030403020204" pitchFamily="34" charset="0"/>
                <a:ea typeface="+mn-ea"/>
                <a:cs typeface="+mn-cs"/>
              </a:rPr>
              <a:t>where important business data exists across an AWS</a:t>
            </a:r>
            <a:r>
              <a:rPr lang="en-US" sz="1200" b="0" i="0" kern="1200" baseline="0" dirty="0">
                <a:solidFill>
                  <a:schemeClr val="tx1"/>
                </a:solidFill>
                <a:effectLst/>
                <a:latin typeface="Source Sans Pro Light" panose="020B0403030403020204" pitchFamily="34" charset="0"/>
                <a:ea typeface="+mn-ea"/>
                <a:cs typeface="+mn-cs"/>
              </a:rPr>
              <a:t> environment.</a:t>
            </a:r>
            <a:r>
              <a:rPr lang="en-US" sz="1200" b="0" i="0" kern="1200" dirty="0">
                <a:solidFill>
                  <a:schemeClr val="tx1"/>
                </a:solidFill>
                <a:effectLst/>
                <a:latin typeface="Source Sans Pro Light" panose="020B0403030403020204" pitchFamily="34" charset="0"/>
                <a:ea typeface="+mn-ea"/>
                <a:cs typeface="+mn-cs"/>
              </a:rPr>
              <a:t> </a:t>
            </a:r>
          </a:p>
          <a:p>
            <a:r>
              <a:rPr lang="en-US" sz="1200" b="0" i="0" kern="1200" baseline="0" dirty="0">
                <a:solidFill>
                  <a:schemeClr val="tx1"/>
                </a:solidFill>
                <a:effectLst/>
                <a:latin typeface="Source Sans Pro Light" panose="020B0403030403020204" pitchFamily="34" charset="0"/>
                <a:ea typeface="+mn-ea"/>
                <a:cs typeface="+mn-cs"/>
              </a:rPr>
              <a:t>It is built on frameworks created by our deep learning team</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Source Sans Pro Light" panose="020B0403030403020204" pitchFamily="34" charset="0"/>
                <a:ea typeface="+mn-ea"/>
                <a:cs typeface="+mn-cs"/>
              </a:rPr>
              <a:t>Natural Language Processing can detect high value data, such as credentials, in content. </a:t>
            </a:r>
          </a:p>
          <a:p>
            <a:endParaRPr lang="en-US" sz="1200" b="0" i="0" kern="1200" dirty="0">
              <a:solidFill>
                <a:schemeClr val="tx1"/>
              </a:solidFill>
              <a:effectLst/>
              <a:latin typeface="Source Sans Pro Light" panose="020B0403030403020204" pitchFamily="34" charset="0"/>
              <a:ea typeface="+mn-ea"/>
              <a:cs typeface="+mn-cs"/>
            </a:endParaRPr>
          </a:p>
          <a:p>
            <a:r>
              <a:rPr lang="en-US" sz="1200" b="0" i="0" kern="1200" dirty="0">
                <a:solidFill>
                  <a:schemeClr val="tx1"/>
                </a:solidFill>
                <a:effectLst/>
                <a:latin typeface="Source Sans Pro Light" panose="020B0403030403020204" pitchFamily="34" charset="0"/>
                <a:ea typeface="+mn-ea"/>
                <a:cs typeface="+mn-cs"/>
              </a:rPr>
              <a:t>It combines the knowledge of what data is actually important with knowledge</a:t>
            </a:r>
            <a:r>
              <a:rPr lang="en-US" sz="1200" b="0" i="0" kern="1200" baseline="0" dirty="0">
                <a:solidFill>
                  <a:schemeClr val="tx1"/>
                </a:solidFill>
                <a:effectLst/>
                <a:latin typeface="Source Sans Pro Light" panose="020B0403030403020204" pitchFamily="34" charset="0"/>
                <a:ea typeface="+mn-ea"/>
                <a:cs typeface="+mn-cs"/>
              </a:rPr>
              <a:t> of the data access patterns.  </a:t>
            </a:r>
          </a:p>
          <a:p>
            <a:r>
              <a:rPr lang="en-US" sz="1200" b="0" i="0" kern="1200" baseline="0" dirty="0">
                <a:solidFill>
                  <a:schemeClr val="tx1"/>
                </a:solidFill>
                <a:effectLst/>
                <a:latin typeface="Source Sans Pro Light" panose="020B0403030403020204" pitchFamily="34" charset="0"/>
                <a:ea typeface="+mn-ea"/>
                <a:cs typeface="+mn-cs"/>
              </a:rPr>
              <a:t>By combining these 2 pieces of information, Macie can have additional context about whether a user is exhibiting unusual behavior and if that behavior is targeted at critical data.</a:t>
            </a:r>
            <a:endParaRPr lang="en-US" sz="1200" b="0" i="0" kern="1200" dirty="0">
              <a:solidFill>
                <a:schemeClr val="tx1"/>
              </a:solidFill>
              <a:effectLst/>
              <a:latin typeface="Source Sans Pro Light" panose="020B0403030403020204" pitchFamily="34" charset="0"/>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1111606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20000"/>
              </a:lnSpc>
              <a:spcBef>
                <a:spcPts val="0"/>
              </a:spcBef>
              <a:buSzPct val="80000"/>
              <a:buFont typeface="Arial" panose="020B0604020202020204" pitchFamily="34" charset="0"/>
              <a:buNone/>
            </a:pPr>
            <a:r>
              <a:rPr lang="en-US" sz="1200" spc="0" dirty="0">
                <a:latin typeface="Arial" panose="020B0604020202020204" pitchFamily="34" charset="0"/>
                <a:ea typeface="Amazon Ember Thin" charset="0"/>
                <a:cs typeface="Arial" panose="020B0604020202020204" pitchFamily="34" charset="0"/>
              </a:rPr>
              <a:t>Macie helps with security and compliance visibility by identifying:</a:t>
            </a:r>
          </a:p>
          <a:p>
            <a:pPr marL="171450" lvl="0" indent="-171450">
              <a:lnSpc>
                <a:spcPct val="120000"/>
              </a:lnSpc>
              <a:spcBef>
                <a:spcPts val="0"/>
              </a:spcBef>
              <a:buSzPct val="80000"/>
              <a:buFont typeface="Arial" panose="020B0604020202020204" pitchFamily="34" charset="0"/>
              <a:buChar char="•"/>
            </a:pPr>
            <a:r>
              <a:rPr lang="en-US" sz="1200" spc="0" dirty="0">
                <a:latin typeface="Arial" panose="020B0604020202020204" pitchFamily="34" charset="0"/>
                <a:ea typeface="Amazon Ember Thin" charset="0"/>
                <a:cs typeface="Arial" panose="020B0604020202020204" pitchFamily="34" charset="0"/>
              </a:rPr>
              <a:t>Overly permissive policies associated with an S3 bucket or object in context</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CloudWatch Events can trigger a Lambda function to automatically remediate Macie findings by revoking access or updating policies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latin typeface="Amazon Ember" panose="020B0603020204020204"/>
              <a:ea typeface="Amazon Ember Thin" charset="0"/>
              <a:cs typeface="Amazon Ember Thin"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latin typeface="Amazon Ember" panose="020B0603020204020204"/>
                <a:ea typeface="Amazon Ember Thin" charset="0"/>
                <a:cs typeface="Amazon Ember Thin" charset="0"/>
              </a:rPr>
              <a:t>Macie currently supports S3 and CloudTrail. Plan to add user and content protection for EC2 Elastic Block Store (EBS), DynamoDB, Relational Database Service (RDS), Elastic File System (EFS), and Glue in the future.</a:t>
            </a:r>
            <a:endParaRPr lang="en-US" dirty="0"/>
          </a:p>
          <a:p>
            <a:pPr marL="0" lvl="0" indent="0">
              <a:lnSpc>
                <a:spcPct val="120000"/>
              </a:lnSpc>
              <a:spcBef>
                <a:spcPts val="0"/>
              </a:spcBef>
              <a:buSzPct val="80000"/>
              <a:buFont typeface="Arial" panose="020B0604020202020204" pitchFamily="34" charset="0"/>
              <a:buNone/>
            </a:pPr>
            <a:endParaRPr lang="en-US" sz="1200" spc="0" dirty="0">
              <a:solidFill>
                <a:schemeClr val="bg1"/>
              </a:solidFill>
              <a:latin typeface="Arial" panose="020B0604020202020204" pitchFamily="34" charset="0"/>
              <a:ea typeface="Amazon Ember Light" panose="020B0403020204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4068945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Config Rules and CloudWatch Events can both be used to trigger automated threat response.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Highlights: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Cloudwatch</a:t>
            </a:r>
            <a:r>
              <a:rPr lang="en-US" dirty="0"/>
              <a:t> event timing vs </a:t>
            </a:r>
            <a:r>
              <a:rPr lang="en-US" dirty="0" err="1"/>
              <a:t>Cloudtrail</a:t>
            </a:r>
            <a:r>
              <a:rPr lang="en-US" dirty="0"/>
              <a:t> and use cases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Config multi-region, multi-account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Config Rule represents desired configurations for a resource and is evaluated against configuration changes recorded by AWS Config.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Use Config Rules to assess overall compliance and risk status from a configuration perspective,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View compliance trends over time and pinpoint which configuration change caused a resource to drift out of compliance with a rule.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CloudWatch becomes aware of changes as they occur for near real-time response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Take corrective action by activating functions, making changes, and capturing state information.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155637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CloudWatch Events delivers a near real-time stream of system events that describe changes in your AWS resources. </a:t>
            </a:r>
          </a:p>
          <a:p>
            <a:r>
              <a:rPr lang="en-US" dirty="0"/>
              <a:t>Using simple rules that are quick to set up, you can match events and route them to one or more target functions or streams. </a:t>
            </a:r>
          </a:p>
          <a:p>
            <a:r>
              <a:rPr lang="en-US" dirty="0"/>
              <a:t>Respond to changes, take corrective action by sending messages to activate functions, make changes, capture state information and </a:t>
            </a:r>
          </a:p>
          <a:p>
            <a:r>
              <a:rPr lang="en-US" dirty="0"/>
              <a:t>	pass notifications to collaboration and communication tools. </a:t>
            </a:r>
          </a:p>
          <a:p>
            <a:r>
              <a:rPr lang="en-US" dirty="0"/>
              <a:t>This example shows a GuardDuty finding, but it could just as easily be a Macie event.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1923673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20 mins</a:t>
            </a:r>
          </a:p>
          <a:p>
            <a:endParaRPr lang="en-US" sz="1200" dirty="0">
              <a:latin typeface="Apple Braille" pitchFamily="2" charset="0"/>
            </a:endParaRPr>
          </a:p>
          <a:p>
            <a:r>
              <a:rPr lang="en-US" sz="1200" dirty="0">
                <a:latin typeface="Apple Braille" pitchFamily="2" charset="0"/>
              </a:rPr>
              <a:t>Use the Oregon region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675679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Evaluation of a Config rule determines whether a resource is compliant at a particular point in time.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Config Rules will capture and store the result of each evaluation.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Result includes the resource, rule, time of evaluation and a link to non-compliant resources.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rule can be setup as a change-triggered rule or as a periodic rule.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Change-triggered rules are executed when AWS Config records a configuration change for any of the resources specified.</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Periodic rules are triggered at the frequency you specify, anywhere from an hour to a day.</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Create your own rules to customize what is being checked or use AWS Managed rules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Enables changes to the environment to kick off lambda scripts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1063151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Flaws that allow this spectrum of network attacks to succeed are quite widespread.  </a:t>
            </a:r>
          </a:p>
          <a:p>
            <a:r>
              <a:rPr lang="en-US" dirty="0"/>
              <a:t>In this section, we’ll look at AWS services that can be leveraged to detect and mitigate common reflection attacks that attempt to produce a volume of traffic capable of congesting network interfaces and inhibiting legitimate traffic.</a:t>
            </a:r>
          </a:p>
          <a:p>
            <a:r>
              <a:rPr lang="en-US" dirty="0"/>
              <a:t>As well as best practices for using WAF to mitigate other frequently exploited injection attack vectors, such as: </a:t>
            </a:r>
          </a:p>
          <a:p>
            <a:pPr marL="171450" indent="-171450">
              <a:buFont typeface="Arial" panose="020B0604020202020204" pitchFamily="34" charset="0"/>
              <a:buChar char="•"/>
            </a:pPr>
            <a:r>
              <a:rPr lang="en-US" dirty="0"/>
              <a:t>Cross site scripting which sends malicious code to a different end user or </a:t>
            </a:r>
          </a:p>
          <a:p>
            <a:pPr marL="171450" indent="-171450">
              <a:buFont typeface="Arial" panose="020B0604020202020204" pitchFamily="34" charset="0"/>
              <a:buChar char="•"/>
            </a:pPr>
            <a:r>
              <a:rPr lang="en-US" dirty="0"/>
              <a:t>SQL injections to read, alter, or delete sensitive data.</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2951501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Automate your threat remediation with these AWS services.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Lambda:</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Add prevention mechanisms to security boundary services</a:t>
            </a:r>
          </a:p>
          <a:p>
            <a:pPr marL="1085850" marR="0" lvl="2"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WAF, Security Groups, S3 bucket policies</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Invoke deeper inspection of the AWS estate</a:t>
            </a:r>
          </a:p>
          <a:p>
            <a:pPr marL="1085850" marR="0" lvl="2"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Systems Manager, Inspector</a:t>
            </a:r>
          </a:p>
          <a:p>
            <a:r>
              <a:rPr lang="en-US" dirty="0"/>
              <a:t>Systems Manager: </a:t>
            </a:r>
            <a:r>
              <a:rPr lang="en-US" sz="1200" b="0" i="0" kern="1200" dirty="0">
                <a:solidFill>
                  <a:schemeClr val="tx1"/>
                </a:solidFill>
                <a:effectLst/>
                <a:latin typeface="Amazon Ember Regular" charset="0"/>
                <a:ea typeface="+mn-ea"/>
                <a:cs typeface="+mn-cs"/>
              </a:rPr>
              <a:t> </a:t>
            </a:r>
          </a:p>
          <a:p>
            <a:r>
              <a:rPr lang="en-US" dirty="0"/>
              <a:t>	Proactively mitigate threats at instance level</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Patching system</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Amazon Inspector</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A</a:t>
            </a:r>
            <a:r>
              <a:rPr lang="en-US" sz="1200" b="0" i="0" kern="1200" dirty="0">
                <a:solidFill>
                  <a:schemeClr val="tx1"/>
                </a:solidFill>
                <a:effectLst/>
                <a:latin typeface="Amazon Ember Regular" charset="0"/>
                <a:ea typeface="+mn-ea"/>
                <a:cs typeface="+mn-cs"/>
              </a:rPr>
              <a:t>utomated security assessment service</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Amazon Ember Regular" charset="0"/>
                <a:ea typeface="+mn-ea"/>
                <a:cs typeface="+mn-cs"/>
              </a:rPr>
              <a:t>	Helps improve the security and compliance of applications deployed on AWS.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26</a:t>
            </a:fld>
            <a:endParaRPr lang="en-US" dirty="0"/>
          </a:p>
        </p:txBody>
      </p:sp>
    </p:spTree>
    <p:extLst>
      <p:ext uri="{BB962C8B-B14F-4D97-AF65-F5344CB8AC3E}">
        <p14:creationId xmlns:p14="http://schemas.microsoft.com/office/powerpoint/2010/main" val="3548541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Anyone can have an ‘intern moment’ and the explanation often starts with, “I was in a hurry to meet a deadline…”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Next I’ll show you a demo of two Lambdas responders that restart CloudTrail and send a notification as triggered by CloudWatch Events.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a:ea typeface="+mn-ea"/>
              <a:cs typeface="+mn-cs"/>
            </a:endParaRP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val="24771010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a:ea typeface="+mn-ea"/>
                <a:cs typeface="+mn-cs"/>
              </a:rPr>
              <a:t>Shield CloudWatch metrics provide details about every incident. </a:t>
            </a:r>
          </a:p>
          <a:p>
            <a:r>
              <a:rPr lang="en-US" sz="1200" b="0" i="0" kern="1200" dirty="0">
                <a:solidFill>
                  <a:schemeClr val="tx1"/>
                </a:solidFill>
                <a:effectLst/>
                <a:latin typeface="Arial"/>
                <a:ea typeface="+mn-ea"/>
                <a:cs typeface="+mn-cs"/>
              </a:rPr>
              <a:t>Automate the addition of the bad IPs as indicated by Shield to add to blacklists elsewhere (WAF, VPC or your own Data Center)</a:t>
            </a:r>
          </a:p>
          <a:p>
            <a:r>
              <a:rPr lang="en-US" baseline="0" dirty="0"/>
              <a:t>advantage of the cloud is having the ability to capture automated events and notifications of changes to your infrastructure.  </a:t>
            </a:r>
          </a:p>
          <a:p>
            <a:r>
              <a:rPr lang="en-US" baseline="0" dirty="0"/>
              <a:t>You can then feed those changes to a Lambda function.  </a:t>
            </a:r>
          </a:p>
          <a:p>
            <a:r>
              <a:rPr lang="en-US" baseline="0" dirty="0"/>
              <a:t>This Lambda function could do any number of things such as Detection, Alerting, Remediation, Countermeasures, or Forensics.  </a:t>
            </a:r>
          </a:p>
          <a:p>
            <a:endParaRPr lang="en-US" baseline="0" dirty="0"/>
          </a:p>
          <a:p>
            <a:r>
              <a:rPr lang="en-US" baseline="0" dirty="0"/>
              <a:t>By having the ability to pull together these changes in configuration information and act upon them allows you to ensure you have your security policies are automated from beginning to end and have continuous insight into your environment.  </a:t>
            </a: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28</a:t>
            </a:fld>
            <a:endParaRPr lang="en-US" dirty="0"/>
          </a:p>
        </p:txBody>
      </p:sp>
    </p:spTree>
    <p:extLst>
      <p:ext uri="{BB962C8B-B14F-4D97-AF65-F5344CB8AC3E}">
        <p14:creationId xmlns:p14="http://schemas.microsoft.com/office/powerpoint/2010/main" val="1041878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val="10294897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2714586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attack is about to occur</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3421399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45 mins</a:t>
            </a:r>
          </a:p>
          <a:p>
            <a:endParaRPr lang="en-US" sz="1200" dirty="0">
              <a:latin typeface="Apple Braille" pitchFamily="2" charset="0"/>
            </a:endParaRPr>
          </a:p>
          <a:p>
            <a:r>
              <a:rPr lang="en-US" sz="1200" dirty="0">
                <a:latin typeface="Apple Braille" pitchFamily="2" charset="0"/>
              </a:rPr>
              <a:t>Use the Oregon region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33</a:t>
            </a:fld>
            <a:endParaRPr lang="en-US" dirty="0"/>
          </a:p>
        </p:txBody>
      </p:sp>
    </p:spTree>
    <p:extLst>
      <p:ext uri="{BB962C8B-B14F-4D97-AF65-F5344CB8AC3E}">
        <p14:creationId xmlns:p14="http://schemas.microsoft.com/office/powerpoint/2010/main" val="422073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GDPR just become effective (May 25) – there is a lot in GDPR and we won’t be covering it in this workshop but it’s important to know one important connection between GDPR and this workshop. </a:t>
            </a:r>
            <a:br>
              <a:rPr lang="en-US" sz="1200" dirty="0">
                <a:latin typeface="Apple Braille" pitchFamily="2" charset="0"/>
              </a:rPr>
            </a:br>
            <a:r>
              <a:rPr lang="en-US" sz="1200" dirty="0">
                <a:latin typeface="Apple Braille" pitchFamily="2" charset="0"/>
              </a:rPr>
              <a:t>Threat detection and remediation can help with three of the four GDPR example TOMs (Technical and Organizational Measures) for GDPR</a:t>
            </a:r>
          </a:p>
          <a:p>
            <a:endParaRPr lang="en-US" sz="1200" dirty="0">
              <a:latin typeface="Apple Braille" pitchFamily="2" charset="0"/>
            </a:endParaRPr>
          </a:p>
          <a:p>
            <a:r>
              <a:rPr lang="en-US" sz="1200" b="0" i="0" kern="1200" dirty="0">
                <a:solidFill>
                  <a:schemeClr val="tx1"/>
                </a:solidFill>
                <a:effectLst/>
                <a:latin typeface="Apple Braille" pitchFamily="2" charset="0"/>
                <a:ea typeface="+mn-ea"/>
                <a:cs typeface="+mn-cs"/>
              </a:rPr>
              <a:t>From Chapter 4, Article 32: </a:t>
            </a:r>
            <a:r>
              <a:rPr lang="en-US" sz="1200" b="0" i="0" kern="1200" dirty="0">
                <a:solidFill>
                  <a:schemeClr val="tx1"/>
                </a:solidFill>
                <a:effectLst/>
                <a:latin typeface="Amazon Ember Regular" charset="0"/>
                <a:ea typeface="+mn-ea"/>
                <a:cs typeface="+mn-cs"/>
              </a:rPr>
              <a:t>Taking into account the state of the art, the costs of implementation and the nature, scope, context and purposes of processing as well as the risk of varying likelihood and severity for the rights and freedoms of natural persons, </a:t>
            </a:r>
            <a:r>
              <a:rPr lang="en-US" sz="1200" b="1" i="0" kern="1200" dirty="0">
                <a:solidFill>
                  <a:schemeClr val="tx1"/>
                </a:solidFill>
                <a:effectLst/>
                <a:latin typeface="Amazon Ember Regular" charset="0"/>
                <a:ea typeface="+mn-ea"/>
                <a:cs typeface="+mn-cs"/>
              </a:rPr>
              <a:t>the controller and the processor shall implement appropriate technical and organizational measures to ensure a level of security appropriate to the risk, including inter alia as appropriate:</a:t>
            </a:r>
            <a:endParaRPr lang="en-US" sz="1200" b="1"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2544567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solidFill>
                  <a:schemeClr val="tx1"/>
                </a:solidFill>
              </a:rPr>
              <a:t>Threat detection has always been difficult and it is becoming more and more of a challenge.</a:t>
            </a:r>
          </a:p>
          <a:p>
            <a:pPr marL="171450" indent="-171450">
              <a:buFont typeface="Arial" panose="020B0604020202020204" pitchFamily="34" charset="0"/>
              <a:buChar char="•"/>
            </a:pPr>
            <a:r>
              <a:rPr lang="en-US" b="1" dirty="0">
                <a:solidFill>
                  <a:schemeClr val="tx1"/>
                </a:solidFill>
              </a:rPr>
              <a:t>More connected systems</a:t>
            </a:r>
            <a:r>
              <a:rPr lang="en-US" dirty="0">
                <a:solidFill>
                  <a:schemeClr val="tx1"/>
                </a:solidFill>
              </a:rPr>
              <a:t> and devices - produce large data sets needing to be analyzed.</a:t>
            </a:r>
          </a:p>
          <a:p>
            <a:pPr marL="171450" indent="-171450">
              <a:buFont typeface="Arial" panose="020B0604020202020204" pitchFamily="34" charset="0"/>
              <a:buChar char="•"/>
            </a:pPr>
            <a:r>
              <a:rPr lang="en-US" b="1" dirty="0">
                <a:solidFill>
                  <a:schemeClr val="tx1"/>
                </a:solidFill>
              </a:rPr>
              <a:t>Difficult to find the threats </a:t>
            </a:r>
            <a:r>
              <a:rPr lang="en-US" dirty="0">
                <a:solidFill>
                  <a:schemeClr val="tx1"/>
                </a:solidFill>
              </a:rPr>
              <a:t>in all the data. </a:t>
            </a:r>
            <a:r>
              <a:rPr lang="en-US" b="1" dirty="0">
                <a:solidFill>
                  <a:schemeClr val="tx1"/>
                </a:solidFill>
              </a:rPr>
              <a:t>Alert fatigue </a:t>
            </a:r>
            <a:r>
              <a:rPr lang="en-US" dirty="0">
                <a:solidFill>
                  <a:schemeClr val="tx1"/>
                </a:solidFill>
              </a:rPr>
              <a:t>from so many notifications and false alarms. What’s really important? </a:t>
            </a:r>
          </a:p>
          <a:p>
            <a:pPr marL="171450" indent="-171450">
              <a:buFont typeface="Arial" panose="020B0604020202020204" pitchFamily="34" charset="0"/>
              <a:buChar char="•"/>
            </a:pPr>
            <a:r>
              <a:rPr lang="en-US" b="1" dirty="0">
                <a:solidFill>
                  <a:schemeClr val="tx1"/>
                </a:solidFill>
              </a:rPr>
              <a:t>Difficult to find and hire people </a:t>
            </a:r>
            <a:r>
              <a:rPr lang="en-US" b="0" dirty="0">
                <a:solidFill>
                  <a:schemeClr val="tx1"/>
                </a:solidFill>
              </a:rPr>
              <a:t>with the skills </a:t>
            </a:r>
            <a:r>
              <a:rPr lang="en-US" dirty="0">
                <a:solidFill>
                  <a:schemeClr val="tx1"/>
                </a:solidFill>
              </a:rPr>
              <a:t>needed to interpret all of this data.</a:t>
            </a:r>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1796370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Let’s expand on these three problems (skills shortage, signal to noise issue and large datasets)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AWS CISO Stephen Schmidt, at </a:t>
            </a:r>
            <a:r>
              <a:rPr lang="en-US" dirty="0" err="1"/>
              <a:t>re:Invent</a:t>
            </a:r>
            <a:r>
              <a:rPr lang="en-US" dirty="0"/>
              <a:t> 2017: “It's people who make mistakes, it's people who have good intentions but get phished, it's people who use the same credentials in multiple locations and don't use a hardware token for a multi-factor authentication… Get the humans away from the data.”</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That applies to the</a:t>
            </a:r>
            <a:r>
              <a:rPr lang="en-US" b="1" dirty="0"/>
              <a:t> analysis of logs for threats and the remediations</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general, and this is pretty obvious, you want to reduce the need for people to analyze raw data and perform repetitive, manual tasks.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That’s why our security services for threat detection </a:t>
            </a:r>
            <a:r>
              <a:rPr lang="en-US" dirty="0" err="1"/>
              <a:t>usie</a:t>
            </a:r>
            <a:r>
              <a:rPr lang="en-US" dirty="0"/>
              <a:t> Machine learning, threat intelligence and anomaly detection: we automate finding the signal in the noise – it’s just not realistic to rely on humans to be able to do even a small amount of the analysis. Automated systems can provide threat alerts that have both h</a:t>
            </a:r>
            <a:r>
              <a:rPr lang="en-US" sz="1200" spc="0" dirty="0">
                <a:latin typeface="Arial" panose="020B0604020202020204" pitchFamily="34" charset="0"/>
                <a:ea typeface="Amazon Ember Thin" charset="0"/>
                <a:cs typeface="Arial" panose="020B0604020202020204" pitchFamily="34" charset="0"/>
              </a:rPr>
              <a:t>igh coverage or volume of true positives as well as high accuracy resulting in fewer false positives.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spc="0" dirty="0">
                <a:latin typeface="Arial" panose="020B0604020202020204" pitchFamily="34" charset="0"/>
                <a:ea typeface="Amazon Ember Thin" charset="0"/>
                <a:cs typeface="Arial" panose="020B0604020202020204" pitchFamily="34" charset="0"/>
              </a:rPr>
              <a:t>Alerts include the context needed to </a:t>
            </a:r>
            <a:r>
              <a:rPr lang="en-US" dirty="0"/>
              <a:t>automate the response process.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398489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One other thought – also from the Verizon Report – Detecting breaches needs to be automated otherwise you could miss stuff</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We are not really good at detecting breaches – we’re excellent at attacks – at doing breaches – but finding the breaches, not so much.</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 lot of the attacks are already automated – the stuff to the left of the red line is highly automated. We need to automate all the stuff on the right now.</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Again this is regarding Data Breaches (not just incidents): </a:t>
            </a:r>
            <a:r>
              <a:rPr lang="en-US" sz="1200" b="0" i="0" kern="1200" dirty="0">
                <a:solidFill>
                  <a:schemeClr val="tx1"/>
                </a:solidFill>
                <a:effectLst/>
                <a:latin typeface="Amazon Ember Regular" charset="0"/>
                <a:ea typeface="+mn-ea"/>
                <a:cs typeface="+mn-cs"/>
              </a:rPr>
              <a:t>confirmed disclosure of data to an unauthorized party (not just potential exposure)</a:t>
            </a: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435187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Amazon Ember Cd RC Thin" panose="020B0306020204020204" pitchFamily="34" charset="0"/>
                <a:ea typeface="Amazon Ember Cd RC Thin" panose="020B0306020204020204" pitchFamily="34" charset="0"/>
                <a:cs typeface="Amazon Ember Cd RC Thin" panose="020B0306020204020204" pitchFamily="34" charset="0"/>
              </a:rPr>
              <a:t>Source: 2017 Forbes Insights – “Enterprises Reengineer Security in the Age of Digital Transformation”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accent1"/>
                </a:solidFill>
                <a:latin typeface="Amazon Ember Cd RC Thin" panose="020B0306020204020204" pitchFamily="34" charset="0"/>
                <a:ea typeface="Amazon Ember Cd RC Thin" panose="020B0306020204020204" pitchFamily="34" charset="0"/>
                <a:cs typeface="Amazon Ember Cd RC Thin" panose="020B0306020204020204" pitchFamily="34" charset="0"/>
              </a:rPr>
              <a:t>The top action taken by enterprises has been about vulnerability discovery and remediation – so this is already a priority and it’s important to be aware of the technologies that can help in this realm</a:t>
            </a:r>
            <a:endParaRPr lang="en-US" sz="1200" dirty="0">
              <a:solidFill>
                <a:schemeClr val="accent1"/>
              </a:solidFill>
              <a:latin typeface="Amazon Ember Cd RC Light" panose="020B0406020204020204" pitchFamily="34" charset="0"/>
              <a:ea typeface="Amazon Ember Cd RC Light" panose="020B0406020204020204" pitchFamily="34" charset="0"/>
              <a:cs typeface="Amazon Ember Cd RC Light" panose="020B0406020204020204" pitchFamily="34"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301091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did a rough alignment of AWS services to the NIST Cybersecurity Framework core functions (v1.1 was just released in April of 2018) we might come up with something like this,</a:t>
            </a:r>
          </a:p>
          <a:p>
            <a:endParaRPr lang="en-US" dirty="0"/>
          </a:p>
          <a:p>
            <a:r>
              <a:rPr lang="en-US" dirty="0"/>
              <a:t>This shows the breakdown of services and where most services lie, There is definitely overlap and the same services that fall into multiple categories.</a:t>
            </a:r>
          </a:p>
          <a:p>
            <a:r>
              <a:rPr lang="en-US" dirty="0"/>
              <a:t>The services in bold are the ones we will cover in this workshop</a:t>
            </a:r>
          </a:p>
          <a:p>
            <a:endParaRPr lang="en-US" dirty="0"/>
          </a:p>
          <a:p>
            <a:r>
              <a:rPr lang="en-US" sz="1200" b="0" i="0" kern="1200" dirty="0">
                <a:solidFill>
                  <a:schemeClr val="tx1"/>
                </a:solidFill>
                <a:effectLst/>
                <a:latin typeface="Amazon Ember Regular" charset="0"/>
                <a:ea typeface="+mn-ea"/>
                <a:cs typeface="+mn-cs"/>
              </a:rPr>
              <a:t>NIST Cybersecurity Framework: standards, guidelines, and best practices to manage cybersecurity-related risk.  - Similar to the CAF Components (not Epics) – Directive, Preventive, Detective, Responsive</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017802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AWS logs -  data source inputs for a threat detection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Does anyone know of an AWS service that detects threats by analyzing three out of four of the logs?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CloudTrail provides visibility into user activity by recording actions taken on your account.  - Audit</a:t>
            </a: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Virtual Private Cloud (VPC) Flow Logs: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Arial" panose="020B0604020202020204" pitchFamily="34" charset="0"/>
                <a:cs typeface="Arial" panose="020B0604020202020204" pitchFamily="34" charset="0"/>
              </a:rPr>
              <a:t>Capture information about the IP traffic going to and from network interfaces in your VPC.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Arial" panose="020B0604020202020204" pitchFamily="34" charset="0"/>
                <a:cs typeface="Arial" panose="020B0604020202020204" pitchFamily="34" charset="0"/>
              </a:rPr>
              <a:t>Used to monitor the traffic that is reaching your EC2 instances,</a:t>
            </a:r>
          </a:p>
          <a:p>
            <a:r>
              <a:rPr lang="en-US" sz="1200" kern="1200" dirty="0">
                <a:solidFill>
                  <a:schemeClr val="tx1"/>
                </a:solidFill>
                <a:effectLst/>
                <a:latin typeface="Arial"/>
                <a:ea typeface="+mn-ea"/>
                <a:cs typeface="+mn-cs"/>
              </a:rPr>
              <a:t>With CloudWatch Logs, you can monitor your logs, in near real-time, for specific phrases, values or patterns to create metrics and implement alarms. </a:t>
            </a: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solidFill>
                  <a:schemeClr val="tx1"/>
                </a:solidFill>
                <a:latin typeface="Arial" panose="020B0604020202020204" pitchFamily="34" charset="0"/>
                <a:cs typeface="Arial" panose="020B0604020202020204" pitchFamily="34" charset="0"/>
              </a:rPr>
              <a:t>DNS Logs are used by GuardDuty as part of the analysis for continuous threat detection and include all DNS queries to the DNS resolver provided within your VPC.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3258370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45030" r="11511"/>
          <a:stretch/>
        </p:blipFill>
        <p:spPr>
          <a:xfrm>
            <a:off x="0" y="0"/>
            <a:ext cx="9144000"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5" name="TextBox 4"/>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6" name="Title 1"/>
          <p:cNvSpPr>
            <a:spLocks noGrp="1"/>
          </p:cNvSpPr>
          <p:nvPr>
            <p:ph type="title"/>
          </p:nvPr>
        </p:nvSpPr>
        <p:spPr>
          <a:xfrm>
            <a:off x="411647" y="1582279"/>
            <a:ext cx="6069541" cy="1250668"/>
          </a:xfrm>
        </p:spPr>
        <p:txBody>
          <a:bodyPr anchor="ctr" anchorCtr="0">
            <a:noAutofit/>
          </a:bodyPr>
          <a:lstStyle>
            <a:lvl1pPr algn="l">
              <a:defRPr sz="3000"/>
            </a:lvl1pPr>
          </a:lstStyle>
          <a:p>
            <a:r>
              <a:rPr lang="en-US" dirty="0"/>
              <a:t>Click to edit Master title style</a:t>
            </a:r>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2005"/>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11"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6" name="TextBox 5"/>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2018, Amazon Web Services, Inc. or its Affiliates. All rights reserved.</a:t>
            </a:r>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93" r:id="rId13"/>
    <p:sldLayoutId id="2147483686" r:id="rId14"/>
    <p:sldLayoutId id="2147483687" r:id="rId15"/>
  </p:sldLayoutIdLst>
  <p:txStyles>
    <p:titleStyle>
      <a:lvl1pPr algn="l" defTabSz="457200" rtl="0" eaLnBrk="1" latinLnBrk="0" hangingPunct="1">
        <a:spcBef>
          <a:spcPct val="0"/>
        </a:spcBef>
        <a:buNone/>
        <a:defRPr sz="2800" b="0" i="0" kern="1200">
          <a:solidFill>
            <a:schemeClr val="accent6">
              <a:lumMod val="50000"/>
            </a:schemeClr>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emf"/><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emf"/><Relationship Id="rId2" Type="http://schemas.openxmlformats.org/officeDocument/2006/relationships/notesSlide" Target="../notesSlides/notesSlide20.xml"/><Relationship Id="rId16"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55.png"/><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2.png"/><Relationship Id="rId7" Type="http://schemas.openxmlformats.org/officeDocument/2006/relationships/image" Target="../media/image56.png"/><Relationship Id="rId12" Type="http://schemas.openxmlformats.org/officeDocument/2006/relationships/image" Target="../media/image59.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52.png"/><Relationship Id="rId5" Type="http://schemas.openxmlformats.org/officeDocument/2006/relationships/image" Target="../media/image33.png"/><Relationship Id="rId10" Type="http://schemas.openxmlformats.org/officeDocument/2006/relationships/image" Target="../media/image58.png"/><Relationship Id="rId4" Type="http://schemas.openxmlformats.org/officeDocument/2006/relationships/image" Target="../media/image19.png"/><Relationship Id="rId9" Type="http://schemas.openxmlformats.org/officeDocument/2006/relationships/image" Target="../media/image5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a:xfrm>
            <a:off x="487898" y="1250571"/>
            <a:ext cx="8656101" cy="744537"/>
          </a:xfrm>
        </p:spPr>
        <p:txBody>
          <a:bodyPr/>
          <a:lstStyle/>
          <a:p>
            <a:r>
              <a:rPr lang="en-US" dirty="0"/>
              <a:t>Threat Detection and Remediation Workshop</a:t>
            </a:r>
          </a:p>
        </p:txBody>
      </p:sp>
      <p:sp>
        <p:nvSpPr>
          <p:cNvPr id="5" name="Text Placeholder 4"/>
          <p:cNvSpPr>
            <a:spLocks noGrp="1"/>
          </p:cNvSpPr>
          <p:nvPr>
            <p:ph type="body" sz="quarter" idx="13"/>
          </p:nvPr>
        </p:nvSpPr>
        <p:spPr>
          <a:xfrm>
            <a:off x="487898" y="2423244"/>
            <a:ext cx="6041582" cy="487849"/>
          </a:xfrm>
        </p:spPr>
        <p:txBody>
          <a:bodyPr/>
          <a:lstStyle/>
          <a:p>
            <a:r>
              <a:rPr lang="en-US" dirty="0"/>
              <a:t>Module 2</a:t>
            </a:r>
          </a:p>
        </p:txBody>
      </p:sp>
    </p:spTree>
    <p:extLst>
      <p:ext uri="{BB962C8B-B14F-4D97-AF65-F5344CB8AC3E}">
        <p14:creationId xmlns:p14="http://schemas.microsoft.com/office/powerpoint/2010/main" val="330344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6B908A-BC67-BD41-9F9B-6EAF733B1406}"/>
              </a:ext>
            </a:extLst>
          </p:cNvPr>
          <p:cNvSpPr/>
          <p:nvPr/>
        </p:nvSpPr>
        <p:spPr>
          <a:xfrm>
            <a:off x="469758" y="4760537"/>
            <a:ext cx="2958166" cy="2368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51E25A49-482A-44C9-9D3B-AE974BEFEE5E}"/>
              </a:ext>
            </a:extLst>
          </p:cNvPr>
          <p:cNvSpPr/>
          <p:nvPr/>
        </p:nvSpPr>
        <p:spPr>
          <a:xfrm>
            <a:off x="3744132" y="1646561"/>
            <a:ext cx="1679144" cy="2844625"/>
          </a:xfrm>
          <a:prstGeom prst="rect">
            <a:avLst/>
          </a:prstGeom>
        </p:spPr>
        <p:txBody>
          <a:bodyPr wrap="square">
            <a:spAutoFit/>
          </a:bodyPr>
          <a:lstStyle/>
          <a:p>
            <a:pPr algn="ctr">
              <a:spcBef>
                <a:spcPts val="800"/>
              </a:spcBef>
            </a:pPr>
            <a:r>
              <a:rPr lang="en-US" sz="1125" b="1" dirty="0">
                <a:latin typeface="Amazon Ember Regular" charset="0"/>
              </a:rPr>
              <a:t>AWS CloudTrail</a:t>
            </a:r>
          </a:p>
          <a:p>
            <a:pPr algn="ctr">
              <a:spcBef>
                <a:spcPts val="800"/>
              </a:spcBef>
            </a:pPr>
            <a:r>
              <a:rPr lang="en-US" sz="1125" b="1" dirty="0">
                <a:latin typeface="Amazon Ember Regular" charset="0"/>
              </a:rPr>
              <a:t>AWS Config Rules</a:t>
            </a:r>
          </a:p>
          <a:p>
            <a:pPr algn="ctr">
              <a:spcBef>
                <a:spcPts val="800"/>
              </a:spcBef>
            </a:pPr>
            <a:r>
              <a:rPr lang="en-US" sz="1130" b="1" dirty="0">
                <a:latin typeface="Amazon Ember Regular" charset="0"/>
              </a:rPr>
              <a:t>Amazon</a:t>
            </a:r>
            <a:br>
              <a:rPr lang="en-US" sz="1130" b="1" dirty="0">
                <a:latin typeface="Amazon Ember Regular" charset="0"/>
              </a:rPr>
            </a:br>
            <a:r>
              <a:rPr lang="en-US" sz="1130" b="1" dirty="0">
                <a:latin typeface="Amazon Ember Regular" charset="0"/>
              </a:rPr>
              <a:t>CloudWatch Logs</a:t>
            </a:r>
          </a:p>
          <a:p>
            <a:pPr algn="ctr">
              <a:spcBef>
                <a:spcPts val="800"/>
              </a:spcBef>
            </a:pPr>
            <a:r>
              <a:rPr lang="en-US" sz="1125" b="1" dirty="0">
                <a:latin typeface="Amazon Ember Regular" charset="0"/>
              </a:rPr>
              <a:t>Amazon </a:t>
            </a:r>
            <a:r>
              <a:rPr lang="en-US" sz="1125" b="1" dirty="0" err="1">
                <a:latin typeface="Amazon Ember Regular" charset="0"/>
              </a:rPr>
              <a:t>GuardDuty</a:t>
            </a:r>
            <a:endParaRPr lang="en-US" sz="1125" b="1" dirty="0">
              <a:latin typeface="Amazon Ember Regular" charset="0"/>
            </a:endParaRPr>
          </a:p>
          <a:p>
            <a:pPr algn="ctr">
              <a:spcBef>
                <a:spcPts val="800"/>
              </a:spcBef>
            </a:pPr>
            <a:r>
              <a:rPr lang="en-US" sz="1125" b="1" dirty="0">
                <a:latin typeface="Amazon Ember Regular" charset="0"/>
              </a:rPr>
              <a:t>VPC Flow Logs</a:t>
            </a:r>
          </a:p>
          <a:p>
            <a:pPr algn="ctr">
              <a:spcBef>
                <a:spcPts val="800"/>
              </a:spcBef>
            </a:pPr>
            <a:r>
              <a:rPr lang="en-US" sz="1125" b="1" dirty="0">
                <a:latin typeface="Amazon Ember Regular" charset="0"/>
              </a:rPr>
              <a:t>Amazon Macie</a:t>
            </a:r>
          </a:p>
          <a:p>
            <a:pPr algn="ctr">
              <a:spcBef>
                <a:spcPts val="800"/>
              </a:spcBef>
            </a:pPr>
            <a:r>
              <a:rPr lang="en-US" sz="1000" dirty="0">
                <a:latin typeface="Amazon Ember Regular" charset="0"/>
              </a:rPr>
              <a:t>AWS Shield</a:t>
            </a:r>
          </a:p>
          <a:p>
            <a:pPr algn="ctr">
              <a:spcBef>
                <a:spcPts val="800"/>
              </a:spcBef>
            </a:pPr>
            <a:r>
              <a:rPr lang="en-US" sz="1000" dirty="0">
                <a:latin typeface="Amazon Ember Regular" charset="0"/>
              </a:rPr>
              <a:t>AWS WAF</a:t>
            </a:r>
          </a:p>
          <a:p>
            <a:pPr algn="ctr">
              <a:spcBef>
                <a:spcPts val="800"/>
              </a:spcBef>
            </a:pPr>
            <a:endParaRPr lang="en-US" sz="1000" dirty="0">
              <a:latin typeface="Amazon Ember Regular" charset="0"/>
            </a:endParaRPr>
          </a:p>
          <a:p>
            <a:pPr algn="ctr">
              <a:spcBef>
                <a:spcPts val="800"/>
              </a:spcBef>
            </a:pPr>
            <a:endParaRPr lang="en-US" sz="1000" dirty="0">
              <a:latin typeface="Amazon Ember Regular" charset="0"/>
            </a:endParaRPr>
          </a:p>
        </p:txBody>
      </p:sp>
      <p:sp>
        <p:nvSpPr>
          <p:cNvPr id="54" name="Rectangle 53">
            <a:extLst>
              <a:ext uri="{FF2B5EF4-FFF2-40B4-BE49-F238E27FC236}">
                <a16:creationId xmlns:a16="http://schemas.microsoft.com/office/drawing/2014/main" id="{297BF523-DD48-450B-A87F-BD576F518FF0}"/>
              </a:ext>
            </a:extLst>
          </p:cNvPr>
          <p:cNvSpPr/>
          <p:nvPr/>
        </p:nvSpPr>
        <p:spPr>
          <a:xfrm>
            <a:off x="2009816" y="1639092"/>
            <a:ext cx="1844123" cy="3753592"/>
          </a:xfrm>
          <a:prstGeom prst="rect">
            <a:avLst/>
          </a:prstGeom>
        </p:spPr>
        <p:txBody>
          <a:bodyPr wrap="square">
            <a:spAutoFit/>
          </a:bodyPr>
          <a:lstStyle/>
          <a:p>
            <a:pPr algn="ctr">
              <a:spcBef>
                <a:spcPts val="800"/>
              </a:spcBef>
            </a:pPr>
            <a:r>
              <a:rPr lang="en-US" sz="1000" dirty="0">
                <a:latin typeface="Amazon Ember Regular" charset="0"/>
              </a:rPr>
              <a:t>AWS</a:t>
            </a:r>
            <a:br>
              <a:rPr lang="en-US" sz="1000" dirty="0">
                <a:latin typeface="Amazon Ember Regular" charset="0"/>
              </a:rPr>
            </a:br>
            <a:r>
              <a:rPr lang="en-US" sz="1000" dirty="0">
                <a:latin typeface="Amazon Ember Regular" charset="0"/>
              </a:rPr>
              <a:t>Systems Manager</a:t>
            </a:r>
          </a:p>
          <a:p>
            <a:pPr algn="ctr">
              <a:spcBef>
                <a:spcPts val="800"/>
              </a:spcBef>
            </a:pPr>
            <a:r>
              <a:rPr lang="en-US" sz="1125" dirty="0">
                <a:latin typeface="Amazon Ember Regular" charset="0"/>
              </a:rPr>
              <a:t>Amazon Inspector</a:t>
            </a:r>
          </a:p>
          <a:p>
            <a:pPr algn="ctr">
              <a:spcBef>
                <a:spcPts val="800"/>
              </a:spcBef>
            </a:pPr>
            <a:r>
              <a:rPr lang="en-US" sz="1000" dirty="0">
                <a:latin typeface="Amazon Ember Regular" charset="0"/>
              </a:rPr>
              <a:t>VPC</a:t>
            </a:r>
          </a:p>
          <a:p>
            <a:pPr algn="ctr">
              <a:spcBef>
                <a:spcPts val="800"/>
              </a:spcBef>
            </a:pPr>
            <a:r>
              <a:rPr lang="en-US" sz="1000" dirty="0">
                <a:latin typeface="Amazon Ember Regular" charset="0"/>
              </a:rPr>
              <a:t>KMS</a:t>
            </a:r>
          </a:p>
          <a:p>
            <a:pPr algn="ctr">
              <a:spcBef>
                <a:spcPts val="800"/>
              </a:spcBef>
            </a:pPr>
            <a:r>
              <a:rPr lang="en-US" sz="1000" dirty="0">
                <a:latin typeface="Amazon Ember Regular" charset="0"/>
              </a:rPr>
              <a:t>AWS </a:t>
            </a:r>
            <a:r>
              <a:rPr lang="en-US" sz="1000" dirty="0" err="1">
                <a:latin typeface="Amazon Ember Regular" charset="0"/>
              </a:rPr>
              <a:t>CloudHSM</a:t>
            </a:r>
            <a:endParaRPr lang="en-US" sz="1000" dirty="0">
              <a:latin typeface="Amazon Ember Regular" charset="0"/>
            </a:endParaRPr>
          </a:p>
          <a:p>
            <a:pPr algn="ctr">
              <a:spcBef>
                <a:spcPts val="800"/>
              </a:spcBef>
            </a:pPr>
            <a:r>
              <a:rPr lang="en-US" sz="1000" dirty="0">
                <a:latin typeface="Amazon Ember Regular" charset="0"/>
              </a:rPr>
              <a:t>IAM</a:t>
            </a:r>
          </a:p>
          <a:p>
            <a:pPr algn="ctr">
              <a:spcBef>
                <a:spcPts val="800"/>
              </a:spcBef>
            </a:pPr>
            <a:r>
              <a:rPr lang="en-US" sz="1000" dirty="0">
                <a:latin typeface="Amazon Ember Regular" charset="0"/>
              </a:rPr>
              <a:t>AWS Organizations</a:t>
            </a:r>
          </a:p>
          <a:p>
            <a:pPr algn="ctr">
              <a:spcBef>
                <a:spcPts val="800"/>
              </a:spcBef>
            </a:pPr>
            <a:r>
              <a:rPr lang="en-US" sz="1000" dirty="0">
                <a:latin typeface="Amazon Ember Regular" charset="0"/>
              </a:rPr>
              <a:t>AWS Cognito</a:t>
            </a:r>
          </a:p>
          <a:p>
            <a:pPr algn="ctr">
              <a:spcBef>
                <a:spcPts val="800"/>
              </a:spcBef>
            </a:pPr>
            <a:r>
              <a:rPr lang="en-US" sz="1000" dirty="0">
                <a:latin typeface="Amazon Ember Regular" charset="0"/>
              </a:rPr>
              <a:t>AWS Directory Service</a:t>
            </a:r>
          </a:p>
          <a:p>
            <a:pPr algn="ctr">
              <a:spcBef>
                <a:spcPts val="800"/>
              </a:spcBef>
            </a:pPr>
            <a:r>
              <a:rPr lang="en-US" sz="1000" dirty="0">
                <a:latin typeface="Amazon Ember Regular" charset="0"/>
              </a:rPr>
              <a:t>AWS Single Sign-On</a:t>
            </a:r>
          </a:p>
          <a:p>
            <a:pPr algn="ctr">
              <a:spcBef>
                <a:spcPts val="800"/>
              </a:spcBef>
            </a:pPr>
            <a:r>
              <a:rPr lang="en-US" sz="1000" dirty="0">
                <a:latin typeface="Amazon Ember Regular" charset="0"/>
              </a:rPr>
              <a:t>Certificate Manager</a:t>
            </a:r>
          </a:p>
          <a:p>
            <a:pPr algn="ctr">
              <a:spcBef>
                <a:spcPts val="800"/>
              </a:spcBef>
            </a:pPr>
            <a:r>
              <a:rPr lang="en-US" sz="1000" dirty="0">
                <a:latin typeface="Amazon Ember Regular" charset="0"/>
              </a:rPr>
              <a:t>Amazon Inspector</a:t>
            </a:r>
          </a:p>
          <a:p>
            <a:pPr algn="ctr">
              <a:spcBef>
                <a:spcPts val="800"/>
              </a:spcBef>
            </a:pPr>
            <a:endParaRPr lang="en-US" sz="1000" dirty="0">
              <a:latin typeface="Amazon Ember Regular" charset="0"/>
            </a:endParaRPr>
          </a:p>
          <a:p>
            <a:pPr algn="ctr">
              <a:spcBef>
                <a:spcPts val="800"/>
              </a:spcBef>
            </a:pPr>
            <a:endParaRPr lang="en-US" sz="1000" dirty="0">
              <a:latin typeface="Amazon Ember Regular" charset="0"/>
            </a:endParaRPr>
          </a:p>
        </p:txBody>
      </p:sp>
      <p:sp>
        <p:nvSpPr>
          <p:cNvPr id="55" name="Rectangle 54">
            <a:extLst>
              <a:ext uri="{FF2B5EF4-FFF2-40B4-BE49-F238E27FC236}">
                <a16:creationId xmlns:a16="http://schemas.microsoft.com/office/drawing/2014/main" id="{C1C18575-A94C-4AAC-A8EE-1CAD4C77AB16}"/>
              </a:ext>
            </a:extLst>
          </p:cNvPr>
          <p:cNvSpPr/>
          <p:nvPr/>
        </p:nvSpPr>
        <p:spPr>
          <a:xfrm>
            <a:off x="5432508" y="1646561"/>
            <a:ext cx="1692145" cy="2484013"/>
          </a:xfrm>
          <a:prstGeom prst="rect">
            <a:avLst/>
          </a:prstGeom>
        </p:spPr>
        <p:txBody>
          <a:bodyPr wrap="square">
            <a:spAutoFit/>
          </a:bodyPr>
          <a:lstStyle/>
          <a:p>
            <a:pPr algn="ctr">
              <a:spcBef>
                <a:spcPts val="800"/>
              </a:spcBef>
            </a:pPr>
            <a:r>
              <a:rPr lang="en-US" sz="1125" b="1" dirty="0">
                <a:latin typeface="Amazon Ember Regular" charset="0"/>
              </a:rPr>
              <a:t>AWS Config Rules</a:t>
            </a:r>
          </a:p>
          <a:p>
            <a:pPr algn="ctr">
              <a:spcBef>
                <a:spcPts val="800"/>
              </a:spcBef>
            </a:pPr>
            <a:r>
              <a:rPr lang="en-US" sz="1125" b="1" dirty="0">
                <a:latin typeface="Amazon Ember Regular" charset="0"/>
              </a:rPr>
              <a:t>AWS Lambda</a:t>
            </a:r>
          </a:p>
          <a:p>
            <a:pPr algn="ctr">
              <a:spcBef>
                <a:spcPts val="800"/>
              </a:spcBef>
            </a:pPr>
            <a:r>
              <a:rPr lang="en-US" sz="1125" b="1" dirty="0">
                <a:latin typeface="Amazon Ember Regular" charset="0"/>
              </a:rPr>
              <a:t>AWS</a:t>
            </a:r>
            <a:br>
              <a:rPr lang="en-US" sz="1125" b="1" dirty="0">
                <a:latin typeface="Amazon Ember Regular" charset="0"/>
              </a:rPr>
            </a:br>
            <a:r>
              <a:rPr lang="en-US" sz="1125" b="1" dirty="0">
                <a:latin typeface="Amazon Ember Regular" charset="0"/>
              </a:rPr>
              <a:t>Systems Manager</a:t>
            </a:r>
          </a:p>
          <a:p>
            <a:pPr algn="ctr">
              <a:spcBef>
                <a:spcPts val="800"/>
              </a:spcBef>
            </a:pPr>
            <a:r>
              <a:rPr lang="en-US" sz="1125" b="1" dirty="0">
                <a:latin typeface="Amazon Ember Regular" charset="0"/>
              </a:rPr>
              <a:t>Amazon</a:t>
            </a:r>
            <a:br>
              <a:rPr lang="en-US" sz="1125" b="1" dirty="0">
                <a:latin typeface="Amazon Ember Regular" charset="0"/>
              </a:rPr>
            </a:br>
            <a:r>
              <a:rPr lang="en-US" sz="1125" b="1" dirty="0">
                <a:latin typeface="Amazon Ember Regular" charset="0"/>
              </a:rPr>
              <a:t>CloudWatch Events</a:t>
            </a:r>
          </a:p>
          <a:p>
            <a:pPr algn="ctr">
              <a:spcBef>
                <a:spcPts val="800"/>
              </a:spcBef>
            </a:pPr>
            <a:r>
              <a:rPr lang="en-US" sz="1125" dirty="0">
                <a:latin typeface="Amazon Ember Regular" charset="0"/>
              </a:rPr>
              <a:t>Pro Services Raptor</a:t>
            </a:r>
          </a:p>
          <a:p>
            <a:pPr algn="ctr">
              <a:spcBef>
                <a:spcPts val="800"/>
              </a:spcBef>
            </a:pPr>
            <a:endParaRPr lang="en-US" sz="1000" dirty="0">
              <a:latin typeface="Amazon Ember Regular" charset="0"/>
            </a:endParaRPr>
          </a:p>
          <a:p>
            <a:pPr algn="ctr">
              <a:spcBef>
                <a:spcPts val="800"/>
              </a:spcBef>
            </a:pPr>
            <a:endParaRPr lang="en-US" sz="1000" dirty="0">
              <a:latin typeface="Amazon Ember Regular" charset="0"/>
            </a:endParaRPr>
          </a:p>
          <a:p>
            <a:pPr algn="ctr">
              <a:spcBef>
                <a:spcPts val="800"/>
              </a:spcBef>
            </a:pPr>
            <a:endParaRPr lang="en-US" sz="1000" dirty="0">
              <a:latin typeface="Amazon Ember Regular" charset="0"/>
            </a:endParaRPr>
          </a:p>
        </p:txBody>
      </p:sp>
      <p:sp>
        <p:nvSpPr>
          <p:cNvPr id="62" name="Rectangle 61">
            <a:extLst>
              <a:ext uri="{FF2B5EF4-FFF2-40B4-BE49-F238E27FC236}">
                <a16:creationId xmlns:a16="http://schemas.microsoft.com/office/drawing/2014/main" id="{B6E614CF-8ED0-4AD6-9D42-1C2065D00094}"/>
              </a:ext>
            </a:extLst>
          </p:cNvPr>
          <p:cNvSpPr/>
          <p:nvPr/>
        </p:nvSpPr>
        <p:spPr>
          <a:xfrm>
            <a:off x="2484957" y="1308086"/>
            <a:ext cx="798617"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Protect</a:t>
            </a:r>
          </a:p>
        </p:txBody>
      </p:sp>
      <p:sp>
        <p:nvSpPr>
          <p:cNvPr id="63" name="Rectangle 62">
            <a:extLst>
              <a:ext uri="{FF2B5EF4-FFF2-40B4-BE49-F238E27FC236}">
                <a16:creationId xmlns:a16="http://schemas.microsoft.com/office/drawing/2014/main" id="{92A1F52E-7F8E-4DFA-AF0D-7ACA46B5D010}"/>
              </a:ext>
            </a:extLst>
          </p:cNvPr>
          <p:cNvSpPr/>
          <p:nvPr/>
        </p:nvSpPr>
        <p:spPr>
          <a:xfrm>
            <a:off x="5837326" y="1301594"/>
            <a:ext cx="915636"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Respond</a:t>
            </a:r>
          </a:p>
        </p:txBody>
      </p:sp>
      <p:sp>
        <p:nvSpPr>
          <p:cNvPr id="64" name="Rectangle 63">
            <a:extLst>
              <a:ext uri="{FF2B5EF4-FFF2-40B4-BE49-F238E27FC236}">
                <a16:creationId xmlns:a16="http://schemas.microsoft.com/office/drawing/2014/main" id="{ABC095CA-CDBB-479C-B90A-F941CA700EA8}"/>
              </a:ext>
            </a:extLst>
          </p:cNvPr>
          <p:cNvSpPr/>
          <p:nvPr/>
        </p:nvSpPr>
        <p:spPr>
          <a:xfrm>
            <a:off x="4181580" y="1298839"/>
            <a:ext cx="734496"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Detect</a:t>
            </a:r>
          </a:p>
        </p:txBody>
      </p:sp>
      <p:sp>
        <p:nvSpPr>
          <p:cNvPr id="66" name="Rectangle 65">
            <a:extLst>
              <a:ext uri="{FF2B5EF4-FFF2-40B4-BE49-F238E27FC236}">
                <a16:creationId xmlns:a16="http://schemas.microsoft.com/office/drawing/2014/main" id="{24D84346-4948-4F4B-A92E-60C6DC671F46}"/>
              </a:ext>
            </a:extLst>
          </p:cNvPr>
          <p:cNvSpPr/>
          <p:nvPr/>
        </p:nvSpPr>
        <p:spPr>
          <a:xfrm>
            <a:off x="7563700" y="1297845"/>
            <a:ext cx="854721"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Recover</a:t>
            </a:r>
          </a:p>
        </p:txBody>
      </p:sp>
      <p:pic>
        <p:nvPicPr>
          <p:cNvPr id="24" name="Picture 23">
            <a:extLst>
              <a:ext uri="{FF2B5EF4-FFF2-40B4-BE49-F238E27FC236}">
                <a16:creationId xmlns:a16="http://schemas.microsoft.com/office/drawing/2014/main" id="{8CE9FADE-272C-42F3-8123-EEC99F28E961}"/>
              </a:ext>
            </a:extLst>
          </p:cNvPr>
          <p:cNvPicPr>
            <a:picLocks noChangeAspect="1"/>
          </p:cNvPicPr>
          <p:nvPr/>
        </p:nvPicPr>
        <p:blipFill>
          <a:blip r:embed="rId3"/>
          <a:stretch>
            <a:fillRect/>
          </a:stretch>
        </p:blipFill>
        <p:spPr>
          <a:xfrm>
            <a:off x="6000964" y="759244"/>
            <a:ext cx="553158" cy="553158"/>
          </a:xfrm>
          <a:prstGeom prst="rect">
            <a:avLst/>
          </a:prstGeom>
        </p:spPr>
      </p:pic>
      <p:pic>
        <p:nvPicPr>
          <p:cNvPr id="12" name="Picture 11">
            <a:extLst>
              <a:ext uri="{FF2B5EF4-FFF2-40B4-BE49-F238E27FC236}">
                <a16:creationId xmlns:a16="http://schemas.microsoft.com/office/drawing/2014/main" id="{981183EF-ED3B-4D1A-A5C3-9C4887D68792}"/>
              </a:ext>
            </a:extLst>
          </p:cNvPr>
          <p:cNvPicPr>
            <a:picLocks noChangeAspect="1"/>
          </p:cNvPicPr>
          <p:nvPr/>
        </p:nvPicPr>
        <p:blipFill>
          <a:blip r:embed="rId4"/>
          <a:stretch>
            <a:fillRect/>
          </a:stretch>
        </p:blipFill>
        <p:spPr>
          <a:xfrm>
            <a:off x="2576710" y="728267"/>
            <a:ext cx="615110" cy="615110"/>
          </a:xfrm>
          <a:prstGeom prst="rect">
            <a:avLst/>
          </a:prstGeom>
        </p:spPr>
      </p:pic>
      <p:cxnSp>
        <p:nvCxnSpPr>
          <p:cNvPr id="30" name="Straight Connector 29">
            <a:extLst>
              <a:ext uri="{FF2B5EF4-FFF2-40B4-BE49-F238E27FC236}">
                <a16:creationId xmlns:a16="http://schemas.microsoft.com/office/drawing/2014/main" id="{88B3E5D7-314A-4833-B125-CC330CD23E59}"/>
              </a:ext>
            </a:extLst>
          </p:cNvPr>
          <p:cNvCxnSpPr>
            <a:cxnSpLocks/>
          </p:cNvCxnSpPr>
          <p:nvPr/>
        </p:nvCxnSpPr>
        <p:spPr>
          <a:xfrm flipH="1">
            <a:off x="612610" y="1566979"/>
            <a:ext cx="7858508" cy="0"/>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12F3FB43-1DFC-7946-B1B1-40BFE9A2306E}"/>
              </a:ext>
            </a:extLst>
          </p:cNvPr>
          <p:cNvCxnSpPr>
            <a:cxnSpLocks/>
          </p:cNvCxnSpPr>
          <p:nvPr/>
        </p:nvCxnSpPr>
        <p:spPr>
          <a:xfrm flipH="1">
            <a:off x="1990559" y="713444"/>
            <a:ext cx="17313" cy="4336366"/>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E046CA8C-C997-604F-AA49-FBFC83CE6097}"/>
              </a:ext>
            </a:extLst>
          </p:cNvPr>
          <p:cNvSpPr/>
          <p:nvPr/>
        </p:nvSpPr>
        <p:spPr>
          <a:xfrm>
            <a:off x="729320" y="1308086"/>
            <a:ext cx="849913"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Identify</a:t>
            </a:r>
          </a:p>
        </p:txBody>
      </p:sp>
      <p:sp>
        <p:nvSpPr>
          <p:cNvPr id="22" name="Rectangle 21">
            <a:extLst>
              <a:ext uri="{FF2B5EF4-FFF2-40B4-BE49-F238E27FC236}">
                <a16:creationId xmlns:a16="http://schemas.microsoft.com/office/drawing/2014/main" id="{A3F267E0-1B88-BE49-BF20-6553A1C79E20}"/>
              </a:ext>
            </a:extLst>
          </p:cNvPr>
          <p:cNvSpPr/>
          <p:nvPr/>
        </p:nvSpPr>
        <p:spPr>
          <a:xfrm>
            <a:off x="7156121" y="1647557"/>
            <a:ext cx="1594884" cy="714298"/>
          </a:xfrm>
          <a:prstGeom prst="rect">
            <a:avLst/>
          </a:prstGeom>
        </p:spPr>
        <p:txBody>
          <a:bodyPr wrap="square">
            <a:spAutoFit/>
          </a:bodyPr>
          <a:lstStyle/>
          <a:p>
            <a:pPr algn="ctr">
              <a:spcBef>
                <a:spcPts val="800"/>
              </a:spcBef>
            </a:pPr>
            <a:r>
              <a:rPr lang="en-US" sz="1125" b="1" dirty="0">
                <a:solidFill>
                  <a:schemeClr val="accent6"/>
                </a:solidFill>
                <a:latin typeface="Amazon Ember Regular" charset="0"/>
              </a:rPr>
              <a:t>AWS Lambda</a:t>
            </a:r>
          </a:p>
          <a:p>
            <a:pPr algn="ctr">
              <a:spcBef>
                <a:spcPts val="800"/>
              </a:spcBef>
            </a:pPr>
            <a:r>
              <a:rPr lang="en-US" sz="1125" dirty="0">
                <a:solidFill>
                  <a:schemeClr val="accent6"/>
                </a:solidFill>
                <a:latin typeface="Amazon Ember Regular" charset="0"/>
              </a:rPr>
              <a:t>AWS DR and Backup Solutions</a:t>
            </a:r>
          </a:p>
        </p:txBody>
      </p:sp>
      <p:sp>
        <p:nvSpPr>
          <p:cNvPr id="23" name="Rectangle 22">
            <a:extLst>
              <a:ext uri="{FF2B5EF4-FFF2-40B4-BE49-F238E27FC236}">
                <a16:creationId xmlns:a16="http://schemas.microsoft.com/office/drawing/2014/main" id="{564F648C-A3AD-6D43-B609-49240F1E99BC}"/>
              </a:ext>
            </a:extLst>
          </p:cNvPr>
          <p:cNvSpPr/>
          <p:nvPr/>
        </p:nvSpPr>
        <p:spPr>
          <a:xfrm>
            <a:off x="337597" y="1646562"/>
            <a:ext cx="1748898" cy="1169551"/>
          </a:xfrm>
          <a:prstGeom prst="rect">
            <a:avLst/>
          </a:prstGeom>
        </p:spPr>
        <p:txBody>
          <a:bodyPr wrap="square">
            <a:spAutoFit/>
          </a:bodyPr>
          <a:lstStyle/>
          <a:p>
            <a:pPr algn="ctr">
              <a:spcBef>
                <a:spcPts val="800"/>
              </a:spcBef>
            </a:pPr>
            <a:r>
              <a:rPr lang="en-US" sz="1000" dirty="0">
                <a:latin typeface="Amazon Ember Regular" charset="0"/>
              </a:rPr>
              <a:t>AWS</a:t>
            </a:r>
            <a:br>
              <a:rPr lang="en-US" sz="1000" dirty="0">
                <a:latin typeface="Amazon Ember Regular" charset="0"/>
              </a:rPr>
            </a:br>
            <a:r>
              <a:rPr lang="en-US" sz="1000" dirty="0">
                <a:latin typeface="Amazon Ember Regular" charset="0"/>
              </a:rPr>
              <a:t>Systems Manager</a:t>
            </a:r>
          </a:p>
          <a:p>
            <a:pPr algn="ctr">
              <a:spcBef>
                <a:spcPts val="800"/>
              </a:spcBef>
            </a:pPr>
            <a:r>
              <a:rPr lang="en-US" sz="1000" dirty="0">
                <a:latin typeface="Amazon Ember Regular" charset="0"/>
              </a:rPr>
              <a:t>AWS Config</a:t>
            </a:r>
          </a:p>
          <a:p>
            <a:pPr algn="ctr">
              <a:spcBef>
                <a:spcPts val="800"/>
              </a:spcBef>
            </a:pPr>
            <a:endParaRPr lang="en-US" sz="1000" dirty="0">
              <a:latin typeface="Amazon Ember Regular" charset="0"/>
            </a:endParaRPr>
          </a:p>
          <a:p>
            <a:pPr algn="ctr">
              <a:spcBef>
                <a:spcPts val="800"/>
              </a:spcBef>
            </a:pPr>
            <a:endParaRPr lang="en-US" sz="1000" dirty="0">
              <a:latin typeface="Amazon Ember Regular" charset="0"/>
            </a:endParaRPr>
          </a:p>
        </p:txBody>
      </p:sp>
      <p:sp>
        <p:nvSpPr>
          <p:cNvPr id="32" name="TextBox 31">
            <a:extLst>
              <a:ext uri="{FF2B5EF4-FFF2-40B4-BE49-F238E27FC236}">
                <a16:creationId xmlns:a16="http://schemas.microsoft.com/office/drawing/2014/main" id="{3707F8C1-6ECF-5749-BA69-DBF56FC952E9}"/>
              </a:ext>
            </a:extLst>
          </p:cNvPr>
          <p:cNvSpPr txBox="1"/>
          <p:nvPr/>
        </p:nvSpPr>
        <p:spPr>
          <a:xfrm>
            <a:off x="-38353" y="304529"/>
            <a:ext cx="115848" cy="265457"/>
          </a:xfrm>
          <a:prstGeom prst="rect">
            <a:avLst/>
          </a:prstGeom>
          <a:solidFill>
            <a:srgbClr val="ED047A"/>
          </a:solidFill>
        </p:spPr>
        <p:txBody>
          <a:bodyPr wrap="square" rtlCol="0">
            <a:spAutoFit/>
          </a:bodyPr>
          <a:lstStyle/>
          <a:p>
            <a:endParaRPr lang="en-US" sz="1125" dirty="0"/>
          </a:p>
        </p:txBody>
      </p:sp>
      <p:pic>
        <p:nvPicPr>
          <p:cNvPr id="33" name="Picture 32">
            <a:extLst>
              <a:ext uri="{FF2B5EF4-FFF2-40B4-BE49-F238E27FC236}">
                <a16:creationId xmlns:a16="http://schemas.microsoft.com/office/drawing/2014/main" id="{2A48B393-B9E8-E447-96B3-24A0728369FA}"/>
              </a:ext>
            </a:extLst>
          </p:cNvPr>
          <p:cNvPicPr>
            <a:picLocks noChangeAspect="1"/>
          </p:cNvPicPr>
          <p:nvPr/>
        </p:nvPicPr>
        <p:blipFill>
          <a:blip r:embed="rId5"/>
          <a:stretch>
            <a:fillRect/>
          </a:stretch>
        </p:blipFill>
        <p:spPr>
          <a:xfrm>
            <a:off x="4209353" y="723989"/>
            <a:ext cx="609600" cy="609600"/>
          </a:xfrm>
          <a:prstGeom prst="rect">
            <a:avLst/>
          </a:prstGeom>
        </p:spPr>
      </p:pic>
      <p:cxnSp>
        <p:nvCxnSpPr>
          <p:cNvPr id="34" name="Straight Connector 33">
            <a:extLst>
              <a:ext uri="{FF2B5EF4-FFF2-40B4-BE49-F238E27FC236}">
                <a16:creationId xmlns:a16="http://schemas.microsoft.com/office/drawing/2014/main" id="{5D0A7BAB-B437-9C4A-A124-293414E3B3A0}"/>
              </a:ext>
            </a:extLst>
          </p:cNvPr>
          <p:cNvCxnSpPr>
            <a:cxnSpLocks/>
          </p:cNvCxnSpPr>
          <p:nvPr/>
        </p:nvCxnSpPr>
        <p:spPr>
          <a:xfrm flipH="1">
            <a:off x="3853939" y="713444"/>
            <a:ext cx="17313" cy="4336366"/>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B4CDF6C0-F65E-A84E-8E9F-8C819930AC90}"/>
              </a:ext>
            </a:extLst>
          </p:cNvPr>
          <p:cNvCxnSpPr>
            <a:cxnSpLocks/>
          </p:cNvCxnSpPr>
          <p:nvPr/>
        </p:nvCxnSpPr>
        <p:spPr>
          <a:xfrm flipH="1">
            <a:off x="5393997" y="713444"/>
            <a:ext cx="17313" cy="4336366"/>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F2A32A7-658B-0B49-BA56-5BDAFD233D82}"/>
              </a:ext>
            </a:extLst>
          </p:cNvPr>
          <p:cNvCxnSpPr>
            <a:cxnSpLocks/>
          </p:cNvCxnSpPr>
          <p:nvPr/>
        </p:nvCxnSpPr>
        <p:spPr>
          <a:xfrm flipH="1">
            <a:off x="7102741" y="713444"/>
            <a:ext cx="17313" cy="4336366"/>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6FB402CA-34F2-AE46-9CD1-7C966406F82D}"/>
              </a:ext>
            </a:extLst>
          </p:cNvPr>
          <p:cNvPicPr>
            <a:picLocks noChangeAspect="1"/>
          </p:cNvPicPr>
          <p:nvPr/>
        </p:nvPicPr>
        <p:blipFill>
          <a:blip r:embed="rId6"/>
          <a:stretch>
            <a:fillRect/>
          </a:stretch>
        </p:blipFill>
        <p:spPr>
          <a:xfrm>
            <a:off x="7652117" y="713963"/>
            <a:ext cx="643716" cy="643716"/>
          </a:xfrm>
          <a:prstGeom prst="rect">
            <a:avLst/>
          </a:prstGeom>
        </p:spPr>
      </p:pic>
      <p:pic>
        <p:nvPicPr>
          <p:cNvPr id="6" name="Picture 5">
            <a:extLst>
              <a:ext uri="{FF2B5EF4-FFF2-40B4-BE49-F238E27FC236}">
                <a16:creationId xmlns:a16="http://schemas.microsoft.com/office/drawing/2014/main" id="{058CA1E7-BAF4-2C46-A530-B88B0487519F}"/>
              </a:ext>
            </a:extLst>
          </p:cNvPr>
          <p:cNvPicPr>
            <a:picLocks noChangeAspect="1"/>
          </p:cNvPicPr>
          <p:nvPr/>
        </p:nvPicPr>
        <p:blipFill>
          <a:blip r:embed="rId7"/>
          <a:stretch>
            <a:fillRect/>
          </a:stretch>
        </p:blipFill>
        <p:spPr>
          <a:xfrm>
            <a:off x="863307" y="748302"/>
            <a:ext cx="575039" cy="575039"/>
          </a:xfrm>
          <a:prstGeom prst="rect">
            <a:avLst/>
          </a:prstGeom>
        </p:spPr>
      </p:pic>
      <p:sp>
        <p:nvSpPr>
          <p:cNvPr id="25" name="Title 1">
            <a:extLst>
              <a:ext uri="{FF2B5EF4-FFF2-40B4-BE49-F238E27FC236}">
                <a16:creationId xmlns:a16="http://schemas.microsoft.com/office/drawing/2014/main" id="{247DA447-CC4D-3244-8AE7-C580AE527412}"/>
              </a:ext>
            </a:extLst>
          </p:cNvPr>
          <p:cNvSpPr txBox="1">
            <a:spLocks/>
          </p:cNvSpPr>
          <p:nvPr/>
        </p:nvSpPr>
        <p:spPr>
          <a:xfrm>
            <a:off x="336789" y="114936"/>
            <a:ext cx="8205304" cy="545741"/>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0" i="0" kern="1200">
                <a:solidFill>
                  <a:schemeClr val="accent6">
                    <a:lumMod val="50000"/>
                  </a:schemeClr>
                </a:solidFill>
                <a:latin typeface="Amazon Ember Regular" charset="0"/>
                <a:ea typeface="+mj-ea"/>
                <a:cs typeface="Amazon Ember Regular" charset="0"/>
              </a:defRPr>
            </a:lvl1pPr>
          </a:lstStyle>
          <a:p>
            <a:r>
              <a:rPr lang="en-US" dirty="0"/>
              <a:t>AWS Security Solutions</a:t>
            </a:r>
          </a:p>
        </p:txBody>
      </p:sp>
      <p:sp>
        <p:nvSpPr>
          <p:cNvPr id="2" name="Rectangle 1">
            <a:extLst>
              <a:ext uri="{FF2B5EF4-FFF2-40B4-BE49-F238E27FC236}">
                <a16:creationId xmlns:a16="http://schemas.microsoft.com/office/drawing/2014/main" id="{100129C9-6B10-A148-9D54-786B081409D8}"/>
              </a:ext>
            </a:extLst>
          </p:cNvPr>
          <p:cNvSpPr/>
          <p:nvPr/>
        </p:nvSpPr>
        <p:spPr>
          <a:xfrm>
            <a:off x="4849886" y="139021"/>
            <a:ext cx="4248279" cy="369332"/>
          </a:xfrm>
          <a:prstGeom prst="rect">
            <a:avLst/>
          </a:prstGeom>
        </p:spPr>
        <p:txBody>
          <a:bodyPr wrap="none">
            <a:sp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https://</a:t>
            </a:r>
            <a:r>
              <a:rPr lang="en-US" dirty="0" err="1">
                <a:latin typeface="Amazon Ember" panose="020B0603020204020204" pitchFamily="34" charset="0"/>
                <a:ea typeface="Amazon Ember" panose="020B0603020204020204" pitchFamily="34" charset="0"/>
                <a:cs typeface="Amazon Ember" panose="020B0603020204020204" pitchFamily="34" charset="0"/>
              </a:rPr>
              <a:t>www.nist.gov</a:t>
            </a:r>
            <a:r>
              <a:rPr lang="en-US" dirty="0">
                <a:latin typeface="Amazon Ember" panose="020B0603020204020204" pitchFamily="34" charset="0"/>
                <a:ea typeface="Amazon Ember" panose="020B0603020204020204" pitchFamily="34" charset="0"/>
                <a:cs typeface="Amazon Ember" panose="020B0603020204020204" pitchFamily="34" charset="0"/>
              </a:rPr>
              <a:t>/</a:t>
            </a:r>
            <a:r>
              <a:rPr lang="en-US" dirty="0" err="1">
                <a:latin typeface="Amazon Ember" panose="020B0603020204020204" pitchFamily="34" charset="0"/>
                <a:ea typeface="Amazon Ember" panose="020B0603020204020204" pitchFamily="34" charset="0"/>
                <a:cs typeface="Amazon Ember" panose="020B0603020204020204" pitchFamily="34" charset="0"/>
              </a:rPr>
              <a:t>cyberframework</a:t>
            </a: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121497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Detection Services</a:t>
            </a:r>
          </a:p>
        </p:txBody>
      </p:sp>
    </p:spTree>
    <p:extLst>
      <p:ext uri="{BB962C8B-B14F-4D97-AF65-F5344CB8AC3E}">
        <p14:creationId xmlns:p14="http://schemas.microsoft.com/office/powerpoint/2010/main" val="2302887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Detection: Log Data Inputs</a:t>
            </a:r>
          </a:p>
        </p:txBody>
      </p:sp>
      <p:sp>
        <p:nvSpPr>
          <p:cNvPr id="5" name="Rectangle 4">
            <a:extLst>
              <a:ext uri="{FF2B5EF4-FFF2-40B4-BE49-F238E27FC236}">
                <a16:creationId xmlns:a16="http://schemas.microsoft.com/office/drawing/2014/main" id="{BE6E6989-CDC4-184B-BEA0-4E3E80BE85A6}"/>
              </a:ext>
            </a:extLst>
          </p:cNvPr>
          <p:cNvSpPr/>
          <p:nvPr/>
        </p:nvSpPr>
        <p:spPr>
          <a:xfrm>
            <a:off x="403929" y="2504389"/>
            <a:ext cx="1834434" cy="425692"/>
          </a:xfrm>
          <a:prstGeom prst="rect">
            <a:avLst/>
          </a:prstGeom>
        </p:spPr>
        <p:txBody>
          <a:bodyPr wrap="square" anchor="ctr" anchorCtr="0">
            <a:noAutofit/>
          </a:bodyPr>
          <a:lstStyle/>
          <a:p>
            <a:pPr marR="0" lvl="0" algn="ctr">
              <a:spcBef>
                <a:spcPts val="0"/>
              </a:spcBef>
              <a:spcAft>
                <a:spcPts val="800"/>
              </a:spcAft>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CloudTrail</a:t>
            </a:r>
            <a:endParaRPr lang="en-US" sz="14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p:txBody>
      </p:sp>
      <p:sp>
        <p:nvSpPr>
          <p:cNvPr id="6" name="Rectangle 5">
            <a:extLst>
              <a:ext uri="{FF2B5EF4-FFF2-40B4-BE49-F238E27FC236}">
                <a16:creationId xmlns:a16="http://schemas.microsoft.com/office/drawing/2014/main" id="{1CEF5DC4-813C-6749-A333-035BA8B61232}"/>
              </a:ext>
            </a:extLst>
          </p:cNvPr>
          <p:cNvSpPr/>
          <p:nvPr/>
        </p:nvSpPr>
        <p:spPr>
          <a:xfrm>
            <a:off x="353033"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pic>
        <p:nvPicPr>
          <p:cNvPr id="7" name="Picture 6">
            <a:extLst>
              <a:ext uri="{FF2B5EF4-FFF2-40B4-BE49-F238E27FC236}">
                <a16:creationId xmlns:a16="http://schemas.microsoft.com/office/drawing/2014/main" id="{1C35E27B-27BB-1348-8C7A-DB6A1754F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39" y="1706698"/>
            <a:ext cx="671549" cy="805859"/>
          </a:xfrm>
          <a:prstGeom prst="rect">
            <a:avLst/>
          </a:prstGeom>
        </p:spPr>
      </p:pic>
      <p:sp>
        <p:nvSpPr>
          <p:cNvPr id="8" name="Rectangle 7">
            <a:extLst>
              <a:ext uri="{FF2B5EF4-FFF2-40B4-BE49-F238E27FC236}">
                <a16:creationId xmlns:a16="http://schemas.microsoft.com/office/drawing/2014/main" id="{CDDEC5B2-D6D6-5F4A-8097-F4540830C2AB}"/>
              </a:ext>
            </a:extLst>
          </p:cNvPr>
          <p:cNvSpPr/>
          <p:nvPr/>
        </p:nvSpPr>
        <p:spPr>
          <a:xfrm>
            <a:off x="2574039" y="2627959"/>
            <a:ext cx="1878419" cy="203909"/>
          </a:xfrm>
          <a:prstGeom prst="rect">
            <a:avLst/>
          </a:prstGeom>
        </p:spPr>
        <p:txBody>
          <a:bodyPr wrap="square" anchor="ctr" anchorCtr="0">
            <a:noAutofit/>
          </a:bodyPr>
          <a:lstStyle/>
          <a:p>
            <a:pPr marR="0" lvl="0" algn="ctr">
              <a:spcBef>
                <a:spcPts val="0"/>
              </a:spcBef>
              <a:spcAft>
                <a:spcPts val="800"/>
              </a:spcAft>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VPC Flow Logs</a:t>
            </a:r>
            <a:endParaRPr lang="en-US" sz="14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p:txBody>
      </p:sp>
      <p:sp>
        <p:nvSpPr>
          <p:cNvPr id="9" name="Rectangle 8">
            <a:extLst>
              <a:ext uri="{FF2B5EF4-FFF2-40B4-BE49-F238E27FC236}">
                <a16:creationId xmlns:a16="http://schemas.microsoft.com/office/drawing/2014/main" id="{15CE700E-A156-D142-8DE7-2168958E5F50}"/>
              </a:ext>
            </a:extLst>
          </p:cNvPr>
          <p:cNvSpPr/>
          <p:nvPr/>
        </p:nvSpPr>
        <p:spPr>
          <a:xfrm>
            <a:off x="2545136"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10" name="Rectangle 9">
            <a:extLst>
              <a:ext uri="{FF2B5EF4-FFF2-40B4-BE49-F238E27FC236}">
                <a16:creationId xmlns:a16="http://schemas.microsoft.com/office/drawing/2014/main" id="{66F3B7EC-D0E6-8840-8292-DAD52CCC659A}"/>
              </a:ext>
            </a:extLst>
          </p:cNvPr>
          <p:cNvSpPr/>
          <p:nvPr/>
        </p:nvSpPr>
        <p:spPr>
          <a:xfrm>
            <a:off x="4734274" y="2578852"/>
            <a:ext cx="1964056" cy="302122"/>
          </a:xfrm>
          <a:prstGeom prst="rect">
            <a:avLst/>
          </a:prstGeom>
        </p:spPr>
        <p:txBody>
          <a:bodyPr wrap="square" anchor="ctr" anchorCtr="0">
            <a:noAutofit/>
          </a:bodyPr>
          <a:lstStyle/>
          <a:p>
            <a:pPr marR="0" lvl="0" algn="ctr">
              <a:spcBef>
                <a:spcPts val="0"/>
              </a:spcBef>
              <a:spcAft>
                <a:spcPts val="800"/>
              </a:spcAft>
            </a:pPr>
            <a:r>
              <a:rPr lang="en-US" sz="176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CloudWatch Logs</a:t>
            </a:r>
          </a:p>
        </p:txBody>
      </p:sp>
      <p:sp>
        <p:nvSpPr>
          <p:cNvPr id="11" name="Rectangle 10">
            <a:extLst>
              <a:ext uri="{FF2B5EF4-FFF2-40B4-BE49-F238E27FC236}">
                <a16:creationId xmlns:a16="http://schemas.microsoft.com/office/drawing/2014/main" id="{55D7868F-DDA8-CB48-B0C2-06779E4C2927}"/>
              </a:ext>
            </a:extLst>
          </p:cNvPr>
          <p:cNvSpPr/>
          <p:nvPr/>
        </p:nvSpPr>
        <p:spPr>
          <a:xfrm>
            <a:off x="4737239"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12" name="Rectangle 11">
            <a:extLst>
              <a:ext uri="{FF2B5EF4-FFF2-40B4-BE49-F238E27FC236}">
                <a16:creationId xmlns:a16="http://schemas.microsoft.com/office/drawing/2014/main" id="{EC4F5E18-DAB1-944D-8961-8BC986B99656}"/>
              </a:ext>
            </a:extLst>
          </p:cNvPr>
          <p:cNvSpPr/>
          <p:nvPr/>
        </p:nvSpPr>
        <p:spPr>
          <a:xfrm>
            <a:off x="6878932" y="2591627"/>
            <a:ext cx="1936228" cy="286236"/>
          </a:xfrm>
          <a:prstGeom prst="rect">
            <a:avLst/>
          </a:prstGeom>
        </p:spPr>
        <p:txBody>
          <a:bodyPr wrap="square" anchor="ctr" anchorCtr="0">
            <a:noAutofit/>
          </a:bodyPr>
          <a:lstStyle/>
          <a:p>
            <a:pPr marR="0" lvl="0" algn="ctr">
              <a:spcBef>
                <a:spcPts val="0"/>
              </a:spcBef>
              <a:spcAft>
                <a:spcPts val="800"/>
              </a:spcAft>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DNS Logs</a:t>
            </a:r>
          </a:p>
        </p:txBody>
      </p:sp>
      <p:sp>
        <p:nvSpPr>
          <p:cNvPr id="13" name="Rectangle 12">
            <a:extLst>
              <a:ext uri="{FF2B5EF4-FFF2-40B4-BE49-F238E27FC236}">
                <a16:creationId xmlns:a16="http://schemas.microsoft.com/office/drawing/2014/main" id="{F70BF6F8-0F52-D647-A73C-C9B78373325A}"/>
              </a:ext>
            </a:extLst>
          </p:cNvPr>
          <p:cNvSpPr/>
          <p:nvPr/>
        </p:nvSpPr>
        <p:spPr>
          <a:xfrm>
            <a:off x="6878933"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pic>
        <p:nvPicPr>
          <p:cNvPr id="14" name="Picture 13">
            <a:extLst>
              <a:ext uri="{FF2B5EF4-FFF2-40B4-BE49-F238E27FC236}">
                <a16:creationId xmlns:a16="http://schemas.microsoft.com/office/drawing/2014/main" id="{FEDE149D-C2BB-2D40-B6BA-6FA2133756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905" y="1744435"/>
            <a:ext cx="679028" cy="774093"/>
          </a:xfrm>
          <a:prstGeom prst="rect">
            <a:avLst/>
          </a:prstGeom>
        </p:spPr>
      </p:pic>
      <p:pic>
        <p:nvPicPr>
          <p:cNvPr id="15" name="Picture 14">
            <a:extLst>
              <a:ext uri="{FF2B5EF4-FFF2-40B4-BE49-F238E27FC236}">
                <a16:creationId xmlns:a16="http://schemas.microsoft.com/office/drawing/2014/main" id="{222F42C2-DBB8-D447-B1E3-292F648C82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6395" y="1769145"/>
            <a:ext cx="661302" cy="743412"/>
          </a:xfrm>
          <a:prstGeom prst="rect">
            <a:avLst/>
          </a:prstGeom>
        </p:spPr>
      </p:pic>
      <p:pic>
        <p:nvPicPr>
          <p:cNvPr id="16" name="Picture 15">
            <a:extLst>
              <a:ext uri="{FF2B5EF4-FFF2-40B4-BE49-F238E27FC236}">
                <a16:creationId xmlns:a16="http://schemas.microsoft.com/office/drawing/2014/main" id="{022DB8F5-52A3-8047-B283-5E1462E4D1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7660" y="1679316"/>
            <a:ext cx="813181" cy="923070"/>
          </a:xfrm>
          <a:prstGeom prst="rect">
            <a:avLst/>
          </a:prstGeom>
        </p:spPr>
      </p:pic>
      <p:sp>
        <p:nvSpPr>
          <p:cNvPr id="3" name="Rectangle 2">
            <a:extLst>
              <a:ext uri="{FF2B5EF4-FFF2-40B4-BE49-F238E27FC236}">
                <a16:creationId xmlns:a16="http://schemas.microsoft.com/office/drawing/2014/main" id="{9E3657CC-244B-6444-A1F4-C2388B619E28}"/>
              </a:ext>
            </a:extLst>
          </p:cNvPr>
          <p:cNvSpPr/>
          <p:nvPr/>
        </p:nvSpPr>
        <p:spPr>
          <a:xfrm>
            <a:off x="500966" y="3046180"/>
            <a:ext cx="1640359" cy="923330"/>
          </a:xfrm>
          <a:prstGeom prst="rect">
            <a:avLst/>
          </a:prstGeom>
        </p:spPr>
        <p:txBody>
          <a:bodyPr wrap="square">
            <a:spAutoFit/>
          </a:bodyPr>
          <a:lstStyle/>
          <a:p>
            <a:pPr marR="0" lvl="0" algn="ctr">
              <a:spcBef>
                <a:spcPts val="0"/>
              </a:spcBef>
              <a:spcAft>
                <a:spcPts val="800"/>
              </a:spcAft>
            </a:pP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Track user activity and API usage</a:t>
            </a:r>
          </a:p>
        </p:txBody>
      </p:sp>
      <p:sp>
        <p:nvSpPr>
          <p:cNvPr id="4" name="Rectangle 3">
            <a:extLst>
              <a:ext uri="{FF2B5EF4-FFF2-40B4-BE49-F238E27FC236}">
                <a16:creationId xmlns:a16="http://schemas.microsoft.com/office/drawing/2014/main" id="{0A02AABB-A3FF-1244-B40E-02D796E423D3}"/>
              </a:ext>
            </a:extLst>
          </p:cNvPr>
          <p:cNvSpPr/>
          <p:nvPr/>
        </p:nvSpPr>
        <p:spPr>
          <a:xfrm>
            <a:off x="2536030" y="3020171"/>
            <a:ext cx="1992777" cy="1200329"/>
          </a:xfrm>
          <a:prstGeom prst="rect">
            <a:avLst/>
          </a:prstGeom>
        </p:spPr>
        <p:txBody>
          <a:bodyPr wrap="square">
            <a:spAutoFit/>
          </a:bodyPr>
          <a:lstStyle/>
          <a:p>
            <a:pPr marR="0" lvl="0" algn="ctr">
              <a:spcBef>
                <a:spcPts val="0"/>
              </a:spcBef>
              <a:spcAft>
                <a:spcPts val="800"/>
              </a:spcAft>
            </a:pP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IP traffic to/from network interfaces in your VPC</a:t>
            </a:r>
          </a:p>
        </p:txBody>
      </p:sp>
      <p:sp>
        <p:nvSpPr>
          <p:cNvPr id="17" name="Rectangle 16">
            <a:extLst>
              <a:ext uri="{FF2B5EF4-FFF2-40B4-BE49-F238E27FC236}">
                <a16:creationId xmlns:a16="http://schemas.microsoft.com/office/drawing/2014/main" id="{BBDDA12B-0425-3C4E-B5E6-4511964FE01C}"/>
              </a:ext>
            </a:extLst>
          </p:cNvPr>
          <p:cNvSpPr/>
          <p:nvPr/>
        </p:nvSpPr>
        <p:spPr>
          <a:xfrm>
            <a:off x="4661966" y="3020170"/>
            <a:ext cx="2123726" cy="1200329"/>
          </a:xfrm>
          <a:prstGeom prst="rect">
            <a:avLst/>
          </a:prstGeom>
        </p:spPr>
        <p:txBody>
          <a:bodyPr wrap="square">
            <a:spAutoFit/>
          </a:bodyPr>
          <a:lstStyle/>
          <a:p>
            <a:pPr algn="ct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Monitor apps using log data, store &amp; access log files</a:t>
            </a:r>
          </a:p>
        </p:txBody>
      </p:sp>
      <p:sp>
        <p:nvSpPr>
          <p:cNvPr id="18" name="Rectangle 17">
            <a:extLst>
              <a:ext uri="{FF2B5EF4-FFF2-40B4-BE49-F238E27FC236}">
                <a16:creationId xmlns:a16="http://schemas.microsoft.com/office/drawing/2014/main" id="{38C68E1B-44D0-204A-886E-C518A3BCCE05}"/>
              </a:ext>
            </a:extLst>
          </p:cNvPr>
          <p:cNvSpPr/>
          <p:nvPr/>
        </p:nvSpPr>
        <p:spPr>
          <a:xfrm>
            <a:off x="6811263" y="2962033"/>
            <a:ext cx="2003897" cy="1200329"/>
          </a:xfrm>
          <a:prstGeom prst="rect">
            <a:avLst/>
          </a:prstGeom>
        </p:spPr>
        <p:txBody>
          <a:bodyPr wrap="square">
            <a:spAutoFit/>
          </a:bodyPr>
          <a:lstStyle/>
          <a:p>
            <a:pPr marR="0" lvl="0" algn="ctr">
              <a:spcBef>
                <a:spcPts val="0"/>
              </a:spcBef>
              <a:spcAft>
                <a:spcPts val="800"/>
              </a:spcAft>
            </a:pP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Log of DNS queries in a VPC when using the VPC DNS resolver</a:t>
            </a:r>
          </a:p>
        </p:txBody>
      </p:sp>
    </p:spTree>
    <p:extLst>
      <p:ext uri="{BB962C8B-B14F-4D97-AF65-F5344CB8AC3E}">
        <p14:creationId xmlns:p14="http://schemas.microsoft.com/office/powerpoint/2010/main" val="180551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125BA3A-FAA7-5742-A662-E52C7781F1D3}"/>
              </a:ext>
            </a:extLst>
          </p:cNvPr>
          <p:cNvSpPr/>
          <p:nvPr/>
        </p:nvSpPr>
        <p:spPr>
          <a:xfrm>
            <a:off x="2078241" y="1481106"/>
            <a:ext cx="953185" cy="106288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Threat Detection: Machine Learning</a:t>
            </a:r>
          </a:p>
        </p:txBody>
      </p:sp>
      <p:sp>
        <p:nvSpPr>
          <p:cNvPr id="17" name="Rectangle 16">
            <a:extLst>
              <a:ext uri="{FF2B5EF4-FFF2-40B4-BE49-F238E27FC236}">
                <a16:creationId xmlns:a16="http://schemas.microsoft.com/office/drawing/2014/main" id="{4517D710-51E8-CA4B-823B-2D9FFE22D631}"/>
              </a:ext>
            </a:extLst>
          </p:cNvPr>
          <p:cNvSpPr/>
          <p:nvPr/>
        </p:nvSpPr>
        <p:spPr>
          <a:xfrm>
            <a:off x="1309801" y="2550863"/>
            <a:ext cx="2490066" cy="1951177"/>
          </a:xfrm>
          <a:prstGeom prst="rect">
            <a:avLst/>
          </a:prstGeom>
        </p:spPr>
        <p:txBody>
          <a:bodyPr wrap="square" anchor="ctr" anchorCtr="0">
            <a:noAutofit/>
          </a:bodyPr>
          <a:lstStyle/>
          <a:p>
            <a:pPr marR="0" lvl="0" algn="ctr">
              <a:spcBef>
                <a:spcPts val="0"/>
              </a:spcBef>
              <a:spcAft>
                <a:spcPts val="800"/>
              </a:spcAft>
            </a:pPr>
            <a:r>
              <a:rPr lang="en-US" sz="240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Amazon GuardDuty</a:t>
            </a:r>
            <a:endParaRPr lang="en-US" sz="24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a:p>
            <a:pPr marR="0" lvl="0" algn="ctr">
              <a:spcBef>
                <a:spcPts val="0"/>
              </a:spcBef>
              <a:spcAft>
                <a:spcPts val="800"/>
              </a:spcAft>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Intelligent threat detection and continuous monitoring to protect your AWS accounts and workloads</a:t>
            </a:r>
          </a:p>
        </p:txBody>
      </p:sp>
      <p:sp>
        <p:nvSpPr>
          <p:cNvPr id="18" name="Rectangle 17">
            <a:extLst>
              <a:ext uri="{FF2B5EF4-FFF2-40B4-BE49-F238E27FC236}">
                <a16:creationId xmlns:a16="http://schemas.microsoft.com/office/drawing/2014/main" id="{BF4EE552-F518-EC47-B23B-A2CDEAB70EBD}"/>
              </a:ext>
            </a:extLst>
          </p:cNvPr>
          <p:cNvSpPr/>
          <p:nvPr/>
        </p:nvSpPr>
        <p:spPr>
          <a:xfrm>
            <a:off x="974227" y="1197146"/>
            <a:ext cx="3161211" cy="344637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pic>
        <p:nvPicPr>
          <p:cNvPr id="19" name="Picture 18">
            <a:extLst>
              <a:ext uri="{FF2B5EF4-FFF2-40B4-BE49-F238E27FC236}">
                <a16:creationId xmlns:a16="http://schemas.microsoft.com/office/drawing/2014/main" id="{80323A60-2FD3-6C4D-9319-4F723FDA5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8605" y="1553063"/>
            <a:ext cx="712459" cy="918968"/>
          </a:xfrm>
          <a:prstGeom prst="rect">
            <a:avLst/>
          </a:prstGeom>
        </p:spPr>
      </p:pic>
      <p:sp>
        <p:nvSpPr>
          <p:cNvPr id="21" name="Rectangle 20">
            <a:extLst>
              <a:ext uri="{FF2B5EF4-FFF2-40B4-BE49-F238E27FC236}">
                <a16:creationId xmlns:a16="http://schemas.microsoft.com/office/drawing/2014/main" id="{B505FD68-239F-8B4C-B2A1-E73F3C301897}"/>
              </a:ext>
            </a:extLst>
          </p:cNvPr>
          <p:cNvSpPr/>
          <p:nvPr/>
        </p:nvSpPr>
        <p:spPr>
          <a:xfrm>
            <a:off x="5126636" y="2550863"/>
            <a:ext cx="2728210" cy="1951177"/>
          </a:xfrm>
          <a:prstGeom prst="rect">
            <a:avLst/>
          </a:prstGeom>
        </p:spPr>
        <p:txBody>
          <a:bodyPr wrap="square" anchor="ctr" anchorCtr="0">
            <a:noAutofit/>
          </a:bodyPr>
          <a:lstStyle/>
          <a:p>
            <a:pPr marR="0" lvl="0" algn="ctr">
              <a:spcBef>
                <a:spcPts val="0"/>
              </a:spcBef>
              <a:spcAft>
                <a:spcPts val="800"/>
              </a:spcAft>
            </a:pPr>
            <a:r>
              <a:rPr lang="en-US" sz="240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Amazon Macie</a:t>
            </a:r>
          </a:p>
          <a:p>
            <a:pPr marR="0" lvl="0" algn="ctr">
              <a:spcBef>
                <a:spcPts val="0"/>
              </a:spcBef>
              <a:spcAft>
                <a:spcPts val="800"/>
              </a:spcAft>
            </a:pP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pPr marR="0" lvl="0" algn="ctr">
              <a:spcBef>
                <a:spcPts val="0"/>
              </a:spcBef>
              <a:spcAft>
                <a:spcPts val="800"/>
              </a:spcAft>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Machine learning-powered security service to discover, classify &amp; protect sensitive data</a:t>
            </a:r>
            <a:b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2" name="Picture 21">
            <a:extLst>
              <a:ext uri="{FF2B5EF4-FFF2-40B4-BE49-F238E27FC236}">
                <a16:creationId xmlns:a16="http://schemas.microsoft.com/office/drawing/2014/main" id="{BBFFBA62-F34C-BD4C-B14E-56041110F3B5}"/>
              </a:ext>
            </a:extLst>
          </p:cNvPr>
          <p:cNvPicPr>
            <a:picLocks noChangeAspect="1"/>
          </p:cNvPicPr>
          <p:nvPr/>
        </p:nvPicPr>
        <p:blipFill rotWithShape="1">
          <a:blip r:embed="rId4">
            <a:extLst>
              <a:ext uri="{28A0092B-C50C-407E-A947-70E740481C1C}">
                <a14:useLocalDpi xmlns:a14="http://schemas.microsoft.com/office/drawing/2010/main" val="0"/>
              </a:ext>
            </a:extLst>
          </a:blip>
          <a:srcRect r="48662"/>
          <a:stretch/>
        </p:blipFill>
        <p:spPr>
          <a:xfrm>
            <a:off x="5603582" y="1707354"/>
            <a:ext cx="1774318" cy="702025"/>
          </a:xfrm>
          <a:prstGeom prst="rect">
            <a:avLst/>
          </a:prstGeom>
        </p:spPr>
      </p:pic>
      <p:sp>
        <p:nvSpPr>
          <p:cNvPr id="10" name="Rectangle 9">
            <a:extLst>
              <a:ext uri="{FF2B5EF4-FFF2-40B4-BE49-F238E27FC236}">
                <a16:creationId xmlns:a16="http://schemas.microsoft.com/office/drawing/2014/main" id="{23B30A3B-C6B2-3444-8CF0-968CFEB51B01}"/>
              </a:ext>
            </a:extLst>
          </p:cNvPr>
          <p:cNvSpPr/>
          <p:nvPr/>
        </p:nvSpPr>
        <p:spPr>
          <a:xfrm>
            <a:off x="4910135" y="1197146"/>
            <a:ext cx="3161211" cy="344637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Tree>
    <p:extLst>
      <p:ext uri="{BB962C8B-B14F-4D97-AF65-F5344CB8AC3E}">
        <p14:creationId xmlns:p14="http://schemas.microsoft.com/office/powerpoint/2010/main" val="214492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42" presetClass="path" presetSubtype="0" decel="100000" fill="hold" grpId="1" nodeType="withEffect">
                                  <p:stCondLst>
                                    <p:cond delay="0"/>
                                  </p:stCondLst>
                                  <p:childTnLst>
                                    <p:animMotion origin="layout" path="M 3.61111E-6 -3.7037E-6 L 3.61111E-6 0.04352 " pathEditMode="relative" rAng="0" ptsTypes="AA">
                                      <p:cBhvr>
                                        <p:cTn id="9" dur="500" spd="-100000" fill="hold"/>
                                        <p:tgtEl>
                                          <p:spTgt spid="17"/>
                                        </p:tgtEl>
                                        <p:attrNameLst>
                                          <p:attrName>ppt_x</p:attrName>
                                          <p:attrName>ppt_y</p:attrName>
                                        </p:attrNameLst>
                                      </p:cBhvr>
                                      <p:rCtr x="0" y="2160"/>
                                    </p:animMotion>
                                  </p:childTnLst>
                                </p:cTn>
                              </p:par>
                              <p:par>
                                <p:cTn id="10" presetID="10"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42" presetClass="path" presetSubtype="0" decel="100000" fill="hold" grpId="1" nodeType="withEffect">
                                  <p:stCondLst>
                                    <p:cond delay="0"/>
                                  </p:stCondLst>
                                  <p:childTnLst>
                                    <p:animMotion origin="layout" path="M 3.61111E-6 -3.7037E-6 L 3.61111E-6 0.04352 " pathEditMode="relative" rAng="0" ptsTypes="AA">
                                      <p:cBhvr>
                                        <p:cTn id="14" dur="500" spd="-100000" fill="hold"/>
                                        <p:tgtEl>
                                          <p:spTgt spid="21"/>
                                        </p:tgtEl>
                                        <p:attrNameLst>
                                          <p:attrName>ppt_x</p:attrName>
                                          <p:attrName>ppt_y</p:attrName>
                                        </p:attrNameLst>
                                      </p:cBhvr>
                                      <p:rCtr x="0" y="21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1" grpId="0"/>
      <p:bldP spid="21"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Live Role Playing Demo</a:t>
            </a:r>
          </a:p>
        </p:txBody>
      </p:sp>
    </p:spTree>
    <p:extLst>
      <p:ext uri="{BB962C8B-B14F-4D97-AF65-F5344CB8AC3E}">
        <p14:creationId xmlns:p14="http://schemas.microsoft.com/office/powerpoint/2010/main" val="4016238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GuardDuty</a:t>
            </a:r>
          </a:p>
        </p:txBody>
      </p:sp>
      <p:pic>
        <p:nvPicPr>
          <p:cNvPr id="7" name="Picture 6">
            <a:extLst>
              <a:ext uri="{FF2B5EF4-FFF2-40B4-BE49-F238E27FC236}">
                <a16:creationId xmlns:a16="http://schemas.microsoft.com/office/drawing/2014/main" id="{9E7D1F8F-D529-6E4B-9F74-94DA9BB8E6A4}"/>
              </a:ext>
            </a:extLst>
          </p:cNvPr>
          <p:cNvPicPr/>
          <p:nvPr/>
        </p:nvPicPr>
        <p:blipFill>
          <a:blip r:embed="rId3">
            <a:extLst>
              <a:ext uri="{28A0092B-C50C-407E-A947-70E740481C1C}">
                <a14:useLocalDpi xmlns:a14="http://schemas.microsoft.com/office/drawing/2010/main" val="0"/>
              </a:ext>
            </a:extLst>
          </a:blip>
          <a:stretch>
            <a:fillRect/>
          </a:stretch>
        </p:blipFill>
        <p:spPr>
          <a:xfrm>
            <a:off x="1" y="972587"/>
            <a:ext cx="9144000" cy="3200400"/>
          </a:xfrm>
          <a:prstGeom prst="rect">
            <a:avLst/>
          </a:prstGeom>
        </p:spPr>
      </p:pic>
    </p:spTree>
    <p:extLst>
      <p:ext uri="{BB962C8B-B14F-4D97-AF65-F5344CB8AC3E}">
        <p14:creationId xmlns:p14="http://schemas.microsoft.com/office/powerpoint/2010/main" val="1358319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Amazon GuardDuty Detect?</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10" name="Diagram 9">
            <a:extLst>
              <a:ext uri="{FF2B5EF4-FFF2-40B4-BE49-F238E27FC236}">
                <a16:creationId xmlns:a16="http://schemas.microsoft.com/office/drawing/2014/main" id="{7D12187D-02D1-6345-86EB-87FFD8272CFC}"/>
              </a:ext>
            </a:extLst>
          </p:cNvPr>
          <p:cNvGraphicFramePr/>
          <p:nvPr>
            <p:extLst>
              <p:ext uri="{D42A27DB-BD31-4B8C-83A1-F6EECF244321}">
                <p14:modId xmlns:p14="http://schemas.microsoft.com/office/powerpoint/2010/main" val="3219563170"/>
              </p:ext>
            </p:extLst>
          </p:nvPr>
        </p:nvGraphicFramePr>
        <p:xfrm>
          <a:off x="1101412" y="1516446"/>
          <a:ext cx="6936721" cy="2531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4FC632E3-7E95-174E-96C5-CECA4D14552F}"/>
              </a:ext>
            </a:extLst>
          </p:cNvPr>
          <p:cNvSpPr txBox="1"/>
          <p:nvPr/>
        </p:nvSpPr>
        <p:spPr>
          <a:xfrm>
            <a:off x="273436" y="1224753"/>
            <a:ext cx="1063112" cy="461665"/>
          </a:xfrm>
          <a:prstGeom prst="rect">
            <a:avLst/>
          </a:prstGeom>
          <a:noFill/>
          <a:ln>
            <a:solidFill>
              <a:schemeClr val="bg1"/>
            </a:solidFill>
          </a:ln>
        </p:spPr>
        <p:txBody>
          <a:bodyPr wrap="none" rtlCol="0">
            <a:spAutoFit/>
          </a:bodyPr>
          <a:lstStyle/>
          <a:p>
            <a:pPr algn="ctr"/>
            <a:r>
              <a:rPr lang="en-US" sz="1200" dirty="0">
                <a:solidFill>
                  <a:srgbClr val="FFB100"/>
                </a:solidFill>
                <a:latin typeface="Amazon Ember" charset="0"/>
                <a:ea typeface="Amazon Ember" charset="0"/>
                <a:cs typeface="Amazon Ember" charset="0"/>
              </a:rPr>
              <a:t>Malicious or </a:t>
            </a:r>
          </a:p>
          <a:p>
            <a:pPr algn="ctr"/>
            <a:r>
              <a:rPr lang="en-US" sz="1200">
                <a:solidFill>
                  <a:srgbClr val="FFB100"/>
                </a:solidFill>
                <a:latin typeface="Amazon Ember" charset="0"/>
                <a:ea typeface="Amazon Ember" charset="0"/>
                <a:cs typeface="Amazon Ember" charset="0"/>
              </a:rPr>
              <a:t>suspicious </a:t>
            </a:r>
            <a:r>
              <a:rPr lang="en-US" sz="1200" dirty="0">
                <a:solidFill>
                  <a:srgbClr val="FFB100"/>
                </a:solidFill>
                <a:latin typeface="Amazon Ember" charset="0"/>
                <a:ea typeface="Amazon Ember" charset="0"/>
                <a:cs typeface="Amazon Ember" charset="0"/>
              </a:rPr>
              <a:t>IP</a:t>
            </a:r>
          </a:p>
        </p:txBody>
      </p:sp>
      <p:cxnSp>
        <p:nvCxnSpPr>
          <p:cNvPr id="12" name="Straight Arrow Connector 11">
            <a:extLst>
              <a:ext uri="{FF2B5EF4-FFF2-40B4-BE49-F238E27FC236}">
                <a16:creationId xmlns:a16="http://schemas.microsoft.com/office/drawing/2014/main" id="{7E1F4FEC-7C50-8C4F-BC29-E0361022EADB}"/>
              </a:ext>
            </a:extLst>
          </p:cNvPr>
          <p:cNvCxnSpPr>
            <a:cxnSpLocks/>
            <a:stCxn id="11" idx="2"/>
          </p:cNvCxnSpPr>
          <p:nvPr/>
        </p:nvCxnSpPr>
        <p:spPr>
          <a:xfrm>
            <a:off x="804992" y="1686418"/>
            <a:ext cx="967639" cy="613514"/>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1D1AB50-4F5C-E74A-B790-F0AE5B4D33BE}"/>
              </a:ext>
            </a:extLst>
          </p:cNvPr>
          <p:cNvSpPr txBox="1"/>
          <p:nvPr/>
        </p:nvSpPr>
        <p:spPr>
          <a:xfrm>
            <a:off x="1807672" y="4105770"/>
            <a:ext cx="1154483"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ports</a:t>
            </a:r>
          </a:p>
        </p:txBody>
      </p:sp>
      <p:cxnSp>
        <p:nvCxnSpPr>
          <p:cNvPr id="14" name="Straight Arrow Connector 13">
            <a:extLst>
              <a:ext uri="{FF2B5EF4-FFF2-40B4-BE49-F238E27FC236}">
                <a16:creationId xmlns:a16="http://schemas.microsoft.com/office/drawing/2014/main" id="{D66AA611-33E8-3349-901C-E8177FC83839}"/>
              </a:ext>
            </a:extLst>
          </p:cNvPr>
          <p:cNvCxnSpPr>
            <a:cxnSpLocks/>
            <a:stCxn id="13" idx="0"/>
          </p:cNvCxnSpPr>
          <p:nvPr/>
        </p:nvCxnSpPr>
        <p:spPr>
          <a:xfrm flipV="1">
            <a:off x="2384914" y="3274142"/>
            <a:ext cx="798802" cy="831628"/>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525AF38A-9EB8-F940-B100-B6BBD94ED1C0}"/>
              </a:ext>
            </a:extLst>
          </p:cNvPr>
          <p:cNvSpPr txBox="1"/>
          <p:nvPr/>
        </p:nvSpPr>
        <p:spPr>
          <a:xfrm>
            <a:off x="3452396" y="3787991"/>
            <a:ext cx="1300356"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DNS exfiltration</a:t>
            </a:r>
          </a:p>
        </p:txBody>
      </p:sp>
      <p:cxnSp>
        <p:nvCxnSpPr>
          <p:cNvPr id="16" name="Straight Arrow Connector 15">
            <a:extLst>
              <a:ext uri="{FF2B5EF4-FFF2-40B4-BE49-F238E27FC236}">
                <a16:creationId xmlns:a16="http://schemas.microsoft.com/office/drawing/2014/main" id="{CEF8B8BC-B805-C14A-A55A-162D26C385D7}"/>
              </a:ext>
            </a:extLst>
          </p:cNvPr>
          <p:cNvCxnSpPr>
            <a:cxnSpLocks/>
          </p:cNvCxnSpPr>
          <p:nvPr/>
        </p:nvCxnSpPr>
        <p:spPr>
          <a:xfrm flipV="1">
            <a:off x="4245657" y="3291497"/>
            <a:ext cx="324115" cy="48696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ED6C497E-DE6B-5A4A-8A60-B60108DD4E95}"/>
              </a:ext>
            </a:extLst>
          </p:cNvPr>
          <p:cNvSpPr txBox="1"/>
          <p:nvPr/>
        </p:nvSpPr>
        <p:spPr>
          <a:xfrm>
            <a:off x="3594123" y="1412020"/>
            <a:ext cx="1773242"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traffic volume</a:t>
            </a:r>
          </a:p>
        </p:txBody>
      </p:sp>
      <p:cxnSp>
        <p:nvCxnSpPr>
          <p:cNvPr id="24" name="Straight Arrow Connector 23">
            <a:extLst>
              <a:ext uri="{FF2B5EF4-FFF2-40B4-BE49-F238E27FC236}">
                <a16:creationId xmlns:a16="http://schemas.microsoft.com/office/drawing/2014/main" id="{FC44D532-18E4-4E4B-9FF3-721D325EF870}"/>
              </a:ext>
            </a:extLst>
          </p:cNvPr>
          <p:cNvCxnSpPr>
            <a:cxnSpLocks/>
          </p:cNvCxnSpPr>
          <p:nvPr/>
        </p:nvCxnSpPr>
        <p:spPr>
          <a:xfrm>
            <a:off x="4480744" y="1715851"/>
            <a:ext cx="89028" cy="600370"/>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319C8B16-4AFE-BF42-9E1A-5E8115FBF5C2}"/>
              </a:ext>
            </a:extLst>
          </p:cNvPr>
          <p:cNvCxnSpPr>
            <a:cxnSpLocks/>
            <a:stCxn id="26" idx="2"/>
          </p:cNvCxnSpPr>
          <p:nvPr/>
        </p:nvCxnSpPr>
        <p:spPr>
          <a:xfrm>
            <a:off x="2531550" y="1115482"/>
            <a:ext cx="652166" cy="1200739"/>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407C81C0-5732-934E-8411-8DA48CDEA60D}"/>
              </a:ext>
            </a:extLst>
          </p:cNvPr>
          <p:cNvSpPr txBox="1"/>
          <p:nvPr/>
        </p:nvSpPr>
        <p:spPr>
          <a:xfrm>
            <a:off x="1521497" y="838483"/>
            <a:ext cx="2020105" cy="276999"/>
          </a:xfrm>
          <a:prstGeom prst="rect">
            <a:avLst/>
          </a:prstGeom>
          <a:noFill/>
          <a:ln>
            <a:solidFill>
              <a:schemeClr val="bg1"/>
            </a:solidFill>
          </a:ln>
        </p:spPr>
        <p:txBody>
          <a:bodyPr wrap="none" rtlCol="0">
            <a:spAutoFit/>
          </a:bodyPr>
          <a:lstStyle/>
          <a:p>
            <a:pPr algn="ctr"/>
            <a:r>
              <a:rPr lang="en-US" sz="1200" dirty="0">
                <a:solidFill>
                  <a:srgbClr val="FFB100"/>
                </a:solidFill>
                <a:latin typeface="Amazon Ember" charset="0"/>
                <a:ea typeface="Amazon Ember" charset="0"/>
                <a:cs typeface="Amazon Ember" charset="0"/>
              </a:rPr>
              <a:t>Connect to blacklisted site</a:t>
            </a:r>
            <a:endParaRPr lang="en-US" sz="1200" dirty="0">
              <a:solidFill>
                <a:srgbClr val="FFB100"/>
              </a:solidFill>
              <a:latin typeface="Amazon Ember" panose="02000000000000000000" pitchFamily="2" charset="0"/>
              <a:ea typeface="Amazon Ember" charset="0"/>
              <a:cs typeface="Amazon Ember" charset="0"/>
            </a:endParaRPr>
          </a:p>
        </p:txBody>
      </p:sp>
      <p:sp>
        <p:nvSpPr>
          <p:cNvPr id="27" name="TextBox 26">
            <a:extLst>
              <a:ext uri="{FF2B5EF4-FFF2-40B4-BE49-F238E27FC236}">
                <a16:creationId xmlns:a16="http://schemas.microsoft.com/office/drawing/2014/main" id="{3D5E74EF-EEE1-F740-8B3E-317D54A48C10}"/>
              </a:ext>
            </a:extLst>
          </p:cNvPr>
          <p:cNvSpPr txBox="1"/>
          <p:nvPr/>
        </p:nvSpPr>
        <p:spPr>
          <a:xfrm>
            <a:off x="179682" y="2251946"/>
            <a:ext cx="611065" cy="276999"/>
          </a:xfrm>
          <a:prstGeom prst="rect">
            <a:avLst/>
          </a:prstGeom>
          <a:noFill/>
          <a:ln>
            <a:solidFill>
              <a:schemeClr val="bg1"/>
            </a:solidFill>
          </a:ln>
        </p:spPr>
        <p:txBody>
          <a:bodyPr wrap="none" rtlCol="0">
            <a:spAutoFit/>
          </a:bodyPr>
          <a:lstStyle/>
          <a:p>
            <a:r>
              <a:rPr lang="en-US" sz="1200">
                <a:solidFill>
                  <a:srgbClr val="FFB100"/>
                </a:solidFill>
                <a:latin typeface="Amazon Ember" charset="0"/>
                <a:ea typeface="Amazon Ember" charset="0"/>
                <a:cs typeface="Amazon Ember" charset="0"/>
              </a:rPr>
              <a:t>Recon</a:t>
            </a:r>
            <a:endParaRPr lang="en-US" sz="1200" dirty="0">
              <a:solidFill>
                <a:srgbClr val="FFB100"/>
              </a:solidFill>
              <a:latin typeface="Amazon Ember" charset="0"/>
              <a:ea typeface="Amazon Ember" charset="0"/>
              <a:cs typeface="Amazon Ember" charset="0"/>
            </a:endParaRPr>
          </a:p>
        </p:txBody>
      </p:sp>
      <p:cxnSp>
        <p:nvCxnSpPr>
          <p:cNvPr id="28" name="Straight Arrow Connector 27">
            <a:extLst>
              <a:ext uri="{FF2B5EF4-FFF2-40B4-BE49-F238E27FC236}">
                <a16:creationId xmlns:a16="http://schemas.microsoft.com/office/drawing/2014/main" id="{8EC6EFBA-ADFF-6546-87AF-A5E9D9FE22AF}"/>
              </a:ext>
            </a:extLst>
          </p:cNvPr>
          <p:cNvCxnSpPr>
            <a:cxnSpLocks/>
            <a:stCxn id="27" idx="2"/>
            <a:endCxn id="10" idx="1"/>
          </p:cNvCxnSpPr>
          <p:nvPr/>
        </p:nvCxnSpPr>
        <p:spPr>
          <a:xfrm>
            <a:off x="485215" y="2528945"/>
            <a:ext cx="616197" cy="253150"/>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09B7B27-A2B8-794E-9998-16799E7D9D4E}"/>
              </a:ext>
            </a:extLst>
          </p:cNvPr>
          <p:cNvSpPr txBox="1"/>
          <p:nvPr/>
        </p:nvSpPr>
        <p:spPr>
          <a:xfrm>
            <a:off x="5032615" y="743667"/>
            <a:ext cx="1531188"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Anonymizing proxy</a:t>
            </a:r>
          </a:p>
        </p:txBody>
      </p:sp>
      <p:cxnSp>
        <p:nvCxnSpPr>
          <p:cNvPr id="30" name="Straight Arrow Connector 29">
            <a:extLst>
              <a:ext uri="{FF2B5EF4-FFF2-40B4-BE49-F238E27FC236}">
                <a16:creationId xmlns:a16="http://schemas.microsoft.com/office/drawing/2014/main" id="{764EAA56-8AB6-0945-9BAD-817150A4A72F}"/>
              </a:ext>
            </a:extLst>
          </p:cNvPr>
          <p:cNvCxnSpPr>
            <a:cxnSpLocks/>
          </p:cNvCxnSpPr>
          <p:nvPr/>
        </p:nvCxnSpPr>
        <p:spPr>
          <a:xfrm>
            <a:off x="5806365" y="1026789"/>
            <a:ext cx="41434" cy="1103953"/>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706AEC6F-9F03-C540-A603-AB40E83D6B32}"/>
              </a:ext>
            </a:extLst>
          </p:cNvPr>
          <p:cNvSpPr txBox="1"/>
          <p:nvPr/>
        </p:nvSpPr>
        <p:spPr>
          <a:xfrm>
            <a:off x="5009603" y="4244269"/>
            <a:ext cx="1425390" cy="461665"/>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Temp credentials </a:t>
            </a:r>
          </a:p>
          <a:p>
            <a:r>
              <a:rPr lang="en-US" sz="1200">
                <a:solidFill>
                  <a:srgbClr val="FFB100"/>
                </a:solidFill>
                <a:latin typeface="Amazon Ember" charset="0"/>
                <a:ea typeface="Amazon Ember" charset="0"/>
                <a:cs typeface="Amazon Ember" charset="0"/>
              </a:rPr>
              <a:t>used off-instance</a:t>
            </a:r>
            <a:endParaRPr lang="en-US" sz="1200" dirty="0">
              <a:solidFill>
                <a:srgbClr val="FFB100"/>
              </a:solidFill>
              <a:latin typeface="Amazon Ember" panose="02000000000000000000" pitchFamily="2" charset="0"/>
              <a:ea typeface="Amazon Ember" charset="0"/>
              <a:cs typeface="Amazon Ember" charset="0"/>
            </a:endParaRPr>
          </a:p>
        </p:txBody>
      </p:sp>
      <p:cxnSp>
        <p:nvCxnSpPr>
          <p:cNvPr id="32" name="Straight Arrow Connector 31">
            <a:extLst>
              <a:ext uri="{FF2B5EF4-FFF2-40B4-BE49-F238E27FC236}">
                <a16:creationId xmlns:a16="http://schemas.microsoft.com/office/drawing/2014/main" id="{9D1CFE7D-8017-5D4A-A332-C1CEEFF83AFA}"/>
              </a:ext>
            </a:extLst>
          </p:cNvPr>
          <p:cNvCxnSpPr>
            <a:cxnSpLocks/>
            <a:stCxn id="31" idx="0"/>
          </p:cNvCxnSpPr>
          <p:nvPr/>
        </p:nvCxnSpPr>
        <p:spPr>
          <a:xfrm flipV="1">
            <a:off x="5722298" y="3271553"/>
            <a:ext cx="306654" cy="972716"/>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1FC120E8-EB06-AF40-907F-5C9BA5E46D64}"/>
              </a:ext>
            </a:extLst>
          </p:cNvPr>
          <p:cNvSpPr txBox="1"/>
          <p:nvPr/>
        </p:nvSpPr>
        <p:spPr>
          <a:xfrm>
            <a:off x="6536307" y="1133115"/>
            <a:ext cx="1433406"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ISP caller</a:t>
            </a:r>
          </a:p>
        </p:txBody>
      </p:sp>
      <p:cxnSp>
        <p:nvCxnSpPr>
          <p:cNvPr id="34" name="Straight Arrow Connector 33">
            <a:extLst>
              <a:ext uri="{FF2B5EF4-FFF2-40B4-BE49-F238E27FC236}">
                <a16:creationId xmlns:a16="http://schemas.microsoft.com/office/drawing/2014/main" id="{02D86BE8-45BF-3F40-821F-2C7834191D8A}"/>
              </a:ext>
            </a:extLst>
          </p:cNvPr>
          <p:cNvCxnSpPr/>
          <p:nvPr/>
        </p:nvCxnSpPr>
        <p:spPr>
          <a:xfrm flipH="1">
            <a:off x="6496239" y="1394725"/>
            <a:ext cx="729520" cy="731131"/>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5BB2DA26-5843-FA44-9F22-2AE43A079B4B}"/>
              </a:ext>
            </a:extLst>
          </p:cNvPr>
          <p:cNvSpPr txBox="1"/>
          <p:nvPr/>
        </p:nvSpPr>
        <p:spPr>
          <a:xfrm>
            <a:off x="7605071" y="1584450"/>
            <a:ext cx="1210588"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Bitcoin activity</a:t>
            </a:r>
          </a:p>
        </p:txBody>
      </p:sp>
      <p:cxnSp>
        <p:nvCxnSpPr>
          <p:cNvPr id="36" name="Straight Arrow Connector 35">
            <a:extLst>
              <a:ext uri="{FF2B5EF4-FFF2-40B4-BE49-F238E27FC236}">
                <a16:creationId xmlns:a16="http://schemas.microsoft.com/office/drawing/2014/main" id="{1044284D-5E07-C841-97EE-FC9C54185FD2}"/>
              </a:ext>
            </a:extLst>
          </p:cNvPr>
          <p:cNvCxnSpPr/>
          <p:nvPr/>
        </p:nvCxnSpPr>
        <p:spPr>
          <a:xfrm flipH="1">
            <a:off x="7850091" y="1848619"/>
            <a:ext cx="235626" cy="40332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D38AF65C-8CFD-3743-99AF-8C82802E8B10}"/>
              </a:ext>
            </a:extLst>
          </p:cNvPr>
          <p:cNvSpPr txBox="1"/>
          <p:nvPr/>
        </p:nvSpPr>
        <p:spPr>
          <a:xfrm>
            <a:off x="6890508" y="4008377"/>
            <a:ext cx="1871025"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instance launch</a:t>
            </a:r>
          </a:p>
        </p:txBody>
      </p:sp>
      <p:cxnSp>
        <p:nvCxnSpPr>
          <p:cNvPr id="38" name="Straight Arrow Connector 37">
            <a:extLst>
              <a:ext uri="{FF2B5EF4-FFF2-40B4-BE49-F238E27FC236}">
                <a16:creationId xmlns:a16="http://schemas.microsoft.com/office/drawing/2014/main" id="{3397C3FF-639B-5B47-B3AD-A4826627886E}"/>
              </a:ext>
            </a:extLst>
          </p:cNvPr>
          <p:cNvCxnSpPr>
            <a:cxnSpLocks/>
            <a:stCxn id="37" idx="0"/>
          </p:cNvCxnSpPr>
          <p:nvPr/>
        </p:nvCxnSpPr>
        <p:spPr>
          <a:xfrm flipH="1" flipV="1">
            <a:off x="7384026" y="3274142"/>
            <a:ext cx="441995" cy="734235"/>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8808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rPr>
              <a:t>Detecting </a:t>
            </a:r>
            <a:r>
              <a:rPr lang="en-US" i="1" dirty="0">
                <a:solidFill>
                  <a:srgbClr val="414042"/>
                </a:solidFill>
              </a:rPr>
              <a:t>Known</a:t>
            </a:r>
            <a:r>
              <a:rPr lang="en-US" dirty="0">
                <a:solidFill>
                  <a:srgbClr val="414042"/>
                </a:solidFill>
              </a:rPr>
              <a:t> Threats</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9" name="TextBox 38">
            <a:extLst>
              <a:ext uri="{FF2B5EF4-FFF2-40B4-BE49-F238E27FC236}">
                <a16:creationId xmlns:a16="http://schemas.microsoft.com/office/drawing/2014/main" id="{798285BC-AFD8-9D44-9BA8-C05E9DF88555}"/>
              </a:ext>
            </a:extLst>
          </p:cNvPr>
          <p:cNvSpPr txBox="1"/>
          <p:nvPr/>
        </p:nvSpPr>
        <p:spPr>
          <a:xfrm>
            <a:off x="510183" y="884203"/>
            <a:ext cx="8448622" cy="3693319"/>
          </a:xfrm>
          <a:prstGeom prst="rect">
            <a:avLst/>
          </a:prstGeom>
          <a:noFill/>
          <a:ln>
            <a:noFill/>
          </a:ln>
        </p:spPr>
        <p:txBody>
          <a:bodyPr wrap="square" rtlCol="0">
            <a:spAutoFit/>
          </a:bodyPr>
          <a:lstStyle/>
          <a:p>
            <a:r>
              <a:rPr lang="en-US" sz="2400" dirty="0">
                <a:solidFill>
                  <a:srgbClr val="414042"/>
                </a:solidFill>
                <a:latin typeface="Amazon Ember" charset="0"/>
                <a:ea typeface="Amazon Ember" charset="0"/>
                <a:cs typeface="Amazon Ember" charset="0"/>
              </a:rPr>
              <a:t>Threat intelligence</a:t>
            </a:r>
          </a:p>
          <a:p>
            <a:pPr marL="285750" indent="-285750">
              <a:buFont typeface="Arial" charset="0"/>
              <a:buChar char="•"/>
            </a:pPr>
            <a:r>
              <a:rPr lang="en-US" sz="2400" dirty="0">
                <a:solidFill>
                  <a:srgbClr val="414042"/>
                </a:solidFill>
                <a:latin typeface="Amazon Ember" charset="0"/>
                <a:ea typeface="Amazon Ember" charset="0"/>
                <a:cs typeface="Amazon Ember" charset="0"/>
              </a:rPr>
              <a:t>Feeds:</a:t>
            </a:r>
            <a:endParaRPr lang="en-US" sz="2400" dirty="0">
              <a:solidFill>
                <a:srgbClr val="414042"/>
              </a:solidFill>
              <a:latin typeface="Amazon Ember" panose="02000000000000000000" pitchFamily="2" charset="0"/>
              <a:ea typeface="Amazon Ember" charset="0"/>
              <a:cs typeface="Amazon Ember" charset="0"/>
            </a:endParaRPr>
          </a:p>
          <a:p>
            <a:pPr marL="742950" lvl="1" indent="-285750">
              <a:buFont typeface="Courier New" panose="02070309020205020404" pitchFamily="49" charset="0"/>
              <a:buChar char="o"/>
            </a:pPr>
            <a:r>
              <a:rPr lang="en-US" dirty="0">
                <a:solidFill>
                  <a:srgbClr val="414042"/>
                </a:solidFill>
                <a:latin typeface="Amazon Ember" charset="0"/>
                <a:ea typeface="Amazon Ember" charset="0"/>
                <a:cs typeface="Amazon Ember" charset="0"/>
              </a:rPr>
              <a:t>AWS Security</a:t>
            </a:r>
          </a:p>
          <a:p>
            <a:pPr marL="742950" lvl="1" indent="-285750">
              <a:buFont typeface="Courier New" panose="02070309020205020404" pitchFamily="49" charset="0"/>
              <a:buChar char="o"/>
            </a:pPr>
            <a:r>
              <a:rPr lang="en-US" dirty="0">
                <a:solidFill>
                  <a:srgbClr val="414042"/>
                </a:solidFill>
                <a:latin typeface="Amazon Ember" charset="0"/>
                <a:ea typeface="Amazon Ember" charset="0"/>
                <a:cs typeface="Amazon Ember" charset="0"/>
              </a:rPr>
              <a:t>Commercial - </a:t>
            </a:r>
            <a:r>
              <a:rPr lang="en-US" dirty="0" err="1">
                <a:solidFill>
                  <a:srgbClr val="92D050"/>
                </a:solidFill>
                <a:latin typeface="Amazon Ember" charset="0"/>
                <a:ea typeface="Amazon Ember" charset="0"/>
                <a:cs typeface="Amazon Ember" charset="0"/>
              </a:rPr>
              <a:t>CrowdStrike</a:t>
            </a:r>
            <a:r>
              <a:rPr lang="en-US" dirty="0">
                <a:solidFill>
                  <a:srgbClr val="92D050"/>
                </a:solidFill>
                <a:latin typeface="Amazon Ember" charset="0"/>
                <a:ea typeface="Amazon Ember" charset="0"/>
                <a:cs typeface="Amazon Ember" charset="0"/>
              </a:rPr>
              <a:t>, </a:t>
            </a:r>
            <a:r>
              <a:rPr lang="en-US" dirty="0" err="1">
                <a:solidFill>
                  <a:srgbClr val="92D050"/>
                </a:solidFill>
                <a:latin typeface="Amazon Ember" charset="0"/>
                <a:ea typeface="Amazon Ember" charset="0"/>
                <a:cs typeface="Amazon Ember" charset="0"/>
              </a:rPr>
              <a:t>Proofpoint</a:t>
            </a:r>
            <a:endParaRPr lang="en-US" dirty="0">
              <a:solidFill>
                <a:srgbClr val="92D050"/>
              </a:solidFill>
              <a:latin typeface="Amazon Ember" panose="02000000000000000000" pitchFamily="2" charset="0"/>
              <a:ea typeface="Amazon Ember" charset="0"/>
              <a:cs typeface="Amazon Ember" charset="0"/>
            </a:endParaRPr>
          </a:p>
          <a:p>
            <a:pPr marL="742950" lvl="1" indent="-285750">
              <a:buFont typeface="Courier New" panose="02070309020205020404" pitchFamily="49" charset="0"/>
              <a:buChar char="o"/>
            </a:pPr>
            <a:r>
              <a:rPr lang="en-US" dirty="0">
                <a:solidFill>
                  <a:srgbClr val="414042"/>
                </a:solidFill>
                <a:latin typeface="Amazon Ember" charset="0"/>
                <a:ea typeface="Amazon Ember" charset="0"/>
                <a:cs typeface="Amazon Ember" charset="0"/>
              </a:rPr>
              <a:t>Open source</a:t>
            </a:r>
            <a:endParaRPr lang="en-US" dirty="0">
              <a:solidFill>
                <a:srgbClr val="414042"/>
              </a:solidFill>
              <a:latin typeface="Amazon Ember" panose="02000000000000000000" pitchFamily="2" charset="0"/>
              <a:ea typeface="Amazon Ember" charset="0"/>
              <a:cs typeface="Amazon Ember" charset="0"/>
            </a:endParaRPr>
          </a:p>
          <a:p>
            <a:pPr marL="742950" lvl="1" indent="-285750">
              <a:buFont typeface="Courier New" panose="02070309020205020404" pitchFamily="49" charset="0"/>
              <a:buChar char="o"/>
            </a:pPr>
            <a:r>
              <a:rPr lang="en-US" dirty="0">
                <a:solidFill>
                  <a:srgbClr val="414042"/>
                </a:solidFill>
                <a:latin typeface="Amazon Ember" charset="0"/>
                <a:ea typeface="Amazon Ember" charset="0"/>
                <a:cs typeface="Amazon Ember" charset="0"/>
              </a:rPr>
              <a:t>Customer provided - </a:t>
            </a:r>
            <a:r>
              <a:rPr lang="en-US" dirty="0">
                <a:solidFill>
                  <a:srgbClr val="414042"/>
                </a:solidFill>
                <a:latin typeface="Courier New" panose="02070309020205020404" pitchFamily="49" charset="0"/>
                <a:cs typeface="Courier New" panose="02070309020205020404" pitchFamily="49" charset="0"/>
              </a:rPr>
              <a:t>"</a:t>
            </a:r>
            <a:r>
              <a:rPr lang="en-US" dirty="0">
                <a:solidFill>
                  <a:srgbClr val="00B050"/>
                </a:solidFill>
                <a:latin typeface="Courier New" panose="02070309020205020404" pitchFamily="49" charset="0"/>
                <a:cs typeface="Courier New" panose="02070309020205020404" pitchFamily="49" charset="0"/>
              </a:rPr>
              <a:t>format</a:t>
            </a:r>
            <a:r>
              <a:rPr lang="en-US" dirty="0">
                <a:solidFill>
                  <a:srgbClr val="414042"/>
                </a:solidFill>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[TXT|STIX|OTX_CSV|ALIEN_VAULT|PROOF_POINT|FIRE_EYE]</a:t>
            </a:r>
            <a:r>
              <a:rPr lang="en-US" dirty="0">
                <a:solidFill>
                  <a:srgbClr val="414042"/>
                </a:solidFill>
                <a:latin typeface="Courier New" panose="02070309020205020404" pitchFamily="49" charset="0"/>
                <a:cs typeface="Courier New" panose="02070309020205020404" pitchFamily="49" charset="0"/>
              </a:rPr>
              <a:t>",</a:t>
            </a:r>
            <a:endParaRPr lang="en-US" dirty="0">
              <a:solidFill>
                <a:srgbClr val="414042"/>
              </a:solidFill>
              <a:latin typeface="Courier New" panose="02070309020205020404" pitchFamily="49" charset="0"/>
              <a:ea typeface="Amazon Ember" charset="0"/>
              <a:cs typeface="Courier New" panose="02070309020205020404" pitchFamily="49" charset="0"/>
            </a:endParaRPr>
          </a:p>
          <a:p>
            <a:pPr marL="285750" indent="-285750">
              <a:buFont typeface="Arial" charset="0"/>
              <a:buChar char="•"/>
            </a:pPr>
            <a:r>
              <a:rPr lang="en-US" sz="2400" dirty="0">
                <a:solidFill>
                  <a:srgbClr val="414042"/>
                </a:solidFill>
                <a:latin typeface="Amazon Ember" charset="0"/>
                <a:ea typeface="Amazon Ember" charset="0"/>
                <a:cs typeface="Amazon Ember" charset="0"/>
              </a:rPr>
              <a:t>Known malware infected hosts</a:t>
            </a:r>
          </a:p>
          <a:p>
            <a:pPr marL="285750" indent="-285750">
              <a:buFont typeface="Arial" charset="0"/>
              <a:buChar char="•"/>
            </a:pPr>
            <a:r>
              <a:rPr lang="en-US" sz="2400" dirty="0">
                <a:solidFill>
                  <a:srgbClr val="414042"/>
                </a:solidFill>
                <a:latin typeface="Amazon Ember" charset="0"/>
                <a:ea typeface="Amazon Ember" charset="0"/>
                <a:cs typeface="Amazon Ember" charset="0"/>
              </a:rPr>
              <a:t>Anonymizing proxies</a:t>
            </a:r>
          </a:p>
          <a:p>
            <a:pPr marL="285750" indent="-285750">
              <a:buFont typeface="Arial" charset="0"/>
              <a:buChar char="•"/>
            </a:pPr>
            <a:r>
              <a:rPr lang="en-US" sz="2400" dirty="0">
                <a:solidFill>
                  <a:srgbClr val="414042"/>
                </a:solidFill>
                <a:latin typeface="Amazon Ember" charset="0"/>
                <a:ea typeface="Amazon Ember" charset="0"/>
                <a:cs typeface="Amazon Ember" charset="0"/>
              </a:rPr>
              <a:t>Sites hosting malware and hacker tools</a:t>
            </a:r>
          </a:p>
          <a:p>
            <a:pPr marL="285750" indent="-285750">
              <a:buFont typeface="Arial" charset="0"/>
              <a:buChar char="•"/>
            </a:pPr>
            <a:r>
              <a:rPr lang="en-US" sz="2400" dirty="0">
                <a:solidFill>
                  <a:srgbClr val="414042"/>
                </a:solidFill>
                <a:latin typeface="Amazon Ember" charset="0"/>
                <a:ea typeface="Amazon Ember" charset="0"/>
                <a:cs typeface="Amazon Ember" charset="0"/>
              </a:rPr>
              <a:t>Cryptocurrency mining pools and wallets</a:t>
            </a:r>
          </a:p>
        </p:txBody>
      </p:sp>
    </p:spTree>
    <p:extLst>
      <p:ext uri="{BB962C8B-B14F-4D97-AF65-F5344CB8AC3E}">
        <p14:creationId xmlns:p14="http://schemas.microsoft.com/office/powerpoint/2010/main" val="3992570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Amazon Macie</a:t>
            </a:r>
            <a:endParaRPr lang="en-US" dirty="0">
              <a:solidFill>
                <a:srgbClr val="414042"/>
              </a:solidFill>
            </a:endParaRPr>
          </a:p>
        </p:txBody>
      </p:sp>
      <p:pic>
        <p:nvPicPr>
          <p:cNvPr id="4" name="pasted-image.pdf">
            <a:extLst>
              <a:ext uri="{FF2B5EF4-FFF2-40B4-BE49-F238E27FC236}">
                <a16:creationId xmlns:a16="http://schemas.microsoft.com/office/drawing/2014/main" id="{9CD649C2-91FD-3446-B4CA-493D614642C7}"/>
              </a:ext>
            </a:extLst>
          </p:cNvPr>
          <p:cNvPicPr>
            <a:picLocks noChangeAspect="1"/>
          </p:cNvPicPr>
          <p:nvPr/>
        </p:nvPicPr>
        <p:blipFill>
          <a:blip r:embed="rId3">
            <a:alphaModFix amt="82492"/>
            <a:duotone>
              <a:prstClr val="black"/>
              <a:srgbClr val="2CFEE2">
                <a:tint val="45000"/>
                <a:satMod val="400000"/>
              </a:srgbClr>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304185" y="1250214"/>
            <a:ext cx="3964610" cy="2643072"/>
          </a:xfrm>
          <a:prstGeom prst="rect">
            <a:avLst/>
          </a:prstGeom>
          <a:noFill/>
          <a:ln w="12700">
            <a:miter lim="400000"/>
          </a:ln>
        </p:spPr>
      </p:pic>
      <p:sp>
        <p:nvSpPr>
          <p:cNvPr id="5" name="TextBox 5">
            <a:extLst>
              <a:ext uri="{FF2B5EF4-FFF2-40B4-BE49-F238E27FC236}">
                <a16:creationId xmlns:a16="http://schemas.microsoft.com/office/drawing/2014/main" id="{3009F706-B4A0-0845-BA6B-38553808DFEA}"/>
              </a:ext>
            </a:extLst>
          </p:cNvPr>
          <p:cNvSpPr txBox="1"/>
          <p:nvPr/>
        </p:nvSpPr>
        <p:spPr>
          <a:xfrm>
            <a:off x="131847" y="1784470"/>
            <a:ext cx="2037405"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rgbClr val="FFB100"/>
                </a:solidFill>
                <a:latin typeface="Amazon Ember"/>
              </a:rPr>
              <a:t>Understand </a:t>
            </a:r>
            <a:br>
              <a:rPr lang="en-US" b="1" dirty="0">
                <a:solidFill>
                  <a:srgbClr val="FFB100"/>
                </a:solidFill>
                <a:latin typeface="Amazon Ember"/>
              </a:rPr>
            </a:br>
            <a:r>
              <a:rPr lang="en-US" b="1" dirty="0">
                <a:solidFill>
                  <a:srgbClr val="FFB100"/>
                </a:solidFill>
                <a:latin typeface="Amazon Ember"/>
              </a:rPr>
              <a:t>your data</a:t>
            </a:r>
            <a:endParaRPr lang="en-US" b="1" dirty="0">
              <a:solidFill>
                <a:srgbClr val="414042"/>
              </a:solidFill>
              <a:latin typeface="Amazon Ember" panose="02000000000000000000" pitchFamily="2" charset="0"/>
            </a:endParaRPr>
          </a:p>
          <a:p>
            <a:r>
              <a:rPr lang="en-US" dirty="0">
                <a:solidFill>
                  <a:srgbClr val="414042"/>
                </a:solidFill>
                <a:latin typeface="Amazon Ember"/>
              </a:rPr>
              <a:t>Natural Language Processing (NLP)</a:t>
            </a:r>
          </a:p>
        </p:txBody>
      </p:sp>
      <p:sp>
        <p:nvSpPr>
          <p:cNvPr id="6" name="TextBox 5">
            <a:extLst>
              <a:ext uri="{FF2B5EF4-FFF2-40B4-BE49-F238E27FC236}">
                <a16:creationId xmlns:a16="http://schemas.microsoft.com/office/drawing/2014/main" id="{954DC9DF-9CFC-9A41-9BC3-E3228C75425C}"/>
              </a:ext>
            </a:extLst>
          </p:cNvPr>
          <p:cNvSpPr txBox="1"/>
          <p:nvPr/>
        </p:nvSpPr>
        <p:spPr>
          <a:xfrm>
            <a:off x="6403728" y="1784470"/>
            <a:ext cx="2608425" cy="14773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rgbClr val="FFB100"/>
                </a:solidFill>
                <a:latin typeface="Amazon Ember"/>
              </a:rPr>
              <a:t>Understand data access</a:t>
            </a:r>
            <a:endParaRPr lang="en-US" b="1" dirty="0">
              <a:solidFill>
                <a:srgbClr val="414042"/>
              </a:solidFill>
              <a:latin typeface="Amazon Ember" panose="02000000000000000000" pitchFamily="2" charset="0"/>
            </a:endParaRPr>
          </a:p>
          <a:p>
            <a:r>
              <a:rPr lang="en-US" dirty="0">
                <a:solidFill>
                  <a:srgbClr val="414042"/>
                </a:solidFill>
                <a:latin typeface="Amazon Ember"/>
              </a:rPr>
              <a:t>Predictive User Behavior Analytics (UBA)</a:t>
            </a:r>
          </a:p>
        </p:txBody>
      </p:sp>
    </p:spTree>
    <p:extLst>
      <p:ext uri="{BB962C8B-B14F-4D97-AF65-F5344CB8AC3E}">
        <p14:creationId xmlns:p14="http://schemas.microsoft.com/office/powerpoint/2010/main" val="2427125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0"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sym typeface="Arial"/>
              </a:rPr>
              <a:t>Macie Content Classification</a:t>
            </a:r>
            <a:endParaRPr lang="en-US" dirty="0">
              <a:solidFill>
                <a:srgbClr val="414042"/>
              </a:solidFill>
            </a:endParaRPr>
          </a:p>
        </p:txBody>
      </p:sp>
      <p:sp>
        <p:nvSpPr>
          <p:cNvPr id="7" name="Content Placeholder 2">
            <a:extLst>
              <a:ext uri="{FF2B5EF4-FFF2-40B4-BE49-F238E27FC236}">
                <a16:creationId xmlns:a16="http://schemas.microsoft.com/office/drawing/2014/main" id="{FCCA1157-2B25-854F-AD2E-794B85CFCDE9}"/>
              </a:ext>
            </a:extLst>
          </p:cNvPr>
          <p:cNvSpPr txBox="1">
            <a:spLocks/>
          </p:cNvSpPr>
          <p:nvPr/>
        </p:nvSpPr>
        <p:spPr>
          <a:xfrm>
            <a:off x="236306" y="978195"/>
            <a:ext cx="3836764" cy="3232150"/>
          </a:xfrm>
          <a:prstGeom prst="rect">
            <a:avLst/>
          </a:prstGeom>
        </p:spPr>
        <p:txBody>
          <a:bodyPr vert="horz" lIns="91440" tIns="45720" rIns="91440" bIns="45720" rtlCol="0">
            <a:noAutofit/>
          </a:bodyPr>
          <a:lst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lnSpc>
                <a:spcPct val="128571"/>
              </a:lnSpc>
              <a:spcBef>
                <a:spcPts val="2000"/>
              </a:spcBef>
              <a:buClr>
                <a:schemeClr val="tx1"/>
              </a:buClr>
              <a:buSzPct val="100000"/>
            </a:pPr>
            <a:r>
              <a:rPr lang="en-US" sz="1800" kern="0" dirty="0">
                <a:solidFill>
                  <a:srgbClr val="414042"/>
                </a:solidFill>
                <a:latin typeface="Amazon Ember"/>
                <a:cs typeface="Arial"/>
                <a:sym typeface="Arial"/>
              </a:rPr>
              <a:t>PII and personal data</a:t>
            </a:r>
          </a:p>
          <a:p>
            <a:pPr defTabSz="914400">
              <a:lnSpc>
                <a:spcPct val="128571"/>
              </a:lnSpc>
              <a:spcBef>
                <a:spcPts val="2000"/>
              </a:spcBef>
              <a:buClr>
                <a:schemeClr val="tx1"/>
              </a:buClr>
              <a:buSzPct val="100000"/>
            </a:pPr>
            <a:r>
              <a:rPr lang="en-US" sz="1800" kern="0" dirty="0">
                <a:solidFill>
                  <a:srgbClr val="414042"/>
                </a:solidFill>
                <a:latin typeface="Amazon Ember"/>
                <a:cs typeface="Arial"/>
                <a:sym typeface="Arial"/>
              </a:rPr>
              <a:t>Source code</a:t>
            </a:r>
          </a:p>
          <a:p>
            <a:pPr defTabSz="914400">
              <a:lnSpc>
                <a:spcPct val="128571"/>
              </a:lnSpc>
              <a:spcBef>
                <a:spcPts val="2000"/>
              </a:spcBef>
              <a:buClr>
                <a:schemeClr val="tx1"/>
              </a:buClr>
              <a:buSzPct val="100000"/>
            </a:pPr>
            <a:r>
              <a:rPr lang="en-US" sz="1800" kern="0" dirty="0">
                <a:solidFill>
                  <a:srgbClr val="414042"/>
                </a:solidFill>
                <a:latin typeface="Amazon Ember"/>
                <a:cs typeface="Arial"/>
                <a:sym typeface="Arial"/>
              </a:rPr>
              <a:t>SSL certificates, private keys</a:t>
            </a:r>
          </a:p>
          <a:p>
            <a:pPr defTabSz="914400">
              <a:lnSpc>
                <a:spcPct val="128571"/>
              </a:lnSpc>
              <a:spcBef>
                <a:spcPts val="2000"/>
              </a:spcBef>
              <a:buClr>
                <a:schemeClr val="tx1"/>
              </a:buClr>
              <a:buSzPct val="100000"/>
            </a:pPr>
            <a:r>
              <a:rPr lang="en-US" sz="1800" kern="0" dirty="0">
                <a:solidFill>
                  <a:srgbClr val="414042"/>
                </a:solidFill>
                <a:latin typeface="Amazon Ember"/>
                <a:cs typeface="Arial"/>
                <a:sym typeface="Arial"/>
              </a:rPr>
              <a:t>iOS and Android app signing keys</a:t>
            </a:r>
          </a:p>
          <a:p>
            <a:pPr defTabSz="914400">
              <a:lnSpc>
                <a:spcPct val="128571"/>
              </a:lnSpc>
              <a:spcBef>
                <a:spcPts val="2000"/>
              </a:spcBef>
              <a:buClr>
                <a:schemeClr val="tx1"/>
              </a:buClr>
              <a:buSzPct val="100000"/>
            </a:pPr>
            <a:r>
              <a:rPr lang="en-US" sz="1800" kern="0" dirty="0">
                <a:solidFill>
                  <a:srgbClr val="414042"/>
                </a:solidFill>
                <a:latin typeface="Amazon Ember"/>
                <a:cs typeface="Arial"/>
                <a:sym typeface="Arial"/>
              </a:rPr>
              <a:t>Database backups</a:t>
            </a:r>
          </a:p>
          <a:p>
            <a:pPr defTabSz="914400">
              <a:lnSpc>
                <a:spcPct val="128571"/>
              </a:lnSpc>
              <a:spcBef>
                <a:spcPts val="2000"/>
              </a:spcBef>
              <a:buClr>
                <a:schemeClr val="tx1"/>
              </a:buClr>
              <a:buSzPct val="100000"/>
            </a:pPr>
            <a:r>
              <a:rPr lang="en-US" sz="1800" kern="0" dirty="0">
                <a:solidFill>
                  <a:srgbClr val="414042"/>
                </a:solidFill>
                <a:latin typeface="Amazon Ember"/>
                <a:cs typeface="Arial"/>
                <a:sym typeface="Arial"/>
              </a:rPr>
              <a:t>OAuth and Cloud SaaS API Keys</a:t>
            </a:r>
          </a:p>
        </p:txBody>
      </p:sp>
      <p:pic>
        <p:nvPicPr>
          <p:cNvPr id="8" name="Picture 7">
            <a:extLst>
              <a:ext uri="{FF2B5EF4-FFF2-40B4-BE49-F238E27FC236}">
                <a16:creationId xmlns:a16="http://schemas.microsoft.com/office/drawing/2014/main" id="{43DE91A5-B3BE-B94F-B9F6-C529DD17962E}"/>
              </a:ext>
            </a:extLst>
          </p:cNvPr>
          <p:cNvPicPr>
            <a:picLocks noChangeAspect="1"/>
          </p:cNvPicPr>
          <p:nvPr/>
        </p:nvPicPr>
        <p:blipFill>
          <a:blip r:embed="rId3"/>
          <a:stretch>
            <a:fillRect/>
          </a:stretch>
        </p:blipFill>
        <p:spPr>
          <a:xfrm>
            <a:off x="4073070" y="978195"/>
            <a:ext cx="4802313" cy="2810061"/>
          </a:xfrm>
          <a:prstGeom prst="rect">
            <a:avLst/>
          </a:prstGeom>
        </p:spPr>
      </p:pic>
    </p:spTree>
    <p:extLst>
      <p:ext uri="{BB962C8B-B14F-4D97-AF65-F5344CB8AC3E}">
        <p14:creationId xmlns:p14="http://schemas.microsoft.com/office/powerpoint/2010/main" val="2601783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Rectangle 2">
            <a:extLst>
              <a:ext uri="{FF2B5EF4-FFF2-40B4-BE49-F238E27FC236}">
                <a16:creationId xmlns:a16="http://schemas.microsoft.com/office/drawing/2014/main" id="{2CA723A6-34B2-C34A-8F53-131660EDCD8A}"/>
              </a:ext>
            </a:extLst>
          </p:cNvPr>
          <p:cNvSpPr/>
          <p:nvPr/>
        </p:nvSpPr>
        <p:spPr>
          <a:xfrm>
            <a:off x="762902" y="1152173"/>
            <a:ext cx="8047811"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Module 2: Run the CloudFormation template (~5 min)</a:t>
            </a:r>
          </a:p>
          <a:p>
            <a:pPr marL="342900"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Threat detection and remediation intro presentation (~25 min)</a:t>
            </a:r>
          </a:p>
          <a:p>
            <a:pPr marL="342900"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Workshop walkthrough (~10 min)</a:t>
            </a:r>
          </a:p>
          <a:p>
            <a:pPr marL="342900" indent="-342900">
              <a:buFont typeface="Arial" panose="020B0604020202020204" pitchFamily="34" charset="0"/>
              <a:buChar char="•"/>
            </a:pP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760041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rPr>
              <a:t>Discover and Alert on Global </a:t>
            </a:r>
            <a:r>
              <a:rPr lang="en-US"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rPr>
              <a:t>P</a:t>
            </a:r>
            <a:r>
              <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rPr>
              <a:t>ermissions</a:t>
            </a:r>
            <a:endParaRPr lang="en-US" dirty="0">
              <a:solidFill>
                <a:srgbClr val="414042"/>
              </a:solidFill>
            </a:endParaRPr>
          </a:p>
        </p:txBody>
      </p:sp>
      <p:sp>
        <p:nvSpPr>
          <p:cNvPr id="5" name="Content Placeholder 1">
            <a:extLst>
              <a:ext uri="{FF2B5EF4-FFF2-40B4-BE49-F238E27FC236}">
                <a16:creationId xmlns:a16="http://schemas.microsoft.com/office/drawing/2014/main" id="{8D2C7B7C-209A-EF4F-B880-75AE5CB31F54}"/>
              </a:ext>
            </a:extLst>
          </p:cNvPr>
          <p:cNvSpPr txBox="1">
            <a:spLocks/>
          </p:cNvSpPr>
          <p:nvPr/>
        </p:nvSpPr>
        <p:spPr>
          <a:xfrm>
            <a:off x="180974" y="891960"/>
            <a:ext cx="8747873" cy="3915926"/>
          </a:xfrm>
          <a:prstGeom prst="rect">
            <a:avLst/>
          </a:prstGeom>
        </p:spPr>
        <p:txBody>
          <a:bodyPr vert="horz" lIns="91440" tIns="45720" rIns="91440" bIns="45720" rtlCol="0">
            <a:noAutofit/>
          </a:bodyPr>
          <a:lst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57188" indent="-357188">
              <a:lnSpc>
                <a:spcPct val="120000"/>
              </a:lnSpc>
              <a:spcBef>
                <a:spcPts val="0"/>
              </a:spcBef>
              <a:buSzPct val="80000"/>
              <a:buFont typeface="Arial" charset="0"/>
              <a:buChar char="•"/>
            </a:pPr>
            <a:r>
              <a:rPr lang="en-US" dirty="0">
                <a:solidFill>
                  <a:srgbClr val="414042"/>
                </a:solidFill>
                <a:latin typeface="Amazon Ember" panose="020B0603020204020204"/>
                <a:ea typeface="Amazon Ember Thin" charset="0"/>
                <a:cs typeface="Amazon Ember Thin" charset="0"/>
              </a:rPr>
              <a:t>Works on Amazon S3 bucket AND object policies</a:t>
            </a:r>
            <a:endParaRPr lang="en-US" dirty="0">
              <a:solidFill>
                <a:srgbClr val="414042"/>
              </a:solidFill>
              <a:latin typeface="Amazon Ember" panose="02000000000000000000" pitchFamily="2" charset="0"/>
              <a:ea typeface="Amazon Ember Thin" charset="0"/>
              <a:cs typeface="Amazon Ember Thin" charset="0"/>
            </a:endParaRPr>
          </a:p>
          <a:p>
            <a:pPr marL="357188" indent="-357188">
              <a:lnSpc>
                <a:spcPct val="120000"/>
              </a:lnSpc>
              <a:spcBef>
                <a:spcPts val="0"/>
              </a:spcBef>
              <a:buSzPct val="80000"/>
              <a:buFont typeface="Arial" charset="0"/>
              <a:buChar char="•"/>
            </a:pPr>
            <a:r>
              <a:rPr lang="en-US" dirty="0">
                <a:solidFill>
                  <a:srgbClr val="414042"/>
                </a:solidFill>
                <a:latin typeface="Amazon Ember" panose="020B0603020204020204"/>
                <a:ea typeface="Amazon Ember Thin" charset="0"/>
                <a:cs typeface="Amazon Ember Thin" charset="0"/>
              </a:rPr>
              <a:t>Use AWS Lambda to approve or automatically </a:t>
            </a:r>
            <a:br>
              <a:rPr lang="en-US" dirty="0">
                <a:solidFill>
                  <a:srgbClr val="414042"/>
                </a:solidFill>
                <a:latin typeface="Amazon Ember" panose="020B0603020204020204"/>
                <a:ea typeface="Amazon Ember Thin" charset="0"/>
                <a:cs typeface="Amazon Ember Thin" charset="0"/>
              </a:rPr>
            </a:br>
            <a:r>
              <a:rPr lang="en-US" dirty="0">
                <a:solidFill>
                  <a:srgbClr val="414042"/>
                </a:solidFill>
                <a:latin typeface="Amazon Ember" panose="020B0603020204020204"/>
                <a:ea typeface="Amazon Ember Thin" charset="0"/>
                <a:cs typeface="Amazon Ember Thin" charset="0"/>
              </a:rPr>
              <a:t>remediate overly permissive policies</a:t>
            </a:r>
            <a:endParaRPr lang="en-US" dirty="0">
              <a:solidFill>
                <a:srgbClr val="414042"/>
              </a:solidFill>
              <a:latin typeface="Amazon Ember" panose="02000000000000000000" pitchFamily="2" charset="0"/>
              <a:ea typeface="Amazon Ember Thin" charset="0"/>
              <a:cs typeface="Amazon Ember Thin" charset="0"/>
            </a:endParaRPr>
          </a:p>
          <a:p>
            <a:pPr lvl="2">
              <a:lnSpc>
                <a:spcPct val="120000"/>
              </a:lnSpc>
              <a:buSzPct val="80000"/>
              <a:buFont typeface="Courier New" panose="02070309020205020404" pitchFamily="49" charset="0"/>
              <a:buChar char="o"/>
            </a:pPr>
            <a:r>
              <a:rPr lang="en-US" sz="2200"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Delete the object</a:t>
            </a:r>
            <a:endParaRPr lang="en-US" sz="2200" dirty="0">
              <a:solidFill>
                <a:srgbClr val="FF0000"/>
              </a:solidFill>
              <a:latin typeface="Amazon Ember" panose="02000000000000000000" pitchFamily="2" charset="0"/>
              <a:ea typeface="Amazon Ember" panose="020B0603020204020204" pitchFamily="34" charset="0"/>
              <a:cs typeface="Amazon Ember" panose="020B0603020204020204" pitchFamily="34" charset="0"/>
            </a:endParaRPr>
          </a:p>
          <a:p>
            <a:pPr lvl="2">
              <a:lnSpc>
                <a:spcPct val="120000"/>
              </a:lnSpc>
              <a:buSzPct val="80000"/>
              <a:buFont typeface="Courier New" panose="02070309020205020404" pitchFamily="49" charset="0"/>
              <a:buChar char="o"/>
            </a:pPr>
            <a:r>
              <a:rPr lang="en-US" sz="2200"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Revoke access—bucket or object</a:t>
            </a:r>
            <a:endParaRPr lang="en-US" sz="2200" dirty="0">
              <a:solidFill>
                <a:srgbClr val="FF0000"/>
              </a:solidFill>
              <a:latin typeface="Amazon Ember" panose="02000000000000000000" pitchFamily="2" charset="0"/>
              <a:ea typeface="Amazon Ember" panose="020B0603020204020204" pitchFamily="34" charset="0"/>
              <a:cs typeface="Amazon Ember" panose="020B0603020204020204" pitchFamily="34" charset="0"/>
            </a:endParaRPr>
          </a:p>
          <a:p>
            <a:pPr lvl="2">
              <a:lnSpc>
                <a:spcPct val="120000"/>
              </a:lnSpc>
              <a:buSzPct val="80000"/>
              <a:buFont typeface="Courier New" panose="02070309020205020404" pitchFamily="49" charset="0"/>
              <a:buChar char="o"/>
            </a:pPr>
            <a:r>
              <a:rPr lang="en-US" sz="2200"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Update IAM policies</a:t>
            </a:r>
          </a:p>
          <a:p>
            <a:pPr lvl="2">
              <a:lnSpc>
                <a:spcPct val="120000"/>
              </a:lnSpc>
              <a:buSzPct val="80000"/>
              <a:buFont typeface="Courier New" panose="02070309020205020404" pitchFamily="49" charset="0"/>
              <a:buChar char="o"/>
            </a:pPr>
            <a:r>
              <a:rPr lang="en-US" sz="2200"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Suspend user</a:t>
            </a:r>
            <a:endParaRPr lang="en-US" sz="2200" dirty="0">
              <a:solidFill>
                <a:srgbClr val="FF0000"/>
              </a:solidFill>
              <a:latin typeface="Amazon Ember" panose="02000000000000000000" pitchFamily="2" charset="0"/>
              <a:ea typeface="Amazon Ember" panose="020B0603020204020204" pitchFamily="34" charset="0"/>
              <a:cs typeface="Amazon Ember" panose="020B0603020204020204" pitchFamily="34" charset="0"/>
            </a:endParaRPr>
          </a:p>
          <a:p>
            <a:pPr marL="357188" indent="-357188">
              <a:lnSpc>
                <a:spcPct val="120000"/>
              </a:lnSpc>
              <a:spcBef>
                <a:spcPts val="0"/>
              </a:spcBef>
              <a:buSzPct val="80000"/>
              <a:buFont typeface="Arial" charset="0"/>
              <a:buChar char="•"/>
            </a:pPr>
            <a:r>
              <a:rPr lang="en-US" dirty="0">
                <a:solidFill>
                  <a:srgbClr val="414042"/>
                </a:solidFill>
                <a:latin typeface="Amazon Ember" panose="020B0603020204020204"/>
                <a:ea typeface="Amazon Ember Thin" charset="0"/>
                <a:cs typeface="Amazon Ember Thin" charset="0"/>
              </a:rPr>
              <a:t>Prioritize by PII impact and Data Loss Prevention (DLP) risk</a:t>
            </a:r>
            <a:endParaRPr lang="en-US" dirty="0">
              <a:solidFill>
                <a:srgbClr val="414042"/>
              </a:solidFill>
              <a:latin typeface="Amazon Ember" panose="02000000000000000000" pitchFamily="2" charset="0"/>
              <a:ea typeface="Amazon Ember Thin" charset="0"/>
              <a:cs typeface="Amazon Ember Thin" charset="0"/>
            </a:endParaRPr>
          </a:p>
          <a:p>
            <a:endParaRPr lang="en-US" dirty="0">
              <a:solidFill>
                <a:schemeClr val="bg1"/>
              </a:solidFill>
            </a:endParaRPr>
          </a:p>
        </p:txBody>
      </p:sp>
      <p:grpSp>
        <p:nvGrpSpPr>
          <p:cNvPr id="6" name="Group 5">
            <a:extLst>
              <a:ext uri="{FF2B5EF4-FFF2-40B4-BE49-F238E27FC236}">
                <a16:creationId xmlns:a16="http://schemas.microsoft.com/office/drawing/2014/main" id="{0430C7A5-D244-5349-BC34-26A1206C3244}"/>
              </a:ext>
            </a:extLst>
          </p:cNvPr>
          <p:cNvGrpSpPr/>
          <p:nvPr/>
        </p:nvGrpSpPr>
        <p:grpSpPr>
          <a:xfrm>
            <a:off x="7159660" y="449451"/>
            <a:ext cx="1984340" cy="2214482"/>
            <a:chOff x="7032643" y="2682544"/>
            <a:chExt cx="1984340" cy="2214482"/>
          </a:xfrm>
        </p:grpSpPr>
        <p:grpSp>
          <p:nvGrpSpPr>
            <p:cNvPr id="9" name="Group 8">
              <a:extLst>
                <a:ext uri="{FF2B5EF4-FFF2-40B4-BE49-F238E27FC236}">
                  <a16:creationId xmlns:a16="http://schemas.microsoft.com/office/drawing/2014/main" id="{4063D4D9-9FFB-3F41-A33B-4E163A0446D7}"/>
                </a:ext>
              </a:extLst>
            </p:cNvPr>
            <p:cNvGrpSpPr/>
            <p:nvPr/>
          </p:nvGrpSpPr>
          <p:grpSpPr>
            <a:xfrm>
              <a:off x="7032643" y="3382145"/>
              <a:ext cx="1984340" cy="1514881"/>
              <a:chOff x="5922530" y="2175329"/>
              <a:chExt cx="3354349" cy="2968171"/>
            </a:xfrm>
          </p:grpSpPr>
          <p:pic>
            <p:nvPicPr>
              <p:cNvPr id="11" name="Picture 10">
                <a:extLst>
                  <a:ext uri="{FF2B5EF4-FFF2-40B4-BE49-F238E27FC236}">
                    <a16:creationId xmlns:a16="http://schemas.microsoft.com/office/drawing/2014/main" id="{C6E086CC-858A-7D45-91A9-25B7CBC7E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530" y="2175329"/>
                <a:ext cx="2793516" cy="2793516"/>
              </a:xfrm>
              <a:prstGeom prst="rect">
                <a:avLst/>
              </a:prstGeom>
            </p:spPr>
          </p:pic>
          <p:pic>
            <p:nvPicPr>
              <p:cNvPr id="12" name="Picture 11">
                <a:extLst>
                  <a:ext uri="{FF2B5EF4-FFF2-40B4-BE49-F238E27FC236}">
                    <a16:creationId xmlns:a16="http://schemas.microsoft.com/office/drawing/2014/main" id="{2DFE7BB5-CA69-694A-ACB6-C9927AF981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0846" y="3127467"/>
                <a:ext cx="2016033" cy="2016033"/>
              </a:xfrm>
              <a:prstGeom prst="rect">
                <a:avLst/>
              </a:prstGeom>
            </p:spPr>
          </p:pic>
        </p:grpSp>
        <p:pic>
          <p:nvPicPr>
            <p:cNvPr id="10" name="Picture 9">
              <a:extLst>
                <a:ext uri="{FF2B5EF4-FFF2-40B4-BE49-F238E27FC236}">
                  <a16:creationId xmlns:a16="http://schemas.microsoft.com/office/drawing/2014/main" id="{46A3CE7B-7B6B-134F-A543-37B00CAF6BFD}"/>
                </a:ext>
              </a:extLst>
            </p:cNvPr>
            <p:cNvPicPr>
              <a:picLocks noChangeAspect="1"/>
            </p:cNvPicPr>
            <p:nvPr/>
          </p:nvPicPr>
          <p:blipFill>
            <a:blip r:embed="rId5"/>
            <a:stretch>
              <a:fillRect/>
            </a:stretch>
          </p:blipFill>
          <p:spPr>
            <a:xfrm>
              <a:off x="7227905" y="2682544"/>
              <a:ext cx="1056731" cy="1056731"/>
            </a:xfrm>
            <a:prstGeom prst="rect">
              <a:avLst/>
            </a:prstGeom>
          </p:spPr>
        </p:pic>
      </p:grpSp>
    </p:spTree>
    <p:extLst>
      <p:ext uri="{BB962C8B-B14F-4D97-AF65-F5344CB8AC3E}">
        <p14:creationId xmlns:p14="http://schemas.microsoft.com/office/powerpoint/2010/main" val="4090040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Detection: Evocations/Triggers</a:t>
            </a:r>
          </a:p>
        </p:txBody>
      </p:sp>
      <p:grpSp>
        <p:nvGrpSpPr>
          <p:cNvPr id="5" name="Group 4">
            <a:extLst>
              <a:ext uri="{FF2B5EF4-FFF2-40B4-BE49-F238E27FC236}">
                <a16:creationId xmlns:a16="http://schemas.microsoft.com/office/drawing/2014/main" id="{7BEEBDE8-143C-6949-BD54-8A6354970730}"/>
              </a:ext>
            </a:extLst>
          </p:cNvPr>
          <p:cNvGrpSpPr/>
          <p:nvPr/>
        </p:nvGrpSpPr>
        <p:grpSpPr>
          <a:xfrm>
            <a:off x="4765953" y="943801"/>
            <a:ext cx="3161213" cy="3446378"/>
            <a:chOff x="1055284" y="1197146"/>
            <a:chExt cx="3161213" cy="3446378"/>
          </a:xfrm>
        </p:grpSpPr>
        <p:sp>
          <p:nvSpPr>
            <p:cNvPr id="6" name="Rectangle 5">
              <a:extLst>
                <a:ext uri="{FF2B5EF4-FFF2-40B4-BE49-F238E27FC236}">
                  <a16:creationId xmlns:a16="http://schemas.microsoft.com/office/drawing/2014/main" id="{89F8B3FB-5716-E841-A265-2C732BF0B193}"/>
                </a:ext>
              </a:extLst>
            </p:cNvPr>
            <p:cNvSpPr/>
            <p:nvPr/>
          </p:nvSpPr>
          <p:spPr>
            <a:xfrm>
              <a:off x="1055286" y="1197146"/>
              <a:ext cx="3161211" cy="344637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9" name="Rectangle 8">
              <a:extLst>
                <a:ext uri="{FF2B5EF4-FFF2-40B4-BE49-F238E27FC236}">
                  <a16:creationId xmlns:a16="http://schemas.microsoft.com/office/drawing/2014/main" id="{F091B266-F3B0-7D46-B5AA-EA1B4EA7EAE2}"/>
                </a:ext>
              </a:extLst>
            </p:cNvPr>
            <p:cNvSpPr/>
            <p:nvPr/>
          </p:nvSpPr>
          <p:spPr>
            <a:xfrm>
              <a:off x="1055284" y="2738313"/>
              <a:ext cx="3161211" cy="1698566"/>
            </a:xfrm>
            <a:prstGeom prst="rect">
              <a:avLst/>
            </a:prstGeom>
          </p:spPr>
          <p:txBody>
            <a:bodyPr wrap="square" anchor="ctr" anchorCtr="0">
              <a:noAutofit/>
            </a:bodyPr>
            <a:lstStyle/>
            <a:p>
              <a:pPr algn="ctr">
                <a:spcAft>
                  <a:spcPts val="800"/>
                </a:spcAft>
              </a:pPr>
              <a:r>
                <a:rPr lang="en-US" sz="240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Amazon CloudWatch Events</a:t>
              </a:r>
              <a:br>
                <a:rPr lang="en-US" sz="12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br>
                <a:rPr lang="en-US" sz="12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Delivers a near real-time stream of system events that describe changes in AWS resources</a:t>
              </a:r>
            </a:p>
          </p:txBody>
        </p:sp>
      </p:grpSp>
      <p:grpSp>
        <p:nvGrpSpPr>
          <p:cNvPr id="10" name="Group 9">
            <a:extLst>
              <a:ext uri="{FF2B5EF4-FFF2-40B4-BE49-F238E27FC236}">
                <a16:creationId xmlns:a16="http://schemas.microsoft.com/office/drawing/2014/main" id="{7842FD4E-6C8B-BE4D-BF32-4912F0B7374E}"/>
              </a:ext>
            </a:extLst>
          </p:cNvPr>
          <p:cNvGrpSpPr/>
          <p:nvPr/>
        </p:nvGrpSpPr>
        <p:grpSpPr>
          <a:xfrm>
            <a:off x="1130720" y="943801"/>
            <a:ext cx="3161213" cy="3446378"/>
            <a:chOff x="4923065" y="1197146"/>
            <a:chExt cx="3161213" cy="3446378"/>
          </a:xfrm>
        </p:grpSpPr>
        <p:sp>
          <p:nvSpPr>
            <p:cNvPr id="11" name="Rectangle 10">
              <a:extLst>
                <a:ext uri="{FF2B5EF4-FFF2-40B4-BE49-F238E27FC236}">
                  <a16:creationId xmlns:a16="http://schemas.microsoft.com/office/drawing/2014/main" id="{49726FC6-0FCB-BB41-A650-FBBAE41B5CF4}"/>
                </a:ext>
              </a:extLst>
            </p:cNvPr>
            <p:cNvSpPr/>
            <p:nvPr/>
          </p:nvSpPr>
          <p:spPr>
            <a:xfrm>
              <a:off x="4923067" y="1197146"/>
              <a:ext cx="3161211" cy="344637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2" name="Rectangle 11">
              <a:extLst>
                <a:ext uri="{FF2B5EF4-FFF2-40B4-BE49-F238E27FC236}">
                  <a16:creationId xmlns:a16="http://schemas.microsoft.com/office/drawing/2014/main" id="{F9FC970A-9E10-0246-813A-EBCE2A6A1129}"/>
                </a:ext>
              </a:extLst>
            </p:cNvPr>
            <p:cNvSpPr/>
            <p:nvPr/>
          </p:nvSpPr>
          <p:spPr>
            <a:xfrm>
              <a:off x="4923065" y="2853280"/>
              <a:ext cx="3161211" cy="1698566"/>
            </a:xfrm>
            <a:prstGeom prst="rect">
              <a:avLst/>
            </a:prstGeom>
          </p:spPr>
          <p:txBody>
            <a:bodyPr wrap="square" anchor="ctr" anchorCtr="0">
              <a:noAutofit/>
            </a:bodyPr>
            <a:lstStyle/>
            <a:p>
              <a:pPr marR="0" lvl="0" algn="ctr">
                <a:spcBef>
                  <a:spcPts val="0"/>
                </a:spcBef>
                <a:spcAft>
                  <a:spcPts val="800"/>
                </a:spcAft>
              </a:pPr>
              <a:r>
                <a:rPr lang="en-US" sz="240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Config rules</a:t>
              </a:r>
              <a:br>
                <a:rPr lang="en-US" sz="1200" dirty="0">
                  <a:solidFill>
                    <a:srgbClr val="414042"/>
                  </a:solidFill>
                  <a:latin typeface="Amazon Ember" panose="02000000000000000000" pitchFamily="2" charset="0"/>
                  <a:ea typeface="Amazon Ember" panose="02000000000000000000" pitchFamily="2" charset="0"/>
                  <a:cs typeface="Amazon Ember" panose="020B0603020204020204" pitchFamily="34" charset="0"/>
                </a:rPr>
              </a:br>
              <a:br>
                <a:rPr lang="en-US" sz="1200" dirty="0">
                  <a:solidFill>
                    <a:srgbClr val="414042"/>
                  </a:solidFill>
                  <a:latin typeface="Amazon Ember" panose="02000000000000000000" pitchFamily="2" charset="0"/>
                  <a:ea typeface="Amazon Ember" panose="02000000000000000000" pitchFamily="2" charset="0"/>
                  <a:cs typeface="Amazon Ember" panose="020B0603020204020204" pitchFamily="34" charset="0"/>
                </a:rPr>
              </a:br>
              <a:endParaRPr lang="en-US" sz="12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a:p>
              <a:pPr marR="0" lvl="0" algn="ctr">
                <a:spcBef>
                  <a:spcPts val="0"/>
                </a:spcBef>
                <a:spcAft>
                  <a:spcPts val="800"/>
                </a:spcAft>
              </a:pP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Continuously tracks your resource configuration changes and if they violate any of the conditions in your rules</a:t>
              </a:r>
              <a:endParaRPr lang="en-US" sz="1200" dirty="0">
                <a:solidFill>
                  <a:srgbClr val="414042"/>
                </a:solidFill>
                <a:latin typeface="Amazon Ember" panose="02000000000000000000" pitchFamily="2" charset="0"/>
                <a:ea typeface="Amazon Ember" panose="020B0603020204020204" pitchFamily="34" charset="0"/>
                <a:cs typeface="Amazon Ember" panose="020B0603020204020204" pitchFamily="34" charset="0"/>
              </a:endParaRPr>
            </a:p>
          </p:txBody>
        </p:sp>
        <p:pic>
          <p:nvPicPr>
            <p:cNvPr id="13" name="Picture 12">
              <a:extLst>
                <a:ext uri="{FF2B5EF4-FFF2-40B4-BE49-F238E27FC236}">
                  <a16:creationId xmlns:a16="http://schemas.microsoft.com/office/drawing/2014/main" id="{FEB6F5A8-FDCA-834A-AB05-77D6EE5B0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8206" y="1583559"/>
              <a:ext cx="710931" cy="924789"/>
            </a:xfrm>
            <a:prstGeom prst="rect">
              <a:avLst/>
            </a:prstGeom>
          </p:spPr>
        </p:pic>
      </p:grpSp>
      <p:pic>
        <p:nvPicPr>
          <p:cNvPr id="14" name="Picture 13">
            <a:extLst>
              <a:ext uri="{FF2B5EF4-FFF2-40B4-BE49-F238E27FC236}">
                <a16:creationId xmlns:a16="http://schemas.microsoft.com/office/drawing/2014/main" id="{C7B5FC3E-FF48-BC42-B660-EE5982388E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3033" y="1332044"/>
            <a:ext cx="701852" cy="969736"/>
          </a:xfrm>
          <a:prstGeom prst="rect">
            <a:avLst/>
          </a:prstGeom>
        </p:spPr>
      </p:pic>
    </p:spTree>
    <p:extLst>
      <p:ext uri="{BB962C8B-B14F-4D97-AF65-F5344CB8AC3E}">
        <p14:creationId xmlns:p14="http://schemas.microsoft.com/office/powerpoint/2010/main" val="1271435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CloudWatch Events</a:t>
            </a:r>
          </a:p>
        </p:txBody>
      </p:sp>
      <p:sp>
        <p:nvSpPr>
          <p:cNvPr id="50" name="Can 49">
            <a:extLst>
              <a:ext uri="{FF2B5EF4-FFF2-40B4-BE49-F238E27FC236}">
                <a16:creationId xmlns:a16="http://schemas.microsoft.com/office/drawing/2014/main" id="{4F59115B-AB37-644A-AF6A-EB5F01F84AEC}"/>
              </a:ext>
            </a:extLst>
          </p:cNvPr>
          <p:cNvSpPr/>
          <p:nvPr/>
        </p:nvSpPr>
        <p:spPr>
          <a:xfrm rot="16200000">
            <a:off x="2418880" y="2044564"/>
            <a:ext cx="369077" cy="1059323"/>
          </a:xfrm>
          <a:prstGeom prst="can">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cxnSp>
        <p:nvCxnSpPr>
          <p:cNvPr id="52" name="Straight Arrow Connector 51">
            <a:extLst>
              <a:ext uri="{FF2B5EF4-FFF2-40B4-BE49-F238E27FC236}">
                <a16:creationId xmlns:a16="http://schemas.microsoft.com/office/drawing/2014/main" id="{CCEF9C5E-CADE-664A-90A6-D157B47A2EF5}"/>
              </a:ext>
            </a:extLst>
          </p:cNvPr>
          <p:cNvCxnSpPr/>
          <p:nvPr/>
        </p:nvCxnSpPr>
        <p:spPr>
          <a:xfrm>
            <a:off x="1680451" y="2598258"/>
            <a:ext cx="310166" cy="0"/>
          </a:xfrm>
          <a:prstGeom prst="straightConnector1">
            <a:avLst/>
          </a:prstGeom>
          <a:ln w="6350">
            <a:solidFill>
              <a:schemeClr val="tx1"/>
            </a:solidFill>
            <a:headEnd w="sm" len="med"/>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2C684C51-F291-1349-94A0-7C7C39F0AD2F}"/>
              </a:ext>
            </a:extLst>
          </p:cNvPr>
          <p:cNvCxnSpPr/>
          <p:nvPr/>
        </p:nvCxnSpPr>
        <p:spPr>
          <a:xfrm>
            <a:off x="1680451" y="2421584"/>
            <a:ext cx="310166" cy="0"/>
          </a:xfrm>
          <a:prstGeom prst="straightConnector1">
            <a:avLst/>
          </a:prstGeom>
          <a:ln w="6350">
            <a:solidFill>
              <a:schemeClr val="tx1"/>
            </a:solidFill>
            <a:headEnd w="sm" len="med"/>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9F7EC751-38E8-9049-841F-2A30A661B15C}"/>
              </a:ext>
            </a:extLst>
          </p:cNvPr>
          <p:cNvCxnSpPr/>
          <p:nvPr/>
        </p:nvCxnSpPr>
        <p:spPr>
          <a:xfrm>
            <a:off x="1756651" y="2506818"/>
            <a:ext cx="310166" cy="0"/>
          </a:xfrm>
          <a:prstGeom prst="straightConnector1">
            <a:avLst/>
          </a:prstGeom>
          <a:ln w="6350">
            <a:solidFill>
              <a:schemeClr val="tx1"/>
            </a:solidFill>
            <a:headEnd w="sm" len="med"/>
            <a:tailEnd type="triangle"/>
          </a:ln>
        </p:spPr>
        <p:style>
          <a:lnRef idx="2">
            <a:schemeClr val="accent1"/>
          </a:lnRef>
          <a:fillRef idx="0">
            <a:schemeClr val="accent1"/>
          </a:fillRef>
          <a:effectRef idx="1">
            <a:schemeClr val="accent1"/>
          </a:effectRef>
          <a:fontRef idx="minor">
            <a:schemeClr val="tx1"/>
          </a:fontRef>
        </p:style>
      </p:cxnSp>
      <p:grpSp>
        <p:nvGrpSpPr>
          <p:cNvPr id="55" name="Group 54">
            <a:extLst>
              <a:ext uri="{FF2B5EF4-FFF2-40B4-BE49-F238E27FC236}">
                <a16:creationId xmlns:a16="http://schemas.microsoft.com/office/drawing/2014/main" id="{FB85EDE3-7325-F846-8EE3-835720B492EE}"/>
              </a:ext>
            </a:extLst>
          </p:cNvPr>
          <p:cNvGrpSpPr/>
          <p:nvPr/>
        </p:nvGrpSpPr>
        <p:grpSpPr>
          <a:xfrm>
            <a:off x="2814057" y="2948829"/>
            <a:ext cx="3123034" cy="1981105"/>
            <a:chOff x="2470518" y="2906100"/>
            <a:chExt cx="3123034" cy="1981105"/>
          </a:xfrm>
        </p:grpSpPr>
        <p:pic>
          <p:nvPicPr>
            <p:cNvPr id="56" name="Picture 55">
              <a:extLst>
                <a:ext uri="{FF2B5EF4-FFF2-40B4-BE49-F238E27FC236}">
                  <a16:creationId xmlns:a16="http://schemas.microsoft.com/office/drawing/2014/main" id="{49326B35-C028-B040-81BD-A5C4F66D7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490" y="2906100"/>
              <a:ext cx="673940" cy="931170"/>
            </a:xfrm>
            <a:prstGeom prst="rect">
              <a:avLst/>
            </a:prstGeom>
          </p:spPr>
        </p:pic>
        <p:sp>
          <p:nvSpPr>
            <p:cNvPr id="57" name="TextBox 56">
              <a:extLst>
                <a:ext uri="{FF2B5EF4-FFF2-40B4-BE49-F238E27FC236}">
                  <a16:creationId xmlns:a16="http://schemas.microsoft.com/office/drawing/2014/main" id="{EAD2154D-1E93-B34E-91B5-D328063C209A}"/>
                </a:ext>
              </a:extLst>
            </p:cNvPr>
            <p:cNvSpPr txBox="1"/>
            <p:nvPr/>
          </p:nvSpPr>
          <p:spPr>
            <a:xfrm>
              <a:off x="3084532" y="3871542"/>
              <a:ext cx="2509020" cy="1015663"/>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200" b="1" dirty="0">
                  <a:solidFill>
                    <a:srgbClr val="414042"/>
                  </a:solidFill>
                  <a:latin typeface="Courier New" panose="02070309020205020404" pitchFamily="49" charset="0"/>
                  <a:cs typeface="Courier New" panose="02070309020205020404" pitchFamily="49" charset="0"/>
                </a:rPr>
                <a:t>{</a:t>
              </a:r>
            </a:p>
            <a:p>
              <a:r>
                <a:rPr lang="en-US" sz="1200" b="1" dirty="0">
                  <a:solidFill>
                    <a:srgbClr val="414042"/>
                  </a:solidFill>
                  <a:latin typeface="Courier New" panose="02070309020205020404" pitchFamily="49" charset="0"/>
                  <a:cs typeface="Courier New" panose="02070309020205020404" pitchFamily="49" charset="0"/>
                </a:rPr>
                <a:t>   "source": [ </a:t>
              </a:r>
            </a:p>
            <a:p>
              <a:r>
                <a:rPr lang="en-US" sz="1200" b="1" dirty="0">
                  <a:solidFill>
                    <a:srgbClr val="414042"/>
                  </a:solidFill>
                  <a:latin typeface="Courier New" panose="02070309020205020404" pitchFamily="49" charset="0"/>
                  <a:cs typeface="Courier New" panose="02070309020205020404" pitchFamily="49" charset="0"/>
                </a:rPr>
                <a:t>         "</a:t>
              </a:r>
              <a:r>
                <a:rPr lang="en-US" sz="1200" b="1" dirty="0" err="1">
                  <a:solidFill>
                    <a:srgbClr val="414042"/>
                  </a:solidFill>
                  <a:latin typeface="Courier New" panose="02070309020205020404" pitchFamily="49" charset="0"/>
                  <a:cs typeface="Courier New" panose="02070309020205020404" pitchFamily="49" charset="0"/>
                </a:rPr>
                <a:t>aws.guardduty</a:t>
              </a:r>
              <a:r>
                <a:rPr lang="en-US" sz="1200" b="1" dirty="0">
                  <a:solidFill>
                    <a:srgbClr val="414042"/>
                  </a:solidFill>
                  <a:latin typeface="Courier New" panose="02070309020205020404" pitchFamily="49" charset="0"/>
                  <a:cs typeface="Courier New" panose="02070309020205020404" pitchFamily="49" charset="0"/>
                </a:rPr>
                <a:t>" </a:t>
              </a:r>
            </a:p>
            <a:p>
              <a:r>
                <a:rPr lang="en-US" sz="1200" b="1" dirty="0">
                  <a:solidFill>
                    <a:srgbClr val="414042"/>
                  </a:solidFill>
                  <a:latin typeface="Courier New" panose="02070309020205020404" pitchFamily="49" charset="0"/>
                  <a:cs typeface="Courier New" panose="02070309020205020404" pitchFamily="49" charset="0"/>
                </a:rPr>
                <a:t>    ] </a:t>
              </a:r>
            </a:p>
            <a:p>
              <a:r>
                <a:rPr lang="en-US" sz="1200" b="1" dirty="0">
                  <a:solidFill>
                    <a:srgbClr val="414042"/>
                  </a:solidFill>
                  <a:latin typeface="Courier New" panose="02070309020205020404" pitchFamily="49" charset="0"/>
                  <a:cs typeface="Courier New" panose="02070309020205020404" pitchFamily="49" charset="0"/>
                </a:rPr>
                <a:t>}</a:t>
              </a:r>
            </a:p>
          </p:txBody>
        </p:sp>
        <p:sp>
          <p:nvSpPr>
            <p:cNvPr id="58" name="TextBox 57">
              <a:extLst>
                <a:ext uri="{FF2B5EF4-FFF2-40B4-BE49-F238E27FC236}">
                  <a16:creationId xmlns:a16="http://schemas.microsoft.com/office/drawing/2014/main" id="{E92E39D1-E882-A548-B9D7-51B60843E487}"/>
                </a:ext>
              </a:extLst>
            </p:cNvPr>
            <p:cNvSpPr txBox="1"/>
            <p:nvPr/>
          </p:nvSpPr>
          <p:spPr>
            <a:xfrm>
              <a:off x="2470518" y="2938317"/>
              <a:ext cx="1368239" cy="584775"/>
            </a:xfrm>
            <a:prstGeom prst="rect">
              <a:avLst/>
            </a:prstGeom>
            <a:noFill/>
          </p:spPr>
          <p:txBody>
            <a:bodyPr wrap="square" rtlCol="0">
              <a:spAutoFit/>
            </a:bodyPr>
            <a:lstStyle/>
            <a:p>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CloudWatch Event</a:t>
              </a:r>
            </a:p>
          </p:txBody>
        </p:sp>
      </p:grpSp>
      <p:pic>
        <p:nvPicPr>
          <p:cNvPr id="60" name="Picture 59">
            <a:extLst>
              <a:ext uri="{FF2B5EF4-FFF2-40B4-BE49-F238E27FC236}">
                <a16:creationId xmlns:a16="http://schemas.microsoft.com/office/drawing/2014/main" id="{F9258CB4-B4DA-1E4D-A98F-2677D63585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978" y="1997085"/>
            <a:ext cx="1359121" cy="887204"/>
          </a:xfrm>
          <a:prstGeom prst="rect">
            <a:avLst/>
          </a:prstGeom>
        </p:spPr>
      </p:pic>
      <p:grpSp>
        <p:nvGrpSpPr>
          <p:cNvPr id="61" name="Group 60">
            <a:extLst>
              <a:ext uri="{FF2B5EF4-FFF2-40B4-BE49-F238E27FC236}">
                <a16:creationId xmlns:a16="http://schemas.microsoft.com/office/drawing/2014/main" id="{3BB3D712-1939-0142-A197-3FE17F932C69}"/>
              </a:ext>
            </a:extLst>
          </p:cNvPr>
          <p:cNvGrpSpPr/>
          <p:nvPr/>
        </p:nvGrpSpPr>
        <p:grpSpPr>
          <a:xfrm>
            <a:off x="1680451" y="1851763"/>
            <a:ext cx="1507834" cy="584775"/>
            <a:chOff x="3102314" y="2163172"/>
            <a:chExt cx="1507834" cy="584775"/>
          </a:xfrm>
        </p:grpSpPr>
        <p:cxnSp>
          <p:nvCxnSpPr>
            <p:cNvPr id="62" name="Straight Arrow Connector 61">
              <a:extLst>
                <a:ext uri="{FF2B5EF4-FFF2-40B4-BE49-F238E27FC236}">
                  <a16:creationId xmlns:a16="http://schemas.microsoft.com/office/drawing/2014/main" id="{0B7E69A0-784B-904B-B180-6B0BD4BE1C02}"/>
                </a:ext>
              </a:extLst>
            </p:cNvPr>
            <p:cNvCxnSpPr/>
            <p:nvPr/>
          </p:nvCxnSpPr>
          <p:spPr>
            <a:xfrm>
              <a:off x="3102314" y="2459042"/>
              <a:ext cx="1363006" cy="4791"/>
            </a:xfrm>
            <a:prstGeom prst="straightConnector1">
              <a:avLst/>
            </a:prstGeom>
            <a:ln w="6350">
              <a:solidFill>
                <a:schemeClr val="tx1"/>
              </a:solidFill>
              <a:headEnd w="sm" len="med"/>
              <a:tailEnd type="triangle"/>
            </a:ln>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547D7DC4-5547-3A4B-817F-D702C831F17F}"/>
                </a:ext>
              </a:extLst>
            </p:cNvPr>
            <p:cNvSpPr txBox="1"/>
            <p:nvPr/>
          </p:nvSpPr>
          <p:spPr>
            <a:xfrm>
              <a:off x="3124870" y="2163172"/>
              <a:ext cx="1485278" cy="584775"/>
            </a:xfrm>
            <a:prstGeom prst="rect">
              <a:avLst/>
            </a:prstGeom>
            <a:noFill/>
          </p:spPr>
          <p:txBody>
            <a:bodyPr wrap="square" rtlCol="0">
              <a:spAutoFit/>
            </a:bodyPr>
            <a:lstStyle/>
            <a:p>
              <a:r>
                <a:rPr lang="en-US" sz="1600" dirty="0" err="1">
                  <a:solidFill>
                    <a:srgbClr val="414042"/>
                  </a:solidFill>
                  <a:latin typeface="Amazon Ember" panose="020B0603020204020204" pitchFamily="34" charset="0"/>
                  <a:ea typeface="Amazon Ember" panose="020B0603020204020204" pitchFamily="34" charset="0"/>
                  <a:cs typeface="Amazon Ember" panose="020B0603020204020204" pitchFamily="34" charset="0"/>
                </a:rPr>
                <a:t>GuardDuty</a:t>
              </a: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 findings</a:t>
              </a:r>
            </a:p>
          </p:txBody>
        </p:sp>
      </p:grpSp>
      <p:grpSp>
        <p:nvGrpSpPr>
          <p:cNvPr id="64" name="Group 63">
            <a:extLst>
              <a:ext uri="{FF2B5EF4-FFF2-40B4-BE49-F238E27FC236}">
                <a16:creationId xmlns:a16="http://schemas.microsoft.com/office/drawing/2014/main" id="{31433125-7AA1-1243-BB26-BEDA3027575C}"/>
              </a:ext>
            </a:extLst>
          </p:cNvPr>
          <p:cNvGrpSpPr/>
          <p:nvPr/>
        </p:nvGrpSpPr>
        <p:grpSpPr>
          <a:xfrm>
            <a:off x="4748460" y="812657"/>
            <a:ext cx="4263653" cy="3100757"/>
            <a:chOff x="4404921" y="769928"/>
            <a:chExt cx="4263653" cy="3100757"/>
          </a:xfrm>
        </p:grpSpPr>
        <p:grpSp>
          <p:nvGrpSpPr>
            <p:cNvPr id="65" name="Group 64">
              <a:extLst>
                <a:ext uri="{FF2B5EF4-FFF2-40B4-BE49-F238E27FC236}">
                  <a16:creationId xmlns:a16="http://schemas.microsoft.com/office/drawing/2014/main" id="{504C04DB-A23A-D449-BE5F-E600F619D14A}"/>
                </a:ext>
              </a:extLst>
            </p:cNvPr>
            <p:cNvGrpSpPr/>
            <p:nvPr/>
          </p:nvGrpSpPr>
          <p:grpSpPr>
            <a:xfrm>
              <a:off x="4618793" y="769928"/>
              <a:ext cx="4049781" cy="3100757"/>
              <a:chOff x="4618793" y="769928"/>
              <a:chExt cx="4049781" cy="3100757"/>
            </a:xfrm>
          </p:grpSpPr>
          <p:pic>
            <p:nvPicPr>
              <p:cNvPr id="67" name="Picture 66">
                <a:extLst>
                  <a:ext uri="{FF2B5EF4-FFF2-40B4-BE49-F238E27FC236}">
                    <a16:creationId xmlns:a16="http://schemas.microsoft.com/office/drawing/2014/main" id="{B11AB57D-A8CA-F244-9EEE-E9244F20FD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8793" y="1772203"/>
                <a:ext cx="1106130" cy="1149509"/>
              </a:xfrm>
              <a:prstGeom prst="rect">
                <a:avLst/>
              </a:prstGeom>
            </p:spPr>
          </p:pic>
          <p:pic>
            <p:nvPicPr>
              <p:cNvPr id="68" name="Picture 67">
                <a:extLst>
                  <a:ext uri="{FF2B5EF4-FFF2-40B4-BE49-F238E27FC236}">
                    <a16:creationId xmlns:a16="http://schemas.microsoft.com/office/drawing/2014/main" id="{4261694E-BFCD-F540-8BE8-55778505CD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2667" y="769928"/>
                <a:ext cx="1002017" cy="992096"/>
              </a:xfrm>
              <a:prstGeom prst="rect">
                <a:avLst/>
              </a:prstGeom>
            </p:spPr>
          </p:pic>
          <p:pic>
            <p:nvPicPr>
              <p:cNvPr id="69" name="Picture 68">
                <a:extLst>
                  <a:ext uri="{FF2B5EF4-FFF2-40B4-BE49-F238E27FC236}">
                    <a16:creationId xmlns:a16="http://schemas.microsoft.com/office/drawing/2014/main" id="{C2B27A6C-508D-CA49-B9A0-4ECEBF91FF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68720" y="2090482"/>
                <a:ext cx="1909912" cy="759624"/>
              </a:xfrm>
              <a:prstGeom prst="rect">
                <a:avLst/>
              </a:prstGeom>
            </p:spPr>
          </p:pic>
          <p:pic>
            <p:nvPicPr>
              <p:cNvPr id="70" name="Picture 69">
                <a:extLst>
                  <a:ext uri="{FF2B5EF4-FFF2-40B4-BE49-F238E27FC236}">
                    <a16:creationId xmlns:a16="http://schemas.microsoft.com/office/drawing/2014/main" id="{4C63DA48-800A-BF48-87BF-DD35A4DDDC6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60549" y="3371685"/>
                <a:ext cx="2008025" cy="499000"/>
              </a:xfrm>
              <a:prstGeom prst="rect">
                <a:avLst/>
              </a:prstGeom>
            </p:spPr>
          </p:pic>
          <p:cxnSp>
            <p:nvCxnSpPr>
              <p:cNvPr id="71" name="Straight Arrow Connector 70">
                <a:extLst>
                  <a:ext uri="{FF2B5EF4-FFF2-40B4-BE49-F238E27FC236}">
                    <a16:creationId xmlns:a16="http://schemas.microsoft.com/office/drawing/2014/main" id="{DCE70A0F-87D6-664D-BAC0-AB7C8E9804C8}"/>
                  </a:ext>
                </a:extLst>
              </p:cNvPr>
              <p:cNvCxnSpPr>
                <a:cxnSpLocks/>
                <a:stCxn id="67" idx="3"/>
              </p:cNvCxnSpPr>
              <p:nvPr/>
            </p:nvCxnSpPr>
            <p:spPr>
              <a:xfrm flipV="1">
                <a:off x="5724923" y="946406"/>
                <a:ext cx="935626" cy="1400552"/>
              </a:xfrm>
              <a:prstGeom prst="straightConnector1">
                <a:avLst/>
              </a:prstGeom>
              <a:ln w="6350">
                <a:solidFill>
                  <a:schemeClr val="accent1"/>
                </a:solidFill>
                <a:headEnd w="sm" len="med"/>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D60D7103-CD0A-4845-9E31-BBDBEA3B6F7A}"/>
                  </a:ext>
                </a:extLst>
              </p:cNvPr>
              <p:cNvCxnSpPr>
                <a:cxnSpLocks/>
                <a:stCxn id="67" idx="3"/>
                <a:endCxn id="70" idx="1"/>
              </p:cNvCxnSpPr>
              <p:nvPr/>
            </p:nvCxnSpPr>
            <p:spPr>
              <a:xfrm>
                <a:off x="5724923" y="2346958"/>
                <a:ext cx="935626" cy="1274227"/>
              </a:xfrm>
              <a:prstGeom prst="straightConnector1">
                <a:avLst/>
              </a:prstGeom>
              <a:ln w="6350">
                <a:solidFill>
                  <a:schemeClr val="accent1"/>
                </a:solidFill>
                <a:headEnd w="sm" len="med"/>
                <a:tailEnd type="triangle"/>
              </a:ln>
            </p:spPr>
            <p:style>
              <a:lnRef idx="2">
                <a:schemeClr val="accent1"/>
              </a:lnRef>
              <a:fillRef idx="0">
                <a:schemeClr val="accent1"/>
              </a:fillRef>
              <a:effectRef idx="1">
                <a:schemeClr val="accent1"/>
              </a:effectRef>
              <a:fontRef idx="minor">
                <a:schemeClr val="tx1"/>
              </a:fontRef>
            </p:style>
          </p:cxnSp>
        </p:grpSp>
        <p:sp>
          <p:nvSpPr>
            <p:cNvPr id="66" name="TextBox 65">
              <a:extLst>
                <a:ext uri="{FF2B5EF4-FFF2-40B4-BE49-F238E27FC236}">
                  <a16:creationId xmlns:a16="http://schemas.microsoft.com/office/drawing/2014/main" id="{6D709F7D-F237-294A-B30F-5F4F9407AF71}"/>
                </a:ext>
              </a:extLst>
            </p:cNvPr>
            <p:cNvSpPr txBox="1"/>
            <p:nvPr/>
          </p:nvSpPr>
          <p:spPr>
            <a:xfrm>
              <a:off x="4404921" y="2912510"/>
              <a:ext cx="1485278" cy="584775"/>
            </a:xfrm>
            <a:prstGeom prst="rect">
              <a:avLst/>
            </a:prstGeom>
            <a:noFill/>
          </p:spPr>
          <p:txBody>
            <a:bodyPr wrap="square" rtlCol="0">
              <a:spAutoFit/>
            </a:bodyPr>
            <a:lstStyle/>
            <a:p>
              <a:pPr algn="ct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Lambda</a:t>
              </a:r>
              <a:b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function</a:t>
              </a:r>
            </a:p>
          </p:txBody>
        </p:sp>
      </p:grpSp>
      <p:cxnSp>
        <p:nvCxnSpPr>
          <p:cNvPr id="74" name="Straight Arrow Connector 73">
            <a:extLst>
              <a:ext uri="{FF2B5EF4-FFF2-40B4-BE49-F238E27FC236}">
                <a16:creationId xmlns:a16="http://schemas.microsoft.com/office/drawing/2014/main" id="{F5DD5994-C773-1245-911E-39669EAFD26F}"/>
              </a:ext>
            </a:extLst>
          </p:cNvPr>
          <p:cNvCxnSpPr>
            <a:cxnSpLocks/>
            <a:stCxn id="67" idx="3"/>
          </p:cNvCxnSpPr>
          <p:nvPr/>
        </p:nvCxnSpPr>
        <p:spPr>
          <a:xfrm>
            <a:off x="6068462" y="2389687"/>
            <a:ext cx="543797" cy="0"/>
          </a:xfrm>
          <a:prstGeom prst="straightConnector1">
            <a:avLst/>
          </a:prstGeom>
          <a:ln w="6350">
            <a:solidFill>
              <a:schemeClr val="accent1"/>
            </a:solidFill>
            <a:headEnd w="sm" len="med"/>
            <a:tailEnd type="triangle"/>
          </a:ln>
        </p:spPr>
        <p:style>
          <a:lnRef idx="2">
            <a:schemeClr val="accent1"/>
          </a:lnRef>
          <a:fillRef idx="0">
            <a:schemeClr val="accent1"/>
          </a:fillRef>
          <a:effectRef idx="1">
            <a:schemeClr val="accent1"/>
          </a:effectRef>
          <a:fontRef idx="minor">
            <a:schemeClr val="tx1"/>
          </a:fontRef>
        </p:style>
      </p:cxnSp>
      <p:sp>
        <p:nvSpPr>
          <p:cNvPr id="5" name="Bent Arrow 4">
            <a:extLst>
              <a:ext uri="{FF2B5EF4-FFF2-40B4-BE49-F238E27FC236}">
                <a16:creationId xmlns:a16="http://schemas.microsoft.com/office/drawing/2014/main" id="{22192377-95C2-2A4B-ADB5-40C544096532}"/>
              </a:ext>
            </a:extLst>
          </p:cNvPr>
          <p:cNvSpPr/>
          <p:nvPr/>
        </p:nvSpPr>
        <p:spPr>
          <a:xfrm rot="5400000">
            <a:off x="3199464" y="2481293"/>
            <a:ext cx="412938" cy="545711"/>
          </a:xfrm>
          <a:prstGeom prst="bentArrow">
            <a:avLst>
              <a:gd name="adj1" fmla="val 21056"/>
              <a:gd name="adj2" fmla="val 25000"/>
              <a:gd name="adj3" fmla="val 25000"/>
              <a:gd name="adj4" fmla="val 43750"/>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5" name="Bent Arrow 74">
            <a:extLst>
              <a:ext uri="{FF2B5EF4-FFF2-40B4-BE49-F238E27FC236}">
                <a16:creationId xmlns:a16="http://schemas.microsoft.com/office/drawing/2014/main" id="{9AE37A60-307D-8845-8F21-6768208179A3}"/>
              </a:ext>
            </a:extLst>
          </p:cNvPr>
          <p:cNvSpPr/>
          <p:nvPr/>
        </p:nvSpPr>
        <p:spPr>
          <a:xfrm>
            <a:off x="3809647" y="2506818"/>
            <a:ext cx="1097479" cy="431797"/>
          </a:xfrm>
          <a:prstGeom prst="bentArrow">
            <a:avLst>
              <a:gd name="adj1" fmla="val 21056"/>
              <a:gd name="adj2" fmla="val 25000"/>
              <a:gd name="adj3" fmla="val 25000"/>
              <a:gd name="adj4" fmla="val 43750"/>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667916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Config Rules</a:t>
            </a:r>
          </a:p>
        </p:txBody>
      </p:sp>
      <p:sp>
        <p:nvSpPr>
          <p:cNvPr id="15" name="Subtitle 2">
            <a:extLst>
              <a:ext uri="{FF2B5EF4-FFF2-40B4-BE49-F238E27FC236}">
                <a16:creationId xmlns:a16="http://schemas.microsoft.com/office/drawing/2014/main" id="{A0556863-C9AF-C243-AEE7-4C0A1C89BFA7}"/>
              </a:ext>
            </a:extLst>
          </p:cNvPr>
          <p:cNvSpPr txBox="1">
            <a:spLocks/>
          </p:cNvSpPr>
          <p:nvPr/>
        </p:nvSpPr>
        <p:spPr>
          <a:xfrm>
            <a:off x="342041" y="608848"/>
            <a:ext cx="8226225" cy="3911321"/>
          </a:xfrm>
          <a:prstGeom prst="rect">
            <a:avLst/>
          </a:prstGeom>
        </p:spPr>
        <p:txBody>
          <a:bodyPr>
            <a:normAutofit/>
          </a:bodyPr>
          <a:lst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solidFill>
                  <a:srgbClr val="414042"/>
                </a:solidFill>
                <a:latin typeface="Amazon Ember" panose="02000000000000000000" pitchFamily="2" charset="0"/>
                <a:ea typeface="Amazon Ember" panose="02000000000000000000" pitchFamily="2" charset="0"/>
                <a:cs typeface="Amazon Ember Light" panose="020B0403020204090204" pitchFamily="34" charset="0"/>
              </a:rPr>
              <a:t>A continuous recording and assessment service</a:t>
            </a:r>
            <a:endParaRPr lang="en-US" sz="2000" dirty="0">
              <a:solidFill>
                <a:srgbClr val="414042"/>
              </a:solidFill>
              <a:latin typeface="Amazon Ember" panose="02000000000000000000" pitchFamily="2" charset="0"/>
              <a:ea typeface="Amazon Ember" panose="02000000000000000000" pitchFamily="2" charset="0"/>
              <a:cs typeface="Amazon Ember Light" panose="020B0403020204090204" pitchFamily="34" charset="0"/>
            </a:endParaRPr>
          </a:p>
        </p:txBody>
      </p:sp>
      <p:grpSp>
        <p:nvGrpSpPr>
          <p:cNvPr id="16" name="Group 15">
            <a:extLst>
              <a:ext uri="{FF2B5EF4-FFF2-40B4-BE49-F238E27FC236}">
                <a16:creationId xmlns:a16="http://schemas.microsoft.com/office/drawing/2014/main" id="{F5018DBE-401F-F44F-8FF7-658B2475593A}"/>
              </a:ext>
            </a:extLst>
          </p:cNvPr>
          <p:cNvGrpSpPr/>
          <p:nvPr/>
        </p:nvGrpSpPr>
        <p:grpSpPr>
          <a:xfrm>
            <a:off x="111959" y="1213066"/>
            <a:ext cx="2117273" cy="1987079"/>
            <a:chOff x="2367749" y="1136927"/>
            <a:chExt cx="2117273" cy="1987079"/>
          </a:xfrm>
        </p:grpSpPr>
        <p:pic>
          <p:nvPicPr>
            <p:cNvPr id="17" name="Picture 16">
              <a:extLst>
                <a:ext uri="{FF2B5EF4-FFF2-40B4-BE49-F238E27FC236}">
                  <a16:creationId xmlns:a16="http://schemas.microsoft.com/office/drawing/2014/main" id="{6EAB8B4C-F80E-A24B-8F9F-E880BBFD2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6450" y="1136927"/>
              <a:ext cx="1978572" cy="1978572"/>
            </a:xfrm>
            <a:prstGeom prst="rect">
              <a:avLst/>
            </a:prstGeom>
          </p:spPr>
        </p:pic>
        <p:pic>
          <p:nvPicPr>
            <p:cNvPr id="18" name="Picture 6" descr="http://cloudacademy.com/blog/wp-content/uploads/2015/12/iam-logo.png">
              <a:extLst>
                <a:ext uri="{FF2B5EF4-FFF2-40B4-BE49-F238E27FC236}">
                  <a16:creationId xmlns:a16="http://schemas.microsoft.com/office/drawing/2014/main" id="{39C30EE4-3C8F-EE44-8E9D-5C90F024843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0950" y="1677122"/>
              <a:ext cx="410032" cy="410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http://static1.squarespace.com/static/5500a991e4b0ed07e64029e1/55073e80e4b08d28db62c5a3/55e38459e4b0b7c5853710a9/1441073684576/?format=1000w">
              <a:extLst>
                <a:ext uri="{FF2B5EF4-FFF2-40B4-BE49-F238E27FC236}">
                  <a16:creationId xmlns:a16="http://schemas.microsoft.com/office/drawing/2014/main" id="{A3DA0386-A38A-6345-B84F-DB0A40A12F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77842" y="2147773"/>
              <a:ext cx="549730" cy="36723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Image result for aws S3 logo">
              <a:extLst>
                <a:ext uri="{FF2B5EF4-FFF2-40B4-BE49-F238E27FC236}">
                  <a16:creationId xmlns:a16="http://schemas.microsoft.com/office/drawing/2014/main" id="{096A8870-CD0F-A343-B98E-71442829742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98964" y="2262740"/>
              <a:ext cx="543364" cy="37600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https://upload.wikimedia.org/wikipedia/commons/thumb/0/08/AWS_Simple_Icons_Database_AmazonRDS.svg/2000px-AWS_Simple_Icons_Database_AmazonRDS.svg.png">
              <a:extLst>
                <a:ext uri="{FF2B5EF4-FFF2-40B4-BE49-F238E27FC236}">
                  <a16:creationId xmlns:a16="http://schemas.microsoft.com/office/drawing/2014/main" id="{BF7CC851-FF3D-6846-9D34-CCB889CE88D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27572" y="1882138"/>
              <a:ext cx="466115" cy="46611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712EF768-AC98-B74A-8FC4-D44E7D79E42C}"/>
                </a:ext>
              </a:extLst>
            </p:cNvPr>
            <p:cNvSpPr txBox="1"/>
            <p:nvPr/>
          </p:nvSpPr>
          <p:spPr>
            <a:xfrm>
              <a:off x="2367749" y="2785452"/>
              <a:ext cx="2018501" cy="338554"/>
            </a:xfrm>
            <a:prstGeom prst="rect">
              <a:avLst/>
            </a:prstGeom>
            <a:noFill/>
          </p:spPr>
          <p:txBody>
            <a:bodyPr wrap="none" rtlCol="0">
              <a:spAutoFit/>
            </a:bodyPr>
            <a:lstStyle/>
            <a:p>
              <a:pPr defTabSz="457189"/>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Changing resources</a:t>
              </a:r>
            </a:p>
          </p:txBody>
        </p:sp>
      </p:grpSp>
      <p:sp>
        <p:nvSpPr>
          <p:cNvPr id="23" name="Right Arrow 22">
            <a:extLst>
              <a:ext uri="{FF2B5EF4-FFF2-40B4-BE49-F238E27FC236}">
                <a16:creationId xmlns:a16="http://schemas.microsoft.com/office/drawing/2014/main" id="{B89A1012-A8ED-BC40-83F2-4183C2DD7E70}"/>
              </a:ext>
            </a:extLst>
          </p:cNvPr>
          <p:cNvSpPr/>
          <p:nvPr/>
        </p:nvSpPr>
        <p:spPr>
          <a:xfrm>
            <a:off x="2402747" y="2254605"/>
            <a:ext cx="1122916"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sp>
        <p:nvSpPr>
          <p:cNvPr id="24" name="TextBox 23">
            <a:extLst>
              <a:ext uri="{FF2B5EF4-FFF2-40B4-BE49-F238E27FC236}">
                <a16:creationId xmlns:a16="http://schemas.microsoft.com/office/drawing/2014/main" id="{BF794A0B-4F24-3646-8FE9-51E091A8A6F5}"/>
              </a:ext>
            </a:extLst>
          </p:cNvPr>
          <p:cNvSpPr txBox="1"/>
          <p:nvPr/>
        </p:nvSpPr>
        <p:spPr>
          <a:xfrm>
            <a:off x="3446515" y="2705153"/>
            <a:ext cx="1292726" cy="338554"/>
          </a:xfrm>
          <a:prstGeom prst="rect">
            <a:avLst/>
          </a:prstGeom>
          <a:noFill/>
        </p:spPr>
        <p:txBody>
          <a:bodyPr wrap="none" rtlCol="0">
            <a:spAutoFit/>
          </a:bodyPr>
          <a:lstStyle/>
          <a:p>
            <a:pPr defTabSz="457189"/>
            <a:r>
              <a:rPr lang="en-US" sz="1600" dirty="0">
                <a:solidFill>
                  <a:srgbClr val="414042"/>
                </a:solidFill>
              </a:rPr>
              <a:t>AWS Config</a:t>
            </a:r>
          </a:p>
        </p:txBody>
      </p:sp>
      <p:pic>
        <p:nvPicPr>
          <p:cNvPr id="25" name="Picture 2" descr="https://hackster.imgix.net/uploads/image/file/57868/SimpleIcon_SNS.png?auto=compress%2Cformat&amp;w=400&amp;h=300&amp;fit=max">
            <a:extLst>
              <a:ext uri="{FF2B5EF4-FFF2-40B4-BE49-F238E27FC236}">
                <a16:creationId xmlns:a16="http://schemas.microsoft.com/office/drawing/2014/main" id="{27C8860E-1EF5-D948-9979-B08880CD0D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35764" y="967477"/>
            <a:ext cx="782413" cy="782413"/>
          </a:xfrm>
          <a:prstGeom prst="rect">
            <a:avLst/>
          </a:prstGeom>
          <a:noFill/>
          <a:extLst>
            <a:ext uri="{909E8E84-426E-40DD-AFC4-6F175D3DCCD1}">
              <a14:hiddenFill xmlns:a14="http://schemas.microsoft.com/office/drawing/2010/main">
                <a:solidFill>
                  <a:srgbClr val="FFFFFF"/>
                </a:solidFill>
              </a14:hiddenFill>
            </a:ext>
          </a:extLst>
        </p:spPr>
      </p:pic>
      <p:sp>
        <p:nvSpPr>
          <p:cNvPr id="26" name="Right Arrow 25">
            <a:extLst>
              <a:ext uri="{FF2B5EF4-FFF2-40B4-BE49-F238E27FC236}">
                <a16:creationId xmlns:a16="http://schemas.microsoft.com/office/drawing/2014/main" id="{ADB82F00-4E8F-584E-AF58-00F20368507E}"/>
              </a:ext>
            </a:extLst>
          </p:cNvPr>
          <p:cNvSpPr/>
          <p:nvPr/>
        </p:nvSpPr>
        <p:spPr>
          <a:xfrm>
            <a:off x="4811771" y="2261773"/>
            <a:ext cx="1285498"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grpSp>
        <p:nvGrpSpPr>
          <p:cNvPr id="27" name="Group 26">
            <a:extLst>
              <a:ext uri="{FF2B5EF4-FFF2-40B4-BE49-F238E27FC236}">
                <a16:creationId xmlns:a16="http://schemas.microsoft.com/office/drawing/2014/main" id="{B354A38D-91B7-EA4D-BE7B-BC927A79C5C6}"/>
              </a:ext>
            </a:extLst>
          </p:cNvPr>
          <p:cNvGrpSpPr/>
          <p:nvPr/>
        </p:nvGrpSpPr>
        <p:grpSpPr>
          <a:xfrm>
            <a:off x="5639477" y="1839888"/>
            <a:ext cx="1794466" cy="1427269"/>
            <a:chOff x="5155632" y="2107473"/>
            <a:chExt cx="1794465" cy="1427269"/>
          </a:xfrm>
        </p:grpSpPr>
        <p:pic>
          <p:nvPicPr>
            <p:cNvPr id="28" name="Picture 27">
              <a:extLst>
                <a:ext uri="{FF2B5EF4-FFF2-40B4-BE49-F238E27FC236}">
                  <a16:creationId xmlns:a16="http://schemas.microsoft.com/office/drawing/2014/main" id="{9E567E2D-50E0-1E46-AF99-C1809DCDAF0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58749" y="2107473"/>
              <a:ext cx="349500" cy="349500"/>
            </a:xfrm>
            <a:prstGeom prst="rect">
              <a:avLst/>
            </a:prstGeom>
          </p:spPr>
        </p:pic>
        <p:pic>
          <p:nvPicPr>
            <p:cNvPr id="29" name="Picture 28">
              <a:extLst>
                <a:ext uri="{FF2B5EF4-FFF2-40B4-BE49-F238E27FC236}">
                  <a16:creationId xmlns:a16="http://schemas.microsoft.com/office/drawing/2014/main" id="{A2121AD1-F01C-2E40-B9D8-CEE03E54156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54806" y="2443024"/>
              <a:ext cx="364462" cy="364462"/>
            </a:xfrm>
            <a:prstGeom prst="rect">
              <a:avLst/>
            </a:prstGeom>
          </p:spPr>
        </p:pic>
        <p:pic>
          <p:nvPicPr>
            <p:cNvPr id="30" name="Picture 29">
              <a:extLst>
                <a:ext uri="{FF2B5EF4-FFF2-40B4-BE49-F238E27FC236}">
                  <a16:creationId xmlns:a16="http://schemas.microsoft.com/office/drawing/2014/main" id="{75A7B7E0-73DA-AF4E-978F-7C416D399C5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54806" y="2757746"/>
              <a:ext cx="364462" cy="364462"/>
            </a:xfrm>
            <a:prstGeom prst="rect">
              <a:avLst/>
            </a:prstGeom>
          </p:spPr>
        </p:pic>
        <p:sp>
          <p:nvSpPr>
            <p:cNvPr id="31" name="TextBox 30">
              <a:extLst>
                <a:ext uri="{FF2B5EF4-FFF2-40B4-BE49-F238E27FC236}">
                  <a16:creationId xmlns:a16="http://schemas.microsoft.com/office/drawing/2014/main" id="{BF3EBEE7-9575-DE45-8A0B-C019BB015DAA}"/>
                </a:ext>
              </a:extLst>
            </p:cNvPr>
            <p:cNvSpPr txBox="1"/>
            <p:nvPr/>
          </p:nvSpPr>
          <p:spPr>
            <a:xfrm>
              <a:off x="5155632" y="3196188"/>
              <a:ext cx="1794465" cy="338554"/>
            </a:xfrm>
            <a:prstGeom prst="rect">
              <a:avLst/>
            </a:prstGeom>
            <a:noFill/>
          </p:spPr>
          <p:txBody>
            <a:bodyPr wrap="none" rtlCol="0">
              <a:spAutoFit/>
            </a:bodyPr>
            <a:lstStyle/>
            <a:p>
              <a:pPr defTabSz="457189"/>
              <a:r>
                <a:rPr lang="en-US" sz="1600" dirty="0">
                  <a:solidFill>
                    <a:srgbClr val="414042"/>
                  </a:solidFill>
                </a:rPr>
                <a:t>AWS Config rules</a:t>
              </a:r>
            </a:p>
          </p:txBody>
        </p:sp>
      </p:grpSp>
      <p:pic>
        <p:nvPicPr>
          <p:cNvPr id="32" name="Picture 16" descr="https://cdn2.iconfinder.com/data/icons/amazon-aws-stencils/100/Storage__Content_Delivery_Amazon_S3_Bucket-512.png">
            <a:extLst>
              <a:ext uri="{FF2B5EF4-FFF2-40B4-BE49-F238E27FC236}">
                <a16:creationId xmlns:a16="http://schemas.microsoft.com/office/drawing/2014/main" id="{47575EE7-092D-F947-88AC-F61267F4A83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939086" y="3223395"/>
            <a:ext cx="936327" cy="93632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8D1C48B7-EC35-224F-B57B-43CBF4D99F82}"/>
              </a:ext>
            </a:extLst>
          </p:cNvPr>
          <p:cNvSpPr txBox="1"/>
          <p:nvPr/>
        </p:nvSpPr>
        <p:spPr>
          <a:xfrm>
            <a:off x="7895774" y="3957097"/>
            <a:ext cx="1016625" cy="584775"/>
          </a:xfrm>
          <a:prstGeom prst="rect">
            <a:avLst/>
          </a:prstGeom>
          <a:noFill/>
        </p:spPr>
        <p:txBody>
          <a:bodyPr wrap="none" rtlCol="0">
            <a:spAutoFit/>
          </a:bodyPr>
          <a:lstStyle/>
          <a:p>
            <a:pPr algn="ctr" defTabSz="457189"/>
            <a:r>
              <a:rPr lang="en-US" sz="1600" dirty="0">
                <a:solidFill>
                  <a:srgbClr val="414042"/>
                </a:solidFill>
              </a:rPr>
              <a:t>History</a:t>
            </a:r>
            <a:br>
              <a:rPr lang="en-US" sz="1600" dirty="0">
                <a:solidFill>
                  <a:srgbClr val="414042"/>
                </a:solidFill>
              </a:rPr>
            </a:br>
            <a:r>
              <a:rPr lang="en-US" sz="1600" dirty="0">
                <a:solidFill>
                  <a:srgbClr val="414042"/>
                </a:solidFill>
              </a:rPr>
              <a:t>snapshot</a:t>
            </a:r>
          </a:p>
        </p:txBody>
      </p:sp>
      <p:grpSp>
        <p:nvGrpSpPr>
          <p:cNvPr id="34" name="Group 33">
            <a:extLst>
              <a:ext uri="{FF2B5EF4-FFF2-40B4-BE49-F238E27FC236}">
                <a16:creationId xmlns:a16="http://schemas.microsoft.com/office/drawing/2014/main" id="{F3AB3D16-AD37-8A46-A153-00DA22D4DAA3}"/>
              </a:ext>
            </a:extLst>
          </p:cNvPr>
          <p:cNvGrpSpPr/>
          <p:nvPr/>
        </p:nvGrpSpPr>
        <p:grpSpPr>
          <a:xfrm>
            <a:off x="4853793" y="1622576"/>
            <a:ext cx="1082592" cy="411102"/>
            <a:chOff x="6614397" y="2077761"/>
            <a:chExt cx="1082592" cy="411102"/>
          </a:xfrm>
        </p:grpSpPr>
        <p:pic>
          <p:nvPicPr>
            <p:cNvPr id="35" name="Picture 34">
              <a:extLst>
                <a:ext uri="{FF2B5EF4-FFF2-40B4-BE49-F238E27FC236}">
                  <a16:creationId xmlns:a16="http://schemas.microsoft.com/office/drawing/2014/main" id="{9EBB4A3A-922F-B24E-A7B4-9897903A01C2}"/>
                </a:ext>
              </a:extLst>
            </p:cNvPr>
            <p:cNvPicPr>
              <a:picLocks noChangeAspect="1"/>
            </p:cNvPicPr>
            <p:nvPr/>
          </p:nvPicPr>
          <p:blipFill>
            <a:blip r:embed="rId12"/>
            <a:stretch>
              <a:fillRect/>
            </a:stretch>
          </p:blipFill>
          <p:spPr>
            <a:xfrm rot="192586">
              <a:off x="6977051" y="2077761"/>
              <a:ext cx="325515" cy="394217"/>
            </a:xfrm>
            <a:prstGeom prst="rect">
              <a:avLst/>
            </a:prstGeom>
          </p:spPr>
        </p:pic>
        <p:pic>
          <p:nvPicPr>
            <p:cNvPr id="36" name="Picture 35">
              <a:extLst>
                <a:ext uri="{FF2B5EF4-FFF2-40B4-BE49-F238E27FC236}">
                  <a16:creationId xmlns:a16="http://schemas.microsoft.com/office/drawing/2014/main" id="{3C7EBF87-0D72-4640-A71E-6B1FF5B1AD0D}"/>
                </a:ext>
              </a:extLst>
            </p:cNvPr>
            <p:cNvPicPr>
              <a:picLocks noChangeAspect="1"/>
            </p:cNvPicPr>
            <p:nvPr/>
          </p:nvPicPr>
          <p:blipFill>
            <a:blip r:embed="rId13"/>
            <a:stretch>
              <a:fillRect/>
            </a:stretch>
          </p:blipFill>
          <p:spPr>
            <a:xfrm rot="192586">
              <a:off x="6614397" y="2079311"/>
              <a:ext cx="314428" cy="380790"/>
            </a:xfrm>
            <a:prstGeom prst="rect">
              <a:avLst/>
            </a:prstGeom>
          </p:spPr>
        </p:pic>
        <p:pic>
          <p:nvPicPr>
            <p:cNvPr id="37" name="Picture 36">
              <a:extLst>
                <a:ext uri="{FF2B5EF4-FFF2-40B4-BE49-F238E27FC236}">
                  <a16:creationId xmlns:a16="http://schemas.microsoft.com/office/drawing/2014/main" id="{F5271DA4-1165-F240-98CF-111A86F3AB28}"/>
                </a:ext>
              </a:extLst>
            </p:cNvPr>
            <p:cNvPicPr>
              <a:picLocks noChangeAspect="1"/>
            </p:cNvPicPr>
            <p:nvPr/>
          </p:nvPicPr>
          <p:blipFill>
            <a:blip r:embed="rId14"/>
            <a:stretch>
              <a:fillRect/>
            </a:stretch>
          </p:blipFill>
          <p:spPr>
            <a:xfrm rot="192586">
              <a:off x="7364232" y="2085875"/>
              <a:ext cx="332757" cy="402988"/>
            </a:xfrm>
            <a:prstGeom prst="rect">
              <a:avLst/>
            </a:prstGeom>
          </p:spPr>
        </p:pic>
      </p:grpSp>
      <p:sp>
        <p:nvSpPr>
          <p:cNvPr id="38" name="Right Arrow 37">
            <a:extLst>
              <a:ext uri="{FF2B5EF4-FFF2-40B4-BE49-F238E27FC236}">
                <a16:creationId xmlns:a16="http://schemas.microsoft.com/office/drawing/2014/main" id="{3FC44FD2-BF62-9445-8A1F-642A569007F0}"/>
              </a:ext>
            </a:extLst>
          </p:cNvPr>
          <p:cNvSpPr/>
          <p:nvPr/>
        </p:nvSpPr>
        <p:spPr>
          <a:xfrm>
            <a:off x="7130289" y="2242249"/>
            <a:ext cx="655133"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grpSp>
        <p:nvGrpSpPr>
          <p:cNvPr id="39" name="Group 38">
            <a:extLst>
              <a:ext uri="{FF2B5EF4-FFF2-40B4-BE49-F238E27FC236}">
                <a16:creationId xmlns:a16="http://schemas.microsoft.com/office/drawing/2014/main" id="{4AD40206-0E10-D146-905F-035DECC2D1F0}"/>
              </a:ext>
            </a:extLst>
          </p:cNvPr>
          <p:cNvGrpSpPr/>
          <p:nvPr/>
        </p:nvGrpSpPr>
        <p:grpSpPr>
          <a:xfrm>
            <a:off x="8146168" y="2023488"/>
            <a:ext cx="665012" cy="973091"/>
            <a:chOff x="4960042" y="1846069"/>
            <a:chExt cx="1611977" cy="2358755"/>
          </a:xfrm>
        </p:grpSpPr>
        <p:pic>
          <p:nvPicPr>
            <p:cNvPr id="40" name="Picture 39">
              <a:extLst>
                <a:ext uri="{FF2B5EF4-FFF2-40B4-BE49-F238E27FC236}">
                  <a16:creationId xmlns:a16="http://schemas.microsoft.com/office/drawing/2014/main" id="{B6CC4A8E-347A-5D44-A054-08B6B6539F90}"/>
                </a:ext>
              </a:extLst>
            </p:cNvPr>
            <p:cNvPicPr>
              <a:picLocks/>
            </p:cNvPicPr>
            <p:nvPr/>
          </p:nvPicPr>
          <p:blipFill>
            <a:blip r:embed="rId15" cstate="print">
              <a:extLst>
                <a:ext uri="{28A0092B-C50C-407E-A947-70E740481C1C}">
                  <a14:useLocalDpi xmlns:a14="http://schemas.microsoft.com/office/drawing/2010/main" val="0"/>
                </a:ext>
              </a:extLst>
            </a:blip>
            <a:stretch>
              <a:fillRect/>
            </a:stretch>
          </p:blipFill>
          <p:spPr>
            <a:xfrm>
              <a:off x="4960042" y="1846069"/>
              <a:ext cx="1188228" cy="1527686"/>
            </a:xfrm>
            <a:prstGeom prst="rect">
              <a:avLst/>
            </a:prstGeom>
          </p:spPr>
        </p:pic>
        <p:pic>
          <p:nvPicPr>
            <p:cNvPr id="41" name="Picture 40">
              <a:extLst>
                <a:ext uri="{FF2B5EF4-FFF2-40B4-BE49-F238E27FC236}">
                  <a16:creationId xmlns:a16="http://schemas.microsoft.com/office/drawing/2014/main" id="{2086A579-F896-8B4C-A188-B455C77CC779}"/>
                </a:ext>
              </a:extLst>
            </p:cNvPr>
            <p:cNvPicPr>
              <a:picLocks/>
            </p:cNvPicPr>
            <p:nvPr/>
          </p:nvPicPr>
          <p:blipFill>
            <a:blip r:embed="rId15" cstate="print">
              <a:extLst>
                <a:ext uri="{28A0092B-C50C-407E-A947-70E740481C1C}">
                  <a14:useLocalDpi xmlns:a14="http://schemas.microsoft.com/office/drawing/2010/main" val="0"/>
                </a:ext>
              </a:extLst>
            </a:blip>
            <a:stretch>
              <a:fillRect/>
            </a:stretch>
          </p:blipFill>
          <p:spPr>
            <a:xfrm>
              <a:off x="5383791" y="2190623"/>
              <a:ext cx="1188228" cy="1527686"/>
            </a:xfrm>
            <a:prstGeom prst="rect">
              <a:avLst/>
            </a:prstGeom>
          </p:spPr>
        </p:pic>
        <p:pic>
          <p:nvPicPr>
            <p:cNvPr id="42" name="Picture 41">
              <a:extLst>
                <a:ext uri="{FF2B5EF4-FFF2-40B4-BE49-F238E27FC236}">
                  <a16:creationId xmlns:a16="http://schemas.microsoft.com/office/drawing/2014/main" id="{33E60E32-9557-4246-B53A-D17657BE9B7B}"/>
                </a:ext>
              </a:extLst>
            </p:cNvPr>
            <p:cNvPicPr>
              <a:picLocks/>
            </p:cNvPicPr>
            <p:nvPr/>
          </p:nvPicPr>
          <p:blipFill>
            <a:blip r:embed="rId15" cstate="print">
              <a:extLst>
                <a:ext uri="{28A0092B-C50C-407E-A947-70E740481C1C}">
                  <a14:useLocalDpi xmlns:a14="http://schemas.microsoft.com/office/drawing/2010/main" val="0"/>
                </a:ext>
              </a:extLst>
            </a:blip>
            <a:stretch>
              <a:fillRect/>
            </a:stretch>
          </p:blipFill>
          <p:spPr>
            <a:xfrm>
              <a:off x="4979617" y="2677138"/>
              <a:ext cx="1188228" cy="1527686"/>
            </a:xfrm>
            <a:prstGeom prst="rect">
              <a:avLst/>
            </a:prstGeom>
          </p:spPr>
        </p:pic>
      </p:grpSp>
      <p:sp>
        <p:nvSpPr>
          <p:cNvPr id="43" name="TextBox 42">
            <a:extLst>
              <a:ext uri="{FF2B5EF4-FFF2-40B4-BE49-F238E27FC236}">
                <a16:creationId xmlns:a16="http://schemas.microsoft.com/office/drawing/2014/main" id="{1FF335BE-395C-5542-8BA7-B980BE7F3429}"/>
              </a:ext>
            </a:extLst>
          </p:cNvPr>
          <p:cNvSpPr txBox="1"/>
          <p:nvPr/>
        </p:nvSpPr>
        <p:spPr>
          <a:xfrm>
            <a:off x="7815666" y="1672827"/>
            <a:ext cx="1300356" cy="338554"/>
          </a:xfrm>
          <a:prstGeom prst="rect">
            <a:avLst/>
          </a:prstGeom>
          <a:noFill/>
        </p:spPr>
        <p:txBody>
          <a:bodyPr wrap="none" rtlCol="0">
            <a:spAutoFit/>
          </a:bodyPr>
          <a:lstStyle/>
          <a:p>
            <a:pPr defTabSz="457189"/>
            <a:r>
              <a:rPr lang="en-US" sz="1600" dirty="0">
                <a:solidFill>
                  <a:srgbClr val="414042"/>
                </a:solidFill>
              </a:rPr>
              <a:t>Notifications</a:t>
            </a:r>
          </a:p>
        </p:txBody>
      </p:sp>
      <p:sp>
        <p:nvSpPr>
          <p:cNvPr id="44" name="TextBox 43">
            <a:extLst>
              <a:ext uri="{FF2B5EF4-FFF2-40B4-BE49-F238E27FC236}">
                <a16:creationId xmlns:a16="http://schemas.microsoft.com/office/drawing/2014/main" id="{6F596A4E-7D35-F04A-B9C2-C637A53BDE57}"/>
              </a:ext>
            </a:extLst>
          </p:cNvPr>
          <p:cNvSpPr txBox="1"/>
          <p:nvPr/>
        </p:nvSpPr>
        <p:spPr>
          <a:xfrm>
            <a:off x="7839894" y="2959954"/>
            <a:ext cx="1210588" cy="338554"/>
          </a:xfrm>
          <a:prstGeom prst="rect">
            <a:avLst/>
          </a:prstGeom>
          <a:noFill/>
        </p:spPr>
        <p:txBody>
          <a:bodyPr wrap="none" rtlCol="0">
            <a:spAutoFit/>
          </a:bodyPr>
          <a:lstStyle/>
          <a:p>
            <a:pPr defTabSz="457189"/>
            <a:r>
              <a:rPr lang="en-US" sz="1600" dirty="0">
                <a:solidFill>
                  <a:srgbClr val="414042"/>
                </a:solidFill>
              </a:rPr>
              <a:t>API access</a:t>
            </a:r>
          </a:p>
        </p:txBody>
      </p:sp>
      <p:sp>
        <p:nvSpPr>
          <p:cNvPr id="45" name="Right Arrow 44">
            <a:extLst>
              <a:ext uri="{FF2B5EF4-FFF2-40B4-BE49-F238E27FC236}">
                <a16:creationId xmlns:a16="http://schemas.microsoft.com/office/drawing/2014/main" id="{1230B4AF-606F-2B41-B341-A1C3FDD2B1E6}"/>
              </a:ext>
            </a:extLst>
          </p:cNvPr>
          <p:cNvSpPr/>
          <p:nvPr/>
        </p:nvSpPr>
        <p:spPr>
          <a:xfrm rot="20272254">
            <a:off x="7057635" y="1628125"/>
            <a:ext cx="838859"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sp>
        <p:nvSpPr>
          <p:cNvPr id="46" name="Right Arrow 45">
            <a:extLst>
              <a:ext uri="{FF2B5EF4-FFF2-40B4-BE49-F238E27FC236}">
                <a16:creationId xmlns:a16="http://schemas.microsoft.com/office/drawing/2014/main" id="{0F7D1000-8A18-C743-A741-C8CE583DFC3A}"/>
              </a:ext>
            </a:extLst>
          </p:cNvPr>
          <p:cNvSpPr/>
          <p:nvPr/>
        </p:nvSpPr>
        <p:spPr>
          <a:xfrm rot="2350060">
            <a:off x="7016727" y="2900319"/>
            <a:ext cx="753488"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sp>
        <p:nvSpPr>
          <p:cNvPr id="47" name="TextBox 46">
            <a:extLst>
              <a:ext uri="{FF2B5EF4-FFF2-40B4-BE49-F238E27FC236}">
                <a16:creationId xmlns:a16="http://schemas.microsoft.com/office/drawing/2014/main" id="{C2E0AE09-1529-0248-BBED-50450A51A910}"/>
              </a:ext>
            </a:extLst>
          </p:cNvPr>
          <p:cNvSpPr txBox="1"/>
          <p:nvPr/>
        </p:nvSpPr>
        <p:spPr>
          <a:xfrm>
            <a:off x="4792170" y="2035854"/>
            <a:ext cx="1220206" cy="338554"/>
          </a:xfrm>
          <a:prstGeom prst="rect">
            <a:avLst/>
          </a:prstGeom>
          <a:noFill/>
        </p:spPr>
        <p:txBody>
          <a:bodyPr wrap="none" rtlCol="0">
            <a:spAutoFit/>
          </a:bodyPr>
          <a:lstStyle/>
          <a:p>
            <a:pPr defTabSz="457189"/>
            <a:r>
              <a:rPr lang="en-US" sz="1600">
                <a:solidFill>
                  <a:srgbClr val="414042"/>
                </a:solidFill>
              </a:rPr>
              <a:t>Normalized</a:t>
            </a:r>
            <a:endParaRPr lang="en-US" sz="1200" dirty="0">
              <a:solidFill>
                <a:srgbClr val="414042"/>
              </a:solidFill>
              <a:latin typeface="Arial" panose="020B0604020202020204" pitchFamily="34" charset="0"/>
            </a:endParaRPr>
          </a:p>
        </p:txBody>
      </p:sp>
      <p:pic>
        <p:nvPicPr>
          <p:cNvPr id="48" name="Picture 47">
            <a:extLst>
              <a:ext uri="{FF2B5EF4-FFF2-40B4-BE49-F238E27FC236}">
                <a16:creationId xmlns:a16="http://schemas.microsoft.com/office/drawing/2014/main" id="{EDD6A2FD-DEA6-874B-9F3E-CD557BA5A28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824027" y="1795978"/>
            <a:ext cx="675219" cy="810264"/>
          </a:xfrm>
          <a:prstGeom prst="rect">
            <a:avLst/>
          </a:prstGeom>
        </p:spPr>
      </p:pic>
      <p:sp>
        <p:nvSpPr>
          <p:cNvPr id="49" name="Subtitle 2">
            <a:extLst>
              <a:ext uri="{FF2B5EF4-FFF2-40B4-BE49-F238E27FC236}">
                <a16:creationId xmlns:a16="http://schemas.microsoft.com/office/drawing/2014/main" id="{64EA9F3C-7B89-A245-BF18-EF842DCA2A4D}"/>
              </a:ext>
            </a:extLst>
          </p:cNvPr>
          <p:cNvSpPr txBox="1">
            <a:spLocks/>
          </p:cNvSpPr>
          <p:nvPr/>
        </p:nvSpPr>
        <p:spPr>
          <a:xfrm>
            <a:off x="308214" y="3638579"/>
            <a:ext cx="6731139" cy="1161731"/>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i="1" dirty="0">
                <a:solidFill>
                  <a:srgbClr val="414042"/>
                </a:solidFill>
                <a:latin typeface="Amazon Ember Light" panose="020B0403020204090204" pitchFamily="34" charset="0"/>
                <a:ea typeface="Amazon Ember Light" panose="020B0403020204090204" pitchFamily="34" charset="0"/>
                <a:cs typeface="Amazon Ember Light" panose="020B0403020204090204" pitchFamily="34" charset="0"/>
              </a:rPr>
              <a:t>How are my resources configured over time?</a:t>
            </a:r>
          </a:p>
          <a:p>
            <a:r>
              <a:rPr lang="en-US" sz="2000" i="1" dirty="0">
                <a:solidFill>
                  <a:srgbClr val="414042"/>
                </a:solidFill>
                <a:latin typeface="Amazon Ember Light" panose="020B0403020204090204" pitchFamily="34" charset="0"/>
                <a:ea typeface="Amazon Ember Light" panose="020B0403020204090204" pitchFamily="34" charset="0"/>
                <a:cs typeface="Amazon Ember Light" panose="020B0403020204090204" pitchFamily="34" charset="0"/>
              </a:rPr>
              <a:t>Is a change that just occurred to a resource, compliant?</a:t>
            </a:r>
          </a:p>
        </p:txBody>
      </p:sp>
    </p:spTree>
    <p:extLst>
      <p:ext uri="{BB962C8B-B14F-4D97-AF65-F5344CB8AC3E}">
        <p14:creationId xmlns:p14="http://schemas.microsoft.com/office/powerpoint/2010/main" val="1222115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Spectrum of Attacks</a:t>
            </a:r>
            <a:b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endParaRPr lang="en-US" dirty="0">
              <a:solidFill>
                <a:srgbClr val="414042"/>
              </a:solidFill>
            </a:endParaRPr>
          </a:p>
        </p:txBody>
      </p:sp>
      <p:sp>
        <p:nvSpPr>
          <p:cNvPr id="11" name="Rectangle 10">
            <a:extLst>
              <a:ext uri="{FF2B5EF4-FFF2-40B4-BE49-F238E27FC236}">
                <a16:creationId xmlns:a16="http://schemas.microsoft.com/office/drawing/2014/main" id="{24BB7BFB-88E9-E44B-A6BE-2C63A68420C4}"/>
              </a:ext>
            </a:extLst>
          </p:cNvPr>
          <p:cNvSpPr/>
          <p:nvPr/>
        </p:nvSpPr>
        <p:spPr>
          <a:xfrm>
            <a:off x="437323" y="1528690"/>
            <a:ext cx="8209721" cy="1270269"/>
          </a:xfrm>
          <a:prstGeom prst="rect">
            <a:avLst/>
          </a:prstGeom>
          <a:gradFill>
            <a:gsLst>
              <a:gs pos="0">
                <a:schemeClr val="accent1">
                  <a:lumMod val="60000"/>
                  <a:lumOff val="40000"/>
                </a:schemeClr>
              </a:gs>
              <a:gs pos="100000">
                <a:srgbClr val="FFF8AE"/>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12" name="TextBox 11">
            <a:extLst>
              <a:ext uri="{FF2B5EF4-FFF2-40B4-BE49-F238E27FC236}">
                <a16:creationId xmlns:a16="http://schemas.microsoft.com/office/drawing/2014/main" id="{25472D5B-AD47-8842-82F6-1F10D8D81A4E}"/>
              </a:ext>
            </a:extLst>
          </p:cNvPr>
          <p:cNvSpPr txBox="1"/>
          <p:nvPr/>
        </p:nvSpPr>
        <p:spPr>
          <a:xfrm>
            <a:off x="437323" y="1159358"/>
            <a:ext cx="784189" cy="369332"/>
          </a:xfrm>
          <a:prstGeom prst="rect">
            <a:avLst/>
          </a:prstGeom>
          <a:noFill/>
        </p:spPr>
        <p:txBody>
          <a:bodyPr wrap="none" rtlCol="0">
            <a:spAutoFit/>
          </a:bodyPr>
          <a:lstStyle/>
          <a:p>
            <a:r>
              <a:rPr lang="en-US" b="1" dirty="0">
                <a:solidFill>
                  <a:srgbClr val="414042"/>
                </a:solidFill>
                <a:latin typeface="Amazon Ember" charset="0"/>
                <a:ea typeface="Amazon Ember" charset="0"/>
                <a:cs typeface="Amazon Ember" charset="0"/>
              </a:rPr>
              <a:t>DDoS</a:t>
            </a:r>
          </a:p>
        </p:txBody>
      </p:sp>
      <p:sp>
        <p:nvSpPr>
          <p:cNvPr id="13" name="TextBox 12">
            <a:extLst>
              <a:ext uri="{FF2B5EF4-FFF2-40B4-BE49-F238E27FC236}">
                <a16:creationId xmlns:a16="http://schemas.microsoft.com/office/drawing/2014/main" id="{3AA06B31-C3A3-E24A-91D9-2850A7D8E4AF}"/>
              </a:ext>
            </a:extLst>
          </p:cNvPr>
          <p:cNvSpPr txBox="1"/>
          <p:nvPr/>
        </p:nvSpPr>
        <p:spPr>
          <a:xfrm>
            <a:off x="6614114" y="1159358"/>
            <a:ext cx="2032929" cy="369332"/>
          </a:xfrm>
          <a:prstGeom prst="rect">
            <a:avLst/>
          </a:prstGeom>
          <a:noFill/>
        </p:spPr>
        <p:txBody>
          <a:bodyPr wrap="none" rtlCol="0">
            <a:spAutoFit/>
          </a:bodyPr>
          <a:lstStyle/>
          <a:p>
            <a:pPr algn="r"/>
            <a:r>
              <a:rPr lang="en-US" b="1" dirty="0">
                <a:solidFill>
                  <a:srgbClr val="414042"/>
                </a:solidFill>
                <a:latin typeface="Amazon Ember" charset="0"/>
                <a:ea typeface="Amazon Ember" charset="0"/>
                <a:cs typeface="Amazon Ember" charset="0"/>
              </a:rPr>
              <a:t>Targeted Attacks</a:t>
            </a:r>
          </a:p>
        </p:txBody>
      </p:sp>
      <p:sp>
        <p:nvSpPr>
          <p:cNvPr id="14" name="TextBox 13">
            <a:extLst>
              <a:ext uri="{FF2B5EF4-FFF2-40B4-BE49-F238E27FC236}">
                <a16:creationId xmlns:a16="http://schemas.microsoft.com/office/drawing/2014/main" id="{ABC92B1F-9BE8-7D41-877B-70B4F51B8850}"/>
              </a:ext>
            </a:extLst>
          </p:cNvPr>
          <p:cNvSpPr txBox="1"/>
          <p:nvPr/>
        </p:nvSpPr>
        <p:spPr>
          <a:xfrm>
            <a:off x="482365" y="1574857"/>
            <a:ext cx="1340432"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Reflection and</a:t>
            </a:r>
          </a:p>
          <a:p>
            <a:pPr algn="ctr"/>
            <a:r>
              <a:rPr lang="en-US" sz="1600" b="1">
                <a:solidFill>
                  <a:srgbClr val="414042"/>
                </a:solidFill>
                <a:latin typeface="Arial Narrow" charset="0"/>
                <a:ea typeface="Arial Narrow" charset="0"/>
                <a:cs typeface="Arial Narrow" charset="0"/>
              </a:rPr>
              <a:t>amplification</a:t>
            </a:r>
            <a:endParaRPr lang="en-US" sz="1600" b="1" dirty="0">
              <a:solidFill>
                <a:srgbClr val="414042"/>
              </a:solidFill>
              <a:latin typeface="Arial Narrow" panose="020B0606020202030204" pitchFamily="34" charset="0"/>
              <a:ea typeface="Arial Narrow" charset="0"/>
              <a:cs typeface="Arial Narrow" charset="0"/>
            </a:endParaRPr>
          </a:p>
        </p:txBody>
      </p:sp>
      <p:sp>
        <p:nvSpPr>
          <p:cNvPr id="15" name="TextBox 14">
            <a:extLst>
              <a:ext uri="{FF2B5EF4-FFF2-40B4-BE49-F238E27FC236}">
                <a16:creationId xmlns:a16="http://schemas.microsoft.com/office/drawing/2014/main" id="{0C385E3D-3B73-7144-BA39-890D6DEE4EBA}"/>
              </a:ext>
            </a:extLst>
          </p:cNvPr>
          <p:cNvSpPr txBox="1"/>
          <p:nvPr/>
        </p:nvSpPr>
        <p:spPr>
          <a:xfrm>
            <a:off x="1810775" y="1740298"/>
            <a:ext cx="1079142" cy="584775"/>
          </a:xfrm>
          <a:prstGeom prst="rect">
            <a:avLst/>
          </a:prstGeom>
          <a:noFill/>
        </p:spPr>
        <p:txBody>
          <a:bodyPr wrap="none" rtlCol="0">
            <a:spAutoFit/>
          </a:bodyPr>
          <a:lstStyle/>
          <a:p>
            <a:r>
              <a:rPr lang="en-US" sz="1600" b="1" dirty="0">
                <a:solidFill>
                  <a:srgbClr val="414042"/>
                </a:solidFill>
                <a:latin typeface="Arial Narrow" charset="0"/>
                <a:ea typeface="Arial Narrow" charset="0"/>
                <a:cs typeface="Arial Narrow" charset="0"/>
              </a:rPr>
              <a:t>Layer </a:t>
            </a:r>
            <a:r>
              <a:rPr lang="en-US" sz="1600" b="1">
                <a:solidFill>
                  <a:srgbClr val="414042"/>
                </a:solidFill>
                <a:latin typeface="Arial Narrow" charset="0"/>
                <a:ea typeface="Arial Narrow" charset="0"/>
                <a:cs typeface="Arial Narrow" charset="0"/>
              </a:rPr>
              <a:t>3 &amp; </a:t>
            </a:r>
            <a:r>
              <a:rPr lang="en-US" sz="1600" b="1" dirty="0">
                <a:solidFill>
                  <a:srgbClr val="414042"/>
                </a:solidFill>
                <a:latin typeface="Arial Narrow" charset="0"/>
                <a:ea typeface="Arial Narrow" charset="0"/>
                <a:cs typeface="Arial Narrow" charset="0"/>
              </a:rPr>
              <a:t>4</a:t>
            </a:r>
          </a:p>
          <a:p>
            <a:pPr algn="ctr"/>
            <a:r>
              <a:rPr lang="en-US" sz="1600" b="1">
                <a:solidFill>
                  <a:srgbClr val="414042"/>
                </a:solidFill>
                <a:latin typeface="Arial Narrow" charset="0"/>
                <a:ea typeface="Arial Narrow" charset="0"/>
                <a:cs typeface="Arial Narrow" charset="0"/>
              </a:rPr>
              <a:t>floods</a:t>
            </a:r>
            <a:endParaRPr lang="en-US" sz="1600" b="1" dirty="0">
              <a:solidFill>
                <a:srgbClr val="414042"/>
              </a:solidFill>
              <a:latin typeface="Arial Narrow" panose="020B0606020202030204" pitchFamily="34" charset="0"/>
              <a:ea typeface="Arial Narrow" charset="0"/>
              <a:cs typeface="Arial Narrow" charset="0"/>
            </a:endParaRPr>
          </a:p>
        </p:txBody>
      </p:sp>
      <p:sp>
        <p:nvSpPr>
          <p:cNvPr id="16" name="TextBox 15">
            <a:extLst>
              <a:ext uri="{FF2B5EF4-FFF2-40B4-BE49-F238E27FC236}">
                <a16:creationId xmlns:a16="http://schemas.microsoft.com/office/drawing/2014/main" id="{83C936A9-BCA9-8843-ABBA-29B3ACDD82F6}"/>
              </a:ext>
            </a:extLst>
          </p:cNvPr>
          <p:cNvSpPr txBox="1"/>
          <p:nvPr/>
        </p:nvSpPr>
        <p:spPr>
          <a:xfrm>
            <a:off x="675048" y="2271123"/>
            <a:ext cx="931665" cy="338554"/>
          </a:xfrm>
          <a:prstGeom prst="rect">
            <a:avLst/>
          </a:prstGeom>
          <a:noFill/>
        </p:spPr>
        <p:txBody>
          <a:bodyPr wrap="none" rtlCol="0">
            <a:spAutoFit/>
          </a:bodyPr>
          <a:lstStyle/>
          <a:p>
            <a:r>
              <a:rPr lang="en-US" sz="1600" b="1" dirty="0" err="1">
                <a:solidFill>
                  <a:srgbClr val="414042"/>
                </a:solidFill>
                <a:latin typeface="Arial Narrow" charset="0"/>
                <a:ea typeface="Arial Narrow" charset="0"/>
                <a:cs typeface="Arial Narrow" charset="0"/>
              </a:rPr>
              <a:t>Slowloris</a:t>
            </a:r>
            <a:endParaRPr lang="en-US" sz="1600" b="1" dirty="0">
              <a:solidFill>
                <a:srgbClr val="414042"/>
              </a:solidFill>
              <a:latin typeface="Arial Narrow" panose="020B0606020202030204" pitchFamily="34" charset="0"/>
              <a:ea typeface="Arial Narrow" charset="0"/>
              <a:cs typeface="Arial Narrow" charset="0"/>
            </a:endParaRPr>
          </a:p>
        </p:txBody>
      </p:sp>
      <p:sp>
        <p:nvSpPr>
          <p:cNvPr id="17" name="TextBox 16">
            <a:extLst>
              <a:ext uri="{FF2B5EF4-FFF2-40B4-BE49-F238E27FC236}">
                <a16:creationId xmlns:a16="http://schemas.microsoft.com/office/drawing/2014/main" id="{AEDBBCB2-53EA-784D-A84B-BBE5C8470783}"/>
              </a:ext>
            </a:extLst>
          </p:cNvPr>
          <p:cNvSpPr txBox="1"/>
          <p:nvPr/>
        </p:nvSpPr>
        <p:spPr>
          <a:xfrm>
            <a:off x="1775349" y="2407877"/>
            <a:ext cx="1039388" cy="338554"/>
          </a:xfrm>
          <a:prstGeom prst="rect">
            <a:avLst/>
          </a:prstGeom>
          <a:noFill/>
        </p:spPr>
        <p:txBody>
          <a:bodyPr wrap="none" rtlCol="0">
            <a:spAutoFit/>
          </a:bodyPr>
          <a:lstStyle/>
          <a:p>
            <a:pPr algn="ctr"/>
            <a:r>
              <a:rPr lang="en-US" sz="1600" b="1">
                <a:solidFill>
                  <a:srgbClr val="414042"/>
                </a:solidFill>
                <a:latin typeface="Arial Narrow" charset="0"/>
                <a:ea typeface="Arial Narrow" charset="0"/>
                <a:cs typeface="Arial Narrow" charset="0"/>
              </a:rPr>
              <a:t>SSL </a:t>
            </a:r>
            <a:r>
              <a:rPr lang="en-US" sz="1600" b="1" dirty="0">
                <a:solidFill>
                  <a:srgbClr val="414042"/>
                </a:solidFill>
                <a:latin typeface="Arial Narrow" charset="0"/>
                <a:ea typeface="Arial Narrow" charset="0"/>
                <a:cs typeface="Arial Narrow" charset="0"/>
              </a:rPr>
              <a:t>abuse</a:t>
            </a:r>
          </a:p>
        </p:txBody>
      </p:sp>
      <p:sp>
        <p:nvSpPr>
          <p:cNvPr id="18" name="TextBox 17">
            <a:extLst>
              <a:ext uri="{FF2B5EF4-FFF2-40B4-BE49-F238E27FC236}">
                <a16:creationId xmlns:a16="http://schemas.microsoft.com/office/drawing/2014/main" id="{957E351D-E611-034E-ADF4-BCD497B1B28E}"/>
              </a:ext>
            </a:extLst>
          </p:cNvPr>
          <p:cNvSpPr txBox="1"/>
          <p:nvPr/>
        </p:nvSpPr>
        <p:spPr>
          <a:xfrm>
            <a:off x="2954207" y="1618470"/>
            <a:ext cx="1170834"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HTTP floods</a:t>
            </a:r>
          </a:p>
        </p:txBody>
      </p:sp>
      <p:sp>
        <p:nvSpPr>
          <p:cNvPr id="19" name="TextBox 18">
            <a:extLst>
              <a:ext uri="{FF2B5EF4-FFF2-40B4-BE49-F238E27FC236}">
                <a16:creationId xmlns:a16="http://schemas.microsoft.com/office/drawing/2014/main" id="{05C491E5-1B77-F54F-BE92-06FA50AD3E8A}"/>
              </a:ext>
            </a:extLst>
          </p:cNvPr>
          <p:cNvSpPr txBox="1"/>
          <p:nvPr/>
        </p:nvSpPr>
        <p:spPr>
          <a:xfrm>
            <a:off x="2852569" y="2086699"/>
            <a:ext cx="1508746"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Bots and probes</a:t>
            </a:r>
          </a:p>
        </p:txBody>
      </p:sp>
      <p:sp>
        <p:nvSpPr>
          <p:cNvPr id="20" name="TextBox 19">
            <a:extLst>
              <a:ext uri="{FF2B5EF4-FFF2-40B4-BE49-F238E27FC236}">
                <a16:creationId xmlns:a16="http://schemas.microsoft.com/office/drawing/2014/main" id="{2B902CA1-D5F6-9648-93E8-BDA7870E3F88}"/>
              </a:ext>
            </a:extLst>
          </p:cNvPr>
          <p:cNvSpPr txBox="1"/>
          <p:nvPr/>
        </p:nvSpPr>
        <p:spPr>
          <a:xfrm>
            <a:off x="4187566" y="1800242"/>
            <a:ext cx="1263808"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SQL injection</a:t>
            </a:r>
          </a:p>
        </p:txBody>
      </p:sp>
      <p:sp>
        <p:nvSpPr>
          <p:cNvPr id="21" name="TextBox 20">
            <a:extLst>
              <a:ext uri="{FF2B5EF4-FFF2-40B4-BE49-F238E27FC236}">
                <a16:creationId xmlns:a16="http://schemas.microsoft.com/office/drawing/2014/main" id="{4ECA545A-7E19-B148-B6B4-34109D2B57D5}"/>
              </a:ext>
            </a:extLst>
          </p:cNvPr>
          <p:cNvSpPr txBox="1"/>
          <p:nvPr/>
        </p:nvSpPr>
        <p:spPr>
          <a:xfrm>
            <a:off x="4427473" y="2189928"/>
            <a:ext cx="521298"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XSS</a:t>
            </a:r>
          </a:p>
        </p:txBody>
      </p:sp>
      <p:sp>
        <p:nvSpPr>
          <p:cNvPr id="22" name="TextBox 21">
            <a:extLst>
              <a:ext uri="{FF2B5EF4-FFF2-40B4-BE49-F238E27FC236}">
                <a16:creationId xmlns:a16="http://schemas.microsoft.com/office/drawing/2014/main" id="{5833499C-9F69-894D-A8B3-69A58A67033C}"/>
              </a:ext>
            </a:extLst>
          </p:cNvPr>
          <p:cNvSpPr txBox="1"/>
          <p:nvPr/>
        </p:nvSpPr>
        <p:spPr>
          <a:xfrm>
            <a:off x="4925527" y="2378822"/>
            <a:ext cx="753732"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RFI/LFI</a:t>
            </a:r>
          </a:p>
        </p:txBody>
      </p:sp>
      <p:sp>
        <p:nvSpPr>
          <p:cNvPr id="23" name="TextBox 22">
            <a:extLst>
              <a:ext uri="{FF2B5EF4-FFF2-40B4-BE49-F238E27FC236}">
                <a16:creationId xmlns:a16="http://schemas.microsoft.com/office/drawing/2014/main" id="{F40C72EC-C2B5-0B47-8C9B-BA5CD64CE467}"/>
              </a:ext>
            </a:extLst>
          </p:cNvPr>
          <p:cNvSpPr txBox="1"/>
          <p:nvPr/>
        </p:nvSpPr>
        <p:spPr>
          <a:xfrm>
            <a:off x="5411178" y="1578229"/>
            <a:ext cx="1098379"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Application</a:t>
            </a:r>
            <a:br>
              <a:rPr lang="en-US" sz="1600" b="1" dirty="0">
                <a:solidFill>
                  <a:srgbClr val="414042"/>
                </a:solidFill>
                <a:latin typeface="Arial Narrow" charset="0"/>
                <a:ea typeface="Arial Narrow" charset="0"/>
                <a:cs typeface="Arial Narrow" charset="0"/>
              </a:rPr>
            </a:br>
            <a:r>
              <a:rPr lang="en-US" sz="1600" b="1" dirty="0">
                <a:solidFill>
                  <a:srgbClr val="414042"/>
                </a:solidFill>
                <a:latin typeface="Arial Narrow" charset="0"/>
                <a:ea typeface="Arial Narrow" charset="0"/>
                <a:cs typeface="Arial Narrow" charset="0"/>
              </a:rPr>
              <a:t>exploits</a:t>
            </a:r>
          </a:p>
        </p:txBody>
      </p:sp>
      <p:sp>
        <p:nvSpPr>
          <p:cNvPr id="24" name="TextBox 23">
            <a:extLst>
              <a:ext uri="{FF2B5EF4-FFF2-40B4-BE49-F238E27FC236}">
                <a16:creationId xmlns:a16="http://schemas.microsoft.com/office/drawing/2014/main" id="{E9A7945F-02E5-2042-A8BC-E33BB50D80E8}"/>
              </a:ext>
            </a:extLst>
          </p:cNvPr>
          <p:cNvSpPr txBox="1"/>
          <p:nvPr/>
        </p:nvSpPr>
        <p:spPr>
          <a:xfrm>
            <a:off x="7452485" y="2140219"/>
            <a:ext cx="1005403"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Certificate</a:t>
            </a:r>
          </a:p>
          <a:p>
            <a:pPr algn="ctr"/>
            <a:r>
              <a:rPr lang="en-US" sz="1600" b="1">
                <a:solidFill>
                  <a:srgbClr val="414042"/>
                </a:solidFill>
                <a:latin typeface="Arial Narrow" charset="0"/>
                <a:ea typeface="Arial Narrow" charset="0"/>
                <a:cs typeface="Arial Narrow" charset="0"/>
              </a:rPr>
              <a:t>hijacking</a:t>
            </a:r>
            <a:endParaRPr lang="en-US" sz="1600" b="1" dirty="0">
              <a:solidFill>
                <a:srgbClr val="414042"/>
              </a:solidFill>
              <a:latin typeface="Arial Narrow" panose="020B0606020202030204" pitchFamily="34" charset="0"/>
              <a:ea typeface="Arial Narrow" charset="0"/>
              <a:cs typeface="Arial Narrow" charset="0"/>
            </a:endParaRPr>
          </a:p>
        </p:txBody>
      </p:sp>
      <p:sp>
        <p:nvSpPr>
          <p:cNvPr id="25" name="TextBox 24">
            <a:extLst>
              <a:ext uri="{FF2B5EF4-FFF2-40B4-BE49-F238E27FC236}">
                <a16:creationId xmlns:a16="http://schemas.microsoft.com/office/drawing/2014/main" id="{D9F6B533-B5BE-8744-948B-F5BC08CFAC9C}"/>
              </a:ext>
            </a:extLst>
          </p:cNvPr>
          <p:cNvSpPr txBox="1"/>
          <p:nvPr/>
        </p:nvSpPr>
        <p:spPr>
          <a:xfrm>
            <a:off x="7696943" y="1554022"/>
            <a:ext cx="893193"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Spear</a:t>
            </a:r>
          </a:p>
          <a:p>
            <a:pPr algn="ctr"/>
            <a:r>
              <a:rPr lang="en-US" sz="1600" b="1" dirty="0">
                <a:solidFill>
                  <a:srgbClr val="414042"/>
                </a:solidFill>
                <a:latin typeface="Arial Narrow" charset="0"/>
                <a:ea typeface="Arial Narrow" charset="0"/>
                <a:cs typeface="Arial Narrow" charset="0"/>
              </a:rPr>
              <a:t>Phishing</a:t>
            </a:r>
          </a:p>
        </p:txBody>
      </p:sp>
      <p:sp>
        <p:nvSpPr>
          <p:cNvPr id="26" name="TextBox 25">
            <a:extLst>
              <a:ext uri="{FF2B5EF4-FFF2-40B4-BE49-F238E27FC236}">
                <a16:creationId xmlns:a16="http://schemas.microsoft.com/office/drawing/2014/main" id="{908C5FC6-8687-2547-A193-005CF1E4F41B}"/>
              </a:ext>
            </a:extLst>
          </p:cNvPr>
          <p:cNvSpPr txBox="1"/>
          <p:nvPr/>
        </p:nvSpPr>
        <p:spPr>
          <a:xfrm>
            <a:off x="5671083" y="2209545"/>
            <a:ext cx="643126"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CSRF</a:t>
            </a:r>
          </a:p>
        </p:txBody>
      </p:sp>
      <p:sp>
        <p:nvSpPr>
          <p:cNvPr id="35" name="TextBox 34">
            <a:extLst>
              <a:ext uri="{FF2B5EF4-FFF2-40B4-BE49-F238E27FC236}">
                <a16:creationId xmlns:a16="http://schemas.microsoft.com/office/drawing/2014/main" id="{47109829-00C1-C840-8234-1FF60C0D887A}"/>
              </a:ext>
            </a:extLst>
          </p:cNvPr>
          <p:cNvSpPr txBox="1"/>
          <p:nvPr/>
        </p:nvSpPr>
        <p:spPr>
          <a:xfrm>
            <a:off x="6383722" y="1881007"/>
            <a:ext cx="1268296"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Authorization</a:t>
            </a:r>
            <a:br>
              <a:rPr lang="en-US" sz="1600" b="1" dirty="0">
                <a:solidFill>
                  <a:srgbClr val="414042"/>
                </a:solidFill>
                <a:latin typeface="Arial Narrow" charset="0"/>
                <a:ea typeface="Arial Narrow" charset="0"/>
                <a:cs typeface="Arial Narrow" charset="0"/>
              </a:rPr>
            </a:br>
            <a:r>
              <a:rPr lang="en-US" sz="1600" b="1" dirty="0">
                <a:solidFill>
                  <a:srgbClr val="414042"/>
                </a:solidFill>
                <a:latin typeface="Arial Narrow" charset="0"/>
                <a:ea typeface="Arial Narrow" charset="0"/>
                <a:cs typeface="Arial Narrow" charset="0"/>
              </a:rPr>
              <a:t>exploits</a:t>
            </a:r>
          </a:p>
        </p:txBody>
      </p:sp>
      <p:sp>
        <p:nvSpPr>
          <p:cNvPr id="36" name="Left Brace 35">
            <a:extLst>
              <a:ext uri="{FF2B5EF4-FFF2-40B4-BE49-F238E27FC236}">
                <a16:creationId xmlns:a16="http://schemas.microsoft.com/office/drawing/2014/main" id="{91982253-69FD-4441-B828-127B606F84D4}"/>
              </a:ext>
            </a:extLst>
          </p:cNvPr>
          <p:cNvSpPr/>
          <p:nvPr/>
        </p:nvSpPr>
        <p:spPr>
          <a:xfrm rot="5400000" flipH="1">
            <a:off x="4436245" y="1503568"/>
            <a:ext cx="211874" cy="3070833"/>
          </a:xfrm>
          <a:prstGeom prst="leftBrace">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414042"/>
              </a:solidFill>
            </a:endParaRPr>
          </a:p>
        </p:txBody>
      </p:sp>
      <p:sp>
        <p:nvSpPr>
          <p:cNvPr id="37" name="TextBox 36">
            <a:extLst>
              <a:ext uri="{FF2B5EF4-FFF2-40B4-BE49-F238E27FC236}">
                <a16:creationId xmlns:a16="http://schemas.microsoft.com/office/drawing/2014/main" id="{DAD43099-FCD1-3F42-AB30-FB2454B06682}"/>
              </a:ext>
            </a:extLst>
          </p:cNvPr>
          <p:cNvSpPr txBox="1"/>
          <p:nvPr/>
        </p:nvSpPr>
        <p:spPr>
          <a:xfrm>
            <a:off x="3292480" y="3144922"/>
            <a:ext cx="2499402" cy="584775"/>
          </a:xfrm>
          <a:prstGeom prst="rect">
            <a:avLst/>
          </a:prstGeom>
          <a:noFill/>
        </p:spPr>
        <p:txBody>
          <a:bodyPr wrap="none" rtlCol="0">
            <a:spAutoFit/>
          </a:bodyPr>
          <a:lstStyle/>
          <a:p>
            <a:pPr algn="ctr"/>
            <a:r>
              <a:rPr lang="en-US" sz="1600" dirty="0">
                <a:solidFill>
                  <a:srgbClr val="414042"/>
                </a:solidFill>
                <a:latin typeface="Amazon Ember" charset="0"/>
                <a:ea typeface="Amazon Ember" charset="0"/>
                <a:cs typeface="Amazon Ember" charset="0"/>
              </a:rPr>
              <a:t>Web Application Firewall</a:t>
            </a:r>
            <a:br>
              <a:rPr lang="en-US" sz="1600" dirty="0">
                <a:solidFill>
                  <a:srgbClr val="414042"/>
                </a:solidFill>
                <a:latin typeface="Amazon Ember" charset="0"/>
                <a:ea typeface="Amazon Ember" charset="0"/>
                <a:cs typeface="Amazon Ember" charset="0"/>
              </a:rPr>
            </a:br>
            <a:r>
              <a:rPr lang="en-US" sz="1600" dirty="0">
                <a:solidFill>
                  <a:srgbClr val="414042"/>
                </a:solidFill>
                <a:latin typeface="Amazon Ember" charset="0"/>
                <a:ea typeface="Amazon Ember" charset="0"/>
                <a:cs typeface="Amazon Ember" charset="0"/>
              </a:rPr>
              <a:t>AWS WAF</a:t>
            </a:r>
          </a:p>
        </p:txBody>
      </p:sp>
      <p:sp>
        <p:nvSpPr>
          <p:cNvPr id="38" name="TextBox 37">
            <a:extLst>
              <a:ext uri="{FF2B5EF4-FFF2-40B4-BE49-F238E27FC236}">
                <a16:creationId xmlns:a16="http://schemas.microsoft.com/office/drawing/2014/main" id="{7B27D3B6-ED3F-584E-8130-158F5DF402CF}"/>
              </a:ext>
            </a:extLst>
          </p:cNvPr>
          <p:cNvSpPr txBox="1"/>
          <p:nvPr/>
        </p:nvSpPr>
        <p:spPr>
          <a:xfrm>
            <a:off x="352324" y="3144921"/>
            <a:ext cx="2247731" cy="830997"/>
          </a:xfrm>
          <a:prstGeom prst="rect">
            <a:avLst/>
          </a:prstGeom>
          <a:noFill/>
        </p:spPr>
        <p:txBody>
          <a:bodyPr wrap="none" rtlCol="0">
            <a:spAutoFit/>
          </a:bodyPr>
          <a:lstStyle/>
          <a:p>
            <a:r>
              <a:rPr lang="en-US" sz="1600" dirty="0">
                <a:solidFill>
                  <a:srgbClr val="414042"/>
                </a:solidFill>
                <a:latin typeface="Amazon Ember" charset="0"/>
                <a:ea typeface="Amazon Ember" charset="0"/>
                <a:cs typeface="Amazon Ember" charset="0"/>
              </a:rPr>
              <a:t>Amazon CloudFront</a:t>
            </a:r>
          </a:p>
          <a:p>
            <a:r>
              <a:rPr lang="en-US" sz="1600" dirty="0">
                <a:solidFill>
                  <a:srgbClr val="414042"/>
                </a:solidFill>
                <a:latin typeface="Amazon Ember" charset="0"/>
                <a:ea typeface="Amazon Ember" charset="0"/>
                <a:cs typeface="Amazon Ember" charset="0"/>
              </a:rPr>
              <a:t>Elastic Load Balancing</a:t>
            </a:r>
          </a:p>
          <a:p>
            <a:r>
              <a:rPr lang="en-US" sz="1600" dirty="0">
                <a:solidFill>
                  <a:srgbClr val="414042"/>
                </a:solidFill>
                <a:latin typeface="Amazon Ember" charset="0"/>
                <a:ea typeface="Amazon Ember" charset="0"/>
                <a:cs typeface="Amazon Ember" charset="0"/>
              </a:rPr>
              <a:t>AWS Shield</a:t>
            </a:r>
          </a:p>
        </p:txBody>
      </p:sp>
      <p:sp>
        <p:nvSpPr>
          <p:cNvPr id="39" name="TextBox 38">
            <a:extLst>
              <a:ext uri="{FF2B5EF4-FFF2-40B4-BE49-F238E27FC236}">
                <a16:creationId xmlns:a16="http://schemas.microsoft.com/office/drawing/2014/main" id="{B809A37C-4CEF-6948-878C-D497E1A1B2C0}"/>
              </a:ext>
            </a:extLst>
          </p:cNvPr>
          <p:cNvSpPr txBox="1"/>
          <p:nvPr/>
        </p:nvSpPr>
        <p:spPr>
          <a:xfrm>
            <a:off x="6224621" y="3144922"/>
            <a:ext cx="2507417" cy="1323439"/>
          </a:xfrm>
          <a:prstGeom prst="rect">
            <a:avLst/>
          </a:prstGeom>
          <a:noFill/>
        </p:spPr>
        <p:txBody>
          <a:bodyPr wrap="none" rtlCol="0">
            <a:spAutoFit/>
          </a:bodyPr>
          <a:lstStyle/>
          <a:p>
            <a:pPr algn="r"/>
            <a:r>
              <a:rPr lang="en-US" sz="1600" dirty="0">
                <a:solidFill>
                  <a:srgbClr val="414042"/>
                </a:solidFill>
                <a:latin typeface="Amazon Ember" charset="0"/>
                <a:ea typeface="Amazon Ember" charset="0"/>
                <a:cs typeface="Amazon Ember" charset="0"/>
              </a:rPr>
              <a:t>Amazon Inspector</a:t>
            </a:r>
          </a:p>
          <a:p>
            <a:pPr algn="r"/>
            <a:r>
              <a:rPr lang="en-US" sz="1600" dirty="0">
                <a:solidFill>
                  <a:srgbClr val="414042"/>
                </a:solidFill>
                <a:latin typeface="Amazon Ember" charset="0"/>
                <a:ea typeface="Amazon Ember" charset="0"/>
                <a:cs typeface="Amazon Ember" charset="0"/>
              </a:rPr>
              <a:t>Amazon Macie</a:t>
            </a:r>
          </a:p>
          <a:p>
            <a:pPr algn="r"/>
            <a:r>
              <a:rPr lang="en-US" sz="1600" dirty="0">
                <a:solidFill>
                  <a:srgbClr val="414042"/>
                </a:solidFill>
                <a:latin typeface="Amazon Ember" charset="0"/>
                <a:ea typeface="Amazon Ember" charset="0"/>
                <a:cs typeface="Amazon Ember" charset="0"/>
              </a:rPr>
              <a:t>AWS Certificate Manager</a:t>
            </a:r>
            <a:endParaRPr lang="en-US" sz="1600" dirty="0">
              <a:solidFill>
                <a:srgbClr val="414042"/>
              </a:solidFill>
              <a:latin typeface="Amazon Ember" panose="02000000000000000000" pitchFamily="2" charset="0"/>
              <a:ea typeface="Amazon Ember" charset="0"/>
              <a:cs typeface="Amazon Ember" charset="0"/>
            </a:endParaRPr>
          </a:p>
          <a:p>
            <a:pPr algn="r"/>
            <a:r>
              <a:rPr lang="en-US" sz="1600" dirty="0">
                <a:solidFill>
                  <a:srgbClr val="414042"/>
                </a:solidFill>
                <a:latin typeface="Amazon Ember" charset="0"/>
                <a:ea typeface="Amazon Ember" charset="0"/>
                <a:cs typeface="Amazon Ember" charset="0"/>
              </a:rPr>
              <a:t>AWS Marketplace:</a:t>
            </a:r>
            <a:br>
              <a:rPr lang="en-US" sz="1600" dirty="0">
                <a:solidFill>
                  <a:srgbClr val="414042"/>
                </a:solidFill>
                <a:latin typeface="Amazon Ember" charset="0"/>
                <a:ea typeface="Amazon Ember" charset="0"/>
                <a:cs typeface="Amazon Ember" charset="0"/>
              </a:rPr>
            </a:br>
            <a:r>
              <a:rPr lang="en-US" sz="1600" i="1" dirty="0">
                <a:solidFill>
                  <a:srgbClr val="414042"/>
                </a:solidFill>
                <a:latin typeface="Amazon Ember" charset="0"/>
                <a:ea typeface="Amazon Ember" charset="0"/>
                <a:cs typeface="Amazon Ember" charset="0"/>
              </a:rPr>
              <a:t>IDS/IPS, Anti-malware</a:t>
            </a:r>
          </a:p>
        </p:txBody>
      </p:sp>
      <p:sp>
        <p:nvSpPr>
          <p:cNvPr id="3" name="TextBox 2">
            <a:extLst>
              <a:ext uri="{FF2B5EF4-FFF2-40B4-BE49-F238E27FC236}">
                <a16:creationId xmlns:a16="http://schemas.microsoft.com/office/drawing/2014/main" id="{9465B90E-EB36-2742-8A7F-6528214E4FCC}"/>
              </a:ext>
            </a:extLst>
          </p:cNvPr>
          <p:cNvSpPr txBox="1"/>
          <p:nvPr/>
        </p:nvSpPr>
        <p:spPr>
          <a:xfrm>
            <a:off x="2031338" y="3906381"/>
            <a:ext cx="3856714" cy="830997"/>
          </a:xfrm>
          <a:prstGeom prst="rect">
            <a:avLst/>
          </a:prstGeom>
          <a:noFill/>
        </p:spPr>
        <p:txBody>
          <a:bodyPr wrap="square" rtlCol="0">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CloudFront, ELB, Shield and WAF are not covered here – these services cover network and application level threats</a:t>
            </a:r>
          </a:p>
        </p:txBody>
      </p:sp>
      <p:cxnSp>
        <p:nvCxnSpPr>
          <p:cNvPr id="5" name="Straight Arrow Connector 4">
            <a:extLst>
              <a:ext uri="{FF2B5EF4-FFF2-40B4-BE49-F238E27FC236}">
                <a16:creationId xmlns:a16="http://schemas.microsoft.com/office/drawing/2014/main" id="{2461F30D-D4AE-3E4C-8C31-12AF7CE52A56}"/>
              </a:ext>
            </a:extLst>
          </p:cNvPr>
          <p:cNvCxnSpPr>
            <a:cxnSpLocks/>
            <a:stCxn id="3" idx="1"/>
          </p:cNvCxnSpPr>
          <p:nvPr/>
        </p:nvCxnSpPr>
        <p:spPr>
          <a:xfrm flipH="1" flipV="1">
            <a:off x="1050878" y="3906382"/>
            <a:ext cx="980460" cy="4154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58500AE-323C-A246-B7B8-E0F987DEF0DB}"/>
              </a:ext>
            </a:extLst>
          </p:cNvPr>
          <p:cNvCxnSpPr>
            <a:cxnSpLocks/>
          </p:cNvCxnSpPr>
          <p:nvPr/>
        </p:nvCxnSpPr>
        <p:spPr>
          <a:xfrm flipV="1">
            <a:off x="3539624" y="3507890"/>
            <a:ext cx="365760" cy="4334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386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Remediation Services</a:t>
            </a:r>
          </a:p>
        </p:txBody>
      </p:sp>
    </p:spTree>
    <p:extLst>
      <p:ext uri="{BB962C8B-B14F-4D97-AF65-F5344CB8AC3E}">
        <p14:creationId xmlns:p14="http://schemas.microsoft.com/office/powerpoint/2010/main" val="1869913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mazon Ember Light" panose="020B0403020204020204" pitchFamily="34" charset="0"/>
                <a:ea typeface="Amazon Ember Light" panose="020B0403020204020204" pitchFamily="34" charset="0"/>
                <a:cs typeface="Amazon Ember Light" panose="020B0403020204020204" pitchFamily="34" charset="0"/>
              </a:rPr>
              <a:t>Threat Remediation Services</a:t>
            </a:r>
          </a:p>
        </p:txBody>
      </p:sp>
      <p:sp>
        <p:nvSpPr>
          <p:cNvPr id="27" name="Rectangle 26">
            <a:extLst>
              <a:ext uri="{FF2B5EF4-FFF2-40B4-BE49-F238E27FC236}">
                <a16:creationId xmlns:a16="http://schemas.microsoft.com/office/drawing/2014/main" id="{5056547D-6A0F-7246-A310-13C03148A215}"/>
              </a:ext>
            </a:extLst>
          </p:cNvPr>
          <p:cNvSpPr/>
          <p:nvPr/>
        </p:nvSpPr>
        <p:spPr>
          <a:xfrm>
            <a:off x="3613673" y="2752660"/>
            <a:ext cx="1908751" cy="415465"/>
          </a:xfrm>
          <a:prstGeom prst="rect">
            <a:avLst/>
          </a:prstGeom>
        </p:spPr>
        <p:txBody>
          <a:bodyPr wrap="square" anchor="ctr" anchorCtr="0">
            <a:noAutofit/>
          </a:bodyPr>
          <a:lstStyle/>
          <a:p>
            <a:pPr marR="0" lvl="0" algn="ctr">
              <a:spcBef>
                <a:spcPts val="0"/>
              </a:spcBef>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Systems Manager</a:t>
            </a:r>
          </a:p>
          <a:p>
            <a:pPr marR="0" lvl="0" algn="ctr">
              <a:spcBef>
                <a:spcPts val="0"/>
              </a:spcBef>
            </a:pP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8" name="Rectangle 27">
            <a:extLst>
              <a:ext uri="{FF2B5EF4-FFF2-40B4-BE49-F238E27FC236}">
                <a16:creationId xmlns:a16="http://schemas.microsoft.com/office/drawing/2014/main" id="{3F127FB5-F867-D844-B3C2-69DDB3A89D8F}"/>
              </a:ext>
            </a:extLst>
          </p:cNvPr>
          <p:cNvSpPr/>
          <p:nvPr/>
        </p:nvSpPr>
        <p:spPr>
          <a:xfrm>
            <a:off x="3591426" y="1112362"/>
            <a:ext cx="2020365" cy="3082566"/>
          </a:xfrm>
          <a:prstGeom prst="rect">
            <a:avLst/>
          </a:prstGeom>
          <a:noFill/>
          <a:ln w="38100">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grpSp>
        <p:nvGrpSpPr>
          <p:cNvPr id="29" name="Group 28">
            <a:extLst>
              <a:ext uri="{FF2B5EF4-FFF2-40B4-BE49-F238E27FC236}">
                <a16:creationId xmlns:a16="http://schemas.microsoft.com/office/drawing/2014/main" id="{349A6061-E873-0B44-A10A-A077B867F1F9}"/>
              </a:ext>
            </a:extLst>
          </p:cNvPr>
          <p:cNvGrpSpPr/>
          <p:nvPr/>
        </p:nvGrpSpPr>
        <p:grpSpPr>
          <a:xfrm>
            <a:off x="1078474" y="1112362"/>
            <a:ext cx="2032155" cy="3081528"/>
            <a:chOff x="3607755" y="1407129"/>
            <a:chExt cx="1791041" cy="3068710"/>
          </a:xfrm>
        </p:grpSpPr>
        <p:sp>
          <p:nvSpPr>
            <p:cNvPr id="30" name="Rectangle 29">
              <a:extLst>
                <a:ext uri="{FF2B5EF4-FFF2-40B4-BE49-F238E27FC236}">
                  <a16:creationId xmlns:a16="http://schemas.microsoft.com/office/drawing/2014/main" id="{BBEE4300-1671-D84E-AFA5-3BE40F0B164A}"/>
                </a:ext>
              </a:extLst>
            </p:cNvPr>
            <p:cNvSpPr/>
            <p:nvPr/>
          </p:nvSpPr>
          <p:spPr>
            <a:xfrm>
              <a:off x="3607755" y="3008464"/>
              <a:ext cx="1791041" cy="478017"/>
            </a:xfrm>
            <a:prstGeom prst="rect">
              <a:avLst/>
            </a:prstGeom>
          </p:spPr>
          <p:txBody>
            <a:bodyPr wrap="square" anchor="ctr" anchorCtr="0">
              <a:noAutofit/>
            </a:bodyPr>
            <a:lstStyle/>
            <a:p>
              <a:pPr marR="0" lvl="0" algn="ctr">
                <a:spcBef>
                  <a:spcPts val="0"/>
                </a:spcBef>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a:t>
              </a:r>
            </a:p>
            <a:p>
              <a:pPr marR="0" lvl="0" algn="ctr">
                <a:spcBef>
                  <a:spcPts val="0"/>
                </a:spcBef>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Lambda</a:t>
              </a:r>
              <a:endParaRPr lang="en-US" sz="14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a:p>
              <a:pPr marR="0" lvl="0" algn="ctr">
                <a:spcBef>
                  <a:spcPts val="0"/>
                </a:spcBef>
              </a:pP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Rectangle 30">
              <a:extLst>
                <a:ext uri="{FF2B5EF4-FFF2-40B4-BE49-F238E27FC236}">
                  <a16:creationId xmlns:a16="http://schemas.microsoft.com/office/drawing/2014/main" id="{AB6B571A-63E1-5B4D-B9FA-50BC4F9A0F1A}"/>
                </a:ext>
              </a:extLst>
            </p:cNvPr>
            <p:cNvSpPr/>
            <p:nvPr/>
          </p:nvSpPr>
          <p:spPr>
            <a:xfrm>
              <a:off x="3609437" y="1407129"/>
              <a:ext cx="1789359" cy="3068710"/>
            </a:xfrm>
            <a:prstGeom prst="rect">
              <a:avLst/>
            </a:prstGeom>
            <a:noFill/>
            <a:ln w="38100">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grpSp>
      <p:pic>
        <p:nvPicPr>
          <p:cNvPr id="32" name="Picture 31">
            <a:extLst>
              <a:ext uri="{FF2B5EF4-FFF2-40B4-BE49-F238E27FC236}">
                <a16:creationId xmlns:a16="http://schemas.microsoft.com/office/drawing/2014/main" id="{528DC953-905A-7D44-BF63-3768FCA72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5581" y="1481220"/>
            <a:ext cx="864937" cy="965729"/>
          </a:xfrm>
          <a:prstGeom prst="rect">
            <a:avLst/>
          </a:prstGeom>
        </p:spPr>
      </p:pic>
      <p:pic>
        <p:nvPicPr>
          <p:cNvPr id="33" name="Picture 32">
            <a:extLst>
              <a:ext uri="{FF2B5EF4-FFF2-40B4-BE49-F238E27FC236}">
                <a16:creationId xmlns:a16="http://schemas.microsoft.com/office/drawing/2014/main" id="{7D47D717-2F4E-0945-B047-A4336CB673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3960" y="1446089"/>
            <a:ext cx="963089" cy="1000860"/>
          </a:xfrm>
          <a:prstGeom prst="rect">
            <a:avLst/>
          </a:prstGeom>
        </p:spPr>
      </p:pic>
      <p:sp>
        <p:nvSpPr>
          <p:cNvPr id="34" name="Rectangle 33">
            <a:extLst>
              <a:ext uri="{FF2B5EF4-FFF2-40B4-BE49-F238E27FC236}">
                <a16:creationId xmlns:a16="http://schemas.microsoft.com/office/drawing/2014/main" id="{EFB86126-D5BC-2342-8FC2-ADECA3FB037A}"/>
              </a:ext>
            </a:extLst>
          </p:cNvPr>
          <p:cNvSpPr/>
          <p:nvPr/>
        </p:nvSpPr>
        <p:spPr>
          <a:xfrm>
            <a:off x="6144006" y="2648930"/>
            <a:ext cx="1908751" cy="551470"/>
          </a:xfrm>
          <a:prstGeom prst="rect">
            <a:avLst/>
          </a:prstGeom>
        </p:spPr>
        <p:txBody>
          <a:bodyPr wrap="square" anchor="ctr" anchorCtr="0">
            <a:noAutofit/>
          </a:bodyPr>
          <a:lstStyle/>
          <a:p>
            <a:pPr marR="0" lvl="0" algn="ct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Amazon </a:t>
            </a:r>
          </a:p>
          <a:p>
            <a:pPr marR="0" lvl="0" algn="ct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Inspector</a:t>
            </a:r>
          </a:p>
          <a:p>
            <a:pPr lvl="0" algn="ctr">
              <a:defRPr/>
            </a:pP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Rectangle 34">
            <a:extLst>
              <a:ext uri="{FF2B5EF4-FFF2-40B4-BE49-F238E27FC236}">
                <a16:creationId xmlns:a16="http://schemas.microsoft.com/office/drawing/2014/main" id="{DE8B2CC6-2EE0-FB41-8E09-37556926A9C0}"/>
              </a:ext>
            </a:extLst>
          </p:cNvPr>
          <p:cNvSpPr/>
          <p:nvPr/>
        </p:nvSpPr>
        <p:spPr>
          <a:xfrm>
            <a:off x="6092589" y="1112362"/>
            <a:ext cx="2020365" cy="3082566"/>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pic>
        <p:nvPicPr>
          <p:cNvPr id="13" name="Picture 12">
            <a:extLst>
              <a:ext uri="{FF2B5EF4-FFF2-40B4-BE49-F238E27FC236}">
                <a16:creationId xmlns:a16="http://schemas.microsoft.com/office/drawing/2014/main" id="{5E15644B-9890-E440-99A3-1C9DC7DE73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4176" y="1437472"/>
            <a:ext cx="848412" cy="1018094"/>
          </a:xfrm>
          <a:prstGeom prst="rect">
            <a:avLst/>
          </a:prstGeom>
        </p:spPr>
      </p:pic>
      <p:sp>
        <p:nvSpPr>
          <p:cNvPr id="3" name="Rectangle 2">
            <a:extLst>
              <a:ext uri="{FF2B5EF4-FFF2-40B4-BE49-F238E27FC236}">
                <a16:creationId xmlns:a16="http://schemas.microsoft.com/office/drawing/2014/main" id="{39465407-2E76-F54C-BF64-9A0DBA044416}"/>
              </a:ext>
            </a:extLst>
          </p:cNvPr>
          <p:cNvSpPr/>
          <p:nvPr/>
        </p:nvSpPr>
        <p:spPr>
          <a:xfrm>
            <a:off x="1078474" y="3200400"/>
            <a:ext cx="2032154" cy="954107"/>
          </a:xfrm>
          <a:prstGeom prst="rect">
            <a:avLst/>
          </a:prstGeom>
        </p:spPr>
        <p:txBody>
          <a:bodyPr wrap="square">
            <a:spAutoFit/>
          </a:bodyPr>
          <a:lstStyle/>
          <a:p>
            <a:pPr marR="0" lvl="0" algn="ctr">
              <a:spcBef>
                <a:spcPts val="0"/>
              </a:spcBef>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Run code for virtually any kind of application or backend service – zero administration</a:t>
            </a:r>
            <a:endParaRPr lang="en-US" sz="1400" dirty="0">
              <a:solidFill>
                <a:srgbClr val="414042"/>
              </a:solidFill>
              <a:latin typeface="Amazon Ember" panose="02000000000000000000" pitchFamily="2" charset="0"/>
              <a:ea typeface="Amazon Ember" panose="020B0603020204020204" pitchFamily="34" charset="0"/>
              <a:cs typeface="Amazon Ember" panose="020B0603020204020204" pitchFamily="34" charset="0"/>
            </a:endParaRPr>
          </a:p>
        </p:txBody>
      </p:sp>
      <p:sp>
        <p:nvSpPr>
          <p:cNvPr id="4" name="Rectangle 3">
            <a:extLst>
              <a:ext uri="{FF2B5EF4-FFF2-40B4-BE49-F238E27FC236}">
                <a16:creationId xmlns:a16="http://schemas.microsoft.com/office/drawing/2014/main" id="{2E2578C9-CCD6-DF45-B194-5E889A18DA5F}"/>
              </a:ext>
            </a:extLst>
          </p:cNvPr>
          <p:cNvSpPr/>
          <p:nvPr/>
        </p:nvSpPr>
        <p:spPr>
          <a:xfrm>
            <a:off x="3557865" y="3200399"/>
            <a:ext cx="2020365" cy="954107"/>
          </a:xfrm>
          <a:prstGeom prst="rect">
            <a:avLst/>
          </a:prstGeom>
        </p:spPr>
        <p:txBody>
          <a:bodyPr wrap="square">
            <a:spAutoFit/>
          </a:bodyPr>
          <a:lstStyle/>
          <a:p>
            <a:pPr marR="0" lvl="0" algn="ctr">
              <a:spcBef>
                <a:spcPts val="0"/>
              </a:spcBef>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Gain operational insights and take action on AWS resources</a:t>
            </a:r>
            <a:endParaRPr lang="en-US" sz="1400" dirty="0">
              <a:solidFill>
                <a:srgbClr val="414042"/>
              </a:solidFill>
              <a:latin typeface="Amazon Ember" panose="02000000000000000000" pitchFamily="2" charset="0"/>
              <a:ea typeface="Amazon Ember" panose="020B0603020204020204" pitchFamily="34" charset="0"/>
              <a:cs typeface="Amazon Ember" panose="020B0603020204020204" pitchFamily="34" charset="0"/>
            </a:endParaRPr>
          </a:p>
        </p:txBody>
      </p:sp>
      <p:sp>
        <p:nvSpPr>
          <p:cNvPr id="5" name="Rectangle 4">
            <a:extLst>
              <a:ext uri="{FF2B5EF4-FFF2-40B4-BE49-F238E27FC236}">
                <a16:creationId xmlns:a16="http://schemas.microsoft.com/office/drawing/2014/main" id="{70DACE1F-83D4-CF4B-A336-F0E031284E45}"/>
              </a:ext>
            </a:extLst>
          </p:cNvPr>
          <p:cNvSpPr/>
          <p:nvPr/>
        </p:nvSpPr>
        <p:spPr>
          <a:xfrm>
            <a:off x="6092588" y="3232674"/>
            <a:ext cx="2020366" cy="738664"/>
          </a:xfrm>
          <a:prstGeom prst="rect">
            <a:avLst/>
          </a:prstGeom>
        </p:spPr>
        <p:txBody>
          <a:bodyPr wrap="square">
            <a:spAutoFit/>
          </a:bodyPr>
          <a:lstStyle/>
          <a:p>
            <a:pPr lvl="0" algn="ctr">
              <a:defRPr/>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Automate security assessments of EC2 instances </a:t>
            </a:r>
          </a:p>
        </p:txBody>
      </p:sp>
    </p:spTree>
    <p:extLst>
      <p:ext uri="{BB962C8B-B14F-4D97-AF65-F5344CB8AC3E}">
        <p14:creationId xmlns:p14="http://schemas.microsoft.com/office/powerpoint/2010/main" val="419724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High-Level Playbook</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 name="Shape 121">
            <a:extLst>
              <a:ext uri="{FF2B5EF4-FFF2-40B4-BE49-F238E27FC236}">
                <a16:creationId xmlns:a16="http://schemas.microsoft.com/office/drawing/2014/main" id="{B3D2DC36-A941-9347-B561-A18AF804D83A}"/>
              </a:ext>
            </a:extLst>
          </p:cNvPr>
          <p:cNvSpPr/>
          <p:nvPr/>
        </p:nvSpPr>
        <p:spPr>
          <a:xfrm>
            <a:off x="2028537" y="2011369"/>
            <a:ext cx="947421" cy="494458"/>
          </a:xfrm>
          <a:prstGeom prst="rightArrow">
            <a:avLst>
              <a:gd name="adj1" fmla="val 32025"/>
              <a:gd name="adj2" fmla="val 65930"/>
            </a:avLst>
          </a:prstGeom>
          <a:solidFill>
            <a:schemeClr val="accent2"/>
          </a:solidFill>
          <a:ln w="12700">
            <a:miter lim="400000"/>
          </a:ln>
        </p:spPr>
        <p:txBody>
          <a:bodyPr lIns="45719" rIns="45719" anchor="ctr"/>
          <a:lstStyle/>
          <a:p>
            <a:pPr algn="ctr">
              <a:defRPr>
                <a:solidFill>
                  <a:schemeClr val="accent6">
                    <a:lumOff val="44000"/>
                  </a:schemeClr>
                </a:solidFill>
              </a:defRPr>
            </a:pPr>
            <a:endParaRPr>
              <a:solidFill>
                <a:srgbClr val="414042"/>
              </a:solidFill>
            </a:endParaRPr>
          </a:p>
        </p:txBody>
      </p:sp>
      <p:sp>
        <p:nvSpPr>
          <p:cNvPr id="11" name="Shape 122">
            <a:extLst>
              <a:ext uri="{FF2B5EF4-FFF2-40B4-BE49-F238E27FC236}">
                <a16:creationId xmlns:a16="http://schemas.microsoft.com/office/drawing/2014/main" id="{64627B54-A68E-3448-A97E-E9C6514F853A}"/>
              </a:ext>
            </a:extLst>
          </p:cNvPr>
          <p:cNvSpPr/>
          <p:nvPr/>
        </p:nvSpPr>
        <p:spPr>
          <a:xfrm>
            <a:off x="4078623" y="2011369"/>
            <a:ext cx="947421" cy="494458"/>
          </a:xfrm>
          <a:prstGeom prst="rightArrow">
            <a:avLst>
              <a:gd name="adj1" fmla="val 32025"/>
              <a:gd name="adj2" fmla="val 65930"/>
            </a:avLst>
          </a:prstGeom>
          <a:solidFill>
            <a:schemeClr val="accent2"/>
          </a:solidFill>
          <a:ln w="12700">
            <a:miter lim="400000"/>
          </a:ln>
        </p:spPr>
        <p:txBody>
          <a:bodyPr lIns="45719" rIns="45719" anchor="ctr"/>
          <a:lstStyle/>
          <a:p>
            <a:pPr algn="ctr">
              <a:defRPr>
                <a:solidFill>
                  <a:schemeClr val="accent6">
                    <a:lumOff val="44000"/>
                  </a:schemeClr>
                </a:solidFill>
              </a:defRPr>
            </a:pPr>
            <a:endParaRPr>
              <a:solidFill>
                <a:srgbClr val="414042"/>
              </a:solidFill>
            </a:endParaRPr>
          </a:p>
        </p:txBody>
      </p:sp>
      <p:pic>
        <p:nvPicPr>
          <p:cNvPr id="12" name="image17.png">
            <a:extLst>
              <a:ext uri="{FF2B5EF4-FFF2-40B4-BE49-F238E27FC236}">
                <a16:creationId xmlns:a16="http://schemas.microsoft.com/office/drawing/2014/main" id="{A534B886-F0D4-C340-9DBD-C127949A1210}"/>
              </a:ext>
            </a:extLst>
          </p:cNvPr>
          <p:cNvPicPr>
            <a:picLocks noChangeAspect="1"/>
          </p:cNvPicPr>
          <p:nvPr/>
        </p:nvPicPr>
        <p:blipFill>
          <a:blip r:embed="rId3">
            <a:extLst/>
          </a:blip>
          <a:stretch>
            <a:fillRect/>
          </a:stretch>
        </p:blipFill>
        <p:spPr>
          <a:xfrm>
            <a:off x="7260116" y="1886843"/>
            <a:ext cx="698501" cy="838202"/>
          </a:xfrm>
          <a:prstGeom prst="rect">
            <a:avLst/>
          </a:prstGeom>
          <a:ln w="12700">
            <a:miter lim="400000"/>
          </a:ln>
        </p:spPr>
      </p:pic>
      <p:sp>
        <p:nvSpPr>
          <p:cNvPr id="13" name="Shape 126">
            <a:extLst>
              <a:ext uri="{FF2B5EF4-FFF2-40B4-BE49-F238E27FC236}">
                <a16:creationId xmlns:a16="http://schemas.microsoft.com/office/drawing/2014/main" id="{1732BB90-C09B-9A4D-BB3B-E1BCDFD3DC67}"/>
              </a:ext>
            </a:extLst>
          </p:cNvPr>
          <p:cNvSpPr/>
          <p:nvPr/>
        </p:nvSpPr>
        <p:spPr>
          <a:xfrm>
            <a:off x="4941691" y="2707813"/>
            <a:ext cx="1232129" cy="21544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lgn="ctr">
              <a:defRPr sz="1400" b="1">
                <a:solidFill>
                  <a:srgbClr val="474746"/>
                </a:solidFill>
                <a:latin typeface="Arial"/>
                <a:ea typeface="Arial"/>
                <a:cs typeface="Arial"/>
                <a:sym typeface="Arial"/>
              </a:defRPr>
            </a:pPr>
            <a:endParaRPr dirty="0">
              <a:solidFill>
                <a:srgbClr val="414042"/>
              </a:solidFill>
            </a:endParaRPr>
          </a:p>
        </p:txBody>
      </p:sp>
      <p:sp>
        <p:nvSpPr>
          <p:cNvPr id="14" name="Shape 127">
            <a:extLst>
              <a:ext uri="{FF2B5EF4-FFF2-40B4-BE49-F238E27FC236}">
                <a16:creationId xmlns:a16="http://schemas.microsoft.com/office/drawing/2014/main" id="{1584007C-9A0C-2949-82ED-111E6D773F64}"/>
              </a:ext>
            </a:extLst>
          </p:cNvPr>
          <p:cNvSpPr/>
          <p:nvPr/>
        </p:nvSpPr>
        <p:spPr>
          <a:xfrm>
            <a:off x="1108796" y="2809413"/>
            <a:ext cx="1000126"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1400" b="1">
                <a:solidFill>
                  <a:srgbClr val="474746"/>
                </a:solidFill>
                <a:latin typeface="Arial"/>
                <a:ea typeface="Arial"/>
                <a:cs typeface="Arial"/>
                <a:sym typeface="Arial"/>
              </a:defRPr>
            </a:lvl1pPr>
          </a:lstStyle>
          <a:p>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Adversary or intern</a:t>
            </a:r>
            <a:endPar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5" name="image212.png" descr="AWS-Cloud.png">
            <a:extLst>
              <a:ext uri="{FF2B5EF4-FFF2-40B4-BE49-F238E27FC236}">
                <a16:creationId xmlns:a16="http://schemas.microsoft.com/office/drawing/2014/main" id="{EEF1A985-DEC9-F74C-BEA8-4C2669E97A90}"/>
              </a:ext>
            </a:extLst>
          </p:cNvPr>
          <p:cNvPicPr>
            <a:picLocks noChangeAspect="1"/>
          </p:cNvPicPr>
          <p:nvPr/>
        </p:nvPicPr>
        <p:blipFill>
          <a:blip r:embed="rId4">
            <a:extLst/>
          </a:blip>
          <a:stretch>
            <a:fillRect/>
          </a:stretch>
        </p:blipFill>
        <p:spPr>
          <a:xfrm>
            <a:off x="3099103" y="1807697"/>
            <a:ext cx="889001" cy="889001"/>
          </a:xfrm>
          <a:prstGeom prst="rect">
            <a:avLst/>
          </a:prstGeom>
          <a:ln w="12700">
            <a:miter lim="400000"/>
          </a:ln>
        </p:spPr>
      </p:pic>
      <p:pic>
        <p:nvPicPr>
          <p:cNvPr id="16" name="image205.png" descr="User.png">
            <a:extLst>
              <a:ext uri="{FF2B5EF4-FFF2-40B4-BE49-F238E27FC236}">
                <a16:creationId xmlns:a16="http://schemas.microsoft.com/office/drawing/2014/main" id="{DBE4E135-3E8D-D046-B708-79FBFE05AD9B}"/>
              </a:ext>
            </a:extLst>
          </p:cNvPr>
          <p:cNvPicPr>
            <a:picLocks noChangeAspect="1"/>
          </p:cNvPicPr>
          <p:nvPr/>
        </p:nvPicPr>
        <p:blipFill>
          <a:blip r:embed="rId5">
            <a:extLst/>
          </a:blip>
          <a:stretch>
            <a:fillRect/>
          </a:stretch>
        </p:blipFill>
        <p:spPr>
          <a:xfrm>
            <a:off x="1164358" y="1807697"/>
            <a:ext cx="889001" cy="889001"/>
          </a:xfrm>
          <a:prstGeom prst="rect">
            <a:avLst/>
          </a:prstGeom>
          <a:ln w="12700">
            <a:miter lim="400000"/>
          </a:ln>
        </p:spPr>
      </p:pic>
      <p:sp>
        <p:nvSpPr>
          <p:cNvPr id="17" name="Shape 130">
            <a:extLst>
              <a:ext uri="{FF2B5EF4-FFF2-40B4-BE49-F238E27FC236}">
                <a16:creationId xmlns:a16="http://schemas.microsoft.com/office/drawing/2014/main" id="{F42340B1-F0CA-574E-82A0-30579094A7E2}"/>
              </a:ext>
            </a:extLst>
          </p:cNvPr>
          <p:cNvSpPr/>
          <p:nvPr/>
        </p:nvSpPr>
        <p:spPr>
          <a:xfrm>
            <a:off x="2740314" y="2809413"/>
            <a:ext cx="160658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1400" b="1">
                <a:solidFill>
                  <a:srgbClr val="474746"/>
                </a:solidFill>
                <a:latin typeface="Arial"/>
                <a:ea typeface="Arial"/>
                <a:cs typeface="Arial"/>
                <a:sym typeface="Arial"/>
              </a:defRPr>
            </a:lvl1pPr>
          </a:lstStyle>
          <a:p>
            <a:r>
              <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Your </a:t>
            </a:r>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environment</a:t>
            </a:r>
            <a:endPar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Shape 131">
            <a:extLst>
              <a:ext uri="{FF2B5EF4-FFF2-40B4-BE49-F238E27FC236}">
                <a16:creationId xmlns:a16="http://schemas.microsoft.com/office/drawing/2014/main" id="{887606A0-7E5E-4A41-8528-BA4126C5E139}"/>
              </a:ext>
            </a:extLst>
          </p:cNvPr>
          <p:cNvSpPr/>
          <p:nvPr/>
        </p:nvSpPr>
        <p:spPr>
          <a:xfrm>
            <a:off x="6993301" y="2786497"/>
            <a:ext cx="1232129"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1400" b="1">
                <a:solidFill>
                  <a:srgbClr val="474746"/>
                </a:solidFill>
                <a:latin typeface="Arial"/>
                <a:ea typeface="Arial"/>
                <a:cs typeface="Arial"/>
                <a:sym typeface="Arial"/>
              </a:defRPr>
            </a:lvl1pPr>
          </a:lstStyle>
          <a:p>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Lambda</a:t>
            </a:r>
            <a:b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function</a:t>
            </a:r>
            <a:endPar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Shape 132">
            <a:extLst>
              <a:ext uri="{FF2B5EF4-FFF2-40B4-BE49-F238E27FC236}">
                <a16:creationId xmlns:a16="http://schemas.microsoft.com/office/drawing/2014/main" id="{661B7E56-BF26-0E45-AFF5-F7CE3499084D}"/>
              </a:ext>
            </a:extLst>
          </p:cNvPr>
          <p:cNvSpPr/>
          <p:nvPr/>
        </p:nvSpPr>
        <p:spPr>
          <a:xfrm>
            <a:off x="6159025" y="2011369"/>
            <a:ext cx="947421" cy="494458"/>
          </a:xfrm>
          <a:prstGeom prst="rightArrow">
            <a:avLst>
              <a:gd name="adj1" fmla="val 32025"/>
              <a:gd name="adj2" fmla="val 65930"/>
            </a:avLst>
          </a:prstGeom>
          <a:solidFill>
            <a:schemeClr val="accent2"/>
          </a:solidFill>
          <a:ln w="12700">
            <a:miter lim="400000"/>
          </a:ln>
        </p:spPr>
        <p:txBody>
          <a:bodyPr lIns="45719" rIns="45719" anchor="ctr"/>
          <a:lstStyle/>
          <a:p>
            <a:pPr algn="ctr">
              <a:defRPr>
                <a:solidFill>
                  <a:schemeClr val="accent6">
                    <a:lumOff val="44000"/>
                  </a:schemeClr>
                </a:solidFill>
              </a:defRPr>
            </a:pPr>
            <a:endParaRPr>
              <a:solidFill>
                <a:srgbClr val="414042"/>
              </a:solidFill>
            </a:endParaRPr>
          </a:p>
        </p:txBody>
      </p:sp>
      <p:sp>
        <p:nvSpPr>
          <p:cNvPr id="20" name="Shape 130">
            <a:extLst>
              <a:ext uri="{FF2B5EF4-FFF2-40B4-BE49-F238E27FC236}">
                <a16:creationId xmlns:a16="http://schemas.microsoft.com/office/drawing/2014/main" id="{0A15F7BA-8D3D-1A41-AC48-6F598EB611E3}"/>
              </a:ext>
            </a:extLst>
          </p:cNvPr>
          <p:cNvSpPr/>
          <p:nvPr/>
        </p:nvSpPr>
        <p:spPr>
          <a:xfrm>
            <a:off x="4754465" y="2809413"/>
            <a:ext cx="160658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1400" b="1">
                <a:solidFill>
                  <a:srgbClr val="474746"/>
                </a:solidFill>
                <a:latin typeface="Arial"/>
                <a:ea typeface="Arial"/>
                <a:cs typeface="Arial"/>
                <a:sym typeface="Arial"/>
              </a:defRPr>
            </a:lvl1pPr>
          </a:lstStyle>
          <a:p>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CloudWatch Events</a:t>
            </a:r>
            <a:endPar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1" name="Picture 20">
            <a:extLst>
              <a:ext uri="{FF2B5EF4-FFF2-40B4-BE49-F238E27FC236}">
                <a16:creationId xmlns:a16="http://schemas.microsoft.com/office/drawing/2014/main" id="{624C8645-4653-504A-B218-5BDA6FC47A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36426" y="1828959"/>
            <a:ext cx="648548" cy="896086"/>
          </a:xfrm>
          <a:prstGeom prst="rect">
            <a:avLst/>
          </a:prstGeom>
        </p:spPr>
      </p:pic>
    </p:spTree>
    <p:extLst>
      <p:ext uri="{BB962C8B-B14F-4D97-AF65-F5344CB8AC3E}">
        <p14:creationId xmlns:p14="http://schemas.microsoft.com/office/powerpoint/2010/main" val="2546204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High-Level Playbook</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22" name="Group 21">
            <a:extLst>
              <a:ext uri="{FF2B5EF4-FFF2-40B4-BE49-F238E27FC236}">
                <a16:creationId xmlns:a16="http://schemas.microsoft.com/office/drawing/2014/main" id="{BB5A89E9-C7E3-ED48-82B9-2FE580305A5B}"/>
              </a:ext>
            </a:extLst>
          </p:cNvPr>
          <p:cNvGrpSpPr/>
          <p:nvPr/>
        </p:nvGrpSpPr>
        <p:grpSpPr>
          <a:xfrm>
            <a:off x="2348383" y="2605606"/>
            <a:ext cx="1179788" cy="625915"/>
            <a:chOff x="223957" y="2177435"/>
            <a:chExt cx="1506559" cy="799277"/>
          </a:xfrm>
        </p:grpSpPr>
        <p:pic>
          <p:nvPicPr>
            <p:cNvPr id="23" name="Picture 22">
              <a:extLst>
                <a:ext uri="{FF2B5EF4-FFF2-40B4-BE49-F238E27FC236}">
                  <a16:creationId xmlns:a16="http://schemas.microsoft.com/office/drawing/2014/main" id="{C5B1BBEA-7D4E-5C4E-B5F9-30E6C73932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523" y="2177435"/>
              <a:ext cx="547426" cy="621402"/>
            </a:xfrm>
            <a:prstGeom prst="rect">
              <a:avLst/>
            </a:prstGeom>
          </p:spPr>
        </p:pic>
        <p:sp>
          <p:nvSpPr>
            <p:cNvPr id="24" name="TextBox 23">
              <a:extLst>
                <a:ext uri="{FF2B5EF4-FFF2-40B4-BE49-F238E27FC236}">
                  <a16:creationId xmlns:a16="http://schemas.microsoft.com/office/drawing/2014/main" id="{D9BBB2B6-F178-B84C-996A-63B3DEDD60D2}"/>
                </a:ext>
              </a:extLst>
            </p:cNvPr>
            <p:cNvSpPr txBox="1"/>
            <p:nvPr/>
          </p:nvSpPr>
          <p:spPr>
            <a:xfrm>
              <a:off x="223957" y="2795489"/>
              <a:ext cx="1506559" cy="181223"/>
            </a:xfrm>
            <a:prstGeom prst="rect">
              <a:avLst/>
            </a:prstGeom>
            <a:noFill/>
          </p:spPr>
          <p:txBody>
            <a:bodyPr wrap="square" lIns="0" tIns="0" rIns="0" bIns="0" rtlCol="0" anchor="t">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414042"/>
                  </a:solidFill>
                  <a:effectLst/>
                  <a:uLnTx/>
                  <a:uFillTx/>
                  <a:latin typeface="Amazon Ember" charset="0"/>
                  <a:ea typeface="Amazon Ember" charset="0"/>
                  <a:cs typeface="Amazon Ember" charset="0"/>
                </a:rPr>
                <a:t>Amazon CloudWatch</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rgbClr val="414042"/>
                  </a:solidFill>
                  <a:latin typeface="Amazon Ember" charset="0"/>
                  <a:ea typeface="Amazon Ember" charset="0"/>
                  <a:cs typeface="Amazon Ember" charset="0"/>
                </a:rPr>
                <a:t>Events</a:t>
              </a:r>
              <a:endParaRPr kumimoji="0" lang="en-US" sz="1400" i="0" u="none" strike="noStrike" kern="1200" cap="none" spc="0" normalizeH="0" baseline="0" noProof="0" dirty="0">
                <a:ln>
                  <a:noFill/>
                </a:ln>
                <a:solidFill>
                  <a:srgbClr val="414042"/>
                </a:solidFill>
                <a:effectLst/>
                <a:uLnTx/>
                <a:uFillTx/>
                <a:latin typeface="Amazon Ember" charset="0"/>
                <a:ea typeface="Amazon Ember" charset="0"/>
                <a:cs typeface="Amazon Ember" charset="0"/>
              </a:endParaRPr>
            </a:p>
          </p:txBody>
        </p:sp>
      </p:grpSp>
      <p:grpSp>
        <p:nvGrpSpPr>
          <p:cNvPr id="25" name="Group 24">
            <a:extLst>
              <a:ext uri="{FF2B5EF4-FFF2-40B4-BE49-F238E27FC236}">
                <a16:creationId xmlns:a16="http://schemas.microsoft.com/office/drawing/2014/main" id="{99F62BCB-9B88-B24F-9FFF-19184F200D3F}"/>
              </a:ext>
            </a:extLst>
          </p:cNvPr>
          <p:cNvGrpSpPr/>
          <p:nvPr/>
        </p:nvGrpSpPr>
        <p:grpSpPr>
          <a:xfrm>
            <a:off x="1387395" y="757007"/>
            <a:ext cx="926378" cy="535531"/>
            <a:chOff x="3632982" y="2228506"/>
            <a:chExt cx="1145847" cy="662404"/>
          </a:xfrm>
        </p:grpSpPr>
        <p:pic>
          <p:nvPicPr>
            <p:cNvPr id="26" name="Picture 25">
              <a:extLst>
                <a:ext uri="{FF2B5EF4-FFF2-40B4-BE49-F238E27FC236}">
                  <a16:creationId xmlns:a16="http://schemas.microsoft.com/office/drawing/2014/main" id="{88B99F5B-0946-E04E-B3D8-79C32D9CCC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8854" y="2228506"/>
              <a:ext cx="440417" cy="528501"/>
            </a:xfrm>
            <a:prstGeom prst="rect">
              <a:avLst/>
            </a:prstGeom>
          </p:spPr>
        </p:pic>
        <p:sp>
          <p:nvSpPr>
            <p:cNvPr id="27" name="TextBox 26">
              <a:extLst>
                <a:ext uri="{FF2B5EF4-FFF2-40B4-BE49-F238E27FC236}">
                  <a16:creationId xmlns:a16="http://schemas.microsoft.com/office/drawing/2014/main" id="{60752042-5BF6-B34F-8E1B-11475036EFA8}"/>
                </a:ext>
              </a:extLst>
            </p:cNvPr>
            <p:cNvSpPr txBox="1"/>
            <p:nvPr/>
          </p:nvSpPr>
          <p:spPr>
            <a:xfrm>
              <a:off x="3632982" y="2803678"/>
              <a:ext cx="1145847" cy="87232"/>
            </a:xfrm>
            <a:prstGeom prst="rect">
              <a:avLst/>
            </a:prstGeom>
            <a:noFill/>
          </p:spPr>
          <p:txBody>
            <a:bodyPr wrap="square" lIns="0" tIns="0" rIns="0" bIns="0" rtlCol="0" anchor="t">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414042"/>
                  </a:solidFill>
                  <a:effectLst/>
                  <a:uLnTx/>
                  <a:uFillTx/>
                  <a:latin typeface="Amazon Ember" charset="0"/>
                  <a:ea typeface="Amazon Ember" charset="0"/>
                  <a:cs typeface="Amazon Ember" charset="0"/>
                </a:rPr>
                <a:t>AWS</a:t>
              </a:r>
              <a:br>
                <a:rPr kumimoji="0" lang="en-US" sz="1400" i="0" u="none" strike="noStrike" kern="1200" cap="none" spc="0" normalizeH="0" baseline="0" noProof="0" dirty="0">
                  <a:ln>
                    <a:noFill/>
                  </a:ln>
                  <a:solidFill>
                    <a:srgbClr val="414042"/>
                  </a:solidFill>
                  <a:effectLst/>
                  <a:uLnTx/>
                  <a:uFillTx/>
                  <a:latin typeface="Amazon Ember" charset="0"/>
                  <a:ea typeface="Amazon Ember" charset="0"/>
                  <a:cs typeface="Amazon Ember" charset="0"/>
                </a:rPr>
              </a:br>
              <a:r>
                <a:rPr kumimoji="0" lang="en-US" sz="1400" i="0" u="none" strike="noStrike" kern="1200" cap="none" spc="0" normalizeH="0" baseline="0" noProof="0" dirty="0" err="1">
                  <a:ln>
                    <a:noFill/>
                  </a:ln>
                  <a:solidFill>
                    <a:srgbClr val="414042"/>
                  </a:solidFill>
                  <a:effectLst/>
                  <a:uLnTx/>
                  <a:uFillTx/>
                  <a:latin typeface="Amazon Ember" charset="0"/>
                  <a:ea typeface="Amazon Ember" charset="0"/>
                  <a:cs typeface="Amazon Ember" charset="0"/>
                </a:rPr>
                <a:t>CloudTrail</a:t>
              </a:r>
              <a:endParaRPr kumimoji="0" lang="en-US" sz="1400" i="0" u="none" strike="noStrike" kern="1200" cap="none" spc="0" normalizeH="0" baseline="0" noProof="0" dirty="0">
                <a:ln>
                  <a:noFill/>
                </a:ln>
                <a:solidFill>
                  <a:srgbClr val="414042"/>
                </a:solidFill>
                <a:effectLst/>
                <a:uLnTx/>
                <a:uFillTx/>
                <a:latin typeface="Amazon Ember" charset="0"/>
                <a:ea typeface="Amazon Ember" charset="0"/>
                <a:cs typeface="Amazon Ember" charset="0"/>
              </a:endParaRPr>
            </a:p>
          </p:txBody>
        </p:sp>
      </p:grpSp>
      <p:sp>
        <p:nvSpPr>
          <p:cNvPr id="28" name="TextBox 27">
            <a:extLst>
              <a:ext uri="{FF2B5EF4-FFF2-40B4-BE49-F238E27FC236}">
                <a16:creationId xmlns:a16="http://schemas.microsoft.com/office/drawing/2014/main" id="{AB0C89CC-FE7C-D34F-B7F5-77B5A925EC74}"/>
              </a:ext>
            </a:extLst>
          </p:cNvPr>
          <p:cNvSpPr txBox="1"/>
          <p:nvPr/>
        </p:nvSpPr>
        <p:spPr>
          <a:xfrm>
            <a:off x="1322594" y="4770648"/>
            <a:ext cx="1152880" cy="307777"/>
          </a:xfrm>
          <a:prstGeom prst="rect">
            <a:avLst/>
          </a:prstGeom>
          <a:noFill/>
        </p:spPr>
        <p:txBody>
          <a:bodyPr wrap="none" rtlCol="0">
            <a:spAutoFit/>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414042"/>
                </a:solidFill>
                <a:effectLst/>
                <a:uLnTx/>
                <a:uFillTx/>
                <a:latin typeface="Amazon Ember" charset="0"/>
                <a:ea typeface="Amazon Ember" charset="0"/>
                <a:cs typeface="Amazon Ember" charset="0"/>
              </a:rPr>
              <a:t>AWS Config</a:t>
            </a:r>
          </a:p>
        </p:txBody>
      </p:sp>
      <p:cxnSp>
        <p:nvCxnSpPr>
          <p:cNvPr id="29" name="Straight Arrow Connector 28">
            <a:extLst>
              <a:ext uri="{FF2B5EF4-FFF2-40B4-BE49-F238E27FC236}">
                <a16:creationId xmlns:a16="http://schemas.microsoft.com/office/drawing/2014/main" id="{957E4974-48D2-0C4F-8755-AAFC633B4DEE}"/>
              </a:ext>
            </a:extLst>
          </p:cNvPr>
          <p:cNvCxnSpPr>
            <a:cxnSpLocks/>
          </p:cNvCxnSpPr>
          <p:nvPr/>
        </p:nvCxnSpPr>
        <p:spPr>
          <a:xfrm flipV="1">
            <a:off x="1529292" y="2806720"/>
            <a:ext cx="1071041" cy="13564"/>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0BF8E0DB-D874-7C4C-AD20-77475DCCE8FB}"/>
              </a:ext>
            </a:extLst>
          </p:cNvPr>
          <p:cNvCxnSpPr>
            <a:cxnSpLocks/>
          </p:cNvCxnSpPr>
          <p:nvPr/>
        </p:nvCxnSpPr>
        <p:spPr>
          <a:xfrm flipV="1">
            <a:off x="1668953" y="2930312"/>
            <a:ext cx="931380" cy="593887"/>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grpSp>
        <p:nvGrpSpPr>
          <p:cNvPr id="31" name="Group 30">
            <a:extLst>
              <a:ext uri="{FF2B5EF4-FFF2-40B4-BE49-F238E27FC236}">
                <a16:creationId xmlns:a16="http://schemas.microsoft.com/office/drawing/2014/main" id="{B6945789-FA95-484A-BB1E-55D47652189C}"/>
              </a:ext>
            </a:extLst>
          </p:cNvPr>
          <p:cNvGrpSpPr/>
          <p:nvPr/>
        </p:nvGrpSpPr>
        <p:grpSpPr>
          <a:xfrm>
            <a:off x="4307170" y="2569727"/>
            <a:ext cx="690558" cy="888715"/>
            <a:chOff x="2799788" y="4219859"/>
            <a:chExt cx="1104892" cy="1421944"/>
          </a:xfrm>
        </p:grpSpPr>
        <p:sp>
          <p:nvSpPr>
            <p:cNvPr id="32" name="TextBox 31">
              <a:extLst>
                <a:ext uri="{FF2B5EF4-FFF2-40B4-BE49-F238E27FC236}">
                  <a16:creationId xmlns:a16="http://schemas.microsoft.com/office/drawing/2014/main" id="{AFFD34F0-E5B2-CE41-A494-BDF17AEBB836}"/>
                </a:ext>
              </a:extLst>
            </p:cNvPr>
            <p:cNvSpPr txBox="1"/>
            <p:nvPr/>
          </p:nvSpPr>
          <p:spPr>
            <a:xfrm>
              <a:off x="2799788" y="5270691"/>
              <a:ext cx="1104892" cy="371112"/>
            </a:xfrm>
            <a:prstGeom prst="rect">
              <a:avLst/>
            </a:prstGeom>
            <a:noFill/>
          </p:spPr>
          <p:txBody>
            <a:bodyPr wrap="square" lIns="0" tIns="0" rIns="0" bIns="0" rtlCol="0" anchor="t">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414042"/>
                  </a:solidFill>
                  <a:effectLst/>
                  <a:uLnTx/>
                  <a:uFillTx/>
                  <a:latin typeface="Amazon Ember" panose="020B0603020204020204" pitchFamily="34" charset="0"/>
                  <a:ea typeface="Amazon Ember" panose="020B0603020204020204" pitchFamily="34" charset="0"/>
                  <a:cs typeface="Amazon Ember" panose="020B0603020204020204" pitchFamily="34" charset="0"/>
                </a:rPr>
                <a:t>Lambda function</a:t>
              </a:r>
              <a:endParaRPr kumimoji="0" lang="en-US" sz="3200" i="0" u="none" strike="noStrike" kern="1200" cap="none" spc="0" normalizeH="0" baseline="0" noProof="0" dirty="0">
                <a:ln>
                  <a:noFill/>
                </a:ln>
                <a:solidFill>
                  <a:srgbClr val="414042"/>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pic>
          <p:nvPicPr>
            <p:cNvPr id="33" name="Picture 32">
              <a:extLst>
                <a:ext uri="{FF2B5EF4-FFF2-40B4-BE49-F238E27FC236}">
                  <a16:creationId xmlns:a16="http://schemas.microsoft.com/office/drawing/2014/main" id="{49A6C461-439A-6E4A-8D27-9F2104206B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6759" y="4219859"/>
              <a:ext cx="951885" cy="989215"/>
            </a:xfrm>
            <a:prstGeom prst="rect">
              <a:avLst/>
            </a:prstGeom>
          </p:spPr>
        </p:pic>
      </p:grpSp>
      <p:cxnSp>
        <p:nvCxnSpPr>
          <p:cNvPr id="34" name="Straight Arrow Connector 33">
            <a:extLst>
              <a:ext uri="{FF2B5EF4-FFF2-40B4-BE49-F238E27FC236}">
                <a16:creationId xmlns:a16="http://schemas.microsoft.com/office/drawing/2014/main" id="{72CB9BE5-05B0-6A49-B712-7E640FEE4493}"/>
              </a:ext>
            </a:extLst>
          </p:cNvPr>
          <p:cNvCxnSpPr>
            <a:cxnSpLocks/>
          </p:cNvCxnSpPr>
          <p:nvPr/>
        </p:nvCxnSpPr>
        <p:spPr>
          <a:xfrm>
            <a:off x="2143625" y="1156829"/>
            <a:ext cx="739733" cy="1245027"/>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B4FBA446-139D-134D-8546-CCF5F6D66872}"/>
              </a:ext>
            </a:extLst>
          </p:cNvPr>
          <p:cNvCxnSpPr>
            <a:cxnSpLocks/>
          </p:cNvCxnSpPr>
          <p:nvPr/>
        </p:nvCxnSpPr>
        <p:spPr>
          <a:xfrm>
            <a:off x="3276221" y="2848916"/>
            <a:ext cx="901332" cy="0"/>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34893073-A3E2-E74F-8679-8175BB082D75}"/>
              </a:ext>
            </a:extLst>
          </p:cNvPr>
          <p:cNvCxnSpPr>
            <a:cxnSpLocks/>
          </p:cNvCxnSpPr>
          <p:nvPr/>
        </p:nvCxnSpPr>
        <p:spPr>
          <a:xfrm flipV="1">
            <a:off x="2293220" y="3098245"/>
            <a:ext cx="1884333" cy="1622515"/>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23C9A2D0-9709-714B-9BB6-5A5AEE17214A}"/>
              </a:ext>
            </a:extLst>
          </p:cNvPr>
          <p:cNvGrpSpPr/>
          <p:nvPr/>
        </p:nvGrpSpPr>
        <p:grpSpPr>
          <a:xfrm>
            <a:off x="6019658" y="2552766"/>
            <a:ext cx="870510" cy="782936"/>
            <a:chOff x="6503751" y="2427263"/>
            <a:chExt cx="870510" cy="782936"/>
          </a:xfrm>
        </p:grpSpPr>
        <p:pic>
          <p:nvPicPr>
            <p:cNvPr id="38" name="Picture 37">
              <a:extLst>
                <a:ext uri="{FF2B5EF4-FFF2-40B4-BE49-F238E27FC236}">
                  <a16:creationId xmlns:a16="http://schemas.microsoft.com/office/drawing/2014/main" id="{889FD38D-954E-D745-B4A5-8F2C8EB51F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3751" y="2427263"/>
              <a:ext cx="870510" cy="568250"/>
            </a:xfrm>
            <a:prstGeom prst="rect">
              <a:avLst/>
            </a:prstGeom>
          </p:spPr>
        </p:pic>
        <p:sp>
          <p:nvSpPr>
            <p:cNvPr id="39" name="TextBox 38">
              <a:extLst>
                <a:ext uri="{FF2B5EF4-FFF2-40B4-BE49-F238E27FC236}">
                  <a16:creationId xmlns:a16="http://schemas.microsoft.com/office/drawing/2014/main" id="{0F64F738-3E22-9A43-810C-B19D39D875B8}"/>
                </a:ext>
              </a:extLst>
            </p:cNvPr>
            <p:cNvSpPr txBox="1"/>
            <p:nvPr/>
          </p:nvSpPr>
          <p:spPr>
            <a:xfrm>
              <a:off x="6555328" y="3060775"/>
              <a:ext cx="743327" cy="149424"/>
            </a:xfrm>
            <a:prstGeom prst="rect">
              <a:avLst/>
            </a:prstGeom>
            <a:noFill/>
          </p:spPr>
          <p:txBody>
            <a:bodyPr wrap="square" lIns="0" tIns="0" rIns="0" bIns="0" rtlCol="0" anchor="t">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414042"/>
                  </a:solidFill>
                  <a:effectLst/>
                  <a:uLnTx/>
                  <a:uFillTx/>
                  <a:latin typeface="Amazon Ember" panose="020B0603020204020204" pitchFamily="34" charset="0"/>
                  <a:ea typeface="Amazon Ember" panose="020B0603020204020204" pitchFamily="34" charset="0"/>
                  <a:cs typeface="Amazon Ember" panose="020B0603020204020204" pitchFamily="34" charset="0"/>
                </a:rPr>
                <a:t>AWS </a:t>
              </a:r>
              <a:r>
                <a:rPr kumimoji="0" lang="en-US" sz="1400" i="0" strike="noStrike" kern="1200" cap="none" spc="0" normalizeH="0" baseline="0" noProof="0" dirty="0">
                  <a:ln>
                    <a:noFill/>
                  </a:ln>
                  <a:solidFill>
                    <a:srgbClr val="414042"/>
                  </a:solidFill>
                  <a:effectLst/>
                  <a:uLnTx/>
                  <a:uFillTx/>
                  <a:latin typeface="Amazon Ember" panose="020B0603020204020204" pitchFamily="34" charset="0"/>
                  <a:ea typeface="Amazon Ember" panose="020B0603020204020204" pitchFamily="34" charset="0"/>
                  <a:cs typeface="Amazon Ember" panose="020B0603020204020204" pitchFamily="34" charset="0"/>
                </a:rPr>
                <a:t>APIs</a:t>
              </a:r>
              <a:endParaRPr kumimoji="0" lang="en-US" sz="1400" i="0" strike="noStrike" kern="1200" cap="none" spc="0" normalizeH="0" baseline="0" noProof="0" dirty="0">
                <a:ln>
                  <a:noFill/>
                </a:ln>
                <a:solidFill>
                  <a:srgbClr val="414042"/>
                </a:solidFill>
                <a:effectLst/>
                <a:uLnTx/>
                <a:uFillTx/>
                <a:latin typeface="Amazon Ember" panose="02000000000000000000" pitchFamily="2" charset="0"/>
                <a:ea typeface="Amazon Ember" panose="020B0603020204020204" pitchFamily="34" charset="0"/>
                <a:cs typeface="Amazon Ember" panose="020B0603020204020204" pitchFamily="34" charset="0"/>
              </a:endParaRPr>
            </a:p>
          </p:txBody>
        </p:sp>
      </p:grpSp>
      <p:cxnSp>
        <p:nvCxnSpPr>
          <p:cNvPr id="40" name="Straight Arrow Connector 39">
            <a:extLst>
              <a:ext uri="{FF2B5EF4-FFF2-40B4-BE49-F238E27FC236}">
                <a16:creationId xmlns:a16="http://schemas.microsoft.com/office/drawing/2014/main" id="{4CD65EB1-EB78-2A46-A076-26071BF4FB55}"/>
              </a:ext>
            </a:extLst>
          </p:cNvPr>
          <p:cNvCxnSpPr>
            <a:cxnSpLocks/>
          </p:cNvCxnSpPr>
          <p:nvPr/>
        </p:nvCxnSpPr>
        <p:spPr>
          <a:xfrm>
            <a:off x="4997728" y="2848916"/>
            <a:ext cx="948948" cy="0"/>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85ECB0CE-DE8B-7542-9186-2DFB7457A298}"/>
              </a:ext>
            </a:extLst>
          </p:cNvPr>
          <p:cNvCxnSpPr>
            <a:cxnSpLocks/>
          </p:cNvCxnSpPr>
          <p:nvPr/>
        </p:nvCxnSpPr>
        <p:spPr>
          <a:xfrm>
            <a:off x="1569602" y="1957890"/>
            <a:ext cx="1030731" cy="737668"/>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pic>
        <p:nvPicPr>
          <p:cNvPr id="44" name="Picture 43">
            <a:extLst>
              <a:ext uri="{FF2B5EF4-FFF2-40B4-BE49-F238E27FC236}">
                <a16:creationId xmlns:a16="http://schemas.microsoft.com/office/drawing/2014/main" id="{ADA25E1D-2765-4E4B-8F90-924E0F4CA1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062" y="3631680"/>
            <a:ext cx="1467824" cy="327572"/>
          </a:xfrm>
          <a:prstGeom prst="rect">
            <a:avLst/>
          </a:prstGeom>
        </p:spPr>
      </p:pic>
      <p:pic>
        <p:nvPicPr>
          <p:cNvPr id="45" name="Picture 44">
            <a:extLst>
              <a:ext uri="{FF2B5EF4-FFF2-40B4-BE49-F238E27FC236}">
                <a16:creationId xmlns:a16="http://schemas.microsoft.com/office/drawing/2014/main" id="{D861A9C6-B203-2744-A3F6-998298D268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74196" y="4253451"/>
            <a:ext cx="449677" cy="539613"/>
          </a:xfrm>
          <a:prstGeom prst="rect">
            <a:avLst/>
          </a:prstGeom>
        </p:spPr>
      </p:pic>
      <p:grpSp>
        <p:nvGrpSpPr>
          <p:cNvPr id="49" name="Group 48">
            <a:extLst>
              <a:ext uri="{FF2B5EF4-FFF2-40B4-BE49-F238E27FC236}">
                <a16:creationId xmlns:a16="http://schemas.microsoft.com/office/drawing/2014/main" id="{D03D8046-D1CA-B64A-8460-E8D83DC50180}"/>
              </a:ext>
            </a:extLst>
          </p:cNvPr>
          <p:cNvGrpSpPr/>
          <p:nvPr/>
        </p:nvGrpSpPr>
        <p:grpSpPr>
          <a:xfrm>
            <a:off x="6924862" y="811281"/>
            <a:ext cx="2270529" cy="4429867"/>
            <a:chOff x="6924862" y="811281"/>
            <a:chExt cx="2270529" cy="3345789"/>
          </a:xfrm>
        </p:grpSpPr>
        <p:sp>
          <p:nvSpPr>
            <p:cNvPr id="50" name="Right Brace 49">
              <a:extLst>
                <a:ext uri="{FF2B5EF4-FFF2-40B4-BE49-F238E27FC236}">
                  <a16:creationId xmlns:a16="http://schemas.microsoft.com/office/drawing/2014/main" id="{D501FFC7-1293-5848-B025-B76191E9511B}"/>
                </a:ext>
              </a:extLst>
            </p:cNvPr>
            <p:cNvSpPr/>
            <p:nvPr/>
          </p:nvSpPr>
          <p:spPr>
            <a:xfrm>
              <a:off x="6924862" y="811281"/>
              <a:ext cx="557555" cy="3068231"/>
            </a:xfrm>
            <a:prstGeom prst="rightBrace">
              <a:avLst>
                <a:gd name="adj1" fmla="val 65543"/>
                <a:gd name="adj2" fmla="val 48537"/>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1" name="Content Placeholder 7">
              <a:extLst>
                <a:ext uri="{FF2B5EF4-FFF2-40B4-BE49-F238E27FC236}">
                  <a16:creationId xmlns:a16="http://schemas.microsoft.com/office/drawing/2014/main" id="{0E8737D6-4D8F-4445-AAB1-274D8CE04EA9}"/>
                </a:ext>
              </a:extLst>
            </p:cNvPr>
            <p:cNvSpPr txBox="1">
              <a:spLocks/>
            </p:cNvSpPr>
            <p:nvPr/>
          </p:nvSpPr>
          <p:spPr>
            <a:xfrm>
              <a:off x="7300797" y="1307924"/>
              <a:ext cx="1894594" cy="2849146"/>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b="1" dirty="0">
                  <a:solidFill>
                    <a:srgbClr val="FFC000"/>
                  </a:solidFill>
                  <a:latin typeface="Amazon Ember" panose="020B0603020204020204" pitchFamily="34" charset="0"/>
                  <a:ea typeface="Amazon Ember" panose="020B0603020204020204" pitchFamily="34" charset="0"/>
                  <a:cs typeface="Amazon Ember" panose="020B0603020204020204" pitchFamily="34" charset="0"/>
                </a:rPr>
                <a:t>Detection</a:t>
              </a:r>
            </a:p>
            <a:p>
              <a:pPr algn="ctr"/>
              <a:endParaRPr lang="en-US" sz="1600" b="1" dirty="0">
                <a:solidFill>
                  <a:srgbClr val="FFC000"/>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1600" b="1" dirty="0">
                  <a:solidFill>
                    <a:srgbClr val="FFC000"/>
                  </a:solidFill>
                  <a:latin typeface="Amazon Ember" panose="020B0603020204020204" pitchFamily="34" charset="0"/>
                  <a:ea typeface="Amazon Ember" panose="020B0603020204020204" pitchFamily="34" charset="0"/>
                  <a:cs typeface="Amazon Ember" panose="020B0603020204020204" pitchFamily="34" charset="0"/>
                </a:rPr>
                <a:t>Alerting</a:t>
              </a:r>
            </a:p>
            <a:p>
              <a:pPr algn="ctr"/>
              <a:endParaRPr lang="en-US" sz="1600" b="1" dirty="0">
                <a:solidFill>
                  <a:srgbClr val="FFC000"/>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1600" b="1" dirty="0">
                  <a:solidFill>
                    <a:srgbClr val="FFC000"/>
                  </a:solidFill>
                  <a:latin typeface="Amazon Ember" panose="020B0603020204020204" pitchFamily="34" charset="0"/>
                  <a:ea typeface="Amazon Ember" panose="020B0603020204020204" pitchFamily="34" charset="0"/>
                  <a:cs typeface="Amazon Ember" panose="020B0603020204020204" pitchFamily="34" charset="0"/>
                </a:rPr>
                <a:t>Remediation</a:t>
              </a:r>
            </a:p>
            <a:p>
              <a:pPr algn="ctr"/>
              <a:endParaRPr lang="en-US" sz="1600" b="1" dirty="0">
                <a:solidFill>
                  <a:srgbClr val="FFC000"/>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1600" b="1" dirty="0">
                  <a:solidFill>
                    <a:srgbClr val="FFC000"/>
                  </a:solidFill>
                  <a:latin typeface="Amazon Ember" panose="020B0603020204020204" pitchFamily="34" charset="0"/>
                  <a:ea typeface="Amazon Ember" panose="020B0603020204020204" pitchFamily="34" charset="0"/>
                  <a:cs typeface="Amazon Ember" panose="020B0603020204020204" pitchFamily="34" charset="0"/>
                </a:rPr>
                <a:t>Countermeasures</a:t>
              </a:r>
            </a:p>
            <a:p>
              <a:pPr algn="ctr"/>
              <a:endParaRPr lang="en-US" sz="1600" b="1" dirty="0">
                <a:solidFill>
                  <a:srgbClr val="FFC000"/>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1600" b="1" dirty="0">
                  <a:solidFill>
                    <a:srgbClr val="FFC000"/>
                  </a:solidFill>
                  <a:latin typeface="Amazon Ember" panose="020B0603020204020204" pitchFamily="34" charset="0"/>
                  <a:ea typeface="Amazon Ember" panose="020B0603020204020204" pitchFamily="34" charset="0"/>
                  <a:cs typeface="Amazon Ember" panose="020B0603020204020204" pitchFamily="34" charset="0"/>
                </a:rPr>
                <a:t>Forensics</a:t>
              </a:r>
            </a:p>
          </p:txBody>
        </p:sp>
      </p:grpSp>
      <p:grpSp>
        <p:nvGrpSpPr>
          <p:cNvPr id="52" name="Group 51">
            <a:extLst>
              <a:ext uri="{FF2B5EF4-FFF2-40B4-BE49-F238E27FC236}">
                <a16:creationId xmlns:a16="http://schemas.microsoft.com/office/drawing/2014/main" id="{35CA68AF-A4DE-C148-A84C-61AD9552191A}"/>
              </a:ext>
            </a:extLst>
          </p:cNvPr>
          <p:cNvGrpSpPr/>
          <p:nvPr/>
        </p:nvGrpSpPr>
        <p:grpSpPr>
          <a:xfrm>
            <a:off x="5838937" y="1024773"/>
            <a:ext cx="1186891" cy="880328"/>
            <a:chOff x="5946676" y="1132347"/>
            <a:chExt cx="1078992" cy="880328"/>
          </a:xfrm>
        </p:grpSpPr>
        <p:pic>
          <p:nvPicPr>
            <p:cNvPr id="53" name="Picture 52">
              <a:extLst>
                <a:ext uri="{FF2B5EF4-FFF2-40B4-BE49-F238E27FC236}">
                  <a16:creationId xmlns:a16="http://schemas.microsoft.com/office/drawing/2014/main" id="{C210E77D-B68D-234B-AB3E-C56BD43D4527}"/>
                </a:ext>
              </a:extLst>
            </p:cNvPr>
            <p:cNvPicPr>
              <a:picLocks noChangeAspect="1"/>
            </p:cNvPicPr>
            <p:nvPr/>
          </p:nvPicPr>
          <p:blipFill>
            <a:blip r:embed="rId9" cstate="hqprint">
              <a:extLst>
                <a:ext uri="{28A0092B-C50C-407E-A947-70E740481C1C}">
                  <a14:useLocalDpi xmlns:a14="http://schemas.microsoft.com/office/drawing/2010/main"/>
                </a:ext>
              </a:extLst>
            </a:blip>
            <a:stretch>
              <a:fillRect/>
            </a:stretch>
          </p:blipFill>
          <p:spPr>
            <a:xfrm>
              <a:off x="6128782" y="1132347"/>
              <a:ext cx="709267" cy="701253"/>
            </a:xfrm>
            <a:prstGeom prst="rect">
              <a:avLst/>
            </a:prstGeom>
          </p:spPr>
        </p:pic>
        <p:sp>
          <p:nvSpPr>
            <p:cNvPr id="54" name="TextBox 53">
              <a:extLst>
                <a:ext uri="{FF2B5EF4-FFF2-40B4-BE49-F238E27FC236}">
                  <a16:creationId xmlns:a16="http://schemas.microsoft.com/office/drawing/2014/main" id="{8D978A9D-1D0E-E74E-89AB-91ADB2D1F2BB}"/>
                </a:ext>
              </a:extLst>
            </p:cNvPr>
            <p:cNvSpPr txBox="1"/>
            <p:nvPr/>
          </p:nvSpPr>
          <p:spPr>
            <a:xfrm>
              <a:off x="5946676" y="1857227"/>
              <a:ext cx="1078992" cy="155448"/>
            </a:xfrm>
            <a:prstGeom prst="rect">
              <a:avLst/>
            </a:prstGeom>
            <a:noFill/>
          </p:spPr>
          <p:txBody>
            <a:bodyPr wrap="square" lIns="0" tIns="0" rIns="0" bIns="0" rtlCol="0">
              <a:noAutofit/>
            </a:bodyPr>
            <a:lstStyle/>
            <a:p>
              <a:pPr algn="ctr">
                <a:defRPr/>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Team collaboration </a:t>
              </a:r>
            </a:p>
            <a:p>
              <a:pPr algn="ctr">
                <a:defRPr/>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(Slack etc.)</a:t>
              </a:r>
            </a:p>
          </p:txBody>
        </p:sp>
      </p:grpSp>
      <p:cxnSp>
        <p:nvCxnSpPr>
          <p:cNvPr id="55" name="Straight Arrow Connector 54">
            <a:extLst>
              <a:ext uri="{FF2B5EF4-FFF2-40B4-BE49-F238E27FC236}">
                <a16:creationId xmlns:a16="http://schemas.microsoft.com/office/drawing/2014/main" id="{A3E538AB-3D8F-BF45-853A-9084BDA5447A}"/>
              </a:ext>
            </a:extLst>
          </p:cNvPr>
          <p:cNvCxnSpPr/>
          <p:nvPr/>
        </p:nvCxnSpPr>
        <p:spPr>
          <a:xfrm flipV="1">
            <a:off x="4967869" y="1593987"/>
            <a:ext cx="978807" cy="1032885"/>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62EFC0D7-904A-2C49-9AF4-0848666C6ED1}"/>
              </a:ext>
            </a:extLst>
          </p:cNvPr>
          <p:cNvSpPr txBox="1"/>
          <p:nvPr/>
        </p:nvSpPr>
        <p:spPr>
          <a:xfrm>
            <a:off x="-69496" y="3064933"/>
            <a:ext cx="1565178" cy="171490"/>
          </a:xfrm>
          <a:prstGeom prst="rect">
            <a:avLst/>
          </a:prstGeom>
          <a:noFill/>
        </p:spPr>
        <p:txBody>
          <a:bodyPr wrap="square" lIns="0" tIns="0" rIns="0" bIns="0" rtlCol="0" anchor="t">
            <a:noAutofit/>
          </a:bodyPr>
          <a:lstStyle/>
          <a:p>
            <a:pPr algn="ct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Amazon </a:t>
            </a:r>
            <a:r>
              <a:rPr lang="en-US" sz="1400" dirty="0" err="1">
                <a:solidFill>
                  <a:srgbClr val="414042"/>
                </a:solidFill>
                <a:latin typeface="Amazon Ember" panose="020B0603020204020204" pitchFamily="34" charset="0"/>
                <a:ea typeface="Amazon Ember" panose="020B0603020204020204" pitchFamily="34" charset="0"/>
                <a:cs typeface="Amazon Ember" panose="020B0603020204020204" pitchFamily="34" charset="0"/>
              </a:rPr>
              <a:t>GuardDuty</a:t>
            </a: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58" name="Group 57">
            <a:extLst>
              <a:ext uri="{FF2B5EF4-FFF2-40B4-BE49-F238E27FC236}">
                <a16:creationId xmlns:a16="http://schemas.microsoft.com/office/drawing/2014/main" id="{1E248465-A9C0-2A4E-9FFF-013C518340F3}"/>
              </a:ext>
            </a:extLst>
          </p:cNvPr>
          <p:cNvGrpSpPr/>
          <p:nvPr/>
        </p:nvGrpSpPr>
        <p:grpSpPr>
          <a:xfrm>
            <a:off x="161388" y="1599756"/>
            <a:ext cx="1417681" cy="763059"/>
            <a:chOff x="6627319" y="2075536"/>
            <a:chExt cx="1417681" cy="763059"/>
          </a:xfrm>
        </p:grpSpPr>
        <p:sp>
          <p:nvSpPr>
            <p:cNvPr id="59" name="TextBox 58">
              <a:extLst>
                <a:ext uri="{FF2B5EF4-FFF2-40B4-BE49-F238E27FC236}">
                  <a16:creationId xmlns:a16="http://schemas.microsoft.com/office/drawing/2014/main" id="{EEA94B91-8094-754C-89A0-6EF3DC762B64}"/>
                </a:ext>
              </a:extLst>
            </p:cNvPr>
            <p:cNvSpPr txBox="1"/>
            <p:nvPr/>
          </p:nvSpPr>
          <p:spPr>
            <a:xfrm>
              <a:off x="6627319" y="2571497"/>
              <a:ext cx="1417681" cy="267098"/>
            </a:xfrm>
            <a:prstGeom prst="rect">
              <a:avLst/>
            </a:prstGeom>
            <a:noFill/>
          </p:spPr>
          <p:txBody>
            <a:bodyPr wrap="square" lIns="0" tIns="0" rIns="0" bIns="0" rtlCol="0" anchor="t">
              <a:noAutofit/>
            </a:bodyPr>
            <a:lstStyle/>
            <a:p>
              <a:pPr algn="ctr"/>
              <a:r>
                <a:rPr lang="en-US" sz="1400" dirty="0">
                  <a:solidFill>
                    <a:srgbClr val="414042"/>
                  </a:solidFill>
                  <a:latin typeface="Amazon Ember" charset="0"/>
                  <a:ea typeface="Amazon Ember" charset="0"/>
                  <a:cs typeface="Amazon Ember" charset="0"/>
                </a:rPr>
                <a:t>VPC Flow Logs</a:t>
              </a:r>
              <a:endParaRPr lang="en-US" sz="1400" dirty="0">
                <a:solidFill>
                  <a:srgbClr val="414042"/>
                </a:solidFill>
                <a:latin typeface="Amazon Ember" panose="02000000000000000000" pitchFamily="2" charset="0"/>
                <a:ea typeface="Amazon Ember" charset="0"/>
                <a:cs typeface="Amazon Ember" charset="0"/>
              </a:endParaRPr>
            </a:p>
          </p:txBody>
        </p:sp>
        <p:pic>
          <p:nvPicPr>
            <p:cNvPr id="60" name="Picture 59">
              <a:extLst>
                <a:ext uri="{FF2B5EF4-FFF2-40B4-BE49-F238E27FC236}">
                  <a16:creationId xmlns:a16="http://schemas.microsoft.com/office/drawing/2014/main" id="{0F10A1AB-D64B-5E4A-A59B-DEBE5269BD3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98150" y="2075536"/>
              <a:ext cx="406017" cy="427625"/>
            </a:xfrm>
            <a:prstGeom prst="rect">
              <a:avLst/>
            </a:prstGeom>
          </p:spPr>
        </p:pic>
      </p:grpSp>
      <p:cxnSp>
        <p:nvCxnSpPr>
          <p:cNvPr id="61" name="Straight Arrow Connector 60">
            <a:extLst>
              <a:ext uri="{FF2B5EF4-FFF2-40B4-BE49-F238E27FC236}">
                <a16:creationId xmlns:a16="http://schemas.microsoft.com/office/drawing/2014/main" id="{3872EF20-6A21-B148-9639-574DF69D8400}"/>
              </a:ext>
            </a:extLst>
          </p:cNvPr>
          <p:cNvCxnSpPr>
            <a:cxnSpLocks/>
          </p:cNvCxnSpPr>
          <p:nvPr/>
        </p:nvCxnSpPr>
        <p:spPr>
          <a:xfrm flipV="1">
            <a:off x="2259670" y="3725369"/>
            <a:ext cx="637761" cy="995391"/>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AC42A45C-E000-644C-B864-B7C6B296046A}"/>
              </a:ext>
            </a:extLst>
          </p:cNvPr>
          <p:cNvSpPr/>
          <p:nvPr/>
        </p:nvSpPr>
        <p:spPr>
          <a:xfrm>
            <a:off x="5479729" y="4404184"/>
            <a:ext cx="958898" cy="633153"/>
          </a:xfrm>
          <a:prstGeom prst="rect">
            <a:avLst/>
          </a:prstGeom>
        </p:spPr>
        <p:txBody>
          <a:bodyPr wrap="square" anchor="ctr" anchorCtr="0">
            <a:noAutofit/>
          </a:bodyPr>
          <a:lstStyle/>
          <a:p>
            <a:pPr marR="0" lvl="0" algn="ctr"/>
            <a:r>
              <a:rPr lang="en-US" sz="140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Amazon </a:t>
            </a:r>
          </a:p>
          <a:p>
            <a:pPr marR="0" lvl="0" algn="ctr"/>
            <a:r>
              <a:rPr lang="en-US" sz="140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Inspector</a:t>
            </a:r>
          </a:p>
        </p:txBody>
      </p:sp>
      <p:pic>
        <p:nvPicPr>
          <p:cNvPr id="63" name="Picture 62">
            <a:extLst>
              <a:ext uri="{FF2B5EF4-FFF2-40B4-BE49-F238E27FC236}">
                <a16:creationId xmlns:a16="http://schemas.microsoft.com/office/drawing/2014/main" id="{55CF60CC-57C2-8E46-9FFB-AE4779C3749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88230" y="3910040"/>
            <a:ext cx="488913" cy="586695"/>
          </a:xfrm>
          <a:prstGeom prst="rect">
            <a:avLst/>
          </a:prstGeom>
        </p:spPr>
      </p:pic>
      <p:cxnSp>
        <p:nvCxnSpPr>
          <p:cNvPr id="64" name="Straight Arrow Connector 63">
            <a:extLst>
              <a:ext uri="{FF2B5EF4-FFF2-40B4-BE49-F238E27FC236}">
                <a16:creationId xmlns:a16="http://schemas.microsoft.com/office/drawing/2014/main" id="{A1B949C9-1242-BD4D-8CA2-0E844C7F1D8E}"/>
              </a:ext>
            </a:extLst>
          </p:cNvPr>
          <p:cNvCxnSpPr>
            <a:cxnSpLocks/>
          </p:cNvCxnSpPr>
          <p:nvPr/>
        </p:nvCxnSpPr>
        <p:spPr>
          <a:xfrm flipH="1">
            <a:off x="5935406" y="3495909"/>
            <a:ext cx="169281" cy="354178"/>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436AF6D6-C215-194E-8B70-4D35DBC592B6}"/>
              </a:ext>
            </a:extLst>
          </p:cNvPr>
          <p:cNvPicPr>
            <a:picLocks noChangeAspect="1"/>
          </p:cNvPicPr>
          <p:nvPr/>
        </p:nvPicPr>
        <p:blipFill>
          <a:blip r:embed="rId12"/>
          <a:stretch>
            <a:fillRect/>
          </a:stretch>
        </p:blipFill>
        <p:spPr>
          <a:xfrm>
            <a:off x="417881" y="2504831"/>
            <a:ext cx="562864" cy="562864"/>
          </a:xfrm>
          <a:prstGeom prst="rect">
            <a:avLst/>
          </a:prstGeom>
        </p:spPr>
      </p:pic>
    </p:spTree>
    <p:extLst>
      <p:ext uri="{BB962C8B-B14F-4D97-AF65-F5344CB8AC3E}">
        <p14:creationId xmlns:p14="http://schemas.microsoft.com/office/powerpoint/2010/main" val="3067929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How can you create custom rules for Config?</a:t>
            </a:r>
          </a:p>
          <a:p>
            <a:pPr marL="285750" indent="-285750">
              <a:buFont typeface="Arial" panose="020B0604020202020204" pitchFamily="34" charset="0"/>
              <a:buChar char="•"/>
            </a:pP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How do GuardDuty and Macie differ when it comes to CloudTrail analysis?</a:t>
            </a:r>
          </a:p>
          <a:p>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What services are important for automation of remediations?</a:t>
            </a:r>
          </a:p>
          <a:p>
            <a:pPr marL="285750" indent="-285750">
              <a:buFont typeface="Arial" panose="020B0604020202020204" pitchFamily="34" charset="0"/>
              <a:buChar char="•"/>
            </a:pP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What performance impact does GuardDuty have on your account if you have more then 100 VPCs?</a:t>
            </a:r>
          </a:p>
          <a:p>
            <a:pPr marL="285750" indent="-285750">
              <a:buFont typeface="Arial" panose="020B0604020202020204" pitchFamily="34" charset="0"/>
              <a:buChar char="•"/>
            </a:pP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Which of the services discussed have direct access to your EC2 Instances?</a:t>
            </a:r>
          </a:p>
          <a:p>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83288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module 2</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1731" cy="2677656"/>
          </a:xfrm>
          <a:prstGeom prst="rect">
            <a:avLst/>
          </a:prstGeom>
        </p:spPr>
        <p:txBody>
          <a:bodyPr wrap="square">
            <a:spAutoFit/>
          </a:bodyPr>
          <a:lstStyle/>
          <a:p>
            <a:r>
              <a:rPr lang="en-US" sz="3200" b="1" dirty="0"/>
              <a:t>https://tinyurl.com/y84cc3pj </a:t>
            </a:r>
          </a:p>
          <a:p>
            <a:r>
              <a:rPr lang="en-US" sz="1200" b="1" dirty="0"/>
              <a:t>(</a:t>
            </a:r>
            <a:r>
              <a:rPr lang="en-US" sz="1200" dirty="0">
                <a:latin typeface="Amazon Ember" panose="020B0603020204020204" pitchFamily="34" charset="0"/>
                <a:ea typeface="Amazon Ember" panose="020B0603020204020204" pitchFamily="34" charset="0"/>
                <a:cs typeface="Amazon Ember" panose="020B0603020204020204" pitchFamily="34" charset="0"/>
              </a:rPr>
              <a:t>https://github.com/aws-samples/aws-security-workshops/tree/master/threat-detection-</a:t>
            </a:r>
            <a:r>
              <a:rPr lang="en-US" sz="1200" dirty="0" err="1">
                <a:latin typeface="Amazon Ember" panose="020B0603020204020204" pitchFamily="34" charset="0"/>
                <a:ea typeface="Amazon Ember" panose="020B0603020204020204" pitchFamily="34" charset="0"/>
                <a:cs typeface="Amazon Ember" panose="020B0603020204020204" pitchFamily="34" charset="0"/>
              </a:rPr>
              <a:t>wksp</a:t>
            </a:r>
            <a:r>
              <a:rPr lang="en-US" sz="1200" dirty="0">
                <a:latin typeface="Amazon Ember" panose="020B0603020204020204" pitchFamily="34" charset="0"/>
                <a:ea typeface="Amazon Ember" panose="020B0603020204020204" pitchFamily="34" charset="0"/>
                <a:cs typeface="Amazon Ember" panose="020B0603020204020204" pitchFamily="34" charset="0"/>
              </a:rPr>
              <a:t>)</a:t>
            </a:r>
          </a:p>
          <a:p>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Directions:</a:t>
            </a: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Browse to </a:t>
            </a:r>
            <a:r>
              <a:rPr lang="en-US" sz="2000" b="1" dirty="0"/>
              <a:t>https://tinyurl.com/y84cc3pj </a:t>
            </a: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Click on</a:t>
            </a:r>
            <a:r>
              <a:rPr lang="en-US" sz="2000" b="1" dirty="0">
                <a:latin typeface="Amazon Ember" panose="020B0603020204020204" pitchFamily="34" charset="0"/>
                <a:ea typeface="Amazon Ember" panose="020B0603020204020204" pitchFamily="34" charset="0"/>
                <a:cs typeface="Amazon Ember" panose="020B0603020204020204" pitchFamily="34" charset="0"/>
              </a:rPr>
              <a:t> Attack Simulation </a:t>
            </a:r>
            <a:r>
              <a:rPr lang="en-US" sz="2000" dirty="0">
                <a:latin typeface="Amazon Ember" panose="020B0603020204020204" pitchFamily="34" charset="0"/>
                <a:ea typeface="Amazon Ember" panose="020B0603020204020204" pitchFamily="34" charset="0"/>
                <a:cs typeface="Amazon Ember" panose="020B0603020204020204" pitchFamily="34" charset="0"/>
              </a:rPr>
              <a:t>at the end</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Complete this module (~5 min) then stop </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We will then do a presentation</a:t>
            </a:r>
          </a:p>
        </p:txBody>
      </p:sp>
      <p:sp>
        <p:nvSpPr>
          <p:cNvPr id="4" name="TextBox 3">
            <a:extLst>
              <a:ext uri="{FF2B5EF4-FFF2-40B4-BE49-F238E27FC236}">
                <a16:creationId xmlns:a16="http://schemas.microsoft.com/office/drawing/2014/main" id="{E222699C-0800-2349-B668-8AB9E827ACA2}"/>
              </a:ext>
            </a:extLst>
          </p:cNvPr>
          <p:cNvSpPr txBox="1"/>
          <p:nvPr/>
        </p:nvSpPr>
        <p:spPr>
          <a:xfrm>
            <a:off x="7409467" y="267658"/>
            <a:ext cx="1282045"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a:t>
            </a:r>
          </a:p>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a:t>
            </a:r>
          </a:p>
        </p:txBody>
      </p:sp>
    </p:spTree>
    <p:extLst>
      <p:ext uri="{BB962C8B-B14F-4D97-AF65-F5344CB8AC3E}">
        <p14:creationId xmlns:p14="http://schemas.microsoft.com/office/powerpoint/2010/main" val="965098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walkthrough</a:t>
            </a:r>
          </a:p>
        </p:txBody>
      </p:sp>
    </p:spTree>
    <p:extLst>
      <p:ext uri="{BB962C8B-B14F-4D97-AF65-F5344CB8AC3E}">
        <p14:creationId xmlns:p14="http://schemas.microsoft.com/office/powerpoint/2010/main" val="832488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initial </a:t>
            </a:r>
            <a:br>
              <a:rPr lang="en-US" dirty="0"/>
            </a:br>
            <a:r>
              <a:rPr lang="en-US" dirty="0"/>
              <a:t>setup</a:t>
            </a:r>
          </a:p>
        </p:txBody>
      </p:sp>
      <p:pic>
        <p:nvPicPr>
          <p:cNvPr id="11" name="Content Placeholder 10">
            <a:extLst>
              <a:ext uri="{FF2B5EF4-FFF2-40B4-BE49-F238E27FC236}">
                <a16:creationId xmlns:a16="http://schemas.microsoft.com/office/drawing/2014/main" id="{83C08CD7-F280-1940-901A-C0505CAE0867}"/>
              </a:ext>
            </a:extLst>
          </p:cNvPr>
          <p:cNvPicPr>
            <a:picLocks noGrp="1" noChangeAspect="1"/>
          </p:cNvPicPr>
          <p:nvPr>
            <p:ph idx="1"/>
          </p:nvPr>
        </p:nvPicPr>
        <p:blipFill>
          <a:blip r:embed="rId3"/>
          <a:stretch>
            <a:fillRect/>
          </a:stretch>
        </p:blipFill>
        <p:spPr>
          <a:xfrm>
            <a:off x="2436535" y="0"/>
            <a:ext cx="6000455" cy="4713575"/>
          </a:xfrm>
        </p:spPr>
      </p:pic>
    </p:spTree>
    <p:extLst>
      <p:ext uri="{BB962C8B-B14F-4D97-AF65-F5344CB8AC3E}">
        <p14:creationId xmlns:p14="http://schemas.microsoft.com/office/powerpoint/2010/main" val="1609198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a:t>
            </a:r>
            <a:br>
              <a:rPr lang="en-US" dirty="0"/>
            </a:br>
            <a:r>
              <a:rPr lang="en-US" dirty="0"/>
              <a:t>setup</a:t>
            </a:r>
          </a:p>
        </p:txBody>
      </p:sp>
      <p:pic>
        <p:nvPicPr>
          <p:cNvPr id="6" name="Content Placeholder 5">
            <a:extLst>
              <a:ext uri="{FF2B5EF4-FFF2-40B4-BE49-F238E27FC236}">
                <a16:creationId xmlns:a16="http://schemas.microsoft.com/office/drawing/2014/main" id="{E3EC8A5C-C047-B14A-BE00-0BC8C7A93D34}"/>
              </a:ext>
            </a:extLst>
          </p:cNvPr>
          <p:cNvPicPr>
            <a:picLocks noGrp="1" noChangeAspect="1"/>
          </p:cNvPicPr>
          <p:nvPr>
            <p:ph idx="1"/>
          </p:nvPr>
        </p:nvPicPr>
        <p:blipFill>
          <a:blip r:embed="rId3"/>
          <a:stretch>
            <a:fillRect/>
          </a:stretch>
        </p:blipFill>
        <p:spPr>
          <a:xfrm>
            <a:off x="2122616" y="186266"/>
            <a:ext cx="6097557" cy="4373775"/>
          </a:xfrm>
        </p:spPr>
      </p:pic>
    </p:spTree>
    <p:extLst>
      <p:ext uri="{BB962C8B-B14F-4D97-AF65-F5344CB8AC3E}">
        <p14:creationId xmlns:p14="http://schemas.microsoft.com/office/powerpoint/2010/main" val="27855349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module 3</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1731" cy="2677656"/>
          </a:xfrm>
          <a:prstGeom prst="rect">
            <a:avLst/>
          </a:prstGeom>
        </p:spPr>
        <p:txBody>
          <a:bodyPr wrap="square">
            <a:spAutoFit/>
          </a:bodyPr>
          <a:lstStyle/>
          <a:p>
            <a:r>
              <a:rPr lang="en-US" sz="3200" b="1" dirty="0"/>
              <a:t>https://tinyurl.com/y84cc3pj </a:t>
            </a:r>
          </a:p>
          <a:p>
            <a:r>
              <a:rPr lang="en-US" sz="1200" b="1" dirty="0"/>
              <a:t>(</a:t>
            </a:r>
            <a:r>
              <a:rPr lang="en-US" sz="1200" dirty="0">
                <a:latin typeface="Amazon Ember" panose="020B0603020204020204" pitchFamily="34" charset="0"/>
                <a:ea typeface="Amazon Ember" panose="020B0603020204020204" pitchFamily="34" charset="0"/>
                <a:cs typeface="Amazon Ember" panose="020B0603020204020204" pitchFamily="34" charset="0"/>
              </a:rPr>
              <a:t>https://github.com/aws-samples/aws-security-workshops/tree/master/threat-detection-</a:t>
            </a:r>
            <a:r>
              <a:rPr lang="en-US" sz="1200" dirty="0" err="1">
                <a:latin typeface="Amazon Ember" panose="020B0603020204020204" pitchFamily="34" charset="0"/>
                <a:ea typeface="Amazon Ember" panose="020B0603020204020204" pitchFamily="34" charset="0"/>
                <a:cs typeface="Amazon Ember" panose="020B0603020204020204" pitchFamily="34" charset="0"/>
              </a:rPr>
              <a:t>wksp</a:t>
            </a:r>
            <a:r>
              <a:rPr lang="en-US" sz="1200" dirty="0">
                <a:latin typeface="Amazon Ember" panose="020B0603020204020204" pitchFamily="34" charset="0"/>
                <a:ea typeface="Amazon Ember" panose="020B0603020204020204" pitchFamily="34" charset="0"/>
                <a:cs typeface="Amazon Ember" panose="020B0603020204020204" pitchFamily="34" charset="0"/>
              </a:rPr>
              <a:t>)</a:t>
            </a:r>
          </a:p>
          <a:p>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Directions:</a:t>
            </a: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Browse to </a:t>
            </a:r>
            <a:r>
              <a:rPr lang="en-US" sz="2000" b="1" dirty="0"/>
              <a:t>https://tinyurl.com/y84cc3pj </a:t>
            </a: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Click on</a:t>
            </a:r>
            <a:r>
              <a:rPr lang="en-US" sz="2000" b="1" dirty="0">
                <a:latin typeface="Amazon Ember" panose="020B0603020204020204" pitchFamily="34" charset="0"/>
                <a:ea typeface="Amazon Ember" panose="020B0603020204020204" pitchFamily="34" charset="0"/>
                <a:cs typeface="Amazon Ember" panose="020B0603020204020204" pitchFamily="34" charset="0"/>
              </a:rPr>
              <a:t> Detection &amp; Remediation </a:t>
            </a:r>
            <a:r>
              <a:rPr lang="en-US" sz="2000" dirty="0">
                <a:latin typeface="Amazon Ember" panose="020B0603020204020204" pitchFamily="34" charset="0"/>
                <a:ea typeface="Amazon Ember" panose="020B0603020204020204" pitchFamily="34" charset="0"/>
                <a:cs typeface="Amazon Ember" panose="020B0603020204020204" pitchFamily="34" charset="0"/>
              </a:rPr>
              <a:t>at the end</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Run through this module (~45 min)</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We will then finish up with module 4 and cleanup</a:t>
            </a:r>
          </a:p>
        </p:txBody>
      </p:sp>
      <p:sp>
        <p:nvSpPr>
          <p:cNvPr id="5" name="TextBox 4">
            <a:extLst>
              <a:ext uri="{FF2B5EF4-FFF2-40B4-BE49-F238E27FC236}">
                <a16:creationId xmlns:a16="http://schemas.microsoft.com/office/drawing/2014/main" id="{FFD2F3AD-F02A-5443-BCC6-A6074DDF66ED}"/>
              </a:ext>
            </a:extLst>
          </p:cNvPr>
          <p:cNvSpPr txBox="1"/>
          <p:nvPr/>
        </p:nvSpPr>
        <p:spPr>
          <a:xfrm>
            <a:off x="7409467" y="267658"/>
            <a:ext cx="1282045"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a:t>
            </a:r>
          </a:p>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a:t>
            </a:r>
          </a:p>
        </p:txBody>
      </p:sp>
    </p:spTree>
    <p:extLst>
      <p:ext uri="{BB962C8B-B14F-4D97-AF65-F5344CB8AC3E}">
        <p14:creationId xmlns:p14="http://schemas.microsoft.com/office/powerpoint/2010/main" val="1219727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GDPR and threat detection &amp; remediation</a:t>
            </a:r>
          </a:p>
        </p:txBody>
      </p:sp>
      <p:sp>
        <p:nvSpPr>
          <p:cNvPr id="3" name="Rectangle 2">
            <a:extLst>
              <a:ext uri="{FF2B5EF4-FFF2-40B4-BE49-F238E27FC236}">
                <a16:creationId xmlns:a16="http://schemas.microsoft.com/office/drawing/2014/main" id="{2CA723A6-34B2-C34A-8F53-131660EDCD8A}"/>
              </a:ext>
            </a:extLst>
          </p:cNvPr>
          <p:cNvSpPr/>
          <p:nvPr/>
        </p:nvSpPr>
        <p:spPr>
          <a:xfrm>
            <a:off x="509945" y="735323"/>
            <a:ext cx="8041731" cy="707886"/>
          </a:xfrm>
          <a:prstGeom prst="rect">
            <a:avLst/>
          </a:prstGeom>
        </p:spPr>
        <p:txBody>
          <a:bodyPr wrap="square">
            <a:spAutoFit/>
          </a:bodyPr>
          <a:lstStyle/>
          <a:p>
            <a:pPr defTabSz="685800"/>
            <a:r>
              <a:rPr lang="en-GB" sz="2000"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Under GDPR, </a:t>
            </a:r>
            <a:r>
              <a:rPr lang="en-GB" sz="20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Controllers</a:t>
            </a:r>
            <a:r>
              <a:rPr lang="en-GB" sz="2000"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and </a:t>
            </a:r>
            <a:r>
              <a:rPr lang="en-GB" sz="20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Processors</a:t>
            </a:r>
            <a:r>
              <a:rPr lang="en-GB" sz="2000"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are required to implement appropriate Technical and Organizational Measures (“TOMs”)</a:t>
            </a:r>
          </a:p>
        </p:txBody>
      </p:sp>
      <p:graphicFrame>
        <p:nvGraphicFramePr>
          <p:cNvPr id="4" name="Table 3">
            <a:extLst>
              <a:ext uri="{FF2B5EF4-FFF2-40B4-BE49-F238E27FC236}">
                <a16:creationId xmlns:a16="http://schemas.microsoft.com/office/drawing/2014/main" id="{B26DA0C3-4113-C24F-8793-F0C6CACD9BEE}"/>
              </a:ext>
            </a:extLst>
          </p:cNvPr>
          <p:cNvGraphicFramePr>
            <a:graphicFrameLocks noGrp="1"/>
          </p:cNvGraphicFramePr>
          <p:nvPr>
            <p:extLst>
              <p:ext uri="{D42A27DB-BD31-4B8C-83A1-F6EECF244321}">
                <p14:modId xmlns:p14="http://schemas.microsoft.com/office/powerpoint/2010/main" val="2339409226"/>
              </p:ext>
            </p:extLst>
          </p:nvPr>
        </p:nvGraphicFramePr>
        <p:xfrm>
          <a:off x="544651" y="1658186"/>
          <a:ext cx="7972318" cy="2737433"/>
        </p:xfrm>
        <a:graphic>
          <a:graphicData uri="http://schemas.openxmlformats.org/drawingml/2006/table">
            <a:tbl>
              <a:tblPr firstRow="1" bandRow="1">
                <a:tableStyleId>{5940675A-B579-460E-94D1-54222C63F5DA}</a:tableStyleId>
              </a:tblPr>
              <a:tblGrid>
                <a:gridCol w="3986159">
                  <a:extLst>
                    <a:ext uri="{9D8B030D-6E8A-4147-A177-3AD203B41FA5}">
                      <a16:colId xmlns:a16="http://schemas.microsoft.com/office/drawing/2014/main" val="2771662833"/>
                    </a:ext>
                  </a:extLst>
                </a:gridCol>
                <a:gridCol w="3986159">
                  <a:extLst>
                    <a:ext uri="{9D8B030D-6E8A-4147-A177-3AD203B41FA5}">
                      <a16:colId xmlns:a16="http://schemas.microsoft.com/office/drawing/2014/main" val="3843827815"/>
                    </a:ext>
                  </a:extLst>
                </a:gridCol>
              </a:tblGrid>
              <a:tr h="1455475">
                <a:tc>
                  <a:txBody>
                    <a:bodyPr/>
                    <a:lstStyle/>
                    <a:p>
                      <a:pPr marL="0" indent="0" algn="l">
                        <a:buNone/>
                      </a:pPr>
                      <a:r>
                        <a:rPr lang="en-GB" sz="180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(1) Pseudonymisation and </a:t>
                      </a:r>
                    </a:p>
                    <a:p>
                      <a:pPr marL="0" indent="0" algn="l">
                        <a:buNone/>
                      </a:pPr>
                      <a:r>
                        <a:rPr lang="en-GB" sz="180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encryption of personal data</a:t>
                      </a:r>
                      <a:endParaRPr lang="en-GB" sz="1800" b="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txBody>
                  <a:tcPr marL="68580" marR="68580" marT="34290" marB="34290"/>
                </a:tc>
                <a:tc>
                  <a:txBody>
                    <a:bodyPr/>
                    <a:lstStyle/>
                    <a:p>
                      <a:pPr algn="l"/>
                      <a:r>
                        <a:rPr lang="en-GB" sz="1800" dirty="0">
                          <a:latin typeface="Amazon Ember" panose="020B0603020204020204" pitchFamily="34" charset="0"/>
                          <a:ea typeface="Amazon Ember" panose="020B0603020204020204" pitchFamily="34" charset="0"/>
                          <a:cs typeface="Amazon Ember" panose="020B0603020204020204" pitchFamily="34" charset="0"/>
                        </a:rPr>
                        <a:t>(2) </a:t>
                      </a:r>
                      <a:r>
                        <a:rPr lang="en-GB" sz="1800" b="1" dirty="0">
                          <a:latin typeface="Amazon Ember" panose="020B0603020204020204" pitchFamily="34" charset="0"/>
                          <a:ea typeface="Amazon Ember" panose="020B0603020204020204" pitchFamily="34" charset="0"/>
                          <a:cs typeface="Amazon Ember" panose="020B0603020204020204" pitchFamily="34" charset="0"/>
                        </a:rPr>
                        <a:t>Ensure ongoing confidentiality, integrity, availability, and resilience of processing systems and services</a:t>
                      </a:r>
                      <a:endParaRPr lang="en-GB" sz="1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marL="68580" marR="68580" marT="34290" marB="34290"/>
                </a:tc>
                <a:extLst>
                  <a:ext uri="{0D108BD9-81ED-4DB2-BD59-A6C34878D82A}">
                    <a16:rowId xmlns:a16="http://schemas.microsoft.com/office/drawing/2014/main" val="1185501193"/>
                  </a:ext>
                </a:extLst>
              </a:tr>
              <a:tr h="1281958">
                <a:tc>
                  <a:txBody>
                    <a:bodyPr/>
                    <a:lstStyle/>
                    <a:p>
                      <a:pPr algn="l"/>
                      <a:r>
                        <a:rPr lang="en-GB" sz="1800" dirty="0">
                          <a:latin typeface="Amazon Ember" panose="020B0603020204020204" pitchFamily="34" charset="0"/>
                          <a:ea typeface="Amazon Ember" panose="020B0603020204020204" pitchFamily="34" charset="0"/>
                          <a:cs typeface="Amazon Ember" panose="020B0603020204020204" pitchFamily="34" charset="0"/>
                        </a:rPr>
                        <a:t>(3)</a:t>
                      </a:r>
                      <a:r>
                        <a:rPr lang="en-GB" sz="1800" baseline="0" dirty="0">
                          <a:latin typeface="Amazon Ember" panose="020B0603020204020204" pitchFamily="34" charset="0"/>
                          <a:ea typeface="Amazon Ember" panose="020B0603020204020204" pitchFamily="34" charset="0"/>
                          <a:cs typeface="Amazon Ember" panose="020B0603020204020204" pitchFamily="34" charset="0"/>
                        </a:rPr>
                        <a:t> </a:t>
                      </a:r>
                      <a:r>
                        <a:rPr lang="en-GB" sz="1800" b="1" dirty="0">
                          <a:latin typeface="Amazon Ember" panose="020B0603020204020204" pitchFamily="34" charset="0"/>
                          <a:ea typeface="Amazon Ember" panose="020B0603020204020204" pitchFamily="34" charset="0"/>
                          <a:cs typeface="Amazon Ember" panose="020B0603020204020204" pitchFamily="34" charset="0"/>
                        </a:rPr>
                        <a:t>Ability to restore availability and access to personal data in a timely manner in the event of a physical or technical incident</a:t>
                      </a:r>
                      <a:endParaRPr lang="en-GB" sz="1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marL="68580" marR="68580" marT="34290" marB="34290"/>
                </a:tc>
                <a:tc>
                  <a:txBody>
                    <a:bodyPr/>
                    <a:lstStyle/>
                    <a:p>
                      <a:pPr algn="l"/>
                      <a:r>
                        <a:rPr lang="en-GB" sz="1800" dirty="0">
                          <a:latin typeface="Amazon Ember" panose="020B0603020204020204" pitchFamily="34" charset="0"/>
                          <a:ea typeface="Amazon Ember" panose="020B0603020204020204" pitchFamily="34" charset="0"/>
                          <a:cs typeface="Amazon Ember" panose="020B0603020204020204" pitchFamily="34" charset="0"/>
                        </a:rPr>
                        <a:t>(4) </a:t>
                      </a:r>
                      <a:r>
                        <a:rPr lang="en-GB" sz="1800" b="1" dirty="0">
                          <a:latin typeface="Amazon Ember" panose="020B0603020204020204" pitchFamily="34" charset="0"/>
                          <a:ea typeface="Amazon Ember" panose="020B0603020204020204" pitchFamily="34" charset="0"/>
                          <a:cs typeface="Amazon Ember" panose="020B0603020204020204" pitchFamily="34" charset="0"/>
                        </a:rPr>
                        <a:t>Process for regularly testing, assessing, and evaluating the effectiveness of TOMs</a:t>
                      </a:r>
                      <a:endParaRPr lang="en-GB" sz="1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marL="68580" marR="68580" marT="34290" marB="34290"/>
                </a:tc>
                <a:extLst>
                  <a:ext uri="{0D108BD9-81ED-4DB2-BD59-A6C34878D82A}">
                    <a16:rowId xmlns:a16="http://schemas.microsoft.com/office/drawing/2014/main" val="1117653352"/>
                  </a:ext>
                </a:extLst>
              </a:tr>
            </a:tbl>
          </a:graphicData>
        </a:graphic>
      </p:graphicFrame>
    </p:spTree>
    <p:extLst>
      <p:ext uri="{BB962C8B-B14F-4D97-AF65-F5344CB8AC3E}">
        <p14:creationId xmlns:p14="http://schemas.microsoft.com/office/powerpoint/2010/main" val="1371115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647" y="1674428"/>
            <a:ext cx="5847751" cy="1250668"/>
          </a:xfrm>
        </p:spPr>
        <p:txBody>
          <a:bodyPr/>
          <a:lstStyle/>
          <a:p>
            <a:r>
              <a:rPr lang="en-US" dirty="0"/>
              <a:t>Threat Detection and Remediation Intro</a:t>
            </a:r>
          </a:p>
        </p:txBody>
      </p:sp>
    </p:spTree>
    <p:extLst>
      <p:ext uri="{BB962C8B-B14F-4D97-AF65-F5344CB8AC3E}">
        <p14:creationId xmlns:p14="http://schemas.microsoft.com/office/powerpoint/2010/main" val="2532303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Why is threat detection so hard?</a:t>
            </a:r>
            <a:endParaRPr lang="en-US" dirty="0"/>
          </a:p>
        </p:txBody>
      </p:sp>
      <p:sp>
        <p:nvSpPr>
          <p:cNvPr id="7" name="TextBox 6">
            <a:extLst>
              <a:ext uri="{FF2B5EF4-FFF2-40B4-BE49-F238E27FC236}">
                <a16:creationId xmlns:a16="http://schemas.microsoft.com/office/drawing/2014/main" id="{1A2C789F-FC36-AB40-AF95-67C45023F3CF}"/>
              </a:ext>
            </a:extLst>
          </p:cNvPr>
          <p:cNvSpPr txBox="1"/>
          <p:nvPr/>
        </p:nvSpPr>
        <p:spPr>
          <a:xfrm>
            <a:off x="6193615" y="3137960"/>
            <a:ext cx="2370840" cy="461665"/>
          </a:xfrm>
          <a:prstGeom prst="rect">
            <a:avLst/>
          </a:prstGeom>
          <a:noFill/>
        </p:spPr>
        <p:txBody>
          <a:bodyPr wrap="square" rtlCol="0">
            <a:spAutoFit/>
          </a:bodyPr>
          <a:lstStyle/>
          <a:p>
            <a:pPr algn="ctr"/>
            <a:r>
              <a:rPr lang="en-US" sz="2400" dirty="0">
                <a:solidFill>
                  <a:srgbClr val="414042"/>
                </a:solidFill>
                <a:latin typeface="Amazon Ember" charset="0"/>
                <a:ea typeface="Amazon Ember" charset="0"/>
                <a:cs typeface="Amazon Ember" charset="0"/>
              </a:rPr>
              <a:t>Skills shortage</a:t>
            </a:r>
          </a:p>
        </p:txBody>
      </p:sp>
      <p:sp>
        <p:nvSpPr>
          <p:cNvPr id="8" name="TextBox 7">
            <a:extLst>
              <a:ext uri="{FF2B5EF4-FFF2-40B4-BE49-F238E27FC236}">
                <a16:creationId xmlns:a16="http://schemas.microsoft.com/office/drawing/2014/main" id="{AD624C3C-DCC5-9A46-8ED6-F267B15457E0}"/>
              </a:ext>
            </a:extLst>
          </p:cNvPr>
          <p:cNvSpPr txBox="1"/>
          <p:nvPr/>
        </p:nvSpPr>
        <p:spPr>
          <a:xfrm>
            <a:off x="3328834" y="3137960"/>
            <a:ext cx="2367071" cy="461665"/>
          </a:xfrm>
          <a:prstGeom prst="rect">
            <a:avLst/>
          </a:prstGeom>
          <a:noFill/>
        </p:spPr>
        <p:txBody>
          <a:bodyPr wrap="square" rtlCol="0">
            <a:spAutoFit/>
          </a:bodyPr>
          <a:lstStyle/>
          <a:p>
            <a:pPr algn="ctr"/>
            <a:r>
              <a:rPr lang="en-US" sz="2400" dirty="0">
                <a:solidFill>
                  <a:srgbClr val="414042"/>
                </a:solidFill>
                <a:latin typeface="Amazon Ember" charset="0"/>
                <a:ea typeface="Amazon Ember" charset="0"/>
                <a:cs typeface="Amazon Ember" charset="0"/>
              </a:rPr>
              <a:t>Signal to noise</a:t>
            </a:r>
          </a:p>
        </p:txBody>
      </p:sp>
      <p:sp>
        <p:nvSpPr>
          <p:cNvPr id="9" name="TextBox 8">
            <a:extLst>
              <a:ext uri="{FF2B5EF4-FFF2-40B4-BE49-F238E27FC236}">
                <a16:creationId xmlns:a16="http://schemas.microsoft.com/office/drawing/2014/main" id="{0F84D466-0C85-544C-A71A-F7509E528EEA}"/>
              </a:ext>
            </a:extLst>
          </p:cNvPr>
          <p:cNvSpPr txBox="1"/>
          <p:nvPr/>
        </p:nvSpPr>
        <p:spPr>
          <a:xfrm>
            <a:off x="517710" y="3137960"/>
            <a:ext cx="2417062" cy="461665"/>
          </a:xfrm>
          <a:prstGeom prst="rect">
            <a:avLst/>
          </a:prstGeom>
          <a:noFill/>
        </p:spPr>
        <p:txBody>
          <a:bodyPr wrap="square" rtlCol="0">
            <a:spAutoFit/>
          </a:bodyPr>
          <a:lstStyle/>
          <a:p>
            <a:pPr algn="ctr"/>
            <a:r>
              <a:rPr lang="en-US" sz="2400" dirty="0">
                <a:solidFill>
                  <a:srgbClr val="414042"/>
                </a:solidFill>
                <a:latin typeface="Amazon Ember" charset="0"/>
                <a:ea typeface="Amazon Ember" charset="0"/>
                <a:cs typeface="Amazon Ember" charset="0"/>
              </a:rPr>
              <a:t>Large datasets</a:t>
            </a:r>
            <a:endParaRPr lang="en-US" sz="2400" dirty="0">
              <a:solidFill>
                <a:srgbClr val="414042"/>
              </a:solidFill>
              <a:latin typeface="Amazon Ember" panose="02000000000000000000" pitchFamily="2" charset="0"/>
              <a:ea typeface="Amazon Ember" charset="0"/>
              <a:cs typeface="Amazon Ember" charset="0"/>
            </a:endParaRPr>
          </a:p>
        </p:txBody>
      </p:sp>
      <p:pic>
        <p:nvPicPr>
          <p:cNvPr id="10" name="Picture 9">
            <a:extLst>
              <a:ext uri="{FF2B5EF4-FFF2-40B4-BE49-F238E27FC236}">
                <a16:creationId xmlns:a16="http://schemas.microsoft.com/office/drawing/2014/main" id="{D90FF105-598A-1649-8DFC-37D7268FD767}"/>
              </a:ext>
            </a:extLst>
          </p:cNvPr>
          <p:cNvPicPr>
            <a:picLocks noChangeAspect="1"/>
          </p:cNvPicPr>
          <p:nvPr/>
        </p:nvPicPr>
        <p:blipFill>
          <a:blip r:embed="rId3"/>
          <a:stretch>
            <a:fillRect/>
          </a:stretch>
        </p:blipFill>
        <p:spPr>
          <a:xfrm>
            <a:off x="1048159" y="1575558"/>
            <a:ext cx="1356164" cy="1356164"/>
          </a:xfrm>
          <a:prstGeom prst="rect">
            <a:avLst/>
          </a:prstGeom>
        </p:spPr>
      </p:pic>
      <p:pic>
        <p:nvPicPr>
          <p:cNvPr id="11" name="Picture 10">
            <a:extLst>
              <a:ext uri="{FF2B5EF4-FFF2-40B4-BE49-F238E27FC236}">
                <a16:creationId xmlns:a16="http://schemas.microsoft.com/office/drawing/2014/main" id="{B12B8E03-AF21-BE45-B491-A278F6D82AA9}"/>
              </a:ext>
            </a:extLst>
          </p:cNvPr>
          <p:cNvPicPr>
            <a:picLocks noChangeAspect="1"/>
          </p:cNvPicPr>
          <p:nvPr/>
        </p:nvPicPr>
        <p:blipFill>
          <a:blip r:embed="rId4"/>
          <a:stretch>
            <a:fillRect/>
          </a:stretch>
        </p:blipFill>
        <p:spPr>
          <a:xfrm>
            <a:off x="6739116" y="1613721"/>
            <a:ext cx="1279838" cy="1279838"/>
          </a:xfrm>
          <a:prstGeom prst="rect">
            <a:avLst/>
          </a:prstGeom>
        </p:spPr>
      </p:pic>
      <p:pic>
        <p:nvPicPr>
          <p:cNvPr id="12" name="Picture 11">
            <a:extLst>
              <a:ext uri="{FF2B5EF4-FFF2-40B4-BE49-F238E27FC236}">
                <a16:creationId xmlns:a16="http://schemas.microsoft.com/office/drawing/2014/main" id="{CE6B5961-B717-E443-8EA5-FE33C8DDCAB1}"/>
              </a:ext>
            </a:extLst>
          </p:cNvPr>
          <p:cNvPicPr>
            <a:picLocks noChangeAspect="1"/>
          </p:cNvPicPr>
          <p:nvPr/>
        </p:nvPicPr>
        <p:blipFill>
          <a:blip r:embed="rId5"/>
          <a:stretch>
            <a:fillRect/>
          </a:stretch>
        </p:blipFill>
        <p:spPr>
          <a:xfrm>
            <a:off x="3877716" y="1662416"/>
            <a:ext cx="1269306" cy="1269306"/>
          </a:xfrm>
          <a:prstGeom prst="rect">
            <a:avLst/>
          </a:prstGeom>
        </p:spPr>
      </p:pic>
    </p:spTree>
    <p:extLst>
      <p:ext uri="{BB962C8B-B14F-4D97-AF65-F5344CB8AC3E}">
        <p14:creationId xmlns:p14="http://schemas.microsoft.com/office/powerpoint/2010/main" val="1687155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humans away from the data and analysis</a:t>
            </a:r>
          </a:p>
        </p:txBody>
      </p:sp>
      <p:grpSp>
        <p:nvGrpSpPr>
          <p:cNvPr id="5" name="Group 4">
            <a:extLst>
              <a:ext uri="{FF2B5EF4-FFF2-40B4-BE49-F238E27FC236}">
                <a16:creationId xmlns:a16="http://schemas.microsoft.com/office/drawing/2014/main" id="{92DAB240-5C3E-8C42-932E-5AC5AFDD5895}"/>
              </a:ext>
            </a:extLst>
          </p:cNvPr>
          <p:cNvGrpSpPr/>
          <p:nvPr/>
        </p:nvGrpSpPr>
        <p:grpSpPr>
          <a:xfrm>
            <a:off x="56680" y="115866"/>
            <a:ext cx="9087320" cy="4692734"/>
            <a:chOff x="48776" y="501701"/>
            <a:chExt cx="8758674" cy="4523020"/>
          </a:xfrm>
        </p:grpSpPr>
        <p:grpSp>
          <p:nvGrpSpPr>
            <p:cNvPr id="6" name="Group 5">
              <a:extLst>
                <a:ext uri="{FF2B5EF4-FFF2-40B4-BE49-F238E27FC236}">
                  <a16:creationId xmlns:a16="http://schemas.microsoft.com/office/drawing/2014/main" id="{BBBAB644-FE50-0D4D-AE56-12E4251068C7}"/>
                </a:ext>
              </a:extLst>
            </p:cNvPr>
            <p:cNvGrpSpPr/>
            <p:nvPr/>
          </p:nvGrpSpPr>
          <p:grpSpPr>
            <a:xfrm>
              <a:off x="731327" y="652746"/>
              <a:ext cx="2618720" cy="4371975"/>
              <a:chOff x="1064566" y="498517"/>
              <a:chExt cx="2618720" cy="4371975"/>
            </a:xfrm>
          </p:grpSpPr>
          <p:pic>
            <p:nvPicPr>
              <p:cNvPr id="11" name="Picture 26" descr="http://serverlift.com/wp-content/uploads/2011/11/arrow-1784155_1920-1030x459.png">
                <a:extLst>
                  <a:ext uri="{FF2B5EF4-FFF2-40B4-BE49-F238E27FC236}">
                    <a16:creationId xmlns:a16="http://schemas.microsoft.com/office/drawing/2014/main" id="{84B30D95-6D53-FD4F-AF96-06F8D216F9FE}"/>
                  </a:ext>
                </a:extLst>
              </p:cNvPr>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a:stretch/>
            </p:blipFill>
            <p:spPr bwMode="auto">
              <a:xfrm>
                <a:off x="2709223" y="498517"/>
                <a:ext cx="974063" cy="437197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10C56012-0BEA-9D40-86D4-2C0E5D03375B}"/>
                  </a:ext>
                </a:extLst>
              </p:cNvPr>
              <p:cNvSpPr/>
              <p:nvPr/>
            </p:nvSpPr>
            <p:spPr>
              <a:xfrm>
                <a:off x="1064566" y="1862139"/>
                <a:ext cx="1827859" cy="1471611"/>
              </a:xfrm>
              <a:prstGeom prst="rect">
                <a:avLst/>
              </a:prstGeom>
              <a:gradFill>
                <a:gsLst>
                  <a:gs pos="78000">
                    <a:srgbClr val="424242"/>
                  </a:gs>
                  <a:gs pos="60000">
                    <a:srgbClr val="2F2F2F"/>
                  </a:gs>
                  <a:gs pos="39000">
                    <a:schemeClr val="bg1">
                      <a:lumMod val="50000"/>
                    </a:schemeClr>
                  </a:gs>
                  <a:gs pos="100000">
                    <a:srgbClr val="696969"/>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7" name="Picture 20" descr="Image result for human silhouette">
              <a:extLst>
                <a:ext uri="{FF2B5EF4-FFF2-40B4-BE49-F238E27FC236}">
                  <a16:creationId xmlns:a16="http://schemas.microsoft.com/office/drawing/2014/main" id="{E7AABB6A-722C-F948-A45E-9415A143D79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776" y="1301975"/>
              <a:ext cx="1828172" cy="3423766"/>
            </a:xfrm>
            <a:prstGeom prst="rect">
              <a:avLst/>
            </a:prstGeom>
            <a:noFill/>
            <a:extLst>
              <a:ext uri="{909E8E84-426E-40DD-AFC4-6F175D3DCCD1}">
                <a14:hiddenFill xmlns:a14="http://schemas.microsoft.com/office/drawing/2010/main">
                  <a:solidFill>
                    <a:srgbClr val="FFFFFF"/>
                  </a:solidFill>
                </a14:hiddenFill>
              </a:ext>
            </a:extLst>
          </p:spPr>
        </p:pic>
        <p:sp>
          <p:nvSpPr>
            <p:cNvPr id="8" name="Equal 7">
              <a:extLst>
                <a:ext uri="{FF2B5EF4-FFF2-40B4-BE49-F238E27FC236}">
                  <a16:creationId xmlns:a16="http://schemas.microsoft.com/office/drawing/2014/main" id="{B3BDCAEF-7B78-5240-8373-8F736D3A13BB}"/>
                </a:ext>
              </a:extLst>
            </p:cNvPr>
            <p:cNvSpPr/>
            <p:nvPr/>
          </p:nvSpPr>
          <p:spPr>
            <a:xfrm>
              <a:off x="3479395" y="2404414"/>
              <a:ext cx="1257448" cy="792805"/>
            </a:xfrm>
            <a:prstGeom prst="mathEqual">
              <a:avLst/>
            </a:prstGeom>
            <a:solidFill>
              <a:srgbClr val="6A6B6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 name="&quot;No&quot; Symbol 8">
              <a:extLst>
                <a:ext uri="{FF2B5EF4-FFF2-40B4-BE49-F238E27FC236}">
                  <a16:creationId xmlns:a16="http://schemas.microsoft.com/office/drawing/2014/main" id="{F662540A-78B0-6B4C-AEC6-340C1E744050}"/>
                </a:ext>
              </a:extLst>
            </p:cNvPr>
            <p:cNvSpPr/>
            <p:nvPr/>
          </p:nvSpPr>
          <p:spPr>
            <a:xfrm rot="16200000">
              <a:off x="3339026" y="2029068"/>
              <a:ext cx="1538186" cy="1538186"/>
            </a:xfrm>
            <a:prstGeom prst="noSmoking">
              <a:avLst>
                <a:gd name="adj" fmla="val 9776"/>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10" name="Picture 9">
              <a:extLst>
                <a:ext uri="{FF2B5EF4-FFF2-40B4-BE49-F238E27FC236}">
                  <a16:creationId xmlns:a16="http://schemas.microsoft.com/office/drawing/2014/main" id="{09AF24FB-EE82-094A-AECF-35B678C03F2D}"/>
                </a:ext>
              </a:extLst>
            </p:cNvPr>
            <p:cNvPicPr>
              <a:picLocks noChangeAspect="1"/>
            </p:cNvPicPr>
            <p:nvPr/>
          </p:nvPicPr>
          <p:blipFill rotWithShape="1">
            <a:blip r:embed="rId5">
              <a:duotone>
                <a:prstClr val="black"/>
                <a:schemeClr val="accent6">
                  <a:tint val="45000"/>
                  <a:satMod val="400000"/>
                </a:schemeClr>
              </a:duotone>
              <a:extLst/>
            </a:blip>
            <a:srcRect r="24059"/>
            <a:stretch/>
          </p:blipFill>
          <p:spPr>
            <a:xfrm>
              <a:off x="4862880" y="501701"/>
              <a:ext cx="3944570" cy="4371211"/>
            </a:xfrm>
            <a:prstGeom prst="rect">
              <a:avLst/>
            </a:prstGeom>
          </p:spPr>
        </p:pic>
      </p:grpSp>
      <p:sp>
        <p:nvSpPr>
          <p:cNvPr id="14" name="Rectangle 13">
            <a:extLst>
              <a:ext uri="{FF2B5EF4-FFF2-40B4-BE49-F238E27FC236}">
                <a16:creationId xmlns:a16="http://schemas.microsoft.com/office/drawing/2014/main" id="{2B611356-1E3B-8347-8AA7-63DB2A49FC49}"/>
              </a:ext>
            </a:extLst>
          </p:cNvPr>
          <p:cNvSpPr/>
          <p:nvPr/>
        </p:nvSpPr>
        <p:spPr>
          <a:xfrm>
            <a:off x="3369449" y="1564849"/>
            <a:ext cx="1777586" cy="17947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A068896D-47B1-2441-B558-B360F095D3AE}"/>
              </a:ext>
            </a:extLst>
          </p:cNvPr>
          <p:cNvPicPr>
            <a:picLocks noChangeAspect="1"/>
          </p:cNvPicPr>
          <p:nvPr/>
        </p:nvPicPr>
        <p:blipFill>
          <a:blip r:embed="rId6"/>
          <a:stretch>
            <a:fillRect/>
          </a:stretch>
        </p:blipFill>
        <p:spPr>
          <a:xfrm>
            <a:off x="3470388" y="1483176"/>
            <a:ext cx="1590582" cy="1590582"/>
          </a:xfrm>
          <a:prstGeom prst="rect">
            <a:avLst/>
          </a:prstGeom>
        </p:spPr>
      </p:pic>
      <p:sp>
        <p:nvSpPr>
          <p:cNvPr id="13" name="Rectangle 12">
            <a:extLst>
              <a:ext uri="{FF2B5EF4-FFF2-40B4-BE49-F238E27FC236}">
                <a16:creationId xmlns:a16="http://schemas.microsoft.com/office/drawing/2014/main" id="{29E56653-26E2-1841-8D3F-A304C064DD57}"/>
              </a:ext>
            </a:extLst>
          </p:cNvPr>
          <p:cNvSpPr/>
          <p:nvPr/>
        </p:nvSpPr>
        <p:spPr>
          <a:xfrm>
            <a:off x="1005064" y="4137561"/>
            <a:ext cx="7948544" cy="646331"/>
          </a:xfrm>
          <a:prstGeom prst="rect">
            <a:avLst/>
          </a:prstGeom>
        </p:spPr>
        <p:txBody>
          <a:bodyPr wrap="square">
            <a:spAutoFit/>
          </a:bodyPr>
          <a:lstStyle/>
          <a:p>
            <a:pPr lvl="0">
              <a:defRPr/>
            </a:pPr>
            <a:r>
              <a:rPr lang="en-US" sz="1200" dirty="0"/>
              <a:t>AWS CISO Stephen Schmidt, at </a:t>
            </a:r>
            <a:r>
              <a:rPr lang="en-US" sz="1200" dirty="0" err="1"/>
              <a:t>re:Invent</a:t>
            </a:r>
            <a:r>
              <a:rPr lang="en-US" sz="1200" dirty="0"/>
              <a:t> 2017: “It's people who make mistakes, it's people who have good intentions but get phished, it's people who use the same credentials in multiple locations and don't use a hardware token for a multi-factor authentication… Get the humans away from the data.”</a:t>
            </a:r>
          </a:p>
        </p:txBody>
      </p:sp>
    </p:spTree>
    <p:extLst>
      <p:ext uri="{BB962C8B-B14F-4D97-AF65-F5344CB8AC3E}">
        <p14:creationId xmlns:p14="http://schemas.microsoft.com/office/powerpoint/2010/main" val="3868536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655994-3115-BF44-8A74-8F2465A47AA1}"/>
              </a:ext>
            </a:extLst>
          </p:cNvPr>
          <p:cNvPicPr>
            <a:picLocks noChangeAspect="1"/>
          </p:cNvPicPr>
          <p:nvPr/>
        </p:nvPicPr>
        <p:blipFill>
          <a:blip r:embed="rId3"/>
          <a:stretch>
            <a:fillRect/>
          </a:stretch>
        </p:blipFill>
        <p:spPr>
          <a:xfrm>
            <a:off x="0" y="1047750"/>
            <a:ext cx="9144000" cy="3048000"/>
          </a:xfrm>
          <a:prstGeom prst="rect">
            <a:avLst/>
          </a:prstGeom>
        </p:spPr>
      </p:pic>
      <p:sp>
        <p:nvSpPr>
          <p:cNvPr id="2" name="Title 1"/>
          <p:cNvSpPr>
            <a:spLocks noGrp="1"/>
          </p:cNvSpPr>
          <p:nvPr>
            <p:ph type="title"/>
          </p:nvPr>
        </p:nvSpPr>
        <p:spPr/>
        <p:txBody>
          <a:bodyPr/>
          <a:lstStyle/>
          <a:p>
            <a:r>
              <a:rPr lang="en-US" dirty="0"/>
              <a:t>Detecting breaches</a:t>
            </a:r>
          </a:p>
        </p:txBody>
      </p:sp>
      <p:sp>
        <p:nvSpPr>
          <p:cNvPr id="17" name="Rectangle 16">
            <a:extLst>
              <a:ext uri="{FF2B5EF4-FFF2-40B4-BE49-F238E27FC236}">
                <a16:creationId xmlns:a16="http://schemas.microsoft.com/office/drawing/2014/main" id="{88B11511-0955-6D49-BC43-92A10D5335FC}"/>
              </a:ext>
            </a:extLst>
          </p:cNvPr>
          <p:cNvSpPr/>
          <p:nvPr/>
        </p:nvSpPr>
        <p:spPr>
          <a:xfrm>
            <a:off x="196074" y="7700894"/>
            <a:ext cx="12588703" cy="461665"/>
          </a:xfrm>
          <a:prstGeom prst="rect">
            <a:avLst/>
          </a:prstGeom>
        </p:spPr>
        <p:txBody>
          <a:bodyPr wrap="none">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https://</a:t>
            </a:r>
            <a:r>
              <a:rPr lang="en-US" sz="2400" dirty="0" err="1">
                <a:latin typeface="Amazon Ember" panose="020B0603020204020204" pitchFamily="34" charset="0"/>
                <a:ea typeface="Amazon Ember" panose="020B0603020204020204" pitchFamily="34" charset="0"/>
                <a:cs typeface="Amazon Ember" panose="020B0603020204020204" pitchFamily="34" charset="0"/>
              </a:rPr>
              <a:t>www.verizonenterprise.com</a:t>
            </a:r>
            <a:r>
              <a:rPr lang="en-US" sz="2400" dirty="0">
                <a:latin typeface="Amazon Ember" panose="020B0603020204020204" pitchFamily="34" charset="0"/>
                <a:ea typeface="Amazon Ember" panose="020B0603020204020204" pitchFamily="34" charset="0"/>
                <a:cs typeface="Amazon Ember" panose="020B0603020204020204" pitchFamily="34" charset="0"/>
              </a:rPr>
              <a:t>/resources/reports/rp_DBIR_2018_Report_en_xg.pdf</a:t>
            </a:r>
          </a:p>
        </p:txBody>
      </p:sp>
      <p:sp>
        <p:nvSpPr>
          <p:cNvPr id="18" name="Rectangle 17">
            <a:extLst>
              <a:ext uri="{FF2B5EF4-FFF2-40B4-BE49-F238E27FC236}">
                <a16:creationId xmlns:a16="http://schemas.microsoft.com/office/drawing/2014/main" id="{F14491CE-D12D-3040-9F9C-A0D340DFA936}"/>
              </a:ext>
            </a:extLst>
          </p:cNvPr>
          <p:cNvSpPr/>
          <p:nvPr/>
        </p:nvSpPr>
        <p:spPr>
          <a:xfrm>
            <a:off x="348474" y="7853294"/>
            <a:ext cx="12588703" cy="461665"/>
          </a:xfrm>
          <a:prstGeom prst="rect">
            <a:avLst/>
          </a:prstGeom>
        </p:spPr>
        <p:txBody>
          <a:bodyPr wrap="none">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https://</a:t>
            </a:r>
            <a:r>
              <a:rPr lang="en-US" sz="2400" dirty="0" err="1">
                <a:latin typeface="Amazon Ember" panose="020B0603020204020204" pitchFamily="34" charset="0"/>
                <a:ea typeface="Amazon Ember" panose="020B0603020204020204" pitchFamily="34" charset="0"/>
                <a:cs typeface="Amazon Ember" panose="020B0603020204020204" pitchFamily="34" charset="0"/>
              </a:rPr>
              <a:t>www.verizonenterprise.com</a:t>
            </a:r>
            <a:r>
              <a:rPr lang="en-US" sz="2400" dirty="0">
                <a:latin typeface="Amazon Ember" panose="020B0603020204020204" pitchFamily="34" charset="0"/>
                <a:ea typeface="Amazon Ember" panose="020B0603020204020204" pitchFamily="34" charset="0"/>
                <a:cs typeface="Amazon Ember" panose="020B0603020204020204" pitchFamily="34" charset="0"/>
              </a:rPr>
              <a:t>/resources/reports/rp_DBIR_2018_Report_en_xg.pdf</a:t>
            </a:r>
          </a:p>
        </p:txBody>
      </p:sp>
      <p:sp>
        <p:nvSpPr>
          <p:cNvPr id="19" name="Rectangle 18">
            <a:extLst>
              <a:ext uri="{FF2B5EF4-FFF2-40B4-BE49-F238E27FC236}">
                <a16:creationId xmlns:a16="http://schemas.microsoft.com/office/drawing/2014/main" id="{2BC44480-933B-984E-B452-4D178C2AE4AC}"/>
              </a:ext>
            </a:extLst>
          </p:cNvPr>
          <p:cNvSpPr/>
          <p:nvPr/>
        </p:nvSpPr>
        <p:spPr>
          <a:xfrm>
            <a:off x="500874" y="8005694"/>
            <a:ext cx="12588703" cy="461665"/>
          </a:xfrm>
          <a:prstGeom prst="rect">
            <a:avLst/>
          </a:prstGeom>
        </p:spPr>
        <p:txBody>
          <a:bodyPr wrap="none">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https://</a:t>
            </a:r>
            <a:r>
              <a:rPr lang="en-US" sz="2400" dirty="0" err="1">
                <a:latin typeface="Amazon Ember" panose="020B0603020204020204" pitchFamily="34" charset="0"/>
                <a:ea typeface="Amazon Ember" panose="020B0603020204020204" pitchFamily="34" charset="0"/>
                <a:cs typeface="Amazon Ember" panose="020B0603020204020204" pitchFamily="34" charset="0"/>
              </a:rPr>
              <a:t>www.verizonenterprise.com</a:t>
            </a:r>
            <a:r>
              <a:rPr lang="en-US" sz="2400" dirty="0">
                <a:latin typeface="Amazon Ember" panose="020B0603020204020204" pitchFamily="34" charset="0"/>
                <a:ea typeface="Amazon Ember" panose="020B0603020204020204" pitchFamily="34" charset="0"/>
                <a:cs typeface="Amazon Ember" panose="020B0603020204020204" pitchFamily="34" charset="0"/>
              </a:rPr>
              <a:t>/resources/reports/rp_DBIR_2018_Report_en_xg.pdf</a:t>
            </a:r>
          </a:p>
        </p:txBody>
      </p:sp>
      <p:sp>
        <p:nvSpPr>
          <p:cNvPr id="22" name="Oval 21">
            <a:extLst>
              <a:ext uri="{FF2B5EF4-FFF2-40B4-BE49-F238E27FC236}">
                <a16:creationId xmlns:a16="http://schemas.microsoft.com/office/drawing/2014/main" id="{F3C24A48-F216-0E46-9D60-38E6798D5D0E}"/>
              </a:ext>
            </a:extLst>
          </p:cNvPr>
          <p:cNvSpPr/>
          <p:nvPr/>
        </p:nvSpPr>
        <p:spPr>
          <a:xfrm flipH="1">
            <a:off x="7889964" y="1724297"/>
            <a:ext cx="870858" cy="2371453"/>
          </a:xfrm>
          <a:prstGeom prst="ellipse">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AB8636A-F90A-AE4A-B3C3-3F5E68DCCDBD}"/>
              </a:ext>
            </a:extLst>
          </p:cNvPr>
          <p:cNvSpPr/>
          <p:nvPr/>
        </p:nvSpPr>
        <p:spPr>
          <a:xfrm>
            <a:off x="1313424" y="4342663"/>
            <a:ext cx="6252033" cy="307777"/>
          </a:xfrm>
          <a:prstGeom prst="rect">
            <a:avLst/>
          </a:prstGeom>
        </p:spPr>
        <p:txBody>
          <a:bodyPr wrap="none">
            <a:spAutoFit/>
          </a:bodyPr>
          <a:lstStyle/>
          <a:p>
            <a:r>
              <a:rPr lang="en-US" sz="1400" dirty="0">
                <a:latin typeface="Amazon Ember" panose="020B0603020204020204" pitchFamily="34" charset="0"/>
                <a:ea typeface="Amazon Ember" panose="020B0603020204020204" pitchFamily="34" charset="0"/>
                <a:cs typeface="Amazon Ember" panose="020B0603020204020204" pitchFamily="34" charset="0"/>
              </a:rPr>
              <a:t>Source: 2018 Data Breach Investigation Report, Verizon, 11</a:t>
            </a:r>
            <a:r>
              <a:rPr lang="en-US" sz="1400" baseline="30000" dirty="0">
                <a:latin typeface="Amazon Ember" panose="020B0603020204020204" pitchFamily="34" charset="0"/>
                <a:ea typeface="Amazon Ember" panose="020B0603020204020204" pitchFamily="34" charset="0"/>
                <a:cs typeface="Amazon Ember" panose="020B0603020204020204" pitchFamily="34" charset="0"/>
              </a:rPr>
              <a:t>th</a:t>
            </a:r>
            <a:r>
              <a:rPr lang="en-US" sz="1400" dirty="0">
                <a:latin typeface="Amazon Ember" panose="020B0603020204020204" pitchFamily="34" charset="0"/>
                <a:ea typeface="Amazon Ember" panose="020B0603020204020204" pitchFamily="34" charset="0"/>
                <a:cs typeface="Amazon Ember" panose="020B0603020204020204" pitchFamily="34" charset="0"/>
              </a:rPr>
              <a:t> edition 2018 </a:t>
            </a:r>
          </a:p>
        </p:txBody>
      </p:sp>
    </p:spTree>
    <p:extLst>
      <p:ext uri="{BB962C8B-B14F-4D97-AF65-F5344CB8AC3E}">
        <p14:creationId xmlns:p14="http://schemas.microsoft.com/office/powerpoint/2010/main" val="200227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Actions Taken to Address Security Issues</a:t>
            </a:r>
          </a:p>
        </p:txBody>
      </p:sp>
      <p:pic>
        <p:nvPicPr>
          <p:cNvPr id="3" name="Picture 2"/>
          <p:cNvPicPr>
            <a:picLocks noChangeAspect="1"/>
          </p:cNvPicPr>
          <p:nvPr/>
        </p:nvPicPr>
        <p:blipFill>
          <a:blip r:embed="rId3"/>
          <a:stretch>
            <a:fillRect/>
          </a:stretch>
        </p:blipFill>
        <p:spPr>
          <a:xfrm>
            <a:off x="336789" y="737577"/>
            <a:ext cx="5262627" cy="3579810"/>
          </a:xfrm>
          <a:prstGeom prst="rect">
            <a:avLst/>
          </a:prstGeom>
        </p:spPr>
      </p:pic>
      <p:sp>
        <p:nvSpPr>
          <p:cNvPr id="4" name="TextBox 3"/>
          <p:cNvSpPr txBox="1"/>
          <p:nvPr/>
        </p:nvSpPr>
        <p:spPr>
          <a:xfrm>
            <a:off x="336788" y="4653229"/>
            <a:ext cx="7425674" cy="200055"/>
          </a:xfrm>
          <a:prstGeom prst="rect">
            <a:avLst/>
          </a:prstGeom>
          <a:noFill/>
        </p:spPr>
        <p:txBody>
          <a:bodyPr wrap="square" rtlCol="0">
            <a:spAutoFit/>
          </a:bodyPr>
          <a:lstStyle/>
          <a:p>
            <a:r>
              <a:rPr lang="en-US" sz="700" dirty="0">
                <a:latin typeface="Amazon Ember Cd RC Thin" panose="020B0306020204020204" pitchFamily="34" charset="0"/>
                <a:ea typeface="Amazon Ember Cd RC Thin" panose="020B0306020204020204" pitchFamily="34" charset="0"/>
                <a:cs typeface="Amazon Ember Cd RC Thin" panose="020B0306020204020204" pitchFamily="34" charset="0"/>
              </a:rPr>
              <a:t>Source: 2017 Forbes Insights – “Enterprises Reengineer Security in the Age of Digital Transformation”</a:t>
            </a:r>
          </a:p>
        </p:txBody>
      </p:sp>
      <p:sp>
        <p:nvSpPr>
          <p:cNvPr id="5" name="TextBox 4"/>
          <p:cNvSpPr txBox="1"/>
          <p:nvPr/>
        </p:nvSpPr>
        <p:spPr>
          <a:xfrm>
            <a:off x="6109005" y="2071039"/>
            <a:ext cx="2846989" cy="1200329"/>
          </a:xfrm>
          <a:prstGeom prst="rect">
            <a:avLst/>
          </a:prstGeom>
          <a:noFill/>
        </p:spPr>
        <p:txBody>
          <a:bodyPr wrap="square" rtlCol="0">
            <a:spAutoFit/>
          </a:bodyPr>
          <a:lstStyle/>
          <a:p>
            <a:pPr lvl="0">
              <a:defRPr/>
            </a:pPr>
            <a:r>
              <a:rPr lang="en-US" dirty="0">
                <a:latin typeface="Amazon Ember" panose="020B0603020204020204" pitchFamily="34" charset="0"/>
                <a:ea typeface="Amazon Ember" panose="020B0603020204020204" pitchFamily="34" charset="0"/>
                <a:cs typeface="Amazon Ember" panose="020B0603020204020204" pitchFamily="34" charset="0"/>
              </a:rPr>
              <a:t>2017 Forbes Insights – “Enterprises Reengineer Security in the Age of Digital Transformation”</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4155" y="141238"/>
            <a:ext cx="331839" cy="428024"/>
          </a:xfrm>
          <a:prstGeom prst="rect">
            <a:avLst/>
          </a:prstGeom>
        </p:spPr>
      </p:pic>
      <p:sp>
        <p:nvSpPr>
          <p:cNvPr id="7" name="Oval 6">
            <a:extLst>
              <a:ext uri="{FF2B5EF4-FFF2-40B4-BE49-F238E27FC236}">
                <a16:creationId xmlns:a16="http://schemas.microsoft.com/office/drawing/2014/main" id="{5C01B46A-360F-8840-AEF9-3AB23DAC2A6C}"/>
              </a:ext>
            </a:extLst>
          </p:cNvPr>
          <p:cNvSpPr/>
          <p:nvPr/>
        </p:nvSpPr>
        <p:spPr>
          <a:xfrm>
            <a:off x="439529" y="737577"/>
            <a:ext cx="1091320" cy="3670036"/>
          </a:xfrm>
          <a:prstGeom prst="ellipse">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4C3B9948-93D7-9D4C-9C71-E856E84FFB47}"/>
              </a:ext>
            </a:extLst>
          </p:cNvPr>
          <p:cNvSpPr/>
          <p:nvPr/>
        </p:nvSpPr>
        <p:spPr>
          <a:xfrm>
            <a:off x="228993" y="4359738"/>
            <a:ext cx="8420895" cy="307777"/>
          </a:xfrm>
          <a:prstGeom prst="rect">
            <a:avLst/>
          </a:prstGeom>
        </p:spPr>
        <p:txBody>
          <a:bodyPr wrap="none">
            <a:spAutoFit/>
          </a:bodyPr>
          <a:lstStyle/>
          <a:p>
            <a:r>
              <a:rPr lang="en-US" sz="1400" dirty="0">
                <a:latin typeface="Amazon Ember" panose="020B0603020204020204" pitchFamily="34" charset="0"/>
                <a:ea typeface="Amazon Ember" panose="020B0603020204020204" pitchFamily="34" charset="0"/>
                <a:cs typeface="Amazon Ember" panose="020B0603020204020204" pitchFamily="34" charset="0"/>
              </a:rPr>
              <a:t>Source: 2017 Forbes Insights – “Enterprises Reengineer Security in the Age of Digital Transformation”</a:t>
            </a:r>
          </a:p>
        </p:txBody>
      </p:sp>
    </p:spTree>
    <p:extLst>
      <p:ext uri="{BB962C8B-B14F-4D97-AF65-F5344CB8AC3E}">
        <p14:creationId xmlns:p14="http://schemas.microsoft.com/office/powerpoint/2010/main" val="377159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DeckTemplate_AWS</Template>
  <TotalTime>4265</TotalTime>
  <Words>3073</Words>
  <Application>Microsoft Macintosh PowerPoint</Application>
  <PresentationFormat>On-screen Show (16:9)</PresentationFormat>
  <Paragraphs>440</Paragraphs>
  <Slides>33</Slides>
  <Notes>28</Notes>
  <HiddenSlides>8</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33</vt:i4>
      </vt:variant>
    </vt:vector>
  </HeadingPairs>
  <TitlesOfParts>
    <vt:vector size="49" baseType="lpstr">
      <vt:lpstr>Amazon Ember</vt:lpstr>
      <vt:lpstr>Amazon Ember Cd RC Light</vt:lpstr>
      <vt:lpstr>Amazon Ember Cd RC Thin</vt:lpstr>
      <vt:lpstr>Amazon Ember Light</vt:lpstr>
      <vt:lpstr>Amazon Ember Regular</vt:lpstr>
      <vt:lpstr>Amazon Ember Thin</vt:lpstr>
      <vt:lpstr>Apple Braille</vt:lpstr>
      <vt:lpstr>Arial</vt:lpstr>
      <vt:lpstr>Arial Narrow</vt:lpstr>
      <vt:lpstr>Calibri</vt:lpstr>
      <vt:lpstr>Consolas</vt:lpstr>
      <vt:lpstr>Courier New</vt:lpstr>
      <vt:lpstr>Lucida Console</vt:lpstr>
      <vt:lpstr>Source Sans Pro Light</vt:lpstr>
      <vt:lpstr>Times New Roman</vt:lpstr>
      <vt:lpstr>DeckTemplate-AWS</vt:lpstr>
      <vt:lpstr>PowerPoint Presentation</vt:lpstr>
      <vt:lpstr>Agenda</vt:lpstr>
      <vt:lpstr>Start module 2</vt:lpstr>
      <vt:lpstr>GDPR and threat detection &amp; remediation</vt:lpstr>
      <vt:lpstr>Threat Detection and Remediation Intro</vt:lpstr>
      <vt:lpstr>Why is threat detection so hard?</vt:lpstr>
      <vt:lpstr>Get humans away from the data and analysis</vt:lpstr>
      <vt:lpstr>Detecting breaches</vt:lpstr>
      <vt:lpstr>Top Actions Taken to Address Security Issues</vt:lpstr>
      <vt:lpstr>PowerPoint Presentation</vt:lpstr>
      <vt:lpstr>Threat Detection Services</vt:lpstr>
      <vt:lpstr>Threat Detection: Log Data Inputs</vt:lpstr>
      <vt:lpstr>Threat Detection: Machine Learning</vt:lpstr>
      <vt:lpstr>Live Role Playing Demo</vt:lpstr>
      <vt:lpstr>Amazon GuardDuty</vt:lpstr>
      <vt:lpstr>What Can Amazon GuardDuty Detect?</vt:lpstr>
      <vt:lpstr>Detecting Known Threats</vt:lpstr>
      <vt:lpstr>Amazon Macie</vt:lpstr>
      <vt:lpstr>Macie Content Classification</vt:lpstr>
      <vt:lpstr>Discover and Alert on Global Permissions</vt:lpstr>
      <vt:lpstr>Threat Detection: Evocations/Triggers</vt:lpstr>
      <vt:lpstr>Amazon CloudWatch Events</vt:lpstr>
      <vt:lpstr>AWS Config Rules</vt:lpstr>
      <vt:lpstr>Spectrum of Attacks </vt:lpstr>
      <vt:lpstr>Threat Remediation Services</vt:lpstr>
      <vt:lpstr>Threat Remediation Services</vt:lpstr>
      <vt:lpstr>High-Level Playbook</vt:lpstr>
      <vt:lpstr>High-Level Playbook</vt:lpstr>
      <vt:lpstr>Review Questions</vt:lpstr>
      <vt:lpstr>Workshop walkthrough</vt:lpstr>
      <vt:lpstr>The initial  setup</vt:lpstr>
      <vt:lpstr>Module 1 setup</vt:lpstr>
      <vt:lpstr>Start module 3</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Greg .</cp:lastModifiedBy>
  <cp:revision>113</cp:revision>
  <cp:lastPrinted>2018-06-13T13:35:34Z</cp:lastPrinted>
  <dcterms:created xsi:type="dcterms:W3CDTF">2016-06-17T18:22:10Z</dcterms:created>
  <dcterms:modified xsi:type="dcterms:W3CDTF">2018-09-04T22:37:51Z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