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3"/>
  </p:notesMasterIdLst>
  <p:sldIdLst>
    <p:sldId id="285" r:id="rId5"/>
    <p:sldId id="578" r:id="rId6"/>
    <p:sldId id="479" r:id="rId7"/>
    <p:sldId id="371" r:id="rId8"/>
    <p:sldId id="581" r:id="rId9"/>
    <p:sldId id="484" r:id="rId10"/>
    <p:sldId id="582" r:id="rId11"/>
    <p:sldId id="583"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AA9416-504C-5C4C-B7E5-8D030EC8FFA0}">
          <p14:sldIdLst>
            <p14:sldId id="285"/>
            <p14:sldId id="578"/>
            <p14:sldId id="479"/>
            <p14:sldId id="371"/>
            <p14:sldId id="581"/>
            <p14:sldId id="484"/>
            <p14:sldId id="582"/>
            <p14:sldId id="583"/>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042"/>
    <a:srgbClr val="595A5D"/>
    <a:srgbClr val="DCDCDC"/>
    <a:srgbClr val="4F81BD"/>
    <a:srgbClr val="0C9B2E"/>
    <a:srgbClr val="FFFAD0"/>
    <a:srgbClr val="FFF8AE"/>
    <a:srgbClr val="FCB64C"/>
    <a:srgbClr val="FEC46F"/>
    <a:srgbClr val="FFE1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71" autoAdjust="0"/>
    <p:restoredTop sz="78316" autoAdjust="0"/>
  </p:normalViewPr>
  <p:slideViewPr>
    <p:cSldViewPr snapToGrid="0" showGuides="1">
      <p:cViewPr varScale="1">
        <p:scale>
          <a:sx n="149" d="100"/>
          <a:sy n="149" d="100"/>
        </p:scale>
        <p:origin x="1632" y="16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7" d="100"/>
          <a:sy n="87" d="100"/>
        </p:scale>
        <p:origin x="376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6/13/18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aws-samples/aws-security-workshops/blob/master/threat-detection-wksp/docs/01-environment-setup.md"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github.com/aws-samples/aws-security-workshops/blob/master/threat-detection-wksp/docs/04-review-and-discussion.md" TargetMode="External"/><Relationship Id="rId5" Type="http://schemas.openxmlformats.org/officeDocument/2006/relationships/hyperlink" Target="https://github.com/aws-samples/aws-security-workshops/blob/master/threat-detection-wksp/docs/03-detection-and-remediation.md" TargetMode="External"/><Relationship Id="rId4" Type="http://schemas.openxmlformats.org/officeDocument/2006/relationships/hyperlink" Target="https://github.com/aws-samples/aws-security-workshops/blob/master/threat-detection-wksp/docs/02-attack-simulation.m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previous threat detect workshop – how this expands on that</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306112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recently went through the 2018 Verizon Data Breach Investigations Report – link below – I’ll be referencing this a few times</a:t>
            </a:r>
          </a:p>
          <a:p>
            <a:endParaRPr lang="en-US" sz="1200" b="0" i="0" kern="1200" dirty="0">
              <a:solidFill>
                <a:schemeClr val="tx1"/>
              </a:solidFill>
              <a:effectLst/>
              <a:latin typeface="Amazon Ember Regular"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Data </a:t>
            </a:r>
            <a:r>
              <a:rPr lang="en-US" sz="1200" b="0" i="0" kern="1200" dirty="0">
                <a:solidFill>
                  <a:schemeClr val="tx1"/>
                </a:solidFill>
                <a:effectLst/>
                <a:latin typeface="Amazon Ember Regular" charset="0"/>
                <a:ea typeface="+mn-ea"/>
                <a:cs typeface="+mn-cs"/>
              </a:rPr>
              <a:t>Breach: incident results in confirmed disclosure of data to an unauthorized party (not just potential exposure)</a:t>
            </a:r>
            <a:br>
              <a:rPr lang="en-US" dirty="0"/>
            </a:br>
            <a:r>
              <a:rPr lang="en-US" sz="1200" b="0" i="0" kern="1200" dirty="0">
                <a:solidFill>
                  <a:schemeClr val="tx1"/>
                </a:solidFill>
                <a:effectLst/>
                <a:latin typeface="Amazon Ember Regular" charset="0"/>
                <a:ea typeface="+mn-ea"/>
                <a:cs typeface="+mn-cs"/>
              </a:rPr>
              <a:t>Incident: security event that compromises the confidentiality, integrity or availability of an information asset.</a:t>
            </a:r>
            <a:endParaRPr lang="en-US" dirty="0"/>
          </a:p>
          <a:p>
            <a:endParaRPr lang="en-US" sz="1200" b="0" i="0" kern="1200" dirty="0">
              <a:solidFill>
                <a:schemeClr val="tx1"/>
              </a:solidFill>
              <a:effectLst/>
              <a:latin typeface="Amazon Ember Regular" charset="0"/>
              <a:ea typeface="+mn-ea"/>
              <a:cs typeface="+mn-cs"/>
            </a:endParaRPr>
          </a:p>
          <a:p>
            <a:r>
              <a:rPr lang="en-US" sz="1200" b="0" i="0" kern="1200" dirty="0">
                <a:solidFill>
                  <a:schemeClr val="tx1"/>
                </a:solidFill>
                <a:effectLst/>
                <a:latin typeface="Amazon Ember Regular" charset="0"/>
                <a:ea typeface="+mn-ea"/>
                <a:cs typeface="+mn-cs"/>
              </a:rPr>
              <a:t>One of the leading data breach patterns is attacks on Web Applications –green line. Brown line is Point of Sale devices. Clearly web apps are an important target. That is one of the reasons we will use a web site in the scenario for this workshop (although the actual threat vector exploited could be done against any server)</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622491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we doing in this lab ?</a:t>
            </a:r>
          </a:p>
          <a:p>
            <a:endParaRPr lang="en-US" dirty="0"/>
          </a:p>
          <a:p>
            <a:r>
              <a:rPr lang="en-US" dirty="0"/>
              <a:t>Think of a hypothetical situation where the engineering teams in your org  are trying to figure out how to move on-</a:t>
            </a:r>
            <a:r>
              <a:rPr lang="en-US" dirty="0" err="1"/>
              <a:t>prem</a:t>
            </a:r>
            <a:r>
              <a:rPr lang="en-US" dirty="0"/>
              <a:t> applications to the cloud from an existing data center . Your team wants to go ahead with a simple POC</a:t>
            </a:r>
          </a:p>
          <a:p>
            <a:endParaRPr lang="en-US" dirty="0"/>
          </a:p>
          <a:p>
            <a:r>
              <a:rPr lang="en-US" dirty="0"/>
              <a:t>They starts with building a bare minimum architecture with a web server within a VPC that’s hosting a website.  Also the webserver uses data that’s stored on an S3 bucket.</a:t>
            </a:r>
          </a:p>
          <a:p>
            <a:endParaRPr lang="en-US" dirty="0"/>
          </a:p>
          <a:p>
            <a:r>
              <a:rPr lang="en-US" dirty="0"/>
              <a:t>In this lab your job is to put on the hat of a security engineer and use AWS services to figure out the nature of the attack that is occurring and properly remediate the threats</a:t>
            </a:r>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1001023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Amazon Ember Regular" charset="0"/>
                <a:ea typeface="+mn-ea"/>
                <a:cs typeface="+mn-cs"/>
                <a:hlinkClick r:id="rId3"/>
              </a:rPr>
              <a:t>Environment Build and Configuration</a:t>
            </a:r>
            <a:endParaRPr lang="en-US" sz="1200" b="0" i="0" kern="1200" dirty="0">
              <a:solidFill>
                <a:schemeClr val="tx1"/>
              </a:solidFill>
              <a:effectLst/>
              <a:latin typeface="Amazon Ember Regular" charset="0"/>
              <a:ea typeface="+mn-ea"/>
              <a:cs typeface="+mn-cs"/>
            </a:endParaRPr>
          </a:p>
          <a:p>
            <a:r>
              <a:rPr lang="en-US" sz="1200" b="0" i="0" u="none" strike="noStrike" kern="1200" dirty="0">
                <a:solidFill>
                  <a:schemeClr val="tx1"/>
                </a:solidFill>
                <a:effectLst/>
                <a:latin typeface="Amazon Ember Regular" charset="0"/>
                <a:ea typeface="+mn-ea"/>
                <a:cs typeface="+mn-cs"/>
                <a:hlinkClick r:id="rId4"/>
              </a:rPr>
              <a:t>Attack Simulation</a:t>
            </a:r>
            <a:endParaRPr lang="en-US" sz="1200" b="0" i="0" kern="1200" dirty="0">
              <a:solidFill>
                <a:schemeClr val="tx1"/>
              </a:solidFill>
              <a:effectLst/>
              <a:latin typeface="Amazon Ember Regular" charset="0"/>
              <a:ea typeface="+mn-ea"/>
              <a:cs typeface="+mn-cs"/>
            </a:endParaRPr>
          </a:p>
          <a:p>
            <a:r>
              <a:rPr lang="en-US" sz="1200" b="0" i="0" u="none" strike="noStrike" kern="1200" dirty="0">
                <a:solidFill>
                  <a:schemeClr val="tx1"/>
                </a:solidFill>
                <a:effectLst/>
                <a:latin typeface="Amazon Ember Regular" charset="0"/>
                <a:ea typeface="+mn-ea"/>
                <a:cs typeface="+mn-cs"/>
                <a:hlinkClick r:id="rId5"/>
              </a:rPr>
              <a:t>Detection and Remediation</a:t>
            </a:r>
            <a:endParaRPr lang="en-US" sz="1200" b="0" i="0" kern="1200" dirty="0">
              <a:solidFill>
                <a:schemeClr val="tx1"/>
              </a:solidFill>
              <a:effectLst/>
              <a:latin typeface="Amazon Ember Regular" charset="0"/>
              <a:ea typeface="+mn-ea"/>
              <a:cs typeface="+mn-cs"/>
            </a:endParaRPr>
          </a:p>
          <a:p>
            <a:r>
              <a:rPr lang="en-US" sz="1200" b="0" i="0" u="none" strike="noStrike" kern="1200" dirty="0">
                <a:solidFill>
                  <a:schemeClr val="tx1"/>
                </a:solidFill>
                <a:effectLst/>
                <a:latin typeface="Amazon Ember Regular" charset="0"/>
                <a:ea typeface="+mn-ea"/>
                <a:cs typeface="+mn-cs"/>
                <a:hlinkClick r:id="rId6"/>
              </a:rPr>
              <a:t>Review and Discussion</a:t>
            </a:r>
            <a:endParaRPr lang="en-US" sz="1200" b="0" i="0" kern="1200" dirty="0">
              <a:solidFill>
                <a:schemeClr val="tx1"/>
              </a:solidFill>
              <a:effectLst/>
              <a:latin typeface="Amazon Ember Regular"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1316293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about threats in your AWS environments there are both external and internal threats and as these threats progress , it leads  to either AWS services that assume roles, federated users, IAM users or users in public internet performing malicious actions within your AWS account that could </a:t>
            </a:r>
            <a:r>
              <a:rPr lang="en-US" dirty="0" err="1"/>
              <a:t>inturn</a:t>
            </a:r>
            <a:r>
              <a:rPr lang="en-US" dirty="0"/>
              <a:t> lead to loss of availability for your application or data loss.</a:t>
            </a:r>
          </a:p>
          <a:p>
            <a:endParaRPr lang="en-US" dirty="0"/>
          </a:p>
          <a:p>
            <a:r>
              <a:rPr lang="en-US" dirty="0"/>
              <a:t>What’s important is that as a security team you want to have good visibility into your AWS environment at all times and u want to use services that can help enhance that visibility. </a:t>
            </a:r>
          </a:p>
          <a:p>
            <a:endParaRPr lang="en-US" dirty="0"/>
          </a:p>
          <a:p>
            <a:r>
              <a:rPr lang="en-US" dirty="0"/>
              <a:t>Amazon Guardduty, Amazon Macie, Config and inspector helps you achieve and enhance that visibility into your AWS account and make it easy for you as a customer to detect threats and achieve better security four your data. </a:t>
            </a:r>
          </a:p>
          <a:p>
            <a:endParaRPr lang="en-US" dirty="0"/>
          </a:p>
          <a:p>
            <a:r>
              <a:rPr lang="en-US" dirty="0"/>
              <a:t>As you go through this lab you will get exposure to these services and hopefully you can take this learning back to your organization and create better security postures for your AWS account.</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3223697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15 mins for this</a:t>
            </a:r>
          </a:p>
          <a:p>
            <a:r>
              <a:rPr lang="en-US" sz="1200" dirty="0">
                <a:latin typeface="Apple Braille" pitchFamily="2" charset="0"/>
              </a:rPr>
              <a:t>Use the Oregon region </a:t>
            </a:r>
          </a:p>
          <a:p>
            <a:r>
              <a:rPr lang="en-US" sz="1200" dirty="0">
                <a:latin typeface="Apple Braille" pitchFamily="2" charset="0"/>
              </a:rPr>
              <a:t>We’ll go fairly quick through this since there is a lot to cover - If not finished with a section before we move on, feel free to keep working and if you have any problems ask one of the facilitators to help – you will be able to work on this workshop outside of this event at any time</a:t>
            </a:r>
          </a:p>
          <a:p>
            <a:endParaRPr lang="en-US" sz="1200" dirty="0">
              <a:latin typeface="Apple Braille" pitchFamily="2" charset="0"/>
            </a:endParaRPr>
          </a:p>
          <a:p>
            <a:r>
              <a:rPr lang="en-US" sz="1200" dirty="0">
                <a:latin typeface="Apple Braille" pitchFamily="2" charset="0"/>
              </a:rPr>
              <a:t>PLEASE FOLLOW DIRECTIONS – </a:t>
            </a:r>
            <a:r>
              <a:rPr lang="en-US" sz="1200" dirty="0" err="1">
                <a:latin typeface="Apple Braille" pitchFamily="2" charset="0"/>
              </a:rPr>
              <a:t>esp</a:t>
            </a:r>
            <a:r>
              <a:rPr lang="en-US" sz="1200" dirty="0">
                <a:latin typeface="Apple Braille" pitchFamily="2" charset="0"/>
              </a:rPr>
              <a:t> in the first part on the parameters screen</a:t>
            </a:r>
          </a:p>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3901967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PLEASE FOLLOW DIRECTIONS – </a:t>
            </a:r>
            <a:r>
              <a:rPr lang="en-US" sz="1200" dirty="0" err="1">
                <a:latin typeface="Apple Braille" pitchFamily="2" charset="0"/>
              </a:rPr>
              <a:t>esp</a:t>
            </a:r>
            <a:r>
              <a:rPr lang="en-US" sz="1200" dirty="0">
                <a:latin typeface="Apple Braille" pitchFamily="2" charset="0"/>
              </a:rPr>
              <a:t> in the first part on the parameters screen</a:t>
            </a:r>
          </a:p>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1383437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pple Braille" pitchFamily="2" charset="0"/>
              </a:rPr>
              <a:t>PLEASE FOLLOW DIRECTIONS – </a:t>
            </a:r>
            <a:r>
              <a:rPr lang="en-US" sz="1200" dirty="0" err="1">
                <a:latin typeface="Apple Braille" pitchFamily="2" charset="0"/>
              </a:rPr>
              <a:t>esp</a:t>
            </a:r>
            <a:r>
              <a:rPr lang="en-US" sz="1200" dirty="0">
                <a:latin typeface="Apple Braille" pitchFamily="2" charset="0"/>
              </a:rPr>
              <a:t> in the first part on the parameters screen</a:t>
            </a:r>
          </a:p>
          <a:p>
            <a:endParaRPr lang="en-US" sz="1200" dirty="0">
              <a:latin typeface="Apple Braille" pitchFamily="2" charset="0"/>
            </a:endParaRP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2169787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487899" y="3482770"/>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3863771"/>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250571"/>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000918"/>
            <a:ext cx="6041582" cy="487849"/>
          </a:xfrm>
        </p:spPr>
        <p:txBody>
          <a:bodyPr/>
          <a:lstStyle>
            <a:lvl1pPr marL="0" indent="0" algn="l">
              <a:buNone/>
              <a:defRPr/>
            </a:lvl1pPr>
          </a:lstStyle>
          <a:p>
            <a:pPr lvl="0"/>
            <a:r>
              <a:rPr lang="en-US"/>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45030" r="11511"/>
          <a:stretch/>
        </p:blipFill>
        <p:spPr>
          <a:xfrm>
            <a:off x="0" y="0"/>
            <a:ext cx="9144000" cy="51435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6" name="Title 1"/>
          <p:cNvSpPr>
            <a:spLocks noGrp="1"/>
          </p:cNvSpPr>
          <p:nvPr>
            <p:ph type="title"/>
          </p:nvPr>
        </p:nvSpPr>
        <p:spPr>
          <a:xfrm>
            <a:off x="411647" y="1582279"/>
            <a:ext cx="6069541" cy="1250668"/>
          </a:xfrm>
        </p:spPr>
        <p:txBody>
          <a:bodyPr anchor="ctr" anchorCtr="0">
            <a:noAutofit/>
          </a:bodyPr>
          <a:lstStyle>
            <a:lvl1pPr algn="l">
              <a:defRPr sz="3000"/>
            </a:lvl1pPr>
          </a:lstStyle>
          <a:p>
            <a:r>
              <a:rPr lang="en-US" dirty="0"/>
              <a:t>Click to edit Master title style</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005"/>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11"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spTree>
    <p:extLst>
      <p:ext uri="{BB962C8B-B14F-4D97-AF65-F5344CB8AC3E}">
        <p14:creationId xmlns:p14="http://schemas.microsoft.com/office/powerpoint/2010/main" val="400688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109679" y="4711542"/>
            <a:ext cx="432414" cy="258517"/>
          </a:xfrm>
          <a:prstGeom prst="rect">
            <a:avLst/>
          </a:prstGeom>
        </p:spPr>
      </p:pic>
      <p:sp>
        <p:nvSpPr>
          <p:cNvPr id="6" name="TextBox 5"/>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2018, Amazon Web Services, Inc. or its Affiliates. All rights reserved.</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86" r:id="rId14"/>
    <p:sldLayoutId id="2147483687" r:id="rId15"/>
  </p:sldLayoutIdLst>
  <p:txStyles>
    <p:titleStyle>
      <a:lvl1pPr algn="l" defTabSz="457200" rtl="0" eaLnBrk="1" latinLnBrk="0" hangingPunct="1">
        <a:spcBef>
          <a:spcPct val="0"/>
        </a:spcBef>
        <a:buNone/>
        <a:defRPr sz="2800" b="0" i="0" kern="1200">
          <a:solidFill>
            <a:schemeClr val="accent6">
              <a:lumMod val="50000"/>
            </a:schemeClr>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inyurl.com/y84cc3pj"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hyperlink" Target="https://tinyurl.com/y84cc3pj"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tinyurl.com/y84cc3pj"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ext Placeholder 3"/>
          <p:cNvSpPr>
            <a:spLocks noGrp="1"/>
          </p:cNvSpPr>
          <p:nvPr>
            <p:ph type="body" sz="quarter" idx="12"/>
          </p:nvPr>
        </p:nvSpPr>
        <p:spPr>
          <a:xfrm>
            <a:off x="487898" y="1250571"/>
            <a:ext cx="8656101" cy="744537"/>
          </a:xfrm>
        </p:spPr>
        <p:txBody>
          <a:bodyPr/>
          <a:lstStyle/>
          <a:p>
            <a:r>
              <a:rPr lang="en-US" dirty="0"/>
              <a:t>Threat Detection and Remediation Workshop</a:t>
            </a:r>
          </a:p>
        </p:txBody>
      </p:sp>
      <p:sp>
        <p:nvSpPr>
          <p:cNvPr id="5" name="Text Placeholder 4"/>
          <p:cNvSpPr>
            <a:spLocks noGrp="1"/>
          </p:cNvSpPr>
          <p:nvPr>
            <p:ph type="body" sz="quarter" idx="13"/>
          </p:nvPr>
        </p:nvSpPr>
        <p:spPr>
          <a:xfrm>
            <a:off x="487898" y="2423244"/>
            <a:ext cx="6041582" cy="487849"/>
          </a:xfrm>
        </p:spPr>
        <p:txBody>
          <a:bodyPr/>
          <a:lstStyle/>
          <a:p>
            <a:r>
              <a:rPr lang="en-US" dirty="0"/>
              <a:t>Module 1</a:t>
            </a:r>
          </a:p>
        </p:txBody>
      </p:sp>
    </p:spTree>
    <p:extLst>
      <p:ext uri="{BB962C8B-B14F-4D97-AF65-F5344CB8AC3E}">
        <p14:creationId xmlns:p14="http://schemas.microsoft.com/office/powerpoint/2010/main" val="330344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Verizon Report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4155" y="141238"/>
            <a:ext cx="331839" cy="428024"/>
          </a:xfrm>
          <a:prstGeom prst="rect">
            <a:avLst/>
          </a:prstGeom>
        </p:spPr>
      </p:pic>
      <p:pic>
        <p:nvPicPr>
          <p:cNvPr id="7" name="Picture 6">
            <a:extLst>
              <a:ext uri="{FF2B5EF4-FFF2-40B4-BE49-F238E27FC236}">
                <a16:creationId xmlns:a16="http://schemas.microsoft.com/office/drawing/2014/main" id="{1B9FBD47-0C67-E84D-9686-AE02A594BF22}"/>
              </a:ext>
            </a:extLst>
          </p:cNvPr>
          <p:cNvPicPr>
            <a:picLocks noChangeAspect="1"/>
          </p:cNvPicPr>
          <p:nvPr/>
        </p:nvPicPr>
        <p:blipFill>
          <a:blip r:embed="rId4"/>
          <a:stretch>
            <a:fillRect/>
          </a:stretch>
        </p:blipFill>
        <p:spPr>
          <a:xfrm>
            <a:off x="-42702" y="1083387"/>
            <a:ext cx="9297678" cy="3338711"/>
          </a:xfrm>
          <a:prstGeom prst="rect">
            <a:avLst/>
          </a:prstGeom>
        </p:spPr>
      </p:pic>
      <p:sp>
        <p:nvSpPr>
          <p:cNvPr id="8" name="Rectangle 7">
            <a:extLst>
              <a:ext uri="{FF2B5EF4-FFF2-40B4-BE49-F238E27FC236}">
                <a16:creationId xmlns:a16="http://schemas.microsoft.com/office/drawing/2014/main" id="{2A71D8D8-7424-E047-8D0D-777CE159A238}"/>
              </a:ext>
            </a:extLst>
          </p:cNvPr>
          <p:cNvSpPr/>
          <p:nvPr/>
        </p:nvSpPr>
        <p:spPr>
          <a:xfrm>
            <a:off x="85238" y="4376081"/>
            <a:ext cx="7928774" cy="323165"/>
          </a:xfrm>
          <a:prstGeom prst="rect">
            <a:avLst/>
          </a:prstGeom>
        </p:spPr>
        <p:txBody>
          <a:bodyPr wrap="none">
            <a:spAutoFit/>
          </a:bodyPr>
          <a:lstStyle/>
          <a:p>
            <a:r>
              <a:rPr lang="en-US" sz="1500" dirty="0">
                <a:latin typeface="Amazon Ember" panose="020B0603020204020204" pitchFamily="34" charset="0"/>
                <a:ea typeface="Amazon Ember" panose="020B0603020204020204" pitchFamily="34" charset="0"/>
                <a:cs typeface="Amazon Ember" panose="020B0603020204020204" pitchFamily="34" charset="0"/>
              </a:rPr>
              <a:t>https://</a:t>
            </a:r>
            <a:r>
              <a:rPr lang="en-US" sz="1500" dirty="0" err="1">
                <a:latin typeface="Amazon Ember" panose="020B0603020204020204" pitchFamily="34" charset="0"/>
                <a:ea typeface="Amazon Ember" panose="020B0603020204020204" pitchFamily="34" charset="0"/>
                <a:cs typeface="Amazon Ember" panose="020B0603020204020204" pitchFamily="34" charset="0"/>
              </a:rPr>
              <a:t>www.verizonenterprise.com</a:t>
            </a:r>
            <a:r>
              <a:rPr lang="en-US" sz="1500" dirty="0">
                <a:latin typeface="Amazon Ember" panose="020B0603020204020204" pitchFamily="34" charset="0"/>
                <a:ea typeface="Amazon Ember" panose="020B0603020204020204" pitchFamily="34" charset="0"/>
                <a:cs typeface="Amazon Ember" panose="020B0603020204020204" pitchFamily="34" charset="0"/>
              </a:rPr>
              <a:t>/resources/reports/rp_DBIR_2018_Report_en_xg.pdf</a:t>
            </a:r>
          </a:p>
        </p:txBody>
      </p:sp>
      <p:sp>
        <p:nvSpPr>
          <p:cNvPr id="10" name="Rectangle 9">
            <a:extLst>
              <a:ext uri="{FF2B5EF4-FFF2-40B4-BE49-F238E27FC236}">
                <a16:creationId xmlns:a16="http://schemas.microsoft.com/office/drawing/2014/main" id="{436443CF-2ED9-564F-B952-1AB90F924366}"/>
              </a:ext>
            </a:extLst>
          </p:cNvPr>
          <p:cNvSpPr/>
          <p:nvPr/>
        </p:nvSpPr>
        <p:spPr>
          <a:xfrm>
            <a:off x="336788" y="527399"/>
            <a:ext cx="3413114" cy="438582"/>
          </a:xfrm>
          <a:prstGeom prst="rect">
            <a:avLst/>
          </a:prstGeom>
        </p:spPr>
        <p:txBody>
          <a:bodyPr wrap="none">
            <a:spAutoFit/>
          </a:bodyPr>
          <a:lstStyle/>
          <a:p>
            <a:r>
              <a:rPr lang="en-US" sz="1125" dirty="0">
                <a:latin typeface="Amazon Ember" panose="020B0603020204020204" pitchFamily="34" charset="0"/>
                <a:ea typeface="Amazon Ember" panose="020B0603020204020204" pitchFamily="34" charset="0"/>
                <a:cs typeface="Amazon Ember" panose="020B0603020204020204" pitchFamily="34" charset="0"/>
              </a:rPr>
              <a:t>Verizon - 2018 Data Breach Investigations Report</a:t>
            </a:r>
          </a:p>
          <a:p>
            <a:r>
              <a:rPr lang="en-US" sz="1125" dirty="0">
                <a:latin typeface="Amazon Ember" panose="020B0603020204020204" pitchFamily="34" charset="0"/>
                <a:ea typeface="Amazon Ember" panose="020B0603020204020204" pitchFamily="34" charset="0"/>
                <a:cs typeface="Amazon Ember" panose="020B0603020204020204" pitchFamily="34" charset="0"/>
              </a:rPr>
              <a:t>Data Breach Patterns</a:t>
            </a:r>
          </a:p>
        </p:txBody>
      </p:sp>
    </p:spTree>
    <p:extLst>
      <p:ext uri="{BB962C8B-B14F-4D97-AF65-F5344CB8AC3E}">
        <p14:creationId xmlns:p14="http://schemas.microsoft.com/office/powerpoint/2010/main" val="310100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3C08CD7-F280-1940-901A-C0505CAE0867}"/>
              </a:ext>
            </a:extLst>
          </p:cNvPr>
          <p:cNvPicPr>
            <a:picLocks noGrp="1" noChangeAspect="1"/>
          </p:cNvPicPr>
          <p:nvPr>
            <p:ph idx="1"/>
          </p:nvPr>
        </p:nvPicPr>
        <p:blipFill>
          <a:blip r:embed="rId3"/>
          <a:stretch>
            <a:fillRect/>
          </a:stretch>
        </p:blipFill>
        <p:spPr>
          <a:xfrm>
            <a:off x="1791093" y="-157936"/>
            <a:ext cx="6287678" cy="4939199"/>
          </a:xfrm>
        </p:spPr>
      </p:pic>
      <p:sp>
        <p:nvSpPr>
          <p:cNvPr id="2" name="Title 1"/>
          <p:cNvSpPr>
            <a:spLocks noGrp="1"/>
          </p:cNvSpPr>
          <p:nvPr>
            <p:ph type="title"/>
          </p:nvPr>
        </p:nvSpPr>
        <p:spPr>
          <a:xfrm>
            <a:off x="239970" y="1925982"/>
            <a:ext cx="1383731" cy="1013771"/>
          </a:xfrm>
        </p:spPr>
        <p:txBody>
          <a:bodyPr/>
          <a:lstStyle/>
          <a:p>
            <a:r>
              <a:rPr lang="en-US" dirty="0"/>
              <a:t>Initial setup</a:t>
            </a:r>
          </a:p>
        </p:txBody>
      </p:sp>
    </p:spTree>
    <p:extLst>
      <p:ext uri="{BB962C8B-B14F-4D97-AF65-F5344CB8AC3E}">
        <p14:creationId xmlns:p14="http://schemas.microsoft.com/office/powerpoint/2010/main" val="202081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Workshop agenda</a:t>
            </a:r>
          </a:p>
        </p:txBody>
      </p:sp>
      <p:sp>
        <p:nvSpPr>
          <p:cNvPr id="3" name="Rectangle 2">
            <a:extLst>
              <a:ext uri="{FF2B5EF4-FFF2-40B4-BE49-F238E27FC236}">
                <a16:creationId xmlns:a16="http://schemas.microsoft.com/office/drawing/2014/main" id="{2CA723A6-34B2-C34A-8F53-131660EDCD8A}"/>
              </a:ext>
            </a:extLst>
          </p:cNvPr>
          <p:cNvSpPr/>
          <p:nvPr/>
        </p:nvSpPr>
        <p:spPr>
          <a:xfrm>
            <a:off x="779994" y="660128"/>
            <a:ext cx="7987990" cy="4524315"/>
          </a:xfrm>
          <a:prstGeom prst="rect">
            <a:avLst/>
          </a:prstGeom>
        </p:spPr>
        <p:txBody>
          <a:bodyPr wrap="square">
            <a:spAutoFit/>
          </a:bodyPr>
          <a:lstStyle/>
          <a:p>
            <a:pPr marL="342900"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Quick introduction to the workshop</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1: </a:t>
            </a:r>
            <a:r>
              <a:rPr lang="en-US" sz="2400" dirty="0">
                <a:latin typeface="Amazon Ember" panose="020B0603020204020204" pitchFamily="34" charset="0"/>
                <a:ea typeface="Amazon Ember" panose="020B0603020204020204" pitchFamily="34" charset="0"/>
                <a:cs typeface="Amazon Ember" panose="020B0603020204020204" pitchFamily="34" charset="0"/>
              </a:rPr>
              <a:t>Environment build and configuration </a:t>
            </a:r>
            <a:r>
              <a:rPr lang="en-US" sz="1200" dirty="0">
                <a:latin typeface="Amazon Ember" panose="020B0603020204020204" pitchFamily="34" charset="0"/>
                <a:ea typeface="Amazon Ember" panose="020B0603020204020204" pitchFamily="34" charset="0"/>
                <a:cs typeface="Amazon Ember" panose="020B0603020204020204" pitchFamily="34" charset="0"/>
              </a:rPr>
              <a:t>(20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Run CloudFormation template and some setup</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2: </a:t>
            </a:r>
            <a:r>
              <a:rPr lang="en-US" sz="2400" dirty="0">
                <a:latin typeface="Amazon Ember" panose="020B0603020204020204" pitchFamily="34" charset="0"/>
                <a:ea typeface="Amazon Ember" panose="020B0603020204020204" pitchFamily="34" charset="0"/>
                <a:cs typeface="Amazon Ember" panose="020B0603020204020204" pitchFamily="34" charset="0"/>
              </a:rPr>
              <a:t>Attack simulation (and presentation) </a:t>
            </a:r>
            <a:r>
              <a:rPr lang="en-US" sz="1200" dirty="0">
                <a:latin typeface="Amazon Ember" panose="020B0603020204020204" pitchFamily="34" charset="0"/>
                <a:ea typeface="Amazon Ember" panose="020B0603020204020204" pitchFamily="34" charset="0"/>
                <a:cs typeface="Amazon Ember" panose="020B0603020204020204" pitchFamily="34" charset="0"/>
              </a:rPr>
              <a:t>(40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Run CloudFormation template</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Presentation and live role playing exercise</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3: </a:t>
            </a:r>
            <a:r>
              <a:rPr lang="en-US" sz="2400" dirty="0">
                <a:latin typeface="Amazon Ember" panose="020B0603020204020204" pitchFamily="34" charset="0"/>
                <a:ea typeface="Amazon Ember" panose="020B0603020204020204" pitchFamily="34" charset="0"/>
                <a:cs typeface="Amazon Ember" panose="020B0603020204020204" pitchFamily="34" charset="0"/>
              </a:rPr>
              <a:t>Detection and remediation </a:t>
            </a:r>
            <a:r>
              <a:rPr lang="en-US" sz="1200" dirty="0">
                <a:latin typeface="Amazon Ember" panose="020B0603020204020204" pitchFamily="34" charset="0"/>
                <a:ea typeface="Amazon Ember" panose="020B0603020204020204" pitchFamily="34" charset="0"/>
                <a:cs typeface="Amazon Ember" panose="020B0603020204020204" pitchFamily="34" charset="0"/>
              </a:rPr>
              <a:t>(45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Investigate the attack</a:t>
            </a:r>
          </a:p>
          <a:p>
            <a:pPr marL="342900" indent="-342900">
              <a:buFont typeface="Arial" panose="020B0604020202020204" pitchFamily="34" charset="0"/>
              <a:buChar char="•"/>
            </a:pPr>
            <a:r>
              <a:rPr lang="en-US" sz="2400" b="1" dirty="0">
                <a:latin typeface="Amazon Ember" panose="020B0603020204020204" pitchFamily="34" charset="0"/>
                <a:ea typeface="Amazon Ember" panose="020B0603020204020204" pitchFamily="34" charset="0"/>
                <a:cs typeface="Amazon Ember" panose="020B0603020204020204" pitchFamily="34" charset="0"/>
              </a:rPr>
              <a:t>Module 4: </a:t>
            </a:r>
            <a:r>
              <a:rPr lang="en-US" sz="2400" dirty="0">
                <a:latin typeface="Amazon Ember" panose="020B0603020204020204" pitchFamily="34" charset="0"/>
                <a:ea typeface="Amazon Ember" panose="020B0603020204020204" pitchFamily="34" charset="0"/>
                <a:cs typeface="Amazon Ember" panose="020B0603020204020204" pitchFamily="34" charset="0"/>
              </a:rPr>
              <a:t>Review and discussion </a:t>
            </a:r>
            <a:r>
              <a:rPr lang="en-US" sz="1200" dirty="0">
                <a:latin typeface="Amazon Ember" panose="020B0603020204020204" pitchFamily="34" charset="0"/>
                <a:ea typeface="Amazon Ember" panose="020B0603020204020204" pitchFamily="34" charset="0"/>
                <a:cs typeface="Amazon Ember" panose="020B0603020204020204" pitchFamily="34" charset="0"/>
              </a:rPr>
              <a:t>(15 min)</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Presentation / group Q&amp;A</a:t>
            </a:r>
          </a:p>
          <a:p>
            <a:pPr marL="800100" lvl="1" indent="-342900">
              <a:buFont typeface="Arial" panose="020B0604020202020204" pitchFamily="34" charset="0"/>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Cleanup</a:t>
            </a:r>
          </a:p>
          <a:p>
            <a:pPr marL="342900" indent="-342900">
              <a:buFont typeface="Arial" panose="020B0604020202020204" pitchFamily="34" charset="0"/>
              <a:buChar char="•"/>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76004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970" y="1925982"/>
            <a:ext cx="3238168" cy="545741"/>
          </a:xfrm>
        </p:spPr>
        <p:txBody>
          <a:bodyPr/>
          <a:lstStyle/>
          <a:p>
            <a:r>
              <a:rPr lang="en-US" dirty="0"/>
              <a:t>Threat detection and remediation</a:t>
            </a:r>
            <a:br>
              <a:rPr lang="en-US" dirty="0"/>
            </a:br>
            <a:r>
              <a:rPr lang="en-US" dirty="0"/>
              <a:t>services</a:t>
            </a:r>
          </a:p>
        </p:txBody>
      </p:sp>
      <p:pic>
        <p:nvPicPr>
          <p:cNvPr id="6" name="Picture 5">
            <a:extLst>
              <a:ext uri="{FF2B5EF4-FFF2-40B4-BE49-F238E27FC236}">
                <a16:creationId xmlns:a16="http://schemas.microsoft.com/office/drawing/2014/main" id="{2307527E-A967-7749-89F4-212C3C63ED19}"/>
              </a:ext>
            </a:extLst>
          </p:cNvPr>
          <p:cNvPicPr>
            <a:picLocks noChangeAspect="1"/>
          </p:cNvPicPr>
          <p:nvPr/>
        </p:nvPicPr>
        <p:blipFill>
          <a:blip r:embed="rId3"/>
          <a:stretch>
            <a:fillRect/>
          </a:stretch>
        </p:blipFill>
        <p:spPr>
          <a:xfrm>
            <a:off x="3568401" y="0"/>
            <a:ext cx="4280378" cy="5143500"/>
          </a:xfrm>
          <a:prstGeom prst="rect">
            <a:avLst/>
          </a:prstGeom>
        </p:spPr>
      </p:pic>
    </p:spTree>
    <p:extLst>
      <p:ext uri="{BB962C8B-B14F-4D97-AF65-F5344CB8AC3E}">
        <p14:creationId xmlns:p14="http://schemas.microsoft.com/office/powerpoint/2010/main" val="371580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module 1</a:t>
            </a:r>
          </a:p>
        </p:txBody>
      </p:sp>
      <p:sp>
        <p:nvSpPr>
          <p:cNvPr id="3" name="Rectangle 2">
            <a:extLst>
              <a:ext uri="{FF2B5EF4-FFF2-40B4-BE49-F238E27FC236}">
                <a16:creationId xmlns:a16="http://schemas.microsoft.com/office/drawing/2014/main" id="{2CA723A6-34B2-C34A-8F53-131660EDCD8A}"/>
              </a:ext>
            </a:extLst>
          </p:cNvPr>
          <p:cNvSpPr/>
          <p:nvPr/>
        </p:nvSpPr>
        <p:spPr>
          <a:xfrm>
            <a:off x="762903" y="1152173"/>
            <a:ext cx="8041731" cy="2923877"/>
          </a:xfrm>
          <a:prstGeom prst="rect">
            <a:avLst/>
          </a:prstGeom>
        </p:spPr>
        <p:txBody>
          <a:bodyPr wrap="square">
            <a:spAutoFit/>
          </a:bodyPr>
          <a:lstStyle/>
          <a:p>
            <a:r>
              <a:rPr lang="en-US" sz="2800" b="1" dirty="0">
                <a:hlinkClick r:id="rId3"/>
              </a:rPr>
              <a:t>https://tinyurl.com/y84cc3pj</a:t>
            </a:r>
            <a:r>
              <a:rPr lang="en-US" sz="2800" b="1" dirty="0"/>
              <a:t> </a:t>
            </a:r>
          </a:p>
          <a:p>
            <a:r>
              <a:rPr lang="en-US" sz="1200" b="1" dirty="0"/>
              <a:t>(</a:t>
            </a:r>
            <a:r>
              <a:rPr lang="en-US" sz="12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https://github.com/aws-samples/aws-security-workshops/tree/master/threat-detection-</a:t>
            </a:r>
            <a:r>
              <a:rPr lang="en-US" sz="1200" dirty="0" err="1">
                <a:latin typeface="Amazon Ember" panose="020B0603020204020204" pitchFamily="34" charset="0"/>
                <a:ea typeface="Amazon Ember" panose="020B0603020204020204" pitchFamily="34" charset="0"/>
                <a:cs typeface="Amazon Ember" panose="020B0603020204020204" pitchFamily="34" charset="0"/>
              </a:rPr>
              <a:t>wksp</a:t>
            </a:r>
            <a:r>
              <a:rPr lang="en-US" sz="1200" dirty="0">
                <a:latin typeface="Amazon Ember" panose="020B0603020204020204" pitchFamily="34" charset="0"/>
                <a:ea typeface="Amazon Ember" panose="020B0603020204020204" pitchFamily="34" charset="0"/>
                <a:cs typeface="Amazon Ember" panose="020B0603020204020204" pitchFamily="34" charset="0"/>
              </a:rPr>
              <a:t>)</a:t>
            </a:r>
          </a:p>
          <a:p>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a:p>
            <a:r>
              <a:rPr lang="en-US" sz="2000" dirty="0">
                <a:latin typeface="Amazon Ember" panose="020B0603020204020204" pitchFamily="34" charset="0"/>
                <a:ea typeface="Amazon Ember" panose="020B0603020204020204" pitchFamily="34" charset="0"/>
                <a:cs typeface="Amazon Ember" panose="020B0603020204020204" pitchFamily="34" charset="0"/>
              </a:rPr>
              <a:t>Directions:</a:t>
            </a:r>
            <a:endParaRPr lang="en-US" sz="2000" b="1"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Browse to </a:t>
            </a:r>
            <a:r>
              <a:rPr lang="en-US" sz="2000" b="1" dirty="0">
                <a:hlinkClick r:id="rId3"/>
              </a:rPr>
              <a:t>https://tinyurl.com/y84cc3pj</a:t>
            </a:r>
            <a:r>
              <a:rPr lang="en-US" sz="2000" b="1" dirty="0"/>
              <a:t> </a:t>
            </a:r>
            <a:endParaRPr lang="en-US" sz="2000"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Read through the workshop scenario</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Click on</a:t>
            </a:r>
            <a:r>
              <a:rPr lang="en-US" sz="2000" b="1" dirty="0">
                <a:latin typeface="Amazon Ember" panose="020B0603020204020204" pitchFamily="34" charset="0"/>
                <a:ea typeface="Amazon Ember" panose="020B0603020204020204" pitchFamily="34" charset="0"/>
                <a:cs typeface="Amazon Ember" panose="020B0603020204020204" pitchFamily="34" charset="0"/>
              </a:rPr>
              <a:t> Environment Build and Configuration </a:t>
            </a:r>
            <a:r>
              <a:rPr lang="en-US" sz="2000" dirty="0">
                <a:latin typeface="Amazon Ember" panose="020B0603020204020204" pitchFamily="34" charset="0"/>
                <a:ea typeface="Amazon Ember" panose="020B0603020204020204" pitchFamily="34" charset="0"/>
                <a:cs typeface="Amazon Ember" panose="020B0603020204020204" pitchFamily="34" charset="0"/>
              </a:rPr>
              <a:t>at the end</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Complete module (~15 min) then stop </a:t>
            </a:r>
          </a:p>
          <a:p>
            <a:pPr marL="342900" indent="-342900">
              <a:buFont typeface="Arial" panose="020B0604020202020204" pitchFamily="34" charset="0"/>
              <a:buChar char="•"/>
            </a:pPr>
            <a:r>
              <a:rPr lang="en-US" sz="2000" dirty="0">
                <a:latin typeface="Amazon Ember" panose="020B0603020204020204" pitchFamily="34" charset="0"/>
                <a:ea typeface="Amazon Ember" panose="020B0603020204020204" pitchFamily="34" charset="0"/>
                <a:cs typeface="Amazon Ember" panose="020B0603020204020204" pitchFamily="34" charset="0"/>
              </a:rPr>
              <a:t>We will later start module 2 and do a presentation</a:t>
            </a:r>
          </a:p>
        </p:txBody>
      </p:sp>
      <p:sp>
        <p:nvSpPr>
          <p:cNvPr id="5" name="TextBox 4">
            <a:extLst>
              <a:ext uri="{FF2B5EF4-FFF2-40B4-BE49-F238E27FC236}">
                <a16:creationId xmlns:a16="http://schemas.microsoft.com/office/drawing/2014/main" id="{FFD2F3AD-F02A-5443-BCC6-A6074DDF66ED}"/>
              </a:ext>
            </a:extLst>
          </p:cNvPr>
          <p:cNvSpPr txBox="1"/>
          <p:nvPr/>
        </p:nvSpPr>
        <p:spPr>
          <a:xfrm>
            <a:off x="7409467" y="267658"/>
            <a:ext cx="128204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a:t>
            </a:r>
          </a:p>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a:t>
            </a:r>
          </a:p>
        </p:txBody>
      </p:sp>
      <p:pic>
        <p:nvPicPr>
          <p:cNvPr id="4" name="Picture 3">
            <a:extLst>
              <a:ext uri="{FF2B5EF4-FFF2-40B4-BE49-F238E27FC236}">
                <a16:creationId xmlns:a16="http://schemas.microsoft.com/office/drawing/2014/main" id="{FD543F0C-E4C9-4545-9072-2D81B0FFF988}"/>
              </a:ext>
            </a:extLst>
          </p:cNvPr>
          <p:cNvPicPr>
            <a:picLocks noChangeAspect="1"/>
          </p:cNvPicPr>
          <p:nvPr/>
        </p:nvPicPr>
        <p:blipFill>
          <a:blip r:embed="rId4"/>
          <a:stretch>
            <a:fillRect/>
          </a:stretch>
        </p:blipFill>
        <p:spPr>
          <a:xfrm>
            <a:off x="0" y="0"/>
            <a:ext cx="9144000" cy="5143500"/>
          </a:xfrm>
          <a:prstGeom prst="rect">
            <a:avLst/>
          </a:prstGeom>
        </p:spPr>
      </p:pic>
    </p:spTree>
    <p:extLst>
      <p:ext uri="{BB962C8B-B14F-4D97-AF65-F5344CB8AC3E}">
        <p14:creationId xmlns:p14="http://schemas.microsoft.com/office/powerpoint/2010/main" val="1519114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module 1</a:t>
            </a:r>
          </a:p>
        </p:txBody>
      </p:sp>
      <p:sp>
        <p:nvSpPr>
          <p:cNvPr id="3" name="Rectangle 2">
            <a:extLst>
              <a:ext uri="{FF2B5EF4-FFF2-40B4-BE49-F238E27FC236}">
                <a16:creationId xmlns:a16="http://schemas.microsoft.com/office/drawing/2014/main" id="{2CA723A6-34B2-C34A-8F53-131660EDCD8A}"/>
              </a:ext>
            </a:extLst>
          </p:cNvPr>
          <p:cNvSpPr/>
          <p:nvPr/>
        </p:nvSpPr>
        <p:spPr>
          <a:xfrm>
            <a:off x="336789" y="507099"/>
            <a:ext cx="8041731" cy="707886"/>
          </a:xfrm>
          <a:prstGeom prst="rect">
            <a:avLst/>
          </a:prstGeom>
        </p:spPr>
        <p:txBody>
          <a:bodyPr wrap="square">
            <a:spAutoFit/>
          </a:bodyPr>
          <a:lstStyle/>
          <a:p>
            <a:r>
              <a:rPr lang="en-US" sz="2800" b="1" dirty="0">
                <a:hlinkClick r:id="rId3"/>
              </a:rPr>
              <a:t>https://tinyurl.com/y84cc3pj</a:t>
            </a:r>
            <a:r>
              <a:rPr lang="en-US" sz="2800" b="1" dirty="0"/>
              <a:t> </a:t>
            </a:r>
          </a:p>
          <a:p>
            <a:r>
              <a:rPr lang="en-US" sz="1200" b="1" dirty="0"/>
              <a:t>(</a:t>
            </a:r>
            <a:r>
              <a:rPr lang="en-US" sz="12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https://github.com/aws-samples/aws-security-workshops/tree/master/threat-detection-</a:t>
            </a:r>
            <a:r>
              <a:rPr lang="en-US" sz="1200" dirty="0" err="1">
                <a:latin typeface="Amazon Ember" panose="020B0603020204020204" pitchFamily="34" charset="0"/>
                <a:ea typeface="Amazon Ember" panose="020B0603020204020204" pitchFamily="34" charset="0"/>
                <a:cs typeface="Amazon Ember" panose="020B0603020204020204" pitchFamily="34" charset="0"/>
              </a:rPr>
              <a:t>wksp</a:t>
            </a:r>
            <a:r>
              <a:rPr lang="en-US" sz="1200" dirty="0">
                <a:latin typeface="Amazon Ember" panose="020B0603020204020204" pitchFamily="34" charset="0"/>
                <a:ea typeface="Amazon Ember" panose="020B0603020204020204" pitchFamily="34" charset="0"/>
                <a:cs typeface="Amazon Ember" panose="020B0603020204020204" pitchFamily="34" charset="0"/>
              </a:rPr>
              <a:t>)</a:t>
            </a:r>
          </a:p>
        </p:txBody>
      </p:sp>
      <p:pic>
        <p:nvPicPr>
          <p:cNvPr id="5" name="Picture 4">
            <a:extLst>
              <a:ext uri="{FF2B5EF4-FFF2-40B4-BE49-F238E27FC236}">
                <a16:creationId xmlns:a16="http://schemas.microsoft.com/office/drawing/2014/main" id="{665BBB37-5CCF-AC4F-861E-9657E108B4F4}"/>
              </a:ext>
            </a:extLst>
          </p:cNvPr>
          <p:cNvPicPr>
            <a:picLocks noChangeAspect="1"/>
          </p:cNvPicPr>
          <p:nvPr/>
        </p:nvPicPr>
        <p:blipFill>
          <a:blip r:embed="rId4"/>
          <a:stretch>
            <a:fillRect/>
          </a:stretch>
        </p:blipFill>
        <p:spPr>
          <a:xfrm>
            <a:off x="751139" y="1212342"/>
            <a:ext cx="7657892" cy="34050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216904D-B32C-3C4E-BE3B-00200FAB1CCD}"/>
              </a:ext>
            </a:extLst>
          </p:cNvPr>
          <p:cNvSpPr txBox="1"/>
          <p:nvPr/>
        </p:nvSpPr>
        <p:spPr>
          <a:xfrm>
            <a:off x="7409467" y="267658"/>
            <a:ext cx="128204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a:t>
            </a:r>
          </a:p>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a:t>
            </a:r>
          </a:p>
        </p:txBody>
      </p:sp>
    </p:spTree>
    <p:extLst>
      <p:ext uri="{BB962C8B-B14F-4D97-AF65-F5344CB8AC3E}">
        <p14:creationId xmlns:p14="http://schemas.microsoft.com/office/powerpoint/2010/main" val="370308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module 1 – Important!</a:t>
            </a:r>
          </a:p>
        </p:txBody>
      </p:sp>
      <p:sp>
        <p:nvSpPr>
          <p:cNvPr id="3" name="Rectangle 2">
            <a:extLst>
              <a:ext uri="{FF2B5EF4-FFF2-40B4-BE49-F238E27FC236}">
                <a16:creationId xmlns:a16="http://schemas.microsoft.com/office/drawing/2014/main" id="{2CA723A6-34B2-C34A-8F53-131660EDCD8A}"/>
              </a:ext>
            </a:extLst>
          </p:cNvPr>
          <p:cNvSpPr/>
          <p:nvPr/>
        </p:nvSpPr>
        <p:spPr>
          <a:xfrm>
            <a:off x="336789" y="507099"/>
            <a:ext cx="8041731" cy="707886"/>
          </a:xfrm>
          <a:prstGeom prst="rect">
            <a:avLst/>
          </a:prstGeom>
        </p:spPr>
        <p:txBody>
          <a:bodyPr wrap="square">
            <a:spAutoFit/>
          </a:bodyPr>
          <a:lstStyle/>
          <a:p>
            <a:r>
              <a:rPr lang="en-US" sz="2800" b="1" dirty="0">
                <a:hlinkClick r:id="rId3"/>
              </a:rPr>
              <a:t>https://tinyurl.com/y84cc3pj</a:t>
            </a:r>
            <a:r>
              <a:rPr lang="en-US" sz="2800" b="1" dirty="0"/>
              <a:t> </a:t>
            </a:r>
          </a:p>
          <a:p>
            <a:r>
              <a:rPr lang="en-US" sz="1200" b="1" dirty="0"/>
              <a:t>(</a:t>
            </a:r>
            <a:r>
              <a:rPr lang="en-US" sz="1200" dirty="0">
                <a:latin typeface="Amazon Ember" panose="020B0603020204020204" pitchFamily="34" charset="0"/>
                <a:ea typeface="Amazon Ember" panose="020B0603020204020204" pitchFamily="34" charset="0"/>
                <a:cs typeface="Amazon Ember" panose="020B0603020204020204" pitchFamily="34" charset="0"/>
              </a:rPr>
              <a:t>https://github.com/aws-samples/aws-security-workshops/tree/master/threat-detection-</a:t>
            </a:r>
            <a:r>
              <a:rPr lang="en-US" sz="1200" dirty="0" err="1">
                <a:latin typeface="Amazon Ember" panose="020B0603020204020204" pitchFamily="34" charset="0"/>
                <a:ea typeface="Amazon Ember" panose="020B0603020204020204" pitchFamily="34" charset="0"/>
                <a:cs typeface="Amazon Ember" panose="020B0603020204020204" pitchFamily="34" charset="0"/>
              </a:rPr>
              <a:t>wksp</a:t>
            </a:r>
            <a:r>
              <a:rPr lang="en-US" sz="1200" dirty="0">
                <a:latin typeface="Amazon Ember" panose="020B0603020204020204" pitchFamily="34" charset="0"/>
                <a:ea typeface="Amazon Ember" panose="020B0603020204020204" pitchFamily="34" charset="0"/>
                <a:cs typeface="Amazon Ember" panose="020B0603020204020204" pitchFamily="34" charset="0"/>
              </a:rPr>
              <a:t>)</a:t>
            </a:r>
          </a:p>
        </p:txBody>
      </p:sp>
      <p:pic>
        <p:nvPicPr>
          <p:cNvPr id="5" name="Picture 4">
            <a:extLst>
              <a:ext uri="{FF2B5EF4-FFF2-40B4-BE49-F238E27FC236}">
                <a16:creationId xmlns:a16="http://schemas.microsoft.com/office/drawing/2014/main" id="{665BBB37-5CCF-AC4F-861E-9657E108B4F4}"/>
              </a:ext>
            </a:extLst>
          </p:cNvPr>
          <p:cNvPicPr>
            <a:picLocks noChangeAspect="1"/>
          </p:cNvPicPr>
          <p:nvPr/>
        </p:nvPicPr>
        <p:blipFill>
          <a:blip r:embed="rId4"/>
          <a:stretch>
            <a:fillRect/>
          </a:stretch>
        </p:blipFill>
        <p:spPr>
          <a:xfrm>
            <a:off x="1444240" y="1214985"/>
            <a:ext cx="6272582" cy="27890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216904D-B32C-3C4E-BE3B-00200FAB1CCD}"/>
              </a:ext>
            </a:extLst>
          </p:cNvPr>
          <p:cNvSpPr txBox="1"/>
          <p:nvPr/>
        </p:nvSpPr>
        <p:spPr>
          <a:xfrm>
            <a:off x="7409467" y="267658"/>
            <a:ext cx="128204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use</a:t>
            </a:r>
          </a:p>
          <a:p>
            <a:pPr algn="ctr"/>
            <a:r>
              <a:rPr lang="en-US" dirty="0">
                <a:latin typeface="Amazon Ember" panose="020B0603020204020204" pitchFamily="34" charset="0"/>
                <a:ea typeface="Amazon Ember" panose="020B0603020204020204" pitchFamily="34" charset="0"/>
                <a:cs typeface="Amazon Ember" panose="020B0603020204020204" pitchFamily="34" charset="0"/>
              </a:rPr>
              <a:t>us-west-2</a:t>
            </a:r>
          </a:p>
        </p:txBody>
      </p:sp>
      <p:pic>
        <p:nvPicPr>
          <p:cNvPr id="7" name="Picture 6">
            <a:extLst>
              <a:ext uri="{FF2B5EF4-FFF2-40B4-BE49-F238E27FC236}">
                <a16:creationId xmlns:a16="http://schemas.microsoft.com/office/drawing/2014/main" id="{12792C33-96F2-0F4F-8F3A-D039F0DB874F}"/>
              </a:ext>
            </a:extLst>
          </p:cNvPr>
          <p:cNvPicPr>
            <a:picLocks noChangeAspect="1"/>
          </p:cNvPicPr>
          <p:nvPr/>
        </p:nvPicPr>
        <p:blipFill>
          <a:blip r:embed="rId5"/>
          <a:stretch>
            <a:fillRect/>
          </a:stretch>
        </p:blipFill>
        <p:spPr>
          <a:xfrm>
            <a:off x="94004" y="4161365"/>
            <a:ext cx="8964523" cy="9373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92405794"/>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97C89A-FD0C-431E-81F6-90225B937683}">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2683</TotalTime>
  <Words>728</Words>
  <Application>Microsoft Macintosh PowerPoint</Application>
  <PresentationFormat>On-screen Show (16:9)</PresentationFormat>
  <Paragraphs>81</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Amazon Ember</vt:lpstr>
      <vt:lpstr>Amazon Ember Regular</vt:lpstr>
      <vt:lpstr>Apple Braille</vt:lpstr>
      <vt:lpstr>Arial</vt:lpstr>
      <vt:lpstr>Calibri</vt:lpstr>
      <vt:lpstr>Consolas</vt:lpstr>
      <vt:lpstr>Lucida Console</vt:lpstr>
      <vt:lpstr>Times New Roman</vt:lpstr>
      <vt:lpstr>DeckTemplate-AWS</vt:lpstr>
      <vt:lpstr>PowerPoint Presentation</vt:lpstr>
      <vt:lpstr>Verizon Report</vt:lpstr>
      <vt:lpstr>Initial setup</vt:lpstr>
      <vt:lpstr>Workshop agenda</vt:lpstr>
      <vt:lpstr>Threat detection and remediation services</vt:lpstr>
      <vt:lpstr>Start module 1</vt:lpstr>
      <vt:lpstr>Start module 1</vt:lpstr>
      <vt:lpstr>Start module 1 – Important!</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Greg .</cp:lastModifiedBy>
  <cp:revision>91</cp:revision>
  <cp:lastPrinted>2018-06-13T13:35:07Z</cp:lastPrinted>
  <dcterms:created xsi:type="dcterms:W3CDTF">2016-06-17T18:22:10Z</dcterms:created>
  <dcterms:modified xsi:type="dcterms:W3CDTF">2018-06-14T00:17:55Z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