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3"/>
  </p:notesMasterIdLst>
  <p:sldIdLst>
    <p:sldId id="285" r:id="rId5"/>
    <p:sldId id="371" r:id="rId6"/>
    <p:sldId id="378" r:id="rId7"/>
    <p:sldId id="478" r:id="rId8"/>
    <p:sldId id="477" r:id="rId9"/>
    <p:sldId id="382" r:id="rId10"/>
    <p:sldId id="446" r:id="rId11"/>
    <p:sldId id="475" r:id="rId12"/>
    <p:sldId id="457" r:id="rId13"/>
    <p:sldId id="455" r:id="rId14"/>
    <p:sldId id="453" r:id="rId15"/>
    <p:sldId id="456" r:id="rId16"/>
    <p:sldId id="474" r:id="rId17"/>
    <p:sldId id="458" r:id="rId18"/>
    <p:sldId id="374" r:id="rId19"/>
    <p:sldId id="473" r:id="rId20"/>
    <p:sldId id="476" r:id="rId21"/>
    <p:sldId id="39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01C162-EA59-0C41-8E83-BE93AFD1B12C}">
          <p14:sldIdLst>
            <p14:sldId id="285"/>
            <p14:sldId id="371"/>
            <p14:sldId id="378"/>
            <p14:sldId id="478"/>
            <p14:sldId id="477"/>
            <p14:sldId id="382"/>
            <p14:sldId id="446"/>
            <p14:sldId id="475"/>
            <p14:sldId id="457"/>
            <p14:sldId id="455"/>
            <p14:sldId id="453"/>
            <p14:sldId id="456"/>
            <p14:sldId id="474"/>
            <p14:sldId id="458"/>
            <p14:sldId id="374"/>
            <p14:sldId id="473"/>
            <p14:sldId id="476"/>
            <p14:sldId id="397"/>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1" autoAdjust="0"/>
    <p:restoredTop sz="79760" autoAdjust="0"/>
  </p:normalViewPr>
  <p:slideViewPr>
    <p:cSldViewPr snapToGrid="0" showGuides="1">
      <p:cViewPr varScale="1">
        <p:scale>
          <a:sx n="138" d="100"/>
          <a:sy n="138" d="100"/>
        </p:scale>
        <p:origin x="272"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6/13/18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678291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162677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5652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3492218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keep working on the lab but please cleanup your resources as soon as you are done to avoid charges – the instructions are in </a:t>
            </a:r>
            <a:r>
              <a:rPr lang="en-US"/>
              <a:t>the module 4 doc.</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055541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87485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302652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room how many people completed the workshop. If &lt;50% do Review, if &gt;50% Review and Questions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05840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71708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750101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Attack Recap</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 Module 2 CloudFormation template creates two EC2 instances. They are in the same VPC but different subnets. The Malicious Host represents the attacker which we pretend is on the Internet. The Elastic IP on the Malicious Host is in a custom threat list in GuardDuty (in order to generate . The other instance named Compromised Instance represents the web server that was lifted and shifted into AWS.</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2. Although company policy is that only certificate authentication should be enabled for SSH, at some point password authentication for SSH was enabled on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3. The Malicious Host performed a brute force SSH password attack against the Compromised Instance. The brute force attack is designed to be successful</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4. The SSH brute force attack was successful and the attacker was able to log in to the Compromised Instance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5. We pretend here that the attacker then copied the temp credentials (that came from IAM Role for EC2) from the instance to an S3 bucket - in reality the API calls from the Malicious Host use the temp creds from the IAM Role for EC2 attached to the Malicious Host    </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6. The CloudFormation template that we ran in Module 2 enables encryption for the Data bucket and then the EC2 instance removes the encryption. In addition the CloudFormation template made the Data bucket public. This is used for the Macie part of the investigation in Module 3. We pretend that the attacker made the bucket public and removed the default encryption from the bucket.</a:t>
            </a:r>
          </a:p>
          <a:p>
            <a:pPr lvl="0">
              <a:lnSpc>
                <a:spcPct val="150000"/>
              </a:lnSpc>
              <a:spcBef>
                <a:spcPts val="1200"/>
              </a:spcBef>
            </a:pPr>
            <a:r>
              <a:rPr lang="en-US" sz="12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7. The API Calls that generated the API findings come from the Malicious Host. The calls use the temp creds from the IAM role for EC2 running on the Malicious Host. The GuardDuty findings are generated because the EIP on the Malicious Host is in a custom threat list.</a:t>
            </a:r>
          </a:p>
          <a:p>
            <a:endParaRPr lang="en-US" b="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99928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question to have a discussion in custom threat lists – and threat intelligence in general</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38857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94455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5706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233437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security/" TargetMode="External"/><Relationship Id="rId7" Type="http://schemas.openxmlformats.org/officeDocument/2006/relationships/hyperlink" Target="https://www.forbes.com/forbesinsights/bmc_security/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0.awsstatic.com/whitepapers/AWS_CAF_Security_Perspective.pdf" TargetMode="External"/><Relationship Id="rId5" Type="http://schemas.openxmlformats.org/officeDocument/2006/relationships/hyperlink" Target="https://www.nist.gov/cyberframework" TargetMode="External"/><Relationship Id="rId4" Type="http://schemas.openxmlformats.org/officeDocument/2006/relationships/hyperlink" Target="https://www.verizonenterprise.com/resources/reports/rp_DBIR_2018_Report_en_xg.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guardduty/latest/ug/guardduty_findings.html" TargetMode="External"/><Relationship Id="rId7" Type="http://schemas.openxmlformats.org/officeDocument/2006/relationships/hyperlink" Target="https://aws.amazon.com/blogs/security/classify-sensitive-data-in-your-environment-using-amazon-maci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awslabs/amazon-guardduty-tester" TargetMode="External"/><Relationship Id="rId5" Type="http://schemas.openxmlformats.org/officeDocument/2006/relationships/hyperlink" Target="https://github.com/aws-samples/amazon-guardduty-multiaccount-scripts" TargetMode="External"/><Relationship Id="rId4" Type="http://schemas.openxmlformats.org/officeDocument/2006/relationships/hyperlink" Target="https://github.com/aws-samples/amazon-guardduty-to-slac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7892704" cy="487849"/>
          </a:xfrm>
        </p:spPr>
        <p:txBody>
          <a:bodyPr/>
          <a:lstStyle/>
          <a:p>
            <a:r>
              <a:rPr lang="en-US" dirty="0"/>
              <a:t>Module 4 – Review, Discussion, Questions &amp; Cleanup</a:t>
            </a:r>
          </a:p>
        </p:txBody>
      </p:sp>
    </p:spTree>
    <p:extLst>
      <p:ext uri="{BB962C8B-B14F-4D97-AF65-F5344CB8AC3E}">
        <p14:creationId xmlns:p14="http://schemas.microsoft.com/office/powerpoint/2010/main" val="238736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513596" cy="3553926"/>
          </a:xfrm>
        </p:spPr>
        <p:txBody>
          <a:bodyPr/>
          <a:lstStyle/>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two AWS service provide a historical configuration change audit? </a:t>
            </a:r>
          </a:p>
          <a:p>
            <a:pPr marL="285750" indent="-285750">
              <a:buFont typeface="Arial" panose="020B0604020202020204" pitchFamily="34" charset="0"/>
              <a:buChar char="•"/>
            </a:pPr>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latin typeface="Amazon Ember" panose="020B0603020204020204" pitchFamily="34" charset="0"/>
                <a:ea typeface="Amazon Ember" panose="020B0603020204020204" pitchFamily="34" charset="0"/>
                <a:cs typeface="Amazon Ember" panose="020B0603020204020204" pitchFamily="34" charset="0"/>
              </a:rPr>
              <a:t>Which of the two is really designed (and much easier to use) for analysis of configuration changes?</a:t>
            </a:r>
            <a:endParaRPr lang="en-US" sz="1800" dirty="0"/>
          </a:p>
        </p:txBody>
      </p:sp>
    </p:spTree>
    <p:extLst>
      <p:ext uri="{BB962C8B-B14F-4D97-AF65-F5344CB8AC3E}">
        <p14:creationId xmlns:p14="http://schemas.microsoft.com/office/powerpoint/2010/main" val="9998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454873" cy="3553926"/>
          </a:xfrm>
        </p:spPr>
        <p:txBody>
          <a:bodyPr/>
          <a:lstStyle/>
          <a:p>
            <a:r>
              <a:rPr lang="en-US" sz="1800" dirty="0">
                <a:latin typeface="Amazon Ember" panose="020B0603020204020204" pitchFamily="34" charset="0"/>
                <a:ea typeface="Amazon Ember" panose="020B0603020204020204" pitchFamily="34" charset="0"/>
                <a:cs typeface="Amazon Ember" panose="020B0603020204020204" pitchFamily="34" charset="0"/>
              </a:rPr>
              <a:t>Let’s assume the company policy in this scenario is that EC2 instances running Linux can only use certificate authentication. At some point somebody must have enabled password authentication on the web server.</a:t>
            </a: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r>
              <a:rPr lang="en-US" sz="1800" dirty="0">
                <a:latin typeface="Amazon Ember" panose="020B0603020204020204" pitchFamily="34" charset="0"/>
                <a:ea typeface="Amazon Ember" panose="020B0603020204020204" pitchFamily="34" charset="0"/>
                <a:cs typeface="Amazon Ember" panose="020B0603020204020204" pitchFamily="34" charset="0"/>
              </a:rPr>
              <a:t>How could you determine when this was changed and by whom?</a:t>
            </a:r>
            <a:endParaRPr lang="en-US" sz="1800" dirty="0"/>
          </a:p>
        </p:txBody>
      </p:sp>
    </p:spTree>
    <p:extLst>
      <p:ext uri="{BB962C8B-B14F-4D97-AF65-F5344CB8AC3E}">
        <p14:creationId xmlns:p14="http://schemas.microsoft.com/office/powerpoint/2010/main" val="189874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r>
              <a:rPr lang="en-US" sz="1800" dirty="0"/>
              <a:t>We use Inspector as part of a remediation pipeline. Is Inspector a protect or detect service (or both – or other)?</a:t>
            </a:r>
          </a:p>
        </p:txBody>
      </p:sp>
      <p:pic>
        <p:nvPicPr>
          <p:cNvPr id="5" name="Picture 4">
            <a:extLst>
              <a:ext uri="{FF2B5EF4-FFF2-40B4-BE49-F238E27FC236}">
                <a16:creationId xmlns:a16="http://schemas.microsoft.com/office/drawing/2014/main" id="{EFE29B59-A281-E348-AEEC-A41F1B9E6C62}"/>
              </a:ext>
            </a:extLst>
          </p:cNvPr>
          <p:cNvPicPr>
            <a:picLocks noChangeAspect="1"/>
          </p:cNvPicPr>
          <p:nvPr/>
        </p:nvPicPr>
        <p:blipFill>
          <a:blip r:embed="rId3"/>
          <a:stretch>
            <a:fillRect/>
          </a:stretch>
        </p:blipFill>
        <p:spPr>
          <a:xfrm>
            <a:off x="4110183" y="1194441"/>
            <a:ext cx="3860800" cy="3607521"/>
          </a:xfrm>
          <a:prstGeom prst="rect">
            <a:avLst/>
          </a:prstGeom>
        </p:spPr>
      </p:pic>
      <p:sp>
        <p:nvSpPr>
          <p:cNvPr id="6" name="Rectangle 5">
            <a:extLst>
              <a:ext uri="{FF2B5EF4-FFF2-40B4-BE49-F238E27FC236}">
                <a16:creationId xmlns:a16="http://schemas.microsoft.com/office/drawing/2014/main" id="{6321BE2E-132B-694A-886F-39096EC72455}"/>
              </a:ext>
            </a:extLst>
          </p:cNvPr>
          <p:cNvSpPr/>
          <p:nvPr/>
        </p:nvSpPr>
        <p:spPr>
          <a:xfrm>
            <a:off x="336789" y="4432630"/>
            <a:ext cx="4248279"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a:t>
            </a:r>
            <a:r>
              <a:rPr lang="en-US"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dirty="0">
                <a:latin typeface="Amazon Ember" panose="020B0603020204020204" pitchFamily="34" charset="0"/>
                <a:ea typeface="Amazon Ember" panose="020B0603020204020204" pitchFamily="34" charset="0"/>
                <a:cs typeface="Amazon Ember" panose="020B0603020204020204" pitchFamily="34" charset="0"/>
              </a:rPr>
              <a:t>/</a:t>
            </a:r>
            <a:r>
              <a:rPr lang="en-US"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47343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Would you consider a single SSH brute force attack finding by itself be enough to kick off an automated action to add an ACL to block the source of the attack?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combination of data points would lead you to consider automatically terminating the compromised instances?</a:t>
            </a:r>
          </a:p>
        </p:txBody>
      </p:sp>
    </p:spTree>
    <p:extLst>
      <p:ext uri="{BB962C8B-B14F-4D97-AF65-F5344CB8AC3E}">
        <p14:creationId xmlns:p14="http://schemas.microsoft.com/office/powerpoint/2010/main" val="100757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205304" cy="3553926"/>
          </a:xfrm>
        </p:spPr>
        <p:txBody>
          <a:bodyPr/>
          <a:lstStyle/>
          <a:p>
            <a:pPr marL="285750" indent="-285750">
              <a:buFont typeface="Arial" panose="020B0604020202020204" pitchFamily="34" charset="0"/>
              <a:buChar char="•"/>
            </a:pPr>
            <a:r>
              <a:rPr lang="en-US" sz="1800" dirty="0"/>
              <a:t>Macie had an alert for “S3 Bucket IAM policy grants global read rights.” We investigated that bucket in the workshop. Were the objects in the bucket actually publicly accessible?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What about the encrypted objects in the bucket? </a:t>
            </a:r>
          </a:p>
        </p:txBody>
      </p:sp>
    </p:spTree>
    <p:extLst>
      <p:ext uri="{BB962C8B-B14F-4D97-AF65-F5344CB8AC3E}">
        <p14:creationId xmlns:p14="http://schemas.microsoft.com/office/powerpoint/2010/main" val="2932309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Cleanup</a:t>
            </a:r>
          </a:p>
        </p:txBody>
      </p:sp>
    </p:spTree>
    <p:extLst>
      <p:ext uri="{BB962C8B-B14F-4D97-AF65-F5344CB8AC3E}">
        <p14:creationId xmlns:p14="http://schemas.microsoft.com/office/powerpoint/2010/main" val="104887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6391"/>
            <a:ext cx="8205304" cy="545741"/>
          </a:xfrm>
        </p:spPr>
        <p:txBody>
          <a:bodyPr/>
          <a:lstStyle/>
          <a:p>
            <a:r>
              <a:rPr lang="en-US" dirty="0"/>
              <a:t>Links we discussed</a:t>
            </a:r>
          </a:p>
        </p:txBody>
      </p:sp>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770246"/>
            <a:ext cx="8682086" cy="3859518"/>
          </a:xfrm>
          <a:prstGeom prst="rect">
            <a:avLst/>
          </a:prstGeom>
          <a:noFill/>
        </p:spPr>
        <p:txBody>
          <a:bodyPr wrap="square" rtlCol="0">
            <a:spAutoFit/>
          </a:bodyPr>
          <a:lstStyle/>
          <a:p>
            <a:r>
              <a:rPr lang="en-US" sz="1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3"/>
              </a:rPr>
              <a:t>https://aws.amazon.com/security/</a:t>
            </a:r>
            <a:endParaRPr lang="en-US" sz="1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8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800" dirty="0">
                <a:latin typeface="Amazon Ember" panose="020B0603020204020204" pitchFamily="34" charset="0"/>
                <a:ea typeface="Amazon Ember" panose="020B0603020204020204" pitchFamily="34" charset="0"/>
                <a:cs typeface="Amazon Ember" panose="020B0603020204020204" pitchFamily="34" charset="0"/>
                <a:hlinkClick r:id="rId4"/>
              </a:rPr>
              <a:t>https://www.verizonenterprise.com/resources/reports/rp_DBIR_2018_Report_en_xg.pdf</a:t>
            </a:r>
            <a:r>
              <a:rPr lang="en-US" sz="1800" dirty="0">
                <a:latin typeface="Amazon Ember" panose="020B0603020204020204" pitchFamily="34" charset="0"/>
                <a:ea typeface="Amazon Ember" panose="020B0603020204020204" pitchFamily="34" charset="0"/>
                <a:cs typeface="Amazon Ember" panose="020B0603020204020204" pitchFamily="34" charset="0"/>
              </a:rPr>
              <a:t> </a:t>
            </a: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r>
              <a:rPr lang="en-US" sz="1800" dirty="0">
                <a:latin typeface="Amazon Ember" panose="020B0603020204020204" pitchFamily="34" charset="0"/>
                <a:ea typeface="Amazon Ember" panose="020B0603020204020204" pitchFamily="34" charset="0"/>
                <a:cs typeface="Amazon Ember" panose="020B0603020204020204" pitchFamily="34" charset="0"/>
                <a:hlinkClick r:id="rId5"/>
              </a:rPr>
              <a:t>https://www.nist.gov/cyberframework</a:t>
            </a:r>
            <a:r>
              <a:rPr lang="en-US" sz="1800" dirty="0">
                <a:latin typeface="Amazon Ember" panose="020B0603020204020204" pitchFamily="34" charset="0"/>
                <a:ea typeface="Amazon Ember" panose="020B0603020204020204" pitchFamily="34" charset="0"/>
                <a:cs typeface="Amazon Ember" panose="020B0603020204020204" pitchFamily="34" charset="0"/>
              </a:rPr>
              <a:t> </a:t>
            </a: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r>
              <a:rPr lang="en-US" sz="1800" dirty="0">
                <a:latin typeface="Amazon Ember" panose="020B0603020204020204" pitchFamily="34" charset="0"/>
                <a:ea typeface="Amazon Ember" panose="020B0603020204020204" pitchFamily="34" charset="0"/>
                <a:cs typeface="Amazon Ember" panose="020B0603020204020204" pitchFamily="34" charset="0"/>
                <a:hlinkClick r:id="rId6"/>
              </a:rPr>
              <a:t>https://d0.awsstatic.com/whitepapers/AWS_CAF_Security_Perspective.pdf</a:t>
            </a:r>
            <a:r>
              <a:rPr lang="en-US" sz="1800" dirty="0">
                <a:latin typeface="Amazon Ember" panose="020B0603020204020204" pitchFamily="34" charset="0"/>
                <a:ea typeface="Amazon Ember" panose="020B0603020204020204" pitchFamily="34" charset="0"/>
                <a:cs typeface="Amazon Ember" panose="020B0603020204020204" pitchFamily="34" charset="0"/>
              </a:rPr>
              <a:t> </a:t>
            </a:r>
          </a:p>
          <a:p>
            <a:endParaRPr lang="en-US" sz="1800" dirty="0">
              <a:latin typeface="Amazon Ember" panose="020B0603020204020204" pitchFamily="34" charset="0"/>
              <a:ea typeface="Amazon Ember" panose="020B0603020204020204" pitchFamily="34" charset="0"/>
              <a:cs typeface="Amazon Ember" panose="020B0603020204020204" pitchFamily="34" charset="0"/>
            </a:endParaRPr>
          </a:p>
          <a:p>
            <a:r>
              <a:rPr lang="en-US" sz="1800" dirty="0">
                <a:latin typeface="Amazon Ember" panose="020B0603020204020204" pitchFamily="34" charset="0"/>
                <a:ea typeface="Amazon Ember" panose="020B0603020204020204" pitchFamily="34" charset="0"/>
                <a:cs typeface="Amazon Ember" panose="020B0603020204020204" pitchFamily="34" charset="0"/>
                <a:hlinkClick r:id="rId7"/>
              </a:rPr>
              <a:t>https://www.forbes.com/forbesinsights/bmc_security/index.html</a:t>
            </a:r>
            <a:r>
              <a:rPr lang="en-US" sz="1800" dirty="0">
                <a:latin typeface="Amazon Ember" panose="020B0603020204020204" pitchFamily="34" charset="0"/>
                <a:ea typeface="Amazon Ember" panose="020B0603020204020204" pitchFamily="34" charset="0"/>
                <a:cs typeface="Amazon Ember" panose="020B0603020204020204" pitchFamily="34" charset="0"/>
              </a:rPr>
              <a:t> </a:t>
            </a:r>
          </a:p>
          <a:p>
            <a:endParaRPr lang="en-US" sz="1400" dirty="0">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22141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6391"/>
            <a:ext cx="8205304" cy="545741"/>
          </a:xfrm>
        </p:spPr>
        <p:txBody>
          <a:bodyPr/>
          <a:lstStyle/>
          <a:p>
            <a:r>
              <a:rPr lang="en-US" dirty="0"/>
              <a:t>Useful Links</a:t>
            </a:r>
          </a:p>
        </p:txBody>
      </p:sp>
      <p:sp>
        <p:nvSpPr>
          <p:cNvPr id="4" name="Content Placeholder 3">
            <a:extLst>
              <a:ext uri="{FF2B5EF4-FFF2-40B4-BE49-F238E27FC236}">
                <a16:creationId xmlns:a16="http://schemas.microsoft.com/office/drawing/2014/main" id="{A6A1C8C5-82FA-3D47-A048-EF0D9641CF60}"/>
              </a:ext>
            </a:extLst>
          </p:cNvPr>
          <p:cNvSpPr txBox="1">
            <a:spLocks noGrp="1"/>
          </p:cNvSpPr>
          <p:nvPr>
            <p:ph idx="1"/>
          </p:nvPr>
        </p:nvSpPr>
        <p:spPr>
          <a:xfrm>
            <a:off x="336789" y="552132"/>
            <a:ext cx="8682086" cy="4770537"/>
          </a:xfrm>
          <a:prstGeom prst="rect">
            <a:avLst/>
          </a:prstGeom>
          <a:noFill/>
        </p:spPr>
        <p:txBody>
          <a:bodyPr wrap="square" rtlCol="0">
            <a:spAutoFit/>
          </a:bodyPr>
          <a:lstStyle/>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All Findings</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3"/>
              </a:rPr>
              <a:t>https://docs.aws.amazon.com/guardduty/latest/ug/guardduty_findings.html</a:t>
            </a: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a:t>
            </a: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to Slack Integration: </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4"/>
            </a:endParaRP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4"/>
              </a:rPr>
              <a:t>https://github.com/aws-samples/amazon-guardduty-to-slack</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Multi-Account script: </a:t>
            </a:r>
            <a:endPar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5"/>
            </a:endParaRP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5"/>
              </a:rPr>
              <a:t>https://github.com/aws-samples/amazon-guardduty-multiaccount-scripts</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 Testing Scripts:</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6"/>
              </a:rPr>
              <a:t>https://github.com/awslabs/amazon-guardduty-tester</a:t>
            </a: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a:t>
            </a:r>
          </a:p>
          <a:p>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r>
              <a:rPr lang="en-US" sz="1400" b="1"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Macie blog with test data : </a:t>
            </a:r>
          </a:p>
          <a:p>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hlinkClick r:id="rId7"/>
              </a:rPr>
              <a:t>https://aws.amazon.com/blogs/security/classify-sensitive-data-in-your-environment-using-amazon-macie/</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61014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7594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3482043" cy="923330"/>
          </a:xfrm>
          <a:prstGeom prst="rect">
            <a:avLst/>
          </a:prstGeom>
        </p:spPr>
        <p:txBody>
          <a:bodyPr wrap="none">
            <a:spAutoFit/>
          </a:bodyPr>
          <a:lstStyle/>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Review &amp; Discussion – 5 min</a:t>
            </a:r>
          </a:p>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Questions – 15 min</a:t>
            </a:r>
          </a:p>
          <a:p>
            <a:pPr marL="342900" indent="-342900">
              <a:buFont typeface="Arial" panose="020B0604020202020204" pitchFamily="34" charset="0"/>
              <a:buChar char="•"/>
            </a:pPr>
            <a:r>
              <a:rPr lang="en-US" dirty="0">
                <a:latin typeface="Amazon Ember" panose="020B0603020204020204" pitchFamily="34" charset="0"/>
                <a:ea typeface="Amazon Ember" panose="020B0603020204020204" pitchFamily="34" charset="0"/>
                <a:cs typeface="Amazon Ember" panose="020B0603020204020204" pitchFamily="34" charset="0"/>
              </a:rPr>
              <a:t>Cleanup</a:t>
            </a:r>
          </a:p>
        </p:txBody>
      </p:sp>
    </p:spTree>
    <p:extLst>
      <p:ext uri="{BB962C8B-B14F-4D97-AF65-F5344CB8AC3E}">
        <p14:creationId xmlns:p14="http://schemas.microsoft.com/office/powerpoint/2010/main" val="143200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&amp; Discussion</a:t>
            </a:r>
            <a:br>
              <a:rPr lang="en-US" dirty="0"/>
            </a:br>
            <a:endParaRPr lang="en-US" dirty="0"/>
          </a:p>
        </p:txBody>
      </p:sp>
    </p:spTree>
    <p:extLst>
      <p:ext uri="{BB962C8B-B14F-4D97-AF65-F5344CB8AC3E}">
        <p14:creationId xmlns:p14="http://schemas.microsoft.com/office/powerpoint/2010/main" val="208751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Attack</a:t>
            </a:r>
          </a:p>
        </p:txBody>
      </p:sp>
      <p:pic>
        <p:nvPicPr>
          <p:cNvPr id="6" name="Content Placeholder 5">
            <a:extLst>
              <a:ext uri="{FF2B5EF4-FFF2-40B4-BE49-F238E27FC236}">
                <a16:creationId xmlns:a16="http://schemas.microsoft.com/office/drawing/2014/main" id="{30CBAF65-E90A-AF4D-8777-AC0334835FAF}"/>
              </a:ext>
            </a:extLst>
          </p:cNvPr>
          <p:cNvPicPr>
            <a:picLocks noGrp="1" noChangeAspect="1"/>
          </p:cNvPicPr>
          <p:nvPr>
            <p:ph idx="1"/>
          </p:nvPr>
        </p:nvPicPr>
        <p:blipFill>
          <a:blip r:embed="rId3"/>
          <a:stretch>
            <a:fillRect/>
          </a:stretch>
        </p:blipFill>
        <p:spPr>
          <a:xfrm>
            <a:off x="2716135" y="-87254"/>
            <a:ext cx="4749894" cy="4885012"/>
          </a:xfrm>
        </p:spPr>
      </p:pic>
    </p:spTree>
    <p:extLst>
      <p:ext uri="{BB962C8B-B14F-4D97-AF65-F5344CB8AC3E}">
        <p14:creationId xmlns:p14="http://schemas.microsoft.com/office/powerpoint/2010/main" val="21020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2</a:t>
            </a:r>
            <a:br>
              <a:rPr lang="en-US" dirty="0"/>
            </a:br>
            <a:r>
              <a:rPr lang="en-US" dirty="0"/>
              <a:t>setup</a:t>
            </a:r>
          </a:p>
        </p:txBody>
      </p:sp>
      <p:pic>
        <p:nvPicPr>
          <p:cNvPr id="7" name="Content Placeholder 6">
            <a:extLst>
              <a:ext uri="{FF2B5EF4-FFF2-40B4-BE49-F238E27FC236}">
                <a16:creationId xmlns:a16="http://schemas.microsoft.com/office/drawing/2014/main" id="{7FCEFE30-0A59-D44D-BFEF-5D5975FABA81}"/>
              </a:ext>
            </a:extLst>
          </p:cNvPr>
          <p:cNvPicPr>
            <a:picLocks noGrp="1" noChangeAspect="1"/>
          </p:cNvPicPr>
          <p:nvPr>
            <p:ph idx="1"/>
          </p:nvPr>
        </p:nvPicPr>
        <p:blipFill>
          <a:blip r:embed="rId3"/>
          <a:stretch>
            <a:fillRect/>
          </a:stretch>
        </p:blipFill>
        <p:spPr>
          <a:xfrm>
            <a:off x="2014582" y="0"/>
            <a:ext cx="6678340" cy="4701952"/>
          </a:xfrm>
        </p:spPr>
      </p:pic>
    </p:spTree>
    <p:extLst>
      <p:ext uri="{BB962C8B-B14F-4D97-AF65-F5344CB8AC3E}">
        <p14:creationId xmlns:p14="http://schemas.microsoft.com/office/powerpoint/2010/main" val="235832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9E60260-1F3C-994F-9BF5-A43F6FE74694}"/>
              </a:ext>
            </a:extLst>
          </p:cNvPr>
          <p:cNvPicPr>
            <a:picLocks noGrp="1" noChangeAspect="1"/>
          </p:cNvPicPr>
          <p:nvPr>
            <p:ph idx="1"/>
          </p:nvPr>
        </p:nvPicPr>
        <p:blipFill>
          <a:blip r:embed="rId3"/>
          <a:stretch>
            <a:fillRect/>
          </a:stretch>
        </p:blipFill>
        <p:spPr>
          <a:xfrm>
            <a:off x="2083467" y="-106736"/>
            <a:ext cx="7134425" cy="4801155"/>
          </a:xfrm>
        </p:spPr>
      </p:pic>
      <p:sp>
        <p:nvSpPr>
          <p:cNvPr id="2" name="Title 1"/>
          <p:cNvSpPr>
            <a:spLocks noGrp="1"/>
          </p:cNvSpPr>
          <p:nvPr>
            <p:ph type="title"/>
          </p:nvPr>
        </p:nvSpPr>
        <p:spPr/>
        <p:txBody>
          <a:bodyPr/>
          <a:lstStyle/>
          <a:p>
            <a:r>
              <a:rPr lang="en-US" dirty="0"/>
              <a:t>What</a:t>
            </a:r>
            <a:br>
              <a:rPr lang="en-US" dirty="0"/>
            </a:br>
            <a:r>
              <a:rPr lang="en-US" dirty="0"/>
              <a:t>really</a:t>
            </a:r>
            <a:br>
              <a:rPr lang="en-US" dirty="0"/>
            </a:br>
            <a:r>
              <a:rPr lang="en-US" dirty="0"/>
              <a:t>happened?</a:t>
            </a:r>
          </a:p>
        </p:txBody>
      </p:sp>
    </p:spTree>
    <p:extLst>
      <p:ext uri="{BB962C8B-B14F-4D97-AF65-F5344CB8AC3E}">
        <p14:creationId xmlns:p14="http://schemas.microsoft.com/office/powerpoint/2010/main" val="112151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97140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9" y="878704"/>
            <a:ext cx="8496818" cy="3553926"/>
          </a:xfrm>
        </p:spPr>
        <p:txBody>
          <a:bodyPr/>
          <a:lstStyle/>
          <a:p>
            <a:r>
              <a:rPr lang="en-US" sz="1800" dirty="0"/>
              <a:t>Why did the API calls from the “malicious host” generate GuardDuty findings? </a:t>
            </a:r>
          </a:p>
        </p:txBody>
      </p:sp>
    </p:spTree>
    <p:extLst>
      <p:ext uri="{BB962C8B-B14F-4D97-AF65-F5344CB8AC3E}">
        <p14:creationId xmlns:p14="http://schemas.microsoft.com/office/powerpoint/2010/main" val="376773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questions</a:t>
            </a:r>
          </a:p>
        </p:txBody>
      </p:sp>
      <p:sp>
        <p:nvSpPr>
          <p:cNvPr id="3" name="Content Placeholder 2"/>
          <p:cNvSpPr>
            <a:spLocks noGrp="1"/>
          </p:cNvSpPr>
          <p:nvPr>
            <p:ph idx="1"/>
          </p:nvPr>
        </p:nvSpPr>
        <p:spPr>
          <a:xfrm>
            <a:off x="336788" y="878704"/>
            <a:ext cx="8538763" cy="3553926"/>
          </a:xfrm>
        </p:spPr>
        <p:txBody>
          <a:bodyPr/>
          <a:lstStyle/>
          <a:p>
            <a:pPr marL="285750" indent="-285750">
              <a:buFont typeface="Arial" panose="020B0604020202020204" pitchFamily="34" charset="0"/>
              <a:buChar char="•"/>
            </a:pPr>
            <a:r>
              <a:rPr lang="en-US" sz="1800" dirty="0"/>
              <a:t>The lab mentions you can ignore the high severity SSH brute force attack finding? Why? </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Why is this a ”side-effect” of the simulated attack in this workshop? (hint: how does that differ from the medium severity brute force finding we investigated?)</a:t>
            </a:r>
          </a:p>
        </p:txBody>
      </p:sp>
    </p:spTree>
    <p:extLst>
      <p:ext uri="{BB962C8B-B14F-4D97-AF65-F5344CB8AC3E}">
        <p14:creationId xmlns:p14="http://schemas.microsoft.com/office/powerpoint/2010/main" val="12325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DeckTemplate_AWS</Template>
  <TotalTime>2451</TotalTime>
  <Words>899</Words>
  <Application>Microsoft Macintosh PowerPoint</Application>
  <PresentationFormat>On-screen Show (16:9)</PresentationFormat>
  <Paragraphs>90</Paragraphs>
  <Slides>18</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Amazon Ember</vt:lpstr>
      <vt:lpstr>Amazon Ember Regular</vt:lpstr>
      <vt:lpstr>Arial</vt:lpstr>
      <vt:lpstr>Calibri</vt:lpstr>
      <vt:lpstr>Consolas</vt:lpstr>
      <vt:lpstr>Lucida Console</vt:lpstr>
      <vt:lpstr>Times New Roman</vt:lpstr>
      <vt:lpstr>DeckTemplate-AWS</vt:lpstr>
      <vt:lpstr>PowerPoint Presentation</vt:lpstr>
      <vt:lpstr>Agenda</vt:lpstr>
      <vt:lpstr>Review &amp; Discussion </vt:lpstr>
      <vt:lpstr>The Attack</vt:lpstr>
      <vt:lpstr>Module 2 setup</vt:lpstr>
      <vt:lpstr>What really happened?</vt:lpstr>
      <vt:lpstr>Questions</vt:lpstr>
      <vt:lpstr>Workshop questions</vt:lpstr>
      <vt:lpstr>Workshop questions</vt:lpstr>
      <vt:lpstr>Workshop questions</vt:lpstr>
      <vt:lpstr>Workshop questions</vt:lpstr>
      <vt:lpstr>Workshop questions</vt:lpstr>
      <vt:lpstr>Workshop questions</vt:lpstr>
      <vt:lpstr>Workshop questions</vt:lpstr>
      <vt:lpstr>Cleanup</vt:lpstr>
      <vt:lpstr>Links we discussed</vt:lpstr>
      <vt:lpstr>Useful Links</vt:lpstr>
      <vt:lpstr>Thank you!</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59</cp:revision>
  <cp:lastPrinted>2018-06-13T13:35:50Z</cp:lastPrinted>
  <dcterms:created xsi:type="dcterms:W3CDTF">2016-06-17T18:22:10Z</dcterms:created>
  <dcterms:modified xsi:type="dcterms:W3CDTF">2018-06-14T00:17:33Z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