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5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d38cc583f_1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fd38cc583f_1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d38cc583f_1_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fd38cc583f_1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d3f3e0650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2" name="Google Shape;192;g2fd3f3e0650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d370a7562_0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fd370a7562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d370a756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d370a756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d370a7562_0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fd370a7562_0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d370a756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d370a756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d38cc583f_1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fd38cc583f_1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d38cc583f_1_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fd38cc583f_1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d38cc583f_1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fd38cc583f_1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d38cc583f_1_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fd38cc583f_1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d38cc583f_1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fd38cc583f_1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d38cc583f_1_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fd38cc583f_1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d38cc583f_1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fd38cc583f_1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d38cc583f_1_1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fd38cc583f_1_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2437" y="4439643"/>
            <a:ext cx="8239126" cy="238867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52436" y="965622"/>
            <a:ext cx="8239127" cy="17430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52438" y="2698824"/>
            <a:ext cx="8239125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4502906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2438" y="357188"/>
            <a:ext cx="8239125" cy="5381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2438" y="842236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52438" y="1593189"/>
            <a:ext cx="8239125" cy="309600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52438" y="357188"/>
            <a:ext cx="3667125" cy="5381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452438" y="842236"/>
            <a:ext cx="3667125" cy="35054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452438" y="1593189"/>
            <a:ext cx="3667125" cy="309600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8" name="Google Shape;68;p16"/>
          <p:cNvSpPr/>
          <p:nvPr>
            <p:ph idx="3" type="pic"/>
          </p:nvPr>
        </p:nvSpPr>
        <p:spPr>
          <a:xfrm>
            <a:off x="2392575" y="473943"/>
            <a:ext cx="8448675" cy="419755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52436" y="1700213"/>
            <a:ext cx="8239127" cy="17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b="0"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4500562" y="4906962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2438" y="1845316"/>
            <a:ext cx="8239125" cy="1452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2438" y="357188"/>
            <a:ext cx="8239125" cy="53743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452438" y="842236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452438" y="1593189"/>
            <a:ext cx="8239125" cy="309600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>
            <p:ph idx="2" type="pic"/>
          </p:nvPr>
        </p:nvSpPr>
        <p:spPr>
          <a:xfrm>
            <a:off x="-161925" y="-1514475"/>
            <a:ext cx="11049000" cy="676275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0"/>
          <p:cNvSpPr txBox="1"/>
          <p:nvPr>
            <p:ph type="title"/>
          </p:nvPr>
        </p:nvSpPr>
        <p:spPr>
          <a:xfrm>
            <a:off x="452438" y="2671763"/>
            <a:ext cx="8239125" cy="17430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452884" y="414801"/>
            <a:ext cx="8238233" cy="238867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3" type="body"/>
          </p:nvPr>
        </p:nvSpPr>
        <p:spPr>
          <a:xfrm>
            <a:off x="452438" y="4353716"/>
            <a:ext cx="8239125" cy="429258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452438" y="476250"/>
            <a:ext cx="3667125" cy="2205852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452438" y="2647716"/>
            <a:ext cx="3667125" cy="2018401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0" name="Google Shape;90;p21"/>
          <p:cNvSpPr/>
          <p:nvPr>
            <p:ph idx="2" type="pic"/>
          </p:nvPr>
        </p:nvSpPr>
        <p:spPr>
          <a:xfrm>
            <a:off x="4519614" y="476250"/>
            <a:ext cx="4195652" cy="4203708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4500562" y="4906962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452438" y="1593189"/>
            <a:ext cx="8239125" cy="309600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452438" y="357188"/>
            <a:ext cx="8239125" cy="53810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452438" y="842236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452438" y="3098318"/>
            <a:ext cx="8239125" cy="35054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452438" y="350722"/>
            <a:ext cx="8239125" cy="2759649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Helvetica Neue"/>
              <a:buNone/>
              <a:defRPr b="1" sz="94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Helvetica Neue"/>
              <a:buNone/>
              <a:defRPr b="1" sz="94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Helvetica Neue"/>
              <a:buNone/>
              <a:defRPr b="1" sz="94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Helvetica Neue"/>
              <a:buNone/>
              <a:defRPr b="1" sz="94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Helvetica Neue"/>
              <a:buNone/>
              <a:defRPr b="1" sz="94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930309" y="4003295"/>
            <a:ext cx="7555970" cy="238867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657721" y="1852447"/>
            <a:ext cx="7828558" cy="1438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>
            <p:ph idx="2" type="pic"/>
          </p:nvPr>
        </p:nvSpPr>
        <p:spPr>
          <a:xfrm>
            <a:off x="5786438" y="2657028"/>
            <a:ext cx="3048000" cy="2028825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6"/>
          <p:cNvSpPr/>
          <p:nvPr>
            <p:ph idx="3" type="pic"/>
          </p:nvPr>
        </p:nvSpPr>
        <p:spPr>
          <a:xfrm>
            <a:off x="-1100137" y="476250"/>
            <a:ext cx="8512175" cy="4229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6"/>
          <p:cNvSpPr/>
          <p:nvPr>
            <p:ph idx="4" type="pic"/>
          </p:nvPr>
        </p:nvSpPr>
        <p:spPr>
          <a:xfrm>
            <a:off x="5786438" y="476250"/>
            <a:ext cx="3048000" cy="2028825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>
            <p:ph idx="2" type="pic"/>
          </p:nvPr>
        </p:nvSpPr>
        <p:spPr>
          <a:xfrm>
            <a:off x="-566737" y="-1395412"/>
            <a:ext cx="10691813" cy="7136341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2" type="sldNum"/>
          </p:nvPr>
        </p:nvSpPr>
        <p:spPr>
          <a:xfrm>
            <a:off x="8472458" y="4663217"/>
            <a:ext cx="5487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>
            <a:lvl1pPr indent="-317500" lvl="0" marL="457200" rtl="0">
              <a:spcBef>
                <a:spcPts val="17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17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17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17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17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17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17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17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17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23" name="Google Shape;123;p30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>
            <a:lvl1pPr indent="-317500" lvl="0" marL="457200" rtl="0">
              <a:spcBef>
                <a:spcPts val="17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17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17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17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17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17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17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17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17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8472458" y="4663217"/>
            <a:ext cx="5487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2438" y="357188"/>
            <a:ext cx="8239125" cy="53743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2438" y="1593189"/>
            <a:ext cx="8239125" cy="309600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8300" lvl="5" marL="27432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68300" lvl="6" marL="32004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68300" lvl="7" marL="36576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68300" lvl="8" marL="41148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type="title"/>
          </p:nvPr>
        </p:nvSpPr>
        <p:spPr>
          <a:xfrm>
            <a:off x="452438" y="476250"/>
            <a:ext cx="3667200" cy="22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" sz="3200" u="none" cap="none" strike="noStrike">
                <a:solidFill>
                  <a:srgbClr val="9DEC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>
              <a:solidFill>
                <a:srgbClr val="9DECBF"/>
              </a:solidFill>
            </a:endParaRPr>
          </a:p>
        </p:txBody>
      </p:sp>
      <p:sp>
        <p:nvSpPr>
          <p:cNvPr id="130" name="Google Shape;130;p31"/>
          <p:cNvSpPr txBox="1"/>
          <p:nvPr>
            <p:ph idx="4294967295" type="body"/>
          </p:nvPr>
        </p:nvSpPr>
        <p:spPr>
          <a:xfrm>
            <a:off x="452425" y="118633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260350" lvl="0" marL="2667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FEFEF"/>
              </a:buClr>
              <a:buSzPts val="2500"/>
              <a:buFont typeface="Helvetica Neue"/>
              <a:buChar char="•"/>
            </a:pPr>
            <a:r>
              <a:rPr lang="en" sz="2100">
                <a:solidFill>
                  <a:srgbClr val="EFEFEF"/>
                </a:solidFill>
              </a:rPr>
              <a:t>Paradigm Shift</a:t>
            </a:r>
            <a:endParaRPr>
              <a:solidFill>
                <a:srgbClr val="EFEFEF"/>
              </a:solidFill>
            </a:endParaRPr>
          </a:p>
          <a:p>
            <a:pPr indent="-260350" lvl="0" marL="2667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FEFEF"/>
              </a:buClr>
              <a:buSzPts val="2500"/>
              <a:buFont typeface="Helvetica Neue"/>
              <a:buChar char="•"/>
            </a:pPr>
            <a:r>
              <a:rPr lang="en" sz="2100">
                <a:solidFill>
                  <a:srgbClr val="EFEFEF"/>
                </a:solidFill>
              </a:rPr>
              <a:t>Conclusion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31" name="Google Shape;131;p31"/>
          <p:cNvSpPr txBox="1"/>
          <p:nvPr/>
        </p:nvSpPr>
        <p:spPr>
          <a:xfrm>
            <a:off x="2877950" y="2724050"/>
            <a:ext cx="557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0"/>
          <p:cNvSpPr txBox="1"/>
          <p:nvPr>
            <p:ph type="title"/>
          </p:nvPr>
        </p:nvSpPr>
        <p:spPr>
          <a:xfrm>
            <a:off x="452438" y="357188"/>
            <a:ext cx="8239125" cy="53743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" sz="3200" u="none" cap="none" strike="noStrike">
                <a:solidFill>
                  <a:srgbClr val="9DEC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takeaways</a:t>
            </a:r>
            <a:endParaRPr>
              <a:solidFill>
                <a:srgbClr val="9DECBF"/>
              </a:solidFill>
            </a:endParaRPr>
          </a:p>
        </p:txBody>
      </p:sp>
      <p:sp>
        <p:nvSpPr>
          <p:cNvPr id="188" name="Google Shape;188;p40"/>
          <p:cNvSpPr txBox="1"/>
          <p:nvPr>
            <p:ph idx="1" type="body"/>
          </p:nvPr>
        </p:nvSpPr>
        <p:spPr>
          <a:xfrm>
            <a:off x="452438" y="842236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lang="en" sz="2100"/>
              <a:t> </a:t>
            </a:r>
            <a:endParaRPr/>
          </a:p>
        </p:txBody>
      </p:sp>
      <p:sp>
        <p:nvSpPr>
          <p:cNvPr id="189" name="Google Shape;189;p40"/>
          <p:cNvSpPr txBox="1"/>
          <p:nvPr>
            <p:ph idx="2" type="body"/>
          </p:nvPr>
        </p:nvSpPr>
        <p:spPr>
          <a:xfrm>
            <a:off x="452438" y="1244493"/>
            <a:ext cx="8239125" cy="3444701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Helvetica Neue"/>
              <a:buChar char="•"/>
            </a:pPr>
            <a:r>
              <a:rPr b="0" i="0" lang="en" sz="18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Ability to read &amp; write code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Helvetica Neue"/>
              <a:buChar char="•"/>
            </a:pPr>
            <a:r>
              <a:rPr b="0" i="0" lang="en" sz="18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Handle edge cases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Helvetica Neue"/>
              <a:buChar char="•"/>
            </a:pPr>
            <a:r>
              <a:rPr b="0" i="0" lang="en" sz="18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Implementing/codifying the appropriate security controls to bridge gaps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/>
          <p:nvPr>
            <p:ph type="title"/>
          </p:nvPr>
        </p:nvSpPr>
        <p:spPr>
          <a:xfrm>
            <a:off x="452438" y="357188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" sz="3200" u="none" cap="none" strike="noStrike">
                <a:solidFill>
                  <a:srgbClr val="9DEC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 #</a:t>
            </a:r>
            <a:r>
              <a:rPr lang="en">
                <a:solidFill>
                  <a:srgbClr val="9DECBF"/>
                </a:solidFill>
              </a:rPr>
              <a:t>2</a:t>
            </a:r>
            <a:endParaRPr>
              <a:solidFill>
                <a:srgbClr val="9DECBF"/>
              </a:solidFill>
            </a:endParaRPr>
          </a:p>
        </p:txBody>
      </p:sp>
      <p:sp>
        <p:nvSpPr>
          <p:cNvPr id="195" name="Google Shape;195;p41"/>
          <p:cNvSpPr txBox="1"/>
          <p:nvPr>
            <p:ph idx="2" type="body"/>
          </p:nvPr>
        </p:nvSpPr>
        <p:spPr>
          <a:xfrm>
            <a:off x="452438" y="1216240"/>
            <a:ext cx="8239200" cy="3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Char char="•"/>
            </a:pPr>
            <a:r>
              <a:rPr lang="en"/>
              <a:t>Disclaimer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</a:pPr>
            <a:r>
              <a:rPr lang="en"/>
              <a:t>🔎 varies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</a:pPr>
            <a:r>
              <a:rPr lang="en">
                <a:solidFill>
                  <a:schemeClr val="lt1"/>
                </a:solidFill>
              </a:rPr>
              <a:t>🕖</a:t>
            </a:r>
            <a:r>
              <a:rPr lang="en"/>
              <a:t>Constraint on security best practices 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</a:pPr>
            <a:r>
              <a:rPr lang="en"/>
              <a:t>Recommendations </a:t>
            </a:r>
            <a:r>
              <a:rPr lang="en">
                <a:solidFill>
                  <a:schemeClr val="lt1"/>
                </a:solidFill>
              </a:rPr>
              <a:t>📕</a:t>
            </a:r>
            <a:r>
              <a:rPr lang="en"/>
              <a:t>operational/audit vs</a:t>
            </a:r>
            <a:r>
              <a:rPr lang="en">
                <a:solidFill>
                  <a:schemeClr val="lt1"/>
                </a:solidFill>
              </a:rPr>
              <a:t>💡</a:t>
            </a:r>
            <a:r>
              <a:rPr lang="en"/>
              <a:t>implementation centric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>
            <p:ph type="title"/>
          </p:nvPr>
        </p:nvSpPr>
        <p:spPr>
          <a:xfrm>
            <a:off x="452438" y="357188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" sz="3200" u="none" cap="none" strike="noStrike">
                <a:solidFill>
                  <a:srgbClr val="9DEC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takeaways</a:t>
            </a:r>
            <a:endParaRPr>
              <a:solidFill>
                <a:srgbClr val="9DECBF"/>
              </a:solidFill>
            </a:endParaRPr>
          </a:p>
        </p:txBody>
      </p:sp>
      <p:sp>
        <p:nvSpPr>
          <p:cNvPr id="201" name="Google Shape;201;p42"/>
          <p:cNvSpPr txBox="1"/>
          <p:nvPr>
            <p:ph idx="1" type="body"/>
          </p:nvPr>
        </p:nvSpPr>
        <p:spPr>
          <a:xfrm>
            <a:off x="452438" y="842236"/>
            <a:ext cx="8239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lang="en" sz="2100"/>
              <a:t> </a:t>
            </a:r>
            <a:endParaRPr/>
          </a:p>
        </p:txBody>
      </p:sp>
      <p:sp>
        <p:nvSpPr>
          <p:cNvPr id="202" name="Google Shape;202;p42"/>
          <p:cNvSpPr txBox="1"/>
          <p:nvPr>
            <p:ph idx="2" type="body"/>
          </p:nvPr>
        </p:nvSpPr>
        <p:spPr>
          <a:xfrm>
            <a:off x="452438" y="1244493"/>
            <a:ext cx="82392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Helvetica Neue"/>
              <a:buChar char="•"/>
            </a:pPr>
            <a:r>
              <a:rPr lang="en">
                <a:solidFill>
                  <a:srgbClr val="EFEFEF"/>
                </a:solidFill>
              </a:rPr>
              <a:t>Programming efficiency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Helvetica Neue"/>
              <a:buChar char="•"/>
            </a:pPr>
            <a:r>
              <a:rPr lang="en">
                <a:solidFill>
                  <a:srgbClr val="EFEFEF"/>
                </a:solidFill>
              </a:rPr>
              <a:t>Assess candidate’s algorithmic skills &amp; resolve edge cases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Helvetica Neue"/>
              <a:buChar char="•"/>
            </a:pPr>
            <a:r>
              <a:rPr lang="en">
                <a:solidFill>
                  <a:srgbClr val="EFEFEF"/>
                </a:solidFill>
              </a:rPr>
              <a:t>Implementing/codifying solutions &amp; display security knowledge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/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DECBF"/>
                </a:solidFill>
              </a:rPr>
              <a:t>Conclusion</a:t>
            </a:r>
            <a:endParaRPr>
              <a:solidFill>
                <a:srgbClr val="9DECB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type="title"/>
          </p:nvPr>
        </p:nvSpPr>
        <p:spPr>
          <a:xfrm>
            <a:off x="452438" y="357188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lang="en">
                <a:solidFill>
                  <a:srgbClr val="9DECBF"/>
                </a:solidFill>
              </a:rPr>
              <a:t>Session T</a:t>
            </a:r>
            <a:r>
              <a:rPr b="1" i="0" lang="en" sz="3200" u="none" cap="none" strike="noStrike">
                <a:solidFill>
                  <a:srgbClr val="9DEC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akeaways</a:t>
            </a:r>
            <a:endParaRPr>
              <a:solidFill>
                <a:srgbClr val="9DECBF"/>
              </a:solidFill>
            </a:endParaRPr>
          </a:p>
        </p:txBody>
      </p:sp>
      <p:sp>
        <p:nvSpPr>
          <p:cNvPr id="213" name="Google Shape;213;p44"/>
          <p:cNvSpPr txBox="1"/>
          <p:nvPr>
            <p:ph idx="1" type="body"/>
          </p:nvPr>
        </p:nvSpPr>
        <p:spPr>
          <a:xfrm>
            <a:off x="452438" y="842236"/>
            <a:ext cx="8239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lang="en" sz="2100"/>
              <a:t> </a:t>
            </a:r>
            <a:endParaRPr/>
          </a:p>
        </p:txBody>
      </p:sp>
      <p:sp>
        <p:nvSpPr>
          <p:cNvPr id="214" name="Google Shape;214;p44"/>
          <p:cNvSpPr txBox="1"/>
          <p:nvPr>
            <p:ph idx="2" type="body"/>
          </p:nvPr>
        </p:nvSpPr>
        <p:spPr>
          <a:xfrm>
            <a:off x="452438" y="1244493"/>
            <a:ext cx="82392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Helvetica Neue"/>
              <a:buChar char="•"/>
            </a:pPr>
            <a:r>
              <a:rPr lang="en">
                <a:solidFill>
                  <a:srgbClr val="EFEFEF"/>
                </a:solidFill>
              </a:rPr>
              <a:t>Evaluate the candidate’s problem-solving, coding proficiency &amp; algorithmic understanding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Helvetica Neue"/>
              <a:buChar char="•"/>
            </a:pPr>
            <a:r>
              <a:rPr lang="en">
                <a:solidFill>
                  <a:srgbClr val="EFEFEF"/>
                </a:solidFill>
              </a:rPr>
              <a:t>Design challenges that test the competencies required for the security position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Helvetica Neue"/>
              <a:buChar char="•"/>
            </a:pPr>
            <a:r>
              <a:rPr lang="en">
                <a:solidFill>
                  <a:srgbClr val="EFEFEF"/>
                </a:solidFill>
              </a:rPr>
              <a:t>Strengthen the hiring pipeline &amp; ensure a consistent interview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/>
          <p:nvPr>
            <p:ph idx="1" type="body"/>
          </p:nvPr>
        </p:nvSpPr>
        <p:spPr>
          <a:xfrm>
            <a:off x="452438" y="1845316"/>
            <a:ext cx="8239200" cy="14529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DECBF"/>
                </a:solidFill>
              </a:rPr>
              <a:t>Thank You</a:t>
            </a:r>
            <a:endParaRPr>
              <a:solidFill>
                <a:srgbClr val="9DECB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452436" y="1700213"/>
            <a:ext cx="8239127" cy="17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b="0" lang="en" sz="4400">
                <a:solidFill>
                  <a:srgbClr val="9DEC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Paradigm Shift</a:t>
            </a:r>
            <a:endParaRPr>
              <a:solidFill>
                <a:srgbClr val="9DECB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type="title"/>
          </p:nvPr>
        </p:nvSpPr>
        <p:spPr>
          <a:xfrm>
            <a:off x="452438" y="357188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" sz="3200" u="none" cap="none" strike="noStrike">
                <a:solidFill>
                  <a:srgbClr val="9DEC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Shift</a:t>
            </a:r>
            <a:endParaRPr>
              <a:solidFill>
                <a:srgbClr val="9DECBF"/>
              </a:solidFill>
            </a:endParaRPr>
          </a:p>
        </p:txBody>
      </p:sp>
      <p:sp>
        <p:nvSpPr>
          <p:cNvPr id="142" name="Google Shape;142;p33"/>
          <p:cNvSpPr txBox="1"/>
          <p:nvPr>
            <p:ph idx="2" type="body"/>
          </p:nvPr>
        </p:nvSpPr>
        <p:spPr>
          <a:xfrm>
            <a:off x="452438" y="1054097"/>
            <a:ext cx="82392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Char char="•"/>
            </a:pPr>
            <a:r>
              <a:rPr lang="en"/>
              <a:t>Varies by 📃requirement</a:t>
            </a:r>
            <a:endParaRPr/>
          </a:p>
        </p:txBody>
      </p:sp>
      <p:sp>
        <p:nvSpPr>
          <p:cNvPr id="143" name="Google Shape;143;p33"/>
          <p:cNvSpPr/>
          <p:nvPr/>
        </p:nvSpPr>
        <p:spPr>
          <a:xfrm>
            <a:off x="1001725" y="1521550"/>
            <a:ext cx="2643300" cy="3417900"/>
          </a:xfrm>
          <a:prstGeom prst="roundRect">
            <a:avLst>
              <a:gd fmla="val 16667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FEFEF"/>
                </a:solidFill>
              </a:rPr>
              <a:t>Basic programming efficiency for Security focused role</a:t>
            </a:r>
            <a:br>
              <a:rPr lang="en">
                <a:solidFill>
                  <a:srgbClr val="EFEFEF"/>
                </a:solidFill>
              </a:rPr>
            </a:br>
            <a:br>
              <a:rPr lang="en">
                <a:solidFill>
                  <a:srgbClr val="EFEFEF"/>
                </a:solidFill>
              </a:rPr>
            </a:br>
            <a:r>
              <a:rPr lang="en">
                <a:solidFill>
                  <a:srgbClr val="EFEFEF"/>
                </a:solidFill>
              </a:rPr>
              <a:t>Role</a:t>
            </a:r>
            <a:br>
              <a:rPr lang="en">
                <a:solidFill>
                  <a:srgbClr val="EFEFEF"/>
                </a:solidFill>
              </a:rPr>
            </a:b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Security Analyst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SecOps Engineer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Product/AppSec Engineer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44" name="Google Shape;144;p33"/>
          <p:cNvSpPr/>
          <p:nvPr/>
        </p:nvSpPr>
        <p:spPr>
          <a:xfrm>
            <a:off x="4040200" y="1521550"/>
            <a:ext cx="2643300" cy="3417900"/>
          </a:xfrm>
          <a:prstGeom prst="roundRect">
            <a:avLst>
              <a:gd fmla="val 16667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FEFEF"/>
                </a:solidFill>
              </a:rPr>
              <a:t>Advanced programming efficiency for Software Security focused role</a:t>
            </a:r>
            <a:br>
              <a:rPr lang="en">
                <a:solidFill>
                  <a:srgbClr val="EFEFEF"/>
                </a:solidFill>
              </a:rPr>
            </a:br>
            <a:br>
              <a:rPr lang="en">
                <a:solidFill>
                  <a:srgbClr val="EFEFEF"/>
                </a:solidFill>
              </a:rPr>
            </a:br>
            <a:r>
              <a:rPr lang="en">
                <a:solidFill>
                  <a:srgbClr val="EFEFEF"/>
                </a:solidFill>
              </a:rPr>
              <a:t>Role</a:t>
            </a:r>
            <a:br>
              <a:rPr lang="en">
                <a:solidFill>
                  <a:srgbClr val="EFEFEF"/>
                </a:solidFill>
              </a:rPr>
            </a:b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Security Software Engineer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Software Engineer in Security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Product/AppSec Engineer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/>
          <p:nvPr>
            <p:ph type="title"/>
          </p:nvPr>
        </p:nvSpPr>
        <p:spPr>
          <a:xfrm>
            <a:off x="452436" y="1700213"/>
            <a:ext cx="8239127" cy="17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b="0" lang="en" sz="4400">
                <a:solidFill>
                  <a:srgbClr val="9DEC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">
                <a:solidFill>
                  <a:srgbClr val="9DECBF"/>
                </a:solidFill>
              </a:rPr>
              <a:t>Exercise</a:t>
            </a:r>
            <a:endParaRPr>
              <a:solidFill>
                <a:srgbClr val="9DECBF"/>
              </a:solidFill>
            </a:endParaRPr>
          </a:p>
        </p:txBody>
      </p:sp>
      <p:sp>
        <p:nvSpPr>
          <p:cNvPr id="150" name="Google Shape;150;p34"/>
          <p:cNvSpPr txBox="1"/>
          <p:nvPr/>
        </p:nvSpPr>
        <p:spPr>
          <a:xfrm>
            <a:off x="558800" y="3375025"/>
            <a:ext cx="49005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 Focused Role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558800" y="3941775"/>
            <a:ext cx="49005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 Focused Role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/>
          <p:nvPr>
            <p:ph type="title"/>
          </p:nvPr>
        </p:nvSpPr>
        <p:spPr>
          <a:xfrm>
            <a:off x="452438" y="357188"/>
            <a:ext cx="8239125" cy="53743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" sz="3200" u="none" cap="none" strike="noStrike">
                <a:solidFill>
                  <a:srgbClr val="9DEC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 Focused role</a:t>
            </a:r>
            <a:endParaRPr>
              <a:solidFill>
                <a:srgbClr val="9DECBF"/>
              </a:solidFill>
            </a:endParaRPr>
          </a:p>
        </p:txBody>
      </p:sp>
      <p:sp>
        <p:nvSpPr>
          <p:cNvPr id="157" name="Google Shape;157;p35"/>
          <p:cNvSpPr txBox="1"/>
          <p:nvPr>
            <p:ph idx="1" type="body"/>
          </p:nvPr>
        </p:nvSpPr>
        <p:spPr>
          <a:xfrm>
            <a:off x="452438" y="842236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lang="en" sz="2100"/>
              <a:t> </a:t>
            </a:r>
            <a:endParaRPr/>
          </a:p>
        </p:txBody>
      </p:sp>
      <p:sp>
        <p:nvSpPr>
          <p:cNvPr id="158" name="Google Shape;158;p35"/>
          <p:cNvSpPr txBox="1"/>
          <p:nvPr>
            <p:ph idx="2" type="body"/>
          </p:nvPr>
        </p:nvSpPr>
        <p:spPr>
          <a:xfrm>
            <a:off x="452438" y="1220925"/>
            <a:ext cx="8239125" cy="3468269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" sz="18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Company “NeverSecure” has listed a job posting for an AppSec engineer. From the job description, it apparent there is a coding round. The recruiter informs you the position is a Security Focused role.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br>
              <a:rPr lang="en" sz="100">
                <a:solidFill>
                  <a:srgbClr val="EFEFEF"/>
                </a:solidFill>
              </a:rPr>
            </a:b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452438" y="357188"/>
            <a:ext cx="8239125" cy="53743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" sz="3200" u="none" cap="none" strike="noStrike">
                <a:solidFill>
                  <a:srgbClr val="9DEC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Logging</a:t>
            </a:r>
            <a:endParaRPr>
              <a:solidFill>
                <a:srgbClr val="9DECBF"/>
              </a:solidFill>
            </a:endParaRPr>
          </a:p>
        </p:txBody>
      </p:sp>
      <p:sp>
        <p:nvSpPr>
          <p:cNvPr id="164" name="Google Shape;164;p36"/>
          <p:cNvSpPr txBox="1"/>
          <p:nvPr>
            <p:ph idx="2" type="body"/>
          </p:nvPr>
        </p:nvSpPr>
        <p:spPr>
          <a:xfrm>
            <a:off x="452442" y="1057817"/>
            <a:ext cx="8239200" cy="3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30200" lvl="0" marL="33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Helvetica Neue"/>
              <a:buAutoNum type="arabicPeriod"/>
            </a:pPr>
            <a:r>
              <a:rPr b="0" i="0" lang="en" sz="18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should we log?</a:t>
            </a:r>
            <a:endParaRPr>
              <a:solidFill>
                <a:srgbClr val="EFEFEF"/>
              </a:solidFill>
            </a:endParaRPr>
          </a:p>
          <a:p>
            <a:pPr indent="-342900" lvl="1" marL="6731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Helvetica Neue"/>
              <a:buAutoNum type="alphaLcPeriod"/>
            </a:pPr>
            <a:r>
              <a:rPr b="0" i="0" lang="en" sz="18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Track Application performance ⌛</a:t>
            </a:r>
            <a:endParaRPr>
              <a:solidFill>
                <a:srgbClr val="EFEFEF"/>
              </a:solidFill>
            </a:endParaRPr>
          </a:p>
          <a:p>
            <a:pPr indent="-342900" lvl="1" marL="673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Helvetica Neue"/>
              <a:buAutoNum type="alphaLcPeriod"/>
            </a:pPr>
            <a:r>
              <a:rPr b="0" i="0" lang="en" sz="18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Alert Security Incidents 📣</a:t>
            </a:r>
            <a:endParaRPr>
              <a:solidFill>
                <a:srgbClr val="EFEFEF"/>
              </a:solidFill>
            </a:endParaRPr>
          </a:p>
          <a:p>
            <a:pPr indent="-342900" lvl="1" marL="673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Helvetica Neue"/>
              <a:buAutoNum type="alphaLcPeriod"/>
            </a:pPr>
            <a:r>
              <a:rPr b="0" i="0" lang="en" sz="18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Compliance &amp; Audit Trails </a:t>
            </a:r>
            <a:r>
              <a:rPr lang="en">
                <a:solidFill>
                  <a:srgbClr val="EFEFEF"/>
                </a:solidFill>
              </a:rPr>
              <a:t>📝</a:t>
            </a:r>
            <a:endParaRPr>
              <a:solidFill>
                <a:srgbClr val="EFEFEF"/>
              </a:solidFill>
            </a:endParaRPr>
          </a:p>
          <a:p>
            <a:pPr indent="-342900" lvl="1" marL="673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Helvetica Neue"/>
              <a:buAutoNum type="alphaLcPeriod"/>
            </a:pPr>
            <a:r>
              <a:rPr b="0" i="0" lang="en" sz="18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Debugging 🔧</a:t>
            </a:r>
            <a:endParaRPr>
              <a:solidFill>
                <a:srgbClr val="EFEFEF"/>
              </a:solidFill>
            </a:endParaRPr>
          </a:p>
          <a:p>
            <a:pPr indent="-330200" lvl="0" marL="330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Helvetica Neue"/>
              <a:buAutoNum type="arabicPeriod"/>
            </a:pPr>
            <a:r>
              <a:rPr b="0" i="0" lang="en" sz="18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to log?</a:t>
            </a:r>
            <a:endParaRPr>
              <a:solidFill>
                <a:srgbClr val="EFEFEF"/>
              </a:solidFill>
            </a:endParaRPr>
          </a:p>
          <a:p>
            <a:pPr indent="0" lvl="2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" sz="18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💻📱🗄 </a:t>
            </a:r>
            <a:endParaRPr b="0" i="0" sz="1800" u="none" cap="none" strike="noStrike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2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lang="en">
                <a:solidFill>
                  <a:srgbClr val="EFEFEF"/>
                </a:solidFill>
              </a:rPr>
              <a:t>Principle: Serve a </a:t>
            </a:r>
            <a:r>
              <a:rPr lang="en">
                <a:solidFill>
                  <a:srgbClr val="EFEFEF"/>
                </a:solidFill>
              </a:rPr>
              <a:t>meaningful</a:t>
            </a:r>
            <a:r>
              <a:rPr lang="en">
                <a:solidFill>
                  <a:srgbClr val="EFEFEF"/>
                </a:solidFill>
              </a:rPr>
              <a:t> purpose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/>
          <p:nvPr>
            <p:ph type="title"/>
          </p:nvPr>
        </p:nvSpPr>
        <p:spPr>
          <a:xfrm>
            <a:off x="452438" y="357188"/>
            <a:ext cx="8239125" cy="53743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" sz="3200" u="none" cap="none" strike="noStrike">
                <a:solidFill>
                  <a:srgbClr val="9DEC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Logging Best Practises</a:t>
            </a:r>
            <a:endParaRPr>
              <a:solidFill>
                <a:srgbClr val="9DECBF"/>
              </a:solidFill>
            </a:endParaRPr>
          </a:p>
        </p:txBody>
      </p:sp>
      <p:sp>
        <p:nvSpPr>
          <p:cNvPr id="170" name="Google Shape;170;p37"/>
          <p:cNvSpPr txBox="1"/>
          <p:nvPr>
            <p:ph idx="2" type="body"/>
          </p:nvPr>
        </p:nvSpPr>
        <p:spPr>
          <a:xfrm>
            <a:off x="452438" y="1162274"/>
            <a:ext cx="8239125" cy="3526919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Helvetica Neue"/>
              <a:buChar char="•"/>
            </a:pPr>
            <a:r>
              <a:rPr b="0" i="0" lang="en" sz="18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Structured Logs 🧱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Helvetica Neue"/>
              <a:buChar char="•"/>
            </a:pPr>
            <a:r>
              <a:rPr b="0" i="0" lang="en" sz="18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Don’t log sensitive information ❌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Helvetica Neue"/>
              <a:buChar char="•"/>
            </a:pPr>
            <a:r>
              <a:rPr b="0" i="0" lang="en" sz="18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Encrypt &amp; access control logs 🔐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Helvetica Neue"/>
              <a:buChar char="•"/>
            </a:pPr>
            <a:r>
              <a:rPr b="0" i="0" lang="en" sz="18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Reconcile &amp; centralize logs onto a single platform for analysis </a:t>
            </a:r>
            <a:r>
              <a:rPr lang="en">
                <a:solidFill>
                  <a:srgbClr val="EFEFEF"/>
                </a:solidFill>
              </a:rPr>
              <a:t>&amp; </a:t>
            </a:r>
            <a:r>
              <a:rPr b="0" i="0" lang="en" sz="18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insights 📈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Helvetica Neue"/>
              <a:buChar char="•"/>
            </a:pPr>
            <a:r>
              <a:rPr b="0" i="0" lang="en" sz="18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Compliance policy ✅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Helvetica Neue"/>
              <a:buChar char="•"/>
            </a:pPr>
            <a:r>
              <a:rPr b="0" i="0" lang="en" sz="18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levels </a:t>
            </a:r>
            <a:r>
              <a:rPr b="0" i="0" lang="en" sz="24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🎚</a:t>
            </a:r>
            <a:endParaRPr sz="2400">
              <a:solidFill>
                <a:srgbClr val="EFEFEF"/>
              </a:solidFill>
            </a:endParaRPr>
          </a:p>
          <a:p>
            <a:pPr indent="-889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/>
          <p:nvPr>
            <p:ph type="title"/>
          </p:nvPr>
        </p:nvSpPr>
        <p:spPr>
          <a:xfrm>
            <a:off x="452438" y="357188"/>
            <a:ext cx="8239125" cy="53743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" sz="3200" u="none" cap="none" strike="noStrike">
                <a:solidFill>
                  <a:srgbClr val="9DEC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 #1</a:t>
            </a:r>
            <a:endParaRPr>
              <a:solidFill>
                <a:srgbClr val="9DECBF"/>
              </a:solidFill>
            </a:endParaRPr>
          </a:p>
        </p:txBody>
      </p:sp>
      <p:sp>
        <p:nvSpPr>
          <p:cNvPr id="176" name="Google Shape;176;p38"/>
          <p:cNvSpPr txBox="1"/>
          <p:nvPr>
            <p:ph idx="2" type="body"/>
          </p:nvPr>
        </p:nvSpPr>
        <p:spPr>
          <a:xfrm>
            <a:off x="452438" y="1216240"/>
            <a:ext cx="8239125" cy="347295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Char char="•"/>
            </a:pPr>
            <a:r>
              <a:rPr lang="en"/>
              <a:t>Disclaimer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</a:pPr>
            <a:r>
              <a:rPr lang="en"/>
              <a:t>🔎 </a:t>
            </a:r>
            <a:r>
              <a:rPr lang="en"/>
              <a:t>varies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</a:pPr>
            <a:r>
              <a:rPr lang="en">
                <a:solidFill>
                  <a:schemeClr val="lt1"/>
                </a:solidFill>
              </a:rPr>
              <a:t>🕖</a:t>
            </a:r>
            <a:r>
              <a:rPr lang="en"/>
              <a:t>Constraint on security best practices 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</a:pPr>
            <a:r>
              <a:rPr lang="en"/>
              <a:t>Recommendations </a:t>
            </a:r>
            <a:r>
              <a:rPr lang="en">
                <a:solidFill>
                  <a:schemeClr val="lt1"/>
                </a:solidFill>
              </a:rPr>
              <a:t>📕</a:t>
            </a:r>
            <a:r>
              <a:rPr lang="en"/>
              <a:t>operational/audit vs</a:t>
            </a:r>
            <a:r>
              <a:rPr lang="en">
                <a:solidFill>
                  <a:schemeClr val="lt1"/>
                </a:solidFill>
              </a:rPr>
              <a:t>💡</a:t>
            </a:r>
            <a:r>
              <a:rPr lang="en"/>
              <a:t>implementation centric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title"/>
          </p:nvPr>
        </p:nvSpPr>
        <p:spPr>
          <a:xfrm>
            <a:off x="452438" y="357188"/>
            <a:ext cx="8239125" cy="53743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" sz="3200" u="none" cap="none" strike="noStrike">
                <a:solidFill>
                  <a:srgbClr val="9DEC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Further Scenarios</a:t>
            </a:r>
            <a:endParaRPr>
              <a:solidFill>
                <a:srgbClr val="9DECBF"/>
              </a:solidFill>
            </a:endParaRPr>
          </a:p>
        </p:txBody>
      </p:sp>
      <p:sp>
        <p:nvSpPr>
          <p:cNvPr id="182" name="Google Shape;182;p39"/>
          <p:cNvSpPr txBox="1"/>
          <p:nvPr>
            <p:ph idx="2" type="body"/>
          </p:nvPr>
        </p:nvSpPr>
        <p:spPr>
          <a:xfrm>
            <a:off x="452438" y="1124424"/>
            <a:ext cx="8239125" cy="3564769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Helvetica Neue"/>
              <a:buChar char="•"/>
            </a:pPr>
            <a:r>
              <a:rPr b="0" i="0" lang="en" sz="18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Based on the interview duration, expand on the problem statement - timestamp, data structure etc.</a:t>
            </a:r>
            <a:endParaRPr b="0" i="0" sz="1800" u="none" cap="none" strike="noStrike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Helvetica Neue"/>
              <a:buChar char="•"/>
            </a:pPr>
            <a:r>
              <a:rPr b="0" i="0" lang="en" sz="18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challenges may include encryption or access based related log functionality or </a:t>
            </a:r>
            <a:r>
              <a:rPr lang="en">
                <a:solidFill>
                  <a:srgbClr val="EFEFEF"/>
                </a:solidFill>
              </a:rPr>
              <a:t>file uploads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FF555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