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70" r:id="rId15"/>
    <p:sldId id="268" r:id="rId16"/>
    <p:sldId id="269" r:id="rId17"/>
    <p:sldId id="272" r:id="rId18"/>
    <p:sldId id="273" r:id="rId19"/>
    <p:sldId id="274" r:id="rId20"/>
    <p:sldId id="275" r:id="rId21"/>
    <p:sldId id="276" r:id="rId22"/>
    <p:sldId id="277" r:id="rId23"/>
    <p:sldId id="279" r:id="rId24"/>
    <p:sldId id="278" r:id="rId25"/>
    <p:sldId id="280" r:id="rId26"/>
    <p:sldId id="281" r:id="rId27"/>
    <p:sldId id="282" r:id="rId28"/>
    <p:sldId id="288" r:id="rId29"/>
    <p:sldId id="289" r:id="rId30"/>
    <p:sldId id="290" r:id="rId31"/>
    <p:sldId id="291" r:id="rId32"/>
    <p:sldId id="285" r:id="rId33"/>
    <p:sldId id="286" r:id="rId34"/>
    <p:sldId id="284" r:id="rId35"/>
    <p:sldId id="287"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283"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17" autoAdjust="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lt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lt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346B078-E9A4-41D4-9708-C8DBD19498FF}"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en-US"/>
          </a:p>
        </p:txBody>
      </p:sp>
      <p:sp>
        <p:nvSpPr>
          <p:cNvPr id="5" name="Footer Placeholder 4"/>
          <p:cNvSpPr>
            <a:spLocks noGrp="1"/>
          </p:cNvSpPr>
          <p:nvPr>
            <p:ph type="ftr" sz="quarter" idx="11"/>
          </p:nvPr>
        </p:nvSpPr>
        <p:spPr/>
        <p:txBody>
          <a:bodyPr/>
          <a:lstStyle>
            <a:extLst/>
          </a:lstStyle>
          <a:p>
            <a:endParaRPr lang="en-US" altLang="en-US"/>
          </a:p>
        </p:txBody>
      </p:sp>
      <p:sp>
        <p:nvSpPr>
          <p:cNvPr id="6" name="Slide Number Placeholder 5"/>
          <p:cNvSpPr>
            <a:spLocks noGrp="1"/>
          </p:cNvSpPr>
          <p:nvPr>
            <p:ph type="sldNum" sz="quarter" idx="12"/>
          </p:nvPr>
        </p:nvSpPr>
        <p:spPr/>
        <p:txBody>
          <a:bodyPr/>
          <a:lstStyle>
            <a:extLst/>
          </a:lstStyle>
          <a:p>
            <a:fld id="{384E19A7-8FD3-4059-8B35-60E6AA335E4D}"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en-US"/>
          </a:p>
        </p:txBody>
      </p:sp>
      <p:sp>
        <p:nvSpPr>
          <p:cNvPr id="5" name="Footer Placeholder 4"/>
          <p:cNvSpPr>
            <a:spLocks noGrp="1"/>
          </p:cNvSpPr>
          <p:nvPr>
            <p:ph type="ftr" sz="quarter" idx="11"/>
          </p:nvPr>
        </p:nvSpPr>
        <p:spPr/>
        <p:txBody>
          <a:bodyPr/>
          <a:lstStyle>
            <a:extLst/>
          </a:lstStyle>
          <a:p>
            <a:endParaRPr lang="en-US" altLang="en-US"/>
          </a:p>
        </p:txBody>
      </p:sp>
      <p:sp>
        <p:nvSpPr>
          <p:cNvPr id="6" name="Slide Number Placeholder 5"/>
          <p:cNvSpPr>
            <a:spLocks noGrp="1"/>
          </p:cNvSpPr>
          <p:nvPr>
            <p:ph type="sldNum" sz="quarter" idx="12"/>
          </p:nvPr>
        </p:nvSpPr>
        <p:spPr/>
        <p:txBody>
          <a:bodyPr/>
          <a:lstStyle>
            <a:extLst/>
          </a:lstStyle>
          <a:p>
            <a:fld id="{89957913-DBC3-4981-A41E-D31C988E0ACE}"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ltLang="en-US"/>
          </a:p>
        </p:txBody>
      </p:sp>
      <p:sp>
        <p:nvSpPr>
          <p:cNvPr id="5" name="Footer Placeholder 4"/>
          <p:cNvSpPr>
            <a:spLocks noGrp="1"/>
          </p:cNvSpPr>
          <p:nvPr>
            <p:ph type="ftr" sz="quarter" idx="11"/>
          </p:nvPr>
        </p:nvSpPr>
        <p:spPr/>
        <p:txBody>
          <a:bodyPr/>
          <a:lstStyle>
            <a:extLst/>
          </a:lstStyle>
          <a:p>
            <a:endParaRPr lang="en-US" altLang="en-US"/>
          </a:p>
        </p:txBody>
      </p:sp>
      <p:sp>
        <p:nvSpPr>
          <p:cNvPr id="6" name="Slide Number Placeholder 5"/>
          <p:cNvSpPr>
            <a:spLocks noGrp="1"/>
          </p:cNvSpPr>
          <p:nvPr>
            <p:ph type="sldNum" sz="quarter" idx="12"/>
          </p:nvPr>
        </p:nvSpPr>
        <p:spPr/>
        <p:txBody>
          <a:bodyPr/>
          <a:lstStyle>
            <a:extLst/>
          </a:lstStyle>
          <a:p>
            <a:fld id="{6A6139E9-07BD-4D3A-9E84-5893EE3D96F5}" type="slidenum">
              <a:rPr lang="en-US" altLang="en-US" smtClean="0"/>
              <a:pPr/>
              <a:t>‹#›</a:t>
            </a:fld>
            <a:endParaRPr lang="en-US" alt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ltLang="en-US"/>
          </a:p>
        </p:txBody>
      </p:sp>
      <p:sp>
        <p:nvSpPr>
          <p:cNvPr id="5" name="Footer Placeholder 4"/>
          <p:cNvSpPr>
            <a:spLocks noGrp="1"/>
          </p:cNvSpPr>
          <p:nvPr>
            <p:ph type="ftr" sz="quarter" idx="11"/>
          </p:nvPr>
        </p:nvSpPr>
        <p:spPr/>
        <p:txBody>
          <a:bodyPr/>
          <a:lstStyle>
            <a:extLst/>
          </a:lstStyle>
          <a:p>
            <a:endParaRPr lang="en-US" altLang="en-US"/>
          </a:p>
        </p:txBody>
      </p:sp>
      <p:sp>
        <p:nvSpPr>
          <p:cNvPr id="6" name="Slide Number Placeholder 5"/>
          <p:cNvSpPr>
            <a:spLocks noGrp="1"/>
          </p:cNvSpPr>
          <p:nvPr>
            <p:ph type="sldNum" sz="quarter" idx="12"/>
          </p:nvPr>
        </p:nvSpPr>
        <p:spPr/>
        <p:txBody>
          <a:bodyPr/>
          <a:lstStyle>
            <a:extLst/>
          </a:lstStyle>
          <a:p>
            <a:fld id="{FA26989B-FD15-404C-8D25-D5376D22D180}" type="slidenum">
              <a:rPr lang="en-US" altLang="en-US" smtClean="0"/>
              <a:pPr/>
              <a:t>‹#›</a:t>
            </a:fld>
            <a:endParaRPr lang="en-US"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ltLang="en-US"/>
          </a:p>
        </p:txBody>
      </p:sp>
      <p:sp>
        <p:nvSpPr>
          <p:cNvPr id="6" name="Footer Placeholder 5"/>
          <p:cNvSpPr>
            <a:spLocks noGrp="1"/>
          </p:cNvSpPr>
          <p:nvPr>
            <p:ph type="ftr" sz="quarter" idx="11"/>
          </p:nvPr>
        </p:nvSpPr>
        <p:spPr/>
        <p:txBody>
          <a:bodyPr/>
          <a:lstStyle>
            <a:extLst/>
          </a:lstStyle>
          <a:p>
            <a:endParaRPr lang="en-US" altLang="en-US"/>
          </a:p>
        </p:txBody>
      </p:sp>
      <p:sp>
        <p:nvSpPr>
          <p:cNvPr id="7" name="Slide Number Placeholder 6"/>
          <p:cNvSpPr>
            <a:spLocks noGrp="1"/>
          </p:cNvSpPr>
          <p:nvPr>
            <p:ph type="sldNum" sz="quarter" idx="12"/>
          </p:nvPr>
        </p:nvSpPr>
        <p:spPr/>
        <p:txBody>
          <a:bodyPr/>
          <a:lstStyle>
            <a:extLst/>
          </a:lstStyle>
          <a:p>
            <a:fld id="{A0B8720B-2D2B-404C-B38F-0A1B9991EF3D}" type="slidenum">
              <a:rPr lang="en-US" altLang="en-US" smtClean="0"/>
              <a:pPr/>
              <a:t>‹#›</a:t>
            </a:fld>
            <a:endParaRPr lang="en-US" alt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ltLang="en-US"/>
          </a:p>
        </p:txBody>
      </p:sp>
      <p:sp>
        <p:nvSpPr>
          <p:cNvPr id="8" name="Footer Placeholder 7"/>
          <p:cNvSpPr>
            <a:spLocks noGrp="1"/>
          </p:cNvSpPr>
          <p:nvPr>
            <p:ph type="ftr" sz="quarter" idx="11"/>
          </p:nvPr>
        </p:nvSpPr>
        <p:spPr/>
        <p:txBody>
          <a:bodyPr/>
          <a:lstStyle>
            <a:extLst/>
          </a:lstStyle>
          <a:p>
            <a:endParaRPr lang="en-US" altLang="en-US"/>
          </a:p>
        </p:txBody>
      </p:sp>
      <p:sp>
        <p:nvSpPr>
          <p:cNvPr id="9" name="Slide Number Placeholder 8"/>
          <p:cNvSpPr>
            <a:spLocks noGrp="1"/>
          </p:cNvSpPr>
          <p:nvPr>
            <p:ph type="sldNum" sz="quarter" idx="12"/>
          </p:nvPr>
        </p:nvSpPr>
        <p:spPr/>
        <p:txBody>
          <a:bodyPr/>
          <a:lstStyle>
            <a:extLst/>
          </a:lstStyle>
          <a:p>
            <a:fld id="{5CB85DA4-175D-4952-8D86-30296D5A55FD}"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ltLang="en-US"/>
          </a:p>
        </p:txBody>
      </p:sp>
      <p:sp>
        <p:nvSpPr>
          <p:cNvPr id="4" name="Footer Placeholder 3"/>
          <p:cNvSpPr>
            <a:spLocks noGrp="1"/>
          </p:cNvSpPr>
          <p:nvPr>
            <p:ph type="ftr" sz="quarter" idx="11"/>
          </p:nvPr>
        </p:nvSpPr>
        <p:spPr/>
        <p:txBody>
          <a:bodyPr/>
          <a:lstStyle>
            <a:extLst/>
          </a:lstStyle>
          <a:p>
            <a:endParaRPr lang="en-US" altLang="en-US"/>
          </a:p>
        </p:txBody>
      </p:sp>
      <p:sp>
        <p:nvSpPr>
          <p:cNvPr id="5" name="Slide Number Placeholder 4"/>
          <p:cNvSpPr>
            <a:spLocks noGrp="1"/>
          </p:cNvSpPr>
          <p:nvPr>
            <p:ph type="sldNum" sz="quarter" idx="12"/>
          </p:nvPr>
        </p:nvSpPr>
        <p:spPr/>
        <p:txBody>
          <a:bodyPr/>
          <a:lstStyle>
            <a:extLst/>
          </a:lstStyle>
          <a:p>
            <a:fld id="{0665A315-092B-4FA5-B695-65EEFD4DF2EF}" type="slidenum">
              <a:rPr lang="en-US" altLang="en-US" smtClean="0"/>
              <a:pPr/>
              <a:t>‹#›</a:t>
            </a:fld>
            <a:endParaRPr lang="en-US" alt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ltLang="en-US"/>
          </a:p>
        </p:txBody>
      </p:sp>
      <p:sp>
        <p:nvSpPr>
          <p:cNvPr id="3" name="Footer Placeholder 2"/>
          <p:cNvSpPr>
            <a:spLocks noGrp="1"/>
          </p:cNvSpPr>
          <p:nvPr>
            <p:ph type="ftr" sz="quarter" idx="11"/>
          </p:nvPr>
        </p:nvSpPr>
        <p:spPr/>
        <p:txBody>
          <a:bodyPr/>
          <a:lstStyle>
            <a:extLst/>
          </a:lstStyle>
          <a:p>
            <a:endParaRPr lang="en-US" altLang="en-US"/>
          </a:p>
        </p:txBody>
      </p:sp>
      <p:sp>
        <p:nvSpPr>
          <p:cNvPr id="4" name="Slide Number Placeholder 3"/>
          <p:cNvSpPr>
            <a:spLocks noGrp="1"/>
          </p:cNvSpPr>
          <p:nvPr>
            <p:ph type="sldNum" sz="quarter" idx="12"/>
          </p:nvPr>
        </p:nvSpPr>
        <p:spPr/>
        <p:txBody>
          <a:bodyPr/>
          <a:lstStyle>
            <a:extLst/>
          </a:lstStyle>
          <a:p>
            <a:fld id="{531AC6BC-27E1-4334-ABCB-5FB74025DE16}"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ltLang="en-US"/>
          </a:p>
        </p:txBody>
      </p:sp>
      <p:sp>
        <p:nvSpPr>
          <p:cNvPr id="6" name="Footer Placeholder 5"/>
          <p:cNvSpPr>
            <a:spLocks noGrp="1"/>
          </p:cNvSpPr>
          <p:nvPr>
            <p:ph type="ftr" sz="quarter" idx="11"/>
          </p:nvPr>
        </p:nvSpPr>
        <p:spPr/>
        <p:txBody>
          <a:bodyPr/>
          <a:lstStyle>
            <a:extLst/>
          </a:lstStyle>
          <a:p>
            <a:endParaRPr lang="en-US" altLang="en-US"/>
          </a:p>
        </p:txBody>
      </p:sp>
      <p:sp>
        <p:nvSpPr>
          <p:cNvPr id="7" name="Slide Number Placeholder 6"/>
          <p:cNvSpPr>
            <a:spLocks noGrp="1"/>
          </p:cNvSpPr>
          <p:nvPr>
            <p:ph type="sldNum" sz="quarter" idx="12"/>
          </p:nvPr>
        </p:nvSpPr>
        <p:spPr/>
        <p:txBody>
          <a:bodyPr/>
          <a:lstStyle>
            <a:extLst/>
          </a:lstStyle>
          <a:p>
            <a:fld id="{6C635A7C-E942-46E4-99A1-2383EE5C8348}"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lt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lt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8DE5A2-5CE0-407D-AF02-C3B3D8BB1C94}" type="slidenum">
              <a:rPr lang="en-US" altLang="en-US" smtClean="0"/>
              <a:pPr/>
              <a:t>‹#›</a:t>
            </a:fld>
            <a:endParaRPr lang="en-US"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lt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lt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45C0AA0-CFA3-49C3-993A-3588EBFE6A57}"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eveloper.android.com/guide/topics/resources/providing-resource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eveloper.android.com/reference/packages.html" TargetMode="External"/><Relationship Id="rId2" Type="http://schemas.openxmlformats.org/officeDocument/2006/relationships/hyperlink" Target="http://developer.android.com/guide/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eveloper.android.com/guide/topics/fundamentals/services.html" TargetMode="External"/><Relationship Id="rId2" Type="http://schemas.openxmlformats.org/officeDocument/2006/relationships/hyperlink" Target="http://developer.android.com/guide/topics/fundamentals/activities.html" TargetMode="External"/><Relationship Id="rId1" Type="http://schemas.openxmlformats.org/officeDocument/2006/relationships/slideLayout" Target="../slideLayouts/slideLayout2.xml"/><Relationship Id="rId4" Type="http://schemas.openxmlformats.org/officeDocument/2006/relationships/hyperlink" Target="http://developer.android.com/guide/topics/fundamental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eveloper.android.com/sdk/index.html" TargetMode="External"/><Relationship Id="rId2" Type="http://schemas.openxmlformats.org/officeDocument/2006/relationships/hyperlink" Target="http://www.eclipse.org/downloads/" TargetMode="External"/><Relationship Id="rId1" Type="http://schemas.openxmlformats.org/officeDocument/2006/relationships/slideLayout" Target="../slideLayouts/slideLayout2.xml"/><Relationship Id="rId4" Type="http://schemas.openxmlformats.org/officeDocument/2006/relationships/hyperlink" Target="http://www.motorola.com/Support/US-EN/Support-Homepage/Software_and_Drivers/USB-and-PC-Charging-Driver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developer.android.com/guide/developing/debugging/debugging-log.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mightypocket.com/2010/08/android-screenshots-screen-capture-screen-cas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code.google.com/android/maps-api-signup.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code.google.com/android/add-ons/google-apis/reference/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groups.google.com/group/android-developers" TargetMode="External"/><Relationship Id="rId3" Type="http://schemas.openxmlformats.org/officeDocument/2006/relationships/hyperlink" Target="http://www.mightypocket.com/2010/08/android-screenshots-screen-capture-screen-cast/" TargetMode="External"/><Relationship Id="rId7" Type="http://schemas.openxmlformats.org/officeDocument/2006/relationships/hyperlink" Target="http://android.bigresource.com/" TargetMode="External"/><Relationship Id="rId2" Type="http://schemas.openxmlformats.org/officeDocument/2006/relationships/hyperlink" Target="http://code.google.com/android/add-ons/google-apis/maps-overview.html" TargetMode="External"/><Relationship Id="rId1" Type="http://schemas.openxmlformats.org/officeDocument/2006/relationships/slideLayout" Target="../slideLayouts/slideLayout2.xml"/><Relationship Id="rId6" Type="http://schemas.openxmlformats.org/officeDocument/2006/relationships/hyperlink" Target="http://www.mail-archive.com/android-developers@googlegroups.com/msg28487.html" TargetMode="External"/><Relationship Id="rId5" Type="http://schemas.openxmlformats.org/officeDocument/2006/relationships/hyperlink" Target="http://efreedom.com/Question/1-6070968/Google-Maps-Api-Directions" TargetMode="External"/><Relationship Id="rId10" Type="http://schemas.openxmlformats.org/officeDocument/2006/relationships/hyperlink" Target="http://www.anddev.org/google_driving_directions_-_mapview_overlayed-t826.html" TargetMode="External"/><Relationship Id="rId4" Type="http://schemas.openxmlformats.org/officeDocument/2006/relationships/hyperlink" Target="http://www.javacodegeeks.com/2011/02/android-google-maps-tutorial.html" TargetMode="External"/><Relationship Id="rId9" Type="http://schemas.openxmlformats.org/officeDocument/2006/relationships/hyperlink" Target="http://stackoverflow.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p:txBody>
          <a:bodyPr>
            <a:normAutofit fontScale="90000"/>
          </a:bodyPr>
          <a:lstStyle/>
          <a:p>
            <a:pPr algn="ctr"/>
            <a:r>
              <a:rPr lang="en-US" sz="9600" dirty="0" smtClean="0"/>
              <a:t>Android Overview</a:t>
            </a:r>
            <a:endParaRPr lang="en-US" sz="9600" dirty="0"/>
          </a:p>
        </p:txBody>
      </p:sp>
      <p:sp>
        <p:nvSpPr>
          <p:cNvPr id="4103" name="Rectangle 7"/>
          <p:cNvSpPr>
            <a:spLocks noGrp="1" noChangeArrowheads="1"/>
          </p:cNvSpPr>
          <p:nvPr>
            <p:ph type="subTitle" idx="1"/>
          </p:nvPr>
        </p:nvSpPr>
        <p:spPr/>
        <p:txBody>
          <a:bodyPr/>
          <a:lstStyle/>
          <a:p>
            <a:pPr algn="ctr"/>
            <a:r>
              <a:rPr lang="en-US" dirty="0" smtClean="0"/>
              <a:t>by</a:t>
            </a:r>
          </a:p>
          <a:p>
            <a:pPr algn="ctr"/>
            <a:r>
              <a:rPr lang="en-US" dirty="0" smtClean="0"/>
              <a:t>Sunil Singh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ADT Plugin (4)</a:t>
            </a:r>
          </a:p>
        </p:txBody>
      </p:sp>
      <p:pic>
        <p:nvPicPr>
          <p:cNvPr id="65540" name="Picture 4" descr="setSDK3"/>
          <p:cNvPicPr>
            <a:picLocks noChangeAspect="1" noChangeArrowheads="1"/>
          </p:cNvPicPr>
          <p:nvPr/>
        </p:nvPicPr>
        <p:blipFill>
          <a:blip r:embed="rId2"/>
          <a:srcRect/>
          <a:stretch>
            <a:fillRect/>
          </a:stretch>
        </p:blipFill>
        <p:spPr bwMode="auto">
          <a:xfrm>
            <a:off x="1676400" y="1095375"/>
            <a:ext cx="6629400" cy="57626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Creating a Project (1)</a:t>
            </a:r>
          </a:p>
        </p:txBody>
      </p:sp>
      <p:pic>
        <p:nvPicPr>
          <p:cNvPr id="66564" name="Picture 4" descr="startproj1"/>
          <p:cNvPicPr>
            <a:picLocks noChangeAspect="1" noChangeArrowheads="1"/>
          </p:cNvPicPr>
          <p:nvPr/>
        </p:nvPicPr>
        <p:blipFill>
          <a:blip r:embed="rId2"/>
          <a:srcRect/>
          <a:stretch>
            <a:fillRect/>
          </a:stretch>
        </p:blipFill>
        <p:spPr bwMode="auto">
          <a:xfrm>
            <a:off x="838200" y="1025525"/>
            <a:ext cx="8067675" cy="57562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457200" y="1489075"/>
            <a:ext cx="8229600" cy="4530725"/>
          </a:xfrm>
        </p:spPr>
        <p:txBody>
          <a:bodyPr/>
          <a:lstStyle/>
          <a:p>
            <a:pPr>
              <a:buFont typeface="Wingdings" pitchFamily="2" charset="2"/>
              <a:buNone/>
            </a:pPr>
            <a:r>
              <a:rPr lang="en-US"/>
              <a:t>Need </a:t>
            </a:r>
          </a:p>
          <a:p>
            <a:pPr>
              <a:buFont typeface="Wingdings" pitchFamily="2" charset="2"/>
              <a:buNone/>
            </a:pPr>
            <a:r>
              <a:rPr lang="en-US"/>
              <a:t>the </a:t>
            </a:r>
          </a:p>
          <a:p>
            <a:pPr>
              <a:buFont typeface="Wingdings" pitchFamily="2" charset="2"/>
              <a:buNone/>
            </a:pPr>
            <a:r>
              <a:rPr lang="en-US"/>
              <a:t>items </a:t>
            </a:r>
          </a:p>
          <a:p>
            <a:pPr>
              <a:buFont typeface="Wingdings" pitchFamily="2" charset="2"/>
              <a:buNone/>
            </a:pPr>
            <a:r>
              <a:rPr lang="en-US"/>
              <a:t>circled</a:t>
            </a:r>
          </a:p>
          <a:p>
            <a:pPr>
              <a:buFont typeface="Wingdings" pitchFamily="2" charset="2"/>
              <a:buNone/>
            </a:pPr>
            <a:endParaRPr lang="en-US"/>
          </a:p>
          <a:p>
            <a:pPr>
              <a:buFont typeface="Wingdings" pitchFamily="2" charset="2"/>
              <a:buNone/>
            </a:pPr>
            <a:r>
              <a:rPr lang="en-US"/>
              <a:t>Then</a:t>
            </a:r>
          </a:p>
          <a:p>
            <a:pPr>
              <a:buFont typeface="Wingdings" pitchFamily="2" charset="2"/>
              <a:buNone/>
            </a:pPr>
            <a:r>
              <a:rPr lang="en-US"/>
              <a:t>click</a:t>
            </a:r>
          </a:p>
          <a:p>
            <a:pPr>
              <a:buFont typeface="Wingdings" pitchFamily="2" charset="2"/>
              <a:buNone/>
            </a:pPr>
            <a:r>
              <a:rPr lang="en-US"/>
              <a:t>Finish</a:t>
            </a:r>
          </a:p>
        </p:txBody>
      </p:sp>
      <p:sp>
        <p:nvSpPr>
          <p:cNvPr id="68610" name="Rectangle 2"/>
          <p:cNvSpPr>
            <a:spLocks noGrp="1" noChangeArrowheads="1"/>
          </p:cNvSpPr>
          <p:nvPr>
            <p:ph type="title"/>
          </p:nvPr>
        </p:nvSpPr>
        <p:spPr/>
        <p:txBody>
          <a:bodyPr/>
          <a:lstStyle/>
          <a:p>
            <a:r>
              <a:rPr lang="en-US"/>
              <a:t>Creating a Project (2)</a:t>
            </a:r>
          </a:p>
        </p:txBody>
      </p:sp>
      <p:pic>
        <p:nvPicPr>
          <p:cNvPr id="68612" name="Picture 4" descr="startproj2"/>
          <p:cNvPicPr>
            <a:picLocks noChangeAspect="1" noChangeArrowheads="1"/>
          </p:cNvPicPr>
          <p:nvPr/>
        </p:nvPicPr>
        <p:blipFill>
          <a:blip r:embed="rId2"/>
          <a:srcRect/>
          <a:stretch>
            <a:fillRect/>
          </a:stretch>
        </p:blipFill>
        <p:spPr bwMode="auto">
          <a:xfrm>
            <a:off x="2209800" y="990600"/>
            <a:ext cx="6781800" cy="5862638"/>
          </a:xfrm>
          <a:prstGeom prst="rect">
            <a:avLst/>
          </a:prstGeom>
          <a:noFill/>
        </p:spPr>
      </p:pic>
      <p:sp>
        <p:nvSpPr>
          <p:cNvPr id="68613" name="Oval 5"/>
          <p:cNvSpPr>
            <a:spLocks noChangeArrowheads="1"/>
          </p:cNvSpPr>
          <p:nvPr/>
        </p:nvSpPr>
        <p:spPr bwMode="auto">
          <a:xfrm>
            <a:off x="3048000" y="5715000"/>
            <a:ext cx="838200" cy="304800"/>
          </a:xfrm>
          <a:prstGeom prst="ellipse">
            <a:avLst/>
          </a:prstGeom>
          <a:noFill/>
          <a:ln w="12700">
            <a:solidFill>
              <a:srgbClr val="FF0000"/>
            </a:solidFill>
            <a:round/>
            <a:headEnd/>
            <a:tailEnd/>
          </a:ln>
          <a:effectLst/>
        </p:spPr>
        <p:txBody>
          <a:bodyPr wrap="none" anchor="ctr"/>
          <a:lstStyle/>
          <a:p>
            <a:endParaRPr lang="en-IN"/>
          </a:p>
        </p:txBody>
      </p:sp>
      <p:sp>
        <p:nvSpPr>
          <p:cNvPr id="68615" name="Oval 7"/>
          <p:cNvSpPr>
            <a:spLocks noChangeArrowheads="1"/>
          </p:cNvSpPr>
          <p:nvPr/>
        </p:nvSpPr>
        <p:spPr bwMode="auto">
          <a:xfrm>
            <a:off x="2819400" y="1828800"/>
            <a:ext cx="838200" cy="304800"/>
          </a:xfrm>
          <a:prstGeom prst="ellipse">
            <a:avLst/>
          </a:prstGeom>
          <a:noFill/>
          <a:ln w="12700">
            <a:solidFill>
              <a:srgbClr val="FF0000"/>
            </a:solidFill>
            <a:round/>
            <a:headEnd/>
            <a:tailEnd/>
          </a:ln>
          <a:effectLst/>
        </p:spPr>
        <p:txBody>
          <a:bodyPr wrap="none" anchor="ctr"/>
          <a:lstStyle/>
          <a:p>
            <a:endParaRPr lang="en-IN"/>
          </a:p>
        </p:txBody>
      </p:sp>
      <p:sp>
        <p:nvSpPr>
          <p:cNvPr id="68616" name="Oval 8"/>
          <p:cNvSpPr>
            <a:spLocks noChangeArrowheads="1"/>
          </p:cNvSpPr>
          <p:nvPr/>
        </p:nvSpPr>
        <p:spPr bwMode="auto">
          <a:xfrm>
            <a:off x="1828800" y="3429000"/>
            <a:ext cx="7315200" cy="2057400"/>
          </a:xfrm>
          <a:prstGeom prst="ellipse">
            <a:avLst/>
          </a:prstGeom>
          <a:noFill/>
          <a:ln w="12700">
            <a:solidFill>
              <a:srgbClr val="FF0000"/>
            </a:solidFill>
            <a:round/>
            <a:headEnd/>
            <a:tailEnd/>
          </a:ln>
          <a:effectLst/>
        </p:spPr>
        <p:txBody>
          <a:bodyPr wrap="none" anchor="ct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57200" y="1600200"/>
            <a:ext cx="8686800" cy="4530725"/>
          </a:xfrm>
        </p:spPr>
        <p:txBody>
          <a:bodyPr/>
          <a:lstStyle/>
          <a:p>
            <a:r>
              <a:rPr lang="en-US"/>
              <a:t>src – your source code</a:t>
            </a:r>
          </a:p>
          <a:p>
            <a:r>
              <a:rPr lang="en-US"/>
              <a:t>gen – auto-generated code (usually just R.java)</a:t>
            </a:r>
          </a:p>
          <a:p>
            <a:r>
              <a:rPr lang="en-US"/>
              <a:t>Included libraries</a:t>
            </a:r>
          </a:p>
          <a:p>
            <a:r>
              <a:rPr lang="en-US"/>
              <a:t>Resources</a:t>
            </a:r>
          </a:p>
          <a:p>
            <a:pPr lvl="1"/>
            <a:r>
              <a:rPr lang="en-US"/>
              <a:t>Drawables (like .png images)</a:t>
            </a:r>
          </a:p>
          <a:p>
            <a:pPr lvl="1"/>
            <a:r>
              <a:rPr lang="en-US"/>
              <a:t>Layouts</a:t>
            </a:r>
          </a:p>
          <a:p>
            <a:pPr lvl="1"/>
            <a:r>
              <a:rPr lang="en-US"/>
              <a:t>Values (like strings)</a:t>
            </a:r>
          </a:p>
          <a:p>
            <a:r>
              <a:rPr lang="en-US"/>
              <a:t>Manifest file</a:t>
            </a:r>
          </a:p>
        </p:txBody>
      </p:sp>
      <p:sp>
        <p:nvSpPr>
          <p:cNvPr id="69634" name="Rectangle 2"/>
          <p:cNvSpPr>
            <a:spLocks noGrp="1" noChangeArrowheads="1"/>
          </p:cNvSpPr>
          <p:nvPr>
            <p:ph type="title"/>
          </p:nvPr>
        </p:nvSpPr>
        <p:spPr/>
        <p:txBody>
          <a:bodyPr/>
          <a:lstStyle/>
          <a:p>
            <a:r>
              <a:rPr lang="en-US"/>
              <a:t>Project Components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lstStyle/>
          <a:p>
            <a:pPr>
              <a:lnSpc>
                <a:spcPct val="90000"/>
              </a:lnSpc>
            </a:pPr>
            <a:r>
              <a:rPr lang="en-US"/>
              <a:t>Used to define some of the resources</a:t>
            </a:r>
          </a:p>
          <a:p>
            <a:pPr lvl="1">
              <a:lnSpc>
                <a:spcPct val="90000"/>
              </a:lnSpc>
            </a:pPr>
            <a:r>
              <a:rPr lang="en-US"/>
              <a:t>Layouts (UI)</a:t>
            </a:r>
          </a:p>
          <a:p>
            <a:pPr lvl="1">
              <a:lnSpc>
                <a:spcPct val="90000"/>
              </a:lnSpc>
            </a:pPr>
            <a:r>
              <a:rPr lang="en-US"/>
              <a:t>Strings</a:t>
            </a:r>
          </a:p>
          <a:p>
            <a:pPr>
              <a:lnSpc>
                <a:spcPct val="90000"/>
              </a:lnSpc>
            </a:pPr>
            <a:r>
              <a:rPr lang="en-US"/>
              <a:t>Manifest file</a:t>
            </a:r>
          </a:p>
          <a:p>
            <a:pPr>
              <a:lnSpc>
                <a:spcPct val="90000"/>
              </a:lnSpc>
            </a:pPr>
            <a:r>
              <a:rPr lang="en-US"/>
              <a:t>Shouldn’t usually have to edit it directly, Eclipse can do that for you</a:t>
            </a:r>
          </a:p>
          <a:p>
            <a:pPr>
              <a:lnSpc>
                <a:spcPct val="90000"/>
              </a:lnSpc>
            </a:pPr>
            <a:r>
              <a:rPr lang="en-US"/>
              <a:t>Preferred way of creating UIs</a:t>
            </a:r>
          </a:p>
          <a:p>
            <a:pPr lvl="1">
              <a:lnSpc>
                <a:spcPct val="90000"/>
              </a:lnSpc>
            </a:pPr>
            <a:r>
              <a:rPr lang="en-US"/>
              <a:t>Separates the description of the layout from any actual code that controls it</a:t>
            </a:r>
          </a:p>
          <a:p>
            <a:pPr lvl="1">
              <a:lnSpc>
                <a:spcPct val="90000"/>
              </a:lnSpc>
            </a:pPr>
            <a:r>
              <a:rPr lang="en-US"/>
              <a:t>Can easily take a UI from one platform to another</a:t>
            </a:r>
          </a:p>
        </p:txBody>
      </p:sp>
      <p:sp>
        <p:nvSpPr>
          <p:cNvPr id="72706" name="Rectangle 2"/>
          <p:cNvSpPr>
            <a:spLocks noGrp="1" noChangeArrowheads="1"/>
          </p:cNvSpPr>
          <p:nvPr>
            <p:ph type="title"/>
          </p:nvPr>
        </p:nvSpPr>
        <p:spPr/>
        <p:txBody>
          <a:bodyPr/>
          <a:lstStyle/>
          <a:p>
            <a:r>
              <a:rPr lang="en-US"/>
              <a:t>XML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p:txBody>
          <a:bodyPr/>
          <a:lstStyle/>
          <a:p>
            <a:r>
              <a:rPr lang="en-US"/>
              <a:t>Auto-generated: you shouldn’t edit it</a:t>
            </a:r>
          </a:p>
          <a:p>
            <a:r>
              <a:rPr lang="en-US"/>
              <a:t>Contains IDs of the project resources</a:t>
            </a:r>
          </a:p>
          <a:p>
            <a:r>
              <a:rPr lang="en-US"/>
              <a:t>Enforces good software engineering</a:t>
            </a:r>
          </a:p>
          <a:p>
            <a:r>
              <a:rPr lang="en-US"/>
              <a:t>Use findViewById and Resources object to get access to the resources</a:t>
            </a:r>
          </a:p>
          <a:p>
            <a:pPr lvl="1"/>
            <a:r>
              <a:rPr lang="en-US"/>
              <a:t>Ex. Button b = (Button)findViewById(R.id.button1)</a:t>
            </a:r>
          </a:p>
          <a:p>
            <a:pPr lvl="1"/>
            <a:r>
              <a:rPr lang="en-US"/>
              <a:t>Ex. getResources().getString(R.string.</a:t>
            </a:r>
            <a:r>
              <a:rPr lang="en-US" i="1"/>
              <a:t>hello</a:t>
            </a:r>
            <a:r>
              <a:rPr lang="en-US"/>
              <a:t>));</a:t>
            </a:r>
          </a:p>
        </p:txBody>
      </p:sp>
      <p:sp>
        <p:nvSpPr>
          <p:cNvPr id="70658" name="Rectangle 2"/>
          <p:cNvSpPr>
            <a:spLocks noGrp="1" noChangeArrowheads="1"/>
          </p:cNvSpPr>
          <p:nvPr>
            <p:ph type="title"/>
          </p:nvPr>
        </p:nvSpPr>
        <p:spPr/>
        <p:txBody>
          <a:bodyPr/>
          <a:lstStyle/>
          <a:p>
            <a:r>
              <a:rPr lang="en-US"/>
              <a:t>R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r>
              <a:rPr lang="en-US"/>
              <a:t>Eclipse has a great UI creator</a:t>
            </a:r>
          </a:p>
          <a:p>
            <a:pPr lvl="1"/>
            <a:r>
              <a:rPr lang="en-US"/>
              <a:t>Generates the XML for you</a:t>
            </a:r>
          </a:p>
          <a:p>
            <a:r>
              <a:rPr lang="en-US"/>
              <a:t>Composed of </a:t>
            </a:r>
            <a:r>
              <a:rPr lang="en-US" i="1"/>
              <a:t>View</a:t>
            </a:r>
            <a:r>
              <a:rPr lang="en-US"/>
              <a:t> objects</a:t>
            </a:r>
          </a:p>
          <a:p>
            <a:r>
              <a:rPr lang="en-US"/>
              <a:t>Can be specified for portrait and landscape mode</a:t>
            </a:r>
          </a:p>
          <a:p>
            <a:pPr lvl="1"/>
            <a:r>
              <a:rPr lang="en-US"/>
              <a:t>Use same file name, so can make completely different UIs for the orientations without modifying any code</a:t>
            </a:r>
          </a:p>
        </p:txBody>
      </p:sp>
      <p:sp>
        <p:nvSpPr>
          <p:cNvPr id="71682" name="Rectangle 2"/>
          <p:cNvSpPr>
            <a:spLocks noGrp="1" noChangeArrowheads="1"/>
          </p:cNvSpPr>
          <p:nvPr>
            <p:ph type="title"/>
          </p:nvPr>
        </p:nvSpPr>
        <p:spPr/>
        <p:txBody>
          <a:bodyPr/>
          <a:lstStyle/>
          <a:p>
            <a:r>
              <a:rPr lang="en-US"/>
              <a:t>Layouts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Layouts (2)</a:t>
            </a:r>
          </a:p>
        </p:txBody>
      </p:sp>
      <p:pic>
        <p:nvPicPr>
          <p:cNvPr id="74756" name="Picture 4" descr="layouts1"/>
          <p:cNvPicPr>
            <a:picLocks noChangeAspect="1" noChangeArrowheads="1"/>
          </p:cNvPicPr>
          <p:nvPr/>
        </p:nvPicPr>
        <p:blipFill>
          <a:blip r:embed="rId2"/>
          <a:srcRect/>
          <a:stretch>
            <a:fillRect/>
          </a:stretch>
        </p:blipFill>
        <p:spPr bwMode="auto">
          <a:xfrm>
            <a:off x="685800" y="992188"/>
            <a:ext cx="8077200" cy="578961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457200" y="1600200"/>
            <a:ext cx="8229600" cy="4876800"/>
          </a:xfrm>
        </p:spPr>
        <p:txBody>
          <a:bodyPr>
            <a:normAutofit fontScale="92500"/>
          </a:bodyPr>
          <a:lstStyle/>
          <a:p>
            <a:r>
              <a:rPr lang="en-US" sz="2600"/>
              <a:t>Click ‘Create’ to make layout modifications</a:t>
            </a:r>
          </a:p>
          <a:p>
            <a:r>
              <a:rPr lang="en-US" sz="2600"/>
              <a:t>When in portrait mode can select ‘Portrait’ to make a res sub folder for portrait layouts</a:t>
            </a:r>
          </a:p>
          <a:p>
            <a:pPr lvl="1"/>
            <a:r>
              <a:rPr lang="en-US" sz="2200"/>
              <a:t>Likewise for Landscape layouts while in landscape mode</a:t>
            </a:r>
          </a:p>
          <a:p>
            <a:pPr lvl="1"/>
            <a:r>
              <a:rPr lang="en-US" sz="2200"/>
              <a:t>Will create folders titled ‘layout-port’ and ‘layout-land’</a:t>
            </a:r>
          </a:p>
          <a:p>
            <a:r>
              <a:rPr lang="en-US" sz="2600"/>
              <a:t>Note: these ‘port’ and ‘land’ folders are examples of ‘alternate layouts’, see here for more info</a:t>
            </a:r>
          </a:p>
          <a:p>
            <a:pPr lvl="1"/>
            <a:r>
              <a:rPr lang="en-US" sz="1600">
                <a:hlinkClick r:id="rId2"/>
              </a:rPr>
              <a:t>http://developer.android.com/guide/topics/resources/providing-resources.html</a:t>
            </a:r>
            <a:r>
              <a:rPr lang="en-US" sz="1600"/>
              <a:t> </a:t>
            </a:r>
          </a:p>
          <a:p>
            <a:r>
              <a:rPr lang="en-US" sz="2600"/>
              <a:t>Avoid errors by making sure components have the same id in both orientations, and that you’ve tested each orientation thoroughly</a:t>
            </a:r>
          </a:p>
        </p:txBody>
      </p:sp>
      <p:sp>
        <p:nvSpPr>
          <p:cNvPr id="75778" name="Rectangle 2"/>
          <p:cNvSpPr>
            <a:spLocks noGrp="1" noChangeArrowheads="1"/>
          </p:cNvSpPr>
          <p:nvPr>
            <p:ph type="title"/>
          </p:nvPr>
        </p:nvSpPr>
        <p:spPr/>
        <p:txBody>
          <a:bodyPr/>
          <a:lstStyle/>
          <a:p>
            <a:r>
              <a:rPr lang="en-US"/>
              <a:t>Layouts (3)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Layouts (4)</a:t>
            </a:r>
          </a:p>
        </p:txBody>
      </p:sp>
      <p:pic>
        <p:nvPicPr>
          <p:cNvPr id="76804" name="Picture 4" descr="layouts2"/>
          <p:cNvPicPr>
            <a:picLocks noChangeAspect="1" noChangeArrowheads="1"/>
          </p:cNvPicPr>
          <p:nvPr/>
        </p:nvPicPr>
        <p:blipFill>
          <a:blip r:embed="rId2"/>
          <a:srcRect/>
          <a:stretch>
            <a:fillRect/>
          </a:stretch>
        </p:blipFill>
        <p:spPr bwMode="auto">
          <a:xfrm>
            <a:off x="914400" y="990600"/>
            <a:ext cx="7981950" cy="5695950"/>
          </a:xfrm>
          <a:prstGeom prst="rect">
            <a:avLst/>
          </a:prstGeom>
          <a:noFill/>
        </p:spPr>
      </p:pic>
      <p:sp>
        <p:nvSpPr>
          <p:cNvPr id="76805" name="Oval 5"/>
          <p:cNvSpPr>
            <a:spLocks noChangeArrowheads="1"/>
          </p:cNvSpPr>
          <p:nvPr/>
        </p:nvSpPr>
        <p:spPr bwMode="auto">
          <a:xfrm>
            <a:off x="1219200" y="3886200"/>
            <a:ext cx="1219200" cy="1524000"/>
          </a:xfrm>
          <a:prstGeom prst="ellipse">
            <a:avLst/>
          </a:prstGeom>
          <a:noFill/>
          <a:ln w="12700">
            <a:solidFill>
              <a:srgbClr val="FF0000"/>
            </a:solidFill>
            <a:round/>
            <a:headEnd/>
            <a:tailEnd/>
          </a:ln>
          <a:effectLst/>
        </p:spPr>
        <p:txBody>
          <a:bodyPr wrap="none" anchor="ctr"/>
          <a:lstStyle/>
          <a:p>
            <a:endParaRPr lang="en-IN"/>
          </a:p>
        </p:txBody>
      </p:sp>
      <p:sp>
        <p:nvSpPr>
          <p:cNvPr id="76806" name="Oval 6"/>
          <p:cNvSpPr>
            <a:spLocks noChangeArrowheads="1"/>
          </p:cNvSpPr>
          <p:nvPr/>
        </p:nvSpPr>
        <p:spPr bwMode="auto">
          <a:xfrm>
            <a:off x="2362200" y="3048000"/>
            <a:ext cx="990600" cy="304800"/>
          </a:xfrm>
          <a:prstGeom prst="ellipse">
            <a:avLst/>
          </a:prstGeom>
          <a:noFill/>
          <a:ln w="12700">
            <a:solidFill>
              <a:srgbClr val="FF0000"/>
            </a:solidFill>
            <a:round/>
            <a:headEnd/>
            <a:tailEnd/>
          </a:ln>
          <a:effectLst/>
        </p:spPr>
        <p:txBody>
          <a:bodyPr wrap="none" anchor="ctr"/>
          <a:lstStyle/>
          <a:p>
            <a:endParaRPr lang="en-IN"/>
          </a:p>
        </p:txBody>
      </p:sp>
      <p:sp>
        <p:nvSpPr>
          <p:cNvPr id="76807" name="Oval 7"/>
          <p:cNvSpPr>
            <a:spLocks noChangeArrowheads="1"/>
          </p:cNvSpPr>
          <p:nvPr/>
        </p:nvSpPr>
        <p:spPr bwMode="auto">
          <a:xfrm>
            <a:off x="8077200" y="1828800"/>
            <a:ext cx="762000" cy="304800"/>
          </a:xfrm>
          <a:prstGeom prst="ellipse">
            <a:avLst/>
          </a:prstGeom>
          <a:noFill/>
          <a:ln w="12700">
            <a:solidFill>
              <a:srgbClr val="FF0000"/>
            </a:solidFill>
            <a:round/>
            <a:headEnd/>
            <a:tailEnd/>
          </a:ln>
          <a:effectLst/>
        </p:spPr>
        <p:txBody>
          <a:bodyPr wrap="none" anchor="ctr"/>
          <a:lstStyle/>
          <a:p>
            <a:endParaRPr lang="en-IN"/>
          </a:p>
        </p:txBody>
      </p:sp>
      <p:sp>
        <p:nvSpPr>
          <p:cNvPr id="76808" name="Oval 8"/>
          <p:cNvSpPr>
            <a:spLocks noChangeArrowheads="1"/>
          </p:cNvSpPr>
          <p:nvPr/>
        </p:nvSpPr>
        <p:spPr bwMode="auto">
          <a:xfrm>
            <a:off x="4419600" y="2743200"/>
            <a:ext cx="533400" cy="381000"/>
          </a:xfrm>
          <a:prstGeom prst="ellipse">
            <a:avLst/>
          </a:prstGeom>
          <a:noFill/>
          <a:ln w="12700">
            <a:solidFill>
              <a:srgbClr val="FF0000"/>
            </a:solidFill>
            <a:round/>
            <a:headEnd/>
            <a:tailEnd/>
          </a:ln>
          <a:effectLst/>
        </p:spPr>
        <p:txBody>
          <a:bodyPr wrap="none" anchor="ct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p:txBody>
          <a:bodyPr/>
          <a:lstStyle/>
          <a:p>
            <a:r>
              <a:rPr lang="en-US"/>
              <a:t>This tutorial is a brief overview of some major concepts…Android is much richer and more complex</a:t>
            </a:r>
          </a:p>
          <a:p>
            <a:r>
              <a:rPr lang="en-US"/>
              <a:t>Developer’s Guide</a:t>
            </a:r>
          </a:p>
          <a:p>
            <a:pPr lvl="1"/>
            <a:r>
              <a:rPr lang="en-US" sz="2000">
                <a:hlinkClick r:id="rId2"/>
              </a:rPr>
              <a:t>http://developer.android.com/guide/index.html</a:t>
            </a:r>
            <a:endParaRPr lang="en-US" sz="2000"/>
          </a:p>
          <a:p>
            <a:r>
              <a:rPr lang="en-US"/>
              <a:t>API Reference</a:t>
            </a:r>
          </a:p>
          <a:p>
            <a:pPr lvl="1"/>
            <a:r>
              <a:rPr lang="en-US" sz="2000">
                <a:hlinkClick r:id="rId3"/>
              </a:rPr>
              <a:t>http://developer.android.com/reference/packages.html</a:t>
            </a:r>
            <a:endParaRPr lang="en-US" sz="2000"/>
          </a:p>
          <a:p>
            <a:endParaRPr lang="en-US" sz="2400"/>
          </a:p>
        </p:txBody>
      </p:sp>
      <p:sp>
        <p:nvSpPr>
          <p:cNvPr id="73730" name="Rectangle 2"/>
          <p:cNvSpPr>
            <a:spLocks noGrp="1" noChangeArrowheads="1"/>
          </p:cNvSpPr>
          <p:nvPr>
            <p:ph type="title"/>
          </p:nvPr>
        </p:nvSpPr>
        <p:spPr/>
        <p:txBody>
          <a:bodyPr/>
          <a:lstStyle/>
          <a:p>
            <a:r>
              <a:rPr lang="en-US"/>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lstStyle/>
          <a:p>
            <a:pPr>
              <a:lnSpc>
                <a:spcPct val="90000"/>
              </a:lnSpc>
            </a:pPr>
            <a:r>
              <a:rPr lang="en-US"/>
              <a:t>In res/values</a:t>
            </a:r>
          </a:p>
          <a:p>
            <a:pPr lvl="1">
              <a:lnSpc>
                <a:spcPct val="90000"/>
              </a:lnSpc>
            </a:pPr>
            <a:r>
              <a:rPr lang="en-US"/>
              <a:t>strings.xml</a:t>
            </a:r>
          </a:p>
          <a:p>
            <a:pPr>
              <a:lnSpc>
                <a:spcPct val="90000"/>
              </a:lnSpc>
            </a:pPr>
            <a:r>
              <a:rPr lang="en-US"/>
              <a:t>Application wide available strings</a:t>
            </a:r>
          </a:p>
          <a:p>
            <a:pPr>
              <a:lnSpc>
                <a:spcPct val="90000"/>
              </a:lnSpc>
            </a:pPr>
            <a:r>
              <a:rPr lang="en-US"/>
              <a:t>Promotes good software engineering</a:t>
            </a:r>
          </a:p>
          <a:p>
            <a:pPr>
              <a:lnSpc>
                <a:spcPct val="90000"/>
              </a:lnSpc>
            </a:pPr>
            <a:r>
              <a:rPr lang="en-US"/>
              <a:t>UI components made in the UI editor should have text defined in strings.xml</a:t>
            </a:r>
          </a:p>
          <a:p>
            <a:pPr>
              <a:lnSpc>
                <a:spcPct val="90000"/>
              </a:lnSpc>
            </a:pPr>
            <a:endParaRPr lang="en-US"/>
          </a:p>
          <a:p>
            <a:pPr>
              <a:lnSpc>
                <a:spcPct val="90000"/>
              </a:lnSpc>
            </a:pPr>
            <a:r>
              <a:rPr lang="en-US"/>
              <a:t>Strings are just one kind of ‘Value’ there are many others</a:t>
            </a:r>
          </a:p>
          <a:p>
            <a:pPr>
              <a:lnSpc>
                <a:spcPct val="90000"/>
              </a:lnSpc>
            </a:pPr>
            <a:endParaRPr lang="en-US"/>
          </a:p>
        </p:txBody>
      </p:sp>
      <p:sp>
        <p:nvSpPr>
          <p:cNvPr id="77826" name="Rectangle 2"/>
          <p:cNvSpPr>
            <a:spLocks noGrp="1" noChangeArrowheads="1"/>
          </p:cNvSpPr>
          <p:nvPr>
            <p:ph type="title"/>
          </p:nvPr>
        </p:nvSpPr>
        <p:spPr/>
        <p:txBody>
          <a:bodyPr/>
          <a:lstStyle/>
          <a:p>
            <a:r>
              <a:rPr lang="en-US"/>
              <a:t>Strings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lstStyle/>
          <a:p>
            <a:r>
              <a:rPr lang="en-US" sz="2600"/>
              <a:t>Contains characteristics about your application</a:t>
            </a:r>
          </a:p>
          <a:p>
            <a:r>
              <a:rPr lang="en-US" sz="2600"/>
              <a:t>When have more than one Activity in app, NEED to specify it in manifest file</a:t>
            </a:r>
          </a:p>
          <a:p>
            <a:pPr lvl="1"/>
            <a:r>
              <a:rPr lang="en-US" sz="2200"/>
              <a:t>Go to graphical view of the manifest file</a:t>
            </a:r>
          </a:p>
          <a:p>
            <a:pPr lvl="1"/>
            <a:r>
              <a:rPr lang="en-US" sz="2200"/>
              <a:t>Add an Activity in the bottom right</a:t>
            </a:r>
          </a:p>
          <a:p>
            <a:pPr lvl="1"/>
            <a:r>
              <a:rPr lang="en-US" sz="2200"/>
              <a:t>Browse for the name of the activity</a:t>
            </a:r>
          </a:p>
          <a:p>
            <a:r>
              <a:rPr lang="en-US" sz="2600"/>
              <a:t>Need to specify Services and other components too</a:t>
            </a:r>
          </a:p>
          <a:p>
            <a:r>
              <a:rPr lang="en-US" sz="2600"/>
              <a:t>Also important to define permissions and external libraries, like Google Maps API</a:t>
            </a:r>
          </a:p>
        </p:txBody>
      </p:sp>
      <p:sp>
        <p:nvSpPr>
          <p:cNvPr id="78850" name="Rectangle 2"/>
          <p:cNvSpPr>
            <a:spLocks noGrp="1" noChangeArrowheads="1"/>
          </p:cNvSpPr>
          <p:nvPr>
            <p:ph type="title"/>
          </p:nvPr>
        </p:nvSpPr>
        <p:spPr/>
        <p:txBody>
          <a:bodyPr/>
          <a:lstStyle/>
          <a:p>
            <a:r>
              <a:rPr lang="en-US"/>
              <a:t>Manifest File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t>Manifest File (2) – Adding an Activity</a:t>
            </a:r>
          </a:p>
        </p:txBody>
      </p:sp>
      <p:pic>
        <p:nvPicPr>
          <p:cNvPr id="79876" name="Picture 4" descr="manifest"/>
          <p:cNvPicPr>
            <a:picLocks noChangeAspect="1" noChangeArrowheads="1"/>
          </p:cNvPicPr>
          <p:nvPr/>
        </p:nvPicPr>
        <p:blipFill>
          <a:blip r:embed="rId2"/>
          <a:srcRect/>
          <a:stretch>
            <a:fillRect/>
          </a:stretch>
        </p:blipFill>
        <p:spPr bwMode="auto">
          <a:xfrm>
            <a:off x="685800" y="990600"/>
            <a:ext cx="7924800" cy="5680075"/>
          </a:xfrm>
          <a:prstGeom prst="rect">
            <a:avLst/>
          </a:prstGeom>
          <a:noFill/>
        </p:spPr>
      </p:pic>
      <p:sp>
        <p:nvSpPr>
          <p:cNvPr id="79877" name="Oval 5"/>
          <p:cNvSpPr>
            <a:spLocks noChangeArrowheads="1"/>
          </p:cNvSpPr>
          <p:nvPr/>
        </p:nvSpPr>
        <p:spPr bwMode="auto">
          <a:xfrm>
            <a:off x="4800600" y="4038600"/>
            <a:ext cx="762000" cy="304800"/>
          </a:xfrm>
          <a:prstGeom prst="ellipse">
            <a:avLst/>
          </a:prstGeom>
          <a:noFill/>
          <a:ln w="12700">
            <a:solidFill>
              <a:srgbClr val="FF0000"/>
            </a:solidFill>
            <a:round/>
            <a:headEnd/>
            <a:tailEnd/>
          </a:ln>
          <a:effectLst/>
        </p:spPr>
        <p:txBody>
          <a:bodyPr wrap="none" anchor="ctr"/>
          <a:lstStyle/>
          <a:p>
            <a:endParaRPr lang="en-IN"/>
          </a:p>
        </p:txBody>
      </p:sp>
      <p:sp>
        <p:nvSpPr>
          <p:cNvPr id="79878" name="Oval 6"/>
          <p:cNvSpPr>
            <a:spLocks noChangeArrowheads="1"/>
          </p:cNvSpPr>
          <p:nvPr/>
        </p:nvSpPr>
        <p:spPr bwMode="auto">
          <a:xfrm>
            <a:off x="5486400" y="4267200"/>
            <a:ext cx="2895600" cy="457200"/>
          </a:xfrm>
          <a:prstGeom prst="ellipse">
            <a:avLst/>
          </a:prstGeom>
          <a:noFill/>
          <a:ln w="12700">
            <a:solidFill>
              <a:srgbClr val="FF0000"/>
            </a:solidFill>
            <a:round/>
            <a:headEnd/>
            <a:tailEnd/>
          </a:ln>
          <a:effectLst/>
        </p:spPr>
        <p:txBody>
          <a:bodyPr wrap="none" anchor="ct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normAutofit lnSpcReduction="10000"/>
          </a:bodyPr>
          <a:lstStyle/>
          <a:p>
            <a:r>
              <a:rPr lang="en-US"/>
              <a:t>Activity</a:t>
            </a:r>
          </a:p>
          <a:p>
            <a:pPr lvl="1"/>
            <a:r>
              <a:rPr lang="en-US" sz="1800">
                <a:hlinkClick r:id="rId2"/>
              </a:rPr>
              <a:t>http://developer.android.com/guide/topics/fundamentals/activities.html</a:t>
            </a:r>
            <a:endParaRPr lang="en-US" sz="1800"/>
          </a:p>
          <a:p>
            <a:r>
              <a:rPr lang="en-US"/>
              <a:t>Service</a:t>
            </a:r>
          </a:p>
          <a:p>
            <a:pPr lvl="1"/>
            <a:r>
              <a:rPr lang="en-US" sz="1800">
                <a:hlinkClick r:id="rId3"/>
              </a:rPr>
              <a:t>http://developer.android.com/guide/topics/fundamentals/services.html</a:t>
            </a:r>
            <a:endParaRPr lang="en-US" sz="1800"/>
          </a:p>
          <a:p>
            <a:r>
              <a:rPr lang="en-US"/>
              <a:t>Content Providers</a:t>
            </a:r>
          </a:p>
          <a:p>
            <a:r>
              <a:rPr lang="en-US"/>
              <a:t>Broadcast Receivers</a:t>
            </a:r>
          </a:p>
          <a:p>
            <a:endParaRPr lang="en-US"/>
          </a:p>
          <a:p>
            <a:r>
              <a:rPr lang="en-US"/>
              <a:t>Android in a nutshell:</a:t>
            </a:r>
          </a:p>
          <a:p>
            <a:pPr lvl="1"/>
            <a:r>
              <a:rPr lang="en-US" sz="2000">
                <a:hlinkClick r:id="rId4"/>
              </a:rPr>
              <a:t>http://developer.android.com/guide/topics/fundamentals.html</a:t>
            </a:r>
            <a:endParaRPr lang="en-US" sz="2000"/>
          </a:p>
        </p:txBody>
      </p:sp>
      <p:sp>
        <p:nvSpPr>
          <p:cNvPr id="81922" name="Rectangle 2"/>
          <p:cNvSpPr>
            <a:spLocks noGrp="1" noChangeArrowheads="1"/>
          </p:cNvSpPr>
          <p:nvPr>
            <p:ph type="title"/>
          </p:nvPr>
        </p:nvSpPr>
        <p:spPr/>
        <p:txBody>
          <a:bodyPr>
            <a:normAutofit fontScale="90000"/>
          </a:bodyPr>
          <a:lstStyle/>
          <a:p>
            <a:r>
              <a:rPr lang="en-US"/>
              <a:t>Android Programming Components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p:txBody>
          <a:bodyPr/>
          <a:lstStyle/>
          <a:p>
            <a:pPr>
              <a:lnSpc>
                <a:spcPct val="90000"/>
              </a:lnSpc>
            </a:pPr>
            <a:r>
              <a:rPr lang="en-US"/>
              <a:t>The basis of android applications</a:t>
            </a:r>
          </a:p>
          <a:p>
            <a:pPr>
              <a:lnSpc>
                <a:spcPct val="90000"/>
              </a:lnSpc>
            </a:pPr>
            <a:r>
              <a:rPr lang="en-US"/>
              <a:t>A single Activity defines a single viewable screen</a:t>
            </a:r>
          </a:p>
          <a:p>
            <a:pPr lvl="1">
              <a:lnSpc>
                <a:spcPct val="90000"/>
              </a:lnSpc>
            </a:pPr>
            <a:r>
              <a:rPr lang="en-US"/>
              <a:t>the actions, not the layout</a:t>
            </a:r>
          </a:p>
          <a:p>
            <a:pPr>
              <a:lnSpc>
                <a:spcPct val="90000"/>
              </a:lnSpc>
            </a:pPr>
            <a:r>
              <a:rPr lang="en-US"/>
              <a:t>Can have multiple per application</a:t>
            </a:r>
          </a:p>
          <a:p>
            <a:pPr>
              <a:lnSpc>
                <a:spcPct val="90000"/>
              </a:lnSpc>
            </a:pPr>
            <a:r>
              <a:rPr lang="en-US"/>
              <a:t>Each is a separate entity</a:t>
            </a:r>
          </a:p>
          <a:p>
            <a:pPr>
              <a:lnSpc>
                <a:spcPct val="90000"/>
              </a:lnSpc>
            </a:pPr>
            <a:r>
              <a:rPr lang="en-US"/>
              <a:t>They have a structured life cycle</a:t>
            </a:r>
          </a:p>
          <a:p>
            <a:pPr lvl="1">
              <a:lnSpc>
                <a:spcPct val="90000"/>
              </a:lnSpc>
            </a:pPr>
            <a:r>
              <a:rPr lang="en-US"/>
              <a:t>Different events in their life happen either via the user touching buttons or programmatically</a:t>
            </a:r>
          </a:p>
        </p:txBody>
      </p:sp>
      <p:sp>
        <p:nvSpPr>
          <p:cNvPr id="80898" name="Rectangle 2"/>
          <p:cNvSpPr>
            <a:spLocks noGrp="1" noChangeArrowheads="1"/>
          </p:cNvSpPr>
          <p:nvPr>
            <p:ph type="title"/>
          </p:nvPr>
        </p:nvSpPr>
        <p:spPr/>
        <p:txBody>
          <a:bodyPr/>
          <a:lstStyle/>
          <a:p>
            <a:r>
              <a:rPr lang="en-US"/>
              <a:t>Activities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Activities (2)</a:t>
            </a:r>
          </a:p>
        </p:txBody>
      </p:sp>
      <p:pic>
        <p:nvPicPr>
          <p:cNvPr id="82949" name="Picture 5" descr="activity_lifecycle"/>
          <p:cNvPicPr>
            <a:picLocks noChangeAspect="1" noChangeArrowheads="1"/>
          </p:cNvPicPr>
          <p:nvPr/>
        </p:nvPicPr>
        <p:blipFill>
          <a:blip r:embed="rId2"/>
          <a:srcRect/>
          <a:stretch>
            <a:fillRect/>
          </a:stretch>
        </p:blipFill>
        <p:spPr bwMode="auto">
          <a:xfrm>
            <a:off x="3048000" y="161925"/>
            <a:ext cx="5191125" cy="67722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457200" y="1600200"/>
            <a:ext cx="8686800" cy="4530725"/>
          </a:xfrm>
        </p:spPr>
        <p:txBody>
          <a:bodyPr/>
          <a:lstStyle/>
          <a:p>
            <a:pPr>
              <a:lnSpc>
                <a:spcPct val="90000"/>
              </a:lnSpc>
            </a:pPr>
            <a:r>
              <a:rPr lang="en-US" sz="2100"/>
              <a:t>Run in the background</a:t>
            </a:r>
          </a:p>
          <a:p>
            <a:pPr lvl="1">
              <a:lnSpc>
                <a:spcPct val="90000"/>
              </a:lnSpc>
            </a:pPr>
            <a:r>
              <a:rPr lang="en-US" sz="2000"/>
              <a:t>Can continue even if Activity that started it dies</a:t>
            </a:r>
          </a:p>
          <a:p>
            <a:pPr lvl="1">
              <a:lnSpc>
                <a:spcPct val="90000"/>
              </a:lnSpc>
            </a:pPr>
            <a:r>
              <a:rPr lang="en-US" sz="2000"/>
              <a:t>Should be used if something needs to be done while the user is not interacting with application</a:t>
            </a:r>
          </a:p>
          <a:p>
            <a:pPr lvl="2">
              <a:lnSpc>
                <a:spcPct val="90000"/>
              </a:lnSpc>
            </a:pPr>
            <a:r>
              <a:rPr lang="en-US" sz="1800"/>
              <a:t>Otherwise, a thread is probably more applicable</a:t>
            </a:r>
          </a:p>
          <a:p>
            <a:pPr lvl="1">
              <a:lnSpc>
                <a:spcPct val="90000"/>
              </a:lnSpc>
            </a:pPr>
            <a:r>
              <a:rPr lang="en-US" sz="2000"/>
              <a:t>Should create a new thread in the service to do work in, since the service runs in the main thread</a:t>
            </a:r>
          </a:p>
          <a:p>
            <a:pPr>
              <a:lnSpc>
                <a:spcPct val="90000"/>
              </a:lnSpc>
            </a:pPr>
            <a:r>
              <a:rPr lang="en-US" sz="2100"/>
              <a:t>Can be bound to an application</a:t>
            </a:r>
          </a:p>
          <a:p>
            <a:pPr lvl="1">
              <a:lnSpc>
                <a:spcPct val="90000"/>
              </a:lnSpc>
            </a:pPr>
            <a:r>
              <a:rPr lang="en-US" sz="2000"/>
              <a:t>In which case will terminate when all applications bound to it unbind</a:t>
            </a:r>
          </a:p>
          <a:p>
            <a:pPr lvl="1">
              <a:lnSpc>
                <a:spcPct val="90000"/>
              </a:lnSpc>
            </a:pPr>
            <a:r>
              <a:rPr lang="en-US" sz="2000"/>
              <a:t>Allows multiple applications to communicate with it via a common interface</a:t>
            </a:r>
          </a:p>
          <a:p>
            <a:pPr>
              <a:lnSpc>
                <a:spcPct val="90000"/>
              </a:lnSpc>
            </a:pPr>
            <a:r>
              <a:rPr lang="en-US" sz="2100"/>
              <a:t>Needs to be declared in manifest file</a:t>
            </a:r>
          </a:p>
          <a:p>
            <a:pPr>
              <a:lnSpc>
                <a:spcPct val="90000"/>
              </a:lnSpc>
            </a:pPr>
            <a:r>
              <a:rPr lang="en-US" sz="2100"/>
              <a:t>Like Activities, has a structured life cycle</a:t>
            </a:r>
          </a:p>
        </p:txBody>
      </p:sp>
      <p:sp>
        <p:nvSpPr>
          <p:cNvPr id="83970" name="Rectangle 2"/>
          <p:cNvSpPr>
            <a:spLocks noGrp="1" noChangeArrowheads="1"/>
          </p:cNvSpPr>
          <p:nvPr>
            <p:ph type="title"/>
          </p:nvPr>
        </p:nvSpPr>
        <p:spPr/>
        <p:txBody>
          <a:bodyPr/>
          <a:lstStyle/>
          <a:p>
            <a:r>
              <a:rPr lang="en-US"/>
              <a:t>Services (1)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Services (2)</a:t>
            </a:r>
          </a:p>
        </p:txBody>
      </p:sp>
      <p:pic>
        <p:nvPicPr>
          <p:cNvPr id="84997" name="Picture 5" descr="service_lifecycle"/>
          <p:cNvPicPr>
            <a:picLocks noChangeAspect="1" noChangeArrowheads="1"/>
          </p:cNvPicPr>
          <p:nvPr/>
        </p:nvPicPr>
        <p:blipFill>
          <a:blip r:embed="rId2"/>
          <a:srcRect/>
          <a:stretch>
            <a:fillRect/>
          </a:stretch>
        </p:blipFill>
        <p:spPr bwMode="auto">
          <a:xfrm>
            <a:off x="3200400" y="304800"/>
            <a:ext cx="5245100" cy="6324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p:txBody>
          <a:bodyPr/>
          <a:lstStyle/>
          <a:p>
            <a:pPr>
              <a:lnSpc>
                <a:spcPct val="90000"/>
              </a:lnSpc>
            </a:pPr>
            <a:r>
              <a:rPr lang="en-US"/>
              <a:t>Similar to launching a regular Java app, use the launch configurations</a:t>
            </a:r>
          </a:p>
          <a:p>
            <a:pPr>
              <a:lnSpc>
                <a:spcPct val="90000"/>
              </a:lnSpc>
            </a:pPr>
            <a:r>
              <a:rPr lang="en-US"/>
              <a:t>Specify an Android Application and create a new one</a:t>
            </a:r>
          </a:p>
          <a:p>
            <a:pPr>
              <a:lnSpc>
                <a:spcPct val="90000"/>
              </a:lnSpc>
            </a:pPr>
            <a:r>
              <a:rPr lang="en-US"/>
              <a:t>Specify activity to be run</a:t>
            </a:r>
          </a:p>
          <a:p>
            <a:pPr>
              <a:lnSpc>
                <a:spcPct val="90000"/>
              </a:lnSpc>
            </a:pPr>
            <a:r>
              <a:rPr lang="en-US"/>
              <a:t>Can select a manual option, so each time program is run, you are asked whether you want to use the actual phone or the emulator</a:t>
            </a:r>
          </a:p>
          <a:p>
            <a:pPr lvl="1">
              <a:lnSpc>
                <a:spcPct val="90000"/>
              </a:lnSpc>
            </a:pPr>
            <a:r>
              <a:rPr lang="en-US"/>
              <a:t>Otherwise, it should be smart and use whichever one is available</a:t>
            </a:r>
          </a:p>
        </p:txBody>
      </p:sp>
      <p:sp>
        <p:nvSpPr>
          <p:cNvPr id="91138" name="Rectangle 2"/>
          <p:cNvSpPr>
            <a:spLocks noGrp="1" noChangeArrowheads="1"/>
          </p:cNvSpPr>
          <p:nvPr>
            <p:ph type="title"/>
          </p:nvPr>
        </p:nvSpPr>
        <p:spPr/>
        <p:txBody>
          <a:bodyPr/>
          <a:lstStyle/>
          <a:p>
            <a:r>
              <a:rPr lang="en-US"/>
              <a:t>Running in Eclipse (1)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Running in Eclipse (2)</a:t>
            </a:r>
          </a:p>
        </p:txBody>
      </p:sp>
      <p:pic>
        <p:nvPicPr>
          <p:cNvPr id="92164" name="Picture 4" descr="run1"/>
          <p:cNvPicPr>
            <a:picLocks noChangeAspect="1" noChangeArrowheads="1"/>
          </p:cNvPicPr>
          <p:nvPr/>
        </p:nvPicPr>
        <p:blipFill>
          <a:blip r:embed="rId2"/>
          <a:srcRect/>
          <a:stretch>
            <a:fillRect/>
          </a:stretch>
        </p:blipFill>
        <p:spPr bwMode="auto">
          <a:xfrm>
            <a:off x="1514475" y="989013"/>
            <a:ext cx="7248525" cy="579278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a:lnSpc>
                <a:spcPct val="90000"/>
              </a:lnSpc>
            </a:pPr>
            <a:r>
              <a:rPr lang="en-US"/>
              <a:t>Phone</a:t>
            </a:r>
          </a:p>
          <a:p>
            <a:pPr>
              <a:lnSpc>
                <a:spcPct val="90000"/>
              </a:lnSpc>
            </a:pPr>
            <a:r>
              <a:rPr lang="en-US"/>
              <a:t>Eclipse ( </a:t>
            </a:r>
            <a:r>
              <a:rPr lang="en-US" sz="2000">
                <a:hlinkClick r:id="rId2"/>
              </a:rPr>
              <a:t>http://www.eclipse.org/downloads/</a:t>
            </a:r>
            <a:r>
              <a:rPr lang="en-US"/>
              <a:t> )</a:t>
            </a:r>
          </a:p>
          <a:p>
            <a:pPr lvl="1">
              <a:lnSpc>
                <a:spcPct val="90000"/>
              </a:lnSpc>
            </a:pPr>
            <a:r>
              <a:rPr lang="en-US"/>
              <a:t>Android Plugin (ADT)</a:t>
            </a:r>
          </a:p>
          <a:p>
            <a:pPr>
              <a:lnSpc>
                <a:spcPct val="90000"/>
              </a:lnSpc>
            </a:pPr>
            <a:r>
              <a:rPr lang="en-US"/>
              <a:t>Android SDK ( </a:t>
            </a:r>
            <a:r>
              <a:rPr lang="en-US" sz="2000">
                <a:hlinkClick r:id="rId3"/>
              </a:rPr>
              <a:t>http://developer.android.com/sdk/index.html</a:t>
            </a:r>
            <a:r>
              <a:rPr lang="en-US"/>
              <a:t> )</a:t>
            </a:r>
          </a:p>
          <a:p>
            <a:pPr lvl="1">
              <a:lnSpc>
                <a:spcPct val="90000"/>
              </a:lnSpc>
            </a:pPr>
            <a:r>
              <a:rPr lang="en-US"/>
              <a:t>Install everything except Additional SDK Platforms, unless you want to</a:t>
            </a:r>
          </a:p>
          <a:p>
            <a:pPr>
              <a:lnSpc>
                <a:spcPct val="90000"/>
              </a:lnSpc>
            </a:pPr>
            <a:r>
              <a:rPr lang="en-US"/>
              <a:t>Windows Users: may need to install Motorola Driver directly ( </a:t>
            </a:r>
            <a:r>
              <a:rPr lang="en-US" sz="2000">
                <a:hlinkClick r:id="rId4"/>
              </a:rPr>
              <a:t>http://www.motorola.com/Support/US-EN/Support-Homepage/Software_and_Drivers/USB-and-PC-Charging-Drivers</a:t>
            </a:r>
            <a:r>
              <a:rPr lang="en-US" sz="2000"/>
              <a:t> </a:t>
            </a:r>
            <a:r>
              <a:rPr lang="en-US"/>
              <a:t>)</a:t>
            </a:r>
          </a:p>
        </p:txBody>
      </p:sp>
      <p:sp>
        <p:nvSpPr>
          <p:cNvPr id="54274" name="Rectangle 2"/>
          <p:cNvSpPr>
            <a:spLocks noGrp="1" noChangeArrowheads="1"/>
          </p:cNvSpPr>
          <p:nvPr>
            <p:ph type="title"/>
          </p:nvPr>
        </p:nvSpPr>
        <p:spPr/>
        <p:txBody>
          <a:bodyPr/>
          <a:lstStyle/>
          <a:p>
            <a:r>
              <a:rPr lang="en-US"/>
              <a:t>Tools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Running in Eclipse (3)</a:t>
            </a:r>
          </a:p>
        </p:txBody>
      </p:sp>
      <p:pic>
        <p:nvPicPr>
          <p:cNvPr id="93188" name="Picture 4" descr="run2"/>
          <p:cNvPicPr>
            <a:picLocks noChangeAspect="1" noChangeArrowheads="1"/>
          </p:cNvPicPr>
          <p:nvPr/>
        </p:nvPicPr>
        <p:blipFill>
          <a:blip r:embed="rId2"/>
          <a:srcRect/>
          <a:stretch>
            <a:fillRect/>
          </a:stretch>
        </p:blipFill>
        <p:spPr bwMode="auto">
          <a:xfrm>
            <a:off x="1524000" y="990600"/>
            <a:ext cx="7239000" cy="578485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Running in Eclipse (4)</a:t>
            </a:r>
          </a:p>
        </p:txBody>
      </p:sp>
      <p:pic>
        <p:nvPicPr>
          <p:cNvPr id="94212" name="Picture 4" descr="run3"/>
          <p:cNvPicPr>
            <a:picLocks noChangeAspect="1" noChangeArrowheads="1"/>
          </p:cNvPicPr>
          <p:nvPr/>
        </p:nvPicPr>
        <p:blipFill>
          <a:blip r:embed="rId2"/>
          <a:srcRect/>
          <a:stretch>
            <a:fillRect/>
          </a:stretch>
        </p:blipFill>
        <p:spPr bwMode="auto">
          <a:xfrm>
            <a:off x="1981200" y="1447800"/>
            <a:ext cx="5962650" cy="428625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p:txBody>
          <a:bodyPr/>
          <a:lstStyle/>
          <a:p>
            <a:r>
              <a:rPr lang="en-US"/>
              <a:t>Should be enabled on phone to use developer features</a:t>
            </a:r>
          </a:p>
          <a:p>
            <a:r>
              <a:rPr lang="en-US"/>
              <a:t>In the main apps screen select Settings -&gt; Applications -&gt; Development -&gt; USB debugging (it needs to be checked)</a:t>
            </a:r>
          </a:p>
        </p:txBody>
      </p:sp>
      <p:sp>
        <p:nvSpPr>
          <p:cNvPr id="88066" name="Rectangle 2"/>
          <p:cNvSpPr>
            <a:spLocks noGrp="1" noChangeArrowheads="1"/>
          </p:cNvSpPr>
          <p:nvPr>
            <p:ph type="title"/>
          </p:nvPr>
        </p:nvSpPr>
        <p:spPr/>
        <p:txBody>
          <a:bodyPr/>
          <a:lstStyle/>
          <a:p>
            <a:r>
              <a:rPr lang="en-US"/>
              <a:t>USB Debugging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p:txBody>
          <a:bodyPr/>
          <a:lstStyle/>
          <a:p>
            <a:r>
              <a:rPr lang="en-US"/>
              <a:t>Used for a wide variety of developer tasks</a:t>
            </a:r>
          </a:p>
          <a:p>
            <a:pPr lvl="1"/>
            <a:r>
              <a:rPr lang="en-US"/>
              <a:t>Read from the log file</a:t>
            </a:r>
          </a:p>
          <a:p>
            <a:pPr lvl="1"/>
            <a:r>
              <a:rPr lang="en-US"/>
              <a:t>Show what android devices are available</a:t>
            </a:r>
          </a:p>
          <a:p>
            <a:pPr lvl="1"/>
            <a:r>
              <a:rPr lang="en-US"/>
              <a:t>Install android applications (.apk files)</a:t>
            </a:r>
          </a:p>
          <a:p>
            <a:r>
              <a:rPr lang="en-US"/>
              <a:t>In the ‘platform-tools’ directory of the main android sdk directory</a:t>
            </a:r>
          </a:p>
          <a:p>
            <a:pPr lvl="1"/>
            <a:r>
              <a:rPr lang="en-US"/>
              <a:t>Recommend putting this directory and the ‘tools’ directory on the system path</a:t>
            </a:r>
          </a:p>
          <a:p>
            <a:r>
              <a:rPr lang="en-US"/>
              <a:t>adb.exe</a:t>
            </a:r>
          </a:p>
        </p:txBody>
      </p:sp>
      <p:sp>
        <p:nvSpPr>
          <p:cNvPr id="89090" name="Rectangle 2"/>
          <p:cNvSpPr>
            <a:spLocks noGrp="1" noChangeArrowheads="1"/>
          </p:cNvSpPr>
          <p:nvPr>
            <p:ph type="title"/>
          </p:nvPr>
        </p:nvSpPr>
        <p:spPr/>
        <p:txBody>
          <a:bodyPr/>
          <a:lstStyle/>
          <a:p>
            <a:r>
              <a:rPr lang="en-US"/>
              <a:t>Android Debug Bridge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457200" y="1447800"/>
            <a:ext cx="8229600" cy="5105400"/>
          </a:xfrm>
        </p:spPr>
        <p:txBody>
          <a:bodyPr/>
          <a:lstStyle/>
          <a:p>
            <a:pPr>
              <a:lnSpc>
                <a:spcPct val="80000"/>
              </a:lnSpc>
            </a:pPr>
            <a:r>
              <a:rPr lang="en-US" sz="2100"/>
              <a:t>Instead of using traditional System.out.println, use the Log class</a:t>
            </a:r>
          </a:p>
          <a:p>
            <a:pPr lvl="1">
              <a:lnSpc>
                <a:spcPct val="80000"/>
              </a:lnSpc>
            </a:pPr>
            <a:r>
              <a:rPr lang="en-US" sz="2000"/>
              <a:t>Imported with android.util.Log</a:t>
            </a:r>
          </a:p>
          <a:p>
            <a:pPr lvl="1">
              <a:lnSpc>
                <a:spcPct val="80000"/>
              </a:lnSpc>
            </a:pPr>
            <a:r>
              <a:rPr lang="en-US" sz="2000"/>
              <a:t>Multiple types of output (debug, warning, error, …)</a:t>
            </a:r>
          </a:p>
          <a:p>
            <a:pPr lvl="1">
              <a:lnSpc>
                <a:spcPct val="80000"/>
              </a:lnSpc>
            </a:pPr>
            <a:r>
              <a:rPr lang="en-US" sz="2000"/>
              <a:t>Log.d(&lt;tag&gt;,&lt;string&gt;)</a:t>
            </a:r>
          </a:p>
          <a:p>
            <a:pPr>
              <a:lnSpc>
                <a:spcPct val="80000"/>
              </a:lnSpc>
            </a:pPr>
            <a:r>
              <a:rPr lang="en-US" sz="2100"/>
              <a:t>Can be read using logcat.</a:t>
            </a:r>
          </a:p>
          <a:p>
            <a:pPr lvl="1">
              <a:lnSpc>
                <a:spcPct val="80000"/>
              </a:lnSpc>
            </a:pPr>
            <a:r>
              <a:rPr lang="en-US" sz="2000"/>
              <a:t>Print out the whole log, which auto-updates</a:t>
            </a:r>
          </a:p>
          <a:p>
            <a:pPr lvl="2">
              <a:lnSpc>
                <a:spcPct val="80000"/>
              </a:lnSpc>
            </a:pPr>
            <a:r>
              <a:rPr lang="en-US" sz="1800"/>
              <a:t>adb logcat</a:t>
            </a:r>
          </a:p>
          <a:p>
            <a:pPr lvl="1">
              <a:lnSpc>
                <a:spcPct val="80000"/>
              </a:lnSpc>
            </a:pPr>
            <a:r>
              <a:rPr lang="en-US" sz="2000"/>
              <a:t>Erase log</a:t>
            </a:r>
          </a:p>
          <a:p>
            <a:pPr lvl="2">
              <a:lnSpc>
                <a:spcPct val="80000"/>
              </a:lnSpc>
            </a:pPr>
            <a:r>
              <a:rPr lang="en-US" sz="1800"/>
              <a:t>adb logcat –c</a:t>
            </a:r>
          </a:p>
          <a:p>
            <a:pPr lvl="1">
              <a:lnSpc>
                <a:spcPct val="80000"/>
              </a:lnSpc>
            </a:pPr>
            <a:r>
              <a:rPr lang="en-US" sz="2000"/>
              <a:t>Filter output via tags</a:t>
            </a:r>
          </a:p>
          <a:p>
            <a:pPr lvl="2">
              <a:lnSpc>
                <a:spcPct val="80000"/>
              </a:lnSpc>
            </a:pPr>
            <a:r>
              <a:rPr lang="en-US" sz="1800"/>
              <a:t>adb logcat &lt;tag&gt;:&lt;msg type&gt; *:S</a:t>
            </a:r>
          </a:p>
          <a:p>
            <a:pPr lvl="2">
              <a:lnSpc>
                <a:spcPct val="80000"/>
              </a:lnSpc>
            </a:pPr>
            <a:r>
              <a:rPr lang="en-US" sz="1800"/>
              <a:t>can have multiple &lt;tag&gt;:&lt;msg type&gt; filters</a:t>
            </a:r>
          </a:p>
          <a:p>
            <a:pPr lvl="2">
              <a:lnSpc>
                <a:spcPct val="80000"/>
              </a:lnSpc>
            </a:pPr>
            <a:r>
              <a:rPr lang="en-US" sz="1800"/>
              <a:t>&lt;msg type&gt; corresponds to debug, warning, error, etc.</a:t>
            </a:r>
          </a:p>
          <a:p>
            <a:pPr lvl="2">
              <a:lnSpc>
                <a:spcPct val="80000"/>
              </a:lnSpc>
            </a:pPr>
            <a:r>
              <a:rPr lang="en-US" sz="1800"/>
              <a:t>If use Log.d(), then &lt;msg type&gt; = D</a:t>
            </a:r>
          </a:p>
          <a:p>
            <a:pPr>
              <a:lnSpc>
                <a:spcPct val="80000"/>
              </a:lnSpc>
            </a:pPr>
            <a:r>
              <a:rPr lang="en-US" sz="2100"/>
              <a:t>Reference</a:t>
            </a:r>
          </a:p>
          <a:p>
            <a:pPr lvl="1">
              <a:lnSpc>
                <a:spcPct val="80000"/>
              </a:lnSpc>
            </a:pPr>
            <a:r>
              <a:rPr lang="en-US" sz="1600">
                <a:hlinkClick r:id="rId2"/>
              </a:rPr>
              <a:t>http://developer.android.com/guide/developing/debugging/debugging-log.html</a:t>
            </a:r>
            <a:endParaRPr lang="en-US" sz="1600"/>
          </a:p>
        </p:txBody>
      </p:sp>
      <p:sp>
        <p:nvSpPr>
          <p:cNvPr id="87042" name="Rectangle 2"/>
          <p:cNvSpPr>
            <a:spLocks noGrp="1" noChangeArrowheads="1"/>
          </p:cNvSpPr>
          <p:nvPr>
            <p:ph type="title"/>
          </p:nvPr>
        </p:nvSpPr>
        <p:spPr/>
        <p:txBody>
          <a:bodyPr/>
          <a:lstStyle/>
          <a:p>
            <a:r>
              <a:rPr lang="en-US"/>
              <a:t>Debugging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pPr>
              <a:lnSpc>
                <a:spcPct val="90000"/>
              </a:lnSpc>
            </a:pPr>
            <a:r>
              <a:rPr lang="en-US"/>
              <a:t>Some say you need to root the phone – that is not true</a:t>
            </a:r>
          </a:p>
          <a:p>
            <a:pPr>
              <a:lnSpc>
                <a:spcPct val="90000"/>
              </a:lnSpc>
            </a:pPr>
            <a:r>
              <a:rPr lang="en-US"/>
              <a:t>One option: Android Screen Capture</a:t>
            </a:r>
          </a:p>
          <a:p>
            <a:pPr lvl="1">
              <a:lnSpc>
                <a:spcPct val="90000"/>
              </a:lnSpc>
            </a:pPr>
            <a:r>
              <a:rPr lang="en-US">
                <a:hlinkClick r:id="rId2"/>
              </a:rPr>
              <a:t>http://www.mightypocket.com/2010/08/android-screenshots-screen-capture-screen-cast/</a:t>
            </a:r>
            <a:endParaRPr lang="en-US"/>
          </a:p>
          <a:p>
            <a:pPr lvl="1">
              <a:lnSpc>
                <a:spcPct val="90000"/>
              </a:lnSpc>
            </a:pPr>
            <a:r>
              <a:rPr lang="en-US"/>
              <a:t>It’s slow, but fine for screenshots of applications whose screens aren’t changing fast</a:t>
            </a:r>
          </a:p>
          <a:p>
            <a:pPr lvl="1">
              <a:lnSpc>
                <a:spcPct val="90000"/>
              </a:lnSpc>
            </a:pPr>
            <a:r>
              <a:rPr lang="en-US"/>
              <a:t>Read their installation help, following the extra steps if need be (I had to </a:t>
            </a:r>
            <a:r>
              <a:rPr lang="en-US" i="1"/>
              <a:t>copy</a:t>
            </a:r>
            <a:r>
              <a:rPr lang="en-US"/>
              <a:t> adb.exe and some dll files, as they explain)</a:t>
            </a:r>
          </a:p>
        </p:txBody>
      </p:sp>
      <p:sp>
        <p:nvSpPr>
          <p:cNvPr id="90114" name="Rectangle 2"/>
          <p:cNvSpPr>
            <a:spLocks noGrp="1" noChangeArrowheads="1"/>
          </p:cNvSpPr>
          <p:nvPr>
            <p:ph type="title"/>
          </p:nvPr>
        </p:nvSpPr>
        <p:spPr/>
        <p:txBody>
          <a:bodyPr/>
          <a:lstStyle/>
          <a:p>
            <a:r>
              <a:rPr lang="en-US"/>
              <a:t>Screen Shots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p:txBody>
          <a:bodyPr/>
          <a:lstStyle/>
          <a:p>
            <a:pPr>
              <a:lnSpc>
                <a:spcPct val="80000"/>
              </a:lnSpc>
            </a:pPr>
            <a:r>
              <a:rPr lang="en-US" sz="2100"/>
              <a:t>Using Google Maps in your app</a:t>
            </a:r>
          </a:p>
          <a:p>
            <a:pPr>
              <a:lnSpc>
                <a:spcPct val="80000"/>
              </a:lnSpc>
            </a:pPr>
            <a:r>
              <a:rPr lang="en-US" sz="2100"/>
              <a:t>Setup project to use ‘Google API’ version</a:t>
            </a:r>
          </a:p>
          <a:p>
            <a:pPr>
              <a:lnSpc>
                <a:spcPct val="80000"/>
              </a:lnSpc>
            </a:pPr>
            <a:r>
              <a:rPr lang="en-US" sz="2100"/>
              <a:t>Edit Manifest file</a:t>
            </a:r>
          </a:p>
          <a:p>
            <a:pPr lvl="1">
              <a:lnSpc>
                <a:spcPct val="80000"/>
              </a:lnSpc>
            </a:pPr>
            <a:r>
              <a:rPr lang="en-US" sz="2000"/>
              <a:t>To indicate the app will use maps and the internet</a:t>
            </a:r>
          </a:p>
          <a:p>
            <a:pPr>
              <a:lnSpc>
                <a:spcPct val="80000"/>
              </a:lnSpc>
            </a:pPr>
            <a:r>
              <a:rPr lang="en-US" sz="2100"/>
              <a:t>Get a maps API key</a:t>
            </a:r>
          </a:p>
          <a:p>
            <a:pPr>
              <a:lnSpc>
                <a:spcPct val="80000"/>
              </a:lnSpc>
            </a:pPr>
            <a:r>
              <a:rPr lang="en-US" sz="2100"/>
              <a:t>Note: Google Maps API can display a map and draw overlays, but is not the full Google Maps experience you enjoy on the web</a:t>
            </a:r>
          </a:p>
          <a:p>
            <a:pPr lvl="1">
              <a:lnSpc>
                <a:spcPct val="80000"/>
              </a:lnSpc>
            </a:pPr>
            <a:r>
              <a:rPr lang="en-US" sz="2000"/>
              <a:t>For example, there does not seem to be inherent support for drawing routes between points (if you find it let me know)…however, you can draw lines between points and almost any type of overlay, but that’s different than street routes</a:t>
            </a:r>
          </a:p>
          <a:p>
            <a:pPr lvl="1">
              <a:lnSpc>
                <a:spcPct val="80000"/>
              </a:lnSpc>
            </a:pPr>
            <a:r>
              <a:rPr lang="en-US" sz="2000"/>
              <a:t>The directions API is a web service, which is different, among several other Google web services</a:t>
            </a:r>
          </a:p>
          <a:p>
            <a:pPr>
              <a:lnSpc>
                <a:spcPct val="80000"/>
              </a:lnSpc>
            </a:pPr>
            <a:r>
              <a:rPr lang="en-US" sz="2100"/>
              <a:t>Read the Google API terms of use</a:t>
            </a:r>
          </a:p>
        </p:txBody>
      </p:sp>
      <p:sp>
        <p:nvSpPr>
          <p:cNvPr id="95234" name="Rectangle 2"/>
          <p:cNvSpPr>
            <a:spLocks noGrp="1" noChangeArrowheads="1"/>
          </p:cNvSpPr>
          <p:nvPr>
            <p:ph type="title"/>
          </p:nvPr>
        </p:nvSpPr>
        <p:spPr/>
        <p:txBody>
          <a:bodyPr/>
          <a:lstStyle/>
          <a:p>
            <a:r>
              <a:rPr lang="en-US"/>
              <a:t>Maps Example (1)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Maps Example (2)</a:t>
            </a:r>
          </a:p>
        </p:txBody>
      </p:sp>
      <p:pic>
        <p:nvPicPr>
          <p:cNvPr id="96260" name="Picture 4" descr="map1"/>
          <p:cNvPicPr>
            <a:picLocks noChangeAspect="1" noChangeArrowheads="1"/>
          </p:cNvPicPr>
          <p:nvPr/>
        </p:nvPicPr>
        <p:blipFill>
          <a:blip r:embed="rId2"/>
          <a:srcRect/>
          <a:stretch>
            <a:fillRect/>
          </a:stretch>
        </p:blipFill>
        <p:spPr bwMode="auto">
          <a:xfrm>
            <a:off x="2438400" y="1066800"/>
            <a:ext cx="6477000" cy="5591175"/>
          </a:xfrm>
          <a:prstGeom prst="rect">
            <a:avLst/>
          </a:prstGeom>
          <a:noFill/>
        </p:spPr>
      </p:pic>
      <p:sp>
        <p:nvSpPr>
          <p:cNvPr id="96261" name="Oval 5"/>
          <p:cNvSpPr>
            <a:spLocks noChangeArrowheads="1"/>
          </p:cNvSpPr>
          <p:nvPr/>
        </p:nvSpPr>
        <p:spPr bwMode="auto">
          <a:xfrm>
            <a:off x="2362200" y="4584700"/>
            <a:ext cx="6324600" cy="304800"/>
          </a:xfrm>
          <a:prstGeom prst="ellipse">
            <a:avLst/>
          </a:prstGeom>
          <a:noFill/>
          <a:ln w="12700">
            <a:solidFill>
              <a:srgbClr val="FF0000"/>
            </a:solidFill>
            <a:round/>
            <a:headEnd/>
            <a:tailEnd/>
          </a:ln>
          <a:effectLst/>
        </p:spPr>
        <p:txBody>
          <a:bodyPr wrap="none" anchor="ctr"/>
          <a:lstStyle/>
          <a:p>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p:txBody>
          <a:bodyPr/>
          <a:lstStyle/>
          <a:p>
            <a:pPr>
              <a:lnSpc>
                <a:spcPct val="80000"/>
              </a:lnSpc>
            </a:pPr>
            <a:r>
              <a:rPr lang="en-US" sz="2600"/>
              <a:t>Open Manifest file</a:t>
            </a:r>
          </a:p>
          <a:p>
            <a:pPr>
              <a:lnSpc>
                <a:spcPct val="80000"/>
              </a:lnSpc>
            </a:pPr>
            <a:r>
              <a:rPr lang="en-US" sz="2600"/>
              <a:t>Add map library tag</a:t>
            </a:r>
          </a:p>
          <a:p>
            <a:pPr lvl="1">
              <a:lnSpc>
                <a:spcPct val="80000"/>
              </a:lnSpc>
            </a:pPr>
            <a:r>
              <a:rPr lang="en-US" sz="2200"/>
              <a:t>Add the ‘Uses Library’ com.google.android.maps</a:t>
            </a:r>
          </a:p>
          <a:p>
            <a:pPr>
              <a:lnSpc>
                <a:spcPct val="80000"/>
              </a:lnSpc>
            </a:pPr>
            <a:r>
              <a:rPr lang="en-US" sz="2600"/>
              <a:t>Indicate the app will access the internet</a:t>
            </a:r>
          </a:p>
          <a:p>
            <a:pPr lvl="1">
              <a:lnSpc>
                <a:spcPct val="80000"/>
              </a:lnSpc>
            </a:pPr>
            <a:r>
              <a:rPr lang="en-US" sz="2200"/>
              <a:t>Add the ‘Permission’ android.permission.lNTERNET</a:t>
            </a:r>
          </a:p>
          <a:p>
            <a:pPr>
              <a:lnSpc>
                <a:spcPct val="80000"/>
              </a:lnSpc>
            </a:pPr>
            <a:r>
              <a:rPr lang="en-US" sz="2600"/>
              <a:t>End goal is to add the following two lines to XML file, under the &lt;manifest&gt; and &lt;application tags&gt;, respectively</a:t>
            </a:r>
          </a:p>
          <a:p>
            <a:pPr lvl="1">
              <a:lnSpc>
                <a:spcPct val="80000"/>
              </a:lnSpc>
            </a:pPr>
            <a:r>
              <a:rPr lang="en-US" sz="2200"/>
              <a:t>Under the &lt;manifest&gt; tag</a:t>
            </a:r>
          </a:p>
          <a:p>
            <a:pPr lvl="2">
              <a:lnSpc>
                <a:spcPct val="80000"/>
              </a:lnSpc>
            </a:pPr>
            <a:r>
              <a:rPr lang="en-US" sz="1400"/>
              <a:t>&lt;uses-permission android:name=</a:t>
            </a:r>
            <a:r>
              <a:rPr lang="en-US" sz="1400" i="1"/>
              <a:t>"android.permission.INTERNET"</a:t>
            </a:r>
            <a:r>
              <a:rPr lang="en-US" sz="1400"/>
              <a:t>&gt;&lt;/uses-permission&gt;</a:t>
            </a:r>
          </a:p>
          <a:p>
            <a:pPr lvl="1">
              <a:lnSpc>
                <a:spcPct val="80000"/>
              </a:lnSpc>
            </a:pPr>
            <a:r>
              <a:rPr lang="en-US" sz="2200"/>
              <a:t>Under the &lt;application&gt; tag</a:t>
            </a:r>
          </a:p>
          <a:p>
            <a:pPr lvl="2">
              <a:lnSpc>
                <a:spcPct val="80000"/>
              </a:lnSpc>
            </a:pPr>
            <a:r>
              <a:rPr lang="en-US" sz="1400"/>
              <a:t>&lt;uses-library android:name=</a:t>
            </a:r>
            <a:r>
              <a:rPr lang="en-US" sz="1400" i="1"/>
              <a:t>"com.google.android.maps"</a:t>
            </a:r>
            <a:r>
              <a:rPr lang="en-US" sz="1400"/>
              <a:t>&gt;&lt;/uses-library&gt;</a:t>
            </a:r>
          </a:p>
          <a:p>
            <a:pPr>
              <a:lnSpc>
                <a:spcPct val="80000"/>
              </a:lnSpc>
            </a:pPr>
            <a:r>
              <a:rPr lang="en-US" sz="2600"/>
              <a:t>Following is GUI way to add them</a:t>
            </a:r>
          </a:p>
        </p:txBody>
      </p:sp>
      <p:sp>
        <p:nvSpPr>
          <p:cNvPr id="97282" name="Rectangle 2"/>
          <p:cNvSpPr>
            <a:spLocks noGrp="1" noChangeArrowheads="1"/>
          </p:cNvSpPr>
          <p:nvPr>
            <p:ph type="title"/>
          </p:nvPr>
        </p:nvSpPr>
        <p:spPr/>
        <p:txBody>
          <a:bodyPr>
            <a:normAutofit fontScale="90000"/>
          </a:bodyPr>
          <a:lstStyle/>
          <a:p>
            <a:r>
              <a:rPr lang="en-US"/>
              <a:t>Maps Example (3) – Manifest (1)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r>
              <a:rPr lang="en-US"/>
              <a:t>Maps Example (4) – Manifest (2)</a:t>
            </a:r>
          </a:p>
        </p:txBody>
      </p:sp>
      <p:pic>
        <p:nvPicPr>
          <p:cNvPr id="98308" name="Picture 4" descr="map2"/>
          <p:cNvPicPr>
            <a:picLocks noChangeAspect="1" noChangeArrowheads="1"/>
          </p:cNvPicPr>
          <p:nvPr/>
        </p:nvPicPr>
        <p:blipFill>
          <a:blip r:embed="rId2"/>
          <a:srcRect/>
          <a:stretch>
            <a:fillRect/>
          </a:stretch>
        </p:blipFill>
        <p:spPr bwMode="auto">
          <a:xfrm>
            <a:off x="1143000" y="1003300"/>
            <a:ext cx="7848600" cy="5626100"/>
          </a:xfrm>
          <a:prstGeom prst="rect">
            <a:avLst/>
          </a:prstGeom>
          <a:noFill/>
        </p:spPr>
      </p:pic>
      <p:sp>
        <p:nvSpPr>
          <p:cNvPr id="98309" name="Oval 5"/>
          <p:cNvSpPr>
            <a:spLocks noChangeArrowheads="1"/>
          </p:cNvSpPr>
          <p:nvPr/>
        </p:nvSpPr>
        <p:spPr bwMode="auto">
          <a:xfrm>
            <a:off x="5549900" y="3759200"/>
            <a:ext cx="228600" cy="228600"/>
          </a:xfrm>
          <a:prstGeom prst="ellipse">
            <a:avLst/>
          </a:prstGeom>
          <a:noFill/>
          <a:ln w="12700">
            <a:solidFill>
              <a:srgbClr val="FF0000"/>
            </a:solidFill>
            <a:round/>
            <a:headEnd/>
            <a:tailEnd/>
          </a:ln>
          <a:effectLst/>
        </p:spPr>
        <p:txBody>
          <a:bodyPr wrap="none" anchor="ctr"/>
          <a:lstStyle/>
          <a:p>
            <a:endParaRPr lang="en-IN"/>
          </a:p>
        </p:txBody>
      </p:sp>
      <p:sp>
        <p:nvSpPr>
          <p:cNvPr id="98310" name="Line 6"/>
          <p:cNvSpPr>
            <a:spLocks noChangeShapeType="1"/>
          </p:cNvSpPr>
          <p:nvPr/>
        </p:nvSpPr>
        <p:spPr bwMode="auto">
          <a:xfrm>
            <a:off x="609600" y="3352800"/>
            <a:ext cx="4876800" cy="457200"/>
          </a:xfrm>
          <a:prstGeom prst="line">
            <a:avLst/>
          </a:prstGeom>
          <a:noFill/>
          <a:ln w="9525">
            <a:solidFill>
              <a:schemeClr val="tx1"/>
            </a:solidFill>
            <a:round/>
            <a:headEnd/>
            <a:tailEnd type="triangle" w="med" len="med"/>
          </a:ln>
          <a:effectLst/>
        </p:spPr>
        <p:txBody>
          <a:bodyPr/>
          <a:lstStyle/>
          <a:p>
            <a:endParaRPr lang="en-IN"/>
          </a:p>
        </p:txBody>
      </p:sp>
      <p:sp>
        <p:nvSpPr>
          <p:cNvPr id="98311" name="Text Box 7"/>
          <p:cNvSpPr txBox="1">
            <a:spLocks noChangeArrowheads="1"/>
          </p:cNvSpPr>
          <p:nvPr/>
        </p:nvSpPr>
        <p:spPr bwMode="auto">
          <a:xfrm>
            <a:off x="533400" y="2971800"/>
            <a:ext cx="381000" cy="366713"/>
          </a:xfrm>
          <a:prstGeom prst="rect">
            <a:avLst/>
          </a:prstGeom>
          <a:noFill/>
          <a:ln w="9525">
            <a:noFill/>
            <a:miter lim="800000"/>
            <a:headEnd/>
            <a:tailEnd/>
          </a:ln>
          <a:effectLst/>
        </p:spPr>
        <p:txBody>
          <a:bodyPr>
            <a:spAutoFit/>
          </a:bodyPr>
          <a:lstStyle/>
          <a:p>
            <a:pPr>
              <a:spcBef>
                <a:spcPct val="50000"/>
              </a:spcBef>
            </a:pPr>
            <a:r>
              <a:rPr lang="en-US"/>
              <a:t>1</a:t>
            </a:r>
          </a:p>
        </p:txBody>
      </p:sp>
      <p:sp>
        <p:nvSpPr>
          <p:cNvPr id="98312" name="Oval 8"/>
          <p:cNvSpPr>
            <a:spLocks noChangeArrowheads="1"/>
          </p:cNvSpPr>
          <p:nvPr/>
        </p:nvSpPr>
        <p:spPr bwMode="auto">
          <a:xfrm>
            <a:off x="5295900" y="4025900"/>
            <a:ext cx="596900" cy="317500"/>
          </a:xfrm>
          <a:prstGeom prst="ellipse">
            <a:avLst/>
          </a:prstGeom>
          <a:noFill/>
          <a:ln w="12700">
            <a:solidFill>
              <a:srgbClr val="FF0000"/>
            </a:solidFill>
            <a:round/>
            <a:headEnd/>
            <a:tailEnd/>
          </a:ln>
          <a:effectLst/>
        </p:spPr>
        <p:txBody>
          <a:bodyPr wrap="none" anchor="ctr"/>
          <a:lstStyle/>
          <a:p>
            <a:endParaRPr lang="en-IN"/>
          </a:p>
        </p:txBody>
      </p:sp>
      <p:sp>
        <p:nvSpPr>
          <p:cNvPr id="98313" name="Line 9"/>
          <p:cNvSpPr>
            <a:spLocks noChangeShapeType="1"/>
          </p:cNvSpPr>
          <p:nvPr/>
        </p:nvSpPr>
        <p:spPr bwMode="auto">
          <a:xfrm flipV="1">
            <a:off x="457200" y="4191000"/>
            <a:ext cx="4800600" cy="381000"/>
          </a:xfrm>
          <a:prstGeom prst="line">
            <a:avLst/>
          </a:prstGeom>
          <a:noFill/>
          <a:ln w="9525">
            <a:solidFill>
              <a:schemeClr val="tx1"/>
            </a:solidFill>
            <a:round/>
            <a:headEnd/>
            <a:tailEnd type="triangle" w="med" len="med"/>
          </a:ln>
          <a:effectLst/>
        </p:spPr>
        <p:txBody>
          <a:bodyPr/>
          <a:lstStyle/>
          <a:p>
            <a:endParaRPr lang="en-IN"/>
          </a:p>
        </p:txBody>
      </p:sp>
      <p:sp>
        <p:nvSpPr>
          <p:cNvPr id="98314" name="Text Box 10"/>
          <p:cNvSpPr txBox="1">
            <a:spLocks noChangeArrowheads="1"/>
          </p:cNvSpPr>
          <p:nvPr/>
        </p:nvSpPr>
        <p:spPr bwMode="auto">
          <a:xfrm>
            <a:off x="457200" y="4114800"/>
            <a:ext cx="457200" cy="366713"/>
          </a:xfrm>
          <a:prstGeom prst="rect">
            <a:avLst/>
          </a:prstGeom>
          <a:noFill/>
          <a:ln w="9525">
            <a:noFill/>
            <a:miter lim="800000"/>
            <a:headEnd/>
            <a:tailEnd/>
          </a:ln>
          <a:effectLst/>
        </p:spPr>
        <p:txBody>
          <a:bodyPr>
            <a:spAutoFit/>
          </a:bodyPr>
          <a:lstStyle/>
          <a:p>
            <a:pPr>
              <a:spcBef>
                <a:spcPct val="50000"/>
              </a:spcBef>
            </a:pPr>
            <a:r>
              <a:rPr lang="en-US"/>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r>
              <a:rPr lang="en-US" dirty="0"/>
              <a:t>Once installed open the SDK Manager</a:t>
            </a:r>
          </a:p>
          <a:p>
            <a:r>
              <a:rPr lang="en-US" dirty="0"/>
              <a:t>Install the desired packages</a:t>
            </a:r>
          </a:p>
          <a:p>
            <a:r>
              <a:rPr lang="en-US" dirty="0"/>
              <a:t>Create an Android Virtual Device (AVD)</a:t>
            </a:r>
          </a:p>
        </p:txBody>
      </p:sp>
      <p:sp>
        <p:nvSpPr>
          <p:cNvPr id="59394" name="Rectangle 2"/>
          <p:cNvSpPr>
            <a:spLocks noGrp="1" noChangeArrowheads="1"/>
          </p:cNvSpPr>
          <p:nvPr>
            <p:ph type="title"/>
          </p:nvPr>
        </p:nvSpPr>
        <p:spPr/>
        <p:txBody>
          <a:bodyPr/>
          <a:lstStyle/>
          <a:p>
            <a:r>
              <a:rPr lang="en-US"/>
              <a:t>Android SDK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p:txBody>
          <a:bodyPr/>
          <a:lstStyle/>
          <a:p>
            <a:r>
              <a:rPr lang="en-US"/>
              <a:t>Select ‘Add’ under ‘Uses Library’ (last slide)</a:t>
            </a:r>
          </a:p>
          <a:p>
            <a:r>
              <a:rPr lang="en-US"/>
              <a:t>Then select ‘Uses Library at this prompt</a:t>
            </a:r>
          </a:p>
          <a:p>
            <a:r>
              <a:rPr lang="en-US"/>
              <a:t>Set name as: com.google.android.maps (next slide) and save</a:t>
            </a:r>
          </a:p>
        </p:txBody>
      </p:sp>
      <p:sp>
        <p:nvSpPr>
          <p:cNvPr id="99330" name="Rectangle 2"/>
          <p:cNvSpPr>
            <a:spLocks noGrp="1" noChangeArrowheads="1"/>
          </p:cNvSpPr>
          <p:nvPr>
            <p:ph type="title"/>
          </p:nvPr>
        </p:nvSpPr>
        <p:spPr/>
        <p:txBody>
          <a:bodyPr>
            <a:normAutofit fontScale="90000"/>
          </a:bodyPr>
          <a:lstStyle/>
          <a:p>
            <a:r>
              <a:rPr lang="en-US"/>
              <a:t>Maps Example (5) – Manifest (3)</a:t>
            </a:r>
          </a:p>
        </p:txBody>
      </p:sp>
      <p:pic>
        <p:nvPicPr>
          <p:cNvPr id="99332" name="Picture 4" descr="map3"/>
          <p:cNvPicPr>
            <a:picLocks noChangeAspect="1" noChangeArrowheads="1"/>
          </p:cNvPicPr>
          <p:nvPr/>
        </p:nvPicPr>
        <p:blipFill>
          <a:blip r:embed="rId2"/>
          <a:srcRect/>
          <a:stretch>
            <a:fillRect/>
          </a:stretch>
        </p:blipFill>
        <p:spPr bwMode="auto">
          <a:xfrm>
            <a:off x="4419600" y="3305175"/>
            <a:ext cx="3105150" cy="347662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r>
              <a:rPr lang="en-US"/>
              <a:t>Maps Example (6) – Manifest (4)</a:t>
            </a:r>
          </a:p>
        </p:txBody>
      </p:sp>
      <p:pic>
        <p:nvPicPr>
          <p:cNvPr id="100357" name="Picture 5" descr="map4"/>
          <p:cNvPicPr>
            <a:picLocks noChangeAspect="1" noChangeArrowheads="1"/>
          </p:cNvPicPr>
          <p:nvPr/>
        </p:nvPicPr>
        <p:blipFill>
          <a:blip r:embed="rId2"/>
          <a:srcRect/>
          <a:stretch>
            <a:fillRect/>
          </a:stretch>
        </p:blipFill>
        <p:spPr bwMode="auto">
          <a:xfrm>
            <a:off x="990600" y="1025525"/>
            <a:ext cx="7924800" cy="5680075"/>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n-US"/>
              <a:t>Maps Example (7) – Manifest (5)</a:t>
            </a:r>
          </a:p>
        </p:txBody>
      </p:sp>
      <p:pic>
        <p:nvPicPr>
          <p:cNvPr id="101380" name="Picture 4" descr="map5"/>
          <p:cNvPicPr>
            <a:picLocks noChangeAspect="1" noChangeArrowheads="1"/>
          </p:cNvPicPr>
          <p:nvPr/>
        </p:nvPicPr>
        <p:blipFill>
          <a:blip r:embed="rId2"/>
          <a:srcRect/>
          <a:stretch>
            <a:fillRect/>
          </a:stretch>
        </p:blipFill>
        <p:spPr bwMode="auto">
          <a:xfrm>
            <a:off x="990600" y="1046163"/>
            <a:ext cx="8001000" cy="5735637"/>
          </a:xfrm>
          <a:prstGeom prst="rect">
            <a:avLst/>
          </a:prstGeom>
          <a:noFill/>
        </p:spPr>
      </p:pic>
      <p:sp>
        <p:nvSpPr>
          <p:cNvPr id="101381" name="Oval 5"/>
          <p:cNvSpPr>
            <a:spLocks noChangeArrowheads="1"/>
          </p:cNvSpPr>
          <p:nvPr/>
        </p:nvSpPr>
        <p:spPr bwMode="auto">
          <a:xfrm>
            <a:off x="4114800" y="4953000"/>
            <a:ext cx="838200" cy="381000"/>
          </a:xfrm>
          <a:prstGeom prst="ellipse">
            <a:avLst/>
          </a:prstGeom>
          <a:noFill/>
          <a:ln w="12700">
            <a:solidFill>
              <a:srgbClr val="FF0000"/>
            </a:solidFill>
            <a:round/>
            <a:headEnd/>
            <a:tailEnd/>
          </a:ln>
          <a:effectLst/>
        </p:spPr>
        <p:txBody>
          <a:bodyPr wrap="none" anchor="ctr"/>
          <a:lstStyle/>
          <a:p>
            <a:endParaRPr lang="en-IN"/>
          </a:p>
        </p:txBody>
      </p:sp>
      <p:sp>
        <p:nvSpPr>
          <p:cNvPr id="101382" name="Line 6"/>
          <p:cNvSpPr>
            <a:spLocks noChangeShapeType="1"/>
          </p:cNvSpPr>
          <p:nvPr/>
        </p:nvSpPr>
        <p:spPr bwMode="auto">
          <a:xfrm flipV="1">
            <a:off x="609600" y="2590800"/>
            <a:ext cx="4572000" cy="762000"/>
          </a:xfrm>
          <a:prstGeom prst="line">
            <a:avLst/>
          </a:prstGeom>
          <a:noFill/>
          <a:ln w="9525">
            <a:solidFill>
              <a:schemeClr val="tx1"/>
            </a:solidFill>
            <a:round/>
            <a:headEnd/>
            <a:tailEnd type="triangle" w="med" len="med"/>
          </a:ln>
          <a:effectLst/>
        </p:spPr>
        <p:txBody>
          <a:bodyPr/>
          <a:lstStyle/>
          <a:p>
            <a:endParaRPr lang="en-IN"/>
          </a:p>
        </p:txBody>
      </p:sp>
      <p:sp>
        <p:nvSpPr>
          <p:cNvPr id="101383" name="Text Box 7"/>
          <p:cNvSpPr txBox="1">
            <a:spLocks noChangeArrowheads="1"/>
          </p:cNvSpPr>
          <p:nvPr/>
        </p:nvSpPr>
        <p:spPr bwMode="auto">
          <a:xfrm>
            <a:off x="533400" y="2971800"/>
            <a:ext cx="3810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101384" name="Oval 8"/>
          <p:cNvSpPr>
            <a:spLocks noChangeArrowheads="1"/>
          </p:cNvSpPr>
          <p:nvPr/>
        </p:nvSpPr>
        <p:spPr bwMode="auto">
          <a:xfrm>
            <a:off x="5283200" y="2374900"/>
            <a:ext cx="596900" cy="317500"/>
          </a:xfrm>
          <a:prstGeom prst="ellipse">
            <a:avLst/>
          </a:prstGeom>
          <a:noFill/>
          <a:ln w="12700">
            <a:solidFill>
              <a:srgbClr val="FF0000"/>
            </a:solidFill>
            <a:round/>
            <a:headEnd/>
            <a:tailEnd/>
          </a:ln>
          <a:effectLst/>
        </p:spPr>
        <p:txBody>
          <a:bodyPr wrap="none" anchor="ctr"/>
          <a:lstStyle/>
          <a:p>
            <a:endParaRPr lang="en-IN"/>
          </a:p>
        </p:txBody>
      </p:sp>
      <p:sp>
        <p:nvSpPr>
          <p:cNvPr id="101385" name="Line 9"/>
          <p:cNvSpPr>
            <a:spLocks noChangeShapeType="1"/>
          </p:cNvSpPr>
          <p:nvPr/>
        </p:nvSpPr>
        <p:spPr bwMode="auto">
          <a:xfrm>
            <a:off x="457200" y="4572000"/>
            <a:ext cx="3581400" cy="457200"/>
          </a:xfrm>
          <a:prstGeom prst="line">
            <a:avLst/>
          </a:prstGeom>
          <a:noFill/>
          <a:ln w="9525">
            <a:solidFill>
              <a:schemeClr val="tx1"/>
            </a:solidFill>
            <a:round/>
            <a:headEnd/>
            <a:tailEnd type="triangle" w="med" len="med"/>
          </a:ln>
          <a:effectLst/>
        </p:spPr>
        <p:txBody>
          <a:bodyPr/>
          <a:lstStyle/>
          <a:p>
            <a:endParaRPr lang="en-IN"/>
          </a:p>
        </p:txBody>
      </p:sp>
      <p:sp>
        <p:nvSpPr>
          <p:cNvPr id="101386" name="Text Box 10"/>
          <p:cNvSpPr txBox="1">
            <a:spLocks noChangeArrowheads="1"/>
          </p:cNvSpPr>
          <p:nvPr/>
        </p:nvSpPr>
        <p:spPr bwMode="auto">
          <a:xfrm>
            <a:off x="457200" y="4114800"/>
            <a:ext cx="457200" cy="366713"/>
          </a:xfrm>
          <a:prstGeom prst="rect">
            <a:avLst/>
          </a:prstGeom>
          <a:noFill/>
          <a:ln w="9525">
            <a:noFill/>
            <a:miter lim="800000"/>
            <a:headEnd/>
            <a:tailEnd/>
          </a:ln>
          <a:effectLst/>
        </p:spPr>
        <p:txBody>
          <a:bodyPr>
            <a:spAutoFit/>
          </a:bodyPr>
          <a:lstStyle/>
          <a:p>
            <a:pPr>
              <a:spcBef>
                <a:spcPct val="50000"/>
              </a:spcBef>
            </a:pPr>
            <a:r>
              <a:rPr lang="en-US"/>
              <a:t>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457200" y="1600200"/>
            <a:ext cx="8382000" cy="4530725"/>
          </a:xfrm>
        </p:spPr>
        <p:txBody>
          <a:bodyPr/>
          <a:lstStyle/>
          <a:p>
            <a:r>
              <a:rPr lang="en-US"/>
              <a:t>Select ‘Permissions’ and then ‘Add’ (last slide)</a:t>
            </a:r>
          </a:p>
          <a:p>
            <a:r>
              <a:rPr lang="en-US"/>
              <a:t>Select ‘Uses Permissions’ at this prompt</a:t>
            </a:r>
          </a:p>
          <a:p>
            <a:r>
              <a:rPr lang="en-US"/>
              <a:t>Set name to: android.permission.INTERNET and save (next slide)</a:t>
            </a:r>
          </a:p>
        </p:txBody>
      </p:sp>
      <p:sp>
        <p:nvSpPr>
          <p:cNvPr id="102402" name="Rectangle 2"/>
          <p:cNvSpPr>
            <a:spLocks noGrp="1" noChangeArrowheads="1"/>
          </p:cNvSpPr>
          <p:nvPr>
            <p:ph type="title"/>
          </p:nvPr>
        </p:nvSpPr>
        <p:spPr/>
        <p:txBody>
          <a:bodyPr>
            <a:normAutofit fontScale="90000"/>
          </a:bodyPr>
          <a:lstStyle/>
          <a:p>
            <a:r>
              <a:rPr lang="en-US"/>
              <a:t>Maps Example (8) – Manifest (6)</a:t>
            </a:r>
          </a:p>
        </p:txBody>
      </p:sp>
      <p:pic>
        <p:nvPicPr>
          <p:cNvPr id="102404" name="Picture 4" descr="map6"/>
          <p:cNvPicPr>
            <a:picLocks noChangeAspect="1" noChangeArrowheads="1"/>
          </p:cNvPicPr>
          <p:nvPr/>
        </p:nvPicPr>
        <p:blipFill>
          <a:blip r:embed="rId2"/>
          <a:srcRect/>
          <a:stretch>
            <a:fillRect/>
          </a:stretch>
        </p:blipFill>
        <p:spPr bwMode="auto">
          <a:xfrm>
            <a:off x="5105400" y="3276600"/>
            <a:ext cx="3105150" cy="35052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fontScale="90000"/>
          </a:bodyPr>
          <a:lstStyle/>
          <a:p>
            <a:r>
              <a:rPr lang="en-US"/>
              <a:t>Maps Example (9) – Manifest (7)</a:t>
            </a:r>
          </a:p>
        </p:txBody>
      </p:sp>
      <p:pic>
        <p:nvPicPr>
          <p:cNvPr id="103428" name="Picture 4" descr="map7"/>
          <p:cNvPicPr>
            <a:picLocks noChangeAspect="1" noChangeArrowheads="1"/>
          </p:cNvPicPr>
          <p:nvPr/>
        </p:nvPicPr>
        <p:blipFill>
          <a:blip r:embed="rId2"/>
          <a:srcRect/>
          <a:stretch>
            <a:fillRect/>
          </a:stretch>
        </p:blipFill>
        <p:spPr bwMode="auto">
          <a:xfrm>
            <a:off x="914400" y="990600"/>
            <a:ext cx="8077200" cy="5789613"/>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pPr>
              <a:lnSpc>
                <a:spcPct val="90000"/>
              </a:lnSpc>
            </a:pPr>
            <a:r>
              <a:rPr lang="en-US"/>
              <a:t>All Android applications need to be signed</a:t>
            </a:r>
          </a:p>
          <a:p>
            <a:pPr lvl="1">
              <a:lnSpc>
                <a:spcPct val="90000"/>
              </a:lnSpc>
            </a:pPr>
            <a:r>
              <a:rPr lang="en-US"/>
              <a:t>The debug mode signs for you with special debug certificate</a:t>
            </a:r>
          </a:p>
          <a:p>
            <a:pPr>
              <a:lnSpc>
                <a:spcPct val="90000"/>
              </a:lnSpc>
            </a:pPr>
            <a:r>
              <a:rPr lang="en-US"/>
              <a:t>All MapView elements in map applications need to have an API key associated with them</a:t>
            </a:r>
          </a:p>
          <a:p>
            <a:pPr lvl="1">
              <a:lnSpc>
                <a:spcPct val="90000"/>
              </a:lnSpc>
            </a:pPr>
            <a:r>
              <a:rPr lang="en-US"/>
              <a:t>That key must be registered with the certificate used to sign the app</a:t>
            </a:r>
          </a:p>
          <a:p>
            <a:pPr>
              <a:lnSpc>
                <a:spcPct val="90000"/>
              </a:lnSpc>
            </a:pPr>
            <a:r>
              <a:rPr lang="en-US"/>
              <a:t>When releasing app, need to sign with a release certificate and get a new API Key</a:t>
            </a:r>
          </a:p>
        </p:txBody>
      </p:sp>
      <p:sp>
        <p:nvSpPr>
          <p:cNvPr id="104450" name="Rectangle 2"/>
          <p:cNvSpPr>
            <a:spLocks noGrp="1" noChangeArrowheads="1"/>
          </p:cNvSpPr>
          <p:nvPr>
            <p:ph type="title"/>
          </p:nvPr>
        </p:nvSpPr>
        <p:spPr>
          <a:xfrm>
            <a:off x="457200" y="277813"/>
            <a:ext cx="8686800" cy="1139825"/>
          </a:xfrm>
        </p:spPr>
        <p:txBody>
          <a:bodyPr>
            <a:normAutofit fontScale="90000"/>
          </a:bodyPr>
          <a:lstStyle/>
          <a:p>
            <a:r>
              <a:rPr lang="en-US"/>
              <a:t>Maps Example (10) – Maps API Key (1)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457200" y="1600200"/>
            <a:ext cx="8229600" cy="4800600"/>
          </a:xfrm>
        </p:spPr>
        <p:txBody>
          <a:bodyPr>
            <a:normAutofit fontScale="92500"/>
          </a:bodyPr>
          <a:lstStyle/>
          <a:p>
            <a:pPr>
              <a:lnSpc>
                <a:spcPct val="90000"/>
              </a:lnSpc>
            </a:pPr>
            <a:r>
              <a:rPr lang="en-US" sz="2100"/>
              <a:t>For debug mode, get the MD5 fingerprint of the debug certificate</a:t>
            </a:r>
          </a:p>
          <a:p>
            <a:pPr lvl="1">
              <a:lnSpc>
                <a:spcPct val="90000"/>
              </a:lnSpc>
            </a:pPr>
            <a:r>
              <a:rPr lang="en-US" sz="2000"/>
              <a:t>Locate the ‘keystore’</a:t>
            </a:r>
          </a:p>
          <a:p>
            <a:pPr lvl="2">
              <a:lnSpc>
                <a:spcPct val="90000"/>
              </a:lnSpc>
            </a:pPr>
            <a:r>
              <a:rPr lang="en-US" sz="1800"/>
              <a:t>Windows Vista: C:\Users\&lt;user&gt;\.android\debug.keystore </a:t>
            </a:r>
          </a:p>
          <a:p>
            <a:pPr lvl="2">
              <a:lnSpc>
                <a:spcPct val="90000"/>
              </a:lnSpc>
            </a:pPr>
            <a:r>
              <a:rPr lang="en-US" sz="1600"/>
              <a:t>Windows XP: C:\Documents and Settings\&lt;user&gt;\.android\debug.keystore</a:t>
            </a:r>
            <a:r>
              <a:rPr lang="en-US" sz="1800"/>
              <a:t> </a:t>
            </a:r>
          </a:p>
          <a:p>
            <a:pPr lvl="2">
              <a:lnSpc>
                <a:spcPct val="90000"/>
              </a:lnSpc>
            </a:pPr>
            <a:r>
              <a:rPr lang="en-US" sz="1800"/>
              <a:t>OS X and Linux: ~/.android/debug.keystore</a:t>
            </a:r>
          </a:p>
          <a:p>
            <a:pPr lvl="1">
              <a:lnSpc>
                <a:spcPct val="90000"/>
              </a:lnSpc>
            </a:pPr>
            <a:r>
              <a:rPr lang="en-US" sz="2000"/>
              <a:t>Use Keytool (comes with Java, in the bin directory with the other Java tools, should put that dir on system PATH) to get fingerprint</a:t>
            </a:r>
          </a:p>
          <a:p>
            <a:pPr lvl="2">
              <a:lnSpc>
                <a:spcPct val="90000"/>
              </a:lnSpc>
            </a:pPr>
            <a:r>
              <a:rPr lang="en-US" sz="1800"/>
              <a:t>keytool -list –v -alias androiddebugkey -keystore “&lt;path_to_debug_keystore&gt;” -storepass android -keypass android</a:t>
            </a:r>
          </a:p>
          <a:p>
            <a:pPr lvl="3">
              <a:lnSpc>
                <a:spcPct val="90000"/>
              </a:lnSpc>
            </a:pPr>
            <a:r>
              <a:rPr lang="en-US" sz="1600"/>
              <a:t>If don’t include –v option, then will probably get only 1 fingerprint, and if it’s not MD5, then need –v (Java 7 needs –v)</a:t>
            </a:r>
          </a:p>
          <a:p>
            <a:pPr lvl="2">
              <a:lnSpc>
                <a:spcPct val="90000"/>
              </a:lnSpc>
            </a:pPr>
            <a:r>
              <a:rPr lang="en-US" sz="1800"/>
              <a:t>Extract the MD5 fingerprint, SHA will not work unfortunately</a:t>
            </a:r>
          </a:p>
          <a:p>
            <a:pPr>
              <a:lnSpc>
                <a:spcPct val="90000"/>
              </a:lnSpc>
            </a:pPr>
            <a:r>
              <a:rPr lang="en-US" sz="2100"/>
              <a:t>Go to </a:t>
            </a:r>
            <a:r>
              <a:rPr lang="en-US" sz="2100">
                <a:hlinkClick r:id="rId2"/>
              </a:rPr>
              <a:t>https://code.google. com/android/maps-api-signup.html</a:t>
            </a:r>
            <a:r>
              <a:rPr lang="en-US" sz="2100"/>
              <a:t> , agree to terms and paste MD5 fingerprint, you will then be given an API Key</a:t>
            </a:r>
          </a:p>
        </p:txBody>
      </p:sp>
      <p:sp>
        <p:nvSpPr>
          <p:cNvPr id="105474" name="Rectangle 2"/>
          <p:cNvSpPr>
            <a:spLocks noGrp="1" noChangeArrowheads="1"/>
          </p:cNvSpPr>
          <p:nvPr>
            <p:ph type="title"/>
          </p:nvPr>
        </p:nvSpPr>
        <p:spPr>
          <a:xfrm>
            <a:off x="457200" y="277813"/>
            <a:ext cx="8686800" cy="1139825"/>
          </a:xfrm>
        </p:spPr>
        <p:txBody>
          <a:bodyPr>
            <a:normAutofit fontScale="90000"/>
          </a:bodyPr>
          <a:lstStyle/>
          <a:p>
            <a:r>
              <a:rPr lang="en-US"/>
              <a:t>Maps Example (11) – Maps API Key (2)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p:txBody>
          <a:bodyPr/>
          <a:lstStyle/>
          <a:p>
            <a:pPr>
              <a:lnSpc>
                <a:spcPct val="80000"/>
              </a:lnSpc>
            </a:pPr>
            <a:r>
              <a:rPr lang="en-US" sz="2600"/>
              <a:t>Need to put MapView tag in XML</a:t>
            </a:r>
          </a:p>
          <a:p>
            <a:pPr lvl="1">
              <a:lnSpc>
                <a:spcPct val="80000"/>
              </a:lnSpc>
            </a:pPr>
            <a:r>
              <a:rPr lang="en-US" sz="2200"/>
              <a:t>com.google.android.maps.MapView</a:t>
            </a:r>
          </a:p>
          <a:p>
            <a:pPr lvl="1">
              <a:lnSpc>
                <a:spcPct val="80000"/>
              </a:lnSpc>
            </a:pPr>
            <a:r>
              <a:rPr lang="en-US" sz="2200"/>
              <a:t>MapView is the basic view that represents a Google Map display</a:t>
            </a:r>
          </a:p>
          <a:p>
            <a:pPr lvl="1">
              <a:lnSpc>
                <a:spcPct val="80000"/>
              </a:lnSpc>
            </a:pPr>
            <a:r>
              <a:rPr lang="en-US" sz="2200"/>
              <a:t>Must include API Key in XML, inside a layout</a:t>
            </a:r>
          </a:p>
          <a:p>
            <a:pPr lvl="2">
              <a:lnSpc>
                <a:spcPct val="80000"/>
              </a:lnSpc>
            </a:pPr>
            <a:r>
              <a:rPr lang="en-US" sz="2000"/>
              <a:t>&lt;com.google.android.maps.MapView</a:t>
            </a:r>
          </a:p>
          <a:p>
            <a:pPr lvl="1">
              <a:lnSpc>
                <a:spcPct val="80000"/>
              </a:lnSpc>
              <a:buFont typeface="Wingdings" pitchFamily="2" charset="2"/>
              <a:buNone/>
            </a:pPr>
            <a:r>
              <a:rPr lang="en-US" sz="2000"/>
              <a:t>			android:id=</a:t>
            </a:r>
            <a:r>
              <a:rPr lang="en-US" sz="2000" i="1"/>
              <a:t>"@+id/mapview"</a:t>
            </a:r>
            <a:endParaRPr lang="en-US" sz="2000"/>
          </a:p>
          <a:p>
            <a:pPr lvl="1">
              <a:lnSpc>
                <a:spcPct val="80000"/>
              </a:lnSpc>
              <a:buFont typeface="Wingdings" pitchFamily="2" charset="2"/>
              <a:buNone/>
            </a:pPr>
            <a:r>
              <a:rPr lang="en-US" sz="2000"/>
              <a:t>			android:layout_width=</a:t>
            </a:r>
            <a:r>
              <a:rPr lang="en-US" sz="2000" i="1"/>
              <a:t>"fill_parent"</a:t>
            </a:r>
            <a:endParaRPr lang="en-US" sz="2000"/>
          </a:p>
          <a:p>
            <a:pPr lvl="1">
              <a:lnSpc>
                <a:spcPct val="80000"/>
              </a:lnSpc>
              <a:buFont typeface="Wingdings" pitchFamily="2" charset="2"/>
              <a:buNone/>
            </a:pPr>
            <a:r>
              <a:rPr lang="en-US" sz="2000"/>
              <a:t>			android:layout_height=</a:t>
            </a:r>
            <a:r>
              <a:rPr lang="en-US" sz="2000" i="1"/>
              <a:t>"fill_parent"</a:t>
            </a:r>
            <a:endParaRPr lang="en-US" sz="2000"/>
          </a:p>
          <a:p>
            <a:pPr lvl="1">
              <a:lnSpc>
                <a:spcPct val="80000"/>
              </a:lnSpc>
              <a:buFont typeface="Wingdings" pitchFamily="2" charset="2"/>
              <a:buNone/>
            </a:pPr>
            <a:r>
              <a:rPr lang="en-US" sz="2000"/>
              <a:t>			android:clickable=</a:t>
            </a:r>
            <a:r>
              <a:rPr lang="en-US" sz="2000" i="1"/>
              <a:t>"true"</a:t>
            </a:r>
            <a:endParaRPr lang="en-US" sz="2000"/>
          </a:p>
          <a:p>
            <a:pPr lvl="1">
              <a:lnSpc>
                <a:spcPct val="80000"/>
              </a:lnSpc>
              <a:buFont typeface="Wingdings" pitchFamily="2" charset="2"/>
              <a:buNone/>
            </a:pPr>
            <a:r>
              <a:rPr lang="en-US" sz="2000"/>
              <a:t>			android:apiKey=</a:t>
            </a:r>
            <a:r>
              <a:rPr lang="en-US" sz="2000" i="1"/>
              <a:t>“&lt;api key&gt;”</a:t>
            </a:r>
            <a:r>
              <a:rPr lang="en-US" sz="2000"/>
              <a:t>/&gt;</a:t>
            </a:r>
          </a:p>
          <a:p>
            <a:pPr>
              <a:lnSpc>
                <a:spcPct val="80000"/>
              </a:lnSpc>
            </a:pPr>
            <a:r>
              <a:rPr lang="en-US" sz="2600"/>
              <a:t>Maps API Reference</a:t>
            </a:r>
          </a:p>
          <a:p>
            <a:pPr lvl="1">
              <a:lnSpc>
                <a:spcPct val="80000"/>
              </a:lnSpc>
            </a:pPr>
            <a:r>
              <a:rPr lang="en-US" sz="1600">
                <a:hlinkClick r:id="rId2"/>
              </a:rPr>
              <a:t>http://code.google.com/android/add-ons/google-apis/reference/index.html</a:t>
            </a:r>
            <a:r>
              <a:rPr lang="en-US" sz="1600"/>
              <a:t> </a:t>
            </a:r>
          </a:p>
        </p:txBody>
      </p:sp>
      <p:sp>
        <p:nvSpPr>
          <p:cNvPr id="106498" name="Rectangle 2"/>
          <p:cNvSpPr>
            <a:spLocks noGrp="1" noChangeArrowheads="1"/>
          </p:cNvSpPr>
          <p:nvPr>
            <p:ph type="title"/>
          </p:nvPr>
        </p:nvSpPr>
        <p:spPr/>
        <p:txBody>
          <a:bodyPr/>
          <a:lstStyle/>
          <a:p>
            <a:r>
              <a:rPr lang="en-US"/>
              <a:t>Maps Example (12)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p:txBody>
          <a:bodyPr>
            <a:normAutofit lnSpcReduction="10000"/>
          </a:bodyPr>
          <a:lstStyle/>
          <a:p>
            <a:pPr>
              <a:lnSpc>
                <a:spcPct val="90000"/>
              </a:lnSpc>
            </a:pPr>
            <a:r>
              <a:rPr lang="en-US" sz="2100"/>
              <a:t>Android Developer’s Website</a:t>
            </a:r>
          </a:p>
          <a:p>
            <a:pPr lvl="1">
              <a:lnSpc>
                <a:spcPct val="90000"/>
              </a:lnSpc>
            </a:pPr>
            <a:r>
              <a:rPr lang="en-US" sz="2000"/>
              <a:t>Activity and Service life-cycle flow charts</a:t>
            </a:r>
          </a:p>
          <a:p>
            <a:pPr lvl="1">
              <a:lnSpc>
                <a:spcPct val="90000"/>
              </a:lnSpc>
            </a:pPr>
            <a:r>
              <a:rPr lang="en-US" sz="2000"/>
              <a:t>Tons of other Android info</a:t>
            </a:r>
          </a:p>
          <a:p>
            <a:pPr>
              <a:lnSpc>
                <a:spcPct val="90000"/>
              </a:lnSpc>
            </a:pPr>
            <a:r>
              <a:rPr lang="en-US" sz="2100"/>
              <a:t>Google Maps API external library</a:t>
            </a:r>
          </a:p>
          <a:p>
            <a:pPr lvl="1">
              <a:lnSpc>
                <a:spcPct val="90000"/>
              </a:lnSpc>
            </a:pPr>
            <a:r>
              <a:rPr lang="en-US" sz="1500">
                <a:hlinkClick r:id="rId2"/>
              </a:rPr>
              <a:t>http://code.google.com/android/add-ons/google-apis/maps-overview.html</a:t>
            </a:r>
            <a:endParaRPr lang="en-US" sz="1500"/>
          </a:p>
          <a:p>
            <a:pPr>
              <a:lnSpc>
                <a:spcPct val="90000"/>
              </a:lnSpc>
            </a:pPr>
            <a:r>
              <a:rPr lang="en-US" sz="2100"/>
              <a:t>MightyPocket</a:t>
            </a:r>
          </a:p>
          <a:p>
            <a:pPr lvl="1">
              <a:lnSpc>
                <a:spcPct val="90000"/>
              </a:lnSpc>
            </a:pPr>
            <a:r>
              <a:rPr lang="en-US" sz="1300">
                <a:hlinkClick r:id="rId3"/>
              </a:rPr>
              <a:t>http://www.mightypocket.com/2010/08/android-screenshots-screen-capture-screen-cast/</a:t>
            </a:r>
            <a:r>
              <a:rPr lang="en-US" sz="1300"/>
              <a:t> </a:t>
            </a:r>
          </a:p>
          <a:p>
            <a:pPr>
              <a:lnSpc>
                <a:spcPct val="90000"/>
              </a:lnSpc>
            </a:pPr>
            <a:r>
              <a:rPr lang="en-US" sz="2100"/>
              <a:t>Numerous Forums &amp; other developer sites, including:</a:t>
            </a:r>
          </a:p>
          <a:p>
            <a:pPr lvl="1">
              <a:lnSpc>
                <a:spcPct val="90000"/>
              </a:lnSpc>
            </a:pPr>
            <a:r>
              <a:rPr lang="en-US" sz="1300">
                <a:hlinkClick r:id="rId4"/>
              </a:rPr>
              <a:t>http://www.javacodegeeks.com/2011/02/android-google-maps-tutorial.html</a:t>
            </a:r>
            <a:endParaRPr lang="en-US" sz="1300"/>
          </a:p>
          <a:p>
            <a:pPr lvl="1">
              <a:lnSpc>
                <a:spcPct val="90000"/>
              </a:lnSpc>
            </a:pPr>
            <a:r>
              <a:rPr lang="en-US" sz="1300">
                <a:hlinkClick r:id="rId5"/>
              </a:rPr>
              <a:t>http://efreedom.com/Question/1-6070968/Google-Maps-Api-Directions</a:t>
            </a:r>
            <a:endParaRPr lang="en-US" sz="2000"/>
          </a:p>
          <a:p>
            <a:pPr lvl="1">
              <a:lnSpc>
                <a:spcPct val="90000"/>
              </a:lnSpc>
            </a:pPr>
            <a:r>
              <a:rPr lang="en-US" sz="1300">
                <a:hlinkClick r:id="rId6"/>
              </a:rPr>
              <a:t>http://www.mail-archive.com/android-developers@googlegroups.com/msg28487.html</a:t>
            </a:r>
            <a:endParaRPr lang="en-US" sz="2000"/>
          </a:p>
          <a:p>
            <a:pPr lvl="1">
              <a:lnSpc>
                <a:spcPct val="90000"/>
              </a:lnSpc>
            </a:pPr>
            <a:r>
              <a:rPr lang="en-US" sz="1300">
                <a:hlinkClick r:id="rId7"/>
              </a:rPr>
              <a:t>http://android.bigresource.com/</a:t>
            </a:r>
            <a:r>
              <a:rPr lang="en-US" sz="1300"/>
              <a:t> threads </a:t>
            </a:r>
          </a:p>
          <a:p>
            <a:pPr lvl="1">
              <a:lnSpc>
                <a:spcPct val="90000"/>
              </a:lnSpc>
            </a:pPr>
            <a:r>
              <a:rPr lang="en-US" sz="1300">
                <a:hlinkClick r:id="rId8"/>
              </a:rPr>
              <a:t>http://groups.google.com/group/android-developers</a:t>
            </a:r>
            <a:r>
              <a:rPr lang="en-US" sz="1300"/>
              <a:t> threads</a:t>
            </a:r>
          </a:p>
          <a:p>
            <a:pPr lvl="1">
              <a:lnSpc>
                <a:spcPct val="90000"/>
              </a:lnSpc>
            </a:pPr>
            <a:r>
              <a:rPr lang="en-US" sz="1300"/>
              <a:t>Many </a:t>
            </a:r>
            <a:r>
              <a:rPr lang="en-US" sz="1300">
                <a:hlinkClick r:id="rId9"/>
              </a:rPr>
              <a:t>http://stackoverflow.com</a:t>
            </a:r>
            <a:r>
              <a:rPr lang="en-US" sz="1300"/>
              <a:t> threads</a:t>
            </a:r>
          </a:p>
          <a:p>
            <a:pPr lvl="1">
              <a:lnSpc>
                <a:spcPct val="90000"/>
              </a:lnSpc>
            </a:pPr>
            <a:r>
              <a:rPr lang="en-US" sz="1400">
                <a:hlinkClick r:id="rId10"/>
              </a:rPr>
              <a:t>http://www.anddev.org/google_driving_directions_-_mapview_overlayed-t826.html</a:t>
            </a:r>
            <a:r>
              <a:rPr lang="en-US" sz="1400"/>
              <a:t> </a:t>
            </a:r>
          </a:p>
          <a:p>
            <a:pPr>
              <a:lnSpc>
                <a:spcPct val="90000"/>
              </a:lnSpc>
            </a:pPr>
            <a:r>
              <a:rPr lang="en-US" sz="2100"/>
              <a:t>Zainan Victor Zhou – for advice and his own tutorial</a:t>
            </a:r>
          </a:p>
        </p:txBody>
      </p:sp>
      <p:sp>
        <p:nvSpPr>
          <p:cNvPr id="86018" name="Rectangle 2"/>
          <p:cNvSpPr>
            <a:spLocks noGrp="1" noChangeArrowheads="1"/>
          </p:cNvSpPr>
          <p:nvPr>
            <p:ph type="title"/>
          </p:nvPr>
        </p:nvSpPr>
        <p:spPr/>
        <p:txBody>
          <a:bodyPr/>
          <a:lstStyle/>
          <a:p>
            <a:r>
              <a:rPr lang="en-US"/>
              <a:t>Acknowledgements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SDK Manager</a:t>
            </a:r>
          </a:p>
        </p:txBody>
      </p:sp>
      <p:pic>
        <p:nvPicPr>
          <p:cNvPr id="60420" name="Picture 4" descr="android_mang1"/>
          <p:cNvPicPr>
            <a:picLocks noChangeAspect="1" noChangeArrowheads="1"/>
          </p:cNvPicPr>
          <p:nvPr/>
        </p:nvPicPr>
        <p:blipFill>
          <a:blip r:embed="rId2"/>
          <a:srcRect/>
          <a:stretch>
            <a:fillRect/>
          </a:stretch>
        </p:blipFill>
        <p:spPr bwMode="auto">
          <a:xfrm>
            <a:off x="2057400" y="1219200"/>
            <a:ext cx="5053013" cy="5486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AVD</a:t>
            </a:r>
          </a:p>
        </p:txBody>
      </p:sp>
      <p:pic>
        <p:nvPicPr>
          <p:cNvPr id="61444" name="Picture 4" descr="android_mang2"/>
          <p:cNvPicPr>
            <a:picLocks noChangeAspect="1" noChangeArrowheads="1"/>
          </p:cNvPicPr>
          <p:nvPr/>
        </p:nvPicPr>
        <p:blipFill>
          <a:blip r:embed="rId2"/>
          <a:srcRect/>
          <a:stretch>
            <a:fillRect/>
          </a:stretch>
        </p:blipFill>
        <p:spPr bwMode="auto">
          <a:xfrm>
            <a:off x="2471738" y="381000"/>
            <a:ext cx="6310312" cy="6400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normAutofit lnSpcReduction="10000"/>
          </a:bodyPr>
          <a:lstStyle/>
          <a:p>
            <a:pPr>
              <a:lnSpc>
                <a:spcPct val="90000"/>
              </a:lnSpc>
            </a:pPr>
            <a:r>
              <a:rPr lang="en-US" sz="2600" dirty="0"/>
              <a:t>In Eclipse, go to Help -&gt; Install New Software</a:t>
            </a:r>
          </a:p>
          <a:p>
            <a:pPr>
              <a:lnSpc>
                <a:spcPct val="90000"/>
              </a:lnSpc>
            </a:pPr>
            <a:r>
              <a:rPr lang="en-US" sz="2600" dirty="0"/>
              <a:t>Click ‘Add’ in top right</a:t>
            </a:r>
          </a:p>
          <a:p>
            <a:pPr>
              <a:lnSpc>
                <a:spcPct val="90000"/>
              </a:lnSpc>
            </a:pPr>
            <a:r>
              <a:rPr lang="en-US" sz="2600" dirty="0"/>
              <a:t>Enter:</a:t>
            </a:r>
          </a:p>
          <a:p>
            <a:pPr lvl="1">
              <a:lnSpc>
                <a:spcPct val="90000"/>
              </a:lnSpc>
            </a:pPr>
            <a:r>
              <a:rPr lang="en-US" sz="2200" dirty="0"/>
              <a:t>Name: ADT </a:t>
            </a:r>
            <a:r>
              <a:rPr lang="en-US" sz="2200" dirty="0" err="1"/>
              <a:t>Plugin</a:t>
            </a:r>
            <a:endParaRPr lang="en-US" sz="2200" dirty="0"/>
          </a:p>
          <a:p>
            <a:pPr lvl="1">
              <a:lnSpc>
                <a:spcPct val="90000"/>
              </a:lnSpc>
            </a:pPr>
            <a:r>
              <a:rPr lang="en-US" sz="2200" dirty="0"/>
              <a:t>Location: </a:t>
            </a:r>
            <a:r>
              <a:rPr lang="en-US" sz="1800" dirty="0"/>
              <a:t>https://dl-ssl.google.com/android/eclipse/</a:t>
            </a:r>
            <a:r>
              <a:rPr lang="en-US" sz="2200" dirty="0"/>
              <a:t> </a:t>
            </a:r>
          </a:p>
          <a:p>
            <a:pPr>
              <a:lnSpc>
                <a:spcPct val="90000"/>
              </a:lnSpc>
            </a:pPr>
            <a:r>
              <a:rPr lang="en-US" sz="2600" dirty="0"/>
              <a:t>Click OK, then select ‘Developer Tools’, click Next</a:t>
            </a:r>
          </a:p>
          <a:p>
            <a:pPr>
              <a:lnSpc>
                <a:spcPct val="90000"/>
              </a:lnSpc>
            </a:pPr>
            <a:r>
              <a:rPr lang="en-US" sz="2600" dirty="0"/>
              <a:t>Click Next and then Finish</a:t>
            </a:r>
          </a:p>
          <a:p>
            <a:pPr>
              <a:lnSpc>
                <a:spcPct val="90000"/>
              </a:lnSpc>
            </a:pPr>
            <a:r>
              <a:rPr lang="en-US" sz="2600" dirty="0"/>
              <a:t>Afterwards, restart Eclipse</a:t>
            </a:r>
          </a:p>
          <a:p>
            <a:pPr>
              <a:lnSpc>
                <a:spcPct val="90000"/>
              </a:lnSpc>
            </a:pPr>
            <a:r>
              <a:rPr lang="en-US" sz="2600" dirty="0"/>
              <a:t>Specify SDK location (next 3 slides)</a:t>
            </a:r>
          </a:p>
          <a:p>
            <a:pPr lvl="1">
              <a:lnSpc>
                <a:spcPct val="90000"/>
              </a:lnSpc>
            </a:pPr>
            <a:r>
              <a:rPr lang="en-US" sz="2200" dirty="0"/>
              <a:t>Must do this every time start a new project in a new location (at least in Windows)</a:t>
            </a:r>
          </a:p>
          <a:p>
            <a:pPr>
              <a:lnSpc>
                <a:spcPct val="90000"/>
              </a:lnSpc>
            </a:pPr>
            <a:endParaRPr lang="en-US" sz="2600" dirty="0"/>
          </a:p>
        </p:txBody>
      </p:sp>
      <p:sp>
        <p:nvSpPr>
          <p:cNvPr id="62466" name="Rectangle 2"/>
          <p:cNvSpPr>
            <a:spLocks noGrp="1" noChangeArrowheads="1"/>
          </p:cNvSpPr>
          <p:nvPr>
            <p:ph type="title"/>
          </p:nvPr>
        </p:nvSpPr>
        <p:spPr/>
        <p:txBody>
          <a:bodyPr/>
          <a:lstStyle/>
          <a:p>
            <a:r>
              <a:rPr lang="en-US"/>
              <a:t>ADT Plugin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ADT Plugin (2)</a:t>
            </a:r>
          </a:p>
        </p:txBody>
      </p:sp>
      <p:pic>
        <p:nvPicPr>
          <p:cNvPr id="63493" name="Picture 5" descr="setSDK1"/>
          <p:cNvPicPr>
            <a:picLocks noChangeAspect="1" noChangeArrowheads="1"/>
          </p:cNvPicPr>
          <p:nvPr/>
        </p:nvPicPr>
        <p:blipFill>
          <a:blip r:embed="rId2"/>
          <a:srcRect/>
          <a:stretch>
            <a:fillRect/>
          </a:stretch>
        </p:blipFill>
        <p:spPr bwMode="auto">
          <a:xfrm>
            <a:off x="1219200" y="1112838"/>
            <a:ext cx="7677150" cy="551656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ADT Plugin (3) </a:t>
            </a:r>
          </a:p>
        </p:txBody>
      </p:sp>
      <p:pic>
        <p:nvPicPr>
          <p:cNvPr id="64517" name="Picture 5" descr="setSDK2"/>
          <p:cNvPicPr>
            <a:picLocks noChangeAspect="1" noChangeArrowheads="1"/>
          </p:cNvPicPr>
          <p:nvPr/>
        </p:nvPicPr>
        <p:blipFill>
          <a:blip r:embed="rId2"/>
          <a:srcRect/>
          <a:stretch>
            <a:fillRect/>
          </a:stretch>
        </p:blipFill>
        <p:spPr bwMode="auto">
          <a:xfrm>
            <a:off x="2209800" y="1057275"/>
            <a:ext cx="6553200" cy="5675313"/>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661</TotalTime>
  <Words>1877</Words>
  <Application>Microsoft PowerPoint</Application>
  <PresentationFormat>On-screen Show (4:3)</PresentationFormat>
  <Paragraphs>264</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Garamond</vt:lpstr>
      <vt:lpstr>Times New Roman</vt:lpstr>
      <vt:lpstr>Wingdings</vt:lpstr>
      <vt:lpstr>Concourse</vt:lpstr>
      <vt:lpstr>Android Overview</vt:lpstr>
      <vt:lpstr>References</vt:lpstr>
      <vt:lpstr>Tools</vt:lpstr>
      <vt:lpstr>Android SDK</vt:lpstr>
      <vt:lpstr>SDK Manager</vt:lpstr>
      <vt:lpstr>AVD</vt:lpstr>
      <vt:lpstr>ADT Plugin (1)</vt:lpstr>
      <vt:lpstr>ADT Plugin (2)</vt:lpstr>
      <vt:lpstr>ADT Plugin (3) </vt:lpstr>
      <vt:lpstr>ADT Plugin (4)</vt:lpstr>
      <vt:lpstr>Creating a Project (1)</vt:lpstr>
      <vt:lpstr>Creating a Project (2)</vt:lpstr>
      <vt:lpstr>Project Components</vt:lpstr>
      <vt:lpstr>XML</vt:lpstr>
      <vt:lpstr>R Class</vt:lpstr>
      <vt:lpstr>Layouts (1)</vt:lpstr>
      <vt:lpstr>Layouts (2)</vt:lpstr>
      <vt:lpstr>Layouts (3)</vt:lpstr>
      <vt:lpstr>Layouts (4)</vt:lpstr>
      <vt:lpstr>Strings</vt:lpstr>
      <vt:lpstr>Manifest File (1)</vt:lpstr>
      <vt:lpstr>Manifest File (2) – Adding an Activity</vt:lpstr>
      <vt:lpstr>Android Programming Components</vt:lpstr>
      <vt:lpstr>Activities (1)</vt:lpstr>
      <vt:lpstr>Activities (2)</vt:lpstr>
      <vt:lpstr>Services (1)</vt:lpstr>
      <vt:lpstr>Services (2)</vt:lpstr>
      <vt:lpstr>Running in Eclipse (1)</vt:lpstr>
      <vt:lpstr>Running in Eclipse (2)</vt:lpstr>
      <vt:lpstr>Running in Eclipse (3)</vt:lpstr>
      <vt:lpstr>Running in Eclipse (4)</vt:lpstr>
      <vt:lpstr>USB Debugging</vt:lpstr>
      <vt:lpstr>Android Debug Bridge</vt:lpstr>
      <vt:lpstr>Debugging</vt:lpstr>
      <vt:lpstr>Screen Shots</vt:lpstr>
      <vt:lpstr>Maps Example (1)</vt:lpstr>
      <vt:lpstr>Maps Example (2)</vt:lpstr>
      <vt:lpstr>Maps Example (3) – Manifest (1)</vt:lpstr>
      <vt:lpstr>Maps Example (4) – Manifest (2)</vt:lpstr>
      <vt:lpstr>Maps Example (5) – Manifest (3)</vt:lpstr>
      <vt:lpstr>Maps Example (6) – Manifest (4)</vt:lpstr>
      <vt:lpstr>Maps Example (7) – Manifest (5)</vt:lpstr>
      <vt:lpstr>Maps Example (8) – Manifest (6)</vt:lpstr>
      <vt:lpstr>Maps Example (9) – Manifest (7)</vt:lpstr>
      <vt:lpstr>Maps Example (10) – Maps API Key (1)</vt:lpstr>
      <vt:lpstr>Maps Example (11) – Maps API Key (2)</vt:lpstr>
      <vt:lpstr>Maps Example (12)</vt:lpstr>
      <vt:lpstr>Acknowledgements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Singh</dc:creator>
  <cp:lastModifiedBy>Sunil Singh</cp:lastModifiedBy>
  <cp:revision>78</cp:revision>
  <cp:lastPrinted>1601-01-01T00:00:00Z</cp:lastPrinted>
  <dcterms:created xsi:type="dcterms:W3CDTF">1601-01-01T00:00:00Z</dcterms:created>
  <dcterms:modified xsi:type="dcterms:W3CDTF">2014-04-27T16:20:09Z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