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1"/>
  </p:notesMasterIdLst>
  <p:handoutMasterIdLst>
    <p:handoutMasterId r:id="rId72"/>
  </p:handoutMasterIdLst>
  <p:sldIdLst>
    <p:sldId id="256" r:id="rId2"/>
    <p:sldId id="257" r:id="rId3"/>
    <p:sldId id="295" r:id="rId4"/>
    <p:sldId id="258" r:id="rId5"/>
    <p:sldId id="337" r:id="rId6"/>
    <p:sldId id="338" r:id="rId7"/>
    <p:sldId id="339" r:id="rId8"/>
    <p:sldId id="340" r:id="rId9"/>
    <p:sldId id="341" r:id="rId10"/>
    <p:sldId id="296" r:id="rId11"/>
    <p:sldId id="293" r:id="rId12"/>
    <p:sldId id="259" r:id="rId13"/>
    <p:sldId id="292" r:id="rId14"/>
    <p:sldId id="294" r:id="rId15"/>
    <p:sldId id="260" r:id="rId16"/>
    <p:sldId id="272" r:id="rId17"/>
    <p:sldId id="265" r:id="rId18"/>
    <p:sldId id="266" r:id="rId19"/>
    <p:sldId id="270" r:id="rId20"/>
    <p:sldId id="276" r:id="rId21"/>
    <p:sldId id="274" r:id="rId22"/>
    <p:sldId id="271" r:id="rId23"/>
    <p:sldId id="275" r:id="rId24"/>
    <p:sldId id="290" r:id="rId25"/>
    <p:sldId id="273" r:id="rId26"/>
    <p:sldId id="278" r:id="rId27"/>
    <p:sldId id="279" r:id="rId28"/>
    <p:sldId id="281" r:id="rId29"/>
    <p:sldId id="282" r:id="rId30"/>
    <p:sldId id="283" r:id="rId31"/>
    <p:sldId id="284" r:id="rId32"/>
    <p:sldId id="291"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6" r:id="rId69"/>
    <p:sldId id="342" r:id="rId7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306" autoAdjust="0"/>
    <p:restoredTop sz="98305" autoAdjust="0"/>
  </p:normalViewPr>
  <p:slideViewPr>
    <p:cSldViewPr>
      <p:cViewPr>
        <p:scale>
          <a:sx n="80" d="100"/>
          <a:sy n="80" d="100"/>
        </p:scale>
        <p:origin x="-87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E5DADBA9-B6E5-4FCA-A39C-6DCDA710A513}" type="datetimeFigureOut">
              <a:rPr lang="en-US"/>
              <a:pPr>
                <a:defRPr/>
              </a:pPr>
              <a:t>5/2/2014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cs typeface="+mn-cs"/>
              </a:defRPr>
            </a:lvl1pPr>
          </a:lstStyle>
          <a:p>
            <a:pPr>
              <a:defRPr/>
            </a:pPr>
            <a:fld id="{E93C789D-28BA-4263-9867-479B6B1E14C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E4D1901C-69D0-4FA8-903D-D7D82DD9C0BE}" type="datetimeFigureOut">
              <a:rPr lang="en-US"/>
              <a:pPr>
                <a:defRPr/>
              </a:pPr>
              <a:t>5/2/2014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smtClean="0">
                <a:latin typeface="+mn-lt"/>
                <a:cs typeface="+mn-cs"/>
              </a:defRPr>
            </a:lvl1pPr>
          </a:lstStyle>
          <a:p>
            <a:pPr>
              <a:defRPr/>
            </a:pPr>
            <a:fld id="{9E3EC133-6EA9-46F4-BFAA-7AEEFDB7A28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developer.android.com/guide/topics/manifest/uses-sdk-element.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developer.android.com/reference/android/content/Intent.html"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developer.android.com/reference/android/app/Instrumentation.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tramper.co.nz/?view=gpxFile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www.sunlightlabs.com/earmarks/house_defense_earmarks_08.km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eveloper.android.com/reference/android/view/ViewGroup.html"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developer.android.com/resources/tutorials/views/index.html" TargetMode="External"/><Relationship Id="rId7" Type="http://schemas.openxmlformats.org/officeDocument/2006/relationships/hyperlink" Target="http://developer.android.com/reference/android/app/Activity.html"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developer.android.com/reference/android/app/NotificationManager.html" TargetMode="External"/><Relationship Id="rId5" Type="http://schemas.openxmlformats.org/officeDocument/2006/relationships/hyperlink" Target="http://developer.android.com/guide/topics/resources/resources-i18n.html" TargetMode="External"/><Relationship Id="rId4" Type="http://schemas.openxmlformats.org/officeDocument/2006/relationships/hyperlink" Target="http://developer.android.com/guide/topics/providers/content-providers.html"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developer.android.com/reference/android/app/Activity.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developer.android.com/reference/android/content/Intent.html" TargetMode="External"/><Relationship Id="rId4" Type="http://schemas.openxmlformats.org/officeDocument/2006/relationships/hyperlink" Target="http://developer.android.com/reference/android/app/Servic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80000"/>
              </a:lnSpc>
              <a:spcBef>
                <a:spcPct val="0"/>
              </a:spcBef>
            </a:pPr>
            <a:r>
              <a:rPr lang="en-US" sz="1100" smtClean="0"/>
              <a:t>Android is the software platform from Google and the Open Handset Alliance that some say has the potential to revolutionize the global cell phone market.</a:t>
            </a:r>
          </a:p>
          <a:p>
            <a:pPr>
              <a:lnSpc>
                <a:spcPct val="80000"/>
              </a:lnSpc>
              <a:spcBef>
                <a:spcPct val="0"/>
              </a:spcBef>
            </a:pPr>
            <a:endParaRPr lang="en-US" sz="1100" smtClean="0"/>
          </a:p>
          <a:p>
            <a:pPr>
              <a:lnSpc>
                <a:spcPct val="80000"/>
              </a:lnSpc>
              <a:spcBef>
                <a:spcPct val="0"/>
              </a:spcBef>
            </a:pPr>
            <a:r>
              <a:rPr lang="en-US" sz="1100" smtClean="0"/>
              <a:t>Android is a software environment built for mobile devices. It is </a:t>
            </a:r>
            <a:r>
              <a:rPr lang="en-US" sz="1100" i="1" smtClean="0"/>
              <a:t>not a hardware platform. </a:t>
            </a:r>
            <a:r>
              <a:rPr lang="en-US" sz="1100" smtClean="0"/>
              <a:t>While components of the underlying OS</a:t>
            </a:r>
          </a:p>
          <a:p>
            <a:pPr>
              <a:lnSpc>
                <a:spcPct val="80000"/>
              </a:lnSpc>
              <a:spcBef>
                <a:spcPct val="0"/>
              </a:spcBef>
            </a:pPr>
            <a:r>
              <a:rPr lang="en-US" sz="1100" smtClean="0"/>
              <a:t>are written in C or C++, user applications are built for Android in Java.</a:t>
            </a:r>
          </a:p>
          <a:p>
            <a:pPr>
              <a:lnSpc>
                <a:spcPct val="80000"/>
              </a:lnSpc>
              <a:spcBef>
                <a:spcPct val="0"/>
              </a:spcBef>
            </a:pPr>
            <a:endParaRPr lang="en-US" sz="1100" smtClean="0"/>
          </a:p>
          <a:p>
            <a:pPr>
              <a:lnSpc>
                <a:spcPct val="80000"/>
              </a:lnSpc>
              <a:spcBef>
                <a:spcPct val="0"/>
              </a:spcBef>
            </a:pPr>
            <a:r>
              <a:rPr lang="en-US" sz="1000" smtClean="0"/>
              <a:t>In July 2005, Google acquired Android, Inc., a small startup company based in Palo Alto, CA. 4 of Android's co-founders went to work at Google.</a:t>
            </a:r>
          </a:p>
          <a:p>
            <a:pPr>
              <a:lnSpc>
                <a:spcPct val="80000"/>
              </a:lnSpc>
              <a:spcBef>
                <a:spcPct val="0"/>
              </a:spcBef>
            </a:pPr>
            <a:endParaRPr lang="en-US" sz="1100" smtClean="0"/>
          </a:p>
          <a:p>
            <a:pPr>
              <a:lnSpc>
                <a:spcPct val="80000"/>
              </a:lnSpc>
              <a:spcBef>
                <a:spcPct val="0"/>
              </a:spcBef>
            </a:pPr>
            <a:r>
              <a:rPr lang="en-US" sz="1000" smtClean="0"/>
              <a:t>At Google, the team developed a mobile device platform powered by the Linux kernel which they marketed to handset makers and carriers on the premise of providing a flexible, upgradeable system.</a:t>
            </a:r>
            <a:endParaRPr lang="en-US" sz="1100" smtClean="0"/>
          </a:p>
          <a:p>
            <a:pPr>
              <a:lnSpc>
                <a:spcPct val="80000"/>
              </a:lnSpc>
              <a:spcBef>
                <a:spcPct val="0"/>
              </a:spcBef>
            </a:pPr>
            <a:endParaRPr lang="en-US" sz="1100" smtClean="0"/>
          </a:p>
          <a:p>
            <a:pPr>
              <a:lnSpc>
                <a:spcPct val="80000"/>
              </a:lnSpc>
              <a:spcBef>
                <a:spcPct val="0"/>
              </a:spcBef>
            </a:pPr>
            <a:r>
              <a:rPr lang="en-US" sz="1000" smtClean="0"/>
              <a:t>On 5 November 2007, the Open Handset Alliance, a consortium of several companies including Texas Instruments, Google, Intel, Motorola, and Sprint Nextel (just to name a few) announced the goal to develop open standards for mobile devices and unveiled their first product, Android, a mobile device platform built on the Linux kernel.</a:t>
            </a:r>
          </a:p>
          <a:p>
            <a:pPr>
              <a:lnSpc>
                <a:spcPct val="80000"/>
              </a:lnSpc>
              <a:spcBef>
                <a:spcPct val="0"/>
              </a:spcBef>
            </a:pPr>
            <a:endParaRPr lang="en-US" sz="1000" smtClean="0"/>
          </a:p>
          <a:p>
            <a:pPr>
              <a:lnSpc>
                <a:spcPct val="80000"/>
              </a:lnSpc>
              <a:spcBef>
                <a:spcPct val="0"/>
              </a:spcBef>
            </a:pPr>
            <a:r>
              <a:rPr lang="en-US" sz="1100" smtClean="0"/>
              <a:t>Open Handset Alliance is an alliance of approximately 30 organizations committed to bringing a “better” and “open” mobile phone to market. A quote taken from its website says it best: “Android was built from the ground up with the explicit goal to be the first open, complete, and free platform created specifically for mobile devices.”</a:t>
            </a:r>
            <a:endParaRPr lang="en-US" sz="1000" baseline="30000" smtClean="0"/>
          </a:p>
          <a:p>
            <a:pPr>
              <a:lnSpc>
                <a:spcPct val="80000"/>
              </a:lnSpc>
              <a:spcBef>
                <a:spcPct val="0"/>
              </a:spcBef>
            </a:pPr>
            <a:endParaRPr lang="en-US" sz="1000" smtClean="0"/>
          </a:p>
          <a:p>
            <a:pPr>
              <a:lnSpc>
                <a:spcPct val="80000"/>
              </a:lnSpc>
              <a:spcBef>
                <a:spcPct val="0"/>
              </a:spcBef>
            </a:pPr>
            <a:r>
              <a:rPr lang="en-US" sz="1000" smtClean="0"/>
              <a:t>Android has been available as open source since October 2008. Google opened the entire source code under an Apache License.</a:t>
            </a:r>
          </a:p>
          <a:p>
            <a:pPr>
              <a:lnSpc>
                <a:spcPct val="80000"/>
              </a:lnSpc>
              <a:spcBef>
                <a:spcPct val="0"/>
              </a:spcBef>
            </a:pPr>
            <a:r>
              <a:rPr lang="en-US" sz="1000" smtClean="0"/>
              <a:t>With the Apache License, vendors are free to add proprietary extensions without submitting those back to the open source community.</a:t>
            </a:r>
          </a:p>
          <a:p>
            <a:pPr>
              <a:lnSpc>
                <a:spcPct val="80000"/>
              </a:lnSpc>
              <a:spcBef>
                <a:spcPct val="0"/>
              </a:spcBef>
            </a:pPr>
            <a:endParaRPr lang="en-US" sz="1100" smtClean="0"/>
          </a:p>
          <a:p>
            <a:pPr>
              <a:lnSpc>
                <a:spcPct val="80000"/>
              </a:lnSpc>
              <a:spcBef>
                <a:spcPct val="0"/>
              </a:spcBef>
            </a:pPr>
            <a:r>
              <a:rPr lang="en-US" sz="1000" smtClean="0"/>
              <a:t>On 9 December 2008, 14 new members joined the Android project including Garmin, Sony Ericsson, Toshiba, and Vodafone Group.</a:t>
            </a:r>
          </a:p>
          <a:p>
            <a:pPr>
              <a:lnSpc>
                <a:spcPct val="80000"/>
              </a:lnSpc>
              <a:spcBef>
                <a:spcPct val="0"/>
              </a:spcBef>
            </a:pPr>
            <a:endParaRPr lang="en-US" sz="1100" smtClean="0"/>
          </a:p>
          <a:p>
            <a:pPr>
              <a:lnSpc>
                <a:spcPct val="80000"/>
              </a:lnSpc>
              <a:spcBef>
                <a:spcPct val="0"/>
              </a:spcBef>
            </a:pPr>
            <a:endParaRPr lang="en-US" sz="1100" smtClean="0"/>
          </a:p>
          <a:p>
            <a:pPr>
              <a:lnSpc>
                <a:spcPct val="80000"/>
              </a:lnSpc>
              <a:spcBef>
                <a:spcPct val="0"/>
              </a:spcBef>
            </a:pPr>
            <a:endParaRPr lang="en-US" sz="1000" smtClean="0"/>
          </a:p>
        </p:txBody>
      </p:sp>
      <p:sp>
        <p:nvSpPr>
          <p:cNvPr id="757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93B2A6B-4B18-422B-A5D3-553D96968F8E}" type="slidenum">
              <a:rPr lang="en-US"/>
              <a:pPr fontAlgn="base">
                <a:spcBef>
                  <a:spcPct val="0"/>
                </a:spcBef>
                <a:spcAft>
                  <a:spcPct val="0"/>
                </a:spcAft>
              </a:pPr>
              <a:t>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pPr defTabSz="965200">
              <a:spcBef>
                <a:spcPct val="0"/>
              </a:spcBef>
            </a:pPr>
            <a:r>
              <a:rPr lang="en-US" smtClean="0"/>
              <a:t>The Sensor and Sensor Manager classes contains several constants, which represent different aspects of Android's sensor system, including: </a:t>
            </a:r>
          </a:p>
          <a:p>
            <a:pPr defTabSz="965200">
              <a:spcBef>
                <a:spcPct val="0"/>
              </a:spcBef>
            </a:pPr>
            <a:endParaRPr lang="en-US" smtClean="0"/>
          </a:p>
          <a:p>
            <a:pPr defTabSz="965200">
              <a:spcBef>
                <a:spcPct val="0"/>
              </a:spcBef>
            </a:pPr>
            <a:endParaRPr lang="en-US" smtClean="0"/>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EDB3779-04FC-43DD-B6F6-9992645E7D9D}" type="slidenum">
              <a:rPr lang="en-US"/>
              <a:pPr fontAlgn="base">
                <a:spcBef>
                  <a:spcPct val="0"/>
                </a:spcBef>
                <a:spcAft>
                  <a:spcPct val="0"/>
                </a:spcAft>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fontAlgn="auto">
              <a:spcBef>
                <a:spcPts val="0"/>
              </a:spcBef>
              <a:spcAft>
                <a:spcPts val="0"/>
              </a:spcAft>
              <a:defRPr/>
            </a:pPr>
            <a:r>
              <a:rPr lang="en-US" dirty="0" smtClean="0"/>
              <a:t>The ADT </a:t>
            </a:r>
            <a:r>
              <a:rPr lang="en-US" dirty="0" err="1" smtClean="0"/>
              <a:t>plugin</a:t>
            </a:r>
            <a:r>
              <a:rPr lang="en-US" dirty="0" smtClean="0"/>
              <a:t> provides a New Project Wizard that you can use to quickly create a new Android project (or a project from existing code). To create a new project:</a:t>
            </a:r>
          </a:p>
          <a:p>
            <a:pPr fontAlgn="auto">
              <a:spcBef>
                <a:spcPts val="0"/>
              </a:spcBef>
              <a:spcAft>
                <a:spcPts val="0"/>
              </a:spcAft>
              <a:defRPr/>
            </a:pPr>
            <a:r>
              <a:rPr lang="en-US" dirty="0" smtClean="0"/>
              <a:t>Select </a:t>
            </a:r>
            <a:r>
              <a:rPr lang="en-US" b="1" dirty="0" smtClean="0"/>
              <a:t>File</a:t>
            </a:r>
            <a:r>
              <a:rPr lang="en-US" dirty="0" smtClean="0"/>
              <a:t> &gt; </a:t>
            </a:r>
            <a:r>
              <a:rPr lang="en-US" b="1" dirty="0" smtClean="0"/>
              <a:t>New</a:t>
            </a:r>
            <a:r>
              <a:rPr lang="en-US" dirty="0" smtClean="0"/>
              <a:t> &gt; </a:t>
            </a:r>
            <a:r>
              <a:rPr lang="en-US" b="1" dirty="0" smtClean="0"/>
              <a:t>Project</a:t>
            </a:r>
            <a:r>
              <a:rPr lang="en-US" dirty="0" smtClean="0"/>
              <a:t>.</a:t>
            </a:r>
          </a:p>
          <a:p>
            <a:pPr fontAlgn="auto">
              <a:spcBef>
                <a:spcPts val="0"/>
              </a:spcBef>
              <a:spcAft>
                <a:spcPts val="0"/>
              </a:spcAft>
              <a:defRPr/>
            </a:pPr>
            <a:r>
              <a:rPr lang="en-US" dirty="0" smtClean="0"/>
              <a:t>Select </a:t>
            </a:r>
            <a:r>
              <a:rPr lang="en-US" b="1" dirty="0" smtClean="0"/>
              <a:t>Android</a:t>
            </a:r>
            <a:r>
              <a:rPr lang="en-US" dirty="0" smtClean="0"/>
              <a:t> &gt; </a:t>
            </a:r>
            <a:r>
              <a:rPr lang="en-US" b="1" dirty="0" smtClean="0"/>
              <a:t>Android Project</a:t>
            </a:r>
            <a:r>
              <a:rPr lang="en-US" dirty="0" smtClean="0"/>
              <a:t>, and click </a:t>
            </a:r>
            <a:r>
              <a:rPr lang="en-US" b="1" dirty="0" smtClean="0"/>
              <a:t>Next</a:t>
            </a:r>
            <a:r>
              <a:rPr lang="en-US" dirty="0" smtClean="0"/>
              <a:t>.</a:t>
            </a:r>
          </a:p>
          <a:p>
            <a:pPr fontAlgn="auto">
              <a:spcBef>
                <a:spcPts val="0"/>
              </a:spcBef>
              <a:spcAft>
                <a:spcPts val="0"/>
              </a:spcAft>
              <a:defRPr/>
            </a:pPr>
            <a:r>
              <a:rPr lang="en-US" dirty="0" smtClean="0"/>
              <a:t>Select the contents for the project: </a:t>
            </a:r>
          </a:p>
          <a:p>
            <a:pPr lvl="1" fontAlgn="auto">
              <a:spcBef>
                <a:spcPts val="0"/>
              </a:spcBef>
              <a:spcAft>
                <a:spcPts val="0"/>
              </a:spcAft>
              <a:defRPr/>
            </a:pPr>
            <a:r>
              <a:rPr lang="en-US" dirty="0" smtClean="0"/>
              <a:t>Enter a </a:t>
            </a:r>
            <a:r>
              <a:rPr lang="en-US" i="1" dirty="0" smtClean="0"/>
              <a:t>Project Name</a:t>
            </a:r>
            <a:r>
              <a:rPr lang="en-US" dirty="0" smtClean="0"/>
              <a:t>. This will be the name of the folder where your project is created.</a:t>
            </a:r>
          </a:p>
          <a:p>
            <a:pPr lvl="1" fontAlgn="auto">
              <a:spcBef>
                <a:spcPts val="0"/>
              </a:spcBef>
              <a:spcAft>
                <a:spcPts val="0"/>
              </a:spcAft>
              <a:defRPr/>
            </a:pPr>
            <a:r>
              <a:rPr lang="en-US" dirty="0" smtClean="0"/>
              <a:t>Under Contents, select </a:t>
            </a:r>
            <a:r>
              <a:rPr lang="en-US" b="1" dirty="0" smtClean="0"/>
              <a:t>Create new project in workspace</a:t>
            </a:r>
            <a:r>
              <a:rPr lang="en-US" dirty="0" smtClean="0"/>
              <a:t>. Select your project workspace location.</a:t>
            </a:r>
          </a:p>
          <a:p>
            <a:pPr lvl="1" fontAlgn="auto">
              <a:spcBef>
                <a:spcPts val="0"/>
              </a:spcBef>
              <a:spcAft>
                <a:spcPts val="0"/>
              </a:spcAft>
              <a:defRPr/>
            </a:pPr>
            <a:r>
              <a:rPr lang="en-US" dirty="0" smtClean="0"/>
              <a:t>Under Target, select an Android target to be used as the project's Build Target. The Build Target specifies which Android platform you'd like your application built against. Unless you know that you'll be using new APIs introduced in the latest SDK, you should select a target with the lowest platform version possible, such as Android 1.1.</a:t>
            </a:r>
          </a:p>
          <a:p>
            <a:pPr lvl="1" fontAlgn="auto">
              <a:spcBef>
                <a:spcPts val="0"/>
              </a:spcBef>
              <a:spcAft>
                <a:spcPts val="0"/>
              </a:spcAft>
              <a:defRPr/>
            </a:pPr>
            <a:r>
              <a:rPr lang="en-US" b="1" dirty="0" smtClean="0"/>
              <a:t>Note:</a:t>
            </a:r>
            <a:r>
              <a:rPr lang="en-US" dirty="0" smtClean="0"/>
              <a:t> You can change your the Build Target for your project at any time: Right-click the project in the Package Explorer, select </a:t>
            </a:r>
            <a:r>
              <a:rPr lang="en-US" b="1" dirty="0" smtClean="0"/>
              <a:t>Properties</a:t>
            </a:r>
            <a:r>
              <a:rPr lang="en-US" dirty="0" smtClean="0"/>
              <a:t>, select </a:t>
            </a:r>
            <a:r>
              <a:rPr lang="en-US" b="1" dirty="0" smtClean="0"/>
              <a:t>Android</a:t>
            </a:r>
            <a:r>
              <a:rPr lang="en-US" dirty="0" smtClean="0"/>
              <a:t> and then check the desired Project Target.</a:t>
            </a:r>
          </a:p>
          <a:p>
            <a:pPr lvl="1" fontAlgn="auto">
              <a:spcBef>
                <a:spcPts val="0"/>
              </a:spcBef>
              <a:spcAft>
                <a:spcPts val="0"/>
              </a:spcAft>
              <a:defRPr/>
            </a:pPr>
            <a:r>
              <a:rPr lang="en-US" dirty="0" smtClean="0"/>
              <a:t>Under Properties, fill in all necessary fields. </a:t>
            </a:r>
          </a:p>
          <a:p>
            <a:pPr lvl="2" fontAlgn="auto">
              <a:spcBef>
                <a:spcPts val="0"/>
              </a:spcBef>
              <a:spcAft>
                <a:spcPts val="0"/>
              </a:spcAft>
              <a:defRPr/>
            </a:pPr>
            <a:r>
              <a:rPr lang="en-US" dirty="0" smtClean="0"/>
              <a:t>Enter an </a:t>
            </a:r>
            <a:r>
              <a:rPr lang="en-US" i="1" dirty="0" smtClean="0"/>
              <a:t>Application name</a:t>
            </a:r>
            <a:r>
              <a:rPr lang="en-US" dirty="0" smtClean="0"/>
              <a:t>. This is the human-readable title for your application — the name that will appear on the Android device.</a:t>
            </a:r>
          </a:p>
          <a:p>
            <a:pPr lvl="2" fontAlgn="auto">
              <a:spcBef>
                <a:spcPts val="0"/>
              </a:spcBef>
              <a:spcAft>
                <a:spcPts val="0"/>
              </a:spcAft>
              <a:defRPr/>
            </a:pPr>
            <a:r>
              <a:rPr lang="en-US" dirty="0" smtClean="0"/>
              <a:t>Enter a </a:t>
            </a:r>
            <a:r>
              <a:rPr lang="en-US" i="1" dirty="0" smtClean="0"/>
              <a:t>Package name</a:t>
            </a:r>
            <a:r>
              <a:rPr lang="en-US" dirty="0" smtClean="0"/>
              <a:t>. This is the package namespace (following the same rules as for packages in the Java programming language) where all your source code will reside.</a:t>
            </a:r>
          </a:p>
          <a:p>
            <a:pPr lvl="2" fontAlgn="auto">
              <a:spcBef>
                <a:spcPts val="0"/>
              </a:spcBef>
              <a:spcAft>
                <a:spcPts val="0"/>
              </a:spcAft>
              <a:defRPr/>
            </a:pPr>
            <a:r>
              <a:rPr lang="en-US" dirty="0" smtClean="0"/>
              <a:t>Select </a:t>
            </a:r>
            <a:r>
              <a:rPr lang="en-US" i="1" dirty="0" smtClean="0"/>
              <a:t>Create Activity</a:t>
            </a:r>
            <a:r>
              <a:rPr lang="en-US" dirty="0" smtClean="0"/>
              <a:t> (optional, of course, but common) and enter a name for your main Activity class.</a:t>
            </a:r>
          </a:p>
          <a:p>
            <a:pPr lvl="2" fontAlgn="auto">
              <a:spcBef>
                <a:spcPts val="0"/>
              </a:spcBef>
              <a:spcAft>
                <a:spcPts val="0"/>
              </a:spcAft>
              <a:defRPr/>
            </a:pPr>
            <a:r>
              <a:rPr lang="en-US" dirty="0" smtClean="0"/>
              <a:t>Enter a </a:t>
            </a:r>
            <a:r>
              <a:rPr lang="en-US" i="1" dirty="0" smtClean="0"/>
              <a:t>Min SDK Version</a:t>
            </a:r>
            <a:r>
              <a:rPr lang="en-US" dirty="0" smtClean="0"/>
              <a:t>. This is an integer that indicates the minimum API Level required to properly run your application. Entering this here automatically sets the </a:t>
            </a:r>
            <a:r>
              <a:rPr lang="en-US" dirty="0" err="1" smtClean="0"/>
              <a:t>minSdkVersion</a:t>
            </a:r>
            <a:r>
              <a:rPr lang="en-US" dirty="0" smtClean="0"/>
              <a:t> attribute in the </a:t>
            </a:r>
            <a:r>
              <a:rPr lang="en-US" dirty="0" smtClean="0">
                <a:hlinkClick r:id="rId3"/>
              </a:rPr>
              <a:t>&lt;uses-</a:t>
            </a:r>
            <a:r>
              <a:rPr lang="en-US" dirty="0" err="1" smtClean="0">
                <a:hlinkClick r:id="rId3"/>
              </a:rPr>
              <a:t>sdk</a:t>
            </a:r>
            <a:r>
              <a:rPr lang="en-US" dirty="0" smtClean="0">
                <a:hlinkClick r:id="rId3"/>
              </a:rPr>
              <a:t>&gt;</a:t>
            </a:r>
            <a:r>
              <a:rPr lang="en-US" dirty="0" smtClean="0"/>
              <a:t> of your Android Manifest file. If you're unsure of the appropriate API Level to use, copy the API Level listed for the Build Target you selected in the Target tab.</a:t>
            </a:r>
          </a:p>
          <a:p>
            <a:pPr fontAlgn="auto">
              <a:spcBef>
                <a:spcPts val="0"/>
              </a:spcBef>
              <a:spcAft>
                <a:spcPts val="0"/>
              </a:spcAft>
              <a:defRPr/>
            </a:pPr>
            <a:r>
              <a:rPr lang="en-US" dirty="0" smtClean="0"/>
              <a:t>Click </a:t>
            </a:r>
            <a:r>
              <a:rPr lang="en-US" b="1" dirty="0" smtClean="0"/>
              <a:t>Finish</a:t>
            </a:r>
            <a:r>
              <a:rPr lang="en-US" dirty="0" smtClean="0"/>
              <a:t>.</a:t>
            </a:r>
          </a:p>
        </p:txBody>
      </p:sp>
      <p:sp>
        <p:nvSpPr>
          <p:cNvPr id="880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D120573-6D3E-4E9F-89BD-FB5A6C7EE73A}" type="slidenum">
              <a:rPr lang="en-US"/>
              <a:pPr fontAlgn="base">
                <a:spcBef>
                  <a:spcPct val="0"/>
                </a:spcBef>
                <a:spcAft>
                  <a:spcPct val="0"/>
                </a:spcAft>
              </a:pPr>
              <a:t>23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lnSpcReduction="10000"/>
          </a:bodyPr>
          <a:lstStyle/>
          <a:p>
            <a:pPr fontAlgn="auto">
              <a:spcBef>
                <a:spcPts val="0"/>
              </a:spcBef>
              <a:spcAft>
                <a:spcPts val="0"/>
              </a:spcAft>
              <a:defRPr/>
            </a:pPr>
            <a:r>
              <a:rPr lang="en-US" dirty="0" smtClean="0"/>
              <a:t>Once you complete the New Project Wizard, ADT creates the following folders and files in your new project:</a:t>
            </a:r>
          </a:p>
          <a:p>
            <a:pPr fontAlgn="auto">
              <a:spcBef>
                <a:spcPts val="0"/>
              </a:spcBef>
              <a:spcAft>
                <a:spcPts val="0"/>
              </a:spcAft>
              <a:defRPr/>
            </a:pPr>
            <a:endParaRPr lang="en-US" dirty="0" smtClean="0"/>
          </a:p>
          <a:p>
            <a:pPr fontAlgn="auto">
              <a:spcBef>
                <a:spcPts val="0"/>
              </a:spcBef>
              <a:spcAft>
                <a:spcPts val="0"/>
              </a:spcAft>
              <a:buFont typeface="Arial" pitchFamily="34" charset="0"/>
              <a:buChar char="•"/>
              <a:defRPr/>
            </a:pPr>
            <a:r>
              <a:rPr lang="en-US" dirty="0" err="1" smtClean="0"/>
              <a:t>src</a:t>
            </a:r>
            <a:r>
              <a:rPr lang="en-US" dirty="0" smtClean="0"/>
              <a:t>/ Includes your stub Activity Java file. All other Java files for your application go here. </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buFont typeface="Arial" pitchFamily="34" charset="0"/>
              <a:buChar char="•"/>
              <a:defRPr/>
            </a:pPr>
            <a:r>
              <a:rPr lang="en-US" i="1" dirty="0" smtClean="0"/>
              <a:t>&lt;Android Version&gt;</a:t>
            </a:r>
            <a:r>
              <a:rPr lang="en-US" dirty="0" smtClean="0"/>
              <a:t>/ (e.g., Android 1.1/) Includes the android.jar file that your application will build against. This is determined by the build target that you have chosen in the </a:t>
            </a:r>
            <a:r>
              <a:rPr lang="en-US" i="1" dirty="0" smtClean="0"/>
              <a:t>New Project Wizard</a:t>
            </a:r>
            <a:r>
              <a:rPr lang="en-US" dirty="0" smtClean="0"/>
              <a:t>. </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buFont typeface="Arial" pitchFamily="34" charset="0"/>
              <a:buChar char="•"/>
              <a:defRPr/>
            </a:pPr>
            <a:r>
              <a:rPr lang="en-US" dirty="0" smtClean="0"/>
              <a:t>gen/ This contains the Java files generated by ADT, such as your R.java file and interfaces created from AIDL files. A project's R.java file is an index into all the resources defined in the file. You use this class in your source code as a sort of short-hand way to refer to resources you've included in your project. This is particularly powerful with the code-completion features of IDEs like Eclipse because it lets you quickly and interactively locate the specific reference you're looking for.</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buFont typeface="Arial" pitchFamily="34" charset="0"/>
              <a:buChar char="•"/>
              <a:defRPr/>
            </a:pPr>
            <a:r>
              <a:rPr lang="en-US" dirty="0" smtClean="0"/>
              <a:t>assets/ This is empty. You can use it to store raw asset files.</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buFont typeface="Arial" pitchFamily="34" charset="0"/>
              <a:buChar char="•"/>
              <a:defRPr/>
            </a:pPr>
            <a:r>
              <a:rPr lang="en-US" dirty="0" smtClean="0"/>
              <a:t>res/ A folder for your application resources, such as </a:t>
            </a:r>
            <a:r>
              <a:rPr lang="en-US" dirty="0" err="1" smtClean="0"/>
              <a:t>drawable</a:t>
            </a:r>
            <a:r>
              <a:rPr lang="en-US" dirty="0" smtClean="0"/>
              <a:t> files, layout files, string values, etc.</a:t>
            </a:r>
          </a:p>
          <a:p>
            <a:pPr fontAlgn="auto">
              <a:spcBef>
                <a:spcPts val="0"/>
              </a:spcBef>
              <a:spcAft>
                <a:spcPts val="0"/>
              </a:spcAft>
              <a:buFont typeface="Arial" pitchFamily="34" charset="0"/>
              <a:buChar char="•"/>
              <a:defRPr/>
            </a:pPr>
            <a:endParaRPr lang="en-US" dirty="0" smtClean="0"/>
          </a:p>
          <a:p>
            <a:pPr fontAlgn="auto">
              <a:spcBef>
                <a:spcPts val="0"/>
              </a:spcBef>
              <a:spcAft>
                <a:spcPts val="0"/>
              </a:spcAft>
              <a:buFont typeface="Arial" pitchFamily="34" charset="0"/>
              <a:buNone/>
              <a:defRPr/>
            </a:pPr>
            <a:r>
              <a:rPr lang="en-US" dirty="0" smtClean="0"/>
              <a:t>The difference between "resources" and "assets" isn't much on the surface, but in general, you'll use resources to store your external content much more often than you'll use assets. The real difference is that anything placed in the resources directory will be easily accessible from your application from the R class, which is compiled by Android. Whereas, anything placed in the assets directory will maintain its raw file format. So keeping files and data in resources (res/) makes them easily accessible.</a:t>
            </a:r>
          </a:p>
          <a:p>
            <a:pPr fontAlgn="auto">
              <a:spcBef>
                <a:spcPts val="0"/>
              </a:spcBef>
              <a:spcAft>
                <a:spcPts val="0"/>
              </a:spcAft>
              <a:buFont typeface="Arial" pitchFamily="34" charset="0"/>
              <a:buNone/>
              <a:defRPr/>
            </a:pPr>
            <a:endParaRPr lang="en-US" dirty="0" smtClean="0"/>
          </a:p>
          <a:p>
            <a:pPr fontAlgn="auto">
              <a:spcBef>
                <a:spcPts val="0"/>
              </a:spcBef>
              <a:spcAft>
                <a:spcPts val="0"/>
              </a:spcAft>
              <a:buFont typeface="Arial" pitchFamily="34" charset="0"/>
              <a:buChar char="•"/>
              <a:defRPr/>
            </a:pPr>
            <a:r>
              <a:rPr lang="en-US" dirty="0" smtClean="0"/>
              <a:t>AndroidManifest.xml The Android Manifest for your project. 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 </a:t>
            </a:r>
          </a:p>
          <a:p>
            <a:pPr fontAlgn="auto">
              <a:spcBef>
                <a:spcPts val="0"/>
              </a:spcBef>
              <a:spcAft>
                <a:spcPts val="0"/>
              </a:spcAft>
              <a:defRPr/>
            </a:pPr>
            <a:r>
              <a:rPr lang="en-US" dirty="0" smtClean="0"/>
              <a:t>It names the Java package for the application. The package name serves as a unique identifier for the application.</a:t>
            </a:r>
          </a:p>
          <a:p>
            <a:pPr fontAlgn="auto">
              <a:spcBef>
                <a:spcPts val="0"/>
              </a:spcBef>
              <a:spcAft>
                <a:spcPts val="0"/>
              </a:spcAft>
              <a:defRPr/>
            </a:pPr>
            <a:r>
              <a:rPr lang="en-US" dirty="0" smtClean="0"/>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dirty="0" smtClean="0">
                <a:hlinkClick r:id="rId3"/>
              </a:rPr>
              <a:t>Intent</a:t>
            </a:r>
            <a:r>
              <a:rPr lang="en-US" dirty="0" smtClean="0"/>
              <a:t> messages they can handle). These declarations let the Android system know what the components are and under what conditions they can be launched.</a:t>
            </a:r>
          </a:p>
          <a:p>
            <a:pPr fontAlgn="auto">
              <a:spcBef>
                <a:spcPts val="0"/>
              </a:spcBef>
              <a:spcAft>
                <a:spcPts val="0"/>
              </a:spcAft>
              <a:defRPr/>
            </a:pPr>
            <a:r>
              <a:rPr lang="en-US" dirty="0" smtClean="0"/>
              <a:t>It determines which processes will host application components.</a:t>
            </a:r>
          </a:p>
          <a:p>
            <a:pPr fontAlgn="auto">
              <a:spcBef>
                <a:spcPts val="0"/>
              </a:spcBef>
              <a:spcAft>
                <a:spcPts val="0"/>
              </a:spcAft>
              <a:defRPr/>
            </a:pPr>
            <a:r>
              <a:rPr lang="en-US" dirty="0" smtClean="0"/>
              <a:t>It declares which permissions the application must have in order to access protected parts of the API and interact with other applications.</a:t>
            </a:r>
          </a:p>
          <a:p>
            <a:pPr fontAlgn="auto">
              <a:spcBef>
                <a:spcPts val="0"/>
              </a:spcBef>
              <a:spcAft>
                <a:spcPts val="0"/>
              </a:spcAft>
              <a:defRPr/>
            </a:pPr>
            <a:r>
              <a:rPr lang="en-US" dirty="0" smtClean="0"/>
              <a:t>It also declares the permissions that others are required to have in order to interact with the application's components.</a:t>
            </a:r>
          </a:p>
          <a:p>
            <a:pPr fontAlgn="auto">
              <a:spcBef>
                <a:spcPts val="0"/>
              </a:spcBef>
              <a:spcAft>
                <a:spcPts val="0"/>
              </a:spcAft>
              <a:defRPr/>
            </a:pPr>
            <a:r>
              <a:rPr lang="en-US" dirty="0" smtClean="0"/>
              <a:t>It lists the </a:t>
            </a:r>
            <a:r>
              <a:rPr lang="en-US" dirty="0" smtClean="0">
                <a:hlinkClick r:id="rId4"/>
              </a:rPr>
              <a:t>Instrumentation</a:t>
            </a:r>
            <a:r>
              <a:rPr lang="en-US" dirty="0" smtClean="0"/>
              <a:t> classes that provide profiling and other information as the application is running. These declarations are present in the manifest only while the application is being developed and tested; they're removed before the application is published.</a:t>
            </a:r>
          </a:p>
          <a:p>
            <a:pPr fontAlgn="auto">
              <a:spcBef>
                <a:spcPts val="0"/>
              </a:spcBef>
              <a:spcAft>
                <a:spcPts val="0"/>
              </a:spcAft>
              <a:defRPr/>
            </a:pPr>
            <a:r>
              <a:rPr lang="en-US" dirty="0" smtClean="0"/>
              <a:t>It declares the minimum level of the Android API that the application requires.</a:t>
            </a:r>
          </a:p>
          <a:p>
            <a:pPr fontAlgn="auto">
              <a:spcBef>
                <a:spcPts val="0"/>
              </a:spcBef>
              <a:spcAft>
                <a:spcPts val="0"/>
              </a:spcAft>
              <a:defRPr/>
            </a:pPr>
            <a:r>
              <a:rPr lang="en-US" dirty="0" smtClean="0"/>
              <a:t>It lists the libraries that the application must be linked against.</a:t>
            </a:r>
          </a:p>
          <a:p>
            <a:pPr fontAlgn="auto">
              <a:spcBef>
                <a:spcPts val="0"/>
              </a:spcBef>
              <a:spcAft>
                <a:spcPts val="0"/>
              </a:spcAft>
              <a:buFont typeface="Arial" pitchFamily="34" charset="0"/>
              <a:buNone/>
              <a:defRPr/>
            </a:pPr>
            <a:endParaRPr lang="en-US" dirty="0" smtClean="0"/>
          </a:p>
          <a:p>
            <a:pPr fontAlgn="auto">
              <a:spcBef>
                <a:spcPts val="0"/>
              </a:spcBef>
              <a:spcAft>
                <a:spcPts val="0"/>
              </a:spcAft>
              <a:buFont typeface="Arial" pitchFamily="34" charset="0"/>
              <a:buChar char="•"/>
              <a:defRPr/>
            </a:pPr>
            <a:r>
              <a:rPr lang="en-US" dirty="0" err="1" smtClean="0"/>
              <a:t>default.properties</a:t>
            </a:r>
            <a:r>
              <a:rPr lang="en-US" dirty="0" smtClean="0"/>
              <a:t> This file contains project settings, such as the build target. This files is integral to the project, as such, it should be maintained in a Source Revision Control system. It should never be edited manually — to edit project properties, right-click the project folder and select "Properties". </a:t>
            </a:r>
            <a:endParaRPr lang="en-US" dirty="0"/>
          </a:p>
        </p:txBody>
      </p:sp>
      <p:sp>
        <p:nvSpPr>
          <p:cNvPr id="890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E3976B8-FDA8-478A-98EC-EF7E5C789EE4}" type="slidenum">
              <a:rPr lang="en-US"/>
              <a:pPr fontAlgn="base">
                <a:spcBef>
                  <a:spcPct val="0"/>
                </a:spcBef>
                <a:spcAft>
                  <a:spcPct val="0"/>
                </a:spcAft>
              </a:pPr>
              <a:t>24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p:spPr>
      </p:sp>
      <p:sp>
        <p:nvSpPr>
          <p:cNvPr id="90115" name="Notes Placeholder 2"/>
          <p:cNvSpPr>
            <a:spLocks noGrp="1"/>
          </p:cNvSpPr>
          <p:nvPr>
            <p:ph type="body" idx="1"/>
          </p:nvPr>
        </p:nvSpPr>
        <p:spPr bwMode="auto">
          <a:noFill/>
        </p:spPr>
        <p:txBody>
          <a:bodyPr wrap="square" numCol="1" anchor="t" anchorCtr="0" compatLnSpc="1">
            <a:prstTxWarp prst="textNoShape">
              <a:avLst/>
            </a:prstTxWarp>
          </a:bodyPr>
          <a:lstStyle/>
          <a:p>
            <a:pPr defTabSz="965200">
              <a:spcBef>
                <a:spcPct val="0"/>
              </a:spcBef>
            </a:pPr>
            <a:r>
              <a:rPr lang="en-US" smtClean="0"/>
              <a:t>To use GPS functionality in your Android application, you'll need to add the ACCESS_FINE_LOCATION permission to the AndroidManifest.xml file: </a:t>
            </a:r>
          </a:p>
          <a:p>
            <a:pPr defTabSz="965200">
              <a:spcBef>
                <a:spcPct val="0"/>
              </a:spcBef>
            </a:pPr>
            <a:endParaRPr lang="en-US" smtClean="0"/>
          </a:p>
          <a:p>
            <a:pPr defTabSz="965200">
              <a:spcBef>
                <a:spcPct val="0"/>
              </a:spcBef>
            </a:pPr>
            <a:r>
              <a:rPr lang="en-US" smtClean="0"/>
              <a:t>Open Listing4 file</a:t>
            </a:r>
          </a:p>
          <a:p>
            <a:pPr defTabSz="965200">
              <a:spcBef>
                <a:spcPct val="0"/>
              </a:spcBef>
            </a:pPr>
            <a:r>
              <a:rPr lang="en-US" smtClean="0"/>
              <a:t>Open AndroidManifest.xml.</a:t>
            </a:r>
          </a:p>
          <a:p>
            <a:pPr defTabSz="965200">
              <a:spcBef>
                <a:spcPct val="0"/>
              </a:spcBef>
            </a:pPr>
            <a:r>
              <a:rPr lang="en-US" smtClean="0"/>
              <a:t>Copy line into xml file.</a:t>
            </a:r>
          </a:p>
          <a:p>
            <a:pPr defTabSz="965200">
              <a:spcBef>
                <a:spcPct val="0"/>
              </a:spcBef>
            </a:pPr>
            <a:endParaRPr lang="en-US" smtClean="0"/>
          </a:p>
        </p:txBody>
      </p:sp>
      <p:sp>
        <p:nvSpPr>
          <p:cNvPr id="901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E39B14-A0F4-467D-B133-3FD720602296}" type="slidenum">
              <a:rPr lang="en-US"/>
              <a:pPr fontAlgn="base">
                <a:spcBef>
                  <a:spcPct val="0"/>
                </a:spcBef>
                <a:spcAft>
                  <a:spcPct val="0"/>
                </a:spcAft>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20000"/>
          </a:bodyPr>
          <a:lstStyle/>
          <a:p>
            <a:pPr fontAlgn="auto">
              <a:spcBef>
                <a:spcPts val="0"/>
              </a:spcBef>
              <a:spcAft>
                <a:spcPts val="0"/>
              </a:spcAft>
              <a:defRPr/>
            </a:pPr>
            <a:r>
              <a:rPr lang="en-US" dirty="0" smtClean="0"/>
              <a:t>Show GPSSimulator.java</a:t>
            </a:r>
          </a:p>
          <a:p>
            <a:pPr fontAlgn="auto">
              <a:spcBef>
                <a:spcPts val="0"/>
              </a:spcBef>
              <a:spcAft>
                <a:spcPts val="0"/>
              </a:spcAft>
              <a:defRPr/>
            </a:pPr>
            <a:r>
              <a:rPr lang="en-US" dirty="0" smtClean="0"/>
              <a:t>The first thing you will see when you open the GPSSimulator.java file is that an </a:t>
            </a:r>
            <a:r>
              <a:rPr lang="en-US" dirty="0" err="1" smtClean="0"/>
              <a:t>onCreate</a:t>
            </a:r>
            <a:r>
              <a:rPr lang="en-US" dirty="0" smtClean="0"/>
              <a:t>() method has already been added. The </a:t>
            </a:r>
            <a:r>
              <a:rPr lang="en-US" dirty="0" err="1" smtClean="0"/>
              <a:t>onCreate</a:t>
            </a:r>
            <a:r>
              <a:rPr lang="en-US" dirty="0" smtClean="0"/>
              <a:t>() method is called by the system when the service is first created and </a:t>
            </a:r>
            <a:r>
              <a:rPr lang="en-US" sz="1300" dirty="0" smtClean="0"/>
              <a:t>permits the application to perform initialization-type tasks. Once inside the </a:t>
            </a:r>
            <a:r>
              <a:rPr lang="en-US" sz="1300" dirty="0" err="1" smtClean="0"/>
              <a:t>onCreate</a:t>
            </a:r>
            <a:r>
              <a:rPr lang="en-US" sz="1300" dirty="0" smtClean="0"/>
              <a:t>() method, the </a:t>
            </a:r>
            <a:r>
              <a:rPr lang="en-US" sz="1300" dirty="0" err="1" smtClean="0"/>
              <a:t>setContentView</a:t>
            </a:r>
            <a:r>
              <a:rPr lang="en-US" sz="1300" dirty="0" smtClean="0"/>
              <a:t>() method is where we will associate the XML layout file main.</a:t>
            </a:r>
          </a:p>
          <a:p>
            <a:pPr fontAlgn="auto">
              <a:spcBef>
                <a:spcPts val="0"/>
              </a:spcBef>
              <a:spcAft>
                <a:spcPts val="0"/>
              </a:spcAft>
              <a:defRPr/>
            </a:pPr>
            <a:endParaRPr lang="en-US" sz="1300" dirty="0" smtClean="0"/>
          </a:p>
          <a:p>
            <a:pPr fontAlgn="auto">
              <a:spcBef>
                <a:spcPts val="0"/>
              </a:spcBef>
              <a:spcAft>
                <a:spcPts val="0"/>
              </a:spcAft>
              <a:defRPr/>
            </a:pPr>
            <a:r>
              <a:rPr lang="en-US" sz="1300" dirty="0" smtClean="0"/>
              <a:t>Override is an a</a:t>
            </a:r>
            <a:r>
              <a:rPr lang="en-US" dirty="0" smtClean="0"/>
              <a:t>nnotation type used to mark methods that override a method declaration in a superclass. Here, </a:t>
            </a:r>
            <a:r>
              <a:rPr lang="en-US" sz="1300" dirty="0" smtClean="0"/>
              <a:t>after the Activity, complete with necessary views, is started, the lifecycle takes over and the </a:t>
            </a:r>
            <a:r>
              <a:rPr lang="en-US" sz="1300" dirty="0" err="1" smtClean="0"/>
              <a:t>onCreate</a:t>
            </a:r>
            <a:r>
              <a:rPr lang="en-US" sz="1300" dirty="0" smtClean="0"/>
              <a:t>() method is invoked. This is one of a series of important lifecycle methods the Activity class provides. Every Activity will override </a:t>
            </a:r>
            <a:r>
              <a:rPr lang="en-US" sz="1300" dirty="0" err="1" smtClean="0"/>
              <a:t>onCreate</a:t>
            </a:r>
            <a:r>
              <a:rPr lang="en-US" sz="1300" dirty="0" smtClean="0"/>
              <a:t>(), where component initialization steps are invoked.</a:t>
            </a:r>
            <a:endParaRPr lang="en-US" dirty="0" smtClean="0"/>
          </a:p>
          <a:p>
            <a:pPr fontAlgn="auto">
              <a:spcBef>
                <a:spcPts val="0"/>
              </a:spcBef>
              <a:spcAft>
                <a:spcPts val="0"/>
              </a:spcAft>
              <a:defRPr/>
            </a:pPr>
            <a:endParaRPr lang="en-US" dirty="0" smtClean="0"/>
          </a:p>
          <a:p>
            <a:pPr fontAlgn="auto">
              <a:spcBef>
                <a:spcPts val="0"/>
              </a:spcBef>
              <a:spcAft>
                <a:spcPts val="0"/>
              </a:spcAft>
              <a:defRPr/>
            </a:pPr>
            <a:r>
              <a:rPr lang="en-US" dirty="0" smtClean="0"/>
              <a:t>Android gives your applications access to the location services supported by the device through the classes in the </a:t>
            </a:r>
            <a:r>
              <a:rPr lang="en-US" dirty="0" err="1" smtClean="0"/>
              <a:t>android.location</a:t>
            </a:r>
            <a:r>
              <a:rPr lang="en-US" dirty="0" smtClean="0"/>
              <a:t> package. The central component of the location framework is the </a:t>
            </a:r>
            <a:r>
              <a:rPr lang="en-US" dirty="0" err="1" smtClean="0"/>
              <a:t>LocationManager</a:t>
            </a:r>
            <a:r>
              <a:rPr lang="en-US" dirty="0" smtClean="0"/>
              <a:t> system service, which provides an API to determine location and bearing if the underlying device (if it supports location capabilities). Using the </a:t>
            </a:r>
            <a:r>
              <a:rPr lang="en-US" dirty="0" err="1" smtClean="0"/>
              <a:t>LocationManager</a:t>
            </a:r>
            <a:r>
              <a:rPr lang="en-US" dirty="0" smtClean="0"/>
              <a:t> class, your application can obtain periodic updates of the device's geographical locations as well as fire an intent when it enters the proximity of a certain location. </a:t>
            </a:r>
          </a:p>
          <a:p>
            <a:pPr fontAlgn="auto">
              <a:spcBef>
                <a:spcPts val="0"/>
              </a:spcBef>
              <a:spcAft>
                <a:spcPts val="0"/>
              </a:spcAft>
              <a:defRPr/>
            </a:pPr>
            <a:endParaRPr lang="en-US" dirty="0" smtClean="0"/>
          </a:p>
          <a:p>
            <a:pPr fontAlgn="auto">
              <a:spcBef>
                <a:spcPts val="0"/>
              </a:spcBef>
              <a:spcAft>
                <a:spcPts val="0"/>
              </a:spcAft>
              <a:defRPr/>
            </a:pPr>
            <a:r>
              <a:rPr lang="en-US" dirty="0" smtClean="0"/>
              <a:t>Listing1.txt</a:t>
            </a:r>
          </a:p>
          <a:p>
            <a:pPr fontAlgn="auto">
              <a:spcBef>
                <a:spcPts val="0"/>
              </a:spcBef>
              <a:spcAft>
                <a:spcPts val="0"/>
              </a:spcAft>
              <a:defRPr/>
            </a:pPr>
            <a:r>
              <a:rPr lang="en-US" dirty="0" smtClean="0"/>
              <a:t>In the GPSSimulator.java file, first obtain a reference to the </a:t>
            </a:r>
            <a:r>
              <a:rPr lang="en-US" dirty="0" err="1" smtClean="0"/>
              <a:t>LocationManager</a:t>
            </a:r>
            <a:r>
              <a:rPr lang="en-US" dirty="0" smtClean="0"/>
              <a:t> class using the </a:t>
            </a:r>
            <a:r>
              <a:rPr lang="en-US" dirty="0" err="1" smtClean="0"/>
              <a:t>getSystemService</a:t>
            </a:r>
            <a:r>
              <a:rPr lang="en-US" dirty="0" smtClean="0"/>
              <a:t>() method. To be notified whenever there is a change in location, you need to register for a request for changes in locations using the </a:t>
            </a:r>
            <a:r>
              <a:rPr lang="en-US" dirty="0" err="1" smtClean="0"/>
              <a:t>requestLocationUpdates</a:t>
            </a:r>
            <a:r>
              <a:rPr lang="en-US" dirty="0" smtClean="0"/>
              <a:t>() method so that your program can be notified periodically.  </a:t>
            </a:r>
          </a:p>
          <a:p>
            <a:pPr fontAlgn="auto">
              <a:spcBef>
                <a:spcPts val="0"/>
              </a:spcBef>
              <a:spcAft>
                <a:spcPts val="0"/>
              </a:spcAft>
              <a:defRPr/>
            </a:pPr>
            <a:endParaRPr lang="en-US" dirty="0" smtClean="0"/>
          </a:p>
          <a:p>
            <a:pPr fontAlgn="auto">
              <a:spcBef>
                <a:spcPts val="0"/>
              </a:spcBef>
              <a:spcAft>
                <a:spcPts val="0"/>
              </a:spcAft>
              <a:defRPr/>
            </a:pPr>
            <a:r>
              <a:rPr lang="en-US" dirty="0" smtClean="0"/>
              <a:t>The </a:t>
            </a:r>
            <a:r>
              <a:rPr lang="en-US" dirty="0" err="1" smtClean="0"/>
              <a:t>requestLocationUpdates</a:t>
            </a:r>
            <a:r>
              <a:rPr lang="en-US" dirty="0" smtClean="0"/>
              <a:t>() method takes in four parameters: </a:t>
            </a:r>
          </a:p>
          <a:p>
            <a:pPr fontAlgn="auto">
              <a:spcBef>
                <a:spcPts val="0"/>
              </a:spcBef>
              <a:spcAft>
                <a:spcPts val="0"/>
              </a:spcAft>
              <a:defRPr/>
            </a:pPr>
            <a:r>
              <a:rPr lang="en-US" dirty="0" smtClean="0"/>
              <a:t>provider: The name of the provider with which you register</a:t>
            </a:r>
          </a:p>
          <a:p>
            <a:pPr fontAlgn="auto">
              <a:spcBef>
                <a:spcPts val="0"/>
              </a:spcBef>
              <a:spcAft>
                <a:spcPts val="0"/>
              </a:spcAft>
              <a:defRPr/>
            </a:pPr>
            <a:r>
              <a:rPr lang="en-US" dirty="0" err="1" smtClean="0"/>
              <a:t>minTime</a:t>
            </a:r>
            <a:r>
              <a:rPr lang="en-US" dirty="0" smtClean="0"/>
              <a:t>: The minimum time interval for notifications, in milliseconds.</a:t>
            </a:r>
          </a:p>
          <a:p>
            <a:pPr fontAlgn="auto">
              <a:spcBef>
                <a:spcPts val="0"/>
              </a:spcBef>
              <a:spcAft>
                <a:spcPts val="0"/>
              </a:spcAft>
              <a:defRPr/>
            </a:pPr>
            <a:r>
              <a:rPr lang="en-US" dirty="0" err="1" smtClean="0"/>
              <a:t>minDistance</a:t>
            </a:r>
            <a:r>
              <a:rPr lang="en-US" dirty="0" smtClean="0"/>
              <a:t>: The minimum distance interval for notifications, in meters.</a:t>
            </a:r>
          </a:p>
          <a:p>
            <a:pPr fontAlgn="auto">
              <a:spcBef>
                <a:spcPts val="0"/>
              </a:spcBef>
              <a:spcAft>
                <a:spcPts val="0"/>
              </a:spcAft>
              <a:defRPr/>
            </a:pPr>
            <a:r>
              <a:rPr lang="en-US" dirty="0" smtClean="0"/>
              <a:t>listener: An object whose </a:t>
            </a:r>
            <a:r>
              <a:rPr lang="en-US" dirty="0" err="1" smtClean="0"/>
              <a:t>onLocationChanged</a:t>
            </a:r>
            <a:r>
              <a:rPr lang="en-US" dirty="0" smtClean="0"/>
              <a:t>() method will be called for each location update.</a:t>
            </a:r>
          </a:p>
        </p:txBody>
      </p:sp>
      <p:sp>
        <p:nvSpPr>
          <p:cNvPr id="911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06B0D3-8710-4020-98F3-4545D612165A}" type="slidenum">
              <a:rPr lang="en-US"/>
              <a:pPr fontAlgn="base">
                <a:spcBef>
                  <a:spcPct val="0"/>
                </a:spcBef>
                <a:spcAft>
                  <a:spcPct val="0"/>
                </a:spcAft>
              </a:pPr>
              <a:t>26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Listing 2</a:t>
            </a:r>
          </a:p>
          <a:p>
            <a:pPr>
              <a:spcBef>
                <a:spcPct val="0"/>
              </a:spcBef>
            </a:pPr>
            <a:r>
              <a:rPr lang="en-US" smtClean="0"/>
              <a:t>We also need to add the MyLocationListener class. </a:t>
            </a:r>
          </a:p>
          <a:p>
            <a:pPr>
              <a:spcBef>
                <a:spcPct val="0"/>
              </a:spcBef>
            </a:pPr>
            <a:endParaRPr lang="en-US" smtClean="0"/>
          </a:p>
          <a:p>
            <a:pPr>
              <a:spcBef>
                <a:spcPct val="0"/>
              </a:spcBef>
            </a:pPr>
            <a:r>
              <a:rPr lang="en-US" smtClean="0"/>
              <a:t>The MyLocationListener class implements the LocationListener abstract class. There are four methods that you need to override in this implementation: </a:t>
            </a:r>
          </a:p>
          <a:p>
            <a:pPr>
              <a:spcBef>
                <a:spcPct val="0"/>
              </a:spcBef>
            </a:pPr>
            <a:r>
              <a:rPr lang="en-US" smtClean="0"/>
              <a:t>onLocationChanged(Location location): This method is called when the location has changed. When a location changes you will display a small dialog on the screen showing the new location information: latitude and longitude. You show this dialog using the Toast class. </a:t>
            </a:r>
          </a:p>
          <a:p>
            <a:pPr>
              <a:spcBef>
                <a:spcPct val="0"/>
              </a:spcBef>
            </a:pPr>
            <a:r>
              <a:rPr lang="en-US" smtClean="0"/>
              <a:t>onProviderDisabled(String provider): This method is called when the provider is disabled by the user.</a:t>
            </a:r>
          </a:p>
          <a:p>
            <a:pPr>
              <a:spcBef>
                <a:spcPct val="0"/>
              </a:spcBef>
            </a:pPr>
            <a:r>
              <a:rPr lang="en-US" smtClean="0"/>
              <a:t>onProviderEnabled(String provider): This method is called when the provider is enabled by the user.</a:t>
            </a:r>
          </a:p>
          <a:p>
            <a:pPr>
              <a:spcBef>
                <a:spcPct val="0"/>
              </a:spcBef>
            </a:pPr>
            <a:r>
              <a:rPr lang="en-US" smtClean="0"/>
              <a:t>onStatusChanged(String provider, int status, Bundle extras): This method is called when the provider status changes.</a:t>
            </a:r>
          </a:p>
          <a:p>
            <a:pPr>
              <a:spcBef>
                <a:spcPct val="0"/>
              </a:spcBef>
            </a:pPr>
            <a:r>
              <a:rPr lang="en-US" smtClean="0"/>
              <a:t>In this example, you're more interested in what happens when a location changes, so you'll write some code in the onLocationChanged() method (Listing 2). </a:t>
            </a:r>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A86BAEE-B157-4D6A-9B02-C7ADAA74F430}" type="slidenum">
              <a:rPr lang="en-US"/>
              <a:pPr fontAlgn="base">
                <a:spcBef>
                  <a:spcPct val="0"/>
                </a:spcBef>
                <a:spcAft>
                  <a:spcPct val="0"/>
                </a:spcAft>
              </a:pPr>
              <a:t>27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p:spPr>
      </p:sp>
      <p:sp>
        <p:nvSpPr>
          <p:cNvPr id="93187" name="Notes Placeholder 2"/>
          <p:cNvSpPr>
            <a:spLocks noGrp="1"/>
          </p:cNvSpPr>
          <p:nvPr>
            <p:ph type="body" idx="1"/>
          </p:nvPr>
        </p:nvSpPr>
        <p:spPr bwMode="auto">
          <a:noFill/>
        </p:spPr>
        <p:txBody>
          <a:bodyPr wrap="square" numCol="1" anchor="t" anchorCtr="0" compatLnSpc="1">
            <a:prstTxWarp prst="textNoShape">
              <a:avLst/>
            </a:prstTxWarp>
          </a:bodyPr>
          <a:lstStyle/>
          <a:p>
            <a:pPr defTabSz="965200">
              <a:spcBef>
                <a:spcPct val="0"/>
              </a:spcBef>
            </a:pPr>
            <a:r>
              <a:rPr lang="en-US" smtClean="0"/>
              <a:t>To test the application, press F11 in Eclipse to debug the application on the Android emulator. While at the time of writing this article, you may not have a real Android device to test, there are a number of ways to test GPS functionality on your Android application. </a:t>
            </a:r>
          </a:p>
          <a:p>
            <a:pPr defTabSz="965200">
              <a:spcBef>
                <a:spcPct val="0"/>
              </a:spcBef>
            </a:pPr>
            <a:endParaRPr lang="en-US" smtClean="0"/>
          </a:p>
          <a:p>
            <a:pPr defTabSz="965200">
              <a:spcBef>
                <a:spcPct val="0"/>
              </a:spcBef>
            </a:pPr>
            <a:r>
              <a:rPr lang="en-US" smtClean="0"/>
              <a:t>The DDMS tool in the Android plug-in for Eclipse allows you to test GPS functionality very easily. In Eclipse, switch to the DDMS view and locate the Location Controls section in the Emulator Control tab (see Figure 1). </a:t>
            </a:r>
          </a:p>
          <a:p>
            <a:pPr defTabSz="965200">
              <a:spcBef>
                <a:spcPct val="0"/>
              </a:spcBef>
            </a:pPr>
            <a:endParaRPr lang="en-US" smtClean="0"/>
          </a:p>
          <a:p>
            <a:pPr defTabSz="965200">
              <a:spcBef>
                <a:spcPct val="0"/>
              </a:spcBef>
            </a:pPr>
            <a:r>
              <a:rPr lang="en-US" smtClean="0"/>
              <a:t>There are three separate tabs in the Location Controls section. First, you can manually send in the coordinates by specifying the latitude and longitude. When the GPS data is received on the Android emulator, the application will display the latitude and longitude obtained (see Figure 2). </a:t>
            </a:r>
          </a:p>
          <a:p>
            <a:pPr defTabSz="965200">
              <a:spcBef>
                <a:spcPct val="0"/>
              </a:spcBef>
            </a:pPr>
            <a:r>
              <a:rPr lang="en-US" smtClean="0"/>
              <a:t>Another way to send in geographical locations is to use a .GPX file. GPX (GPS Exchange Format) is a light-weight XML data format for interchange of GPS data. You can download GPS samples </a:t>
            </a:r>
            <a:r>
              <a:rPr lang="en-US" smtClean="0">
                <a:hlinkClick r:id="rId3"/>
              </a:rPr>
              <a:t>here</a:t>
            </a:r>
            <a:r>
              <a:rPr lang="en-US" smtClean="0"/>
              <a:t>. Once a .GPX file is downloaded, click the Load GPX… button to load the .GPX file (see Figure 3). </a:t>
            </a:r>
          </a:p>
          <a:p>
            <a:pPr defTabSz="965200">
              <a:spcBef>
                <a:spcPct val="0"/>
              </a:spcBef>
            </a:pPr>
            <a:r>
              <a:rPr lang="en-US" smtClean="0"/>
              <a:t>You can click the Play button to send a series of coordinates to the Android emulator at regular time intervals. The Android Eclipse plug-in also supports KML (Keyhole Markup Language) files. You can download a sample .KML file </a:t>
            </a:r>
            <a:r>
              <a:rPr lang="en-US" smtClean="0">
                <a:hlinkClick r:id="rId4"/>
              </a:rPr>
              <a:t>here</a:t>
            </a:r>
            <a:r>
              <a:rPr lang="en-US" smtClean="0"/>
              <a:t>. Like the .GPX file, you can also send a series of coordinates to the Android emulator by clicking on the Play button (see Figure 4). </a:t>
            </a:r>
          </a:p>
          <a:p>
            <a:pPr defTabSz="965200">
              <a:spcBef>
                <a:spcPct val="0"/>
              </a:spcBef>
            </a:pPr>
            <a:endParaRPr lang="en-US" smtClean="0"/>
          </a:p>
        </p:txBody>
      </p:sp>
      <p:sp>
        <p:nvSpPr>
          <p:cNvPr id="931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5F1BB9-2B2C-4D55-B4B2-54F33E39EC66}" type="slidenum">
              <a:rPr lang="en-US"/>
              <a:pPr fontAlgn="base">
                <a:spcBef>
                  <a:spcPct val="0"/>
                </a:spcBef>
                <a:spcAft>
                  <a:spcPct val="0"/>
                </a:spcAft>
              </a:pPr>
              <a:t>28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Simply displaying the latitude and longitude when a location has changed is not very interesting. A much more interesting thing to do would be to couple the data together with the Google Maps application. </a:t>
            </a:r>
          </a:p>
          <a:p>
            <a:pPr>
              <a:spcBef>
                <a:spcPct val="0"/>
              </a:spcBef>
            </a:pPr>
            <a:r>
              <a:rPr lang="en-US" smtClean="0"/>
              <a:t>For Google Maps to work, you need to add the ACCESS_FINE_LOCATION permission (which we added earlier) and then use the Google Maps library . We will also need to add a permission to access the Internet. </a:t>
            </a:r>
          </a:p>
          <a:p>
            <a:pPr>
              <a:spcBef>
                <a:spcPct val="0"/>
              </a:spcBef>
            </a:pPr>
            <a:endParaRPr lang="en-US" smtClean="0"/>
          </a:p>
          <a:p>
            <a:pPr>
              <a:spcBef>
                <a:spcPct val="0"/>
              </a:spcBef>
            </a:pPr>
            <a:r>
              <a:rPr lang="en-US" smtClean="0"/>
              <a:t>Open listing 3 and add Internet permission above ACCESS_FINE_LOCATION and Google Maps code in application but before activity.</a:t>
            </a:r>
          </a:p>
          <a:p>
            <a:pPr>
              <a:spcBef>
                <a:spcPct val="0"/>
              </a:spcBef>
            </a:pPr>
            <a:endParaRPr lang="en-US" smtClean="0"/>
          </a:p>
        </p:txBody>
      </p:sp>
      <p:sp>
        <p:nvSpPr>
          <p:cNvPr id="942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4D7D26-BEC4-41D1-94BF-87718F686BC9}" type="slidenum">
              <a:rPr lang="en-US"/>
              <a:pPr fontAlgn="base">
                <a:spcBef>
                  <a:spcPct val="0"/>
                </a:spcBef>
                <a:spcAft>
                  <a:spcPct val="0"/>
                </a:spcAft>
              </a:pPr>
              <a:t>29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 main.xml, replace the &lt;TextView&gt; element with the &lt;MapView&gt; element: </a:t>
            </a:r>
          </a:p>
          <a:p>
            <a:pPr>
              <a:spcBef>
                <a:spcPct val="0"/>
              </a:spcBef>
            </a:pPr>
            <a:r>
              <a:rPr lang="en-US" smtClean="0"/>
              <a:t>Main.xml is where you define a layout for application display.</a:t>
            </a:r>
          </a:p>
          <a:p>
            <a:pPr>
              <a:spcBef>
                <a:spcPct val="0"/>
              </a:spcBef>
            </a:pPr>
            <a:endParaRPr lang="en-US" smtClean="0"/>
          </a:p>
          <a:p>
            <a:pPr>
              <a:spcBef>
                <a:spcPct val="0"/>
              </a:spcBef>
            </a:pPr>
            <a:r>
              <a:rPr lang="en-US" smtClean="0"/>
              <a:t>Open Listing 4 and replace TextView code with MapView code before &lt;/LinearLayout&gt;</a:t>
            </a:r>
          </a:p>
        </p:txBody>
      </p:sp>
      <p:sp>
        <p:nvSpPr>
          <p:cNvPr id="952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BD85F9A-1931-4842-A3DD-026EF7AA1A74}" type="slidenum">
              <a:rPr lang="en-US"/>
              <a:pPr fontAlgn="base">
                <a:spcBef>
                  <a:spcPct val="0"/>
                </a:spcBef>
                <a:spcAft>
                  <a:spcPct val="0"/>
                </a:spcAft>
              </a:pPr>
              <a:t>30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77500" lnSpcReduction="20000"/>
          </a:bodyPr>
          <a:lstStyle/>
          <a:p>
            <a:pPr defTabSz="966612" fontAlgn="auto">
              <a:spcBef>
                <a:spcPts val="0"/>
              </a:spcBef>
              <a:spcAft>
                <a:spcPts val="0"/>
              </a:spcAft>
              <a:defRPr/>
            </a:pPr>
            <a:r>
              <a:rPr lang="en-US" dirty="0" smtClean="0"/>
              <a:t>Finally, modify the GPS.java file to incorporate Google Maps (see Listing 5). </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We need to change the </a:t>
            </a:r>
            <a:r>
              <a:rPr lang="en-US" dirty="0" err="1" smtClean="0"/>
              <a:t>GPSSimulator</a:t>
            </a:r>
            <a:r>
              <a:rPr lang="en-US" dirty="0" smtClean="0"/>
              <a:t> class to extend </a:t>
            </a:r>
            <a:r>
              <a:rPr lang="en-US" dirty="0" err="1" smtClean="0"/>
              <a:t>MapActivity</a:t>
            </a:r>
            <a:r>
              <a:rPr lang="en-US" dirty="0" smtClean="0"/>
              <a:t>, which is a special subclass of Activity. </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We create a new </a:t>
            </a:r>
            <a:r>
              <a:rPr lang="en-US" dirty="0" err="1" smtClean="0"/>
              <a:t>MapView</a:t>
            </a:r>
            <a:r>
              <a:rPr lang="en-US" dirty="0" smtClean="0"/>
              <a:t> object as well as and </a:t>
            </a:r>
            <a:r>
              <a:rPr lang="en-US" dirty="0" err="1" smtClean="0"/>
              <a:t>MapController</a:t>
            </a:r>
            <a:r>
              <a:rPr lang="en-US" dirty="0" smtClean="0"/>
              <a:t> object.</a:t>
            </a:r>
          </a:p>
          <a:p>
            <a:pPr defTabSz="966612" fontAlgn="auto">
              <a:spcBef>
                <a:spcPts val="0"/>
              </a:spcBef>
              <a:spcAft>
                <a:spcPts val="0"/>
              </a:spcAft>
              <a:defRPr/>
            </a:pPr>
            <a:endParaRPr lang="en-US" dirty="0" smtClean="0"/>
          </a:p>
          <a:p>
            <a:pPr fontAlgn="auto">
              <a:spcBef>
                <a:spcPts val="0"/>
              </a:spcBef>
              <a:spcAft>
                <a:spcPts val="0"/>
              </a:spcAft>
              <a:defRPr/>
            </a:pPr>
            <a:r>
              <a:rPr lang="en-US" dirty="0" smtClean="0"/>
              <a:t>The key class in the Maps package is </a:t>
            </a:r>
            <a:r>
              <a:rPr lang="en-US" dirty="0" err="1" smtClean="0"/>
              <a:t>com.google.android.maps.MapView</a:t>
            </a:r>
            <a:r>
              <a:rPr lang="en-US" dirty="0" smtClean="0"/>
              <a:t>, a subclass of </a:t>
            </a:r>
            <a:r>
              <a:rPr lang="en-US" dirty="0" err="1" smtClean="0">
                <a:hlinkClick r:id="rId3"/>
              </a:rPr>
              <a:t>ViewGroup</a:t>
            </a:r>
            <a:r>
              <a:rPr lang="en-US" dirty="0" smtClean="0"/>
              <a:t>. A </a:t>
            </a:r>
            <a:r>
              <a:rPr lang="en-US" dirty="0" err="1" smtClean="0"/>
              <a:t>MapView</a:t>
            </a:r>
            <a:r>
              <a:rPr lang="en-US" dirty="0" smtClean="0"/>
              <a:t> displays a map with data obtained from the Google Maps service. When the </a:t>
            </a:r>
            <a:r>
              <a:rPr lang="en-US" dirty="0" err="1" smtClean="0"/>
              <a:t>MapView</a:t>
            </a:r>
            <a:r>
              <a:rPr lang="en-US" dirty="0" smtClean="0"/>
              <a:t> has focus, it will capture </a:t>
            </a:r>
            <a:r>
              <a:rPr lang="en-US" dirty="0" err="1" smtClean="0"/>
              <a:t>keypresses</a:t>
            </a:r>
            <a:r>
              <a:rPr lang="en-US" dirty="0" smtClean="0"/>
              <a:t> and touch gestures to pan and zoom the map automatically, including handling network requests for additional maps tiles. It also provides all of the UI elements necessary for users to control the map. Your application can also use </a:t>
            </a:r>
            <a:r>
              <a:rPr lang="en-US" dirty="0" err="1" smtClean="0"/>
              <a:t>MapView</a:t>
            </a:r>
            <a:r>
              <a:rPr lang="en-US" dirty="0" smtClean="0"/>
              <a:t> class methods to control the </a:t>
            </a:r>
            <a:r>
              <a:rPr lang="en-US" dirty="0" err="1" smtClean="0"/>
              <a:t>MapView</a:t>
            </a:r>
            <a:r>
              <a:rPr lang="en-US" dirty="0" smtClean="0"/>
              <a:t> programmatically and draw a number of Overlay types on top of the map. </a:t>
            </a:r>
          </a:p>
          <a:p>
            <a:pPr fontAlgn="auto">
              <a:spcBef>
                <a:spcPts val="0"/>
              </a:spcBef>
              <a:spcAft>
                <a:spcPts val="0"/>
              </a:spcAft>
              <a:defRPr/>
            </a:pPr>
            <a:r>
              <a:rPr lang="en-US" dirty="0" smtClean="0"/>
              <a:t>In general, the </a:t>
            </a:r>
            <a:r>
              <a:rPr lang="en-US" dirty="0" err="1" smtClean="0"/>
              <a:t>MapView</a:t>
            </a:r>
            <a:r>
              <a:rPr lang="en-US" dirty="0" smtClean="0"/>
              <a:t> class provides a wrapper around the Google Maps API that lets your application manipulate Google Maps data through class methods, and it lets you work with Maps data as you would other types of Views.</a:t>
            </a:r>
          </a:p>
          <a:p>
            <a:pPr fontAlgn="auto">
              <a:spcBef>
                <a:spcPts val="0"/>
              </a:spcBef>
              <a:spcAft>
                <a:spcPts val="0"/>
              </a:spcAft>
              <a:defRPr/>
            </a:pPr>
            <a:endParaRPr lang="en-US" dirty="0" smtClean="0"/>
          </a:p>
          <a:p>
            <a:pPr defTabSz="966612" fontAlgn="auto">
              <a:spcBef>
                <a:spcPts val="0"/>
              </a:spcBef>
              <a:spcAft>
                <a:spcPts val="0"/>
              </a:spcAft>
              <a:defRPr/>
            </a:pPr>
            <a:r>
              <a:rPr lang="en-US" dirty="0" err="1" smtClean="0"/>
              <a:t>MapController</a:t>
            </a:r>
            <a:r>
              <a:rPr lang="en-US" dirty="0" smtClean="0"/>
              <a:t> is a utility class to manage panning and zooming of a map. </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sz="1300" dirty="0" smtClean="0"/>
              <a:t>We call the </a:t>
            </a:r>
            <a:r>
              <a:rPr lang="en-US" sz="1300" dirty="0" err="1" smtClean="0"/>
              <a:t>MapView</a:t>
            </a:r>
            <a:r>
              <a:rPr lang="en-US" sz="1300" dirty="0" smtClean="0"/>
              <a:t> method </a:t>
            </a:r>
            <a:r>
              <a:rPr lang="en-US" sz="1300" dirty="0" err="1" smtClean="0"/>
              <a:t>getController</a:t>
            </a:r>
            <a:r>
              <a:rPr lang="en-US" sz="1300" dirty="0" smtClean="0"/>
              <a:t>(), which r</a:t>
            </a:r>
            <a:r>
              <a:rPr lang="en-US" dirty="0" smtClean="0"/>
              <a:t>eturns the </a:t>
            </a:r>
            <a:r>
              <a:rPr lang="en-US" dirty="0" err="1" smtClean="0"/>
              <a:t>MapController</a:t>
            </a:r>
            <a:r>
              <a:rPr lang="en-US" dirty="0" smtClean="0"/>
              <a:t> for this map. </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The </a:t>
            </a:r>
            <a:r>
              <a:rPr lang="en-US" dirty="0" err="1" smtClean="0"/>
              <a:t>isRouteDisplayed</a:t>
            </a:r>
            <a:r>
              <a:rPr lang="en-US" dirty="0" smtClean="0"/>
              <a:t>() method is required, so add it inside the class as well. This method is required for some accounting from the Maps service to see if you're currently displaying any route information. In this case, you're not, so return false.</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In the </a:t>
            </a:r>
            <a:r>
              <a:rPr lang="en-US" dirty="0" err="1" smtClean="0"/>
              <a:t>MyLocationListener</a:t>
            </a:r>
            <a:r>
              <a:rPr lang="en-US" dirty="0" smtClean="0"/>
              <a:t> class we have to add a </a:t>
            </a:r>
            <a:r>
              <a:rPr lang="en-US" dirty="0" err="1" smtClean="0"/>
              <a:t>GeoPoint</a:t>
            </a:r>
            <a:r>
              <a:rPr lang="en-US" dirty="0" smtClean="0"/>
              <a:t> object as well as support for the Google Maps.</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A </a:t>
            </a:r>
            <a:r>
              <a:rPr lang="en-US" dirty="0" err="1" smtClean="0"/>
              <a:t>GeoPoint</a:t>
            </a:r>
            <a:r>
              <a:rPr lang="en-US" dirty="0" smtClean="0"/>
              <a:t> object represents a geographical location. </a:t>
            </a:r>
            <a:r>
              <a:rPr lang="en-US" dirty="0" err="1" smtClean="0"/>
              <a:t>GeoPoint</a:t>
            </a:r>
            <a:r>
              <a:rPr lang="en-US" dirty="0" smtClean="0"/>
              <a:t> defines the map coordinates and are specified in </a:t>
            </a:r>
            <a:r>
              <a:rPr lang="en-US" dirty="0" err="1" smtClean="0"/>
              <a:t>microdegrees</a:t>
            </a:r>
            <a:r>
              <a:rPr lang="en-US" dirty="0" smtClean="0"/>
              <a:t>. For this tutorial, we use the </a:t>
            </a:r>
            <a:r>
              <a:rPr lang="en-US" dirty="0" err="1" smtClean="0"/>
              <a:t>getLatitude</a:t>
            </a:r>
            <a:r>
              <a:rPr lang="en-US" dirty="0" smtClean="0"/>
              <a:t>() and </a:t>
            </a:r>
            <a:r>
              <a:rPr lang="en-US" dirty="0" err="1" smtClean="0"/>
              <a:t>getLongitude</a:t>
            </a:r>
            <a:r>
              <a:rPr lang="en-US" dirty="0" smtClean="0"/>
              <a:t>() methods to retrieve the coordinates from the input. Then, we do the calculation to convert to </a:t>
            </a:r>
            <a:r>
              <a:rPr lang="en-US" dirty="0" err="1" smtClean="0"/>
              <a:t>microdegrees</a:t>
            </a:r>
            <a:r>
              <a:rPr lang="en-US" dirty="0" smtClean="0"/>
              <a:t>  (degrees * 1e6) and save the result to a point p.</a:t>
            </a:r>
          </a:p>
          <a:p>
            <a:pPr defTabSz="966612" fontAlgn="auto">
              <a:spcBef>
                <a:spcPts val="0"/>
              </a:spcBef>
              <a:spcAft>
                <a:spcPts val="0"/>
              </a:spcAft>
              <a:defRPr/>
            </a:pPr>
            <a:r>
              <a:rPr lang="en-US" dirty="0" smtClean="0"/>
              <a:t> </a:t>
            </a:r>
          </a:p>
          <a:p>
            <a:pPr defTabSz="966612" fontAlgn="auto">
              <a:spcBef>
                <a:spcPts val="0"/>
              </a:spcBef>
              <a:spcAft>
                <a:spcPts val="0"/>
              </a:spcAft>
              <a:defRPr/>
            </a:pPr>
            <a:r>
              <a:rPr lang="en-US" dirty="0" smtClean="0"/>
              <a:t>We then call the </a:t>
            </a:r>
            <a:r>
              <a:rPr lang="en-US" dirty="0" err="1" smtClean="0"/>
              <a:t>MapController</a:t>
            </a:r>
            <a:r>
              <a:rPr lang="en-US" dirty="0" smtClean="0"/>
              <a:t> method </a:t>
            </a:r>
            <a:r>
              <a:rPr lang="en-US" dirty="0" err="1" smtClean="0"/>
              <a:t>animateTo</a:t>
            </a:r>
            <a:r>
              <a:rPr lang="en-US" dirty="0" smtClean="0"/>
              <a:t>() to start animating the map towards the given point p. And, call </a:t>
            </a:r>
            <a:r>
              <a:rPr lang="en-US" dirty="0" err="1" smtClean="0"/>
              <a:t>setZoom</a:t>
            </a:r>
            <a:r>
              <a:rPr lang="en-US" dirty="0" smtClean="0"/>
              <a:t>() to configure the zoom level of the map.</a:t>
            </a:r>
          </a:p>
          <a:p>
            <a:pPr defTabSz="966612" fontAlgn="auto">
              <a:spcBef>
                <a:spcPts val="0"/>
              </a:spcBef>
              <a:spcAft>
                <a:spcPts val="0"/>
              </a:spcAft>
              <a:defRPr/>
            </a:pPr>
            <a:endParaRPr lang="en-US" dirty="0" smtClean="0"/>
          </a:p>
          <a:p>
            <a:pPr defTabSz="966612" fontAlgn="auto">
              <a:spcBef>
                <a:spcPts val="0"/>
              </a:spcBef>
              <a:spcAft>
                <a:spcPts val="0"/>
              </a:spcAft>
              <a:defRPr/>
            </a:pPr>
            <a:r>
              <a:rPr lang="en-US" dirty="0" smtClean="0"/>
              <a:t>Finally, we call the invalidate() method to remove the old map data if there is new data to load.</a:t>
            </a:r>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A483D30-289D-46B1-AF57-6F2205F6DBB1}" type="slidenum">
              <a:rPr lang="en-US"/>
              <a:pPr fontAlgn="base">
                <a:spcBef>
                  <a:spcPct val="0"/>
                </a:spcBef>
                <a:spcAft>
                  <a:spcPct val="0"/>
                </a:spcAft>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AA146-16AF-455C-ACD0-06EFEB37CBA1}" type="slidenum">
              <a:rPr lang="en-US" smtClean="0"/>
              <a:pPr/>
              <a:t>5</a:t>
            </a:fld>
            <a:endParaRPr lang="en-US" dirty="0"/>
          </a:p>
        </p:txBody>
      </p:sp>
    </p:spTree>
    <p:extLst>
      <p:ext uri="{BB962C8B-B14F-4D97-AF65-F5344CB8AC3E}">
        <p14:creationId xmlns:p14="http://schemas.microsoft.com/office/powerpoint/2010/main" xmlns="" val="1762772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p:spPr>
      </p:sp>
      <p:sp>
        <p:nvSpPr>
          <p:cNvPr id="972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In the above, when a location changes, the latitude and longitude is sent to the Google Maps application, which then displays the map of the current location.</a:t>
            </a:r>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4DCB11-3B14-495D-AD4F-81F76CCB9FAB}" type="slidenum">
              <a:rPr lang="en-US"/>
              <a:pPr fontAlgn="base">
                <a:spcBef>
                  <a:spcPct val="0"/>
                </a:spcBef>
                <a:spcAft>
                  <a:spcPct val="0"/>
                </a:spcAft>
              </a:pPr>
              <a:t>32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p:spPr>
      </p:sp>
      <p:sp>
        <p:nvSpPr>
          <p:cNvPr id="983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83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2ECD7D4-FC78-4DA6-A69C-577A39F5092E}" type="slidenum">
              <a:rPr lang="en-US"/>
              <a:pPr fontAlgn="base">
                <a:spcBef>
                  <a:spcPct val="0"/>
                </a:spcBef>
                <a:spcAft>
                  <a:spcPct val="0"/>
                </a:spcAft>
              </a:pPr>
              <a:t>33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bwMode="auto">
          <a:noFill/>
          <a:ln>
            <a:solidFill>
              <a:srgbClr val="000000"/>
            </a:solidFill>
            <a:miter lim="800000"/>
            <a:headEnd/>
            <a:tailEnd/>
          </a:ln>
        </p:spPr>
      </p:sp>
      <p:sp>
        <p:nvSpPr>
          <p:cNvPr id="993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93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A6C09C-AC29-4879-BDB2-F902B8402D73}" type="slidenum">
              <a:rPr lang="en-US"/>
              <a:pPr fontAlgn="base">
                <a:spcBef>
                  <a:spcPct val="0"/>
                </a:spcBef>
                <a:spcAft>
                  <a:spcPct val="0"/>
                </a:spcAft>
              </a:pPr>
              <a:t>34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p:spPr>
      </p:sp>
      <p:sp>
        <p:nvSpPr>
          <p:cNvPr id="1003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571E0C-A5D9-40B4-AEB8-15B9C3618319}" type="slidenum">
              <a:rPr lang="en-US"/>
              <a:pPr fontAlgn="base">
                <a:spcBef>
                  <a:spcPct val="0"/>
                </a:spcBef>
                <a:spcAft>
                  <a:spcPct val="0"/>
                </a:spcAft>
              </a:pPr>
              <a:t>35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headEnd/>
            <a:tailEnd/>
          </a:ln>
        </p:spPr>
      </p:sp>
      <p:sp>
        <p:nvSpPr>
          <p:cNvPr id="1013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13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AA803B-57E9-4D31-BA72-4A65AC1BEC16}" type="slidenum">
              <a:rPr lang="en-US"/>
              <a:pPr fontAlgn="base">
                <a:spcBef>
                  <a:spcPct val="0"/>
                </a:spcBef>
                <a:spcAft>
                  <a:spcPct val="0"/>
                </a:spcAft>
              </a:pPr>
              <a:t>36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p:spPr>
      </p:sp>
      <p:sp>
        <p:nvSpPr>
          <p:cNvPr id="1024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C1F53F-D64B-4D0D-825C-F744254BA1A0}" type="slidenum">
              <a:rPr lang="en-US"/>
              <a:pPr fontAlgn="base">
                <a:spcBef>
                  <a:spcPct val="0"/>
                </a:spcBef>
                <a:spcAft>
                  <a:spcPct val="0"/>
                </a:spcAft>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p:spPr>
      </p:sp>
      <p:sp>
        <p:nvSpPr>
          <p:cNvPr id="1034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06366DD-ABE4-401D-A724-436F55C92153}" type="slidenum">
              <a:rPr lang="en-US"/>
              <a:pPr fontAlgn="base">
                <a:spcBef>
                  <a:spcPct val="0"/>
                </a:spcBef>
                <a:spcAft>
                  <a:spcPct val="0"/>
                </a:spcAft>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p:spPr>
      </p:sp>
      <p:sp>
        <p:nvSpPr>
          <p:cNvPr id="1044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5E3BB1-2C6F-4B19-A0FF-09F7A010DAB5}" type="slidenum">
              <a:rPr lang="en-US"/>
              <a:pPr fontAlgn="base">
                <a:spcBef>
                  <a:spcPct val="0"/>
                </a:spcBef>
                <a:spcAft>
                  <a:spcPct val="0"/>
                </a:spcAft>
              </a:pPr>
              <a:t>39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p:spPr>
      </p:sp>
      <p:sp>
        <p:nvSpPr>
          <p:cNvPr id="1054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A82D68-CB5E-4156-970F-33B370E1DFCA}" type="slidenum">
              <a:rPr lang="en-US"/>
              <a:pPr fontAlgn="base">
                <a:spcBef>
                  <a:spcPct val="0"/>
                </a:spcBef>
                <a:spcAft>
                  <a:spcPct val="0"/>
                </a:spcAft>
              </a:pPr>
              <a:t>40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p:spPr>
      </p:sp>
      <p:sp>
        <p:nvSpPr>
          <p:cNvPr id="1064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0D8F0B-B40B-4504-AA73-5C3F96A6EE2B}" type="slidenum">
              <a:rPr lang="en-US"/>
              <a:pPr fontAlgn="base">
                <a:spcBef>
                  <a:spcPct val="0"/>
                </a:spcBef>
                <a:spcAft>
                  <a:spcPct val="0"/>
                </a:spcAft>
              </a:pPr>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300" smtClean="0"/>
              <a:t>In the Android platform, there is no difference between the built-in applications and applications created with the SDK. This means that powerful applications can be written to tap into the resources available on the device. </a:t>
            </a:r>
          </a:p>
          <a:p>
            <a:pPr>
              <a:spcBef>
                <a:spcPct val="0"/>
              </a:spcBef>
            </a:pPr>
            <a:endParaRPr lang="en-US" sz="1300" smtClean="0"/>
          </a:p>
          <a:p>
            <a:pPr>
              <a:spcBef>
                <a:spcPct val="0"/>
              </a:spcBef>
            </a:pPr>
            <a:r>
              <a:rPr lang="en-US" sz="1300" smtClean="0"/>
              <a:t>Android is software only.</a:t>
            </a:r>
          </a:p>
          <a:p>
            <a:pPr>
              <a:spcBef>
                <a:spcPct val="0"/>
              </a:spcBef>
            </a:pPr>
            <a:r>
              <a:rPr lang="en-US" sz="1300" smtClean="0"/>
              <a:t>Leveraging its Linux kernel to interface with the hardware, you can expect Android to run on many different devices from multiple cell phone manufacturers.</a:t>
            </a:r>
          </a:p>
          <a:p>
            <a:pPr>
              <a:spcBef>
                <a:spcPct val="0"/>
              </a:spcBef>
            </a:pPr>
            <a:endParaRPr lang="en-US" sz="1300" smtClean="0"/>
          </a:p>
          <a:p>
            <a:pPr>
              <a:spcBef>
                <a:spcPct val="0"/>
              </a:spcBef>
            </a:pPr>
            <a:r>
              <a:rPr lang="en-US" sz="1300" smtClean="0"/>
              <a:t>Android is an open source platform; missing elements can and will be provided by the global developer community. Android’s Linux kernel–based OS does not come with a sophisticated shell environment, but because the platform is open, shells can be written and installed on a device. Likewise, multimedia codecs can be supplied by third-party developers and do not need to rely on Google or anyone else to provide new functionality. That is the power of an open source platform brought to the mobile market.</a:t>
            </a:r>
          </a:p>
          <a:p>
            <a:pPr>
              <a:spcBef>
                <a:spcPct val="0"/>
              </a:spcBef>
            </a:pPr>
            <a:endParaRPr lang="en-US" sz="1300" smtClean="0"/>
          </a:p>
          <a:p>
            <a:pPr>
              <a:spcBef>
                <a:spcPct val="0"/>
              </a:spcBef>
            </a:pPr>
            <a:r>
              <a:rPr lang="en-US" sz="1300" smtClean="0"/>
              <a:t>Ableson, Frank; Collins, Charlie; Sen, Robi. Unlocking Android, A Developer’s Guide. Greenwich: Manning Publications Co. 2009.</a:t>
            </a:r>
          </a:p>
          <a:p>
            <a:pPr>
              <a:spcBef>
                <a:spcPct val="0"/>
              </a:spcBef>
            </a:pPr>
            <a:endParaRPr lang="en-US" sz="1300" smtClean="0"/>
          </a:p>
          <a:p>
            <a:pPr>
              <a:spcBef>
                <a:spcPct val="0"/>
              </a:spcBef>
            </a:pPr>
            <a:endParaRPr lang="en-US" smtClean="0"/>
          </a:p>
        </p:txBody>
      </p:sp>
      <p:sp>
        <p:nvSpPr>
          <p:cNvPr id="788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F3494C-9D88-4B84-94FF-DD519FA3EFC5}" type="slidenum">
              <a:rPr lang="en-US"/>
              <a:pPr fontAlgn="base">
                <a:spcBef>
                  <a:spcPct val="0"/>
                </a:spcBef>
                <a:spcAft>
                  <a:spcPct val="0"/>
                </a:spcAft>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bwMode="auto">
          <a:noFill/>
          <a:ln>
            <a:solidFill>
              <a:srgbClr val="000000"/>
            </a:solidFill>
            <a:miter lim="800000"/>
            <a:headEnd/>
            <a:tailEnd/>
          </a:ln>
        </p:spPr>
      </p:sp>
      <p:sp>
        <p:nvSpPr>
          <p:cNvPr id="1075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A1DC34-329D-4056-8604-CFD0F755DC27}" type="slidenum">
              <a:rPr lang="en-US"/>
              <a:pPr fontAlgn="base">
                <a:spcBef>
                  <a:spcPct val="0"/>
                </a:spcBef>
                <a:spcAft>
                  <a:spcPct val="0"/>
                </a:spcAft>
              </a:pPr>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p:spPr>
      </p:sp>
      <p:sp>
        <p:nvSpPr>
          <p:cNvPr id="1085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85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F88071-D07E-4025-AD56-2819A89F87C3}" type="slidenum">
              <a:rPr lang="en-US"/>
              <a:pPr fontAlgn="base">
                <a:spcBef>
                  <a:spcPct val="0"/>
                </a:spcBef>
                <a:spcAft>
                  <a:spcPct val="0"/>
                </a:spcAft>
              </a:pPr>
              <a:t>43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95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658345-9239-4E6F-9D99-E886C9DD3109}" type="slidenum">
              <a:rPr lang="en-US"/>
              <a:pPr fontAlgn="base">
                <a:spcBef>
                  <a:spcPct val="0"/>
                </a:spcBef>
                <a:spcAft>
                  <a:spcPct val="0"/>
                </a:spcAft>
              </a:pPr>
              <a:t>44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05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1A73B9-1C56-43B3-8294-14813C7D9295}" type="slidenum">
              <a:rPr lang="en-US"/>
              <a:pPr fontAlgn="base">
                <a:spcBef>
                  <a:spcPct val="0"/>
                </a:spcBef>
                <a:spcAft>
                  <a:spcPct val="0"/>
                </a:spcAft>
              </a:pPr>
              <a:t>45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noFill/>
          <a:ln>
            <a:solidFill>
              <a:srgbClr val="000000"/>
            </a:solidFill>
            <a:miter lim="800000"/>
            <a:headEnd/>
            <a:tailEnd/>
          </a:ln>
        </p:spPr>
      </p:sp>
      <p:sp>
        <p:nvSpPr>
          <p:cNvPr id="1116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16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03DBE33-48F4-482C-8E94-276EA048A645}" type="slidenum">
              <a:rPr lang="en-US"/>
              <a:pPr fontAlgn="base">
                <a:spcBef>
                  <a:spcPct val="0"/>
                </a:spcBef>
                <a:spcAft>
                  <a:spcPct val="0"/>
                </a:spcAft>
              </a:pPr>
              <a:t>46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p:spPr>
      </p:sp>
      <p:sp>
        <p:nvSpPr>
          <p:cNvPr id="1126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26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E5A1321-5205-4E80-9DEA-0A9C9D5FDF63}" type="slidenum">
              <a:rPr lang="en-US"/>
              <a:pPr fontAlgn="base">
                <a:spcBef>
                  <a:spcPct val="0"/>
                </a:spcBef>
                <a:spcAft>
                  <a:spcPct val="0"/>
                </a:spcAft>
              </a:pPr>
              <a:t>47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p:spPr>
      </p:sp>
      <p:sp>
        <p:nvSpPr>
          <p:cNvPr id="1136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36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F1FA42F-7800-4F6A-BB6D-FBD64F512237}" type="slidenum">
              <a:rPr lang="en-US"/>
              <a:pPr fontAlgn="base">
                <a:spcBef>
                  <a:spcPct val="0"/>
                </a:spcBef>
                <a:spcAft>
                  <a:spcPct val="0"/>
                </a:spcAft>
              </a:pPr>
              <a:t>48</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36CB63F-1169-44CE-AF6A-3B02084A582A}" type="slidenum">
              <a:rPr lang="en-US"/>
              <a:pPr fontAlgn="base">
                <a:spcBef>
                  <a:spcPct val="0"/>
                </a:spcBef>
                <a:spcAft>
                  <a:spcPct val="0"/>
                </a:spcAft>
              </a:pPr>
              <a:t>49</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FECFDCF-21B3-4FEE-B364-22DFFB746FC0}" type="slidenum">
              <a:rPr lang="en-US"/>
              <a:pPr fontAlgn="base">
                <a:spcBef>
                  <a:spcPct val="0"/>
                </a:spcBef>
                <a:spcAft>
                  <a:spcPct val="0"/>
                </a:spcAft>
              </a:pPr>
              <a:t>50</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67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F52A15F-4B09-413A-AB0A-8D02C2BDF98F}" type="slidenum">
              <a:rPr lang="en-US"/>
              <a:pPr fontAlgn="base">
                <a:spcBef>
                  <a:spcPct val="0"/>
                </a:spcBef>
                <a:spcAft>
                  <a:spcPct val="0"/>
                </a:spcAft>
              </a:pPr>
              <a:t>52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Enables reuse and replacement of components</a:t>
            </a:r>
          </a:p>
          <a:p>
            <a:pPr>
              <a:spcBef>
                <a:spcPct val="0"/>
              </a:spcBef>
            </a:pPr>
            <a:r>
              <a:rPr lang="en-US" smtClean="0"/>
              <a:t>Dalvik virtual machine optimized for mobile devices</a:t>
            </a:r>
          </a:p>
          <a:p>
            <a:pPr>
              <a:spcBef>
                <a:spcPct val="0"/>
              </a:spcBef>
            </a:pPr>
            <a:r>
              <a:rPr lang="en-US" smtClean="0"/>
              <a:t>Integrated browser based on the open source WebKit engine</a:t>
            </a:r>
          </a:p>
          <a:p>
            <a:pPr>
              <a:spcBef>
                <a:spcPct val="0"/>
              </a:spcBef>
            </a:pPr>
            <a:r>
              <a:rPr lang="en-US" smtClean="0"/>
              <a:t>Optimized graphics powered by a custom 2D graphics library; 3D graphics based on the OpenGL ES 1.0 specification (hardware acceleration optional)</a:t>
            </a:r>
          </a:p>
          <a:p>
            <a:pPr>
              <a:spcBef>
                <a:spcPct val="0"/>
              </a:spcBef>
            </a:pPr>
            <a:r>
              <a:rPr lang="en-US" smtClean="0"/>
              <a:t>SQLite for structured data storage</a:t>
            </a:r>
          </a:p>
          <a:p>
            <a:pPr>
              <a:spcBef>
                <a:spcPct val="0"/>
              </a:spcBef>
            </a:pPr>
            <a:r>
              <a:rPr lang="en-US" smtClean="0"/>
              <a:t>Media support for common audio, video, and still image formats (MPEG4, H.264, MP3, AAC, AMR, JPG, PNG, GIF)</a:t>
            </a:r>
          </a:p>
          <a:p>
            <a:pPr>
              <a:spcBef>
                <a:spcPct val="0"/>
              </a:spcBef>
            </a:pPr>
            <a:r>
              <a:rPr lang="en-US" smtClean="0"/>
              <a:t>GSM Telephony (hardware dependent)</a:t>
            </a:r>
          </a:p>
          <a:p>
            <a:pPr>
              <a:spcBef>
                <a:spcPct val="0"/>
              </a:spcBef>
            </a:pPr>
            <a:r>
              <a:rPr lang="en-US" smtClean="0"/>
              <a:t>Bluetooth, EDGE, 3G, and WiFi (hardware dependent)</a:t>
            </a:r>
          </a:p>
          <a:p>
            <a:pPr>
              <a:spcBef>
                <a:spcPct val="0"/>
              </a:spcBef>
            </a:pPr>
            <a:r>
              <a:rPr lang="en-US" smtClean="0"/>
              <a:t>Camera, GPS, compass, and accelerometer (hardware dependent)</a:t>
            </a:r>
          </a:p>
          <a:p>
            <a:pPr>
              <a:spcBef>
                <a:spcPct val="0"/>
              </a:spcBef>
            </a:pPr>
            <a:r>
              <a:rPr lang="en-US" smtClean="0"/>
              <a:t>Rich development environment including a device emulator, tools for debugging, memory and performance profiling, and a plugin for the Eclipse IDE</a:t>
            </a:r>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6B0366-2EB6-4DFA-80F2-987D24B03C4A}" type="slidenum">
              <a:rPr lang="en-US"/>
              <a:pPr fontAlgn="base">
                <a:spcBef>
                  <a:spcPct val="0"/>
                </a:spcBef>
                <a:spcAft>
                  <a:spcPct val="0"/>
                </a:spcAft>
              </a:pPr>
              <a:t>11</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77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50EC9C-164A-4CD0-AB18-DF889F744649}" type="slidenum">
              <a:rPr lang="en-US"/>
              <a:pPr fontAlgn="base">
                <a:spcBef>
                  <a:spcPct val="0"/>
                </a:spcBef>
                <a:spcAft>
                  <a:spcPct val="0"/>
                </a:spcAft>
              </a:pPr>
              <a:t>53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87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083E39A-1694-49A8-89B9-024EDF75ED02}" type="slidenum">
              <a:rPr lang="en-US"/>
              <a:pPr fontAlgn="base">
                <a:spcBef>
                  <a:spcPct val="0"/>
                </a:spcBef>
                <a:spcAft>
                  <a:spcPct val="0"/>
                </a:spcAft>
              </a:pPr>
              <a:t>54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98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4868E7-7E04-4582-98A5-44C129499E30}" type="slidenum">
              <a:rPr lang="en-US"/>
              <a:pPr fontAlgn="base">
                <a:spcBef>
                  <a:spcPct val="0"/>
                </a:spcBef>
                <a:spcAft>
                  <a:spcPct val="0"/>
                </a:spcAft>
              </a:pPr>
              <a:t>55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p:spPr>
      </p:sp>
      <p:sp>
        <p:nvSpPr>
          <p:cNvPr id="1208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08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813DEC-D5AF-47F9-8798-C0E63CBA6A6E}" type="slidenum">
              <a:rPr lang="en-US"/>
              <a:pPr fontAlgn="base">
                <a:spcBef>
                  <a:spcPct val="0"/>
                </a:spcBef>
                <a:spcAft>
                  <a:spcPct val="0"/>
                </a:spcAft>
              </a:pPr>
              <a:t>56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18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7E7A6E3-1D24-4F8D-B1B6-353571F6DC8D}" type="slidenum">
              <a:rPr lang="en-US"/>
              <a:pPr fontAlgn="base">
                <a:spcBef>
                  <a:spcPct val="0"/>
                </a:spcBef>
                <a:spcAft>
                  <a:spcPct val="0"/>
                </a:spcAft>
              </a:pPr>
              <a:t>57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28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5E6AEC-45CA-465D-8428-632D83C29AD9}" type="slidenum">
              <a:rPr lang="en-US"/>
              <a:pPr fontAlgn="base">
                <a:spcBef>
                  <a:spcPct val="0"/>
                </a:spcBef>
                <a:spcAft>
                  <a:spcPct val="0"/>
                </a:spcAft>
              </a:pPr>
              <a:t>58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39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D028D21-0E56-4D87-8C95-A0C7A4986BA6}" type="slidenum">
              <a:rPr lang="en-US"/>
              <a:pPr fontAlgn="base">
                <a:spcBef>
                  <a:spcPct val="0"/>
                </a:spcBef>
                <a:spcAft>
                  <a:spcPct val="0"/>
                </a:spcAft>
              </a:pPr>
              <a:t>59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49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1222714-0A28-4A77-A08D-68F6181FFC07}" type="slidenum">
              <a:rPr lang="en-US"/>
              <a:pPr fontAlgn="base">
                <a:spcBef>
                  <a:spcPct val="0"/>
                </a:spcBef>
                <a:spcAft>
                  <a:spcPct val="0"/>
                </a:spcAft>
              </a:pPr>
              <a:t>60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59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902A3F8-1497-4E2E-8ED9-0099E46F7E61}" type="slidenum">
              <a:rPr lang="en-US"/>
              <a:pPr fontAlgn="base">
                <a:spcBef>
                  <a:spcPct val="0"/>
                </a:spcBef>
                <a:spcAft>
                  <a:spcPct val="0"/>
                </a:spcAft>
              </a:pPr>
              <a:t>61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69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C40341-1BB6-4F06-864B-47D8B08DA87B}" type="slidenum">
              <a:rPr lang="en-US"/>
              <a:pPr fontAlgn="base">
                <a:spcBef>
                  <a:spcPct val="0"/>
                </a:spcBef>
                <a:spcAft>
                  <a:spcPct val="0"/>
                </a:spcAft>
              </a:pPr>
              <a:t>62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55000" lnSpcReduction="20000"/>
          </a:bodyPr>
          <a:lstStyle/>
          <a:p>
            <a:pPr fontAlgn="auto">
              <a:spcBef>
                <a:spcPts val="0"/>
              </a:spcBef>
              <a:spcAft>
                <a:spcPts val="0"/>
              </a:spcAft>
              <a:defRPr/>
            </a:pPr>
            <a:r>
              <a:rPr lang="en-US" b="1" dirty="0" smtClean="0"/>
              <a:t>Applications</a:t>
            </a:r>
          </a:p>
          <a:p>
            <a:pPr fontAlgn="auto">
              <a:spcBef>
                <a:spcPts val="0"/>
              </a:spcBef>
              <a:spcAft>
                <a:spcPts val="0"/>
              </a:spcAft>
              <a:defRPr/>
            </a:pPr>
            <a:r>
              <a:rPr lang="en-US" dirty="0" smtClean="0"/>
              <a:t>Android will ship with a set of core applications including an email client, SMS program, calendar, maps, browser, contacts, and others. All applications are written using the Java programming language.</a:t>
            </a:r>
          </a:p>
          <a:p>
            <a:pPr fontAlgn="auto">
              <a:spcBef>
                <a:spcPts val="0"/>
              </a:spcBef>
              <a:spcAft>
                <a:spcPts val="0"/>
              </a:spcAft>
              <a:defRPr/>
            </a:pPr>
            <a:endParaRPr lang="en-US" dirty="0" smtClean="0"/>
          </a:p>
          <a:p>
            <a:pPr fontAlgn="auto">
              <a:spcBef>
                <a:spcPts val="0"/>
              </a:spcBef>
              <a:spcAft>
                <a:spcPts val="0"/>
              </a:spcAft>
              <a:defRPr/>
            </a:pPr>
            <a:r>
              <a:rPr lang="en-US" b="1" dirty="0" smtClean="0"/>
              <a:t>Application Framework</a:t>
            </a:r>
          </a:p>
          <a:p>
            <a:pPr fontAlgn="auto">
              <a:spcBef>
                <a:spcPts val="0"/>
              </a:spcBef>
              <a:spcAft>
                <a:spcPts val="0"/>
              </a:spcAft>
              <a:defRPr/>
            </a:pPr>
            <a:r>
              <a:rPr lang="en-US" dirty="0" smtClean="0"/>
              <a:t>By providing an open development platform, Android offers developers the ability to build extremely rich and innovative applications. Developers are free to take advantage of the device hardware, access location information, run background services, set alarms, add notifications to the status bar, and much, much more. </a:t>
            </a:r>
          </a:p>
          <a:p>
            <a:pPr fontAlgn="auto">
              <a:spcBef>
                <a:spcPts val="0"/>
              </a:spcBef>
              <a:spcAft>
                <a:spcPts val="0"/>
              </a:spcAft>
              <a:defRPr/>
            </a:pPr>
            <a:r>
              <a:rPr lang="en-US" dirty="0" smtClean="0"/>
              <a:t>Developers have full access to the same framework APIs used by the core applications. The application architecture is designed to simplify the reuse of components; any application can publish its capabilities and any other application may then make use of those capabilities (subject to security constraints enforced by the framework). This same mechanism allows components to be replaced by the user.</a:t>
            </a:r>
          </a:p>
          <a:p>
            <a:pPr fontAlgn="auto">
              <a:spcBef>
                <a:spcPts val="0"/>
              </a:spcBef>
              <a:spcAft>
                <a:spcPts val="0"/>
              </a:spcAft>
              <a:defRPr/>
            </a:pPr>
            <a:r>
              <a:rPr lang="en-US" dirty="0" smtClean="0"/>
              <a:t>Underlying all applications is a set of services and systems, including: </a:t>
            </a:r>
          </a:p>
          <a:p>
            <a:pPr fontAlgn="auto">
              <a:spcBef>
                <a:spcPts val="0"/>
              </a:spcBef>
              <a:spcAft>
                <a:spcPts val="0"/>
              </a:spcAft>
              <a:defRPr/>
            </a:pPr>
            <a:r>
              <a:rPr lang="en-US" dirty="0" smtClean="0"/>
              <a:t>A rich and extensible set of </a:t>
            </a:r>
            <a:r>
              <a:rPr lang="en-US" dirty="0" smtClean="0">
                <a:hlinkClick r:id="rId3"/>
              </a:rPr>
              <a:t>Views</a:t>
            </a:r>
            <a:r>
              <a:rPr lang="en-US" dirty="0" smtClean="0"/>
              <a:t> that can be used to build an application, including lists, grids, text boxes, buttons, and even an embeddable web browser</a:t>
            </a:r>
          </a:p>
          <a:p>
            <a:pPr fontAlgn="auto">
              <a:spcBef>
                <a:spcPts val="0"/>
              </a:spcBef>
              <a:spcAft>
                <a:spcPts val="0"/>
              </a:spcAft>
              <a:defRPr/>
            </a:pPr>
            <a:r>
              <a:rPr lang="en-US" dirty="0" smtClean="0">
                <a:hlinkClick r:id="rId4"/>
              </a:rPr>
              <a:t>Content Providers</a:t>
            </a:r>
            <a:r>
              <a:rPr lang="en-US" dirty="0" smtClean="0"/>
              <a:t> that enable applications to access data from other applications (such as Contacts), or to share their own data</a:t>
            </a:r>
          </a:p>
          <a:p>
            <a:pPr fontAlgn="auto">
              <a:spcBef>
                <a:spcPts val="0"/>
              </a:spcBef>
              <a:spcAft>
                <a:spcPts val="0"/>
              </a:spcAft>
              <a:defRPr/>
            </a:pPr>
            <a:r>
              <a:rPr lang="en-US" dirty="0" smtClean="0"/>
              <a:t>A </a:t>
            </a:r>
            <a:r>
              <a:rPr lang="en-US" dirty="0" smtClean="0">
                <a:hlinkClick r:id="rId5"/>
              </a:rPr>
              <a:t>Resource Manager</a:t>
            </a:r>
            <a:r>
              <a:rPr lang="en-US" dirty="0" smtClean="0"/>
              <a:t>, providing access to non-code resources such as localized strings, graphics, and layout files</a:t>
            </a:r>
          </a:p>
          <a:p>
            <a:pPr fontAlgn="auto">
              <a:spcBef>
                <a:spcPts val="0"/>
              </a:spcBef>
              <a:spcAft>
                <a:spcPts val="0"/>
              </a:spcAft>
              <a:defRPr/>
            </a:pPr>
            <a:r>
              <a:rPr lang="en-US" dirty="0" smtClean="0"/>
              <a:t>A </a:t>
            </a:r>
            <a:r>
              <a:rPr lang="en-US" dirty="0" smtClean="0">
                <a:hlinkClick r:id="rId6"/>
              </a:rPr>
              <a:t>Notification Manager</a:t>
            </a:r>
            <a:r>
              <a:rPr lang="en-US" dirty="0" smtClean="0"/>
              <a:t> that enables all applications to display custom alerts in the status bar</a:t>
            </a:r>
          </a:p>
          <a:p>
            <a:pPr fontAlgn="auto">
              <a:spcBef>
                <a:spcPts val="0"/>
              </a:spcBef>
              <a:spcAft>
                <a:spcPts val="0"/>
              </a:spcAft>
              <a:defRPr/>
            </a:pPr>
            <a:r>
              <a:rPr lang="en-US" dirty="0" smtClean="0"/>
              <a:t>An </a:t>
            </a:r>
            <a:r>
              <a:rPr lang="en-US" dirty="0" smtClean="0">
                <a:hlinkClick r:id="rId7"/>
              </a:rPr>
              <a:t>Activity Manager</a:t>
            </a:r>
            <a:r>
              <a:rPr lang="en-US" dirty="0" smtClean="0"/>
              <a:t> that manages the lifecycle of applications and provides a common navigation </a:t>
            </a:r>
            <a:r>
              <a:rPr lang="en-US" dirty="0" err="1" smtClean="0"/>
              <a:t>backstack</a:t>
            </a:r>
            <a:endParaRPr lang="en-US" dirty="0" smtClean="0"/>
          </a:p>
          <a:p>
            <a:pPr fontAlgn="auto">
              <a:spcBef>
                <a:spcPts val="0"/>
              </a:spcBef>
              <a:spcAft>
                <a:spcPts val="0"/>
              </a:spcAft>
              <a:defRPr/>
            </a:pPr>
            <a:endParaRPr lang="en-US" dirty="0" smtClean="0"/>
          </a:p>
          <a:p>
            <a:pPr fontAlgn="auto">
              <a:spcBef>
                <a:spcPts val="0"/>
              </a:spcBef>
              <a:spcAft>
                <a:spcPts val="0"/>
              </a:spcAft>
              <a:defRPr/>
            </a:pPr>
            <a:r>
              <a:rPr lang="en-US" b="1" dirty="0" smtClean="0"/>
              <a:t>Libraries</a:t>
            </a:r>
          </a:p>
          <a:p>
            <a:pPr fontAlgn="auto">
              <a:spcBef>
                <a:spcPts val="0"/>
              </a:spcBef>
              <a:spcAft>
                <a:spcPts val="0"/>
              </a:spcAft>
              <a:defRPr/>
            </a:pPr>
            <a:r>
              <a:rPr lang="en-US" dirty="0" smtClean="0"/>
              <a:t>Android includes a set of C/C++ libraries used by various components of the Android system. These capabilities are exposed to developers through the Android application framework. Some of the core libraries are listed below:</a:t>
            </a:r>
          </a:p>
          <a:p>
            <a:pPr fontAlgn="auto">
              <a:spcBef>
                <a:spcPts val="0"/>
              </a:spcBef>
              <a:spcAft>
                <a:spcPts val="0"/>
              </a:spcAft>
              <a:defRPr/>
            </a:pPr>
            <a:r>
              <a:rPr lang="en-US" b="1" dirty="0" smtClean="0"/>
              <a:t>System C library</a:t>
            </a:r>
            <a:r>
              <a:rPr lang="en-US" dirty="0" smtClean="0"/>
              <a:t> - a BSD-derived implementation of the standard C system library (</a:t>
            </a:r>
            <a:r>
              <a:rPr lang="en-US" dirty="0" err="1" smtClean="0"/>
              <a:t>libc</a:t>
            </a:r>
            <a:r>
              <a:rPr lang="en-US" dirty="0" smtClean="0"/>
              <a:t>), tuned for embedded Linux-based devices</a:t>
            </a:r>
          </a:p>
          <a:p>
            <a:pPr fontAlgn="auto">
              <a:spcBef>
                <a:spcPts val="0"/>
              </a:spcBef>
              <a:spcAft>
                <a:spcPts val="0"/>
              </a:spcAft>
              <a:defRPr/>
            </a:pPr>
            <a:r>
              <a:rPr lang="en-US" b="1" dirty="0" smtClean="0"/>
              <a:t>Media Libraries</a:t>
            </a:r>
            <a:r>
              <a:rPr lang="en-US" dirty="0" smtClean="0"/>
              <a:t> - based on </a:t>
            </a:r>
            <a:r>
              <a:rPr lang="en-US" dirty="0" err="1" smtClean="0"/>
              <a:t>PacketVideo's</a:t>
            </a:r>
            <a:r>
              <a:rPr lang="en-US" dirty="0" smtClean="0"/>
              <a:t> </a:t>
            </a:r>
            <a:r>
              <a:rPr lang="en-US" dirty="0" err="1" smtClean="0"/>
              <a:t>OpenCORE</a:t>
            </a:r>
            <a:r>
              <a:rPr lang="en-US" dirty="0" smtClean="0"/>
              <a:t>; the libraries support playback and recording of many popular audio and video formats, as well as static image files, including MPEG4, H.264, MP3, AAC, AMR, JPG, and PNG</a:t>
            </a:r>
          </a:p>
          <a:p>
            <a:pPr fontAlgn="auto">
              <a:spcBef>
                <a:spcPts val="0"/>
              </a:spcBef>
              <a:spcAft>
                <a:spcPts val="0"/>
              </a:spcAft>
              <a:defRPr/>
            </a:pPr>
            <a:r>
              <a:rPr lang="en-US" b="1" dirty="0" smtClean="0"/>
              <a:t>Surface Manager</a:t>
            </a:r>
            <a:r>
              <a:rPr lang="en-US" dirty="0" smtClean="0"/>
              <a:t> - manages access to the display subsystem and seamlessly composites 2D and 3D graphic layers from multiple applications</a:t>
            </a:r>
          </a:p>
          <a:p>
            <a:pPr fontAlgn="auto">
              <a:spcBef>
                <a:spcPts val="0"/>
              </a:spcBef>
              <a:spcAft>
                <a:spcPts val="0"/>
              </a:spcAft>
              <a:defRPr/>
            </a:pPr>
            <a:r>
              <a:rPr lang="en-US" b="1" dirty="0" err="1" smtClean="0"/>
              <a:t>LibWebCore</a:t>
            </a:r>
            <a:r>
              <a:rPr lang="en-US" dirty="0" smtClean="0"/>
              <a:t> - a modern web browser engine which powers both the Android browser and an embeddable web view</a:t>
            </a:r>
          </a:p>
          <a:p>
            <a:pPr fontAlgn="auto">
              <a:spcBef>
                <a:spcPts val="0"/>
              </a:spcBef>
              <a:spcAft>
                <a:spcPts val="0"/>
              </a:spcAft>
              <a:defRPr/>
            </a:pPr>
            <a:r>
              <a:rPr lang="en-US" b="1" dirty="0" smtClean="0"/>
              <a:t>SGL</a:t>
            </a:r>
            <a:r>
              <a:rPr lang="en-US" dirty="0" smtClean="0"/>
              <a:t> - the underlying 2D graphics engine</a:t>
            </a:r>
          </a:p>
          <a:p>
            <a:pPr fontAlgn="auto">
              <a:spcBef>
                <a:spcPts val="0"/>
              </a:spcBef>
              <a:spcAft>
                <a:spcPts val="0"/>
              </a:spcAft>
              <a:defRPr/>
            </a:pPr>
            <a:r>
              <a:rPr lang="en-US" b="1" dirty="0" smtClean="0"/>
              <a:t>3D libraries</a:t>
            </a:r>
            <a:r>
              <a:rPr lang="en-US" dirty="0" smtClean="0"/>
              <a:t> - an implementation based on OpenGL ES 1.0 APIs; the libraries use either hardware 3D acceleration (where available) or the included, highly optimized 3D software </a:t>
            </a:r>
            <a:r>
              <a:rPr lang="en-US" dirty="0" err="1" smtClean="0"/>
              <a:t>rasterizer</a:t>
            </a:r>
            <a:endParaRPr lang="en-US" dirty="0" smtClean="0"/>
          </a:p>
          <a:p>
            <a:pPr fontAlgn="auto">
              <a:spcBef>
                <a:spcPts val="0"/>
              </a:spcBef>
              <a:spcAft>
                <a:spcPts val="0"/>
              </a:spcAft>
              <a:defRPr/>
            </a:pPr>
            <a:r>
              <a:rPr lang="en-US" b="1" dirty="0" err="1" smtClean="0"/>
              <a:t>FreeType</a:t>
            </a:r>
            <a:r>
              <a:rPr lang="en-US" dirty="0" smtClean="0"/>
              <a:t> - bitmap and vector font rendering</a:t>
            </a:r>
          </a:p>
          <a:p>
            <a:pPr fontAlgn="auto">
              <a:spcBef>
                <a:spcPts val="0"/>
              </a:spcBef>
              <a:spcAft>
                <a:spcPts val="0"/>
              </a:spcAft>
              <a:defRPr/>
            </a:pPr>
            <a:r>
              <a:rPr lang="en-US" b="1" dirty="0" err="1" smtClean="0"/>
              <a:t>SQLite</a:t>
            </a:r>
            <a:r>
              <a:rPr lang="en-US" dirty="0" smtClean="0"/>
              <a:t> - a powerful and lightweight relational database engine available to all applications</a:t>
            </a:r>
          </a:p>
          <a:p>
            <a:pPr fontAlgn="auto">
              <a:spcBef>
                <a:spcPts val="0"/>
              </a:spcBef>
              <a:spcAft>
                <a:spcPts val="0"/>
              </a:spcAft>
              <a:defRPr/>
            </a:pPr>
            <a:endParaRPr lang="en-US" dirty="0" smtClean="0"/>
          </a:p>
          <a:p>
            <a:pPr fontAlgn="auto">
              <a:spcBef>
                <a:spcPts val="0"/>
              </a:spcBef>
              <a:spcAft>
                <a:spcPts val="0"/>
              </a:spcAft>
              <a:defRPr/>
            </a:pPr>
            <a:r>
              <a:rPr lang="en-US" b="1" dirty="0" smtClean="0"/>
              <a:t>Android Runtime</a:t>
            </a:r>
          </a:p>
          <a:p>
            <a:pPr fontAlgn="auto">
              <a:spcBef>
                <a:spcPts val="0"/>
              </a:spcBef>
              <a:spcAft>
                <a:spcPts val="0"/>
              </a:spcAft>
              <a:defRPr/>
            </a:pPr>
            <a:r>
              <a:rPr lang="en-US" dirty="0" smtClean="0"/>
              <a:t>Android includes a set of core libraries that provides most of the functionality available in the core libraries of the Java programming language.</a:t>
            </a:r>
          </a:p>
          <a:p>
            <a:pPr fontAlgn="auto">
              <a:spcBef>
                <a:spcPts val="0"/>
              </a:spcBef>
              <a:spcAft>
                <a:spcPts val="0"/>
              </a:spcAft>
              <a:defRPr/>
            </a:pPr>
            <a:r>
              <a:rPr lang="en-US" dirty="0" smtClean="0"/>
              <a:t>Every Android application runs in its own process, with its own instance of the </a:t>
            </a:r>
            <a:r>
              <a:rPr lang="en-US" dirty="0" err="1" smtClean="0"/>
              <a:t>Dalvik</a:t>
            </a:r>
            <a:r>
              <a:rPr lang="en-US" dirty="0" smtClean="0"/>
              <a:t> virtual machine. </a:t>
            </a:r>
            <a:r>
              <a:rPr lang="en-US" dirty="0" err="1" smtClean="0"/>
              <a:t>Dalvik</a:t>
            </a:r>
            <a:r>
              <a:rPr lang="en-US" dirty="0" smtClean="0"/>
              <a:t> has been written so that a device can run multiple VMs efficiently. The </a:t>
            </a:r>
            <a:r>
              <a:rPr lang="en-US" dirty="0" err="1" smtClean="0"/>
              <a:t>Dalvik</a:t>
            </a:r>
            <a:r>
              <a:rPr lang="en-US" dirty="0" smtClean="0"/>
              <a:t> VM executes files in the </a:t>
            </a:r>
            <a:r>
              <a:rPr lang="en-US" dirty="0" err="1" smtClean="0"/>
              <a:t>Dalvik</a:t>
            </a:r>
            <a:r>
              <a:rPr lang="en-US" dirty="0" smtClean="0"/>
              <a:t> Executable (.</a:t>
            </a:r>
            <a:r>
              <a:rPr lang="en-US" dirty="0" err="1" smtClean="0"/>
              <a:t>dex</a:t>
            </a:r>
            <a:r>
              <a:rPr lang="en-US" dirty="0" smtClean="0"/>
              <a:t>) format which is optimized for minimal memory footprint. The VM is register-based, and runs classes compiled by a Java language compiler that have been transformed into the .</a:t>
            </a:r>
            <a:r>
              <a:rPr lang="en-US" dirty="0" err="1" smtClean="0"/>
              <a:t>dex</a:t>
            </a:r>
            <a:r>
              <a:rPr lang="en-US" dirty="0" smtClean="0"/>
              <a:t> format by the included "</a:t>
            </a:r>
            <a:r>
              <a:rPr lang="en-US" dirty="0" err="1" smtClean="0"/>
              <a:t>dx</a:t>
            </a:r>
            <a:r>
              <a:rPr lang="en-US" dirty="0" smtClean="0"/>
              <a:t>" tool.</a:t>
            </a:r>
          </a:p>
          <a:p>
            <a:pPr fontAlgn="auto">
              <a:spcBef>
                <a:spcPts val="0"/>
              </a:spcBef>
              <a:spcAft>
                <a:spcPts val="0"/>
              </a:spcAft>
              <a:defRPr/>
            </a:pPr>
            <a:r>
              <a:rPr lang="en-US" dirty="0" smtClean="0"/>
              <a:t>The </a:t>
            </a:r>
            <a:r>
              <a:rPr lang="en-US" dirty="0" err="1" smtClean="0"/>
              <a:t>Dalvik</a:t>
            </a:r>
            <a:r>
              <a:rPr lang="en-US" dirty="0" smtClean="0"/>
              <a:t> VM relies on the Linux kernel for underlying functionality such as threading and low-level memory management.</a:t>
            </a:r>
          </a:p>
          <a:p>
            <a:pPr fontAlgn="auto">
              <a:spcBef>
                <a:spcPts val="0"/>
              </a:spcBef>
              <a:spcAft>
                <a:spcPts val="0"/>
              </a:spcAft>
              <a:defRPr/>
            </a:pPr>
            <a:endParaRPr lang="en-US" dirty="0" smtClean="0"/>
          </a:p>
          <a:p>
            <a:pPr fontAlgn="auto">
              <a:spcBef>
                <a:spcPts val="0"/>
              </a:spcBef>
              <a:spcAft>
                <a:spcPts val="0"/>
              </a:spcAft>
              <a:defRPr/>
            </a:pPr>
            <a:r>
              <a:rPr lang="en-US" b="1" dirty="0" smtClean="0"/>
              <a:t>Linux Kernel</a:t>
            </a:r>
          </a:p>
          <a:p>
            <a:pPr fontAlgn="auto">
              <a:spcBef>
                <a:spcPts val="0"/>
              </a:spcBef>
              <a:spcAft>
                <a:spcPts val="0"/>
              </a:spcAft>
              <a:defRPr/>
            </a:pPr>
            <a:r>
              <a:rPr lang="en-US" dirty="0" smtClean="0"/>
              <a:t>Android relies on Linux version 2.6 for core system services such as security, memory management, process management, network stack, and driver model. The kernel also acts as an abstraction layer between the hardware and the rest of the software stack.</a:t>
            </a:r>
          </a:p>
          <a:p>
            <a:pPr fontAlgn="auto">
              <a:spcBef>
                <a:spcPts val="0"/>
              </a:spcBef>
              <a:spcAft>
                <a:spcPts val="0"/>
              </a:spcAft>
              <a:defRPr/>
            </a:pPr>
            <a:endParaRPr lang="en-US" dirty="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137D3BC-C1C8-4FDA-9E5B-2DA8BEF315CA}" type="slidenum">
              <a:rPr lang="en-US"/>
              <a:pPr fontAlgn="base">
                <a:spcBef>
                  <a:spcPct val="0"/>
                </a:spcBef>
                <a:spcAft>
                  <a:spcPct val="0"/>
                </a:spcAft>
              </a:pPr>
              <a:t>12</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80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5248F1D-9EFA-4AEB-8471-70793BE49B43}" type="slidenum">
              <a:rPr lang="en-US"/>
              <a:pPr fontAlgn="base">
                <a:spcBef>
                  <a:spcPct val="0"/>
                </a:spcBef>
                <a:spcAft>
                  <a:spcPct val="0"/>
                </a:spcAft>
              </a:pPr>
              <a:t>63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90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246E689-CC9B-4483-9F3E-C0D5DF0C1945}" type="slidenum">
              <a:rPr lang="en-US"/>
              <a:pPr fontAlgn="base">
                <a:spcBef>
                  <a:spcPct val="0"/>
                </a:spcBef>
                <a:spcAft>
                  <a:spcPct val="0"/>
                </a:spcAft>
              </a:pPr>
              <a:t>64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00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887C8E-C655-4CD9-9821-3D95A0794389}" type="slidenum">
              <a:rPr lang="en-US"/>
              <a:pPr fontAlgn="base">
                <a:spcBef>
                  <a:spcPct val="0"/>
                </a:spcBef>
                <a:spcAft>
                  <a:spcPct val="0"/>
                </a:spcAft>
              </a:pPr>
              <a:t>65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10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7AEC44-6548-476A-80E4-A6F740E4902E}" type="slidenum">
              <a:rPr lang="en-US"/>
              <a:pPr fontAlgn="base">
                <a:spcBef>
                  <a:spcPct val="0"/>
                </a:spcBef>
                <a:spcAft>
                  <a:spcPct val="0"/>
                </a:spcAft>
              </a:pPr>
              <a:t>66</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2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4B0BF65-E395-4AC1-8855-E2E895C98543}" type="slidenum">
              <a:rPr lang="en-US"/>
              <a:pPr fontAlgn="base">
                <a:spcBef>
                  <a:spcPct val="0"/>
                </a:spcBef>
                <a:spcAft>
                  <a:spcPct val="0"/>
                </a:spcAft>
              </a:pPr>
              <a:t>67</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4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862CCA-BBC1-49F5-99D1-7D5CD2D930A0}" type="slidenum">
              <a:rPr lang="en-US"/>
              <a:pPr fontAlgn="base">
                <a:spcBef>
                  <a:spcPct val="0"/>
                </a:spcBef>
                <a:spcAft>
                  <a:spcPct val="0"/>
                </a:spcAft>
              </a:pPr>
              <a:t>68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Android applications are written in the Java programming language. </a:t>
            </a:r>
          </a:p>
          <a:p>
            <a:pPr>
              <a:spcBef>
                <a:spcPct val="0"/>
              </a:spcBef>
            </a:pPr>
            <a:endParaRPr lang="en-US" smtClean="0"/>
          </a:p>
          <a:p>
            <a:pPr>
              <a:spcBef>
                <a:spcPct val="0"/>
              </a:spcBef>
            </a:pPr>
            <a:r>
              <a:rPr lang="en-US" smtClean="0"/>
              <a:t>The compiled Java code — along with any data and resource files required by the application — is bundled by the Android Asset Packaging Tool into an </a:t>
            </a:r>
            <a:r>
              <a:rPr lang="en-US" i="1" smtClean="0"/>
              <a:t>Android package</a:t>
            </a:r>
            <a:r>
              <a:rPr lang="en-US" smtClean="0"/>
              <a:t>, an archive file marked by an .apk suffix. This file is the vehicle for distributing the application and installing it on mobile devices; it's the file users download to their devices. All the code in a single .apk file is considered to be one </a:t>
            </a:r>
            <a:r>
              <a:rPr lang="en-US" i="1" smtClean="0"/>
              <a:t>application</a:t>
            </a:r>
            <a:r>
              <a:rPr lang="en-US" smtClean="0"/>
              <a:t>. </a:t>
            </a:r>
          </a:p>
          <a:p>
            <a:pPr>
              <a:spcBef>
                <a:spcPct val="0"/>
              </a:spcBef>
            </a:pPr>
            <a:endParaRPr lang="en-US" smtClean="0"/>
          </a:p>
          <a:p>
            <a:pPr>
              <a:spcBef>
                <a:spcPct val="0"/>
              </a:spcBef>
            </a:pPr>
            <a:r>
              <a:rPr lang="en-US" smtClean="0"/>
              <a:t>In many ways, each Android application lives in its own world: </a:t>
            </a:r>
          </a:p>
          <a:p>
            <a:pPr>
              <a:spcBef>
                <a:spcPct val="0"/>
              </a:spcBef>
              <a:buFontTx/>
              <a:buChar char="•"/>
            </a:pPr>
            <a:r>
              <a:rPr lang="en-US" smtClean="0"/>
              <a:t>By default, every application runs in its own Linux process. Android starts the process when any of the application's code needs to be executed, and shuts down the process when it's no longer needed and system resources are required by other applications.</a:t>
            </a:r>
          </a:p>
          <a:p>
            <a:pPr>
              <a:spcBef>
                <a:spcPct val="0"/>
              </a:spcBef>
              <a:buFontTx/>
              <a:buChar char="•"/>
            </a:pPr>
            <a:r>
              <a:rPr lang="en-US" smtClean="0"/>
              <a:t>Each process has its own Java virtual machine (VM), so application code runs in isolation from the code of all other applications.</a:t>
            </a:r>
          </a:p>
          <a:p>
            <a:pPr>
              <a:spcBef>
                <a:spcPct val="0"/>
              </a:spcBef>
              <a:buFontTx/>
              <a:buChar char="•"/>
            </a:pPr>
            <a:r>
              <a:rPr lang="en-US" smtClean="0"/>
              <a:t>By default, each application is assigned a unique Linux user ID. Permissions are set so that the application's files are visible only that user, only to the application itself — although there are ways to export them to other applications as well.</a:t>
            </a:r>
          </a:p>
          <a:p>
            <a:pPr>
              <a:spcBef>
                <a:spcPct val="0"/>
              </a:spcBef>
              <a:buFontTx/>
              <a:buChar char="•"/>
            </a:pPr>
            <a:r>
              <a:rPr lang="en-US" smtClean="0"/>
              <a:t>It's possible to arrange for two applications to share the same user ID, in which case they will be able to see each other's files. To conserve system resources, applications with the same ID can also arrange to run in the same Linux process, sharing the same VM. </a:t>
            </a:r>
          </a:p>
          <a:p>
            <a:pPr>
              <a:spcBef>
                <a:spcPct val="0"/>
              </a:spcBef>
            </a:pPr>
            <a:endParaRPr lang="en-US" smtClean="0"/>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A6AF68-E631-4ECF-AF45-14626D7CF56E}" type="slidenum">
              <a:rPr lang="en-US"/>
              <a:pPr fontAlgn="base">
                <a:spcBef>
                  <a:spcPct val="0"/>
                </a:spcBef>
                <a:spcAft>
                  <a:spcPct val="0"/>
                </a:spcAft>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47500" lnSpcReduction="20000"/>
          </a:bodyPr>
          <a:lstStyle/>
          <a:p>
            <a:pPr fontAlgn="auto">
              <a:spcBef>
                <a:spcPts val="0"/>
              </a:spcBef>
              <a:spcAft>
                <a:spcPts val="0"/>
              </a:spcAft>
              <a:defRPr/>
            </a:pPr>
            <a:r>
              <a:rPr lang="en-US" b="1" dirty="0" smtClean="0"/>
              <a:t>Application Components</a:t>
            </a:r>
          </a:p>
          <a:p>
            <a:pPr fontAlgn="auto">
              <a:spcBef>
                <a:spcPts val="0"/>
              </a:spcBef>
              <a:spcAft>
                <a:spcPts val="0"/>
              </a:spcAft>
              <a:defRPr/>
            </a:pPr>
            <a:r>
              <a:rPr lang="en-US" dirty="0" smtClean="0"/>
              <a:t>A central feature of Android is that one application can make use of elements of other applications (provided those applications permit it). For example, if your application needs to display a scrolling list of images and another application has developed a suitable </a:t>
            </a:r>
            <a:r>
              <a:rPr lang="en-US" dirty="0" err="1" smtClean="0"/>
              <a:t>scroller</a:t>
            </a:r>
            <a:r>
              <a:rPr lang="en-US" dirty="0" smtClean="0"/>
              <a:t> and made it available to others, you can call upon that </a:t>
            </a:r>
            <a:r>
              <a:rPr lang="en-US" dirty="0" err="1" smtClean="0"/>
              <a:t>scroller</a:t>
            </a:r>
            <a:r>
              <a:rPr lang="en-US" dirty="0" smtClean="0"/>
              <a:t> to do the work, rather than develop your own. Your application doesn't incorporate the code of the other application or link to it. Rather, it simply starts up that piece of the other application when the need arises. </a:t>
            </a:r>
          </a:p>
          <a:p>
            <a:pPr fontAlgn="auto">
              <a:spcBef>
                <a:spcPts val="0"/>
              </a:spcBef>
              <a:spcAft>
                <a:spcPts val="0"/>
              </a:spcAft>
              <a:defRPr/>
            </a:pPr>
            <a:r>
              <a:rPr lang="en-US" dirty="0" smtClean="0"/>
              <a:t>For this to work, the system must be able to start an application process when any part of it is needed, and instantiate the Java objects for that part. Therefore, unlike applications on most other systems, Android applications don't have a single entry point for everything in the application (no main() function, for example). Rather, they have essential </a:t>
            </a:r>
            <a:r>
              <a:rPr lang="en-US" i="1" dirty="0" smtClean="0"/>
              <a:t>components</a:t>
            </a:r>
            <a:r>
              <a:rPr lang="en-US" dirty="0" smtClean="0"/>
              <a:t> that the system can instantiate and run as needed. There are four types of components: </a:t>
            </a:r>
          </a:p>
          <a:p>
            <a:pPr fontAlgn="auto">
              <a:spcBef>
                <a:spcPts val="0"/>
              </a:spcBef>
              <a:spcAft>
                <a:spcPts val="0"/>
              </a:spcAft>
              <a:defRPr/>
            </a:pPr>
            <a:endParaRPr lang="en-US" dirty="0" smtClean="0"/>
          </a:p>
          <a:p>
            <a:pPr fontAlgn="auto">
              <a:spcBef>
                <a:spcPts val="0"/>
              </a:spcBef>
              <a:spcAft>
                <a:spcPts val="0"/>
              </a:spcAft>
              <a:defRPr/>
            </a:pPr>
            <a:r>
              <a:rPr lang="en-US" b="1" dirty="0" smtClean="0"/>
              <a:t>Activities</a:t>
            </a:r>
            <a:r>
              <a:rPr lang="en-US" dirty="0" smtClean="0"/>
              <a:t> An </a:t>
            </a:r>
            <a:r>
              <a:rPr lang="en-US" i="1" dirty="0" smtClean="0"/>
              <a:t>activity</a:t>
            </a:r>
            <a:r>
              <a:rPr lang="en-US" dirty="0" smtClean="0"/>
              <a:t> presents a visual user interface for one focused endeavor the user can undertake. For example, an activity might present a list of menu items users can choose from or it might display photographs along with their captions. A text messaging application might have one activity that shows a list of contacts to send messages to, a second activity to write the message to the chosen contact, and other activities to review old messages or change settings. Though they work together to form a cohesive user interface, each activity is independent of the others. Each one is implemented as a subclass of the </a:t>
            </a:r>
            <a:r>
              <a:rPr lang="en-US" dirty="0" smtClean="0">
                <a:hlinkClick r:id="rId3"/>
              </a:rPr>
              <a:t>Activity</a:t>
            </a:r>
            <a:r>
              <a:rPr lang="en-US" dirty="0" smtClean="0"/>
              <a:t> base class. An application might consist of just one activity or, like the text messaging application just mentioned, it may contain several. What the activities are, and how many there are depends, of course, on the application and its design. Typically, one of the activities is marked as the first one that should be presented to the user when the application is launched. Moving from one activity to another is accomplished by having the current activity start the next one. </a:t>
            </a:r>
          </a:p>
          <a:p>
            <a:pPr fontAlgn="auto">
              <a:spcBef>
                <a:spcPts val="0"/>
              </a:spcBef>
              <a:spcAft>
                <a:spcPts val="0"/>
              </a:spcAft>
              <a:defRPr/>
            </a:pPr>
            <a:endParaRPr lang="en-US" dirty="0" smtClean="0"/>
          </a:p>
          <a:p>
            <a:pPr fontAlgn="auto">
              <a:spcBef>
                <a:spcPts val="0"/>
              </a:spcBef>
              <a:spcAft>
                <a:spcPts val="0"/>
              </a:spcAft>
              <a:defRPr/>
            </a:pPr>
            <a:r>
              <a:rPr lang="en-US" b="1" dirty="0" smtClean="0"/>
              <a:t>Services</a:t>
            </a:r>
            <a:r>
              <a:rPr lang="en-US" dirty="0" smtClean="0"/>
              <a:t> A </a:t>
            </a:r>
            <a:r>
              <a:rPr lang="en-US" i="1" dirty="0" smtClean="0"/>
              <a:t>service</a:t>
            </a:r>
            <a:r>
              <a:rPr lang="en-US" dirty="0" smtClean="0"/>
              <a:t> doesn't have a visual user interface, but rather runs in the background for an indefinite period of time. For example, a service might play background music as the user attends to other matters, or it might fetch data over the network or calculate something and provide the result to activities that need it. Each service extends the </a:t>
            </a:r>
            <a:r>
              <a:rPr lang="en-US" dirty="0" smtClean="0">
                <a:hlinkClick r:id="rId4"/>
              </a:rPr>
              <a:t>Service</a:t>
            </a:r>
            <a:r>
              <a:rPr lang="en-US" dirty="0" smtClean="0"/>
              <a:t> base class. A prime example is a media player playing songs from a play list. The player application would probably have one or more activities that allow the user to choose songs and start playing them. </a:t>
            </a:r>
          </a:p>
          <a:p>
            <a:pPr fontAlgn="auto">
              <a:spcBef>
                <a:spcPts val="0"/>
              </a:spcBef>
              <a:spcAft>
                <a:spcPts val="0"/>
              </a:spcAft>
              <a:defRPr/>
            </a:pPr>
            <a:endParaRPr lang="en-US" dirty="0" smtClean="0"/>
          </a:p>
          <a:p>
            <a:pPr fontAlgn="auto">
              <a:spcBef>
                <a:spcPts val="0"/>
              </a:spcBef>
              <a:spcAft>
                <a:spcPts val="0"/>
              </a:spcAft>
              <a:defRPr/>
            </a:pPr>
            <a:r>
              <a:rPr lang="en-US" b="1" dirty="0" smtClean="0"/>
              <a:t>Broadcast receivers</a:t>
            </a:r>
            <a:r>
              <a:rPr lang="en-US" dirty="0" smtClean="0"/>
              <a:t> A </a:t>
            </a:r>
            <a:r>
              <a:rPr lang="en-US" i="1" dirty="0" smtClean="0"/>
              <a:t>broadcast receiver</a:t>
            </a:r>
            <a:r>
              <a:rPr lang="en-US" dirty="0" smtClean="0"/>
              <a:t> is a component that does nothing but receive and react to broadcast announcements. Many broadcasts originate in system code — for example, announcements that the </a:t>
            </a:r>
            <a:r>
              <a:rPr lang="en-US" dirty="0" err="1" smtClean="0"/>
              <a:t>timezone</a:t>
            </a:r>
            <a:r>
              <a:rPr lang="en-US" dirty="0" smtClean="0"/>
              <a:t> has changed, that the battery is low, that a picture has been taken, or that the user changed a language preference. </a:t>
            </a:r>
          </a:p>
          <a:p>
            <a:pPr fontAlgn="auto">
              <a:spcBef>
                <a:spcPts val="0"/>
              </a:spcBef>
              <a:spcAft>
                <a:spcPts val="0"/>
              </a:spcAft>
              <a:defRPr/>
            </a:pPr>
            <a:endParaRPr lang="en-US" dirty="0" smtClean="0"/>
          </a:p>
          <a:p>
            <a:pPr fontAlgn="auto">
              <a:spcBef>
                <a:spcPts val="0"/>
              </a:spcBef>
              <a:spcAft>
                <a:spcPts val="0"/>
              </a:spcAft>
              <a:defRPr/>
            </a:pPr>
            <a:r>
              <a:rPr lang="en-US" b="1" dirty="0" smtClean="0"/>
              <a:t>Content providers</a:t>
            </a:r>
            <a:r>
              <a:rPr lang="en-US" dirty="0" smtClean="0"/>
              <a:t> A </a:t>
            </a:r>
            <a:r>
              <a:rPr lang="en-US" i="1" dirty="0" smtClean="0"/>
              <a:t>content provider</a:t>
            </a:r>
            <a:r>
              <a:rPr lang="en-US" dirty="0" smtClean="0"/>
              <a:t> makes a specific set of the application's data available to other applications. Android ships with a number of content providers for common data types (audio, video, images, personal contact information, etc.)</a:t>
            </a:r>
          </a:p>
          <a:p>
            <a:pPr fontAlgn="auto">
              <a:spcBef>
                <a:spcPts val="0"/>
              </a:spcBef>
              <a:spcAft>
                <a:spcPts val="0"/>
              </a:spcAft>
              <a:defRPr/>
            </a:pPr>
            <a:endParaRPr lang="en-US" dirty="0" smtClean="0"/>
          </a:p>
          <a:p>
            <a:pPr fontAlgn="auto">
              <a:spcBef>
                <a:spcPts val="0"/>
              </a:spcBef>
              <a:spcAft>
                <a:spcPts val="0"/>
              </a:spcAft>
              <a:defRPr/>
            </a:pPr>
            <a:r>
              <a:rPr lang="en-US" b="1" dirty="0" smtClean="0"/>
              <a:t>Intents</a:t>
            </a:r>
          </a:p>
          <a:p>
            <a:pPr fontAlgn="auto">
              <a:spcBef>
                <a:spcPts val="0"/>
              </a:spcBef>
              <a:spcAft>
                <a:spcPts val="0"/>
              </a:spcAft>
              <a:defRPr/>
            </a:pPr>
            <a:r>
              <a:rPr lang="en-US" dirty="0" smtClean="0"/>
              <a:t>Activities, services, and broadcast receivers — are activated by asynchronous messages called </a:t>
            </a:r>
            <a:r>
              <a:rPr lang="en-US" i="1" dirty="0" smtClean="0"/>
              <a:t>intents</a:t>
            </a:r>
            <a:r>
              <a:rPr lang="en-US" dirty="0" smtClean="0"/>
              <a:t>. An intent is an </a:t>
            </a:r>
            <a:r>
              <a:rPr lang="en-US" dirty="0" smtClean="0">
                <a:hlinkClick r:id="rId5"/>
              </a:rPr>
              <a:t>Intent</a:t>
            </a:r>
            <a:r>
              <a:rPr lang="en-US" dirty="0" smtClean="0"/>
              <a:t> object that holds the content of the message. For activities and services, it names the action being requested and specifies the URI of the data to act on, among other things. For example, it might convey a request for an activity to present an image to the user or let the user edit some text. For broadcast receivers, the Intent object names the action being announced. For example, it might announce to interested parties that the camera button has been pressed. </a:t>
            </a:r>
          </a:p>
          <a:p>
            <a:pPr fontAlgn="auto">
              <a:spcBef>
                <a:spcPts val="0"/>
              </a:spcBef>
              <a:spcAft>
                <a:spcPts val="0"/>
              </a:spcAft>
              <a:defRPr/>
            </a:pPr>
            <a:endParaRPr lang="en-US" dirty="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3315DB-DDD1-4876-AEB3-35DC66D1D973}" type="slidenum">
              <a:rPr lang="en-US"/>
              <a:pPr fontAlgn="base">
                <a:spcBef>
                  <a:spcPct val="0"/>
                </a:spcBef>
                <a:spcAft>
                  <a:spcPct val="0"/>
                </a:spcAft>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The installation documentation provided by Android for the SDK is excellent. If you navigate to the website shown on the slide, you will find information about…</a:t>
            </a:r>
          </a:p>
          <a:p>
            <a:pPr>
              <a:spcBef>
                <a:spcPct val="0"/>
              </a:spcBef>
            </a:pPr>
            <a:endParaRPr lang="en-US" smtClean="0"/>
          </a:p>
          <a:p>
            <a:pPr>
              <a:spcBef>
                <a:spcPct val="0"/>
              </a:spcBef>
            </a:pPr>
            <a:r>
              <a:rPr lang="en-US" smtClean="0"/>
              <a:t>Follow the instructions exactly, and you will creating you first Android app in no time.</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13BEB8-6BCA-46E9-B4D1-C94601E29FD4}" type="slidenum">
              <a:rPr lang="en-US"/>
              <a:pPr fontAlgn="base">
                <a:spcBef>
                  <a:spcPct val="0"/>
                </a:spcBef>
                <a:spcAft>
                  <a:spcPct val="0"/>
                </a:spcAft>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pPr defTabSz="965200">
              <a:spcBef>
                <a:spcPct val="0"/>
              </a:spcBef>
            </a:pPr>
            <a:r>
              <a:rPr lang="en-US" smtClean="0"/>
              <a:t>This table describes some of the hardware-oriented features exposed in the Android SDK.</a:t>
            </a:r>
          </a:p>
          <a:p>
            <a:pPr defTabSz="965200">
              <a:spcBef>
                <a:spcPct val="0"/>
              </a:spcBef>
            </a:pPr>
            <a:endParaRPr lang="en-US"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031DB70-58E6-4E95-A467-080095715BA1}" type="slidenum">
              <a:rPr lang="en-US"/>
              <a:pPr fontAlgn="base">
                <a:spcBef>
                  <a:spcPct val="0"/>
                </a:spcBef>
                <a:spcAft>
                  <a:spcPct val="0"/>
                </a:spcAft>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extLst/>
          </a:lstStyle>
          <a:p>
            <a:pPr>
              <a:defRPr/>
            </a:pPr>
            <a:fld id="{0A67002D-CCA2-4D71-BDB6-8564A2109950}" type="datetimeFigureOut">
              <a:rPr lang="en-US"/>
              <a:pPr>
                <a:defRPr/>
              </a:pPr>
              <a:t>5/2/2014</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10"/>
          <p:cNvSpPr>
            <a:spLocks noGrp="1"/>
          </p:cNvSpPr>
          <p:nvPr>
            <p:ph type="sldNum" sz="quarter" idx="12"/>
          </p:nvPr>
        </p:nvSpPr>
        <p:spPr/>
        <p:txBody>
          <a:bodyPr/>
          <a:lstStyle>
            <a:lvl1pPr>
              <a:defRPr/>
            </a:lvl1pPr>
            <a:extLst/>
          </a:lstStyle>
          <a:p>
            <a:pPr>
              <a:defRPr/>
            </a:pPr>
            <a:fld id="{8F9612C1-0ADA-4DDC-B5A2-94E22BE22EB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12D29B5C-0D20-4E92-B90E-081EDC560ED6}" type="datetimeFigureOut">
              <a:rPr lang="en-US"/>
              <a:pPr>
                <a:defRPr/>
              </a:pPr>
              <a:t>5/2/2014</a:t>
            </a:fld>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133308CD-2984-402C-824C-82F37EABB2F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D0412EE-CDA6-475C-B94E-F021F2DD506B}" type="datetimeFigureOut">
              <a:rPr lang="en-US"/>
              <a:pPr>
                <a:defRPr/>
              </a:pPr>
              <a:t>5/2/2014</a:t>
            </a:fld>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1152C44-8BBE-4FA3-B77A-31D936C9BF7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70D35504-0501-46FC-9C47-BA0C1A8EC1FA}" type="datetimeFigureOut">
              <a:rPr lang="en-US"/>
              <a:pPr>
                <a:defRPr/>
              </a:pPr>
              <a:t>5/2/2014</a:t>
            </a:fld>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89E6098E-98DA-4806-9D57-0FC32E88A80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D1CB138E-BD07-475C-ADC0-EF331E92512C}" type="datetimeFigureOut">
              <a:rPr lang="en-US"/>
              <a:pPr>
                <a:defRPr/>
              </a:pPr>
              <a:t>5/2/2014</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6CCEA4BD-5033-4EC0-B06A-5D019AB201F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91E969F5-A4C6-4AF6-AAD2-B19553D6BF0F}" type="datetimeFigureOut">
              <a:rPr lang="en-US"/>
              <a:pPr>
                <a:defRPr/>
              </a:pPr>
              <a:t>5/2/2014</a:t>
            </a:fld>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2B36FCC3-D325-4E33-A7D0-A71732C937A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fld id="{1E58E5EA-38E4-476A-9BC5-A928AA5CBC64}" type="datetimeFigureOut">
              <a:rPr lang="en-US"/>
              <a:pPr>
                <a:defRPr/>
              </a:pPr>
              <a:t>5/2/2014</a:t>
            </a:fld>
            <a:endParaRPr lang="en-US"/>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05250C6D-080C-43E3-A425-5BECA7FA624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fld id="{ED70F9B1-AF9F-472C-99B2-953726167093}" type="datetimeFigureOut">
              <a:rPr lang="en-US"/>
              <a:pPr>
                <a:defRPr/>
              </a:pPr>
              <a:t>5/2/2014</a:t>
            </a:fld>
            <a:endParaRPr lang="en-US"/>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C5D4C82-E995-4D52-A23C-017DCC798DC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extLst/>
          </a:lstStyle>
          <a:p>
            <a:pPr>
              <a:defRPr/>
            </a:pPr>
            <a:fld id="{E045ADC4-69B1-4F10-ACDD-903C602A4110}" type="datetimeFigureOut">
              <a:rPr lang="en-US"/>
              <a:pPr>
                <a:defRPr/>
              </a:pPr>
              <a:t>5/2/2014</a:t>
            </a:fld>
            <a:endParaRPr lang="en-US"/>
          </a:p>
        </p:txBody>
      </p:sp>
      <p:sp>
        <p:nvSpPr>
          <p:cNvPr id="4" name="Footer Placeholder 2"/>
          <p:cNvSpPr>
            <a:spLocks noGrp="1"/>
          </p:cNvSpPr>
          <p:nvPr>
            <p:ph type="ftr" sz="quarter" idx="11"/>
          </p:nvPr>
        </p:nvSpPr>
        <p:spPr/>
        <p:txBody>
          <a:bodyPr/>
          <a:lstStyle>
            <a:lvl1pPr>
              <a:defRPr/>
            </a:lvl1pPr>
            <a:extLst/>
          </a:lstStyle>
          <a:p>
            <a:pPr>
              <a:defRPr/>
            </a:pP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E8306F0F-49AD-41F1-B16D-4D487C366E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74032664-C4D9-4694-9A39-22D24B1C6969}" type="datetimeFigureOut">
              <a:rPr lang="en-US"/>
              <a:pPr>
                <a:defRPr/>
              </a:pPr>
              <a:t>5/2/2014</a:t>
            </a:fld>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DB010113-6F8B-4071-8F9D-8EE7D8E1FDE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9EB00C23-2EDC-4289-833D-BB1833C490CA}" type="datetimeFigureOut">
              <a:rPr lang="en-US"/>
              <a:pPr>
                <a:defRPr/>
              </a:pPr>
              <a:t>5/2/2014</a:t>
            </a:fld>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8267960B-F6E2-45C9-8CB0-279B79015C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31"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cs typeface="+mn-cs"/>
              </a:defRPr>
            </a:lvl1pPr>
            <a:extLst/>
          </a:lstStyle>
          <a:p>
            <a:pPr>
              <a:defRPr/>
            </a:pPr>
            <a:fld id="{7ABE29D8-2EED-4457-9130-B033D90C481A}" type="datetimeFigureOut">
              <a:rPr lang="en-US"/>
              <a:pPr>
                <a:defRPr/>
              </a:pPr>
              <a:t>5/2/2014</a:t>
            </a:fld>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bg2">
                    <a:shade val="50000"/>
                  </a:schemeClr>
                </a:solidFill>
                <a:latin typeface="+mn-lt"/>
                <a:cs typeface="+mn-cs"/>
              </a:defRPr>
            </a:lvl1pPr>
            <a:extLst/>
          </a:lstStyle>
          <a:p>
            <a:pPr>
              <a:defRPr/>
            </a:pPr>
            <a:fld id="{08EB4AD4-FBE1-4A83-9D3C-F60A76D0BBD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3" r:id="rId1"/>
    <p:sldLayoutId id="2147483736" r:id="rId2"/>
    <p:sldLayoutId id="2147483744" r:id="rId3"/>
    <p:sldLayoutId id="2147483737" r:id="rId4"/>
    <p:sldLayoutId id="2147483738" r:id="rId5"/>
    <p:sldLayoutId id="2147483739" r:id="rId6"/>
    <p:sldLayoutId id="2147483745" r:id="rId7"/>
    <p:sldLayoutId id="2147483740" r:id="rId8"/>
    <p:sldLayoutId id="2147483746" r:id="rId9"/>
    <p:sldLayoutId id="2147483741" r:id="rId10"/>
    <p:sldLayoutId id="2147483742" r:id="rId11"/>
  </p:sldLayoutIdLst>
  <p:txStyles>
    <p:titleStyle>
      <a:lvl1pPr algn="l" rtl="0" fontAlgn="base">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fontAlgn="base">
        <a:spcBef>
          <a:spcPct val="0"/>
        </a:spcBef>
        <a:spcAft>
          <a:spcPct val="0"/>
        </a:spcAft>
        <a:defRPr sz="3600" b="1">
          <a:solidFill>
            <a:srgbClr val="FF8D3E"/>
          </a:solidFill>
          <a:latin typeface="Verdana" pitchFamily="34" charset="0"/>
        </a:defRPr>
      </a:lvl2pPr>
      <a:lvl3pPr algn="l" rtl="0" fontAlgn="base">
        <a:spcBef>
          <a:spcPct val="0"/>
        </a:spcBef>
        <a:spcAft>
          <a:spcPct val="0"/>
        </a:spcAft>
        <a:defRPr sz="3600" b="1">
          <a:solidFill>
            <a:srgbClr val="FF8D3E"/>
          </a:solidFill>
          <a:latin typeface="Verdana" pitchFamily="34" charset="0"/>
        </a:defRPr>
      </a:lvl3pPr>
      <a:lvl4pPr algn="l" rtl="0" fontAlgn="base">
        <a:spcBef>
          <a:spcPct val="0"/>
        </a:spcBef>
        <a:spcAft>
          <a:spcPct val="0"/>
        </a:spcAft>
        <a:defRPr sz="3600" b="1">
          <a:solidFill>
            <a:srgbClr val="FF8D3E"/>
          </a:solidFill>
          <a:latin typeface="Verdana" pitchFamily="34" charset="0"/>
        </a:defRPr>
      </a:lvl4pPr>
      <a:lvl5pPr algn="l" rtl="0" fontAlgn="base">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fontAlgn="base">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fontAlgn="base">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fontAlgn="base">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fontAlgn="base">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fontAlgn="base">
        <a:spcBef>
          <a:spcPts val="250"/>
        </a:spcBef>
        <a:spcAft>
          <a:spcPct val="0"/>
        </a:spcAft>
        <a:buClr>
          <a:srgbClr val="4A85B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developer.android.com/sdk/install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mobiforge.com/developing/story/using-google-maps-androi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upload.wikimedia.org/wikipedia/commons/3/3b/UDP_encapsulation.sv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developer.android.com/reference/android/view/View.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guide/developing/tools/emulator.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7.jpeg"/><Relationship Id="rId2" Type="http://schemas.openxmlformats.org/officeDocument/2006/relationships/hyperlink" Target="http://teckhamsterblog.files.wordpress.com/2010/12/cupcake.jpg" TargetMode="External"/><Relationship Id="rId1" Type="http://schemas.openxmlformats.org/officeDocument/2006/relationships/slideLayout" Target="../slideLayouts/slideLayout7.xml"/><Relationship Id="rId6" Type="http://schemas.openxmlformats.org/officeDocument/2006/relationships/hyperlink" Target="http://ticker.ttsh.netdna-cdn.com/wp-content/uploads/2009/10/android-ecliar.jpg" TargetMode="External"/><Relationship Id="rId5" Type="http://schemas.openxmlformats.org/officeDocument/2006/relationships/image" Target="../media/image6.jpeg"/><Relationship Id="rId4" Type="http://schemas.openxmlformats.org/officeDocument/2006/relationships/hyperlink" Target="http://the-gadgeteer.com/wp-content/uploads/2009/10/Android-1.6-Donut.jpg"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hyperlink" Target="http://www.devx.com/wireless/Article/39810/" TargetMode="External"/><Relationship Id="rId13" Type="http://schemas.openxmlformats.org/officeDocument/2006/relationships/image" Target="../media/image3.png"/><Relationship Id="rId3" Type="http://schemas.openxmlformats.org/officeDocument/2006/relationships/hyperlink" Target="http://www.ibm.com/developerworks/opensource/library/os-android-sensor/index.html" TargetMode="External"/><Relationship Id="rId7" Type="http://schemas.openxmlformats.org/officeDocument/2006/relationships/hyperlink" Target="http://mobiforge.com/developing/story/sms-messaging-android" TargetMode="External"/><Relationship Id="rId12" Type="http://schemas.openxmlformats.org/officeDocument/2006/relationships/hyperlink" Target="http://ieeexplore.ieee.org/stamp/stamp.jsp?arnumber=5302615&amp;isnumber=5300799"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hyperlink" Target="http://www.devx.com/wireless/Article/39239/1954" TargetMode="External"/><Relationship Id="rId11" Type="http://schemas.openxmlformats.org/officeDocument/2006/relationships/hyperlink" Target="http://www.androidcompetencycenter.com/2009/06/accessing-device-sensors" TargetMode="External"/><Relationship Id="rId5" Type="http://schemas.openxmlformats.org/officeDocument/2006/relationships/hyperlink" Target="http://mobiforge.com/developing/story/using-google-maps-android" TargetMode="External"/><Relationship Id="rId10" Type="http://schemas.openxmlformats.org/officeDocument/2006/relationships/hyperlink" Target="http://getsatisfaction.com/luci/topics/android_development_guide" TargetMode="External"/><Relationship Id="rId4" Type="http://schemas.openxmlformats.org/officeDocument/2006/relationships/hyperlink" Target="http://developer.android.com/guide/index.html" TargetMode="External"/><Relationship Id="rId9" Type="http://schemas.openxmlformats.org/officeDocument/2006/relationships/hyperlink" Target="http://www.openhandsetalliance.com/"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hyperlink" Target="http://www.signature9.com/wp-content/uploads/2010/06/android_froyo.jpg" TargetMode="External"/><Relationship Id="rId1" Type="http://schemas.openxmlformats.org/officeDocument/2006/relationships/slideLayout" Target="../slideLayouts/slideLayout7.xml"/><Relationship Id="rId6" Type="http://schemas.openxmlformats.org/officeDocument/2006/relationships/hyperlink" Target="http://cdn4.digitaltrends.com/wp-content/uploads/2011/01/android-3-0-honeycomb-official-logo.jpg" TargetMode="External"/><Relationship Id="rId5" Type="http://schemas.openxmlformats.org/officeDocument/2006/relationships/image" Target="../media/image9.png"/><Relationship Id="rId4" Type="http://schemas.openxmlformats.org/officeDocument/2006/relationships/hyperlink" Target="http://i.zdnet.com/blogs/gingerdroid.pn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eek.com/wp-content/uploads/2011/08/android_ice-cream-sandwich-580x423.jpg"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820863"/>
            <a:ext cx="7772400" cy="1828800"/>
          </a:xfrm>
        </p:spPr>
        <p:txBody>
          <a:bodyPr/>
          <a:lstStyle/>
          <a:p>
            <a:pPr fontAlgn="auto">
              <a:spcAft>
                <a:spcPts val="0"/>
              </a:spcAft>
              <a:defRPr/>
            </a:pPr>
            <a:r>
              <a:rPr lang="en-US" dirty="0" smtClean="0"/>
              <a:t>Android Application Development Tutorial</a:t>
            </a:r>
            <a:endParaRPr lang="en-US" dirty="0"/>
          </a:p>
        </p:txBody>
      </p:sp>
      <p:sp>
        <p:nvSpPr>
          <p:cNvPr id="3" name="Subtitle 2"/>
          <p:cNvSpPr>
            <a:spLocks noGrp="1"/>
          </p:cNvSpPr>
          <p:nvPr>
            <p:ph type="subTitle" idx="1"/>
          </p:nvPr>
        </p:nvSpPr>
        <p:spPr>
          <a:xfrm>
            <a:off x="722313" y="3684588"/>
            <a:ext cx="7772400" cy="914400"/>
          </a:xfrm>
        </p:spPr>
        <p:txBody>
          <a:bodyPr>
            <a:normAutofit/>
          </a:bodyPr>
          <a:lstStyle/>
          <a:p>
            <a:pPr algn="ctr" fontAlgn="auto">
              <a:spcAft>
                <a:spcPts val="0"/>
              </a:spcAft>
              <a:buFont typeface="Wingdings 2"/>
              <a:buNone/>
              <a:defRPr/>
            </a:pPr>
            <a:r>
              <a:rPr lang="en-US" dirty="0" smtClean="0"/>
              <a:t>						By</a:t>
            </a:r>
          </a:p>
          <a:p>
            <a:pPr fontAlgn="auto">
              <a:spcAft>
                <a:spcPts val="0"/>
              </a:spcAft>
              <a:buFont typeface="Wingdings 2"/>
              <a:buNone/>
              <a:defRPr/>
            </a:pPr>
            <a:r>
              <a:rPr lang="en-US" sz="2400" b="1" dirty="0" smtClean="0"/>
              <a:t>Sunil Singh</a:t>
            </a:r>
            <a:endParaRPr lang="en-US" sz="2400" b="1" dirty="0"/>
          </a:p>
        </p:txBody>
      </p:sp>
      <p:pic>
        <p:nvPicPr>
          <p:cNvPr id="6148" name="Picture 3" descr="android_logo.gif"/>
          <p:cNvPicPr>
            <a:picLocks noChangeAspect="1"/>
          </p:cNvPicPr>
          <p:nvPr/>
        </p:nvPicPr>
        <p:blipFill>
          <a:blip r:embed="rId2"/>
          <a:srcRect/>
          <a:stretch>
            <a:fillRect/>
          </a:stretch>
        </p:blipFill>
        <p:spPr bwMode="auto">
          <a:xfrm>
            <a:off x="533400" y="4648200"/>
            <a:ext cx="24384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Android and the Hardware</a:t>
            </a:r>
            <a:endParaRPr lang="en-US" dirty="0">
              <a:solidFill>
                <a:schemeClr val="accent1">
                  <a:tint val="88000"/>
                  <a:satMod val="150000"/>
                </a:schemeClr>
              </a:solidFill>
            </a:endParaRPr>
          </a:p>
        </p:txBody>
      </p:sp>
      <p:sp>
        <p:nvSpPr>
          <p:cNvPr id="12291" name="Content Placeholder 4"/>
          <p:cNvSpPr>
            <a:spLocks noGrp="1"/>
          </p:cNvSpPr>
          <p:nvPr>
            <p:ph idx="1"/>
          </p:nvPr>
        </p:nvSpPr>
        <p:spPr>
          <a:xfrm>
            <a:off x="503238" y="530225"/>
            <a:ext cx="8183562" cy="4187825"/>
          </a:xfrm>
        </p:spPr>
        <p:txBody>
          <a:bodyPr/>
          <a:lstStyle/>
          <a:p>
            <a:r>
              <a:rPr lang="en-US" smtClean="0"/>
              <a:t>Built-in Apps </a:t>
            </a:r>
            <a:r>
              <a:rPr lang="en-US" smtClean="0">
                <a:cs typeface="Times New Roman" pitchFamily="18" charset="0"/>
              </a:rPr>
              <a:t>≡ Apps created in SDK</a:t>
            </a:r>
          </a:p>
          <a:p>
            <a:r>
              <a:rPr lang="en-US" smtClean="0">
                <a:cs typeface="Times New Roman" pitchFamily="18" charset="0"/>
              </a:rPr>
              <a:t>Leverage Linux kernel to interface with hardware</a:t>
            </a:r>
          </a:p>
          <a:p>
            <a:r>
              <a:rPr lang="en-US" smtClean="0">
                <a:cs typeface="Times New Roman" pitchFamily="18" charset="0"/>
              </a:rPr>
              <a:t>Open source platform promotes development from global community</a:t>
            </a:r>
          </a:p>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Android Features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a:bodyPr>
          <a:lstStyle/>
          <a:p>
            <a:pPr marL="265176" indent="-265176" fontAlgn="auto">
              <a:spcAft>
                <a:spcPts val="0"/>
              </a:spcAft>
              <a:buFont typeface="Wingdings 2"/>
              <a:buChar char=""/>
              <a:defRPr/>
            </a:pPr>
            <a:r>
              <a:rPr lang="en-US" dirty="0" smtClean="0"/>
              <a:t>Reuse and replacement of components</a:t>
            </a:r>
          </a:p>
          <a:p>
            <a:pPr marL="265176" indent="-265176" fontAlgn="auto">
              <a:spcAft>
                <a:spcPts val="0"/>
              </a:spcAft>
              <a:buFont typeface="Wingdings 2"/>
              <a:buChar char=""/>
              <a:defRPr/>
            </a:pPr>
            <a:r>
              <a:rPr lang="en-US" dirty="0" err="1" smtClean="0"/>
              <a:t>Dalvik</a:t>
            </a:r>
            <a:r>
              <a:rPr lang="en-US" dirty="0" smtClean="0"/>
              <a:t> virtual machine</a:t>
            </a:r>
          </a:p>
          <a:p>
            <a:pPr marL="265176" indent="-265176" fontAlgn="auto">
              <a:spcAft>
                <a:spcPts val="0"/>
              </a:spcAft>
              <a:buFont typeface="Wingdings 2"/>
              <a:buChar char=""/>
              <a:defRPr/>
            </a:pPr>
            <a:r>
              <a:rPr lang="en-US" dirty="0" smtClean="0"/>
              <a:t>Integrated browser</a:t>
            </a:r>
          </a:p>
          <a:p>
            <a:pPr marL="265176" indent="-265176" fontAlgn="auto">
              <a:spcAft>
                <a:spcPts val="0"/>
              </a:spcAft>
              <a:buFont typeface="Wingdings 2"/>
              <a:buChar char=""/>
              <a:defRPr/>
            </a:pPr>
            <a:r>
              <a:rPr lang="en-US" dirty="0" smtClean="0"/>
              <a:t>Optimized </a:t>
            </a:r>
            <a:r>
              <a:rPr lang="en-US" dirty="0" smtClean="0"/>
              <a:t>graphics</a:t>
            </a:r>
            <a:endParaRPr lang="en-US" dirty="0" smtClean="0"/>
          </a:p>
          <a:p>
            <a:pPr marL="265176" indent="-265176" fontAlgn="auto">
              <a:spcAft>
                <a:spcPts val="0"/>
              </a:spcAft>
              <a:buFont typeface="Wingdings 2"/>
              <a:buChar char=""/>
              <a:defRPr/>
            </a:pPr>
            <a:r>
              <a:rPr lang="en-US" dirty="0" smtClean="0"/>
              <a:t>Media support</a:t>
            </a:r>
          </a:p>
          <a:p>
            <a:pPr marL="265176" indent="-265176" fontAlgn="auto">
              <a:spcAft>
                <a:spcPts val="0"/>
              </a:spcAft>
              <a:buFont typeface="Wingdings 2"/>
              <a:buChar char=""/>
              <a:defRPr/>
            </a:pPr>
            <a:r>
              <a:rPr lang="en-US" dirty="0" smtClean="0"/>
              <a:t>GSM Telephony</a:t>
            </a:r>
          </a:p>
          <a:p>
            <a:pPr marL="265176" indent="-265176" fontAlgn="auto">
              <a:spcAft>
                <a:spcPts val="0"/>
              </a:spcAft>
              <a:buFont typeface="Wingdings 2"/>
              <a:buChar char=""/>
              <a:defRPr/>
            </a:pPr>
            <a:r>
              <a:rPr lang="en-US" dirty="0" smtClean="0"/>
              <a:t>Bluetooth, EDGE, 3G, and </a:t>
            </a:r>
            <a:r>
              <a:rPr lang="en-US" dirty="0" err="1" smtClean="0"/>
              <a:t>WiFi</a:t>
            </a:r>
            <a:endParaRPr lang="en-US" dirty="0" smtClean="0"/>
          </a:p>
          <a:p>
            <a:pPr marL="265176" indent="-265176" fontAlgn="auto">
              <a:spcAft>
                <a:spcPts val="0"/>
              </a:spcAft>
              <a:buFont typeface="Wingdings 2"/>
              <a:buChar char=""/>
              <a:defRPr/>
            </a:pPr>
            <a:r>
              <a:rPr lang="en-US" dirty="0" smtClean="0"/>
              <a:t>Camera, GPS, compass, and accelerometer</a:t>
            </a:r>
          </a:p>
          <a:p>
            <a:pPr marL="265176" indent="-265176" fontAlgn="auto">
              <a:spcAft>
                <a:spcPts val="0"/>
              </a:spcAft>
              <a:buFont typeface="Wingdings 2"/>
              <a:buChar char=""/>
              <a:defRPr/>
            </a:pPr>
            <a:r>
              <a:rPr lang="en-US" dirty="0" smtClean="0"/>
              <a:t>Rich development environment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Android Architecture</a:t>
            </a:r>
            <a:endParaRPr lang="en-US" dirty="0">
              <a:solidFill>
                <a:schemeClr val="accent1">
                  <a:tint val="88000"/>
                  <a:satMod val="150000"/>
                </a:schemeClr>
              </a:solidFill>
            </a:endParaRPr>
          </a:p>
        </p:txBody>
      </p:sp>
      <p:pic>
        <p:nvPicPr>
          <p:cNvPr id="14339" name="Content Placeholder 3" descr="system-architecture.jpg"/>
          <p:cNvPicPr>
            <a:picLocks noGrp="1" noChangeAspect="1"/>
          </p:cNvPicPr>
          <p:nvPr>
            <p:ph idx="1"/>
          </p:nvPr>
        </p:nvPicPr>
        <p:blipFill>
          <a:blip r:embed="rId3"/>
          <a:srcRect/>
          <a:stretch>
            <a:fillRect/>
          </a:stretch>
        </p:blipFill>
        <p:spPr>
          <a:xfrm>
            <a:off x="1679575" y="530225"/>
            <a:ext cx="5830888" cy="4187825"/>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Application Fundamentals</a:t>
            </a:r>
            <a:endParaRPr lang="en-US" dirty="0">
              <a:solidFill>
                <a:schemeClr val="accent1">
                  <a:tint val="88000"/>
                  <a:satMod val="150000"/>
                </a:schemeClr>
              </a:solidFill>
            </a:endParaRPr>
          </a:p>
        </p:txBody>
      </p:sp>
      <p:sp>
        <p:nvSpPr>
          <p:cNvPr id="15363" name="Content Placeholder 2"/>
          <p:cNvSpPr>
            <a:spLocks noGrp="1"/>
          </p:cNvSpPr>
          <p:nvPr>
            <p:ph idx="1"/>
          </p:nvPr>
        </p:nvSpPr>
        <p:spPr>
          <a:xfrm>
            <a:off x="503238" y="530225"/>
            <a:ext cx="8183562" cy="4187825"/>
          </a:xfrm>
        </p:spPr>
        <p:txBody>
          <a:bodyPr/>
          <a:lstStyle/>
          <a:p>
            <a:r>
              <a:rPr lang="en-US" smtClean="0"/>
              <a:t>Apps are written in Java</a:t>
            </a:r>
          </a:p>
          <a:p>
            <a:r>
              <a:rPr lang="en-US" smtClean="0"/>
              <a:t>Bundled by Android Asset Packaging Tool</a:t>
            </a:r>
          </a:p>
          <a:p>
            <a:r>
              <a:rPr lang="en-US" smtClean="0"/>
              <a:t>Every App runs its own Linux process</a:t>
            </a:r>
          </a:p>
          <a:p>
            <a:r>
              <a:rPr lang="en-US" smtClean="0"/>
              <a:t>Each process has it’s own Java Virtual Machine</a:t>
            </a:r>
          </a:p>
          <a:p>
            <a:r>
              <a:rPr lang="en-US" smtClean="0"/>
              <a:t>Each App is assigned a unique Linux user ID</a:t>
            </a:r>
          </a:p>
          <a:p>
            <a:r>
              <a:rPr lang="en-US" smtClean="0"/>
              <a:t>Apps can share the same user ID to see each other’s files</a:t>
            </a:r>
          </a:p>
          <a:p>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Application Components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62500" lnSpcReduction="20000"/>
          </a:bodyPr>
          <a:lstStyle/>
          <a:p>
            <a:pPr marL="265176" indent="-265176" fontAlgn="auto">
              <a:spcAft>
                <a:spcPts val="0"/>
              </a:spcAft>
              <a:buFont typeface="Wingdings 2"/>
              <a:buChar char=""/>
              <a:defRPr/>
            </a:pPr>
            <a:r>
              <a:rPr lang="en-US" dirty="0" smtClean="0"/>
              <a:t>Activity</a:t>
            </a:r>
          </a:p>
          <a:p>
            <a:pPr marL="548640" lvl="1" indent="-201168" fontAlgn="auto">
              <a:spcAft>
                <a:spcPts val="0"/>
              </a:spcAft>
              <a:buFont typeface="Verdana"/>
              <a:buChar char="◦"/>
              <a:defRPr/>
            </a:pPr>
            <a:r>
              <a:rPr lang="en-US" dirty="0" smtClean="0"/>
              <a:t>Present a visual user interface for one focused endeavor the user can undertake</a:t>
            </a:r>
          </a:p>
          <a:p>
            <a:pPr marL="548640" lvl="1" indent="-201168" fontAlgn="auto">
              <a:spcAft>
                <a:spcPts val="0"/>
              </a:spcAft>
              <a:buFont typeface="Verdana"/>
              <a:buChar char="◦"/>
              <a:defRPr/>
            </a:pPr>
            <a:r>
              <a:rPr lang="en-US" dirty="0" smtClean="0"/>
              <a:t>Example: a list of menu items users can choose from</a:t>
            </a:r>
          </a:p>
          <a:p>
            <a:pPr marL="265176" indent="-265176" fontAlgn="auto">
              <a:spcAft>
                <a:spcPts val="0"/>
              </a:spcAft>
              <a:buFont typeface="Wingdings 2"/>
              <a:buChar char=""/>
              <a:defRPr/>
            </a:pPr>
            <a:r>
              <a:rPr lang="en-US" dirty="0" smtClean="0"/>
              <a:t>Services</a:t>
            </a:r>
          </a:p>
          <a:p>
            <a:pPr marL="548640" lvl="1" indent="-201168" fontAlgn="auto">
              <a:spcAft>
                <a:spcPts val="0"/>
              </a:spcAft>
              <a:buFont typeface="Verdana"/>
              <a:buChar char="◦"/>
              <a:defRPr/>
            </a:pPr>
            <a:r>
              <a:rPr lang="en-US" dirty="0" smtClean="0"/>
              <a:t>Run in the background for an indefinite period of time</a:t>
            </a:r>
          </a:p>
          <a:p>
            <a:pPr marL="548640" lvl="1" indent="-201168" fontAlgn="auto">
              <a:spcAft>
                <a:spcPts val="0"/>
              </a:spcAft>
              <a:buFont typeface="Verdana"/>
              <a:buChar char="◦"/>
              <a:defRPr/>
            </a:pPr>
            <a:r>
              <a:rPr lang="en-US" dirty="0" smtClean="0"/>
              <a:t>Example: calculate and provide the result to activities that need it</a:t>
            </a:r>
          </a:p>
          <a:p>
            <a:pPr marL="265176" indent="-265176" fontAlgn="auto">
              <a:spcAft>
                <a:spcPts val="0"/>
              </a:spcAft>
              <a:buFont typeface="Wingdings 2"/>
              <a:buChar char=""/>
              <a:defRPr/>
            </a:pPr>
            <a:r>
              <a:rPr lang="en-US" dirty="0" smtClean="0"/>
              <a:t>Broadcast Receivers</a:t>
            </a:r>
          </a:p>
          <a:p>
            <a:pPr marL="548640" lvl="1" indent="-201168" fontAlgn="auto">
              <a:spcAft>
                <a:spcPts val="0"/>
              </a:spcAft>
              <a:buFont typeface="Verdana"/>
              <a:buChar char="◦"/>
              <a:defRPr/>
            </a:pPr>
            <a:r>
              <a:rPr lang="en-US" dirty="0" smtClean="0"/>
              <a:t>Receive and react to broadcast announcements</a:t>
            </a:r>
          </a:p>
          <a:p>
            <a:pPr marL="548640" lvl="1" indent="-201168" fontAlgn="auto">
              <a:spcAft>
                <a:spcPts val="0"/>
              </a:spcAft>
              <a:buFont typeface="Verdana"/>
              <a:buChar char="◦"/>
              <a:defRPr/>
            </a:pPr>
            <a:r>
              <a:rPr lang="en-US" dirty="0" smtClean="0"/>
              <a:t>Example: announcements that the time zone has changed</a:t>
            </a:r>
          </a:p>
          <a:p>
            <a:pPr marL="265176" indent="-265176" fontAlgn="auto">
              <a:spcAft>
                <a:spcPts val="0"/>
              </a:spcAft>
              <a:buFont typeface="Wingdings 2"/>
              <a:buChar char=""/>
              <a:defRPr/>
            </a:pPr>
            <a:r>
              <a:rPr lang="en-US" dirty="0" smtClean="0"/>
              <a:t>Content Providers</a:t>
            </a:r>
          </a:p>
          <a:p>
            <a:pPr marL="548640" lvl="1" indent="-201168" fontAlgn="auto">
              <a:spcAft>
                <a:spcPts val="0"/>
              </a:spcAft>
              <a:buFont typeface="Verdana"/>
              <a:buChar char="◦"/>
              <a:defRPr/>
            </a:pPr>
            <a:r>
              <a:rPr lang="en-US" dirty="0" smtClean="0"/>
              <a:t>Store and retrieve data and make it accessible to all applications </a:t>
            </a:r>
          </a:p>
          <a:p>
            <a:pPr marL="548640" lvl="1" indent="-201168" fontAlgn="auto">
              <a:spcAft>
                <a:spcPts val="0"/>
              </a:spcAft>
              <a:buFont typeface="Verdana"/>
              <a:buChar char="◦"/>
              <a:defRPr/>
            </a:pPr>
            <a:r>
              <a:rPr lang="en-US" dirty="0" smtClean="0"/>
              <a:t>Example: Android ships with a number of content providers for common data types (e.g., audio, video, images, personal contact information, etc.)</a:t>
            </a:r>
          </a:p>
          <a:p>
            <a:pPr marL="265176" indent="-265176" fontAlgn="auto">
              <a:spcAft>
                <a:spcPts val="0"/>
              </a:spcAft>
              <a:buFont typeface="Wingdings 2"/>
              <a:buChar char=""/>
              <a:defRPr/>
            </a:pPr>
            <a:r>
              <a:rPr lang="en-US" dirty="0" smtClean="0"/>
              <a:t>Intents</a:t>
            </a:r>
          </a:p>
          <a:p>
            <a:pPr marL="548640" lvl="1" indent="-201168" fontAlgn="auto">
              <a:spcAft>
                <a:spcPts val="0"/>
              </a:spcAft>
              <a:buFont typeface="Verdana"/>
              <a:buChar char="◦"/>
              <a:defRPr/>
            </a:pPr>
            <a:r>
              <a:rPr lang="en-US" dirty="0" smtClean="0"/>
              <a:t>Hold the content of a message</a:t>
            </a:r>
          </a:p>
          <a:p>
            <a:pPr marL="548640" lvl="1" indent="-201168" fontAlgn="auto">
              <a:spcAft>
                <a:spcPts val="0"/>
              </a:spcAft>
              <a:buFont typeface="Verdana"/>
              <a:buChar char="◦"/>
              <a:defRPr/>
            </a:pPr>
            <a:r>
              <a:rPr lang="en-US" dirty="0" smtClean="0"/>
              <a:t>Example: convey a request for an activity to present an image to the user or let the user edit some text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Installation</a:t>
            </a:r>
            <a:endParaRPr lang="en-US" dirty="0">
              <a:solidFill>
                <a:schemeClr val="accent1">
                  <a:tint val="88000"/>
                  <a:satMod val="150000"/>
                </a:schemeClr>
              </a:solidFill>
            </a:endParaRPr>
          </a:p>
        </p:txBody>
      </p:sp>
      <p:sp>
        <p:nvSpPr>
          <p:cNvPr id="17411" name="Content Placeholder 2"/>
          <p:cNvSpPr>
            <a:spLocks noGrp="1"/>
          </p:cNvSpPr>
          <p:nvPr>
            <p:ph idx="1"/>
          </p:nvPr>
        </p:nvSpPr>
        <p:spPr>
          <a:xfrm>
            <a:off x="503238" y="530225"/>
            <a:ext cx="8183562" cy="4187825"/>
          </a:xfrm>
        </p:spPr>
        <p:txBody>
          <a:bodyPr/>
          <a:lstStyle/>
          <a:p>
            <a:r>
              <a:rPr lang="en-US" sz="2400" smtClean="0">
                <a:hlinkClick r:id="rId3"/>
              </a:rPr>
              <a:t>http://developer.android.com/sdk/installing.html</a:t>
            </a:r>
            <a:endParaRPr lang="en-US" sz="2400" smtClean="0"/>
          </a:p>
          <a:p>
            <a:r>
              <a:rPr lang="en-US" smtClean="0"/>
              <a:t>Preparing your system and system requirements</a:t>
            </a:r>
          </a:p>
          <a:p>
            <a:r>
              <a:rPr lang="en-US" smtClean="0"/>
              <a:t>Downloading and Installing the SDK</a:t>
            </a:r>
          </a:p>
          <a:p>
            <a:r>
              <a:rPr lang="en-US" smtClean="0"/>
              <a:t>Installing ADT plug-in for Eclipse</a:t>
            </a:r>
          </a:p>
          <a:p>
            <a:r>
              <a:rPr lang="en-US" smtClean="0"/>
              <a:t>Adding Platforms and Components</a:t>
            </a:r>
          </a:p>
          <a:p>
            <a:r>
              <a:rPr lang="en-US" smtClean="0"/>
              <a:t>Exploring the SDK</a:t>
            </a:r>
          </a:p>
          <a:p>
            <a:r>
              <a:rPr lang="en-US" smtClean="0"/>
              <a:t>Completing tutorials</a:t>
            </a:r>
          </a:p>
          <a:p>
            <a:r>
              <a:rPr lang="en-US" smtClean="0"/>
              <a:t>Troubleshooting</a:t>
            </a:r>
          </a:p>
          <a:p>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929188"/>
            <a:ext cx="8183562" cy="676275"/>
          </a:xfrm>
        </p:spPr>
        <p:txBody>
          <a:bodyPr/>
          <a:lstStyle/>
          <a:p>
            <a:pPr fontAlgn="auto">
              <a:spcAft>
                <a:spcPts val="0"/>
              </a:spcAft>
              <a:defRPr/>
            </a:pPr>
            <a:r>
              <a:rPr lang="en-US" dirty="0" smtClean="0"/>
              <a:t>Overview of Sensors</a:t>
            </a:r>
            <a:endParaRPr lang="en-US" dirty="0"/>
          </a:p>
        </p:txBody>
      </p:sp>
      <p:sp>
        <p:nvSpPr>
          <p:cNvPr id="3" name="Text Placeholder 2"/>
          <p:cNvSpPr>
            <a:spLocks noGrp="1"/>
          </p:cNvSpPr>
          <p:nvPr>
            <p:ph type="body" idx="1"/>
          </p:nvPr>
        </p:nvSpPr>
        <p:spPr>
          <a:xfrm>
            <a:off x="468313" y="5624513"/>
            <a:ext cx="8183562" cy="420687"/>
          </a:xfrm>
        </p:spPr>
        <p:txBody>
          <a:bodyPr>
            <a:normAutofit/>
          </a:bodyPr>
          <a:lstStyle/>
          <a:p>
            <a:pPr marR="0">
              <a:spcBef>
                <a:spcPct val="0"/>
              </a:spcBef>
              <a:spcAft>
                <a:spcPct val="0"/>
              </a:spcAft>
            </a:pPr>
            <a:r>
              <a:rPr lang="en-US" smtClean="0">
                <a:solidFill>
                  <a:srgbClr val="B95C00"/>
                </a:solidFill>
              </a:rPr>
              <a:t>The Android Sensor Platform and how to use it</a:t>
            </a:r>
          </a:p>
        </p:txBody>
      </p:sp>
      <p:pic>
        <p:nvPicPr>
          <p:cNvPr id="18436" name="Picture 3" descr="androids.gif"/>
          <p:cNvPicPr>
            <a:picLocks noChangeAspect="1"/>
          </p:cNvPicPr>
          <p:nvPr/>
        </p:nvPicPr>
        <p:blipFill>
          <a:blip r:embed="rId2"/>
          <a:srcRect t="18750" b="10001"/>
          <a:stretch>
            <a:fillRect/>
          </a:stretch>
        </p:blipFill>
        <p:spPr bwMode="auto">
          <a:xfrm>
            <a:off x="7696200" y="5927725"/>
            <a:ext cx="9747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Hardware-oriented Features</a:t>
            </a:r>
            <a:endParaRPr lang="en-US" dirty="0">
              <a:solidFill>
                <a:schemeClr val="accent1">
                  <a:tint val="88000"/>
                  <a:satMod val="150000"/>
                </a:schemeClr>
              </a:solidFill>
            </a:endParaRPr>
          </a:p>
        </p:txBody>
      </p:sp>
      <p:graphicFrame>
        <p:nvGraphicFramePr>
          <p:cNvPr id="4" name="Content Placeholder 3"/>
          <p:cNvGraphicFramePr>
            <a:graphicFrameLocks noGrp="1"/>
          </p:cNvGraphicFramePr>
          <p:nvPr>
            <p:ph idx="1"/>
          </p:nvPr>
        </p:nvGraphicFramePr>
        <p:xfrm>
          <a:off x="503238" y="530225"/>
          <a:ext cx="8183562" cy="3738880"/>
        </p:xfrm>
        <a:graphic>
          <a:graphicData uri="http://schemas.openxmlformats.org/drawingml/2006/table">
            <a:tbl>
              <a:tblPr firstRow="1" bandRow="1">
                <a:tableStyleId>{5C22544A-7EE6-4342-B048-85BDC9FD1C3A}</a:tableStyleId>
              </a:tblPr>
              <a:tblGrid>
                <a:gridCol w="2316162"/>
                <a:gridCol w="5867400"/>
              </a:tblGrid>
              <a:tr h="370840">
                <a:tc>
                  <a:txBody>
                    <a:bodyPr/>
                    <a:lstStyle/>
                    <a:p>
                      <a:r>
                        <a:rPr lang="en-US" sz="1200" dirty="0"/>
                        <a:t>Feature</a:t>
                      </a:r>
                    </a:p>
                  </a:txBody>
                  <a:tcPr anchor="ctr"/>
                </a:tc>
                <a:tc>
                  <a:txBody>
                    <a:bodyPr/>
                    <a:lstStyle/>
                    <a:p>
                      <a:r>
                        <a:rPr lang="en-US" sz="1200"/>
                        <a:t>Description</a:t>
                      </a:r>
                    </a:p>
                  </a:txBody>
                  <a:tcPr anchor="ctr"/>
                </a:tc>
              </a:tr>
              <a:tr h="370840">
                <a:tc>
                  <a:txBody>
                    <a:bodyPr/>
                    <a:lstStyle/>
                    <a:p>
                      <a:r>
                        <a:rPr lang="en-US" sz="900" dirty="0" smtClean="0"/>
                        <a:t>Camera</a:t>
                      </a:r>
                      <a:endParaRPr lang="en-US" sz="900" dirty="0"/>
                    </a:p>
                  </a:txBody>
                  <a:tcPr anchor="ctr"/>
                </a:tc>
                <a:tc>
                  <a:txBody>
                    <a:bodyPr/>
                    <a:lstStyle/>
                    <a:p>
                      <a:r>
                        <a:rPr lang="en-US" sz="900"/>
                        <a:t>A class that enables your application to interact with the camera to snap a photo, acquire images for a preview screen, and modify parameters used to govern how the camera operates.</a:t>
                      </a:r>
                    </a:p>
                  </a:txBody>
                  <a:tcPr anchor="ctr"/>
                </a:tc>
              </a:tr>
              <a:tr h="370840">
                <a:tc>
                  <a:txBody>
                    <a:bodyPr/>
                    <a:lstStyle/>
                    <a:p>
                      <a:r>
                        <a:rPr lang="en-US" sz="900" dirty="0" smtClean="0"/>
                        <a:t>Sensor</a:t>
                      </a:r>
                      <a:endParaRPr lang="en-US" sz="900" dirty="0"/>
                    </a:p>
                  </a:txBody>
                  <a:tcPr anchor="ctr"/>
                </a:tc>
                <a:tc>
                  <a:txBody>
                    <a:bodyPr/>
                    <a:lstStyle/>
                    <a:p>
                      <a:r>
                        <a:rPr lang="en-US" sz="900" dirty="0" smtClean="0"/>
                        <a:t>Class representing a sensor. Use </a:t>
                      </a:r>
                      <a:r>
                        <a:rPr lang="en-US" sz="900" dirty="0" err="1" smtClean="0"/>
                        <a:t>getSensorList</a:t>
                      </a:r>
                      <a:r>
                        <a:rPr lang="en-US" sz="900" dirty="0" smtClean="0"/>
                        <a:t>(</a:t>
                      </a:r>
                      <a:r>
                        <a:rPr lang="en-US" sz="900" dirty="0" err="1" smtClean="0"/>
                        <a:t>int</a:t>
                      </a:r>
                      <a:r>
                        <a:rPr lang="en-US" sz="900" dirty="0" smtClean="0"/>
                        <a:t>)</a:t>
                      </a:r>
                      <a:r>
                        <a:rPr lang="en-US" sz="900" baseline="0" dirty="0" smtClean="0"/>
                        <a:t> </a:t>
                      </a:r>
                      <a:r>
                        <a:rPr lang="en-US" sz="900" dirty="0" smtClean="0"/>
                        <a:t>to get the list of available Sensors. </a:t>
                      </a:r>
                      <a:endParaRPr lang="en-US" sz="900" dirty="0"/>
                    </a:p>
                  </a:txBody>
                  <a:tcPr anchor="ctr"/>
                </a:tc>
              </a:tr>
              <a:tr h="370840">
                <a:tc>
                  <a:txBody>
                    <a:bodyPr/>
                    <a:lstStyle/>
                    <a:p>
                      <a:r>
                        <a:rPr lang="en-US" sz="900" dirty="0" err="1" smtClean="0"/>
                        <a:t>SensorManager</a:t>
                      </a:r>
                      <a:endParaRPr lang="en-US" sz="900" dirty="0"/>
                    </a:p>
                  </a:txBody>
                  <a:tcPr anchor="ctr"/>
                </a:tc>
                <a:tc>
                  <a:txBody>
                    <a:bodyPr/>
                    <a:lstStyle/>
                    <a:p>
                      <a:r>
                        <a:rPr lang="en-US" sz="900" dirty="0"/>
                        <a:t>A class that permits access to the sensors available within the Android platform. </a:t>
                      </a:r>
                    </a:p>
                  </a:txBody>
                  <a:tcPr anchor="ctr"/>
                </a:tc>
              </a:tr>
              <a:tr h="370840">
                <a:tc>
                  <a:txBody>
                    <a:bodyPr/>
                    <a:lstStyle/>
                    <a:p>
                      <a:r>
                        <a:rPr lang="en-US" sz="900" dirty="0" err="1" smtClean="0"/>
                        <a:t>SensorEventListener</a:t>
                      </a:r>
                      <a:endParaRPr lang="en-US" sz="9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An</a:t>
                      </a:r>
                      <a:r>
                        <a:rPr lang="en-US" sz="900" baseline="0" dirty="0" smtClean="0"/>
                        <a:t> interface u</a:t>
                      </a:r>
                      <a:r>
                        <a:rPr lang="en-US" sz="900" dirty="0" smtClean="0"/>
                        <a:t>sed for receiving notifications from the </a:t>
                      </a:r>
                      <a:r>
                        <a:rPr lang="en-US" sz="900" dirty="0" err="1" smtClean="0"/>
                        <a:t>SensorManager</a:t>
                      </a:r>
                      <a:r>
                        <a:rPr lang="en-US" sz="900" dirty="0" smtClean="0"/>
                        <a:t> when sensor values have changed. An application implements this interface to monitor one or more sensors available in the hardware. </a:t>
                      </a:r>
                      <a:endParaRPr lang="en-US" sz="900" dirty="0"/>
                    </a:p>
                  </a:txBody>
                  <a:tcPr anchor="ctr"/>
                </a:tc>
              </a:tr>
              <a:tr h="370840">
                <a:tc>
                  <a:txBody>
                    <a:bodyPr/>
                    <a:lstStyle/>
                    <a:p>
                      <a:r>
                        <a:rPr lang="en-US" sz="900" dirty="0" err="1" smtClean="0"/>
                        <a:t>SensorEvent</a:t>
                      </a:r>
                      <a:endParaRPr lang="en-US" sz="900" dirty="0"/>
                    </a:p>
                  </a:txBody>
                  <a:tcPr anchor="ctr"/>
                </a:tc>
                <a:tc>
                  <a:txBody>
                    <a:bodyPr/>
                    <a:lstStyle/>
                    <a:p>
                      <a:r>
                        <a:rPr lang="en-US" sz="900" dirty="0" smtClean="0"/>
                        <a:t>This class represents a sensor event and holds information such as the sensor type (e.g., accelerometer, orientation, etc.), the time-stamp, accuracy and of course the sensor's data. </a:t>
                      </a:r>
                      <a:endParaRPr lang="en-US" sz="900" dirty="0"/>
                    </a:p>
                  </a:txBody>
                  <a:tcPr anchor="ctr"/>
                </a:tc>
              </a:tr>
              <a:tr h="370840">
                <a:tc>
                  <a:txBody>
                    <a:bodyPr/>
                    <a:lstStyle/>
                    <a:p>
                      <a:r>
                        <a:rPr lang="en-US" sz="900" dirty="0" err="1" smtClean="0"/>
                        <a:t>MediaRecorder</a:t>
                      </a:r>
                      <a:endParaRPr lang="en-US" sz="900" dirty="0"/>
                    </a:p>
                  </a:txBody>
                  <a:tcPr anchor="ctr"/>
                </a:tc>
                <a:tc>
                  <a:txBody>
                    <a:bodyPr/>
                    <a:lstStyle/>
                    <a:p>
                      <a:r>
                        <a:rPr lang="en-US" sz="900" dirty="0"/>
                        <a:t>A class, used to record media samples, that can be useful for recording audio activity within a specific location (such as a baby nursery). Audio clippings can also be analyzed for identification purposes in an access-control or security application. For example, it could be helpful to open the door to your time-share with your voice, rather than having to meet with the realtor to get a key.</a:t>
                      </a:r>
                    </a:p>
                  </a:txBody>
                  <a:tcPr anchor="ctr"/>
                </a:tc>
              </a:tr>
              <a:tr h="370840">
                <a:tc>
                  <a:txBody>
                    <a:bodyPr/>
                    <a:lstStyle/>
                    <a:p>
                      <a:r>
                        <a:rPr lang="en-US" sz="900" dirty="0" err="1" smtClean="0"/>
                        <a:t>GeomagneticField</a:t>
                      </a:r>
                      <a:endParaRPr lang="en-US" sz="9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smtClean="0"/>
                        <a:t>This class is used to estimated estimate magnetic field at a given point on Earth, and in particular, to compute the magnetic declination from true north. </a:t>
                      </a:r>
                    </a:p>
                  </a:txBody>
                  <a:tcPr anchor="ctr"/>
                </a:tc>
              </a:tr>
              <a:tr h="370840">
                <a:tc>
                  <a:txBody>
                    <a:bodyPr/>
                    <a:lstStyle/>
                    <a:p>
                      <a:r>
                        <a:rPr lang="en-US" sz="900" dirty="0" err="1" smtClean="0"/>
                        <a:t>FaceDetector</a:t>
                      </a:r>
                      <a:endParaRPr lang="en-US" sz="900" dirty="0"/>
                    </a:p>
                  </a:txBody>
                  <a:tcPr anchor="ctr"/>
                </a:tc>
                <a:tc>
                  <a:txBody>
                    <a:bodyPr/>
                    <a:lstStyle/>
                    <a:p>
                      <a:r>
                        <a:rPr lang="en-US" sz="900" dirty="0"/>
                        <a:t>A class that permits basic recognition of a person's face as contained in a bitmap. </a:t>
                      </a:r>
                      <a:r>
                        <a:rPr lang="en-US" sz="900" dirty="0" smtClean="0"/>
                        <a:t>Using </a:t>
                      </a:r>
                      <a:r>
                        <a:rPr lang="en-US" sz="900" dirty="0"/>
                        <a:t>this as a device lock means no more passwords to remember — biometrics capability on a cell phone.</a:t>
                      </a:r>
                    </a:p>
                  </a:txBody>
                  <a:tcPr anchor="ct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Sensor and </a:t>
            </a:r>
            <a:r>
              <a:rPr lang="en-US" dirty="0" err="1" smtClean="0">
                <a:solidFill>
                  <a:schemeClr val="accent1">
                    <a:tint val="88000"/>
                    <a:satMod val="150000"/>
                  </a:schemeClr>
                </a:solidFill>
              </a:rPr>
              <a:t>SensorManager</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lnSpcReduction="10000"/>
          </a:bodyPr>
          <a:lstStyle/>
          <a:p>
            <a:pPr marL="265176" indent="-265176" fontAlgn="auto">
              <a:spcAft>
                <a:spcPts val="0"/>
              </a:spcAft>
              <a:buFont typeface="Wingdings 2"/>
              <a:buChar char=""/>
              <a:defRPr/>
            </a:pPr>
            <a:r>
              <a:rPr lang="en-US" dirty="0" smtClean="0"/>
              <a:t>Sensor type (Sensor class)</a:t>
            </a:r>
          </a:p>
          <a:p>
            <a:pPr marL="548640" lvl="1" indent="-201168" fontAlgn="auto">
              <a:spcAft>
                <a:spcPts val="0"/>
              </a:spcAft>
              <a:buFont typeface="Verdana"/>
              <a:buChar char="◦"/>
              <a:defRPr/>
            </a:pPr>
            <a:r>
              <a:rPr lang="en-US" dirty="0" smtClean="0"/>
              <a:t>Orientation, accelerometer, light, magnetic field, proximity, temperature, etc. </a:t>
            </a:r>
          </a:p>
          <a:p>
            <a:pPr marL="265176" indent="-265176" fontAlgn="auto">
              <a:spcAft>
                <a:spcPts val="0"/>
              </a:spcAft>
              <a:buFont typeface="Wingdings 2"/>
              <a:buChar char=""/>
              <a:defRPr/>
            </a:pPr>
            <a:r>
              <a:rPr lang="en-US" dirty="0" smtClean="0"/>
              <a:t>Sampling rate </a:t>
            </a:r>
          </a:p>
          <a:p>
            <a:pPr marL="548640" lvl="1" indent="-201168" fontAlgn="auto">
              <a:spcAft>
                <a:spcPts val="0"/>
              </a:spcAft>
              <a:buFont typeface="Verdana"/>
              <a:buChar char="◦"/>
              <a:defRPr/>
            </a:pPr>
            <a:r>
              <a:rPr lang="en-US" dirty="0" smtClean="0"/>
              <a:t>Fastest, game, normal, user interface. </a:t>
            </a:r>
          </a:p>
          <a:p>
            <a:pPr marL="548640" lvl="1" indent="-201168" fontAlgn="auto">
              <a:spcAft>
                <a:spcPts val="0"/>
              </a:spcAft>
              <a:buFont typeface="Verdana"/>
              <a:buChar char="◦"/>
              <a:defRPr/>
            </a:pPr>
            <a:r>
              <a:rPr lang="en-US" dirty="0" smtClean="0"/>
              <a:t>When an application requests a specific sampling rate, it is really only a hint, or suggestion, to the sensor subsystem. There is no guarantee of a particular rate being available. </a:t>
            </a:r>
          </a:p>
          <a:p>
            <a:pPr marL="265176" indent="-265176" fontAlgn="auto">
              <a:spcAft>
                <a:spcPts val="0"/>
              </a:spcAft>
              <a:buFont typeface="Wingdings 2"/>
              <a:buChar char=""/>
              <a:defRPr/>
            </a:pPr>
            <a:r>
              <a:rPr lang="en-US" dirty="0" smtClean="0"/>
              <a:t>Accuracy </a:t>
            </a:r>
          </a:p>
          <a:p>
            <a:pPr marL="548640" lvl="1" indent="-201168" fontAlgn="auto">
              <a:spcAft>
                <a:spcPts val="0"/>
              </a:spcAft>
              <a:buFont typeface="Verdana"/>
              <a:buChar char="◦"/>
              <a:defRPr/>
            </a:pPr>
            <a:r>
              <a:rPr lang="en-US" dirty="0" smtClean="0"/>
              <a:t>High, low, medium, unreliable.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929188"/>
            <a:ext cx="8183562" cy="676275"/>
          </a:xfrm>
        </p:spPr>
        <p:txBody>
          <a:bodyPr/>
          <a:lstStyle/>
          <a:p>
            <a:pPr fontAlgn="auto">
              <a:spcAft>
                <a:spcPts val="0"/>
              </a:spcAft>
              <a:defRPr/>
            </a:pPr>
            <a:r>
              <a:rPr lang="en-US" dirty="0" smtClean="0"/>
              <a:t>Programming Tutorial</a:t>
            </a:r>
            <a:endParaRPr lang="en-US" dirty="0"/>
          </a:p>
        </p:txBody>
      </p:sp>
      <p:sp>
        <p:nvSpPr>
          <p:cNvPr id="3" name="Text Placeholder 2"/>
          <p:cNvSpPr>
            <a:spLocks noGrp="1"/>
          </p:cNvSpPr>
          <p:nvPr>
            <p:ph type="body" idx="1"/>
          </p:nvPr>
        </p:nvSpPr>
        <p:spPr>
          <a:xfrm>
            <a:off x="468313" y="5624513"/>
            <a:ext cx="8183562" cy="420687"/>
          </a:xfrm>
        </p:spPr>
        <p:txBody>
          <a:bodyPr>
            <a:normAutofit/>
          </a:bodyPr>
          <a:lstStyle/>
          <a:p>
            <a:pPr marR="0">
              <a:spcBef>
                <a:spcPct val="0"/>
              </a:spcBef>
              <a:spcAft>
                <a:spcPct val="0"/>
              </a:spcAft>
            </a:pPr>
            <a:r>
              <a:rPr lang="en-US" smtClean="0">
                <a:solidFill>
                  <a:srgbClr val="B95C00"/>
                </a:solidFill>
              </a:rPr>
              <a:t>Simulating an Android application that accesses positioning sensors</a:t>
            </a:r>
          </a:p>
        </p:txBody>
      </p:sp>
      <p:pic>
        <p:nvPicPr>
          <p:cNvPr id="22532" name="Picture 3" descr="androids.gif"/>
          <p:cNvPicPr>
            <a:picLocks noChangeAspect="1"/>
          </p:cNvPicPr>
          <p:nvPr/>
        </p:nvPicPr>
        <p:blipFill>
          <a:blip r:embed="rId2"/>
          <a:srcRect t="18750" b="10001"/>
          <a:stretch>
            <a:fillRect/>
          </a:stretch>
        </p:blipFill>
        <p:spPr bwMode="auto">
          <a:xfrm>
            <a:off x="7696200" y="5927725"/>
            <a:ext cx="9747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Topics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70000" lnSpcReduction="20000"/>
          </a:bodyPr>
          <a:lstStyle/>
          <a:p>
            <a:pPr marL="265176" indent="-265176" fontAlgn="auto">
              <a:spcAft>
                <a:spcPts val="0"/>
              </a:spcAft>
              <a:buFont typeface="Wingdings 2"/>
              <a:buChar char=""/>
              <a:defRPr/>
            </a:pPr>
            <a:r>
              <a:rPr lang="en-US" dirty="0" smtClean="0"/>
              <a:t>Introduction </a:t>
            </a:r>
            <a:r>
              <a:rPr lang="en-US" dirty="0" smtClean="0"/>
              <a:t>to Android</a:t>
            </a:r>
          </a:p>
          <a:p>
            <a:pPr marL="265176" indent="-265176" fontAlgn="auto">
              <a:spcAft>
                <a:spcPts val="0"/>
              </a:spcAft>
              <a:buFont typeface="Wingdings 2"/>
              <a:buChar char=""/>
              <a:defRPr/>
            </a:pPr>
            <a:r>
              <a:rPr lang="en-US" dirty="0" smtClean="0"/>
              <a:t>Background</a:t>
            </a:r>
          </a:p>
          <a:p>
            <a:pPr marL="265176" indent="-265176" fontAlgn="auto">
              <a:spcAft>
                <a:spcPts val="0"/>
              </a:spcAft>
              <a:buFont typeface="Wingdings 2"/>
              <a:buChar char=""/>
              <a:defRPr/>
            </a:pPr>
            <a:r>
              <a:rPr lang="en-US" dirty="0" smtClean="0"/>
              <a:t>Versions of Android</a:t>
            </a:r>
          </a:p>
          <a:p>
            <a:pPr marL="265176" indent="-265176" fontAlgn="auto">
              <a:spcAft>
                <a:spcPts val="0"/>
              </a:spcAft>
              <a:buFont typeface="Wingdings 2"/>
              <a:buChar char=""/>
              <a:defRPr/>
            </a:pPr>
            <a:r>
              <a:rPr lang="en-US" dirty="0" smtClean="0"/>
              <a:t>Limitations</a:t>
            </a:r>
          </a:p>
          <a:p>
            <a:pPr marL="265176" indent="-265176" fontAlgn="auto">
              <a:spcAft>
                <a:spcPts val="0"/>
              </a:spcAft>
              <a:buFont typeface="Wingdings 2"/>
              <a:buChar char=""/>
              <a:defRPr/>
            </a:pPr>
            <a:r>
              <a:rPr lang="en-US" dirty="0" smtClean="0"/>
              <a:t>Android features</a:t>
            </a:r>
          </a:p>
          <a:p>
            <a:pPr marL="265176" indent="-265176" fontAlgn="auto">
              <a:spcAft>
                <a:spcPts val="0"/>
              </a:spcAft>
              <a:buFont typeface="Wingdings 2"/>
              <a:buChar char=""/>
              <a:defRPr/>
            </a:pPr>
            <a:r>
              <a:rPr lang="en-US" dirty="0" smtClean="0"/>
              <a:t>Android Architecture</a:t>
            </a:r>
          </a:p>
          <a:p>
            <a:pPr marL="265176" indent="-265176" fontAlgn="auto">
              <a:spcAft>
                <a:spcPts val="0"/>
              </a:spcAft>
              <a:buFont typeface="Wingdings 2"/>
              <a:buChar char=""/>
              <a:defRPr/>
            </a:pPr>
            <a:r>
              <a:rPr lang="en-US" dirty="0" smtClean="0"/>
              <a:t>Overview </a:t>
            </a:r>
            <a:r>
              <a:rPr lang="en-US" dirty="0" smtClean="0"/>
              <a:t>of Sensors</a:t>
            </a:r>
          </a:p>
          <a:p>
            <a:pPr marL="265176" indent="-265176" fontAlgn="auto">
              <a:spcAft>
                <a:spcPts val="0"/>
              </a:spcAft>
              <a:buFont typeface="Wingdings 2"/>
              <a:buChar char=""/>
              <a:defRPr/>
            </a:pPr>
            <a:r>
              <a:rPr lang="en-US" dirty="0" smtClean="0"/>
              <a:t>Programming Tutorial 1: Tracking location with GPS and Google Maps</a:t>
            </a:r>
          </a:p>
          <a:p>
            <a:pPr marL="265176" indent="-265176" fontAlgn="auto">
              <a:spcAft>
                <a:spcPts val="0"/>
              </a:spcAft>
              <a:buFont typeface="Wingdings 2"/>
              <a:buChar char=""/>
              <a:defRPr/>
            </a:pPr>
            <a:r>
              <a:rPr lang="en-US" dirty="0" smtClean="0"/>
              <a:t>Overview of Networking</a:t>
            </a:r>
          </a:p>
          <a:p>
            <a:pPr marL="265176" indent="-265176" fontAlgn="auto">
              <a:spcAft>
                <a:spcPts val="0"/>
              </a:spcAft>
              <a:buFont typeface="Wingdings 2"/>
              <a:buChar char=""/>
              <a:defRPr/>
            </a:pPr>
            <a:r>
              <a:rPr lang="en-US" dirty="0" smtClean="0"/>
              <a:t>Programming Tutorial 2: Downloading from the Internet</a:t>
            </a:r>
          </a:p>
          <a:p>
            <a:pPr marL="265176" indent="-265176" fontAlgn="auto">
              <a:spcAft>
                <a:spcPts val="0"/>
              </a:spcAft>
              <a:buFont typeface="Wingdings 2"/>
              <a:buChar char=""/>
              <a:defRPr/>
            </a:pPr>
            <a:r>
              <a:rPr lang="en-US" dirty="0" smtClean="0"/>
              <a:t>Programming Tutorial 3: Sending/Receiving SMS Messages</a:t>
            </a:r>
          </a:p>
          <a:p>
            <a:pPr marL="265176" indent="-265176" fontAlgn="auto">
              <a:spcAft>
                <a:spcPts val="0"/>
              </a:spcAft>
              <a:buFont typeface="Wingdings 2"/>
              <a:buChar char=""/>
              <a:defRPr/>
            </a:pPr>
            <a:r>
              <a:rPr lang="en-US" dirty="0" smtClean="0"/>
              <a:t>Resources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Preparing for the Tutorial</a:t>
            </a:r>
            <a:endParaRPr lang="en-US" dirty="0">
              <a:solidFill>
                <a:schemeClr val="accent1">
                  <a:tint val="88000"/>
                  <a:satMod val="150000"/>
                </a:schemeClr>
              </a:solidFill>
            </a:endParaRPr>
          </a:p>
        </p:txBody>
      </p:sp>
      <p:sp>
        <p:nvSpPr>
          <p:cNvPr id="23555" name="Content Placeholder 2"/>
          <p:cNvSpPr>
            <a:spLocks noGrp="1"/>
          </p:cNvSpPr>
          <p:nvPr>
            <p:ph idx="1"/>
          </p:nvPr>
        </p:nvSpPr>
        <p:spPr>
          <a:xfrm>
            <a:off x="503238" y="530225"/>
            <a:ext cx="8183562" cy="4187825"/>
          </a:xfrm>
        </p:spPr>
        <p:txBody>
          <a:bodyPr/>
          <a:lstStyle/>
          <a:p>
            <a:r>
              <a:rPr lang="en-US" smtClean="0"/>
              <a:t>Must have Eclipse IDE installed</a:t>
            </a:r>
          </a:p>
          <a:p>
            <a:r>
              <a:rPr lang="en-US" smtClean="0"/>
              <a:t>Must have Android SDK installed</a:t>
            </a:r>
          </a:p>
          <a:p>
            <a:r>
              <a:rPr lang="en-US" smtClean="0"/>
              <a:t>Must have knowledge of Java</a:t>
            </a:r>
          </a:p>
          <a:p>
            <a:r>
              <a:rPr lang="en-US" smtClean="0"/>
              <a:t>Must have the external Google Maps library installed in your SDK environment. The Maps library is included with the Google APIs add-on, which you can install using the Android SDK and AVD Manager.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Get a Google Maps API Key</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55000" lnSpcReduction="20000"/>
          </a:bodyPr>
          <a:lstStyle/>
          <a:p>
            <a:pPr marL="265176" indent="-265176" fontAlgn="auto">
              <a:spcAft>
                <a:spcPts val="0"/>
              </a:spcAft>
              <a:buFont typeface="Wingdings 2"/>
              <a:buChar char=""/>
              <a:defRPr/>
            </a:pPr>
            <a:r>
              <a:rPr lang="en-US" dirty="0" smtClean="0"/>
              <a:t>A Google Maps API key is required to integrate Google Maps into your Android application. </a:t>
            </a:r>
          </a:p>
          <a:p>
            <a:pPr marL="265176" indent="-265176" fontAlgn="auto">
              <a:spcAft>
                <a:spcPts val="0"/>
              </a:spcAft>
              <a:buFont typeface="Wingdings 2"/>
              <a:buChar char=""/>
              <a:defRPr/>
            </a:pPr>
            <a:r>
              <a:rPr lang="en-US" dirty="0" smtClean="0"/>
              <a:t>To apply for a key:</a:t>
            </a:r>
          </a:p>
          <a:p>
            <a:pPr marL="797814" lvl="1" indent="-514350" fontAlgn="auto">
              <a:spcAft>
                <a:spcPts val="0"/>
              </a:spcAft>
              <a:buFont typeface="+mj-lt"/>
              <a:buAutoNum type="arabicPeriod"/>
              <a:defRPr/>
            </a:pPr>
            <a:r>
              <a:rPr lang="en-US" dirty="0" smtClean="0"/>
              <a:t>Locate the SDK debug certificate in the default folder of "C:\Documents and Settings\&lt;username&gt;\Local Settings\Application Data\Android". The filename of the debug </a:t>
            </a:r>
            <a:r>
              <a:rPr lang="en-US" dirty="0" err="1" smtClean="0"/>
              <a:t>keystore</a:t>
            </a:r>
            <a:r>
              <a:rPr lang="en-US" dirty="0" smtClean="0"/>
              <a:t> is </a:t>
            </a:r>
            <a:r>
              <a:rPr lang="en-US" dirty="0" err="1" smtClean="0"/>
              <a:t>debug.keystore</a:t>
            </a:r>
            <a:r>
              <a:rPr lang="en-US" dirty="0" smtClean="0"/>
              <a:t>. </a:t>
            </a:r>
          </a:p>
          <a:p>
            <a:pPr marL="797814" lvl="1" indent="-514350" fontAlgn="auto">
              <a:spcAft>
                <a:spcPts val="0"/>
              </a:spcAft>
              <a:buFont typeface="+mj-lt"/>
              <a:buAutoNum type="arabicPeriod"/>
              <a:defRPr/>
            </a:pPr>
            <a:r>
              <a:rPr lang="en-US" dirty="0" smtClean="0"/>
              <a:t>Copy the </a:t>
            </a:r>
            <a:r>
              <a:rPr lang="en-US" dirty="0" err="1" smtClean="0"/>
              <a:t>debug.keystore</a:t>
            </a:r>
            <a:r>
              <a:rPr lang="en-US" dirty="0" smtClean="0"/>
              <a:t> file to a folder named C:\Android\. </a:t>
            </a:r>
          </a:p>
          <a:p>
            <a:pPr marL="797814" lvl="1" indent="-514350" fontAlgn="auto">
              <a:spcAft>
                <a:spcPts val="0"/>
              </a:spcAft>
              <a:buFont typeface="+mj-lt"/>
              <a:buAutoNum type="arabicPeriod"/>
              <a:defRPr/>
            </a:pPr>
            <a:r>
              <a:rPr lang="en-US" dirty="0" smtClean="0"/>
              <a:t>Open the command window and navigate to C:\Program Files\Java\&lt;</a:t>
            </a:r>
            <a:r>
              <a:rPr lang="en-US" dirty="0" err="1" smtClean="0"/>
              <a:t>JDK_version_number</a:t>
            </a:r>
            <a:r>
              <a:rPr lang="en-US" dirty="0" smtClean="0"/>
              <a:t>&gt;\bin to locate the Keytool.exe.</a:t>
            </a:r>
          </a:p>
          <a:p>
            <a:pPr marL="797814" lvl="1" indent="-514350" fontAlgn="auto">
              <a:spcAft>
                <a:spcPts val="0"/>
              </a:spcAft>
              <a:buFont typeface="+mj-lt"/>
              <a:buAutoNum type="arabicPeriod"/>
              <a:defRPr/>
            </a:pPr>
            <a:r>
              <a:rPr lang="en-US" dirty="0" smtClean="0"/>
              <a:t>Execute the following to extract the MD5 fingerprint:</a:t>
            </a:r>
          </a:p>
          <a:p>
            <a:pPr marL="1273302" lvl="3" indent="-514350" fontAlgn="auto">
              <a:spcBef>
                <a:spcPts val="230"/>
              </a:spcBef>
              <a:spcAft>
                <a:spcPts val="0"/>
              </a:spcAft>
              <a:buClr>
                <a:schemeClr val="accent2">
                  <a:tint val="85000"/>
                  <a:satMod val="285000"/>
                </a:schemeClr>
              </a:buClr>
              <a:buFont typeface="Verdana"/>
              <a:buNone/>
              <a:defRPr/>
            </a:pPr>
            <a:endParaRPr lang="en-US" dirty="0" smtClean="0"/>
          </a:p>
          <a:p>
            <a:pPr marL="1273302" lvl="3" indent="-514350" fontAlgn="auto">
              <a:spcBef>
                <a:spcPts val="230"/>
              </a:spcBef>
              <a:spcAft>
                <a:spcPts val="0"/>
              </a:spcAft>
              <a:buClr>
                <a:schemeClr val="accent2">
                  <a:tint val="85000"/>
                  <a:satMod val="285000"/>
                </a:schemeClr>
              </a:buClr>
              <a:buFont typeface="Verdana"/>
              <a:buNone/>
              <a:defRPr/>
            </a:pPr>
            <a:r>
              <a:rPr lang="en-US" dirty="0" smtClean="0">
                <a:latin typeface="Courier New" pitchFamily="49" charset="0"/>
                <a:cs typeface="Courier New" pitchFamily="49" charset="0"/>
              </a:rPr>
              <a:t>keytool.exe -list -alias </a:t>
            </a:r>
            <a:r>
              <a:rPr lang="en-US" dirty="0" err="1" smtClean="0">
                <a:latin typeface="Courier New" pitchFamily="49" charset="0"/>
                <a:cs typeface="Courier New" pitchFamily="49" charset="0"/>
              </a:rPr>
              <a:t>androiddebugkey</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keystore</a:t>
            </a:r>
            <a:r>
              <a:rPr lang="en-US" dirty="0" smtClean="0">
                <a:latin typeface="Courier New" pitchFamily="49" charset="0"/>
                <a:cs typeface="Courier New" pitchFamily="49" charset="0"/>
              </a:rPr>
              <a:t> "C:\Android\debug.keystore" -</a:t>
            </a:r>
            <a:r>
              <a:rPr lang="en-US" dirty="0" err="1" smtClean="0">
                <a:latin typeface="Courier New" pitchFamily="49" charset="0"/>
                <a:cs typeface="Courier New" pitchFamily="49" charset="0"/>
              </a:rPr>
              <a:t>storepass</a:t>
            </a:r>
            <a:r>
              <a:rPr lang="en-US" dirty="0" smtClean="0">
                <a:latin typeface="Courier New" pitchFamily="49" charset="0"/>
                <a:cs typeface="Courier New" pitchFamily="49" charset="0"/>
              </a:rPr>
              <a:t> android -</a:t>
            </a:r>
            <a:r>
              <a:rPr lang="en-US" dirty="0" err="1" smtClean="0">
                <a:latin typeface="Courier New" pitchFamily="49" charset="0"/>
                <a:cs typeface="Courier New" pitchFamily="49" charset="0"/>
              </a:rPr>
              <a:t>keypass</a:t>
            </a:r>
            <a:r>
              <a:rPr lang="en-US" dirty="0" smtClean="0">
                <a:latin typeface="Courier New" pitchFamily="49" charset="0"/>
                <a:cs typeface="Courier New" pitchFamily="49" charset="0"/>
              </a:rPr>
              <a:t> android</a:t>
            </a:r>
          </a:p>
          <a:p>
            <a:pPr marL="1273302" lvl="3" indent="-514350" fontAlgn="auto">
              <a:spcBef>
                <a:spcPts val="230"/>
              </a:spcBef>
              <a:spcAft>
                <a:spcPts val="0"/>
              </a:spcAft>
              <a:buClr>
                <a:schemeClr val="accent2">
                  <a:tint val="85000"/>
                  <a:satMod val="285000"/>
                </a:schemeClr>
              </a:buClr>
              <a:buFont typeface="Verdana"/>
              <a:buNone/>
              <a:defRPr/>
            </a:pPr>
            <a:endParaRPr lang="en-US" dirty="0" smtClean="0"/>
          </a:p>
          <a:p>
            <a:pPr marL="797814" lvl="1" indent="-514350" fontAlgn="auto">
              <a:spcAft>
                <a:spcPts val="0"/>
              </a:spcAft>
              <a:buFont typeface="+mj-lt"/>
              <a:buAutoNum type="arabicPeriod"/>
              <a:defRPr/>
            </a:pPr>
            <a:r>
              <a:rPr lang="en-US" dirty="0" smtClean="0"/>
              <a:t>Copy the MD5 certificate fingerprint and navigate your web browser to: http://code.google.com/android/maps-api-signup.html. </a:t>
            </a:r>
          </a:p>
          <a:p>
            <a:pPr marL="797814" lvl="1" indent="-514350" fontAlgn="auto">
              <a:spcAft>
                <a:spcPts val="0"/>
              </a:spcAft>
              <a:buFont typeface="+mj-lt"/>
              <a:buAutoNum type="arabicPeriod"/>
              <a:defRPr/>
            </a:pPr>
            <a:r>
              <a:rPr lang="en-US" dirty="0" smtClean="0"/>
              <a:t>Follow the instructions on the page to complete the application and obtain the Google Maps key. </a:t>
            </a:r>
          </a:p>
          <a:p>
            <a:pPr marL="514350" indent="-514350" fontAlgn="auto">
              <a:spcAft>
                <a:spcPts val="0"/>
              </a:spcAft>
              <a:buFont typeface="Wingdings 2"/>
              <a:buNone/>
              <a:defRPr/>
            </a:pPr>
            <a:r>
              <a:rPr lang="en-US" dirty="0" smtClean="0"/>
              <a:t>For more information on using Google Maps in Android application development:</a:t>
            </a:r>
          </a:p>
          <a:p>
            <a:pPr marL="514350" indent="-514350" fontAlgn="auto">
              <a:spcAft>
                <a:spcPts val="0"/>
              </a:spcAft>
              <a:buFont typeface="Wingdings 2"/>
              <a:buNone/>
              <a:defRPr/>
            </a:pPr>
            <a:r>
              <a:rPr lang="en-US" dirty="0" smtClean="0">
                <a:hlinkClick r:id="rId2"/>
              </a:rPr>
              <a:t>http://mobiforge.com/developing/story/using-google-maps-android</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sz="2800" dirty="0" smtClean="0">
                <a:solidFill>
                  <a:schemeClr val="accent1">
                    <a:tint val="88000"/>
                    <a:satMod val="150000"/>
                  </a:schemeClr>
                </a:solidFill>
              </a:rPr>
              <a:t>Create an Android Virtual Device (AVD)</a:t>
            </a:r>
            <a:endParaRPr lang="en-US" sz="2800"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lnSpcReduction="10000"/>
          </a:bodyPr>
          <a:lstStyle/>
          <a:p>
            <a:pPr marL="265176" indent="-265176" fontAlgn="auto">
              <a:spcAft>
                <a:spcPts val="0"/>
              </a:spcAft>
              <a:buFont typeface="Wingdings 2"/>
              <a:buChar char=""/>
              <a:defRPr/>
            </a:pPr>
            <a:r>
              <a:rPr lang="en-US" dirty="0" smtClean="0"/>
              <a:t>Defines the system image and device settings used by the Emulator</a:t>
            </a:r>
          </a:p>
          <a:p>
            <a:pPr marL="265176" indent="-265176" fontAlgn="auto">
              <a:spcAft>
                <a:spcPts val="0"/>
              </a:spcAft>
              <a:buFont typeface="Wingdings 2"/>
              <a:buChar char=""/>
              <a:defRPr/>
            </a:pPr>
            <a:r>
              <a:rPr lang="en-US" dirty="0" smtClean="0"/>
              <a:t>To create an AVD in Eclipse:</a:t>
            </a:r>
          </a:p>
          <a:p>
            <a:pPr marL="797814" lvl="1" indent="-514350" fontAlgn="auto">
              <a:spcAft>
                <a:spcPts val="0"/>
              </a:spcAft>
              <a:buFont typeface="+mj-lt"/>
              <a:buAutoNum type="arabicPeriod"/>
              <a:defRPr/>
            </a:pPr>
            <a:r>
              <a:rPr lang="en-US" dirty="0" smtClean="0"/>
              <a:t>Select Window &gt; Android SDK and AVD Manager.</a:t>
            </a:r>
          </a:p>
          <a:p>
            <a:pPr marL="1273302" lvl="3" indent="-514350" fontAlgn="auto">
              <a:spcBef>
                <a:spcPts val="230"/>
              </a:spcBef>
              <a:spcAft>
                <a:spcPts val="0"/>
              </a:spcAft>
              <a:buClr>
                <a:schemeClr val="accent2">
                  <a:tint val="85000"/>
                  <a:satMod val="285000"/>
                </a:schemeClr>
              </a:buClr>
              <a:buFont typeface="Verdana"/>
              <a:buNone/>
              <a:defRPr/>
            </a:pPr>
            <a:r>
              <a:rPr lang="en-US" dirty="0" smtClean="0"/>
              <a:t>The Android SDK and AVD Manager displays.</a:t>
            </a:r>
          </a:p>
          <a:p>
            <a:pPr marL="797814" lvl="1" indent="-514350" fontAlgn="auto">
              <a:spcAft>
                <a:spcPts val="0"/>
              </a:spcAft>
              <a:buFont typeface="+mj-lt"/>
              <a:buAutoNum type="arabicPeriod"/>
              <a:defRPr/>
            </a:pPr>
            <a:r>
              <a:rPr lang="en-US" dirty="0" smtClean="0"/>
              <a:t>Make sure the entry for Virtual Devices is selected and click New.</a:t>
            </a:r>
          </a:p>
          <a:p>
            <a:pPr marL="1273302" lvl="3" indent="-514350" fontAlgn="auto">
              <a:spcBef>
                <a:spcPts val="230"/>
              </a:spcBef>
              <a:spcAft>
                <a:spcPts val="0"/>
              </a:spcAft>
              <a:buClr>
                <a:schemeClr val="accent2">
                  <a:tint val="85000"/>
                  <a:satMod val="285000"/>
                </a:schemeClr>
              </a:buClr>
              <a:buFont typeface="Verdana"/>
              <a:buNone/>
              <a:defRPr/>
            </a:pPr>
            <a:r>
              <a:rPr lang="en-US" dirty="0" smtClean="0"/>
              <a:t>The Create new AVD window displays.</a:t>
            </a:r>
          </a:p>
          <a:p>
            <a:pPr marL="797814" lvl="1" indent="-514350" fontAlgn="auto">
              <a:spcAft>
                <a:spcPts val="0"/>
              </a:spcAft>
              <a:buFont typeface="+mj-lt"/>
              <a:buAutoNum type="arabicPeriod"/>
              <a:defRPr/>
            </a:pPr>
            <a:r>
              <a:rPr lang="en-US" dirty="0" smtClean="0"/>
              <a:t>Enter a Name for the AVD.</a:t>
            </a:r>
          </a:p>
          <a:p>
            <a:pPr marL="797814" lvl="1" indent="-514350" fontAlgn="auto">
              <a:spcAft>
                <a:spcPts val="0"/>
              </a:spcAft>
              <a:buFont typeface="+mj-lt"/>
              <a:buAutoNum type="arabicPeriod"/>
              <a:defRPr/>
            </a:pPr>
            <a:r>
              <a:rPr lang="en-US" dirty="0" smtClean="0"/>
              <a:t>Select Google APIs (API level 3) as the Target.</a:t>
            </a:r>
          </a:p>
          <a:p>
            <a:pPr marL="797814" lvl="1" indent="-514350" fontAlgn="auto">
              <a:spcAft>
                <a:spcPts val="0"/>
              </a:spcAft>
              <a:buFont typeface="+mj-lt"/>
              <a:buAutoNum type="arabicPeriod"/>
              <a:defRPr/>
            </a:pPr>
            <a:r>
              <a:rPr lang="en-US" dirty="0" smtClean="0"/>
              <a:t>Click Create AVD.</a:t>
            </a:r>
          </a:p>
          <a:p>
            <a:pPr marL="797814" lvl="1" indent="-514350" fontAlgn="auto">
              <a:spcAft>
                <a:spcPts val="0"/>
              </a:spcAft>
              <a:buFont typeface="+mj-lt"/>
              <a:buAutoNum type="arabicPeriod"/>
              <a:defRPr/>
            </a:pPr>
            <a:r>
              <a:rPr lang="en-US" dirty="0" smtClean="0"/>
              <a:t>Close the Android SDK and AVD Manager.</a:t>
            </a:r>
          </a:p>
          <a:p>
            <a:pPr marL="265176" indent="-265176" fontAlgn="auto">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Create the Android Project</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lnSpcReduction="10000"/>
          </a:bodyPr>
          <a:lstStyle/>
          <a:p>
            <a:pPr marL="265176" indent="-265176" fontAlgn="auto">
              <a:spcAft>
                <a:spcPts val="0"/>
              </a:spcAft>
              <a:buFont typeface="Wingdings 2"/>
              <a:buChar char=""/>
              <a:defRPr/>
            </a:pPr>
            <a:r>
              <a:rPr lang="en-US" dirty="0" smtClean="0"/>
              <a:t>To create the project in Eclipse:</a:t>
            </a:r>
          </a:p>
          <a:p>
            <a:pPr marL="797814" lvl="1" indent="-514350" fontAlgn="auto">
              <a:spcAft>
                <a:spcPts val="0"/>
              </a:spcAft>
              <a:buFont typeface="+mj-lt"/>
              <a:buAutoNum type="arabicPeriod"/>
              <a:defRPr/>
            </a:pPr>
            <a:r>
              <a:rPr lang="en-US" dirty="0" smtClean="0"/>
              <a:t>Select File &gt; New &gt; Project.</a:t>
            </a:r>
          </a:p>
          <a:p>
            <a:pPr marL="797814" lvl="1" indent="-514350" fontAlgn="auto">
              <a:spcAft>
                <a:spcPts val="0"/>
              </a:spcAft>
              <a:buFont typeface="+mj-lt"/>
              <a:buAutoNum type="arabicPeriod"/>
              <a:defRPr/>
            </a:pPr>
            <a:r>
              <a:rPr lang="en-US" dirty="0" smtClean="0"/>
              <a:t>Select Android Project in the Android folder and click Next.</a:t>
            </a:r>
          </a:p>
          <a:p>
            <a:pPr marL="797814" lvl="1" indent="-514350" fontAlgn="auto">
              <a:spcAft>
                <a:spcPts val="0"/>
              </a:spcAft>
              <a:buFont typeface="+mj-lt"/>
              <a:buAutoNum type="arabicPeriod"/>
              <a:defRPr/>
            </a:pPr>
            <a:r>
              <a:rPr lang="en-US" dirty="0" smtClean="0"/>
              <a:t>Enter </a:t>
            </a:r>
            <a:r>
              <a:rPr lang="en-US" dirty="0" err="1" smtClean="0"/>
              <a:t>GPSSimulator</a:t>
            </a:r>
            <a:r>
              <a:rPr lang="en-US" dirty="0" smtClean="0"/>
              <a:t> as the Project Name.</a:t>
            </a:r>
          </a:p>
          <a:p>
            <a:pPr marL="797814" lvl="1" indent="-514350" fontAlgn="auto">
              <a:spcAft>
                <a:spcPts val="0"/>
              </a:spcAft>
              <a:buFont typeface="+mj-lt"/>
              <a:buAutoNum type="arabicPeriod"/>
              <a:defRPr/>
            </a:pPr>
            <a:r>
              <a:rPr lang="en-US" dirty="0" smtClean="0"/>
              <a:t>Select Google APIs (Platform 1.5) as the Build Target.</a:t>
            </a:r>
          </a:p>
          <a:p>
            <a:pPr marL="797814" lvl="1" indent="-514350" fontAlgn="auto">
              <a:spcAft>
                <a:spcPts val="0"/>
              </a:spcAft>
              <a:buFont typeface="+mj-lt"/>
              <a:buAutoNum type="arabicPeriod"/>
              <a:defRPr/>
            </a:pPr>
            <a:r>
              <a:rPr lang="en-US" dirty="0" smtClean="0"/>
              <a:t>Enter </a:t>
            </a:r>
            <a:r>
              <a:rPr lang="en-US" dirty="0" err="1" smtClean="0"/>
              <a:t>GPSSimulator</a:t>
            </a:r>
            <a:r>
              <a:rPr lang="en-US" dirty="0" smtClean="0"/>
              <a:t> as the Application name.</a:t>
            </a:r>
          </a:p>
          <a:p>
            <a:pPr marL="797814" lvl="1" indent="-514350" fontAlgn="auto">
              <a:spcAft>
                <a:spcPts val="0"/>
              </a:spcAft>
              <a:buFont typeface="+mj-lt"/>
              <a:buAutoNum type="arabicPeriod"/>
              <a:defRPr/>
            </a:pPr>
            <a:r>
              <a:rPr lang="en-US" dirty="0" smtClean="0"/>
              <a:t>Enter </a:t>
            </a:r>
            <a:r>
              <a:rPr lang="en-US" dirty="0" err="1" smtClean="0"/>
              <a:t>com.android.gpssimulator</a:t>
            </a:r>
            <a:r>
              <a:rPr lang="en-US" dirty="0" smtClean="0"/>
              <a:t> as the Package name.</a:t>
            </a:r>
          </a:p>
          <a:p>
            <a:pPr marL="797814" lvl="1" indent="-514350" fontAlgn="auto">
              <a:spcAft>
                <a:spcPts val="0"/>
              </a:spcAft>
              <a:buFont typeface="+mj-lt"/>
              <a:buAutoNum type="arabicPeriod"/>
              <a:defRPr/>
            </a:pPr>
            <a:r>
              <a:rPr lang="en-US" dirty="0" smtClean="0"/>
              <a:t>Enter </a:t>
            </a:r>
            <a:r>
              <a:rPr lang="en-US" dirty="0" err="1" smtClean="0"/>
              <a:t>GPSSimulator</a:t>
            </a:r>
            <a:r>
              <a:rPr lang="en-US" dirty="0" smtClean="0"/>
              <a:t> as the Activity name.</a:t>
            </a:r>
          </a:p>
          <a:p>
            <a:pPr marL="797814" lvl="1" indent="-514350" fontAlgn="auto">
              <a:spcAft>
                <a:spcPts val="0"/>
              </a:spcAft>
              <a:buFont typeface="+mj-lt"/>
              <a:buAutoNum type="arabicPeriod"/>
              <a:defRPr/>
            </a:pPr>
            <a:r>
              <a:rPr lang="en-US" dirty="0" smtClean="0"/>
              <a:t>Click Finish.</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The New Android Project</a:t>
            </a:r>
            <a:endParaRPr lang="en-US" dirty="0">
              <a:solidFill>
                <a:schemeClr val="accent1">
                  <a:tint val="88000"/>
                  <a:satMod val="150000"/>
                </a:schemeClr>
              </a:solidFill>
            </a:endParaRPr>
          </a:p>
        </p:txBody>
      </p:sp>
      <p:pic>
        <p:nvPicPr>
          <p:cNvPr id="27651" name="Content Placeholder 3" descr="packageexplorer.png"/>
          <p:cNvPicPr>
            <a:picLocks noGrp="1" noChangeAspect="1"/>
          </p:cNvPicPr>
          <p:nvPr>
            <p:ph idx="1"/>
          </p:nvPr>
        </p:nvPicPr>
        <p:blipFill>
          <a:blip r:embed="rId3"/>
          <a:srcRect/>
          <a:stretch>
            <a:fillRect/>
          </a:stretch>
        </p:blipFill>
        <p:spPr>
          <a:xfrm>
            <a:off x="3448050" y="530225"/>
            <a:ext cx="2293938" cy="418782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sz="2800" dirty="0" smtClean="0">
                <a:solidFill>
                  <a:schemeClr val="accent1">
                    <a:tint val="88000"/>
                    <a:satMod val="150000"/>
                  </a:schemeClr>
                </a:solidFill>
              </a:rPr>
              <a:t>Modify the AndroidManifest.xml File</a:t>
            </a:r>
            <a:endParaRPr lang="en-US" sz="2800"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lnSpcReduction="10000"/>
          </a:bodyPr>
          <a:lstStyle/>
          <a:p>
            <a:pPr marL="265176" indent="-265176" fontAlgn="auto">
              <a:spcAft>
                <a:spcPts val="0"/>
              </a:spcAft>
              <a:buFont typeface="Wingdings 2"/>
              <a:buChar char=""/>
              <a:defRPr/>
            </a:pPr>
            <a:r>
              <a:rPr lang="en-US" dirty="0" smtClean="0"/>
              <a:t>Add permissions for GPS</a:t>
            </a:r>
          </a:p>
          <a:p>
            <a:pPr marL="265176" indent="-265176" fontAlgn="auto">
              <a:spcAft>
                <a:spcPts val="0"/>
              </a:spcAft>
              <a:buFont typeface="Wingdings 2"/>
              <a:buChar char=""/>
              <a:defRPr/>
            </a:pPr>
            <a:r>
              <a:rPr lang="en-US" dirty="0" smtClean="0"/>
              <a:t>To modify the AndroidManifest.xml file:</a:t>
            </a:r>
          </a:p>
          <a:p>
            <a:pPr marL="797814" lvl="1" indent="-514350" fontAlgn="auto">
              <a:spcAft>
                <a:spcPts val="0"/>
              </a:spcAft>
              <a:buFont typeface="+mj-lt"/>
              <a:buAutoNum type="arabicPeriod"/>
              <a:defRPr/>
            </a:pPr>
            <a:r>
              <a:rPr lang="en-US" dirty="0" smtClean="0"/>
              <a:t>Click on the res folder in the </a:t>
            </a:r>
            <a:r>
              <a:rPr lang="en-US" dirty="0" err="1" smtClean="0"/>
              <a:t>GPSSimulator</a:t>
            </a:r>
            <a:r>
              <a:rPr lang="en-US" dirty="0" smtClean="0"/>
              <a:t> project.</a:t>
            </a:r>
          </a:p>
          <a:p>
            <a:pPr marL="797814" lvl="1" indent="-514350" fontAlgn="auto">
              <a:spcAft>
                <a:spcPts val="0"/>
              </a:spcAft>
              <a:buFont typeface="+mj-lt"/>
              <a:buAutoNum type="arabicPeriod"/>
              <a:defRPr/>
            </a:pPr>
            <a:r>
              <a:rPr lang="en-US" dirty="0" smtClean="0"/>
              <a:t>Double-click AndroidManifest.xml to display the </a:t>
            </a:r>
            <a:r>
              <a:rPr lang="en-US" dirty="0" err="1" smtClean="0"/>
              <a:t>GPSSimulator</a:t>
            </a:r>
            <a:r>
              <a:rPr lang="en-US" dirty="0" smtClean="0"/>
              <a:t> Manifest.</a:t>
            </a:r>
          </a:p>
          <a:p>
            <a:pPr marL="797814" lvl="1" indent="-514350" fontAlgn="auto">
              <a:spcAft>
                <a:spcPts val="0"/>
              </a:spcAft>
              <a:buFont typeface="+mj-lt"/>
              <a:buAutoNum type="arabicPeriod"/>
              <a:defRPr/>
            </a:pPr>
            <a:r>
              <a:rPr lang="en-US" dirty="0" smtClean="0"/>
              <a:t>Enter the following lines before the application tag.</a:t>
            </a:r>
          </a:p>
          <a:p>
            <a:pPr marL="1273302" lvl="3" indent="-514350" fontAlgn="auto">
              <a:spcBef>
                <a:spcPts val="230"/>
              </a:spcBef>
              <a:spcAft>
                <a:spcPts val="0"/>
              </a:spcAft>
              <a:buClr>
                <a:schemeClr val="accent2">
                  <a:tint val="85000"/>
                  <a:satMod val="285000"/>
                </a:schemeClr>
              </a:buClr>
              <a:buFont typeface="Verdana"/>
              <a:buNone/>
              <a:defRPr/>
            </a:pPr>
            <a:endParaRPr lang="en-US" sz="1500" dirty="0" smtClean="0">
              <a:latin typeface="Courier New" pitchFamily="49" charset="0"/>
              <a:cs typeface="Courier New" pitchFamily="49" charset="0"/>
            </a:endParaRPr>
          </a:p>
          <a:p>
            <a:pPr marL="1273302" lvl="3" indent="-514350" fontAlgn="auto">
              <a:spcBef>
                <a:spcPts val="230"/>
              </a:spcBef>
              <a:spcAft>
                <a:spcPts val="0"/>
              </a:spcAft>
              <a:buClr>
                <a:schemeClr val="accent2">
                  <a:tint val="85000"/>
                  <a:satMod val="285000"/>
                </a:schemeClr>
              </a:buClr>
              <a:buFont typeface="Verdana"/>
              <a:buNone/>
              <a:defRPr/>
            </a:pPr>
            <a:r>
              <a:rPr lang="en-US" sz="1500" dirty="0" smtClean="0">
                <a:latin typeface="Courier New" pitchFamily="49" charset="0"/>
                <a:cs typeface="Courier New" pitchFamily="49" charset="0"/>
              </a:rPr>
              <a:t>&lt;uses-permission </a:t>
            </a:r>
            <a:r>
              <a:rPr lang="en-US" sz="1500" dirty="0" err="1" smtClean="0">
                <a:latin typeface="Courier New" pitchFamily="49" charset="0"/>
                <a:cs typeface="Courier New" pitchFamily="49" charset="0"/>
              </a:rPr>
              <a:t>android:name</a:t>
            </a:r>
            <a:r>
              <a:rPr lang="en-US" sz="1500" dirty="0" smtClean="0">
                <a:latin typeface="Courier New" pitchFamily="49" charset="0"/>
                <a:cs typeface="Courier New" pitchFamily="49" charset="0"/>
              </a:rPr>
              <a:t>=“</a:t>
            </a:r>
            <a:r>
              <a:rPr lang="en-US" sz="1500" dirty="0" err="1" smtClean="0">
                <a:latin typeface="Courier New" pitchFamily="49" charset="0"/>
                <a:cs typeface="Courier New" pitchFamily="49" charset="0"/>
              </a:rPr>
              <a:t>android.permission.ACCESS_FINE_LOCATION</a:t>
            </a:r>
            <a:r>
              <a:rPr lang="en-US" sz="1500" dirty="0" smtClean="0">
                <a:latin typeface="Courier New" pitchFamily="49" charset="0"/>
                <a:cs typeface="Courier New" pitchFamily="49" charset="0"/>
              </a:rPr>
              <a:t>” /&gt;</a:t>
            </a:r>
          </a:p>
          <a:p>
            <a:pPr marL="1273302" lvl="3" indent="-514350" fontAlgn="auto">
              <a:spcBef>
                <a:spcPts val="230"/>
              </a:spcBef>
              <a:spcAft>
                <a:spcPts val="0"/>
              </a:spcAft>
              <a:buClr>
                <a:schemeClr val="accent2">
                  <a:tint val="85000"/>
                  <a:satMod val="285000"/>
                </a:schemeClr>
              </a:buClr>
              <a:buFont typeface="Verdana"/>
              <a:buNone/>
              <a:defRPr/>
            </a:pPr>
            <a:endParaRPr lang="en-US" sz="1500" dirty="0" smtClean="0">
              <a:latin typeface="Courier New" pitchFamily="49" charset="0"/>
              <a:cs typeface="Courier New" pitchFamily="49" charset="0"/>
            </a:endParaRPr>
          </a:p>
          <a:p>
            <a:pPr marL="797814" lvl="1" indent="-514350" fontAlgn="auto">
              <a:spcAft>
                <a:spcPts val="0"/>
              </a:spcAft>
              <a:buFont typeface="+mj-lt"/>
              <a:buAutoNum type="arabicPeriod"/>
              <a:defRPr/>
            </a:pPr>
            <a:r>
              <a:rPr lang="en-US" dirty="0" smtClean="0"/>
              <a:t>Save the changes to the file.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fontAlgn="auto">
              <a:spcAft>
                <a:spcPts val="0"/>
              </a:spcAft>
              <a:defRPr/>
            </a:pPr>
            <a:r>
              <a:rPr lang="en-US" dirty="0" smtClean="0">
                <a:solidFill>
                  <a:schemeClr val="accent1">
                    <a:tint val="88000"/>
                    <a:satMod val="150000"/>
                  </a:schemeClr>
                </a:solidFill>
              </a:rPr>
              <a:t>Add </a:t>
            </a:r>
            <a:r>
              <a:rPr lang="en-US" dirty="0" err="1" smtClean="0">
                <a:solidFill>
                  <a:schemeClr val="accent1">
                    <a:tint val="88000"/>
                    <a:satMod val="150000"/>
                  </a:schemeClr>
                </a:solidFill>
              </a:rPr>
              <a:t>LocationManager</a:t>
            </a:r>
            <a:r>
              <a:rPr lang="en-US" dirty="0" smtClean="0">
                <a:solidFill>
                  <a:schemeClr val="accent1">
                    <a:tint val="88000"/>
                    <a:satMod val="150000"/>
                  </a:schemeClr>
                </a:solidFill>
              </a:rPr>
              <a:t> to get Updates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92500" lnSpcReduction="10000"/>
          </a:bodyPr>
          <a:lstStyle/>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GPSSimulator</a:t>
            </a:r>
            <a:r>
              <a:rPr lang="en-US" sz="1400" dirty="0" smtClean="0">
                <a:latin typeface="Courier New" pitchFamily="49" charset="0"/>
                <a:cs typeface="Courier New" pitchFamily="49" charset="0"/>
              </a:rPr>
              <a:t> extends Activity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lm;</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Called when the activity is first created.</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onCreate</a:t>
            </a:r>
            <a:r>
              <a:rPr lang="en-US" sz="1400" dirty="0" smtClean="0">
                <a:latin typeface="Courier New" pitchFamily="49" charset="0"/>
                <a:cs typeface="Courier New" pitchFamily="49" charset="0"/>
              </a:rPr>
              <a:t>(Bundle </a:t>
            </a:r>
            <a:r>
              <a:rPr lang="en-US" sz="1400" dirty="0" err="1" smtClean="0">
                <a:latin typeface="Courier New" pitchFamily="49" charset="0"/>
                <a:cs typeface="Courier New" pitchFamily="49" charset="0"/>
              </a:rPr>
              <a:t>savedInstanceState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super.onCreate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savedInstanceState</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setContentView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R.layout.main</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use the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class to obtain GPS locations</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lm =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getSystemService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Context.LOCATION_SERVICE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MyLocationListener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lm.requestLocationUpdates</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LocationManager.GPS_PROVIDER</a:t>
            </a:r>
            <a:r>
              <a:rPr lang="en-US" sz="1400" dirty="0" smtClean="0">
                <a:latin typeface="Courier New" pitchFamily="49" charset="0"/>
                <a:cs typeface="Courier New" pitchFamily="49" charset="0"/>
              </a:rPr>
              <a:t>, 0, 0,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Add </a:t>
            </a:r>
            <a:r>
              <a:rPr lang="en-US" dirty="0" err="1" smtClean="0">
                <a:solidFill>
                  <a:schemeClr val="accent1">
                    <a:tint val="88000"/>
                    <a:satMod val="150000"/>
                  </a:schemeClr>
                </a:solidFill>
              </a:rPr>
              <a:t>MyLocationListener</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85000" lnSpcReduction="20000"/>
          </a:bodyPr>
          <a:lstStyle/>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private class </a:t>
            </a:r>
            <a:r>
              <a:rPr lang="en-US" sz="1400" dirty="0" err="1" smtClean="0">
                <a:latin typeface="Courier New" pitchFamily="49" charset="0"/>
                <a:cs typeface="Courier New" pitchFamily="49" charset="0"/>
              </a:rPr>
              <a:t>MyLocationListener</a:t>
            </a:r>
            <a:r>
              <a:rPr lang="en-US" sz="1400" dirty="0" smtClean="0">
                <a:latin typeface="Courier New" pitchFamily="49" charset="0"/>
                <a:cs typeface="Courier New" pitchFamily="49" charset="0"/>
              </a:rPr>
              <a:t> implements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onLocationChanged</a:t>
            </a:r>
            <a:r>
              <a:rPr lang="en-US" sz="1400" dirty="0" smtClean="0">
                <a:latin typeface="Courier New" pitchFamily="49" charset="0"/>
                <a:cs typeface="Courier New" pitchFamily="49" charset="0"/>
              </a:rPr>
              <a:t>(Location loc)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if (loc != null)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Toast.makeText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getBaseContext</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"Location changed : Lat: " + </a:t>
            </a:r>
            <a:r>
              <a:rPr lang="en-US" sz="1400" dirty="0" err="1" smtClean="0">
                <a:latin typeface="Courier New" pitchFamily="49" charset="0"/>
                <a:cs typeface="Courier New" pitchFamily="49" charset="0"/>
              </a:rPr>
              <a:t>loc.getLatitude</a:t>
            </a: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Lng</a:t>
            </a:r>
            <a:r>
              <a:rPr lang="en-US" sz="1400" dirty="0" smtClean="0">
                <a:latin typeface="Courier New" pitchFamily="49" charset="0"/>
                <a:cs typeface="Courier New" pitchFamily="49" charset="0"/>
              </a:rPr>
              <a:t>: " + </a:t>
            </a:r>
            <a:r>
              <a:rPr lang="en-US" sz="1400" dirty="0" err="1" smtClean="0">
                <a:latin typeface="Courier New" pitchFamily="49" charset="0"/>
                <a:cs typeface="Courier New" pitchFamily="49" charset="0"/>
              </a:rPr>
              <a:t>loc.getLongitude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Toast.LENGTH_SHORT</a:t>
            </a:r>
            <a:r>
              <a:rPr lang="en-US" sz="1400" dirty="0" smtClean="0">
                <a:latin typeface="Courier New" pitchFamily="49" charset="0"/>
                <a:cs typeface="Courier New" pitchFamily="49" charset="0"/>
              </a:rPr>
              <a:t>).show();</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onProviderDisabled</a:t>
            </a:r>
            <a:r>
              <a:rPr lang="en-US" sz="1400" dirty="0" smtClean="0">
                <a:latin typeface="Courier New" pitchFamily="49" charset="0"/>
                <a:cs typeface="Courier New" pitchFamily="49" charset="0"/>
              </a:rPr>
              <a:t>(String provider)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TODO Auto-generated method stub</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onProviderEnabled</a:t>
            </a:r>
            <a:r>
              <a:rPr lang="en-US" sz="1400" dirty="0" smtClean="0">
                <a:latin typeface="Courier New" pitchFamily="49" charset="0"/>
                <a:cs typeface="Courier New" pitchFamily="49" charset="0"/>
              </a:rPr>
              <a:t>(String provider)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TODO Auto-generated method stub</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onStatusChanged</a:t>
            </a:r>
            <a:r>
              <a:rPr lang="en-US" sz="1400" dirty="0" smtClean="0">
                <a:latin typeface="Courier New" pitchFamily="49" charset="0"/>
                <a:cs typeface="Courier New" pitchFamily="49" charset="0"/>
              </a:rPr>
              <a:t>(String provider,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status, Bundle extras)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TODO Auto-generated method stub</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Test the </a:t>
            </a:r>
            <a:r>
              <a:rPr lang="en-US" dirty="0" err="1" smtClean="0">
                <a:solidFill>
                  <a:schemeClr val="accent1">
                    <a:tint val="88000"/>
                    <a:satMod val="150000"/>
                  </a:schemeClr>
                </a:solidFill>
              </a:rPr>
              <a:t>GPSSimulator</a:t>
            </a:r>
            <a:endParaRPr lang="en-US" dirty="0">
              <a:solidFill>
                <a:schemeClr val="accent1">
                  <a:tint val="88000"/>
                  <a:satMod val="150000"/>
                </a:schemeClr>
              </a:solidFill>
            </a:endParaRPr>
          </a:p>
        </p:txBody>
      </p:sp>
      <p:sp>
        <p:nvSpPr>
          <p:cNvPr id="31747" name="Content Placeholder 2"/>
          <p:cNvSpPr>
            <a:spLocks noGrp="1"/>
          </p:cNvSpPr>
          <p:nvPr>
            <p:ph idx="1"/>
          </p:nvPr>
        </p:nvSpPr>
        <p:spPr>
          <a:xfrm>
            <a:off x="503238" y="530225"/>
            <a:ext cx="8183562" cy="4187825"/>
          </a:xfrm>
        </p:spPr>
        <p:txBody>
          <a:bodyPr/>
          <a:lstStyle/>
          <a:p>
            <a:r>
              <a:rPr lang="en-US" smtClean="0"/>
              <a:t>To test in Eclipse:</a:t>
            </a:r>
          </a:p>
          <a:p>
            <a:pPr marL="796925" lvl="1" indent="-514350">
              <a:buFont typeface="Verdana" pitchFamily="34" charset="0"/>
              <a:buAutoNum type="arabicPeriod"/>
            </a:pPr>
            <a:r>
              <a:rPr lang="en-US" smtClean="0"/>
              <a:t>Switch to DDMS view.</a:t>
            </a:r>
          </a:p>
          <a:p>
            <a:pPr marL="796925" lvl="1" indent="-514350">
              <a:buFont typeface="Verdana" pitchFamily="34" charset="0"/>
              <a:buAutoNum type="arabicPeriod"/>
            </a:pPr>
            <a:r>
              <a:rPr lang="en-US" smtClean="0"/>
              <a:t>Find the Location Controls in the Emulator Control tab.</a:t>
            </a:r>
          </a:p>
          <a:p>
            <a:pPr marL="796925" lvl="1" indent="-514350">
              <a:buFont typeface="Verdana" pitchFamily="34" charset="0"/>
              <a:buAutoNum type="arabicPeriod"/>
            </a:pPr>
            <a:r>
              <a:rPr lang="en-US" smtClean="0"/>
              <a:t>Click the GPX tab and click Load GPX.</a:t>
            </a:r>
          </a:p>
          <a:p>
            <a:pPr marL="796925" lvl="1" indent="-514350">
              <a:buFont typeface="Verdana" pitchFamily="34" charset="0"/>
              <a:buAutoNum type="arabicPeriod"/>
            </a:pPr>
            <a:r>
              <a:rPr lang="en-US" smtClean="0"/>
              <a:t>Locate and select the GPX file.</a:t>
            </a:r>
          </a:p>
          <a:p>
            <a:pPr marL="796925" lvl="1" indent="-514350">
              <a:buFont typeface="Verdana" pitchFamily="34" charset="0"/>
              <a:buAutoNum type="arabicPeriod"/>
            </a:pPr>
            <a:r>
              <a:rPr lang="en-US" smtClean="0"/>
              <a:t>Click Play to begin sending coordinates to the Emulator.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Add ability to use Google Maps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85000" lnSpcReduction="20000"/>
          </a:bodyPr>
          <a:lstStyle/>
          <a:p>
            <a:pPr marL="265176" indent="-265176" fontAlgn="auto">
              <a:spcAft>
                <a:spcPts val="0"/>
              </a:spcAft>
              <a:buFont typeface="Wingdings 2"/>
              <a:buChar char=""/>
              <a:defRPr/>
            </a:pPr>
            <a:r>
              <a:rPr lang="en-US" dirty="0" smtClean="0"/>
              <a:t>Update the Manifest with two lines.</a:t>
            </a:r>
          </a:p>
          <a:p>
            <a:pPr marL="265176" indent="-265176" fontAlgn="auto">
              <a:spcAft>
                <a:spcPts val="0"/>
              </a:spcAft>
              <a:buFont typeface="Wingdings 2"/>
              <a:buNone/>
              <a:defRPr/>
            </a:pPr>
            <a:endParaRPr lang="en-US" sz="1600" dirty="0" smtClean="0"/>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&lt;?xml version="1.0" encoding="utf-8"?&gt;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&lt;manifest </a:t>
            </a:r>
            <a:r>
              <a:rPr lang="en-US" sz="1400" dirty="0" err="1" smtClean="0">
                <a:latin typeface="Courier New" pitchFamily="49" charset="0"/>
                <a:cs typeface="Courier New" pitchFamily="49" charset="0"/>
              </a:rPr>
              <a:t>xmlns:android</a:t>
            </a:r>
            <a:r>
              <a:rPr lang="en-US" sz="1400" dirty="0" smtClean="0">
                <a:latin typeface="Courier New" pitchFamily="49" charset="0"/>
                <a:cs typeface="Courier New" pitchFamily="49" charset="0"/>
              </a:rPr>
              <a:t>="http://schemas.android.com/apk/res/android"</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package="</a:t>
            </a:r>
            <a:r>
              <a:rPr lang="en-US" sz="1400" dirty="0" err="1" smtClean="0">
                <a:latin typeface="Courier New" pitchFamily="49" charset="0"/>
                <a:cs typeface="Courier New" pitchFamily="49" charset="0"/>
              </a:rPr>
              <a:t>com.android.GPSSimulator</a:t>
            </a:r>
            <a:r>
              <a:rPr lang="en-US" sz="1400" dirty="0" smtClean="0">
                <a:latin typeface="Courier New" pitchFamily="49" charset="0"/>
                <a:cs typeface="Courier New" pitchFamily="49" charset="0"/>
              </a:rPr>
              <a:t>"&gt;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&lt;uses-permission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android.permission.INTERNET</a:t>
            </a:r>
            <a:r>
              <a:rPr lang="en-US" sz="1400" dirty="0" smtClean="0">
                <a:latin typeface="Courier New" pitchFamily="49" charset="0"/>
                <a:cs typeface="Courier New" pitchFamily="49" charset="0"/>
              </a:rPr>
              <a:t>" /&gt;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&lt;uses-permission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android.permission.ACCESS_FINE_LOCATION</a:t>
            </a:r>
            <a:r>
              <a:rPr lang="en-US" sz="1400" dirty="0" smtClean="0">
                <a:latin typeface="Courier New" pitchFamily="49" charset="0"/>
                <a:cs typeface="Courier New" pitchFamily="49" charset="0"/>
              </a:rPr>
              <a:t>" /&gt;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&lt;application </a:t>
            </a:r>
            <a:r>
              <a:rPr lang="en-US" sz="1400" dirty="0" err="1" smtClean="0">
                <a:latin typeface="Courier New" pitchFamily="49" charset="0"/>
                <a:cs typeface="Courier New" pitchFamily="49" charset="0"/>
              </a:rPr>
              <a:t>android:icon</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drawable</a:t>
            </a:r>
            <a:r>
              <a:rPr lang="en-US" sz="1400" dirty="0" smtClean="0">
                <a:latin typeface="Courier New" pitchFamily="49" charset="0"/>
                <a:cs typeface="Courier New" pitchFamily="49" charset="0"/>
              </a:rPr>
              <a:t>/icon"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android:label</a:t>
            </a:r>
            <a:r>
              <a:rPr lang="en-US" sz="1400" dirty="0" smtClean="0">
                <a:latin typeface="Courier New" pitchFamily="49" charset="0"/>
                <a:cs typeface="Courier New" pitchFamily="49" charset="0"/>
              </a:rPr>
              <a:t>="@string/</a:t>
            </a:r>
            <a:r>
              <a:rPr lang="en-US" sz="1400" dirty="0" err="1" smtClean="0">
                <a:latin typeface="Courier New" pitchFamily="49" charset="0"/>
                <a:cs typeface="Courier New" pitchFamily="49" charset="0"/>
              </a:rPr>
              <a:t>app_name</a:t>
            </a:r>
            <a:r>
              <a:rPr lang="en-US" sz="1400" dirty="0" smtClean="0">
                <a:latin typeface="Courier New" pitchFamily="49" charset="0"/>
                <a:cs typeface="Courier New" pitchFamily="49" charset="0"/>
              </a:rPr>
              <a:t>"&gt;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&lt;uses-library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com.google.android.maps</a:t>
            </a:r>
            <a:r>
              <a:rPr lang="en-US" sz="1400" dirty="0" smtClean="0">
                <a:latin typeface="Courier New" pitchFamily="49" charset="0"/>
                <a:cs typeface="Courier New" pitchFamily="49" charset="0"/>
              </a:rPr>
              <a:t>" /&gt;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&lt;activity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=".GPS" </a:t>
            </a:r>
            <a:r>
              <a:rPr lang="en-US" sz="1400" dirty="0" err="1" smtClean="0">
                <a:latin typeface="Courier New" pitchFamily="49" charset="0"/>
                <a:cs typeface="Courier New" pitchFamily="49" charset="0"/>
              </a:rPr>
              <a:t>android:label</a:t>
            </a:r>
            <a:r>
              <a:rPr lang="en-US" sz="1400" dirty="0" smtClean="0">
                <a:latin typeface="Courier New" pitchFamily="49" charset="0"/>
                <a:cs typeface="Courier New" pitchFamily="49" charset="0"/>
              </a:rPr>
              <a:t>="@string/</a:t>
            </a:r>
            <a:r>
              <a:rPr lang="en-US" sz="1400" dirty="0" err="1" smtClean="0">
                <a:latin typeface="Courier New" pitchFamily="49" charset="0"/>
                <a:cs typeface="Courier New" pitchFamily="49" charset="0"/>
              </a:rPr>
              <a:t>app_name</a:t>
            </a:r>
            <a:r>
              <a:rPr lang="en-US" sz="1400" dirty="0" smtClean="0">
                <a:latin typeface="Courier New" pitchFamily="49" charset="0"/>
                <a:cs typeface="Courier New" pitchFamily="49" charset="0"/>
              </a:rPr>
              <a:t>"&gt;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&lt;intent-filter&gt;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&lt;action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android.intent.action.MAIN</a:t>
            </a:r>
            <a:r>
              <a:rPr lang="en-US" sz="1400" dirty="0" smtClean="0">
                <a:latin typeface="Courier New" pitchFamily="49" charset="0"/>
                <a:cs typeface="Courier New" pitchFamily="49" charset="0"/>
              </a:rPr>
              <a:t>" /&gt;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&lt;category </a:t>
            </a:r>
            <a:r>
              <a:rPr lang="en-US" sz="1400" dirty="0" err="1" smtClean="0">
                <a:latin typeface="Courier New" pitchFamily="49" charset="0"/>
                <a:cs typeface="Courier New" pitchFamily="49" charset="0"/>
              </a:rPr>
              <a:t>android:name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android.intent.category.LAUNCHER</a:t>
            </a:r>
            <a:r>
              <a:rPr lang="en-US" sz="1400" dirty="0" smtClean="0">
                <a:latin typeface="Courier New" pitchFamily="49" charset="0"/>
                <a:cs typeface="Courier New" pitchFamily="49" charset="0"/>
              </a:rPr>
              <a:t>" /&gt;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&lt;/intent-filter&gt;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&lt;/activity&gt;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&lt;/application&gt;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&lt;/manifest&gt;</a:t>
            </a:r>
            <a:endParaRPr lang="en-US" sz="1400" dirty="0">
              <a:latin typeface="Courier New" pitchFamily="49" charset="0"/>
              <a:cs typeface="Courier New" pitchFamily="49" charset="0"/>
            </a:endParaRPr>
          </a:p>
        </p:txBody>
      </p:sp>
      <p:sp>
        <p:nvSpPr>
          <p:cNvPr id="6" name="Right Arrow 5"/>
          <p:cNvSpPr/>
          <p:nvPr/>
        </p:nvSpPr>
        <p:spPr>
          <a:xfrm rot="10800000">
            <a:off x="6400800" y="1828800"/>
            <a:ext cx="1676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ight Arrow 6"/>
          <p:cNvSpPr/>
          <p:nvPr/>
        </p:nvSpPr>
        <p:spPr>
          <a:xfrm rot="10800000">
            <a:off x="6400800" y="3048000"/>
            <a:ext cx="16764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929188"/>
            <a:ext cx="8183562" cy="676275"/>
          </a:xfrm>
        </p:spPr>
        <p:txBody>
          <a:bodyPr/>
          <a:lstStyle/>
          <a:p>
            <a:pPr fontAlgn="auto">
              <a:spcAft>
                <a:spcPts val="0"/>
              </a:spcAft>
              <a:defRPr/>
            </a:pPr>
            <a:r>
              <a:rPr lang="en-US" dirty="0" smtClean="0"/>
              <a:t>Introduction to Android</a:t>
            </a:r>
            <a:endParaRPr lang="en-US" dirty="0"/>
          </a:p>
        </p:txBody>
      </p:sp>
      <p:sp>
        <p:nvSpPr>
          <p:cNvPr id="3" name="Text Placeholder 2"/>
          <p:cNvSpPr>
            <a:spLocks noGrp="1"/>
          </p:cNvSpPr>
          <p:nvPr>
            <p:ph type="body" idx="1"/>
          </p:nvPr>
        </p:nvSpPr>
        <p:spPr>
          <a:xfrm>
            <a:off x="468313" y="5624513"/>
            <a:ext cx="8183562" cy="420687"/>
          </a:xfrm>
        </p:spPr>
        <p:txBody>
          <a:bodyPr>
            <a:normAutofit/>
          </a:bodyPr>
          <a:lstStyle/>
          <a:p>
            <a:pPr marR="0">
              <a:spcBef>
                <a:spcPct val="0"/>
              </a:spcBef>
              <a:spcAft>
                <a:spcPct val="0"/>
              </a:spcAft>
            </a:pPr>
            <a:r>
              <a:rPr lang="en-US" smtClean="0">
                <a:solidFill>
                  <a:srgbClr val="B95C00"/>
                </a:solidFill>
              </a:rPr>
              <a:t>A brief guide to the Android Application Development Environment</a:t>
            </a:r>
          </a:p>
        </p:txBody>
      </p:sp>
      <p:pic>
        <p:nvPicPr>
          <p:cNvPr id="8196" name="Picture 3" descr="androids.gif"/>
          <p:cNvPicPr>
            <a:picLocks noChangeAspect="1"/>
          </p:cNvPicPr>
          <p:nvPr/>
        </p:nvPicPr>
        <p:blipFill>
          <a:blip r:embed="rId2"/>
          <a:srcRect t="18750" b="10001"/>
          <a:stretch>
            <a:fillRect/>
          </a:stretch>
        </p:blipFill>
        <p:spPr bwMode="auto">
          <a:xfrm>
            <a:off x="7696200" y="5927725"/>
            <a:ext cx="9747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Add </a:t>
            </a:r>
            <a:r>
              <a:rPr lang="en-US" dirty="0" err="1" smtClean="0">
                <a:solidFill>
                  <a:schemeClr val="accent1">
                    <a:tint val="88000"/>
                    <a:satMod val="150000"/>
                  </a:schemeClr>
                </a:solidFill>
              </a:rPr>
              <a:t>MapView</a:t>
            </a:r>
            <a:r>
              <a:rPr lang="en-US" dirty="0" smtClean="0">
                <a:solidFill>
                  <a:schemeClr val="accent1">
                    <a:tint val="88000"/>
                    <a:satMod val="150000"/>
                  </a:schemeClr>
                </a:solidFill>
              </a:rPr>
              <a:t> to main.xml</a:t>
            </a:r>
            <a:endParaRPr lang="en-US" dirty="0">
              <a:solidFill>
                <a:schemeClr val="accent1">
                  <a:tint val="88000"/>
                  <a:satMod val="150000"/>
                </a:schemeClr>
              </a:solidFill>
            </a:endParaRPr>
          </a:p>
        </p:txBody>
      </p:sp>
      <p:sp>
        <p:nvSpPr>
          <p:cNvPr id="33795" name="Content Placeholder 2"/>
          <p:cNvSpPr>
            <a:spLocks noGrp="1"/>
          </p:cNvSpPr>
          <p:nvPr>
            <p:ph idx="1"/>
          </p:nvPr>
        </p:nvSpPr>
        <p:spPr>
          <a:xfrm>
            <a:off x="503238" y="530225"/>
            <a:ext cx="8183562" cy="4187825"/>
          </a:xfrm>
        </p:spPr>
        <p:txBody>
          <a:bodyPr/>
          <a:lstStyle/>
          <a:p>
            <a:pPr marL="0" indent="0">
              <a:spcBef>
                <a:spcPct val="0"/>
              </a:spcBef>
              <a:buFont typeface="Wingdings 2" pitchFamily="18" charset="2"/>
              <a:buNone/>
            </a:pPr>
            <a:r>
              <a:rPr lang="en-US" sz="1400" smtClean="0">
                <a:latin typeface="Courier New" pitchFamily="49" charset="0"/>
                <a:cs typeface="Courier New" pitchFamily="49" charset="0"/>
              </a:rPr>
              <a:t>&lt;?xml version="1.0" encoding="utf-8"?&gt;</a:t>
            </a:r>
          </a:p>
          <a:p>
            <a:pPr marL="0" indent="0">
              <a:spcBef>
                <a:spcPct val="0"/>
              </a:spcBef>
              <a:buFont typeface="Wingdings 2" pitchFamily="18" charset="2"/>
              <a:buNone/>
            </a:pPr>
            <a:r>
              <a:rPr lang="en-US" sz="1400" smtClean="0">
                <a:latin typeface="Courier New" pitchFamily="49" charset="0"/>
                <a:cs typeface="Courier New" pitchFamily="49" charset="0"/>
              </a:rPr>
              <a:t>&lt;LinearLayout xmlns:android="http://schemas.android.com/apk/res/android"</a:t>
            </a:r>
          </a:p>
          <a:p>
            <a:pPr marL="0" indent="0">
              <a:spcBef>
                <a:spcPct val="0"/>
              </a:spcBef>
              <a:buFont typeface="Wingdings 2" pitchFamily="18" charset="2"/>
              <a:buNone/>
            </a:pPr>
            <a:r>
              <a:rPr lang="en-US" sz="1400" smtClean="0">
                <a:latin typeface="Courier New" pitchFamily="49" charset="0"/>
                <a:cs typeface="Courier New" pitchFamily="49" charset="0"/>
              </a:rPr>
              <a:t>  android:orientation="vertical"</a:t>
            </a:r>
          </a:p>
          <a:p>
            <a:pPr marL="0" indent="0">
              <a:spcBef>
                <a:spcPct val="0"/>
              </a:spcBef>
              <a:buFont typeface="Wingdings 2" pitchFamily="18" charset="2"/>
              <a:buNone/>
            </a:pPr>
            <a:r>
              <a:rPr lang="en-US" sz="1400" smtClean="0">
                <a:latin typeface="Courier New" pitchFamily="49" charset="0"/>
                <a:cs typeface="Courier New" pitchFamily="49" charset="0"/>
              </a:rPr>
              <a:t>  android:layout_width="fill_parent"</a:t>
            </a:r>
          </a:p>
          <a:p>
            <a:pPr marL="0" indent="0">
              <a:spcBef>
                <a:spcPct val="0"/>
              </a:spcBef>
              <a:buFont typeface="Wingdings 2" pitchFamily="18" charset="2"/>
              <a:buNone/>
            </a:pPr>
            <a:r>
              <a:rPr lang="en-US" sz="1400" smtClean="0">
                <a:latin typeface="Courier New" pitchFamily="49" charset="0"/>
                <a:cs typeface="Courier New" pitchFamily="49" charset="0"/>
              </a:rPr>
              <a:t>  android:layout_height="fill_parent"</a:t>
            </a:r>
          </a:p>
          <a:p>
            <a:pPr marL="0" indent="0">
              <a:spcBef>
                <a:spcPct val="0"/>
              </a:spcBef>
              <a:buFont typeface="Wingdings 2" pitchFamily="18" charset="2"/>
              <a:buNone/>
            </a:pPr>
            <a:r>
              <a:rPr lang="en-US" sz="1400" smtClean="0">
                <a:latin typeface="Courier New" pitchFamily="49" charset="0"/>
                <a:cs typeface="Courier New" pitchFamily="49" charset="0"/>
              </a:rPr>
              <a:t>  &gt;</a:t>
            </a:r>
          </a:p>
          <a:p>
            <a:pPr marL="0" indent="0">
              <a:spcBef>
                <a:spcPct val="0"/>
              </a:spcBef>
              <a:buFont typeface="Wingdings 2" pitchFamily="18" charset="2"/>
              <a:buNone/>
            </a:pPr>
            <a:r>
              <a:rPr lang="en-US" sz="1400" smtClean="0">
                <a:latin typeface="Courier New" pitchFamily="49" charset="0"/>
                <a:cs typeface="Courier New" pitchFamily="49" charset="0"/>
              </a:rPr>
              <a:t>    </a:t>
            </a:r>
          </a:p>
          <a:p>
            <a:pPr marL="0" indent="0">
              <a:spcBef>
                <a:spcPct val="0"/>
              </a:spcBef>
              <a:buFont typeface="Wingdings 2" pitchFamily="18" charset="2"/>
              <a:buNone/>
            </a:pPr>
            <a:r>
              <a:rPr lang="en-US" sz="1400" smtClean="0">
                <a:latin typeface="Courier New" pitchFamily="49" charset="0"/>
                <a:cs typeface="Courier New" pitchFamily="49" charset="0"/>
              </a:rPr>
              <a:t>  &lt;com.google.android.maps.MapView </a:t>
            </a:r>
          </a:p>
          <a:p>
            <a:pPr marL="0" indent="0">
              <a:spcBef>
                <a:spcPct val="0"/>
              </a:spcBef>
              <a:buFont typeface="Wingdings 2" pitchFamily="18" charset="2"/>
              <a:buNone/>
            </a:pPr>
            <a:r>
              <a:rPr lang="en-US" sz="1400" smtClean="0">
                <a:latin typeface="Courier New" pitchFamily="49" charset="0"/>
                <a:cs typeface="Courier New" pitchFamily="49" charset="0"/>
              </a:rPr>
              <a:t>    android:id="@+id/mapview1"</a:t>
            </a:r>
          </a:p>
          <a:p>
            <a:pPr marL="0" indent="0">
              <a:spcBef>
                <a:spcPct val="0"/>
              </a:spcBef>
              <a:buFont typeface="Wingdings 2" pitchFamily="18" charset="2"/>
              <a:buNone/>
            </a:pPr>
            <a:r>
              <a:rPr lang="en-US" sz="1400" smtClean="0">
                <a:latin typeface="Courier New" pitchFamily="49" charset="0"/>
                <a:cs typeface="Courier New" pitchFamily="49" charset="0"/>
              </a:rPr>
              <a:t>    android:layout_width="fill_parent" </a:t>
            </a:r>
          </a:p>
          <a:p>
            <a:pPr marL="0" indent="0">
              <a:spcBef>
                <a:spcPct val="0"/>
              </a:spcBef>
              <a:buFont typeface="Wingdings 2" pitchFamily="18" charset="2"/>
              <a:buNone/>
            </a:pPr>
            <a:r>
              <a:rPr lang="en-US" sz="1400" smtClean="0">
                <a:latin typeface="Courier New" pitchFamily="49" charset="0"/>
                <a:cs typeface="Courier New" pitchFamily="49" charset="0"/>
              </a:rPr>
              <a:t>    android:layout_height="fill_parent" </a:t>
            </a:r>
          </a:p>
          <a:p>
            <a:pPr marL="0" indent="0">
              <a:spcBef>
                <a:spcPct val="0"/>
              </a:spcBef>
              <a:buFont typeface="Wingdings 2" pitchFamily="18" charset="2"/>
              <a:buNone/>
            </a:pPr>
            <a:r>
              <a:rPr lang="en-US" sz="1400" smtClean="0">
                <a:latin typeface="Courier New" pitchFamily="49" charset="0"/>
                <a:cs typeface="Courier New" pitchFamily="49" charset="0"/>
              </a:rPr>
              <a:t>    android:enabled="true" </a:t>
            </a:r>
          </a:p>
          <a:p>
            <a:pPr marL="0" indent="0">
              <a:spcBef>
                <a:spcPct val="0"/>
              </a:spcBef>
              <a:buFont typeface="Wingdings 2" pitchFamily="18" charset="2"/>
              <a:buNone/>
            </a:pPr>
            <a:r>
              <a:rPr lang="en-US" sz="1400" smtClean="0">
                <a:latin typeface="Courier New" pitchFamily="49" charset="0"/>
                <a:cs typeface="Courier New" pitchFamily="49" charset="0"/>
              </a:rPr>
              <a:t>    android:clickable="true" </a:t>
            </a:r>
          </a:p>
          <a:p>
            <a:pPr marL="0" indent="0">
              <a:spcBef>
                <a:spcPct val="0"/>
              </a:spcBef>
              <a:buFont typeface="Wingdings 2" pitchFamily="18" charset="2"/>
              <a:buNone/>
            </a:pPr>
            <a:r>
              <a:rPr lang="en-US" sz="1400" smtClean="0">
                <a:latin typeface="Courier New" pitchFamily="49" charset="0"/>
                <a:cs typeface="Courier New" pitchFamily="49" charset="0"/>
              </a:rPr>
              <a:t>    android:apiKey=“Your API Key Here" /&gt;    </a:t>
            </a:r>
          </a:p>
          <a:p>
            <a:pPr marL="0" indent="0">
              <a:spcBef>
                <a:spcPct val="0"/>
              </a:spcBef>
              <a:buFont typeface="Wingdings 2" pitchFamily="18" charset="2"/>
              <a:buNone/>
            </a:pPr>
            <a:r>
              <a:rPr lang="en-US" sz="1400" smtClean="0">
                <a:latin typeface="Courier New" pitchFamily="49" charset="0"/>
                <a:cs typeface="Courier New" pitchFamily="49" charset="0"/>
              </a:rPr>
              <a:t>    </a:t>
            </a:r>
          </a:p>
          <a:p>
            <a:pPr marL="0" indent="0">
              <a:spcBef>
                <a:spcPct val="0"/>
              </a:spcBef>
              <a:buFont typeface="Wingdings 2" pitchFamily="18" charset="2"/>
              <a:buNone/>
            </a:pPr>
            <a:r>
              <a:rPr lang="en-US" sz="1400" smtClean="0">
                <a:latin typeface="Courier New" pitchFamily="49" charset="0"/>
                <a:cs typeface="Courier New" pitchFamily="49" charset="0"/>
              </a:rPr>
              <a:t>&lt;/LinearLayout&gt;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normAutofit fontScale="90000"/>
          </a:bodyPr>
          <a:lstStyle/>
          <a:p>
            <a:pPr fontAlgn="auto">
              <a:spcAft>
                <a:spcPts val="0"/>
              </a:spcAft>
              <a:defRPr/>
            </a:pPr>
            <a:r>
              <a:rPr lang="en-US" dirty="0" smtClean="0">
                <a:solidFill>
                  <a:schemeClr val="accent1">
                    <a:tint val="88000"/>
                    <a:satMod val="150000"/>
                  </a:schemeClr>
                </a:solidFill>
              </a:rPr>
              <a:t>Modify </a:t>
            </a:r>
            <a:r>
              <a:rPr lang="en-US" dirty="0" err="1" smtClean="0">
                <a:solidFill>
                  <a:schemeClr val="accent1">
                    <a:tint val="88000"/>
                    <a:satMod val="150000"/>
                  </a:schemeClr>
                </a:solidFill>
              </a:rPr>
              <a:t>GPSSimulator</a:t>
            </a:r>
            <a:r>
              <a:rPr lang="en-US" dirty="0" smtClean="0">
                <a:solidFill>
                  <a:schemeClr val="accent1">
                    <a:tint val="88000"/>
                    <a:satMod val="150000"/>
                  </a:schemeClr>
                </a:solidFill>
              </a:rPr>
              <a:t> to use Google Maps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fontScale="32500" lnSpcReduction="20000"/>
          </a:bodyPr>
          <a:lstStyle/>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public class </a:t>
            </a:r>
            <a:r>
              <a:rPr lang="en-US" sz="1400" dirty="0" err="1" smtClean="0">
                <a:latin typeface="Courier New" pitchFamily="49" charset="0"/>
                <a:cs typeface="Courier New" pitchFamily="49" charset="0"/>
              </a:rPr>
              <a:t>GPSSimulator</a:t>
            </a:r>
            <a:r>
              <a:rPr lang="en-US" sz="1400" dirty="0" smtClean="0">
                <a:latin typeface="Courier New" pitchFamily="49" charset="0"/>
                <a:cs typeface="Courier New" pitchFamily="49" charset="0"/>
              </a:rPr>
              <a:t> extends </a:t>
            </a:r>
            <a:r>
              <a:rPr lang="en-US" sz="1400" dirty="0" err="1" smtClean="0">
                <a:latin typeface="Courier New" pitchFamily="49" charset="0"/>
                <a:cs typeface="Courier New" pitchFamily="49" charset="0"/>
              </a:rPr>
              <a:t>MapActivity</a:t>
            </a: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lm;</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MapView</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mapView</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a:t>
            </a:r>
            <a:r>
              <a:rPr lang="en-US" sz="1400" dirty="0" err="1" smtClean="0">
                <a:latin typeface="Courier New" pitchFamily="49" charset="0"/>
                <a:cs typeface="Courier New" pitchFamily="49" charset="0"/>
              </a:rPr>
              <a:t>MapController</a:t>
            </a:r>
            <a:r>
              <a:rPr lang="en-US" sz="1400" dirty="0" smtClean="0">
                <a:latin typeface="Courier New" pitchFamily="49" charset="0"/>
                <a:cs typeface="Courier New" pitchFamily="49" charset="0"/>
              </a:rPr>
              <a:t> mc;</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Called when the activity is first created.</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onCreate</a:t>
            </a:r>
            <a:r>
              <a:rPr lang="en-US" sz="1400" dirty="0" smtClean="0">
                <a:latin typeface="Courier New" pitchFamily="49" charset="0"/>
                <a:cs typeface="Courier New" pitchFamily="49" charset="0"/>
              </a:rPr>
              <a:t>(Bundle </a:t>
            </a:r>
            <a:r>
              <a:rPr lang="en-US" sz="1400" dirty="0" err="1" smtClean="0">
                <a:latin typeface="Courier New" pitchFamily="49" charset="0"/>
                <a:cs typeface="Courier New" pitchFamily="49" charset="0"/>
              </a:rPr>
              <a:t>savedInstanceState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super.onCreate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savedInstanceState</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setContentView</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R.layout.main</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use the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class to obtain GPS locations</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lm = (</a:t>
            </a:r>
            <a:r>
              <a:rPr lang="en-US" sz="1400" dirty="0" err="1" smtClean="0">
                <a:latin typeface="Courier New" pitchFamily="49" charset="0"/>
                <a:cs typeface="Courier New" pitchFamily="49" charset="0"/>
              </a:rPr>
              <a:t>LocationManager</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getSystemService</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Context.LOCATION_SERVICE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 new </a:t>
            </a:r>
            <a:r>
              <a:rPr lang="en-US" sz="1400" dirty="0" err="1" smtClean="0">
                <a:latin typeface="Courier New" pitchFamily="49" charset="0"/>
                <a:cs typeface="Courier New" pitchFamily="49" charset="0"/>
              </a:rPr>
              <a:t>MyLocationListener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lm.requestLocationUpdates</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LocationManager.GPS_PROVIDER</a:t>
            </a:r>
            <a:r>
              <a:rPr lang="en-US" sz="1400" dirty="0" smtClean="0">
                <a:latin typeface="Courier New" pitchFamily="49" charset="0"/>
                <a:cs typeface="Courier New" pitchFamily="49" charset="0"/>
              </a:rPr>
              <a:t>, 0, 0,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mapView</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MapView</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findViewById</a:t>
            </a:r>
            <a:r>
              <a:rPr lang="en-US" sz="1400" dirty="0" smtClean="0">
                <a:latin typeface="Courier New" pitchFamily="49" charset="0"/>
                <a:cs typeface="Courier New" pitchFamily="49" charset="0"/>
              </a:rPr>
              <a:t>(R.id.mapview1);</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mc = </a:t>
            </a:r>
            <a:r>
              <a:rPr lang="en-US" sz="1400" dirty="0" err="1" smtClean="0">
                <a:latin typeface="Courier New" pitchFamily="49" charset="0"/>
                <a:cs typeface="Courier New" pitchFamily="49" charset="0"/>
              </a:rPr>
              <a:t>mapView.getController</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protected </a:t>
            </a:r>
            <a:r>
              <a:rPr lang="en-US" sz="1400" dirty="0" err="1" smtClean="0">
                <a:latin typeface="Courier New" pitchFamily="49" charset="0"/>
                <a:cs typeface="Courier New" pitchFamily="49" charset="0"/>
              </a:rPr>
              <a:t>boolean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isRouteDisplayed</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return false;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private class </a:t>
            </a:r>
            <a:r>
              <a:rPr lang="en-US" sz="1400" dirty="0" err="1" smtClean="0">
                <a:latin typeface="Courier New" pitchFamily="49" charset="0"/>
                <a:cs typeface="Courier New" pitchFamily="49" charset="0"/>
              </a:rPr>
              <a:t>MyLocationListener</a:t>
            </a:r>
            <a:r>
              <a:rPr lang="en-US" sz="1400" dirty="0" smtClean="0">
                <a:latin typeface="Courier New" pitchFamily="49" charset="0"/>
                <a:cs typeface="Courier New" pitchFamily="49" charset="0"/>
              </a:rPr>
              <a:t> implements </a:t>
            </a:r>
            <a:r>
              <a:rPr lang="en-US" sz="1400" dirty="0" err="1" smtClean="0">
                <a:latin typeface="Courier New" pitchFamily="49" charset="0"/>
                <a:cs typeface="Courier New" pitchFamily="49" charset="0"/>
              </a:rPr>
              <a:t>LocationListener</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onLocationChanged</a:t>
            </a:r>
            <a:r>
              <a:rPr lang="en-US" sz="1400" dirty="0" smtClean="0">
                <a:latin typeface="Courier New" pitchFamily="49" charset="0"/>
                <a:cs typeface="Courier New" pitchFamily="49" charset="0"/>
              </a:rPr>
              <a:t>(Location loc)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if (loc != null)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Toast.makeText</a:t>
            </a:r>
            <a:r>
              <a:rPr lang="en-US" sz="1400" dirty="0" smtClean="0">
                <a:latin typeface="Courier New" pitchFamily="49" charset="0"/>
                <a:cs typeface="Courier New" pitchFamily="49" charset="0"/>
              </a:rPr>
              <a:t>(</a:t>
            </a:r>
            <a:r>
              <a:rPr lang="en-US" sz="1400" dirty="0" err="1" smtClean="0">
                <a:latin typeface="Courier New" pitchFamily="49" charset="0"/>
                <a:cs typeface="Courier New" pitchFamily="49" charset="0"/>
              </a:rPr>
              <a:t>getBaseContext</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"Location changed : Lat: " + </a:t>
            </a:r>
            <a:r>
              <a:rPr lang="en-US" sz="1400" dirty="0" err="1" smtClean="0">
                <a:latin typeface="Courier New" pitchFamily="49" charset="0"/>
                <a:cs typeface="Courier New" pitchFamily="49" charset="0"/>
              </a:rPr>
              <a:t>loc.getLatitude</a:t>
            </a: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Lng</a:t>
            </a:r>
            <a:r>
              <a:rPr lang="en-US" sz="1400" dirty="0" smtClean="0">
                <a:latin typeface="Courier New" pitchFamily="49" charset="0"/>
                <a:cs typeface="Courier New" pitchFamily="49" charset="0"/>
              </a:rPr>
              <a:t>: " + </a:t>
            </a:r>
            <a:r>
              <a:rPr lang="en-US" sz="1400" dirty="0" err="1" smtClean="0">
                <a:latin typeface="Courier New" pitchFamily="49" charset="0"/>
                <a:cs typeface="Courier New" pitchFamily="49" charset="0"/>
              </a:rPr>
              <a:t>loc.getLongitude</a:t>
            </a: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Toast.LENGTH_SHORT</a:t>
            </a:r>
            <a:r>
              <a:rPr lang="en-US" sz="1400" dirty="0" smtClean="0">
                <a:latin typeface="Courier New" pitchFamily="49" charset="0"/>
                <a:cs typeface="Courier New" pitchFamily="49" charset="0"/>
              </a:rPr>
              <a:t>).show();</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GeoPoint</a:t>
            </a:r>
            <a:r>
              <a:rPr lang="en-US" sz="1400" dirty="0" smtClean="0">
                <a:latin typeface="Courier New" pitchFamily="49" charset="0"/>
                <a:cs typeface="Courier New" pitchFamily="49" charset="0"/>
              </a:rPr>
              <a:t> p = new </a:t>
            </a:r>
            <a:r>
              <a:rPr lang="en-US" sz="1400" dirty="0" err="1" smtClean="0">
                <a:latin typeface="Courier New" pitchFamily="49" charset="0"/>
                <a:cs typeface="Courier New" pitchFamily="49" charset="0"/>
              </a:rPr>
              <a:t>GeoPoint</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loc.getLatitude</a:t>
            </a:r>
            <a:r>
              <a:rPr lang="en-US" sz="1400" dirty="0" smtClean="0">
                <a:latin typeface="Courier New" pitchFamily="49" charset="0"/>
                <a:cs typeface="Courier New" pitchFamily="49" charset="0"/>
              </a:rPr>
              <a:t>() * 1E6),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loc.getLongitude</a:t>
            </a:r>
            <a:r>
              <a:rPr lang="en-US" sz="1400" dirty="0" smtClean="0">
                <a:latin typeface="Courier New" pitchFamily="49" charset="0"/>
                <a:cs typeface="Courier New" pitchFamily="49" charset="0"/>
              </a:rPr>
              <a:t>() * 1E6));</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mc.animateTo</a:t>
            </a:r>
            <a:r>
              <a:rPr lang="en-US" sz="1400" dirty="0" smtClean="0">
                <a:latin typeface="Courier New" pitchFamily="49" charset="0"/>
                <a:cs typeface="Courier New" pitchFamily="49" charset="0"/>
              </a:rPr>
              <a:t>(p);</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mc.setZoom</a:t>
            </a:r>
            <a:r>
              <a:rPr lang="en-US" sz="1400" dirty="0" smtClean="0">
                <a:latin typeface="Courier New" pitchFamily="49" charset="0"/>
                <a:cs typeface="Courier New" pitchFamily="49" charset="0"/>
              </a:rPr>
              <a:t>(16);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mapView.invalidate</a:t>
            </a:r>
            <a:r>
              <a:rPr lang="en-US" sz="1400" dirty="0" smtClean="0">
                <a:latin typeface="Courier New" pitchFamily="49" charset="0"/>
                <a:cs typeface="Courier New" pitchFamily="49" charset="0"/>
              </a:rPr>
              <a:t>();</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onProviderDisabled</a:t>
            </a:r>
            <a:r>
              <a:rPr lang="en-US" sz="1400" dirty="0" smtClean="0">
                <a:latin typeface="Courier New" pitchFamily="49" charset="0"/>
                <a:cs typeface="Courier New" pitchFamily="49" charset="0"/>
              </a:rPr>
              <a:t>(String provider)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onProviderEnabled</a:t>
            </a:r>
            <a:r>
              <a:rPr lang="en-US" sz="1400" dirty="0" smtClean="0">
                <a:latin typeface="Courier New" pitchFamily="49" charset="0"/>
                <a:cs typeface="Courier New" pitchFamily="49" charset="0"/>
              </a:rPr>
              <a:t>(String provider)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endParaRPr lang="en-US" sz="1400" dirty="0" smtClean="0">
              <a:latin typeface="Courier New" pitchFamily="49" charset="0"/>
              <a:cs typeface="Courier New" pitchFamily="49" charset="0"/>
            </a:endParaRP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@Override</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public void </a:t>
            </a:r>
            <a:r>
              <a:rPr lang="en-US" sz="1400" dirty="0" err="1" smtClean="0">
                <a:latin typeface="Courier New" pitchFamily="49" charset="0"/>
                <a:cs typeface="Courier New" pitchFamily="49" charset="0"/>
              </a:rPr>
              <a:t>onStatusChanged</a:t>
            </a:r>
            <a:r>
              <a:rPr lang="en-US" sz="1400" dirty="0" smtClean="0">
                <a:latin typeface="Courier New" pitchFamily="49" charset="0"/>
                <a:cs typeface="Courier New" pitchFamily="49" charset="0"/>
              </a:rPr>
              <a:t>(String provider, </a:t>
            </a:r>
            <a:r>
              <a:rPr lang="en-US" sz="1400" dirty="0" err="1" smtClean="0">
                <a:latin typeface="Courier New" pitchFamily="49" charset="0"/>
                <a:cs typeface="Courier New" pitchFamily="49" charset="0"/>
              </a:rPr>
              <a:t>int</a:t>
            </a:r>
            <a:r>
              <a:rPr lang="en-US" sz="1400" dirty="0" smtClean="0">
                <a:latin typeface="Courier New" pitchFamily="49" charset="0"/>
                <a:cs typeface="Courier New" pitchFamily="49" charset="0"/>
              </a:rPr>
              <a:t> status, Bundle extras)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  }    </a:t>
            </a:r>
          </a:p>
          <a:p>
            <a:pPr marL="0" indent="0" fontAlgn="auto">
              <a:spcBef>
                <a:spcPts val="0"/>
              </a:spcBef>
              <a:spcAft>
                <a:spcPts val="0"/>
              </a:spcAft>
              <a:buFont typeface="Wingdings 2"/>
              <a:buNone/>
              <a:defRPr/>
            </a:pPr>
            <a:r>
              <a:rPr lang="en-US" sz="1400" dirty="0" smtClean="0">
                <a:latin typeface="Courier New" pitchFamily="49" charset="0"/>
                <a:cs typeface="Courier New" pitchFamily="49" charset="0"/>
              </a:rPr>
              <a:t>}</a:t>
            </a:r>
            <a:endParaRPr lang="en-US" sz="14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View the Location on the Map</a:t>
            </a:r>
            <a:endParaRPr lang="en-US" dirty="0">
              <a:solidFill>
                <a:schemeClr val="accent1">
                  <a:tint val="88000"/>
                  <a:satMod val="150000"/>
                </a:schemeClr>
              </a:solidFill>
            </a:endParaRPr>
          </a:p>
        </p:txBody>
      </p:sp>
      <p:pic>
        <p:nvPicPr>
          <p:cNvPr id="35843" name="Content Placeholder 3" descr="working.png"/>
          <p:cNvPicPr>
            <a:picLocks noGrp="1" noChangeAspect="1"/>
          </p:cNvPicPr>
          <p:nvPr>
            <p:ph idx="1"/>
          </p:nvPr>
        </p:nvPicPr>
        <p:blipFill>
          <a:blip r:embed="rId3"/>
          <a:srcRect/>
          <a:stretch>
            <a:fillRect/>
          </a:stretch>
        </p:blipFill>
        <p:spPr>
          <a:xfrm>
            <a:off x="1720850" y="530225"/>
            <a:ext cx="5748338" cy="4187825"/>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bodyPr>
          <a:lstStyle/>
          <a:p>
            <a:pPr fontAlgn="auto">
              <a:spcAft>
                <a:spcPts val="0"/>
              </a:spcAft>
              <a:defRPr/>
            </a:pPr>
            <a:r>
              <a:rPr lang="en-US" smtClean="0">
                <a:solidFill>
                  <a:schemeClr val="accent1">
                    <a:tint val="88000"/>
                    <a:satMod val="150000"/>
                  </a:schemeClr>
                </a:solidFill>
                <a:effectLst>
                  <a:outerShdw blurRad="38100" dist="38100" dir="2700000" algn="tl">
                    <a:srgbClr val="000000"/>
                  </a:outerShdw>
                </a:effectLst>
              </a:rPr>
              <a:t>Internet Layers</a:t>
            </a:r>
          </a:p>
        </p:txBody>
      </p:sp>
      <p:sp>
        <p:nvSpPr>
          <p:cNvPr id="77826" name="Content Placeholder 2"/>
          <p:cNvSpPr>
            <a:spLocks noGrp="1"/>
          </p:cNvSpPr>
          <p:nvPr>
            <p:ph sz="half" idx="1"/>
          </p:nvPr>
        </p:nvSpPr>
        <p:spPr>
          <a:xfrm>
            <a:off x="503238" y="530225"/>
            <a:ext cx="4221162" cy="4956175"/>
          </a:xfrm>
        </p:spPr>
        <p:txBody>
          <a:bodyPr>
            <a:normAutofit/>
          </a:bodyPr>
          <a:lstStyle/>
          <a:p>
            <a:pPr marL="265176" indent="-265176" fontAlgn="auto">
              <a:spcAft>
                <a:spcPts val="0"/>
              </a:spcAft>
              <a:buFont typeface="Wingdings 2"/>
              <a:buChar char=""/>
              <a:defRPr/>
            </a:pPr>
            <a:r>
              <a:rPr lang="en-US" sz="2000" dirty="0" smtClean="0"/>
              <a:t>The Internet, is based on a layered architecture called the TCP/IP stack. </a:t>
            </a:r>
          </a:p>
          <a:p>
            <a:pPr marL="460375" indent="-285750" fontAlgn="auto">
              <a:spcAft>
                <a:spcPts val="0"/>
              </a:spcAft>
              <a:buFont typeface="Wingdings 2"/>
              <a:buChar char=""/>
              <a:defRPr/>
            </a:pPr>
            <a:r>
              <a:rPr lang="en-US" sz="1800" dirty="0" smtClean="0"/>
              <a:t>Link Layer</a:t>
            </a:r>
          </a:p>
          <a:p>
            <a:pPr marL="742950" lvl="1" indent="-285750" fontAlgn="auto">
              <a:spcAft>
                <a:spcPts val="0"/>
              </a:spcAft>
              <a:buFont typeface="Verdana"/>
              <a:buChar char="◦"/>
              <a:defRPr/>
            </a:pPr>
            <a:r>
              <a:rPr lang="en-US" sz="1400" dirty="0" smtClean="0"/>
              <a:t>Protocols: ARP and RARP</a:t>
            </a:r>
          </a:p>
          <a:p>
            <a:pPr marL="460375" indent="-285750" fontAlgn="auto">
              <a:spcAft>
                <a:spcPts val="0"/>
              </a:spcAft>
              <a:buFont typeface="Wingdings 2"/>
              <a:buChar char=""/>
              <a:defRPr/>
            </a:pPr>
            <a:r>
              <a:rPr lang="en-US" sz="1800" dirty="0" smtClean="0"/>
              <a:t>Internet Layer</a:t>
            </a:r>
          </a:p>
          <a:p>
            <a:pPr marL="742950" lvl="1" indent="-285750" fontAlgn="auto">
              <a:spcAft>
                <a:spcPts val="0"/>
              </a:spcAft>
              <a:buFont typeface="Verdana"/>
              <a:buChar char="◦"/>
              <a:defRPr/>
            </a:pPr>
            <a:r>
              <a:rPr lang="en-US" sz="1400" dirty="0" smtClean="0"/>
              <a:t>Protocols: IP, ping, etc.</a:t>
            </a:r>
          </a:p>
          <a:p>
            <a:pPr marL="460375" indent="-285750" fontAlgn="auto">
              <a:spcAft>
                <a:spcPts val="0"/>
              </a:spcAft>
              <a:buFont typeface="Wingdings 2"/>
              <a:buChar char=""/>
              <a:defRPr/>
            </a:pPr>
            <a:r>
              <a:rPr lang="en-US" sz="1800" dirty="0" smtClean="0"/>
              <a:t>Transport</a:t>
            </a:r>
          </a:p>
          <a:p>
            <a:pPr marL="742950" lvl="1" indent="-285750" fontAlgn="auto">
              <a:spcAft>
                <a:spcPts val="0"/>
              </a:spcAft>
              <a:buFont typeface="Verdana"/>
              <a:buChar char="◦"/>
              <a:defRPr/>
            </a:pPr>
            <a:r>
              <a:rPr lang="en-US" sz="1400" dirty="0" smtClean="0"/>
              <a:t>Protocols: TCP and UDP</a:t>
            </a:r>
          </a:p>
          <a:p>
            <a:pPr marL="460375" indent="-285750" fontAlgn="auto">
              <a:spcAft>
                <a:spcPts val="0"/>
              </a:spcAft>
              <a:buFont typeface="Wingdings 2"/>
              <a:buChar char=""/>
              <a:defRPr/>
            </a:pPr>
            <a:r>
              <a:rPr lang="en-US" sz="1800" dirty="0" smtClean="0"/>
              <a:t>Application Layer </a:t>
            </a:r>
          </a:p>
          <a:p>
            <a:pPr marL="742950" lvl="1" indent="-285750" fontAlgn="auto">
              <a:spcAft>
                <a:spcPts val="0"/>
              </a:spcAft>
              <a:buFont typeface="Verdana"/>
              <a:buChar char="◦"/>
              <a:defRPr/>
            </a:pPr>
            <a:r>
              <a:rPr lang="en-US" sz="1400" dirty="0" smtClean="0"/>
              <a:t>Protocols: HTTP, FTP, DNS, etc.</a:t>
            </a:r>
          </a:p>
        </p:txBody>
      </p:sp>
      <p:pic>
        <p:nvPicPr>
          <p:cNvPr id="36868" name="Picture 10" descr="File:UDP encapsulation.svg">
            <a:hlinkClick r:id="rId3"/>
          </p:cNvPr>
          <p:cNvPicPr>
            <a:picLocks noChangeAspect="1" noChangeArrowheads="1"/>
          </p:cNvPicPr>
          <p:nvPr/>
        </p:nvPicPr>
        <p:blipFill>
          <a:blip r:embed="rId4"/>
          <a:srcRect/>
          <a:stretch>
            <a:fillRect/>
          </a:stretch>
        </p:blipFill>
        <p:spPr bwMode="auto">
          <a:xfrm>
            <a:off x="4800600" y="838200"/>
            <a:ext cx="408305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bwMode="auto">
          <a:xfrm>
            <a:off x="503238" y="4986338"/>
            <a:ext cx="8183562" cy="1050925"/>
          </a:xfrm>
        </p:spPr>
        <p:txBody>
          <a:bodyPr wrap="square" lIns="91440" tIns="45720" rIns="91440" bIns="45720" numCol="1" anchorCtr="0" compatLnSpc="1">
            <a:prstTxWarp prst="textNoShape">
              <a:avLst/>
            </a:prstTxWarp>
          </a:bodyPr>
          <a:lstStyle/>
          <a:p>
            <a:r>
              <a:rPr lang="en-US" smtClean="0">
                <a:effectLst/>
              </a:rPr>
              <a:t>Client-Server Communication</a:t>
            </a:r>
          </a:p>
        </p:txBody>
      </p:sp>
      <p:sp>
        <p:nvSpPr>
          <p:cNvPr id="37891" name="Rectangle 3"/>
          <p:cNvSpPr>
            <a:spLocks noGrp="1"/>
          </p:cNvSpPr>
          <p:nvPr>
            <p:ph type="body" idx="1"/>
          </p:nvPr>
        </p:nvSpPr>
        <p:spPr>
          <a:xfrm>
            <a:off x="503238" y="530225"/>
            <a:ext cx="8183562" cy="4187825"/>
          </a:xfrm>
        </p:spPr>
        <p:txBody>
          <a:bodyPr/>
          <a:lstStyle/>
          <a:p>
            <a:pPr>
              <a:lnSpc>
                <a:spcPct val="90000"/>
              </a:lnSpc>
            </a:pPr>
            <a:r>
              <a:rPr lang="en-US" sz="2300" smtClean="0"/>
              <a:t>A server machine is identified on the Internet by some IP address  </a:t>
            </a:r>
          </a:p>
          <a:p>
            <a:pPr>
              <a:lnSpc>
                <a:spcPct val="90000"/>
              </a:lnSpc>
            </a:pPr>
            <a:r>
              <a:rPr lang="en-US" sz="2300" smtClean="0"/>
              <a:t>Daemons are the processes running in the background which are listening all the time for connection requests from clients on a particular port number. </a:t>
            </a:r>
          </a:p>
          <a:p>
            <a:pPr>
              <a:lnSpc>
                <a:spcPct val="90000"/>
              </a:lnSpc>
            </a:pPr>
            <a:r>
              <a:rPr lang="en-US" sz="2300" smtClean="0"/>
              <a:t>Once a connection request comes into the server on a given port, the corresponding daemon can choose to accept it, and if so, a connection is established. </a:t>
            </a:r>
          </a:p>
          <a:p>
            <a:pPr>
              <a:lnSpc>
                <a:spcPct val="90000"/>
              </a:lnSpc>
            </a:pPr>
            <a:r>
              <a:rPr lang="en-US" sz="2300" smtClean="0"/>
              <a:t>Then the application layer protocol is typically used for the client to get or send data to the server.</a:t>
            </a:r>
          </a:p>
          <a:p>
            <a:pPr>
              <a:lnSpc>
                <a:spcPct val="80000"/>
              </a:lnSpc>
            </a:pPr>
            <a:endParaRPr lang="en-US" sz="1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929188"/>
            <a:ext cx="8183562" cy="676275"/>
          </a:xfrm>
        </p:spPr>
        <p:txBody>
          <a:bodyPr/>
          <a:lstStyle/>
          <a:p>
            <a:pPr fontAlgn="auto">
              <a:spcAft>
                <a:spcPts val="0"/>
              </a:spcAft>
              <a:defRPr/>
            </a:pPr>
            <a:r>
              <a:rPr lang="en-US" dirty="0" smtClean="0"/>
              <a:t>Programming Tutorial 2</a:t>
            </a:r>
            <a:endParaRPr lang="en-US" dirty="0"/>
          </a:p>
        </p:txBody>
      </p:sp>
      <p:sp>
        <p:nvSpPr>
          <p:cNvPr id="3" name="Text Placeholder 2"/>
          <p:cNvSpPr>
            <a:spLocks noGrp="1"/>
          </p:cNvSpPr>
          <p:nvPr>
            <p:ph type="body" idx="1"/>
          </p:nvPr>
        </p:nvSpPr>
        <p:spPr>
          <a:xfrm>
            <a:off x="468313" y="5624513"/>
            <a:ext cx="8183562" cy="420687"/>
          </a:xfrm>
        </p:spPr>
        <p:txBody>
          <a:bodyPr>
            <a:normAutofit/>
          </a:bodyPr>
          <a:lstStyle/>
          <a:p>
            <a:pPr marR="0">
              <a:spcBef>
                <a:spcPct val="0"/>
              </a:spcBef>
              <a:spcAft>
                <a:spcPct val="0"/>
              </a:spcAft>
            </a:pPr>
            <a:r>
              <a:rPr lang="en-US" smtClean="0">
                <a:solidFill>
                  <a:srgbClr val="B95C00"/>
                </a:solidFill>
              </a:rPr>
              <a:t>Accessing a website from the Android Emulator</a:t>
            </a:r>
          </a:p>
        </p:txBody>
      </p:sp>
      <p:pic>
        <p:nvPicPr>
          <p:cNvPr id="38916" name="Picture 3" descr="androids.gif"/>
          <p:cNvPicPr>
            <a:picLocks noChangeAspect="1"/>
          </p:cNvPicPr>
          <p:nvPr/>
        </p:nvPicPr>
        <p:blipFill>
          <a:blip r:embed="rId3"/>
          <a:srcRect t="18750" b="10001"/>
          <a:stretch>
            <a:fillRect/>
          </a:stretch>
        </p:blipFill>
        <p:spPr bwMode="auto">
          <a:xfrm>
            <a:off x="7696200" y="5927725"/>
            <a:ext cx="9747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a:xfrm>
            <a:off x="503238" y="4983163"/>
            <a:ext cx="8183562" cy="1052512"/>
          </a:xfrm>
        </p:spPr>
        <p:txBody>
          <a:bodyPr wrap="square" lIns="91440" tIns="45720" rIns="91440" bIns="45720" numCol="1" anchorCtr="0" compatLnSpc="1">
            <a:prstTxWarp prst="textNoShape">
              <a:avLst/>
            </a:prstTxWarp>
          </a:bodyPr>
          <a:lstStyle/>
          <a:p>
            <a:r>
              <a:rPr lang="en-US" smtClean="0">
                <a:effectLst/>
              </a:rPr>
              <a:t>Required Packages</a:t>
            </a:r>
          </a:p>
        </p:txBody>
      </p:sp>
      <p:sp>
        <p:nvSpPr>
          <p:cNvPr id="39939" name="Content Placeholder 3"/>
          <p:cNvSpPr>
            <a:spLocks noGrp="1"/>
          </p:cNvSpPr>
          <p:nvPr>
            <p:ph idx="1"/>
          </p:nvPr>
        </p:nvSpPr>
        <p:spPr>
          <a:xfrm>
            <a:off x="503238" y="530225"/>
            <a:ext cx="8183562" cy="4187825"/>
          </a:xfrm>
        </p:spPr>
        <p:txBody>
          <a:bodyPr/>
          <a:lstStyle/>
          <a:p>
            <a:endParaRPr lang="en-US" smtClean="0"/>
          </a:p>
        </p:txBody>
      </p:sp>
      <p:graphicFrame>
        <p:nvGraphicFramePr>
          <p:cNvPr id="7" name="Content Placeholder 3"/>
          <p:cNvGraphicFramePr>
            <a:graphicFrameLocks/>
          </p:cNvGraphicFramePr>
          <p:nvPr/>
        </p:nvGraphicFramePr>
        <p:xfrm>
          <a:off x="609600" y="533401"/>
          <a:ext cx="7924800" cy="3967476"/>
        </p:xfrm>
        <a:graphic>
          <a:graphicData uri="http://schemas.openxmlformats.org/drawingml/2006/table">
            <a:tbl>
              <a:tblPr>
                <a:tableStyleId>{284E427A-3D55-4303-BF80-6455036E1DE7}</a:tableStyleId>
              </a:tblPr>
              <a:tblGrid>
                <a:gridCol w="2101920"/>
                <a:gridCol w="5822880"/>
              </a:tblGrid>
              <a:tr h="174227">
                <a:tc>
                  <a:txBody>
                    <a:bodyPr/>
                    <a:lstStyle/>
                    <a:p>
                      <a:r>
                        <a:rPr lang="en-US" sz="1400" dirty="0"/>
                        <a:t>Package</a:t>
                      </a:r>
                    </a:p>
                  </a:txBody>
                  <a:tcPr marL="21167" marR="21167" marT="10583" marB="10583" anchor="ctr"/>
                </a:tc>
                <a:tc>
                  <a:txBody>
                    <a:bodyPr/>
                    <a:lstStyle/>
                    <a:p>
                      <a:r>
                        <a:rPr lang="en-US" sz="1400" dirty="0"/>
                        <a:t>Description</a:t>
                      </a:r>
                    </a:p>
                  </a:txBody>
                  <a:tcPr marL="21167" marR="21167" marT="10583" marB="10583" anchor="ctr"/>
                </a:tc>
              </a:tr>
              <a:tr h="649734">
                <a:tc>
                  <a:txBody>
                    <a:bodyPr/>
                    <a:lstStyle/>
                    <a:p>
                      <a:r>
                        <a:rPr lang="en-US" sz="1400" dirty="0" err="1"/>
                        <a:t>org.apache</a:t>
                      </a:r>
                      <a:r>
                        <a:rPr lang="en-US" sz="1400" dirty="0"/>
                        <a:t>.*</a:t>
                      </a:r>
                    </a:p>
                  </a:txBody>
                  <a:tcPr marL="21167" marR="21167" marT="10583" marB="10583" anchor="ctr"/>
                </a:tc>
                <a:tc>
                  <a:txBody>
                    <a:bodyPr/>
                    <a:lstStyle/>
                    <a:p>
                      <a:r>
                        <a:rPr lang="en-US" sz="1400" dirty="0"/>
                        <a:t>Represents a number of packages that provide fine control and functions for HTTP communications. You might recognize Apache as the popular open source Web server.</a:t>
                      </a:r>
                    </a:p>
                  </a:txBody>
                  <a:tcPr marL="21167" marR="21167" marT="10583" marB="10583" anchor="ctr"/>
                </a:tc>
              </a:tr>
              <a:tr h="808237">
                <a:tc>
                  <a:txBody>
                    <a:bodyPr/>
                    <a:lstStyle/>
                    <a:p>
                      <a:r>
                        <a:rPr lang="en-US" sz="1400" dirty="0"/>
                        <a:t>android.net</a:t>
                      </a:r>
                    </a:p>
                  </a:txBody>
                  <a:tcPr marL="21167" marR="21167" marT="10583" marB="10583" anchor="ctr"/>
                </a:tc>
                <a:tc>
                  <a:txBody>
                    <a:bodyPr/>
                    <a:lstStyle/>
                    <a:p>
                      <a:r>
                        <a:rPr lang="en-US" sz="1400" dirty="0"/>
                        <a:t>Contains additional network access sockets beyond the core java.net.* classes. This package includes the URI class, which is used frequently in Android application development beyond traditional networking.</a:t>
                      </a:r>
                    </a:p>
                  </a:txBody>
                  <a:tcPr marL="21167" marR="21167" marT="10583" marB="10583" anchor="ctr"/>
                </a:tc>
              </a:tr>
              <a:tr h="174227">
                <a:tc>
                  <a:txBody>
                    <a:bodyPr/>
                    <a:lstStyle/>
                    <a:p>
                      <a:r>
                        <a:rPr lang="en-US" sz="1400"/>
                        <a:t>android.net.http</a:t>
                      </a:r>
                    </a:p>
                  </a:txBody>
                  <a:tcPr marL="21167" marR="21167" marT="10583" marB="10583" anchor="ctr"/>
                </a:tc>
                <a:tc>
                  <a:txBody>
                    <a:bodyPr/>
                    <a:lstStyle/>
                    <a:p>
                      <a:r>
                        <a:rPr lang="en-US" sz="1400" dirty="0"/>
                        <a:t>Contains classes for manipulating SSL certificates.</a:t>
                      </a:r>
                    </a:p>
                  </a:txBody>
                  <a:tcPr marL="21167" marR="21167" marT="10583" marB="10583" anchor="ctr"/>
                </a:tc>
              </a:tr>
              <a:tr h="966739">
                <a:tc>
                  <a:txBody>
                    <a:bodyPr/>
                    <a:lstStyle/>
                    <a:p>
                      <a:r>
                        <a:rPr lang="en-US" sz="1400"/>
                        <a:t>android.net.wifi</a:t>
                      </a:r>
                    </a:p>
                  </a:txBody>
                  <a:tcPr marL="21167" marR="21167" marT="10583" marB="10583" anchor="ctr"/>
                </a:tc>
                <a:tc>
                  <a:txBody>
                    <a:bodyPr/>
                    <a:lstStyle/>
                    <a:p>
                      <a:r>
                        <a:rPr lang="en-US" sz="1400" dirty="0"/>
                        <a:t>Contains classes for managing all aspects of </a:t>
                      </a:r>
                      <a:r>
                        <a:rPr lang="en-US" sz="1400" dirty="0" err="1"/>
                        <a:t>WiFi</a:t>
                      </a:r>
                      <a:r>
                        <a:rPr lang="en-US" sz="1400" dirty="0"/>
                        <a:t> (802.11 wireless Ethernet) on the Android platform. Not all devices are equipped with </a:t>
                      </a:r>
                      <a:r>
                        <a:rPr lang="en-US" sz="1400" dirty="0" err="1"/>
                        <a:t>WiFi</a:t>
                      </a:r>
                      <a:r>
                        <a:rPr lang="en-US" sz="1400" dirty="0"/>
                        <a:t> capability, particularly as Android makes headway in the "flip-phone" strata of cell phones from manufacturers like Motorola and LG.</a:t>
                      </a:r>
                    </a:p>
                  </a:txBody>
                  <a:tcPr marL="21167" marR="21167" marT="10583" marB="10583" anchor="ctr"/>
                </a:tc>
              </a:tr>
              <a:tr h="808237">
                <a:tc>
                  <a:txBody>
                    <a:bodyPr/>
                    <a:lstStyle/>
                    <a:p>
                      <a:r>
                        <a:rPr lang="en-US" sz="1400" dirty="0" err="1" smtClean="0"/>
                        <a:t>android.telephony</a:t>
                      </a:r>
                      <a:endParaRPr lang="en-US" sz="1400" dirty="0"/>
                    </a:p>
                  </a:txBody>
                  <a:tcPr marL="21167" marR="21167" marT="10583" marB="10583" anchor="ctr"/>
                </a:tc>
                <a:tc>
                  <a:txBody>
                    <a:bodyPr/>
                    <a:lstStyle/>
                    <a:p>
                      <a:r>
                        <a:rPr lang="en-US" sz="1400" dirty="0"/>
                        <a:t>Contains classes required for managing and sending SMS (text) messages. Over time, an additional package will likely be introduced to provide similar functions on non-GSM networks, such as CDMA, or something like </a:t>
                      </a:r>
                      <a:r>
                        <a:rPr lang="en-US" sz="1400" dirty="0" err="1" smtClean="0"/>
                        <a:t>android.t</a:t>
                      </a:r>
                      <a:r>
                        <a:rPr lang="en-US" sz="1400" dirty="0" smtClean="0"/>
                        <a:t> </a:t>
                      </a:r>
                      <a:r>
                        <a:rPr lang="en-US" sz="1400" dirty="0" err="1" smtClean="0"/>
                        <a:t>lephony.cdma</a:t>
                      </a:r>
                      <a:r>
                        <a:rPr lang="en-US" sz="1400" dirty="0"/>
                        <a:t>.</a:t>
                      </a:r>
                    </a:p>
                  </a:txBody>
                  <a:tcPr marL="21167" marR="21167" marT="10583" marB="10583" anchor="ctr"/>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53000"/>
            <a:ext cx="8183563" cy="1050925"/>
          </a:xfrm>
        </p:spPr>
        <p:txBody>
          <a:bodyPr/>
          <a:lstStyle/>
          <a:p>
            <a:pPr fontAlgn="auto">
              <a:spcAft>
                <a:spcPts val="0"/>
              </a:spcAft>
              <a:defRPr/>
            </a:pPr>
            <a:r>
              <a:rPr lang="en-US" dirty="0" smtClean="0">
                <a:solidFill>
                  <a:schemeClr val="accent1">
                    <a:tint val="88000"/>
                    <a:satMod val="150000"/>
                  </a:schemeClr>
                </a:solidFill>
              </a:rPr>
              <a:t>Layout</a:t>
            </a:r>
            <a:endParaRPr lang="en-US" dirty="0">
              <a:solidFill>
                <a:schemeClr val="accent1">
                  <a:tint val="88000"/>
                  <a:satMod val="150000"/>
                </a:schemeClr>
              </a:solidFill>
            </a:endParaRPr>
          </a:p>
        </p:txBody>
      </p:sp>
      <p:grpSp>
        <p:nvGrpSpPr>
          <p:cNvPr id="40963" name="Group 11"/>
          <p:cNvGrpSpPr>
            <a:grpSpLocks/>
          </p:cNvGrpSpPr>
          <p:nvPr/>
        </p:nvGrpSpPr>
        <p:grpSpPr bwMode="auto">
          <a:xfrm>
            <a:off x="533400" y="609600"/>
            <a:ext cx="7924800" cy="4857750"/>
            <a:chOff x="533400" y="1371600"/>
            <a:chExt cx="8260080" cy="5162550"/>
          </a:xfrm>
        </p:grpSpPr>
        <p:pic>
          <p:nvPicPr>
            <p:cNvPr id="40964" name="Picture 2"/>
            <p:cNvPicPr>
              <a:picLocks noChangeAspect="1" noChangeArrowheads="1"/>
            </p:cNvPicPr>
            <p:nvPr/>
          </p:nvPicPr>
          <p:blipFill>
            <a:blip r:embed="rId3"/>
            <a:srcRect/>
            <a:stretch>
              <a:fillRect/>
            </a:stretch>
          </p:blipFill>
          <p:spPr bwMode="auto">
            <a:xfrm>
              <a:off x="533400" y="1371600"/>
              <a:ext cx="8260080" cy="5162550"/>
            </a:xfrm>
            <a:prstGeom prst="rect">
              <a:avLst/>
            </a:prstGeom>
            <a:noFill/>
            <a:ln w="9525">
              <a:noFill/>
              <a:miter lim="800000"/>
              <a:headEnd/>
              <a:tailEnd/>
            </a:ln>
          </p:spPr>
        </p:pic>
        <p:sp>
          <p:nvSpPr>
            <p:cNvPr id="14" name="Oval 13"/>
            <p:cNvSpPr/>
            <p:nvPr/>
          </p:nvSpPr>
          <p:spPr>
            <a:xfrm>
              <a:off x="913973" y="4799803"/>
              <a:ext cx="686686" cy="305367"/>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2514033" y="5029250"/>
              <a:ext cx="534456" cy="305367"/>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ight Arrow 15"/>
            <p:cNvSpPr/>
            <p:nvPr/>
          </p:nvSpPr>
          <p:spPr>
            <a:xfrm rot="19719740">
              <a:off x="3539924" y="3976495"/>
              <a:ext cx="1371715" cy="457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Link Activity and View</a:t>
            </a:r>
            <a:endParaRPr lang="en-US" dirty="0">
              <a:solidFill>
                <a:schemeClr val="accent1">
                  <a:tint val="88000"/>
                  <a:satMod val="150000"/>
                </a:schemeClr>
              </a:solidFill>
            </a:endParaRPr>
          </a:p>
        </p:txBody>
      </p:sp>
      <p:sp>
        <p:nvSpPr>
          <p:cNvPr id="41987" name="Content Placeholder 2"/>
          <p:cNvSpPr>
            <a:spLocks noGrp="1"/>
          </p:cNvSpPr>
          <p:nvPr>
            <p:ph idx="1"/>
          </p:nvPr>
        </p:nvSpPr>
        <p:spPr>
          <a:xfrm>
            <a:off x="503238" y="530225"/>
            <a:ext cx="8183562" cy="4187825"/>
          </a:xfrm>
        </p:spPr>
        <p:txBody>
          <a:bodyPr/>
          <a:lstStyle/>
          <a:p>
            <a:pPr>
              <a:lnSpc>
                <a:spcPct val="90000"/>
              </a:lnSpc>
            </a:pPr>
            <a:r>
              <a:rPr lang="en-US" sz="2300" smtClean="0"/>
              <a:t>View object may have an integer ID associated with it</a:t>
            </a:r>
          </a:p>
          <a:p>
            <a:pPr lvl="1">
              <a:lnSpc>
                <a:spcPct val="90000"/>
              </a:lnSpc>
              <a:buFont typeface="Verdana" pitchFamily="34" charset="0"/>
              <a:buNone/>
            </a:pPr>
            <a:r>
              <a:rPr lang="en-US" sz="2300" smtClean="0">
                <a:latin typeface="Courier New" pitchFamily="49" charset="0"/>
                <a:cs typeface="Courier New" pitchFamily="49" charset="0"/>
              </a:rPr>
              <a:t>android:id="@+id/my_button“</a:t>
            </a:r>
          </a:p>
          <a:p>
            <a:pPr lvl="1">
              <a:lnSpc>
                <a:spcPct val="90000"/>
              </a:lnSpc>
              <a:buFont typeface="Verdana" pitchFamily="34" charset="0"/>
              <a:buNone/>
            </a:pPr>
            <a:endParaRPr lang="en-US" sz="2300" smtClean="0">
              <a:latin typeface="Courier New" pitchFamily="49" charset="0"/>
              <a:cs typeface="Courier New" pitchFamily="49" charset="0"/>
            </a:endParaRPr>
          </a:p>
          <a:p>
            <a:pPr>
              <a:lnSpc>
                <a:spcPct val="90000"/>
              </a:lnSpc>
            </a:pPr>
            <a:r>
              <a:rPr lang="en-US" sz="2300" smtClean="0"/>
              <a:t>To get the reference of the view object in activity </a:t>
            </a:r>
          </a:p>
          <a:p>
            <a:pPr lvl="1">
              <a:lnSpc>
                <a:spcPct val="90000"/>
              </a:lnSpc>
              <a:buFont typeface="Verdana" pitchFamily="34" charset="0"/>
              <a:buNone/>
            </a:pPr>
            <a:r>
              <a:rPr lang="en-US" sz="2000" smtClean="0">
                <a:latin typeface="Courier New" pitchFamily="49" charset="0"/>
                <a:cs typeface="Courier New" pitchFamily="49" charset="0"/>
              </a:rPr>
              <a:t>Button myButton = (Button)findViewById(R.id.my_button);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Adding Event to View Object</a:t>
            </a:r>
            <a:endParaRPr lang="en-US" dirty="0">
              <a:solidFill>
                <a:schemeClr val="accent1">
                  <a:tint val="88000"/>
                  <a:satMod val="150000"/>
                </a:schemeClr>
              </a:solidFill>
            </a:endParaRPr>
          </a:p>
        </p:txBody>
      </p:sp>
      <p:sp>
        <p:nvSpPr>
          <p:cNvPr id="43011" name="Content Placeholder 2"/>
          <p:cNvSpPr>
            <a:spLocks noGrp="1"/>
          </p:cNvSpPr>
          <p:nvPr>
            <p:ph idx="1"/>
          </p:nvPr>
        </p:nvSpPr>
        <p:spPr>
          <a:xfrm>
            <a:off x="503238" y="530225"/>
            <a:ext cx="8183562" cy="4187825"/>
          </a:xfrm>
        </p:spPr>
        <p:txBody>
          <a:bodyPr/>
          <a:lstStyle/>
          <a:p>
            <a:r>
              <a:rPr lang="en-US" smtClean="0"/>
              <a:t>View.OnClickListener()</a:t>
            </a:r>
          </a:p>
          <a:p>
            <a:pPr lvl="1"/>
            <a:r>
              <a:rPr lang="en-US" smtClean="0"/>
              <a:t>Interface definition for a callback to be invoked when a view is clicked. </a:t>
            </a:r>
          </a:p>
          <a:p>
            <a:r>
              <a:rPr lang="en-US" smtClean="0"/>
              <a:t>onClick(View v)</a:t>
            </a:r>
            <a:r>
              <a:rPr lang="en-US" smtClean="0">
                <a:hlinkClick r:id="rId3"/>
              </a:rPr>
              <a:t> </a:t>
            </a:r>
            <a:endParaRPr lang="en-US" smtClean="0"/>
          </a:p>
          <a:p>
            <a:pPr lvl="1"/>
            <a:r>
              <a:rPr lang="en-US" smtClean="0"/>
              <a:t>Called when a view has been clicked. Inside   this function you can specify what actions to perform on a click.</a:t>
            </a:r>
          </a:p>
          <a:p>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Background</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lnSpcReduction="10000"/>
          </a:bodyPr>
          <a:lstStyle/>
          <a:p>
            <a:pPr marL="265176" indent="-265176" fontAlgn="auto">
              <a:spcAft>
                <a:spcPts val="0"/>
              </a:spcAft>
              <a:buFont typeface="Wingdings 2"/>
              <a:buChar char=""/>
              <a:defRPr/>
            </a:pPr>
            <a:r>
              <a:rPr lang="en-US" dirty="0" smtClean="0"/>
              <a:t>Software platform from Google and the Open Handset Alliance</a:t>
            </a:r>
          </a:p>
          <a:p>
            <a:pPr marL="265176" indent="-265176" fontAlgn="auto">
              <a:spcAft>
                <a:spcPts val="0"/>
              </a:spcAft>
              <a:buFont typeface="Wingdings 2"/>
              <a:buChar char=""/>
              <a:defRPr/>
            </a:pPr>
            <a:r>
              <a:rPr lang="en-US" dirty="0" smtClean="0"/>
              <a:t>July 2005, Google acquired Android, Inc.</a:t>
            </a:r>
          </a:p>
          <a:p>
            <a:pPr marL="265176" indent="-265176" fontAlgn="auto">
              <a:spcAft>
                <a:spcPts val="0"/>
              </a:spcAft>
              <a:buFont typeface="Wingdings 2"/>
              <a:buChar char=""/>
              <a:defRPr/>
            </a:pPr>
            <a:r>
              <a:rPr lang="en-US" dirty="0" smtClean="0"/>
              <a:t>November 2007, Open Handset Alliance formed to develop open standards for mobile devices</a:t>
            </a:r>
          </a:p>
          <a:p>
            <a:pPr marL="265176" indent="-265176" fontAlgn="auto">
              <a:spcAft>
                <a:spcPts val="0"/>
              </a:spcAft>
              <a:buFont typeface="Wingdings 2"/>
              <a:buChar char=""/>
              <a:defRPr/>
            </a:pPr>
            <a:r>
              <a:rPr lang="en-US" dirty="0" smtClean="0"/>
              <a:t>October 2008, Android available as open source</a:t>
            </a:r>
          </a:p>
          <a:p>
            <a:pPr marL="265176" indent="-265176" fontAlgn="auto">
              <a:spcAft>
                <a:spcPts val="0"/>
              </a:spcAft>
              <a:buFont typeface="Wingdings 2"/>
              <a:buChar char=""/>
              <a:defRPr/>
            </a:pPr>
            <a:r>
              <a:rPr lang="en-US" dirty="0" smtClean="0"/>
              <a:t>December 2008, 14 new members joined Android project</a:t>
            </a:r>
          </a:p>
          <a:p>
            <a:pPr marL="265176" indent="-265176" fontAlgn="auto">
              <a:spcAft>
                <a:spcPts val="0"/>
              </a:spcAft>
              <a:buFont typeface="Wingdings 2"/>
              <a:buChar char=""/>
              <a:defRPr/>
            </a:pPr>
            <a:endParaRPr lang="en-US" dirty="0" smtClean="0"/>
          </a:p>
          <a:p>
            <a:pPr marL="265176" indent="-265176" fontAlgn="auto">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Strings.xml</a:t>
            </a:r>
            <a:endParaRPr lang="en-US" dirty="0">
              <a:solidFill>
                <a:schemeClr val="accent1">
                  <a:tint val="88000"/>
                  <a:satMod val="150000"/>
                </a:schemeClr>
              </a:solidFill>
            </a:endParaRPr>
          </a:p>
        </p:txBody>
      </p:sp>
      <p:sp>
        <p:nvSpPr>
          <p:cNvPr id="44035" name="Content Placeholder 2"/>
          <p:cNvSpPr>
            <a:spLocks noGrp="1"/>
          </p:cNvSpPr>
          <p:nvPr>
            <p:ph idx="1"/>
          </p:nvPr>
        </p:nvSpPr>
        <p:spPr>
          <a:xfrm>
            <a:off x="503238" y="530225"/>
            <a:ext cx="8183562" cy="4187825"/>
          </a:xfrm>
        </p:spPr>
        <p:txBody>
          <a:bodyPr/>
          <a:lstStyle/>
          <a:p>
            <a:endParaRPr lang="en-US" smtClean="0"/>
          </a:p>
        </p:txBody>
      </p:sp>
      <p:pic>
        <p:nvPicPr>
          <p:cNvPr id="44036" name="Picture 2"/>
          <p:cNvPicPr>
            <a:picLocks noChangeAspect="1" noChangeArrowheads="1"/>
          </p:cNvPicPr>
          <p:nvPr/>
        </p:nvPicPr>
        <p:blipFill>
          <a:blip r:embed="rId3"/>
          <a:srcRect/>
          <a:stretch>
            <a:fillRect/>
          </a:stretch>
        </p:blipFill>
        <p:spPr bwMode="auto">
          <a:xfrm>
            <a:off x="533400" y="501650"/>
            <a:ext cx="8047038" cy="4603750"/>
          </a:xfrm>
          <a:prstGeom prst="rect">
            <a:avLst/>
          </a:prstGeom>
          <a:noFill/>
          <a:ln w="9525">
            <a:noFill/>
            <a:miter lim="800000"/>
            <a:headEnd/>
            <a:tailEnd/>
          </a:ln>
        </p:spPr>
      </p:pic>
      <p:sp>
        <p:nvSpPr>
          <p:cNvPr id="5" name="Oval 4"/>
          <p:cNvSpPr/>
          <p:nvPr/>
        </p:nvSpPr>
        <p:spPr>
          <a:xfrm>
            <a:off x="914400" y="3886200"/>
            <a:ext cx="800100" cy="260350"/>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3133725" y="1012825"/>
            <a:ext cx="1819275" cy="519113"/>
          </a:xfrm>
          <a:prstGeom prst="ellipse">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AndroidManifest.xml</a:t>
            </a:r>
            <a:endParaRPr lang="en-US" dirty="0">
              <a:solidFill>
                <a:schemeClr val="accent1">
                  <a:tint val="88000"/>
                  <a:satMod val="150000"/>
                </a:schemeClr>
              </a:solidFill>
            </a:endParaRPr>
          </a:p>
        </p:txBody>
      </p:sp>
      <p:sp>
        <p:nvSpPr>
          <p:cNvPr id="45059" name="Content Placeholder 2"/>
          <p:cNvSpPr>
            <a:spLocks noGrp="1"/>
          </p:cNvSpPr>
          <p:nvPr>
            <p:ph idx="1"/>
          </p:nvPr>
        </p:nvSpPr>
        <p:spPr>
          <a:xfrm>
            <a:off x="503238" y="530225"/>
            <a:ext cx="8183562" cy="4187825"/>
          </a:xfrm>
        </p:spPr>
        <p:txBody>
          <a:bodyPr/>
          <a:lstStyle/>
          <a:p>
            <a:endParaRPr lang="en-US" smtClean="0"/>
          </a:p>
        </p:txBody>
      </p:sp>
      <p:grpSp>
        <p:nvGrpSpPr>
          <p:cNvPr id="45060" name="Group 7"/>
          <p:cNvGrpSpPr>
            <a:grpSpLocks/>
          </p:cNvGrpSpPr>
          <p:nvPr/>
        </p:nvGrpSpPr>
        <p:grpSpPr bwMode="auto">
          <a:xfrm>
            <a:off x="685800" y="609600"/>
            <a:ext cx="7772400" cy="4114800"/>
            <a:chOff x="304800" y="1600200"/>
            <a:chExt cx="8574399" cy="4572000"/>
          </a:xfrm>
        </p:grpSpPr>
        <p:pic>
          <p:nvPicPr>
            <p:cNvPr id="45062" name="Picture 2"/>
            <p:cNvPicPr>
              <a:picLocks noChangeAspect="1" noChangeArrowheads="1"/>
            </p:cNvPicPr>
            <p:nvPr/>
          </p:nvPicPr>
          <p:blipFill>
            <a:blip r:embed="rId3"/>
            <a:srcRect/>
            <a:stretch>
              <a:fillRect/>
            </a:stretch>
          </p:blipFill>
          <p:spPr bwMode="auto">
            <a:xfrm>
              <a:off x="304800" y="1600200"/>
              <a:ext cx="8574399" cy="4572000"/>
            </a:xfrm>
            <a:prstGeom prst="rect">
              <a:avLst/>
            </a:prstGeom>
            <a:noFill/>
            <a:ln w="9525">
              <a:noFill/>
              <a:miter lim="800000"/>
              <a:headEnd/>
              <a:tailEnd/>
            </a:ln>
          </p:spPr>
        </p:pic>
        <p:sp>
          <p:nvSpPr>
            <p:cNvPr id="5" name="Oval 4"/>
            <p:cNvSpPr/>
            <p:nvPr/>
          </p:nvSpPr>
          <p:spPr>
            <a:xfrm>
              <a:off x="2362586" y="3810353"/>
              <a:ext cx="989488" cy="227541"/>
            </a:xfrm>
            <a:prstGeom prst="ellipse">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Oval 5"/>
            <p:cNvSpPr/>
            <p:nvPr/>
          </p:nvSpPr>
          <p:spPr>
            <a:xfrm>
              <a:off x="609527" y="4115506"/>
              <a:ext cx="991240" cy="227542"/>
            </a:xfrm>
            <a:prstGeom prst="ellipse">
              <a:avLst/>
            </a:prstGeom>
            <a:solidFill>
              <a:schemeClr val="accent1">
                <a:alpha val="16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nvSpPr>
          <p:spPr>
            <a:xfrm>
              <a:off x="4572736" y="2513894"/>
              <a:ext cx="989488" cy="229306"/>
            </a:xfrm>
            <a:prstGeom prst="ellipse">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pic>
        <p:nvPicPr>
          <p:cNvPr id="45061" name="Picture 2"/>
          <p:cNvPicPr>
            <a:picLocks noChangeAspect="1" noChangeArrowheads="1"/>
          </p:cNvPicPr>
          <p:nvPr/>
        </p:nvPicPr>
        <p:blipFill>
          <a:blip r:embed="rId4"/>
          <a:srcRect/>
          <a:stretch>
            <a:fillRect/>
          </a:stretch>
        </p:blipFill>
        <p:spPr bwMode="auto">
          <a:xfrm>
            <a:off x="5257800" y="1752600"/>
            <a:ext cx="30480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Network Settings </a:t>
            </a:r>
            <a:endParaRPr lang="en-US" dirty="0">
              <a:solidFill>
                <a:schemeClr val="accent1">
                  <a:tint val="88000"/>
                  <a:satMod val="150000"/>
                </a:schemeClr>
              </a:solidFill>
            </a:endParaRPr>
          </a:p>
        </p:txBody>
      </p:sp>
      <p:sp>
        <p:nvSpPr>
          <p:cNvPr id="3" name="Content Placeholder 2"/>
          <p:cNvSpPr>
            <a:spLocks noGrp="1"/>
          </p:cNvSpPr>
          <p:nvPr>
            <p:ph idx="1"/>
          </p:nvPr>
        </p:nvSpPr>
        <p:spPr>
          <a:xfrm>
            <a:off x="457200" y="530225"/>
            <a:ext cx="8229600" cy="4422775"/>
          </a:xfrm>
        </p:spPr>
        <p:txBody>
          <a:bodyPr>
            <a:normAutofit fontScale="92500"/>
          </a:bodyPr>
          <a:lstStyle/>
          <a:p>
            <a:pPr marL="265176" indent="-265176" fontAlgn="auto">
              <a:spcAft>
                <a:spcPts val="0"/>
              </a:spcAft>
              <a:buFont typeface="Wingdings 2"/>
              <a:buChar char=""/>
              <a:defRPr/>
            </a:pPr>
            <a:r>
              <a:rPr lang="en-US" dirty="0" smtClean="0"/>
              <a:t>If you are using the emulator then there are limitations. Each instance of the emulator runs behind a virtual router/firewall service that isolates it from your development machine's network interfaces and settings and from the internet.</a:t>
            </a:r>
          </a:p>
          <a:p>
            <a:pPr marL="265176" indent="-265176" fontAlgn="auto">
              <a:spcAft>
                <a:spcPts val="0"/>
              </a:spcAft>
              <a:buFont typeface="Wingdings 2"/>
              <a:buChar char=""/>
              <a:defRPr/>
            </a:pPr>
            <a:r>
              <a:rPr lang="en-US" dirty="0" smtClean="0"/>
              <a:t>Communication with the emulated device may be blocked by a firewall program running on your machine.</a:t>
            </a:r>
          </a:p>
          <a:p>
            <a:pPr marL="265176" indent="-265176" fontAlgn="auto">
              <a:spcAft>
                <a:spcPts val="0"/>
              </a:spcAft>
              <a:buFont typeface="Wingdings 2"/>
              <a:buChar char=""/>
              <a:defRPr/>
            </a:pPr>
            <a:r>
              <a:rPr lang="en-US" dirty="0" smtClean="0">
                <a:hlinkClick r:id="rId3"/>
              </a:rPr>
              <a:t>Reference</a:t>
            </a:r>
            <a:endParaRPr lang="en-US" dirty="0" smtClean="0"/>
          </a:p>
          <a:p>
            <a:pPr marL="265176" indent="-265176" fontAlgn="auto">
              <a:spcAft>
                <a:spcPts val="0"/>
              </a:spcAft>
              <a:buFont typeface="Wingdings 2"/>
              <a:buChar char=""/>
              <a:defRPr/>
            </a:pPr>
            <a:endParaRPr lang="en-US" dirty="0" smtClean="0"/>
          </a:p>
          <a:p>
            <a:pPr marL="265176" indent="-265176" fontAlgn="auto">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pic>
        <p:nvPicPr>
          <p:cNvPr id="47107" name="Picture 2"/>
          <p:cNvPicPr>
            <a:picLocks noChangeAspect="1" noChangeArrowheads="1"/>
          </p:cNvPicPr>
          <p:nvPr/>
        </p:nvPicPr>
        <p:blipFill>
          <a:blip r:embed="rId3"/>
          <a:srcRect/>
          <a:stretch>
            <a:fillRect/>
          </a:stretch>
        </p:blipFill>
        <p:spPr bwMode="auto">
          <a:xfrm>
            <a:off x="1066800" y="609600"/>
            <a:ext cx="5562600" cy="3973513"/>
          </a:xfrm>
          <a:prstGeom prst="rect">
            <a:avLst/>
          </a:prstGeom>
          <a:noFill/>
          <a:ln w="9525">
            <a:noFill/>
            <a:miter lim="800000"/>
            <a:headEnd/>
            <a:tailEnd/>
          </a:ln>
        </p:spPr>
      </p:pic>
      <p:sp>
        <p:nvSpPr>
          <p:cNvPr id="7" name="Rectangle 6"/>
          <p:cNvSpPr/>
          <p:nvPr/>
        </p:nvSpPr>
        <p:spPr>
          <a:xfrm>
            <a:off x="4724400" y="2286000"/>
            <a:ext cx="457200" cy="457200"/>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grpSp>
        <p:nvGrpSpPr>
          <p:cNvPr id="48131" name="Group 5"/>
          <p:cNvGrpSpPr>
            <a:grpSpLocks/>
          </p:cNvGrpSpPr>
          <p:nvPr/>
        </p:nvGrpSpPr>
        <p:grpSpPr bwMode="auto">
          <a:xfrm>
            <a:off x="838200" y="685800"/>
            <a:ext cx="7467600" cy="3886200"/>
            <a:chOff x="914400" y="609600"/>
            <a:chExt cx="7086600" cy="4572000"/>
          </a:xfrm>
        </p:grpSpPr>
        <p:pic>
          <p:nvPicPr>
            <p:cNvPr id="48132" name="Picture 2"/>
            <p:cNvPicPr>
              <a:picLocks noChangeAspect="1" noChangeArrowheads="1"/>
            </p:cNvPicPr>
            <p:nvPr/>
          </p:nvPicPr>
          <p:blipFill>
            <a:blip r:embed="rId3"/>
            <a:srcRect/>
            <a:stretch>
              <a:fillRect/>
            </a:stretch>
          </p:blipFill>
          <p:spPr bwMode="auto">
            <a:xfrm>
              <a:off x="914400" y="609600"/>
              <a:ext cx="7086600" cy="4572000"/>
            </a:xfrm>
            <a:prstGeom prst="rect">
              <a:avLst/>
            </a:prstGeom>
            <a:noFill/>
            <a:ln w="9525">
              <a:noFill/>
              <a:miter lim="800000"/>
              <a:headEnd/>
              <a:tailEnd/>
            </a:ln>
          </p:spPr>
        </p:pic>
        <p:sp>
          <p:nvSpPr>
            <p:cNvPr id="5" name="Rectangle 4"/>
            <p:cNvSpPr/>
            <p:nvPr/>
          </p:nvSpPr>
          <p:spPr>
            <a:xfrm>
              <a:off x="2666466" y="4191747"/>
              <a:ext cx="1518557" cy="7620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grpSp>
        <p:nvGrpSpPr>
          <p:cNvPr id="49155" name="Group 5"/>
          <p:cNvGrpSpPr>
            <a:grpSpLocks/>
          </p:cNvGrpSpPr>
          <p:nvPr/>
        </p:nvGrpSpPr>
        <p:grpSpPr bwMode="auto">
          <a:xfrm>
            <a:off x="685800" y="609600"/>
            <a:ext cx="7696200" cy="4114800"/>
            <a:chOff x="609600" y="1676400"/>
            <a:chExt cx="6466343" cy="4572000"/>
          </a:xfrm>
        </p:grpSpPr>
        <p:pic>
          <p:nvPicPr>
            <p:cNvPr id="49156" name="Content Placeholder 3"/>
            <p:cNvPicPr>
              <a:picLocks noChangeAspect="1" noChangeArrowheads="1"/>
            </p:cNvPicPr>
            <p:nvPr/>
          </p:nvPicPr>
          <p:blipFill>
            <a:blip r:embed="rId3"/>
            <a:srcRect/>
            <a:stretch>
              <a:fillRect/>
            </a:stretch>
          </p:blipFill>
          <p:spPr bwMode="auto">
            <a:xfrm>
              <a:off x="609600" y="1676400"/>
              <a:ext cx="6466343" cy="4572000"/>
            </a:xfrm>
            <a:prstGeom prst="rect">
              <a:avLst/>
            </a:prstGeom>
            <a:noFill/>
            <a:ln w="9525">
              <a:noFill/>
              <a:miter lim="800000"/>
              <a:headEnd/>
              <a:tailEnd/>
            </a:ln>
          </p:spPr>
        </p:pic>
        <p:sp>
          <p:nvSpPr>
            <p:cNvPr id="5" name="Rectangle 4"/>
            <p:cNvSpPr/>
            <p:nvPr/>
          </p:nvSpPr>
          <p:spPr>
            <a:xfrm>
              <a:off x="761655" y="2438400"/>
              <a:ext cx="2895716" cy="610306"/>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pic>
        <p:nvPicPr>
          <p:cNvPr id="50179" name="Picture 2"/>
          <p:cNvPicPr>
            <a:picLocks noGrp="1" noChangeAspect="1" noChangeArrowheads="1"/>
          </p:cNvPicPr>
          <p:nvPr>
            <p:ph idx="1"/>
          </p:nvPr>
        </p:nvPicPr>
        <p:blipFill>
          <a:blip r:embed="rId3"/>
          <a:srcRect/>
          <a:stretch>
            <a:fillRect/>
          </a:stretch>
        </p:blipFill>
        <p:spPr>
          <a:xfrm>
            <a:off x="914400" y="533400"/>
            <a:ext cx="6477000" cy="4340225"/>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grpSp>
        <p:nvGrpSpPr>
          <p:cNvPr id="51203" name="Group 5"/>
          <p:cNvGrpSpPr>
            <a:grpSpLocks/>
          </p:cNvGrpSpPr>
          <p:nvPr/>
        </p:nvGrpSpPr>
        <p:grpSpPr bwMode="auto">
          <a:xfrm>
            <a:off x="990600" y="685800"/>
            <a:ext cx="6400800" cy="3810000"/>
            <a:chOff x="762000" y="1600200"/>
            <a:chExt cx="6442364" cy="4572000"/>
          </a:xfrm>
        </p:grpSpPr>
        <p:pic>
          <p:nvPicPr>
            <p:cNvPr id="51204" name="Picture 2"/>
            <p:cNvPicPr>
              <a:picLocks noChangeAspect="1" noChangeArrowheads="1"/>
            </p:cNvPicPr>
            <p:nvPr/>
          </p:nvPicPr>
          <p:blipFill>
            <a:blip r:embed="rId3">
              <a:lum contrast="26000"/>
            </a:blip>
            <a:srcRect/>
            <a:stretch>
              <a:fillRect/>
            </a:stretch>
          </p:blipFill>
          <p:spPr bwMode="auto">
            <a:xfrm>
              <a:off x="762000" y="1600200"/>
              <a:ext cx="6442364" cy="4572000"/>
            </a:xfrm>
            <a:prstGeom prst="rect">
              <a:avLst/>
            </a:prstGeom>
            <a:noFill/>
            <a:ln w="9525">
              <a:noFill/>
              <a:miter lim="800000"/>
              <a:headEnd/>
              <a:tailEnd/>
            </a:ln>
          </p:spPr>
        </p:pic>
        <p:sp>
          <p:nvSpPr>
            <p:cNvPr id="5" name="Rectangle 4"/>
            <p:cNvSpPr/>
            <p:nvPr/>
          </p:nvSpPr>
          <p:spPr>
            <a:xfrm>
              <a:off x="913792" y="3048000"/>
              <a:ext cx="2820132" cy="685800"/>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Behind Proxy Server</a:t>
            </a:r>
            <a:endParaRPr lang="en-US" dirty="0">
              <a:solidFill>
                <a:schemeClr val="accent1">
                  <a:tint val="88000"/>
                  <a:satMod val="150000"/>
                </a:schemeClr>
              </a:solidFill>
            </a:endParaRPr>
          </a:p>
        </p:txBody>
      </p:sp>
      <p:grpSp>
        <p:nvGrpSpPr>
          <p:cNvPr id="52227" name="Group 5"/>
          <p:cNvGrpSpPr>
            <a:grpSpLocks/>
          </p:cNvGrpSpPr>
          <p:nvPr/>
        </p:nvGrpSpPr>
        <p:grpSpPr bwMode="auto">
          <a:xfrm>
            <a:off x="762000" y="609600"/>
            <a:ext cx="6553200" cy="3733800"/>
            <a:chOff x="533400" y="1676400"/>
            <a:chExt cx="6464968" cy="4572000"/>
          </a:xfrm>
        </p:grpSpPr>
        <p:pic>
          <p:nvPicPr>
            <p:cNvPr id="52228" name="Picture 2"/>
            <p:cNvPicPr>
              <a:picLocks noChangeAspect="1" noChangeArrowheads="1"/>
            </p:cNvPicPr>
            <p:nvPr/>
          </p:nvPicPr>
          <p:blipFill>
            <a:blip r:embed="rId3"/>
            <a:srcRect/>
            <a:stretch>
              <a:fillRect/>
            </a:stretch>
          </p:blipFill>
          <p:spPr bwMode="auto">
            <a:xfrm>
              <a:off x="533400" y="1676400"/>
              <a:ext cx="6464968" cy="4572000"/>
            </a:xfrm>
            <a:prstGeom prst="rect">
              <a:avLst/>
            </a:prstGeom>
            <a:noFill/>
            <a:ln w="9525">
              <a:noFill/>
              <a:miter lim="800000"/>
              <a:headEnd/>
              <a:tailEnd/>
            </a:ln>
          </p:spPr>
        </p:pic>
        <p:sp>
          <p:nvSpPr>
            <p:cNvPr id="5" name="Rectangle 4"/>
            <p:cNvSpPr/>
            <p:nvPr/>
          </p:nvSpPr>
          <p:spPr>
            <a:xfrm>
              <a:off x="685315" y="3505589"/>
              <a:ext cx="2820592" cy="2210188"/>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3251" name="Content Placeholder 2"/>
          <p:cNvSpPr>
            <a:spLocks noGrp="1"/>
          </p:cNvSpPr>
          <p:nvPr>
            <p:ph idx="1"/>
          </p:nvPr>
        </p:nvSpPr>
        <p:spPr>
          <a:xfrm>
            <a:off x="533400" y="530225"/>
            <a:ext cx="8153400" cy="4803775"/>
          </a:xfrm>
        </p:spPr>
        <p:txBody>
          <a:bodyPr/>
          <a:lstStyle/>
          <a:p>
            <a:r>
              <a:rPr lang="en-US" smtClean="0"/>
              <a:t>Step1 </a:t>
            </a:r>
            <a:r>
              <a:rPr lang="en-US" sz="2400" smtClean="0"/>
              <a:t>Add permissions to AndroidManifest.xml</a:t>
            </a:r>
            <a:endParaRPr lang="en-US" smtClean="0"/>
          </a:p>
          <a:p>
            <a:pPr lvl="1">
              <a:buFont typeface="Verdana" pitchFamily="34" charset="0"/>
              <a:buNone/>
            </a:pPr>
            <a:r>
              <a:rPr lang="en-US" sz="1400" smtClean="0">
                <a:latin typeface="Courier New" pitchFamily="49" charset="0"/>
                <a:cs typeface="Courier New" pitchFamily="49" charset="0"/>
              </a:rPr>
              <a:t>&lt;uses-permission android:name="android.permission.INTERNET" /&gt;  </a:t>
            </a:r>
          </a:p>
          <a:p>
            <a:r>
              <a:rPr lang="en-US" sz="2400" smtClean="0"/>
              <a:t>Step 2 Import files</a:t>
            </a:r>
          </a:p>
          <a:p>
            <a:pPr lvl="1">
              <a:buFont typeface="Verdana" pitchFamily="34" charset="0"/>
              <a:buNone/>
            </a:pPr>
            <a:r>
              <a:rPr lang="en-US" sz="1200" smtClean="0">
                <a:latin typeface="Courier New" pitchFamily="49" charset="0"/>
                <a:cs typeface="Courier New" pitchFamily="49" charset="0"/>
              </a:rPr>
              <a:t>import java.io.IOException;</a:t>
            </a:r>
          </a:p>
          <a:p>
            <a:pPr lvl="1">
              <a:buFont typeface="Verdana" pitchFamily="34" charset="0"/>
              <a:buNone/>
            </a:pPr>
            <a:r>
              <a:rPr lang="en-US" sz="1200" smtClean="0">
                <a:latin typeface="Courier New" pitchFamily="49" charset="0"/>
                <a:cs typeface="Courier New" pitchFamily="49" charset="0"/>
              </a:rPr>
              <a:t>import java.io.InputStream;</a:t>
            </a:r>
          </a:p>
          <a:p>
            <a:pPr lvl="1">
              <a:buFont typeface="Verdana" pitchFamily="34" charset="0"/>
              <a:buNone/>
            </a:pPr>
            <a:r>
              <a:rPr lang="en-US" sz="1200" smtClean="0">
                <a:latin typeface="Courier New" pitchFamily="49" charset="0"/>
                <a:cs typeface="Courier New" pitchFamily="49" charset="0"/>
              </a:rPr>
              <a:t>import java.io.InputStreamReader;</a:t>
            </a:r>
          </a:p>
          <a:p>
            <a:pPr lvl="1">
              <a:buFont typeface="Verdana" pitchFamily="34" charset="0"/>
              <a:buNone/>
            </a:pPr>
            <a:r>
              <a:rPr lang="en-US" sz="1200" smtClean="0">
                <a:latin typeface="Courier New" pitchFamily="49" charset="0"/>
                <a:cs typeface="Courier New" pitchFamily="49" charset="0"/>
              </a:rPr>
              <a:t>import java.net.HttpURLConnection;</a:t>
            </a:r>
          </a:p>
          <a:p>
            <a:pPr lvl="1">
              <a:buFont typeface="Verdana" pitchFamily="34" charset="0"/>
              <a:buNone/>
            </a:pPr>
            <a:r>
              <a:rPr lang="en-US" sz="1200" smtClean="0">
                <a:latin typeface="Courier New" pitchFamily="49" charset="0"/>
                <a:cs typeface="Courier New" pitchFamily="49" charset="0"/>
              </a:rPr>
              <a:t>import java.net.URL;</a:t>
            </a:r>
          </a:p>
          <a:p>
            <a:pPr lvl="1">
              <a:buFont typeface="Verdana" pitchFamily="34" charset="0"/>
              <a:buNone/>
            </a:pPr>
            <a:r>
              <a:rPr lang="en-US" sz="1200" smtClean="0">
                <a:latin typeface="Courier New" pitchFamily="49" charset="0"/>
                <a:cs typeface="Courier New" pitchFamily="49" charset="0"/>
              </a:rPr>
              <a:t>import java.net.URLConnection;</a:t>
            </a:r>
          </a:p>
          <a:p>
            <a:pPr lvl="1">
              <a:buFont typeface="Verdana" pitchFamily="34" charset="0"/>
              <a:buNone/>
            </a:pPr>
            <a:endParaRPr lang="en-US" sz="1200" smtClean="0">
              <a:latin typeface="Courier New" pitchFamily="49" charset="0"/>
              <a:cs typeface="Courier New" pitchFamily="49" charset="0"/>
            </a:endParaRPr>
          </a:p>
          <a:p>
            <a:pPr lvl="1">
              <a:buFont typeface="Verdana" pitchFamily="34" charset="0"/>
              <a:buNone/>
            </a:pPr>
            <a:r>
              <a:rPr lang="en-US" sz="1200" smtClean="0">
                <a:latin typeface="Courier New" pitchFamily="49" charset="0"/>
                <a:cs typeface="Courier New" pitchFamily="49" charset="0"/>
              </a:rPr>
              <a:t>import android.app.Activity;</a:t>
            </a:r>
          </a:p>
          <a:p>
            <a:pPr lvl="1">
              <a:buFont typeface="Verdana" pitchFamily="34" charset="0"/>
              <a:buNone/>
            </a:pPr>
            <a:r>
              <a:rPr lang="en-US" sz="1200" smtClean="0">
                <a:latin typeface="Courier New" pitchFamily="49" charset="0"/>
                <a:cs typeface="Courier New" pitchFamily="49" charset="0"/>
              </a:rPr>
              <a:t>import android.graphics.Bitmap;</a:t>
            </a:r>
          </a:p>
          <a:p>
            <a:pPr lvl="1">
              <a:buFont typeface="Verdana" pitchFamily="34" charset="0"/>
              <a:buNone/>
            </a:pPr>
            <a:r>
              <a:rPr lang="en-US" sz="1200" smtClean="0">
                <a:latin typeface="Courier New" pitchFamily="49" charset="0"/>
                <a:cs typeface="Courier New" pitchFamily="49" charset="0"/>
              </a:rPr>
              <a:t>import android.graphics.BitmapFactory;</a:t>
            </a:r>
          </a:p>
          <a:p>
            <a:pPr lvl="1">
              <a:buFont typeface="Verdana" pitchFamily="34" charset="0"/>
              <a:buNone/>
            </a:pPr>
            <a:r>
              <a:rPr lang="en-US" sz="1200" smtClean="0">
                <a:latin typeface="Courier New" pitchFamily="49" charset="0"/>
                <a:cs typeface="Courier New" pitchFamily="49" charset="0"/>
              </a:rPr>
              <a:t>import android.os.Bundle;</a:t>
            </a:r>
          </a:p>
          <a:p>
            <a:pPr lvl="1">
              <a:buFont typeface="Verdana" pitchFamily="34" charset="0"/>
              <a:buNone/>
            </a:pPr>
            <a:endParaRPr lang="en-US" sz="1200" smtClean="0">
              <a:latin typeface="Courier New" pitchFamily="49" charset="0"/>
              <a:cs typeface="Courier New" pitchFamily="49" charset="0"/>
            </a:endParaRPr>
          </a:p>
          <a:p>
            <a:pPr lvl="1">
              <a:buFont typeface="Verdana" pitchFamily="34" charset="0"/>
              <a:buNone/>
            </a:pPr>
            <a:r>
              <a:rPr lang="en-US" sz="1200" smtClean="0">
                <a:latin typeface="Courier New" pitchFamily="49" charset="0"/>
                <a:cs typeface="Courier New" pitchFamily="49" charset="0"/>
              </a:rPr>
              <a:t>import android.widget.ImageView;</a:t>
            </a:r>
          </a:p>
          <a:p>
            <a:pPr lvl="1">
              <a:buFont typeface="Verdana" pitchFamily="34" charset="0"/>
              <a:buNone/>
            </a:pPr>
            <a:r>
              <a:rPr lang="en-US" sz="1200" smtClean="0">
                <a:latin typeface="Courier New" pitchFamily="49" charset="0"/>
                <a:cs typeface="Courier New" pitchFamily="49" charset="0"/>
              </a:rPr>
              <a:t>import android.widget.TextView;</a:t>
            </a:r>
          </a:p>
          <a:p>
            <a:pPr lvl="1">
              <a:buFont typeface="Verdana" pitchFamily="34" charset="0"/>
              <a:buNone/>
            </a:pPr>
            <a:r>
              <a:rPr lang="en-US" sz="1200" smtClean="0">
                <a:latin typeface="Courier New" pitchFamily="49" charset="0"/>
                <a:cs typeface="Courier New" pitchFamily="49" charset="0"/>
              </a:rPr>
              <a:t>import android.widget.Toast;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462385" y="864513"/>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2" name="Rectangle 1"/>
          <p:cNvSpPr/>
          <p:nvPr/>
        </p:nvSpPr>
        <p:spPr>
          <a:xfrm>
            <a:off x="493092" y="154675"/>
            <a:ext cx="7412221" cy="830997"/>
          </a:xfrm>
          <a:prstGeom prst="rect">
            <a:avLst/>
          </a:prstGeom>
          <a:noFill/>
        </p:spPr>
        <p:txBody>
          <a:bodyPr wrap="none" lIns="91440" tIns="45720" rIns="91440" bIns="45720">
            <a:spAutoFit/>
          </a:bodyPr>
          <a:lstStyle/>
          <a:p>
            <a:pPr algn="ctr"/>
            <a:r>
              <a:rPr lang="en-US" sz="48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rPr>
              <a:t>VERSIONS OF ANDROID</a:t>
            </a:r>
            <a:endParaRPr lang="en-US" sz="48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Helvetica" pitchFamily="34" charset="0"/>
            </a:endParaRPr>
          </a:p>
        </p:txBody>
      </p:sp>
      <p:sp>
        <p:nvSpPr>
          <p:cNvPr id="4" name="Rectangle 3"/>
          <p:cNvSpPr/>
          <p:nvPr/>
        </p:nvSpPr>
        <p:spPr>
          <a:xfrm>
            <a:off x="599592" y="1917249"/>
            <a:ext cx="2903359" cy="95410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Beta</a:t>
            </a:r>
          </a:p>
          <a:p>
            <a:pPr algn="ctr"/>
            <a:endPar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p:txBody>
      </p:sp>
      <p:sp>
        <p:nvSpPr>
          <p:cNvPr id="8" name="TextBox 7"/>
          <p:cNvSpPr txBox="1"/>
          <p:nvPr/>
        </p:nvSpPr>
        <p:spPr>
          <a:xfrm>
            <a:off x="599592" y="2479596"/>
            <a:ext cx="8555144" cy="1477328"/>
          </a:xfrm>
          <a:prstGeom prst="rect">
            <a:avLst/>
          </a:prstGeom>
          <a:noFill/>
        </p:spPr>
        <p:txBody>
          <a:bodyPr wrap="square" rtlCol="0">
            <a:spAutoFit/>
          </a:bodyPr>
          <a:lstStyle/>
          <a:p>
            <a:pPr marL="342900" indent="-342900">
              <a:buFont typeface="Wingdings" pitchFamily="2" charset="2"/>
              <a:buChar char="ü"/>
            </a:pPr>
            <a:r>
              <a:rPr lang="en-US" sz="2200" dirty="0" smtClean="0"/>
              <a:t>First Version of Android.</a:t>
            </a:r>
          </a:p>
          <a:p>
            <a:pPr marL="342900" indent="-342900">
              <a:buFont typeface="Wingdings" pitchFamily="2" charset="2"/>
              <a:buChar char="ü"/>
            </a:pPr>
            <a:r>
              <a:rPr lang="en-US" sz="2200" dirty="0" smtClean="0"/>
              <a:t>The </a:t>
            </a:r>
            <a:r>
              <a:rPr lang="en-US" sz="2200" dirty="0"/>
              <a:t>focus of Android beta </a:t>
            </a:r>
            <a:r>
              <a:rPr lang="en-US" sz="2200" dirty="0" smtClean="0"/>
              <a:t>is testing incorporating  usability.</a:t>
            </a:r>
          </a:p>
          <a:p>
            <a:pPr marL="342900" indent="-342900">
              <a:buFont typeface="Wingdings" pitchFamily="2" charset="2"/>
              <a:buChar char="ü"/>
            </a:pPr>
            <a:r>
              <a:rPr lang="en-US" sz="2200" dirty="0"/>
              <a:t> </a:t>
            </a:r>
            <a:r>
              <a:rPr lang="en-US" sz="2200" dirty="0" smtClean="0"/>
              <a:t>Android </a:t>
            </a:r>
            <a:r>
              <a:rPr lang="en-US" sz="2200" dirty="0"/>
              <a:t>beta will generally have many more </a:t>
            </a:r>
            <a:r>
              <a:rPr lang="en-US" sz="2200" dirty="0" smtClean="0"/>
              <a:t>problems on speed and performance</a:t>
            </a:r>
            <a:r>
              <a:rPr lang="en-US" sz="2400" dirty="0" smtClean="0"/>
              <a:t>.</a:t>
            </a:r>
            <a:endParaRPr lang="en-US" sz="2400" dirty="0"/>
          </a:p>
        </p:txBody>
      </p:sp>
      <p:sp>
        <p:nvSpPr>
          <p:cNvPr id="9" name="Rectangle 8"/>
          <p:cNvSpPr/>
          <p:nvPr/>
        </p:nvSpPr>
        <p:spPr>
          <a:xfrm>
            <a:off x="581505" y="3867821"/>
            <a:ext cx="3747629"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Astro 1.0 </a:t>
            </a:r>
            <a:endParaRPr lang="en-US" sz="2800" b="1" cap="none" spc="0" dirty="0">
              <a:ln>
                <a:prstDash val="solid"/>
              </a:ln>
              <a:effectLst>
                <a:outerShdw blurRad="88000" dist="50800" dir="5040000" algn="tl">
                  <a:schemeClr val="accent4">
                    <a:tint val="80000"/>
                    <a:satMod val="250000"/>
                    <a:alpha val="45000"/>
                  </a:schemeClr>
                </a:outerShdw>
              </a:effectLst>
              <a:latin typeface="Helvetica" pitchFamily="34" charset="0"/>
            </a:endParaRPr>
          </a:p>
        </p:txBody>
      </p:sp>
      <p:sp>
        <p:nvSpPr>
          <p:cNvPr id="12" name="TextBox 11"/>
          <p:cNvSpPr txBox="1"/>
          <p:nvPr/>
        </p:nvSpPr>
        <p:spPr>
          <a:xfrm>
            <a:off x="599592" y="4361527"/>
            <a:ext cx="5928360" cy="2523768"/>
          </a:xfrm>
          <a:prstGeom prst="rect">
            <a:avLst/>
          </a:prstGeom>
          <a:noFill/>
        </p:spPr>
        <p:txBody>
          <a:bodyPr wrap="square" rtlCol="0">
            <a:spAutoFit/>
          </a:bodyPr>
          <a:lstStyle/>
          <a:p>
            <a:pPr marL="342900" indent="-342900">
              <a:buFont typeface="Wingdings" pitchFamily="2" charset="2"/>
              <a:buChar char="ü"/>
            </a:pPr>
            <a:r>
              <a:rPr lang="en-US" sz="2400" dirty="0" smtClean="0"/>
              <a:t>  </a:t>
            </a:r>
            <a:r>
              <a:rPr lang="en-US" sz="2200" dirty="0" smtClean="0"/>
              <a:t>First full version of android.</a:t>
            </a:r>
          </a:p>
          <a:p>
            <a:pPr marL="342900" indent="-342900">
              <a:buFont typeface="Wingdings" pitchFamily="2" charset="2"/>
              <a:buChar char="ü"/>
            </a:pPr>
            <a:r>
              <a:rPr lang="en-US" sz="2200" dirty="0"/>
              <a:t> </a:t>
            </a:r>
            <a:r>
              <a:rPr lang="en-US" sz="2200" dirty="0" smtClean="0"/>
              <a:t>Released on </a:t>
            </a:r>
            <a:r>
              <a:rPr lang="en-US" sz="2200" dirty="0">
                <a:solidFill>
                  <a:srgbClr val="7030A0"/>
                </a:solidFill>
              </a:rPr>
              <a:t>September 23, </a:t>
            </a:r>
            <a:r>
              <a:rPr lang="en-US" sz="2200" dirty="0" smtClean="0">
                <a:solidFill>
                  <a:srgbClr val="7030A0"/>
                </a:solidFill>
              </a:rPr>
              <a:t>2008.</a:t>
            </a:r>
          </a:p>
          <a:p>
            <a:pPr marL="342900" indent="-342900">
              <a:buFont typeface="Wingdings" pitchFamily="2" charset="2"/>
              <a:buChar char="ü"/>
            </a:pPr>
            <a:r>
              <a:rPr lang="en-US" sz="2200" dirty="0" smtClean="0"/>
              <a:t>  Wi-Fi and Bluetooth support.</a:t>
            </a:r>
          </a:p>
          <a:p>
            <a:pPr marL="342900" indent="-342900">
              <a:buFont typeface="Wingdings" pitchFamily="2" charset="2"/>
              <a:buChar char="ü"/>
            </a:pPr>
            <a:r>
              <a:rPr lang="en-US" sz="2200" dirty="0"/>
              <a:t> </a:t>
            </a:r>
            <a:r>
              <a:rPr lang="en-US" sz="2200" dirty="0" smtClean="0"/>
              <a:t>Quite slow in operating.</a:t>
            </a:r>
          </a:p>
          <a:p>
            <a:pPr marL="342900" indent="-342900">
              <a:buFont typeface="Wingdings" pitchFamily="2" charset="2"/>
              <a:buChar char="ü"/>
            </a:pPr>
            <a:r>
              <a:rPr lang="en-US" sz="2200" dirty="0"/>
              <a:t> </a:t>
            </a:r>
            <a:r>
              <a:rPr lang="en-US" sz="2200" dirty="0" smtClean="0"/>
              <a:t>copy and paste feature in the web browser is not present.</a:t>
            </a:r>
          </a:p>
          <a:p>
            <a:endParaRPr lang="en-US" sz="2400" dirty="0" smtClean="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871477" y="925666"/>
            <a:ext cx="2146578" cy="1850350"/>
          </a:xfrm>
          <a:prstGeom prst="rect">
            <a:avLst/>
          </a:prstGeom>
        </p:spPr>
      </p:pic>
    </p:spTree>
    <p:extLst>
      <p:ext uri="{BB962C8B-B14F-4D97-AF65-F5344CB8AC3E}">
        <p14:creationId xmlns:p14="http://schemas.microsoft.com/office/powerpoint/2010/main" xmlns="" val="1328522794"/>
      </p:ext>
    </p:extLst>
  </p:cSld>
  <p:clrMapOvr>
    <a:masterClrMapping/>
  </p:clrMapOvr>
  <mc:AlternateContent xmlns:mc="http://schemas.openxmlformats.org/markup-compatibility/2006">
    <mc:Choice xmlns:p14="http://schemas.microsoft.com/office/powerpoint/2010/main" xmlns="" Requires="p14">
      <p:transition spd="slow" p14:dur="20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heel(2)">
                                      <p:cBhvr>
                                        <p:cTn id="13" dur="175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p:cTn id="18" dur="500" fill="hold"/>
                                        <p:tgtEl>
                                          <p:spTgt spid="4"/>
                                        </p:tgtEl>
                                        <p:attrNameLst>
                                          <p:attrName>ppt_w</p:attrName>
                                        </p:attrNameLst>
                                      </p:cBhvr>
                                      <p:tavLst>
                                        <p:tav tm="0">
                                          <p:val>
                                            <p:fltVal val="0"/>
                                          </p:val>
                                        </p:tav>
                                        <p:tav tm="100000">
                                          <p:val>
                                            <p:strVal val="#ppt_w"/>
                                          </p:val>
                                        </p:tav>
                                      </p:tavLst>
                                    </p:anim>
                                    <p:anim calcmode="lin" valueType="num">
                                      <p:cBhvr>
                                        <p:cTn id="19" dur="500" fill="hold"/>
                                        <p:tgtEl>
                                          <p:spTgt spid="4"/>
                                        </p:tgtEl>
                                        <p:attrNameLst>
                                          <p:attrName>ppt_h</p:attrName>
                                        </p:attrNameLst>
                                      </p:cBhvr>
                                      <p:tavLst>
                                        <p:tav tm="0">
                                          <p:val>
                                            <p:fltVal val="0"/>
                                          </p:val>
                                        </p:tav>
                                        <p:tav tm="100000">
                                          <p:val>
                                            <p:strVal val="#ppt_h"/>
                                          </p:val>
                                        </p:tav>
                                      </p:tavLst>
                                    </p:anim>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5" dur="1000"/>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Effect transition="in" filter="randombar(horizontal)">
                                      <p:cBhvr>
                                        <p:cTn id="30" dur="1000"/>
                                        <p:tgtEl>
                                          <p:spTgt spid="8">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randombar(horizontal)">
                                      <p:cBhvr>
                                        <p:cTn id="35" dur="1000"/>
                                        <p:tgtEl>
                                          <p:spTgt spid="8">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47" dur="1000"/>
                                        <p:tgtEl>
                                          <p:spTgt spid="1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52" dur="1000"/>
                                        <p:tgtEl>
                                          <p:spTgt spid="1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57" dur="1000"/>
                                        <p:tgtEl>
                                          <p:spTgt spid="12">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62" dur="1000"/>
                                        <p:tgtEl>
                                          <p:spTgt spid="12">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67" dur="10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8" grpId="0" build="p"/>
      <p:bldP spid="9" grpId="0"/>
      <p:bldP spid="12"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4275" name="Content Placeholder 2"/>
          <p:cNvSpPr>
            <a:spLocks noGrp="1"/>
          </p:cNvSpPr>
          <p:nvPr>
            <p:ph idx="1"/>
          </p:nvPr>
        </p:nvSpPr>
        <p:spPr>
          <a:xfrm>
            <a:off x="457200" y="530225"/>
            <a:ext cx="8229600" cy="4956175"/>
          </a:xfrm>
        </p:spPr>
        <p:txBody>
          <a:bodyPr/>
          <a:lstStyle/>
          <a:p>
            <a:r>
              <a:rPr lang="en-US" smtClean="0"/>
              <a:t>Step 3 Writing OpenHttpConnection()</a:t>
            </a:r>
          </a:p>
          <a:p>
            <a:pPr lvl="1"/>
            <a:r>
              <a:rPr lang="en-US" sz="1600" smtClean="0"/>
              <a:t>To  open a connection to a HTTP server using OpenHttpConnection()</a:t>
            </a:r>
          </a:p>
          <a:p>
            <a:pPr lvl="1"/>
            <a:r>
              <a:rPr lang="en-US" sz="1600" smtClean="0"/>
              <a:t>We first create an instance of the URL class and initialize it with the URL of the server</a:t>
            </a:r>
          </a:p>
          <a:p>
            <a:pPr lvl="1"/>
            <a:r>
              <a:rPr lang="en-US" sz="1600" smtClean="0"/>
              <a:t>When the connection is established, you pass this connection to an URLConnection object. To check if the connection established is using a HTTP protocol.</a:t>
            </a:r>
          </a:p>
          <a:p>
            <a:pPr lvl="1"/>
            <a:r>
              <a:rPr lang="en-US" sz="1600" smtClean="0"/>
              <a:t>The URLConnection object is then cast into an HttpURLConnection object and you set the various properties of the HTTP connection.</a:t>
            </a:r>
          </a:p>
          <a:p>
            <a:pPr lvl="1"/>
            <a:r>
              <a:rPr lang="en-US" sz="1600" smtClean="0"/>
              <a:t>Next, you connect to the HTTP server and get a response from the server. If the response code is HTTP_OK, you then get the InputStream object from the connection so that you can begin to read incoming data from the server</a:t>
            </a:r>
          </a:p>
          <a:p>
            <a:pPr lvl="1"/>
            <a:r>
              <a:rPr lang="en-US" sz="1600" smtClean="0"/>
              <a:t>The function then returns the InputStream object obtained. </a:t>
            </a:r>
          </a:p>
          <a:p>
            <a:pPr lvl="1"/>
            <a:endParaRPr lang="en-US" sz="1600" smtClean="0"/>
          </a:p>
          <a:p>
            <a:endParaRPr lang="en-US" sz="1600" smtClean="0"/>
          </a:p>
          <a:p>
            <a:pPr lvl="1"/>
            <a:endParaRPr lang="en-US" sz="160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5299" name="Content Placeholder 2"/>
          <p:cNvSpPr>
            <a:spLocks noGrp="1"/>
          </p:cNvSpPr>
          <p:nvPr>
            <p:ph sz="half" idx="1"/>
          </p:nvPr>
        </p:nvSpPr>
        <p:spPr>
          <a:xfrm>
            <a:off x="514350" y="530225"/>
            <a:ext cx="3932238" cy="4389438"/>
          </a:xfrm>
        </p:spPr>
        <p:txBody>
          <a:bodyPr/>
          <a:lstStyle/>
          <a:p>
            <a:pPr>
              <a:buFont typeface="Wingdings 2" pitchFamily="18" charset="2"/>
              <a:buNone/>
            </a:pPr>
            <a:r>
              <a:rPr lang="en-US" sz="1000" smtClean="0">
                <a:latin typeface="Courier New" pitchFamily="49" charset="0"/>
                <a:cs typeface="Courier New" pitchFamily="49" charset="0"/>
              </a:rPr>
              <a:t>public class HttpDownload extends Activity {</a:t>
            </a:r>
          </a:p>
          <a:p>
            <a:pPr>
              <a:buFont typeface="Wingdings 2" pitchFamily="18" charset="2"/>
              <a:buNone/>
            </a:pPr>
            <a:r>
              <a:rPr lang="en-US" sz="1000" smtClean="0">
                <a:latin typeface="Courier New" pitchFamily="49" charset="0"/>
                <a:cs typeface="Courier New" pitchFamily="49" charset="0"/>
              </a:rPr>
              <a:t>  /** Called when the activity is first created.*/</a:t>
            </a:r>
          </a:p>
          <a:p>
            <a:pPr>
              <a:buFont typeface="Wingdings 2" pitchFamily="18" charset="2"/>
              <a:buNone/>
            </a:pPr>
            <a:r>
              <a:rPr lang="en-US" sz="1000" smtClean="0">
                <a:latin typeface="Courier New" pitchFamily="49" charset="0"/>
                <a:cs typeface="Courier New" pitchFamily="49" charset="0"/>
              </a:rPr>
              <a:t>  @Override</a:t>
            </a:r>
          </a:p>
          <a:p>
            <a:pPr>
              <a:buFont typeface="Wingdings 2" pitchFamily="18" charset="2"/>
              <a:buNone/>
            </a:pPr>
            <a:r>
              <a:rPr lang="en-US" sz="1000" smtClean="0">
                <a:latin typeface="Courier New" pitchFamily="49" charset="0"/>
                <a:cs typeface="Courier New" pitchFamily="49" charset="0"/>
              </a:rPr>
              <a:t>  public void onCreate(Bundle savedInstanceState) {</a:t>
            </a:r>
          </a:p>
          <a:p>
            <a:pPr>
              <a:buFont typeface="Wingdings 2" pitchFamily="18" charset="2"/>
              <a:buNone/>
            </a:pPr>
            <a:r>
              <a:rPr lang="en-US" sz="1000" smtClean="0">
                <a:latin typeface="Courier New" pitchFamily="49" charset="0"/>
                <a:cs typeface="Courier New" pitchFamily="49" charset="0"/>
              </a:rPr>
              <a:t>    super.onCreate(savedInstanceState);</a:t>
            </a:r>
          </a:p>
          <a:p>
            <a:pPr>
              <a:buFont typeface="Wingdings 2" pitchFamily="18" charset="2"/>
              <a:buNone/>
            </a:pPr>
            <a:r>
              <a:rPr lang="en-US" sz="1000" smtClean="0">
                <a:latin typeface="Courier New" pitchFamily="49" charset="0"/>
                <a:cs typeface="Courier New" pitchFamily="49" charset="0"/>
              </a:rPr>
              <a:t>    setContentView(R.layout.main);</a:t>
            </a:r>
          </a:p>
          <a:p>
            <a:pPr>
              <a:buFont typeface="Wingdings 2" pitchFamily="18" charset="2"/>
              <a:buNone/>
            </a:pPr>
            <a:r>
              <a:rPr lang="en-US" sz="1000" smtClean="0">
                <a:latin typeface="Courier New" pitchFamily="49" charset="0"/>
                <a:cs typeface="Courier New" pitchFamily="49" charset="0"/>
              </a:rPr>
              <a:t>  }   </a:t>
            </a:r>
          </a:p>
          <a:p>
            <a:pPr>
              <a:buFont typeface="Wingdings 2" pitchFamily="18" charset="2"/>
              <a:buNone/>
            </a:pPr>
            <a:r>
              <a:rPr lang="en-US" sz="1000" smtClean="0">
                <a:latin typeface="Courier New" pitchFamily="49" charset="0"/>
                <a:cs typeface="Courier New" pitchFamily="49" charset="0"/>
              </a:rPr>
              <a:t>        </a:t>
            </a:r>
          </a:p>
          <a:p>
            <a:pPr>
              <a:buFont typeface="Wingdings 2" pitchFamily="18" charset="2"/>
              <a:buNone/>
            </a:pPr>
            <a:r>
              <a:rPr lang="en-US" sz="1000" smtClean="0">
                <a:latin typeface="Courier New" pitchFamily="49" charset="0"/>
                <a:cs typeface="Courier New" pitchFamily="49" charset="0"/>
              </a:rPr>
              <a:t>  private InputStream OpenHttpConnection(String urlString) throws IOException {</a:t>
            </a:r>
          </a:p>
          <a:p>
            <a:pPr>
              <a:buFont typeface="Wingdings 2" pitchFamily="18" charset="2"/>
              <a:buNone/>
            </a:pPr>
            <a:r>
              <a:rPr lang="en-US" sz="1000" smtClean="0">
                <a:latin typeface="Courier New" pitchFamily="49" charset="0"/>
                <a:cs typeface="Courier New" pitchFamily="49" charset="0"/>
              </a:rPr>
              <a:t>    InputStream in = null;</a:t>
            </a:r>
          </a:p>
          <a:p>
            <a:pPr>
              <a:buFont typeface="Wingdings 2" pitchFamily="18" charset="2"/>
              <a:buNone/>
            </a:pPr>
            <a:r>
              <a:rPr lang="en-US" sz="1000" smtClean="0">
                <a:latin typeface="Courier New" pitchFamily="49" charset="0"/>
                <a:cs typeface="Courier New" pitchFamily="49" charset="0"/>
              </a:rPr>
              <a:t>    int response = -1;</a:t>
            </a:r>
          </a:p>
          <a:p>
            <a:pPr>
              <a:buFont typeface="Wingdings 2" pitchFamily="18" charset="2"/>
              <a:buNone/>
            </a:pPr>
            <a:r>
              <a:rPr lang="en-US" sz="1000" smtClean="0">
                <a:latin typeface="Courier New" pitchFamily="49" charset="0"/>
                <a:cs typeface="Courier New" pitchFamily="49" charset="0"/>
              </a:rPr>
              <a:t>               </a:t>
            </a:r>
          </a:p>
          <a:p>
            <a:pPr>
              <a:buFont typeface="Wingdings 2" pitchFamily="18" charset="2"/>
              <a:buNone/>
            </a:pPr>
            <a:r>
              <a:rPr lang="en-US" sz="1000" smtClean="0">
                <a:latin typeface="Courier New" pitchFamily="49" charset="0"/>
                <a:cs typeface="Courier New" pitchFamily="49" charset="0"/>
              </a:rPr>
              <a:t>    URL url = new URL(urlString); </a:t>
            </a:r>
          </a:p>
          <a:p>
            <a:pPr>
              <a:buFont typeface="Wingdings 2" pitchFamily="18" charset="2"/>
              <a:buNone/>
            </a:pPr>
            <a:r>
              <a:rPr lang="en-US" sz="1000" smtClean="0">
                <a:latin typeface="Courier New" pitchFamily="49" charset="0"/>
                <a:cs typeface="Courier New" pitchFamily="49" charset="0"/>
              </a:rPr>
              <a:t>    URLConnection conn = url.openConnection();</a:t>
            </a:r>
          </a:p>
          <a:p>
            <a:pPr>
              <a:buFont typeface="Wingdings 2" pitchFamily="18" charset="2"/>
              <a:buNone/>
            </a:pPr>
            <a:endParaRPr lang="en-US" sz="1000" smtClean="0">
              <a:latin typeface="Courier New" pitchFamily="49" charset="0"/>
              <a:cs typeface="Courier New" pitchFamily="49" charset="0"/>
            </a:endParaRPr>
          </a:p>
          <a:p>
            <a:pPr>
              <a:buFont typeface="Wingdings 2" pitchFamily="18" charset="2"/>
              <a:buNone/>
            </a:pPr>
            <a:r>
              <a:rPr lang="en-US" sz="1000" smtClean="0">
                <a:latin typeface="Courier New" pitchFamily="49" charset="0"/>
                <a:cs typeface="Courier New" pitchFamily="49" charset="0"/>
              </a:rPr>
              <a:t>    if (!(conn instanceof HttpURLConnection))                     </a:t>
            </a:r>
          </a:p>
          <a:p>
            <a:pPr>
              <a:buFont typeface="Wingdings 2" pitchFamily="18" charset="2"/>
              <a:buNone/>
            </a:pPr>
            <a:r>
              <a:rPr lang="en-US" sz="1000" smtClean="0">
                <a:latin typeface="Courier New" pitchFamily="49" charset="0"/>
                <a:cs typeface="Courier New" pitchFamily="49" charset="0"/>
              </a:rPr>
              <a:t>      throw new IOException("Not an HTTP connection");</a:t>
            </a:r>
          </a:p>
          <a:p>
            <a:pPr>
              <a:buFont typeface="Wingdings 2" pitchFamily="18" charset="2"/>
              <a:buNone/>
            </a:pPr>
            <a:r>
              <a:rPr lang="en-US" sz="1000" smtClean="0">
                <a:latin typeface="Courier New" pitchFamily="49" charset="0"/>
                <a:cs typeface="Courier New" pitchFamily="49" charset="0"/>
              </a:rPr>
              <a:t>    </a:t>
            </a:r>
          </a:p>
        </p:txBody>
      </p:sp>
      <p:sp>
        <p:nvSpPr>
          <p:cNvPr id="55300" name="Content Placeholder 4"/>
          <p:cNvSpPr>
            <a:spLocks noGrp="1"/>
          </p:cNvSpPr>
          <p:nvPr>
            <p:ph sz="half" idx="2"/>
          </p:nvPr>
        </p:nvSpPr>
        <p:spPr>
          <a:xfrm>
            <a:off x="4756150" y="530225"/>
            <a:ext cx="3930650" cy="4389438"/>
          </a:xfrm>
        </p:spPr>
        <p:txBody>
          <a:bodyPr/>
          <a:lstStyle/>
          <a:p>
            <a:pPr>
              <a:buFont typeface="Wingdings 2" pitchFamily="18" charset="2"/>
              <a:buNone/>
            </a:pPr>
            <a:r>
              <a:rPr lang="en-US" sz="1000" smtClean="0">
                <a:latin typeface="Courier New" pitchFamily="49" charset="0"/>
                <a:cs typeface="Courier New" pitchFamily="49" charset="0"/>
              </a:rPr>
              <a:t>try{</a:t>
            </a:r>
          </a:p>
          <a:p>
            <a:pPr>
              <a:buFont typeface="Wingdings 2" pitchFamily="18" charset="2"/>
              <a:buNone/>
            </a:pPr>
            <a:r>
              <a:rPr lang="en-US" sz="1000" smtClean="0">
                <a:latin typeface="Courier New" pitchFamily="49" charset="0"/>
                <a:cs typeface="Courier New" pitchFamily="49" charset="0"/>
              </a:rPr>
              <a:t>      HttpURLConnection httpConn = (HttpURLConnection) conn;</a:t>
            </a:r>
          </a:p>
          <a:p>
            <a:pPr>
              <a:buFont typeface="Wingdings 2" pitchFamily="18" charset="2"/>
              <a:buNone/>
            </a:pPr>
            <a:r>
              <a:rPr lang="en-US" sz="1000" smtClean="0">
                <a:latin typeface="Courier New" pitchFamily="49" charset="0"/>
                <a:cs typeface="Courier New" pitchFamily="49" charset="0"/>
              </a:rPr>
              <a:t>      httpConn.setAllowUserInteraction(false);</a:t>
            </a:r>
          </a:p>
          <a:p>
            <a:pPr>
              <a:buFont typeface="Wingdings 2" pitchFamily="18" charset="2"/>
              <a:buNone/>
            </a:pPr>
            <a:r>
              <a:rPr lang="en-US" sz="1000" smtClean="0">
                <a:latin typeface="Courier New" pitchFamily="49" charset="0"/>
                <a:cs typeface="Courier New" pitchFamily="49" charset="0"/>
              </a:rPr>
              <a:t>      httpConn.setInstanceFollowRedirects(true);</a:t>
            </a:r>
          </a:p>
          <a:p>
            <a:pPr>
              <a:buFont typeface="Wingdings 2" pitchFamily="18" charset="2"/>
              <a:buNone/>
            </a:pPr>
            <a:r>
              <a:rPr lang="en-US" sz="1000" smtClean="0">
                <a:latin typeface="Courier New" pitchFamily="49" charset="0"/>
                <a:cs typeface="Courier New" pitchFamily="49" charset="0"/>
              </a:rPr>
              <a:t>      httpConn.setRequestMethod("GET");</a:t>
            </a:r>
          </a:p>
          <a:p>
            <a:pPr>
              <a:buFont typeface="Wingdings 2" pitchFamily="18" charset="2"/>
              <a:buNone/>
            </a:pPr>
            <a:r>
              <a:rPr lang="en-US" sz="1000" smtClean="0">
                <a:latin typeface="Courier New" pitchFamily="49" charset="0"/>
                <a:cs typeface="Courier New" pitchFamily="49" charset="0"/>
              </a:rPr>
              <a:t>      httpConn.connect(); </a:t>
            </a:r>
          </a:p>
          <a:p>
            <a:pPr>
              <a:buFont typeface="Wingdings 2" pitchFamily="18" charset="2"/>
              <a:buNone/>
            </a:pPr>
            <a:endParaRPr lang="en-US" sz="1000" smtClean="0">
              <a:latin typeface="Courier New" pitchFamily="49" charset="0"/>
              <a:cs typeface="Courier New" pitchFamily="49" charset="0"/>
            </a:endParaRPr>
          </a:p>
          <a:p>
            <a:pPr>
              <a:buFont typeface="Wingdings 2" pitchFamily="18" charset="2"/>
              <a:buNone/>
            </a:pPr>
            <a:r>
              <a:rPr lang="en-US" sz="1000" smtClean="0">
                <a:latin typeface="Courier New" pitchFamily="49" charset="0"/>
                <a:cs typeface="Courier New" pitchFamily="49" charset="0"/>
              </a:rPr>
              <a:t>      response = httpConn.getResponseCode();                 </a:t>
            </a:r>
          </a:p>
          <a:p>
            <a:pPr>
              <a:buFont typeface="Wingdings 2" pitchFamily="18" charset="2"/>
              <a:buNone/>
            </a:pPr>
            <a:r>
              <a:rPr lang="en-US" sz="1000" smtClean="0">
                <a:latin typeface="Courier New" pitchFamily="49" charset="0"/>
                <a:cs typeface="Courier New" pitchFamily="49" charset="0"/>
              </a:rPr>
              <a:t>      if (response == HttpURLConnection.HTTP_OK) {</a:t>
            </a:r>
          </a:p>
          <a:p>
            <a:pPr>
              <a:buFont typeface="Wingdings 2" pitchFamily="18" charset="2"/>
              <a:buNone/>
            </a:pPr>
            <a:r>
              <a:rPr lang="en-US" sz="1000" smtClean="0">
                <a:latin typeface="Courier New" pitchFamily="49" charset="0"/>
                <a:cs typeface="Courier New" pitchFamily="49" charset="0"/>
              </a:rPr>
              <a:t>        in = httpConn.getInputStream();                                 </a:t>
            </a:r>
          </a:p>
          <a:p>
            <a:pPr>
              <a:buFont typeface="Wingdings 2" pitchFamily="18" charset="2"/>
              <a:buNone/>
            </a:pPr>
            <a:r>
              <a:rPr lang="en-US" sz="1000" smtClean="0">
                <a:latin typeface="Courier New" pitchFamily="49" charset="0"/>
                <a:cs typeface="Courier New" pitchFamily="49" charset="0"/>
              </a:rPr>
              <a:t>      }                     </a:t>
            </a:r>
          </a:p>
          <a:p>
            <a:pPr>
              <a:buFont typeface="Wingdings 2" pitchFamily="18" charset="2"/>
              <a:buNone/>
            </a:pPr>
            <a:r>
              <a:rPr lang="en-US" sz="1000" smtClean="0">
                <a:latin typeface="Courier New" pitchFamily="49" charset="0"/>
                <a:cs typeface="Courier New" pitchFamily="49" charset="0"/>
              </a:rPr>
              <a:t>    } catch (Exception ex) {</a:t>
            </a:r>
          </a:p>
          <a:p>
            <a:pPr>
              <a:buFont typeface="Wingdings 2" pitchFamily="18" charset="2"/>
              <a:buNone/>
            </a:pPr>
            <a:r>
              <a:rPr lang="en-US" sz="1000" smtClean="0">
                <a:latin typeface="Courier New" pitchFamily="49" charset="0"/>
                <a:cs typeface="Courier New" pitchFamily="49" charset="0"/>
              </a:rPr>
              <a:t>        throw new IOException("Error connecting");            </a:t>
            </a:r>
          </a:p>
          <a:p>
            <a:pPr>
              <a:buFont typeface="Wingdings 2" pitchFamily="18" charset="2"/>
              <a:buNone/>
            </a:pPr>
            <a:r>
              <a:rPr lang="en-US" sz="1000" smtClean="0">
                <a:latin typeface="Courier New" pitchFamily="49" charset="0"/>
                <a:cs typeface="Courier New" pitchFamily="49" charset="0"/>
              </a:rPr>
              <a:t>      }</a:t>
            </a:r>
          </a:p>
          <a:p>
            <a:pPr>
              <a:buFont typeface="Wingdings 2" pitchFamily="18" charset="2"/>
              <a:buNone/>
            </a:pPr>
            <a:r>
              <a:rPr lang="en-US" sz="1000" smtClean="0">
                <a:latin typeface="Courier New" pitchFamily="49" charset="0"/>
                <a:cs typeface="Courier New" pitchFamily="49" charset="0"/>
              </a:rPr>
              <a:t>      return in;     </a:t>
            </a:r>
          </a:p>
          <a:p>
            <a:pPr>
              <a:buFont typeface="Wingdings 2" pitchFamily="18" charset="2"/>
              <a:buNone/>
            </a:pPr>
            <a:r>
              <a:rPr lang="en-US" sz="1000" smtClean="0">
                <a:latin typeface="Courier New" pitchFamily="49" charset="0"/>
                <a:cs typeface="Courier New" pitchFamily="49" charset="0"/>
              </a:rPr>
              <a:t>  }  </a:t>
            </a:r>
          </a:p>
          <a:p>
            <a:pPr>
              <a:buFont typeface="Wingdings 2" pitchFamily="18" charset="2"/>
              <a:buNone/>
            </a:pPr>
            <a:r>
              <a:rPr lang="en-US" sz="1000" smtClean="0">
                <a:latin typeface="Courier New" pitchFamily="49" charset="0"/>
                <a:cs typeface="Courier New" pitchFamily="49" charset="0"/>
              </a:rPr>
              <a:t>}</a:t>
            </a:r>
          </a:p>
          <a:p>
            <a:pPr>
              <a:buFont typeface="Wingdings 2" pitchFamily="18" charset="2"/>
              <a:buNone/>
            </a:pPr>
            <a:endParaRPr lang="en-US" sz="100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6323" name="Content Placeholder 5"/>
          <p:cNvSpPr>
            <a:spLocks noGrp="1"/>
          </p:cNvSpPr>
          <p:nvPr>
            <p:ph idx="1"/>
          </p:nvPr>
        </p:nvSpPr>
        <p:spPr>
          <a:xfrm>
            <a:off x="685800" y="530225"/>
            <a:ext cx="8001000" cy="5032375"/>
          </a:xfrm>
        </p:spPr>
        <p:txBody>
          <a:bodyPr/>
          <a:lstStyle/>
          <a:p>
            <a:r>
              <a:rPr lang="en-US" sz="1800" smtClean="0"/>
              <a:t>Step 4 Modify the Main.xml code</a:t>
            </a:r>
          </a:p>
          <a:p>
            <a:pPr lvl="1">
              <a:buFont typeface="Verdana" pitchFamily="34" charset="0"/>
              <a:buNone/>
            </a:pPr>
            <a:r>
              <a:rPr lang="en-US" sz="1000" smtClean="0">
                <a:latin typeface="Courier New" pitchFamily="49" charset="0"/>
                <a:cs typeface="Courier New" pitchFamily="49" charset="0"/>
              </a:rPr>
              <a:t>&lt;?xml version="1.0" encoding="utf-8"?&gt;</a:t>
            </a:r>
          </a:p>
          <a:p>
            <a:pPr lvl="1">
              <a:buFont typeface="Verdana" pitchFamily="34" charset="0"/>
              <a:buNone/>
            </a:pPr>
            <a:r>
              <a:rPr lang="en-US" sz="1000" smtClean="0">
                <a:latin typeface="Courier New" pitchFamily="49" charset="0"/>
                <a:cs typeface="Courier New" pitchFamily="49" charset="0"/>
              </a:rPr>
              <a:t>&lt;LinearLayout xmlns:android="http://schemas.android.com/apk/res/android"</a:t>
            </a:r>
          </a:p>
          <a:p>
            <a:pPr lvl="1">
              <a:buFont typeface="Verdana" pitchFamily="34" charset="0"/>
              <a:buNone/>
            </a:pPr>
            <a:r>
              <a:rPr lang="en-US" sz="1000" smtClean="0">
                <a:latin typeface="Courier New" pitchFamily="49" charset="0"/>
                <a:cs typeface="Courier New" pitchFamily="49" charset="0"/>
              </a:rPr>
              <a:t>    android:orientation="vertical"</a:t>
            </a:r>
          </a:p>
          <a:p>
            <a:pPr lvl="1">
              <a:buFont typeface="Verdana" pitchFamily="34" charset="0"/>
              <a:buNone/>
            </a:pPr>
            <a:r>
              <a:rPr lang="en-US" sz="1000" smtClean="0">
                <a:latin typeface="Courier New" pitchFamily="49" charset="0"/>
                <a:cs typeface="Courier New" pitchFamily="49" charset="0"/>
              </a:rPr>
              <a:t>    android:layout_width="fill_parent"</a:t>
            </a:r>
          </a:p>
          <a:p>
            <a:pPr lvl="1">
              <a:buFont typeface="Verdana" pitchFamily="34" charset="0"/>
              <a:buNone/>
            </a:pPr>
            <a:r>
              <a:rPr lang="en-US" sz="1000" smtClean="0">
                <a:latin typeface="Courier New" pitchFamily="49" charset="0"/>
                <a:cs typeface="Courier New" pitchFamily="49" charset="0"/>
              </a:rPr>
              <a:t>    android:layout_height="fill_parent"</a:t>
            </a:r>
          </a:p>
          <a:p>
            <a:pPr lvl="1">
              <a:buFont typeface="Verdana" pitchFamily="34" charset="0"/>
              <a:buNone/>
            </a:pPr>
            <a:r>
              <a:rPr lang="en-US" sz="1000" smtClean="0">
                <a:latin typeface="Courier New" pitchFamily="49" charset="0"/>
                <a:cs typeface="Courier New" pitchFamily="49" charset="0"/>
              </a:rPr>
              <a:t>    &gt;</a:t>
            </a:r>
          </a:p>
          <a:p>
            <a:pPr lvl="1">
              <a:buFont typeface="Verdana" pitchFamily="34" charset="0"/>
              <a:buNone/>
            </a:pPr>
            <a:r>
              <a:rPr lang="en-US" sz="1000" smtClean="0">
                <a:latin typeface="Courier New" pitchFamily="49" charset="0"/>
                <a:cs typeface="Courier New" pitchFamily="49" charset="0"/>
              </a:rPr>
              <a:t>    </a:t>
            </a:r>
          </a:p>
          <a:p>
            <a:pPr lvl="1">
              <a:buFont typeface="Verdana" pitchFamily="34" charset="0"/>
              <a:buNone/>
            </a:pPr>
            <a:r>
              <a:rPr lang="en-US" sz="1000" smtClean="0">
                <a:latin typeface="Courier New" pitchFamily="49" charset="0"/>
                <a:cs typeface="Courier New" pitchFamily="49" charset="0"/>
              </a:rPr>
              <a:t>&lt;ImageView </a:t>
            </a:r>
          </a:p>
          <a:p>
            <a:pPr lvl="1">
              <a:buFont typeface="Verdana" pitchFamily="34" charset="0"/>
              <a:buNone/>
            </a:pPr>
            <a:r>
              <a:rPr lang="en-US" sz="1000" smtClean="0">
                <a:latin typeface="Courier New" pitchFamily="49" charset="0"/>
                <a:cs typeface="Courier New" pitchFamily="49" charset="0"/>
              </a:rPr>
              <a:t>    android:id="@+id/img"</a:t>
            </a:r>
          </a:p>
          <a:p>
            <a:pPr lvl="1">
              <a:buFont typeface="Verdana" pitchFamily="34" charset="0"/>
              <a:buNone/>
            </a:pPr>
            <a:r>
              <a:rPr lang="en-US" sz="1000" smtClean="0">
                <a:latin typeface="Courier New" pitchFamily="49" charset="0"/>
                <a:cs typeface="Courier New" pitchFamily="49" charset="0"/>
              </a:rPr>
              <a:t>    android:layout_width="wrap_content"</a:t>
            </a:r>
          </a:p>
          <a:p>
            <a:pPr lvl="1">
              <a:buFont typeface="Verdana" pitchFamily="34" charset="0"/>
              <a:buNone/>
            </a:pPr>
            <a:r>
              <a:rPr lang="en-US" sz="1000" smtClean="0">
                <a:latin typeface="Courier New" pitchFamily="49" charset="0"/>
                <a:cs typeface="Courier New" pitchFamily="49" charset="0"/>
              </a:rPr>
              <a:t>    android:layout_height="wrap_content"</a:t>
            </a:r>
          </a:p>
          <a:p>
            <a:pPr lvl="1">
              <a:buFont typeface="Verdana" pitchFamily="34" charset="0"/>
              <a:buNone/>
            </a:pPr>
            <a:r>
              <a:rPr lang="en-US" sz="1000" smtClean="0">
                <a:latin typeface="Courier New" pitchFamily="49" charset="0"/>
                <a:cs typeface="Courier New" pitchFamily="49" charset="0"/>
              </a:rPr>
              <a:t>    android:layout_gravity="center"</a:t>
            </a:r>
          </a:p>
          <a:p>
            <a:pPr lvl="1">
              <a:buFont typeface="Verdana" pitchFamily="34" charset="0"/>
              <a:buNone/>
            </a:pPr>
            <a:r>
              <a:rPr lang="en-US" sz="1000" smtClean="0">
                <a:latin typeface="Courier New" pitchFamily="49" charset="0"/>
                <a:cs typeface="Courier New" pitchFamily="49" charset="0"/>
              </a:rPr>
              <a:t>    /&gt;</a:t>
            </a:r>
          </a:p>
          <a:p>
            <a:pPr lvl="1">
              <a:buFont typeface="Verdana" pitchFamily="34" charset="0"/>
              <a:buNone/>
            </a:pPr>
            <a:r>
              <a:rPr lang="en-US" sz="1000" smtClean="0">
                <a:latin typeface="Courier New" pitchFamily="49" charset="0"/>
                <a:cs typeface="Courier New" pitchFamily="49" charset="0"/>
              </a:rPr>
              <a:t>    </a:t>
            </a:r>
          </a:p>
          <a:p>
            <a:pPr lvl="1">
              <a:buFont typeface="Verdana" pitchFamily="34" charset="0"/>
              <a:buNone/>
            </a:pPr>
            <a:r>
              <a:rPr lang="en-US" sz="1000" smtClean="0">
                <a:latin typeface="Courier New" pitchFamily="49" charset="0"/>
                <a:cs typeface="Courier New" pitchFamily="49" charset="0"/>
              </a:rPr>
              <a:t>&lt;TextView   </a:t>
            </a:r>
          </a:p>
          <a:p>
            <a:pPr lvl="1">
              <a:buFont typeface="Verdana" pitchFamily="34" charset="0"/>
              <a:buNone/>
            </a:pPr>
            <a:r>
              <a:rPr lang="en-US" sz="1000" smtClean="0">
                <a:latin typeface="Courier New" pitchFamily="49" charset="0"/>
                <a:cs typeface="Courier New" pitchFamily="49" charset="0"/>
              </a:rPr>
              <a:t>    android:id="@+id/text"</a:t>
            </a:r>
          </a:p>
          <a:p>
            <a:pPr lvl="1">
              <a:buFont typeface="Verdana" pitchFamily="34" charset="0"/>
              <a:buNone/>
            </a:pPr>
            <a:r>
              <a:rPr lang="en-US" sz="1000" smtClean="0">
                <a:latin typeface="Courier New" pitchFamily="49" charset="0"/>
                <a:cs typeface="Courier New" pitchFamily="49" charset="0"/>
              </a:rPr>
              <a:t>    android:textStyle="bold"   </a:t>
            </a:r>
          </a:p>
          <a:p>
            <a:pPr lvl="1">
              <a:buFont typeface="Verdana" pitchFamily="34" charset="0"/>
              <a:buNone/>
            </a:pPr>
            <a:r>
              <a:rPr lang="en-US" sz="1000" smtClean="0">
                <a:latin typeface="Courier New" pitchFamily="49" charset="0"/>
                <a:cs typeface="Courier New" pitchFamily="49" charset="0"/>
              </a:rPr>
              <a:t>    android:layout_width="wrap_content" </a:t>
            </a:r>
          </a:p>
          <a:p>
            <a:pPr lvl="1">
              <a:buFont typeface="Verdana" pitchFamily="34" charset="0"/>
              <a:buNone/>
            </a:pPr>
            <a:r>
              <a:rPr lang="en-US" sz="1000" smtClean="0">
                <a:latin typeface="Courier New" pitchFamily="49" charset="0"/>
                <a:cs typeface="Courier New" pitchFamily="49" charset="0"/>
              </a:rPr>
              <a:t>    android:layout_height="wrap_content" </a:t>
            </a:r>
          </a:p>
          <a:p>
            <a:pPr lvl="1">
              <a:buFont typeface="Verdana" pitchFamily="34" charset="0"/>
              <a:buNone/>
            </a:pPr>
            <a:r>
              <a:rPr lang="en-US" sz="1000" smtClean="0">
                <a:latin typeface="Courier New" pitchFamily="49" charset="0"/>
                <a:cs typeface="Courier New" pitchFamily="49" charset="0"/>
              </a:rPr>
              <a:t>    /&gt; </a:t>
            </a:r>
          </a:p>
          <a:p>
            <a:pPr lvl="1">
              <a:buFont typeface="Verdana" pitchFamily="34" charset="0"/>
              <a:buNone/>
            </a:pPr>
            <a:r>
              <a:rPr lang="en-US" sz="1000" smtClean="0">
                <a:latin typeface="Courier New" pitchFamily="49" charset="0"/>
                <a:cs typeface="Courier New" pitchFamily="49" charset="0"/>
              </a:rPr>
              <a:t>    </a:t>
            </a:r>
          </a:p>
          <a:p>
            <a:pPr lvl="1">
              <a:buFont typeface="Verdana" pitchFamily="34" charset="0"/>
              <a:buNone/>
            </a:pPr>
            <a:r>
              <a:rPr lang="en-US" sz="1000" smtClean="0">
                <a:latin typeface="Courier New" pitchFamily="49" charset="0"/>
                <a:cs typeface="Courier New" pitchFamily="49" charset="0"/>
              </a:rPr>
              <a:t>&lt;/LinearLayout&gt;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7347" name="Content Placeholder 2"/>
          <p:cNvSpPr>
            <a:spLocks noGrp="1"/>
          </p:cNvSpPr>
          <p:nvPr>
            <p:ph sz="half" idx="1"/>
          </p:nvPr>
        </p:nvSpPr>
        <p:spPr>
          <a:xfrm>
            <a:off x="514350" y="530225"/>
            <a:ext cx="4210050" cy="5337175"/>
          </a:xfrm>
        </p:spPr>
        <p:txBody>
          <a:bodyPr/>
          <a:lstStyle/>
          <a:p>
            <a:r>
              <a:rPr lang="en-US" sz="1800" smtClean="0"/>
              <a:t>Step 5 writing DownloadImage() </a:t>
            </a:r>
          </a:p>
          <a:p>
            <a:pPr lvl="1"/>
            <a:r>
              <a:rPr lang="en-US" sz="1600" smtClean="0"/>
              <a:t>The DownloadImage() function takes in a string containing the URL of the image to download. </a:t>
            </a:r>
          </a:p>
          <a:p>
            <a:pPr lvl="1"/>
            <a:r>
              <a:rPr lang="en-US" sz="1600" smtClean="0"/>
              <a:t>It then calls the OpenHttpConnection() function to obtain an InputStream object for reading the image data. </a:t>
            </a:r>
          </a:p>
          <a:p>
            <a:pPr lvl="1"/>
            <a:r>
              <a:rPr lang="en-US" sz="1600" smtClean="0"/>
              <a:t>The InputStream object is sent to the decodeStream() method of the BitmapFactory class. </a:t>
            </a:r>
          </a:p>
          <a:p>
            <a:pPr lvl="1"/>
            <a:r>
              <a:rPr lang="en-US" sz="1600" smtClean="0"/>
              <a:t>The decodeStream() method decodes an InputStream object into a bitmap. </a:t>
            </a:r>
          </a:p>
          <a:p>
            <a:pPr lvl="1"/>
            <a:r>
              <a:rPr lang="en-US" sz="1600" smtClean="0"/>
              <a:t>The decoded bitmap is then returned by the DownloadImage() function</a:t>
            </a:r>
            <a:r>
              <a:rPr lang="en-US" sz="1100" smtClean="0"/>
              <a:t>. </a:t>
            </a:r>
          </a:p>
        </p:txBody>
      </p:sp>
      <p:sp>
        <p:nvSpPr>
          <p:cNvPr id="57348" name="Content Placeholder 3"/>
          <p:cNvSpPr>
            <a:spLocks noGrp="1"/>
          </p:cNvSpPr>
          <p:nvPr>
            <p:ph sz="half" idx="2"/>
          </p:nvPr>
        </p:nvSpPr>
        <p:spPr>
          <a:xfrm>
            <a:off x="4756150" y="530225"/>
            <a:ext cx="3930650" cy="4389438"/>
          </a:xfrm>
        </p:spPr>
        <p:txBody>
          <a:bodyPr/>
          <a:lstStyle/>
          <a:p>
            <a:pPr lvl="1">
              <a:buFont typeface="Verdana" pitchFamily="34" charset="0"/>
              <a:buNone/>
            </a:pPr>
            <a:r>
              <a:rPr lang="en-US" sz="900" smtClean="0">
                <a:latin typeface="Courier New" pitchFamily="49" charset="0"/>
                <a:cs typeface="Courier New" pitchFamily="49" charset="0"/>
              </a:rPr>
              <a:t>private Bitmap DownloadImage(String URL) {</a:t>
            </a:r>
          </a:p>
          <a:p>
            <a:pPr lvl="1">
              <a:buFont typeface="Verdana" pitchFamily="34" charset="0"/>
              <a:buNone/>
            </a:pPr>
            <a:r>
              <a:rPr lang="en-US" sz="900" smtClean="0">
                <a:latin typeface="Courier New" pitchFamily="49" charset="0"/>
                <a:cs typeface="Courier New" pitchFamily="49" charset="0"/>
              </a:rPr>
              <a:t>  Bitmap bitmap = null;</a:t>
            </a:r>
          </a:p>
          <a:p>
            <a:pPr lvl="1">
              <a:buFont typeface="Verdana" pitchFamily="34" charset="0"/>
              <a:buNone/>
            </a:pPr>
            <a:r>
              <a:rPr lang="en-US" sz="900" smtClean="0">
                <a:latin typeface="Courier New" pitchFamily="49" charset="0"/>
                <a:cs typeface="Courier New" pitchFamily="49" charset="0"/>
              </a:rPr>
              <a:t>  InputStream in = null;</a:t>
            </a:r>
          </a:p>
          <a:p>
            <a:pPr lvl="1">
              <a:buFont typeface="Verdana" pitchFamily="34" charset="0"/>
              <a:buNone/>
            </a:pPr>
            <a:endParaRPr lang="en-US" sz="900" smtClean="0">
              <a:latin typeface="Courier New" pitchFamily="49" charset="0"/>
              <a:cs typeface="Courier New" pitchFamily="49" charset="0"/>
            </a:endParaRPr>
          </a:p>
          <a:p>
            <a:pPr lvl="1">
              <a:buFont typeface="Verdana" pitchFamily="34" charset="0"/>
              <a:buNone/>
            </a:pPr>
            <a:r>
              <a:rPr lang="en-US" sz="900" smtClean="0">
                <a:latin typeface="Courier New" pitchFamily="49" charset="0"/>
                <a:cs typeface="Courier New" pitchFamily="49" charset="0"/>
              </a:rPr>
              <a:t>  try {</a:t>
            </a:r>
          </a:p>
          <a:p>
            <a:pPr lvl="1">
              <a:buFont typeface="Verdana" pitchFamily="34" charset="0"/>
              <a:buNone/>
            </a:pPr>
            <a:r>
              <a:rPr lang="en-US" sz="900" smtClean="0">
                <a:latin typeface="Courier New" pitchFamily="49" charset="0"/>
                <a:cs typeface="Courier New" pitchFamily="49" charset="0"/>
              </a:rPr>
              <a:t>    in = OpenHttpConnection(URL);</a:t>
            </a:r>
          </a:p>
          <a:p>
            <a:pPr lvl="1">
              <a:buFont typeface="Verdana" pitchFamily="34" charset="0"/>
              <a:buNone/>
            </a:pPr>
            <a:r>
              <a:rPr lang="en-US" sz="900" smtClean="0">
                <a:latin typeface="Courier New" pitchFamily="49" charset="0"/>
                <a:cs typeface="Courier New" pitchFamily="49" charset="0"/>
              </a:rPr>
              <a:t>    bitmap = BitmapFactory.decodeStream(in);</a:t>
            </a:r>
          </a:p>
          <a:p>
            <a:pPr lvl="1">
              <a:buFont typeface="Verdana" pitchFamily="34" charset="0"/>
              <a:buNone/>
            </a:pPr>
            <a:r>
              <a:rPr lang="en-US" sz="900" smtClean="0">
                <a:latin typeface="Courier New" pitchFamily="49" charset="0"/>
                <a:cs typeface="Courier New" pitchFamily="49" charset="0"/>
              </a:rPr>
              <a:t>    in.close();</a:t>
            </a:r>
          </a:p>
          <a:p>
            <a:pPr lvl="1">
              <a:buFont typeface="Verdana" pitchFamily="34" charset="0"/>
              <a:buNone/>
            </a:pPr>
            <a:r>
              <a:rPr lang="en-US" sz="900" smtClean="0">
                <a:latin typeface="Courier New" pitchFamily="49" charset="0"/>
                <a:cs typeface="Courier New" pitchFamily="49" charset="0"/>
              </a:rPr>
              <a:t>  } catch (IOException e1) {</a:t>
            </a:r>
          </a:p>
          <a:p>
            <a:pPr lvl="1">
              <a:buFont typeface="Verdana" pitchFamily="34" charset="0"/>
              <a:buNone/>
            </a:pPr>
            <a:r>
              <a:rPr lang="en-US" sz="900" smtClean="0">
                <a:latin typeface="Courier New" pitchFamily="49" charset="0"/>
                <a:cs typeface="Courier New" pitchFamily="49" charset="0"/>
              </a:rPr>
              <a:t>      e1.printStackTrace();</a:t>
            </a:r>
          </a:p>
          <a:p>
            <a:pPr lvl="1">
              <a:buFont typeface="Verdana" pitchFamily="34" charset="0"/>
              <a:buNone/>
            </a:pPr>
            <a:r>
              <a:rPr lang="en-US" sz="900" smtClean="0">
                <a:latin typeface="Courier New" pitchFamily="49" charset="0"/>
                <a:cs typeface="Courier New" pitchFamily="49" charset="0"/>
              </a:rPr>
              <a:t>  }</a:t>
            </a:r>
          </a:p>
          <a:p>
            <a:pPr lvl="1">
              <a:buFont typeface="Verdana" pitchFamily="34" charset="0"/>
              <a:buNone/>
            </a:pPr>
            <a:r>
              <a:rPr lang="en-US" sz="900" smtClean="0">
                <a:latin typeface="Courier New" pitchFamily="49" charset="0"/>
                <a:cs typeface="Courier New" pitchFamily="49" charset="0"/>
              </a:rPr>
              <a:t>  return bitmap;                </a:t>
            </a:r>
          </a:p>
          <a:p>
            <a:pPr lvl="1">
              <a:buFont typeface="Verdana" pitchFamily="34" charset="0"/>
              <a:buNone/>
            </a:pPr>
            <a:r>
              <a:rPr lang="en-US" sz="900" smtClean="0">
                <a:latin typeface="Courier New" pitchFamily="49" charset="0"/>
                <a:cs typeface="Courier New" pitchFamily="49" charset="0"/>
              </a:rPr>
              <a:t>}</a:t>
            </a:r>
          </a:p>
          <a:p>
            <a:endParaRPr lang="en-US"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endParaRPr lang="en-US">
              <a:solidFill>
                <a:schemeClr val="accent1">
                  <a:tint val="88000"/>
                  <a:satMod val="150000"/>
                </a:schemeClr>
              </a:solidFill>
            </a:endParaRPr>
          </a:p>
        </p:txBody>
      </p:sp>
      <p:sp>
        <p:nvSpPr>
          <p:cNvPr id="58371" name="Content Placeholder 2"/>
          <p:cNvSpPr>
            <a:spLocks noGrp="1"/>
          </p:cNvSpPr>
          <p:nvPr>
            <p:ph idx="1"/>
          </p:nvPr>
        </p:nvSpPr>
        <p:spPr>
          <a:xfrm>
            <a:off x="503238" y="530225"/>
            <a:ext cx="8183562" cy="4187825"/>
          </a:xfrm>
        </p:spPr>
        <p:txBody>
          <a:bodyPr/>
          <a:lstStyle/>
          <a:p>
            <a:r>
              <a:rPr lang="en-US" sz="2000" smtClean="0"/>
              <a:t>Step 6 T</a:t>
            </a:r>
            <a:r>
              <a:rPr lang="en-US" sz="1800" smtClean="0"/>
              <a:t>est the DownloadImage() function, modify the onCreate() event as follows</a:t>
            </a:r>
          </a:p>
          <a:p>
            <a:pPr lvl="1">
              <a:buFont typeface="Verdana" pitchFamily="34" charset="0"/>
              <a:buNone/>
            </a:pPr>
            <a:r>
              <a:rPr lang="en-US" sz="1200" smtClean="0">
                <a:latin typeface="Courier New" pitchFamily="49" charset="0"/>
                <a:cs typeface="Courier New" pitchFamily="49" charset="0"/>
              </a:rPr>
              <a:t>@Override</a:t>
            </a:r>
          </a:p>
          <a:p>
            <a:pPr lvl="1">
              <a:buFont typeface="Verdana" pitchFamily="34" charset="0"/>
              <a:buNone/>
            </a:pPr>
            <a:r>
              <a:rPr lang="en-US" sz="1200" smtClean="0">
                <a:latin typeface="Courier New" pitchFamily="49" charset="0"/>
                <a:cs typeface="Courier New" pitchFamily="49" charset="0"/>
              </a:rPr>
              <a:t>public void onCreate(Bundle savedInstanceState) {</a:t>
            </a:r>
          </a:p>
          <a:p>
            <a:pPr lvl="1">
              <a:buFont typeface="Verdana" pitchFamily="34" charset="0"/>
              <a:buNone/>
            </a:pPr>
            <a:r>
              <a:rPr lang="en-US" sz="1200" smtClean="0">
                <a:latin typeface="Courier New" pitchFamily="49" charset="0"/>
                <a:cs typeface="Courier New" pitchFamily="49" charset="0"/>
              </a:rPr>
              <a:t>  super.onCreate(savedInstanceState);</a:t>
            </a:r>
          </a:p>
          <a:p>
            <a:pPr lvl="1">
              <a:buFont typeface="Verdana" pitchFamily="34" charset="0"/>
              <a:buNone/>
            </a:pPr>
            <a:r>
              <a:rPr lang="en-US" sz="1200" smtClean="0">
                <a:latin typeface="Courier New" pitchFamily="49" charset="0"/>
                <a:cs typeface="Courier New" pitchFamily="49" charset="0"/>
              </a:rPr>
              <a:t>  setContentView(R.layout.main);</a:t>
            </a:r>
          </a:p>
          <a:p>
            <a:pPr lvl="1">
              <a:buFont typeface="Verdana" pitchFamily="34" charset="0"/>
              <a:buNone/>
            </a:pPr>
            <a:r>
              <a:rPr lang="en-US" sz="1200" smtClean="0">
                <a:latin typeface="Courier New" pitchFamily="49" charset="0"/>
                <a:cs typeface="Courier New" pitchFamily="49" charset="0"/>
              </a:rPr>
              <a:t>        </a:t>
            </a:r>
          </a:p>
          <a:p>
            <a:pPr lvl="1">
              <a:buFont typeface="Verdana" pitchFamily="34" charset="0"/>
              <a:buNone/>
            </a:pPr>
            <a:r>
              <a:rPr lang="en-US" sz="1200" smtClean="0">
                <a:latin typeface="Courier New" pitchFamily="49" charset="0"/>
                <a:cs typeface="Courier New" pitchFamily="49" charset="0"/>
              </a:rPr>
              <a:t>  Bitmap bitmap = DownloadImage(</a:t>
            </a:r>
          </a:p>
          <a:p>
            <a:pPr lvl="1">
              <a:buFont typeface="Verdana" pitchFamily="34" charset="0"/>
              <a:buNone/>
            </a:pPr>
            <a:r>
              <a:rPr lang="en-US" sz="1200" smtClean="0">
                <a:latin typeface="Courier New" pitchFamily="49" charset="0"/>
                <a:cs typeface="Courier New" pitchFamily="49" charset="0"/>
              </a:rPr>
              <a:t>    "http://www.streetcar.org/mim/cable/images/cable-01.jpg");</a:t>
            </a:r>
          </a:p>
          <a:p>
            <a:pPr lvl="1">
              <a:buFont typeface="Verdana" pitchFamily="34" charset="0"/>
              <a:buNone/>
            </a:pPr>
            <a:r>
              <a:rPr lang="en-US" sz="1200" smtClean="0">
                <a:latin typeface="Courier New" pitchFamily="49" charset="0"/>
                <a:cs typeface="Courier New" pitchFamily="49" charset="0"/>
              </a:rPr>
              <a:t>  img = (ImageView) findViewById(R.id.img);</a:t>
            </a:r>
          </a:p>
          <a:p>
            <a:pPr lvl="1">
              <a:buFont typeface="Verdana" pitchFamily="34" charset="0"/>
              <a:buNone/>
            </a:pPr>
            <a:r>
              <a:rPr lang="en-US" sz="1200" smtClean="0">
                <a:latin typeface="Courier New" pitchFamily="49" charset="0"/>
                <a:cs typeface="Courier New" pitchFamily="49" charset="0"/>
              </a:rPr>
              <a:t>  img.setImageBitmap(bitmap);</a:t>
            </a:r>
          </a:p>
          <a:p>
            <a:pPr lvl="1">
              <a:buFont typeface="Verdana" pitchFamily="34" charset="0"/>
              <a:buNone/>
            </a:pPr>
            <a:r>
              <a:rPr lang="en-US" sz="1200" smtClean="0">
                <a:latin typeface="Courier New" pitchFamily="49" charset="0"/>
                <a:cs typeface="Courier New" pitchFamily="49" charset="0"/>
              </a:rPr>
              <a:t>}</a:t>
            </a:r>
            <a:endParaRPr lang="en-US"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App to Download jpg file</a:t>
            </a:r>
            <a:endParaRPr lang="en-US" dirty="0">
              <a:solidFill>
                <a:schemeClr val="accent1">
                  <a:tint val="88000"/>
                  <a:satMod val="150000"/>
                </a:schemeClr>
              </a:solidFill>
            </a:endParaRPr>
          </a:p>
        </p:txBody>
      </p:sp>
      <p:sp>
        <p:nvSpPr>
          <p:cNvPr id="59395" name="Content Placeholder 2"/>
          <p:cNvSpPr>
            <a:spLocks noGrp="1"/>
          </p:cNvSpPr>
          <p:nvPr>
            <p:ph idx="1"/>
          </p:nvPr>
        </p:nvSpPr>
        <p:spPr>
          <a:xfrm>
            <a:off x="503238" y="530225"/>
            <a:ext cx="8183562" cy="4187825"/>
          </a:xfrm>
        </p:spPr>
        <p:txBody>
          <a:bodyPr/>
          <a:lstStyle/>
          <a:p>
            <a:r>
              <a:rPr lang="en-US" smtClean="0"/>
              <a:t>Step 7:Output</a:t>
            </a:r>
          </a:p>
          <a:p>
            <a:endParaRPr lang="en-US" smtClean="0"/>
          </a:p>
          <a:p>
            <a:pPr>
              <a:buFont typeface="Wingdings 2" pitchFamily="18" charset="2"/>
              <a:buNone/>
            </a:pPr>
            <a:endParaRPr lang="en-US" smtClean="0"/>
          </a:p>
        </p:txBody>
      </p:sp>
      <p:pic>
        <p:nvPicPr>
          <p:cNvPr id="59396" name="Picture 1"/>
          <p:cNvPicPr>
            <a:picLocks noChangeAspect="1" noChangeArrowheads="1"/>
          </p:cNvPicPr>
          <p:nvPr/>
        </p:nvPicPr>
        <p:blipFill>
          <a:blip r:embed="rId3"/>
          <a:srcRect/>
          <a:stretch>
            <a:fillRect/>
          </a:stretch>
        </p:blipFill>
        <p:spPr bwMode="auto">
          <a:xfrm>
            <a:off x="914400" y="1219200"/>
            <a:ext cx="5105400" cy="362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4929188"/>
            <a:ext cx="8183562" cy="676275"/>
          </a:xfrm>
        </p:spPr>
        <p:txBody>
          <a:bodyPr/>
          <a:lstStyle/>
          <a:p>
            <a:pPr fontAlgn="auto">
              <a:spcAft>
                <a:spcPts val="0"/>
              </a:spcAft>
              <a:defRPr/>
            </a:pPr>
            <a:r>
              <a:rPr lang="en-US" dirty="0" smtClean="0"/>
              <a:t>Programming Tutorial 3</a:t>
            </a:r>
            <a:endParaRPr lang="en-US" dirty="0"/>
          </a:p>
        </p:txBody>
      </p:sp>
      <p:sp>
        <p:nvSpPr>
          <p:cNvPr id="3" name="Text Placeholder 2"/>
          <p:cNvSpPr>
            <a:spLocks noGrp="1"/>
          </p:cNvSpPr>
          <p:nvPr>
            <p:ph type="body" idx="1"/>
          </p:nvPr>
        </p:nvSpPr>
        <p:spPr>
          <a:xfrm>
            <a:off x="468313" y="5624513"/>
            <a:ext cx="8183562" cy="420687"/>
          </a:xfrm>
        </p:spPr>
        <p:txBody>
          <a:bodyPr>
            <a:normAutofit/>
          </a:bodyPr>
          <a:lstStyle/>
          <a:p>
            <a:pPr marR="0">
              <a:spcBef>
                <a:spcPct val="0"/>
              </a:spcBef>
              <a:spcAft>
                <a:spcPct val="0"/>
              </a:spcAft>
            </a:pPr>
            <a:r>
              <a:rPr lang="en-US" smtClean="0">
                <a:solidFill>
                  <a:srgbClr val="B95C00"/>
                </a:solidFill>
              </a:rPr>
              <a:t>Transmitting SMS messages across the network</a:t>
            </a:r>
          </a:p>
          <a:p>
            <a:pPr marR="0">
              <a:spcBef>
                <a:spcPct val="0"/>
              </a:spcBef>
              <a:spcAft>
                <a:spcPct val="0"/>
              </a:spcAft>
            </a:pPr>
            <a:endParaRPr lang="en-US" smtClean="0">
              <a:solidFill>
                <a:srgbClr val="B95C00"/>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Intent and </a:t>
            </a:r>
            <a:r>
              <a:rPr lang="en-US" dirty="0" err="1" smtClean="0">
                <a:solidFill>
                  <a:schemeClr val="accent1">
                    <a:tint val="88000"/>
                    <a:satMod val="150000"/>
                  </a:schemeClr>
                </a:solidFill>
              </a:rPr>
              <a:t>IntentFilter</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03238" y="530225"/>
            <a:ext cx="8183562" cy="4187825"/>
          </a:xfrm>
        </p:spPr>
        <p:txBody>
          <a:bodyPr>
            <a:normAutofit lnSpcReduction="10000"/>
          </a:bodyPr>
          <a:lstStyle/>
          <a:p>
            <a:pPr marL="265176" indent="-265176" fontAlgn="auto">
              <a:spcAft>
                <a:spcPts val="0"/>
              </a:spcAft>
              <a:buFont typeface="Wingdings 2"/>
              <a:buChar char=""/>
              <a:defRPr/>
            </a:pPr>
            <a:r>
              <a:rPr lang="en-US" dirty="0" smtClean="0"/>
              <a:t>Intents request for an action to be performed and supports interaction among the Android components.</a:t>
            </a:r>
          </a:p>
          <a:p>
            <a:pPr marL="548640" lvl="1" indent="-201168" fontAlgn="auto">
              <a:spcAft>
                <a:spcPts val="0"/>
              </a:spcAft>
              <a:buFont typeface="Verdana"/>
              <a:buChar char="◦"/>
              <a:defRPr/>
            </a:pPr>
            <a:r>
              <a:rPr lang="en-US" dirty="0" smtClean="0"/>
              <a:t>For an activity it conveys a request to present an image to the user</a:t>
            </a:r>
          </a:p>
          <a:p>
            <a:pPr marL="548640" lvl="1" indent="-201168" fontAlgn="auto">
              <a:spcAft>
                <a:spcPts val="0"/>
              </a:spcAft>
              <a:buFont typeface="Verdana"/>
              <a:buChar char="◦"/>
              <a:defRPr/>
            </a:pPr>
            <a:r>
              <a:rPr lang="en-US" dirty="0" smtClean="0"/>
              <a:t>For broadcast receivers, the Intent object names the action being announced.</a:t>
            </a:r>
          </a:p>
          <a:p>
            <a:pPr marL="265176" indent="-265176" fontAlgn="auto">
              <a:spcAft>
                <a:spcPts val="0"/>
              </a:spcAft>
              <a:buFont typeface="Wingdings 2"/>
              <a:buChar char=""/>
              <a:defRPr/>
            </a:pPr>
            <a:r>
              <a:rPr lang="en-US" dirty="0" smtClean="0"/>
              <a:t>Intent Filter Registers Activities, Services and Broadcast Receivers(as being capable of performing an action on a set of data).</a:t>
            </a:r>
          </a:p>
          <a:p>
            <a:pPr marL="265176" indent="-265176" fontAlgn="auto">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fontAlgn="auto">
              <a:spcAft>
                <a:spcPts val="0"/>
              </a:spcAft>
              <a:defRPr/>
            </a:pPr>
            <a:r>
              <a:rPr lang="en-US" dirty="0" smtClean="0">
                <a:solidFill>
                  <a:schemeClr val="accent1">
                    <a:tint val="88000"/>
                    <a:satMod val="150000"/>
                  </a:schemeClr>
                </a:solidFill>
              </a:rPr>
              <a:t>SMS Sending</a:t>
            </a:r>
            <a:endParaRPr lang="en-US" dirty="0">
              <a:solidFill>
                <a:schemeClr val="accent1">
                  <a:tint val="88000"/>
                  <a:satMod val="150000"/>
                </a:schemeClr>
              </a:solidFill>
            </a:endParaRPr>
          </a:p>
        </p:txBody>
      </p:sp>
      <p:sp>
        <p:nvSpPr>
          <p:cNvPr id="62467" name="Content Placeholder 2"/>
          <p:cNvSpPr>
            <a:spLocks noGrp="1"/>
          </p:cNvSpPr>
          <p:nvPr>
            <p:ph sz="half" idx="1"/>
          </p:nvPr>
        </p:nvSpPr>
        <p:spPr>
          <a:xfrm>
            <a:off x="533400" y="530225"/>
            <a:ext cx="3913188" cy="4727575"/>
          </a:xfrm>
        </p:spPr>
        <p:txBody>
          <a:bodyPr/>
          <a:lstStyle/>
          <a:p>
            <a:r>
              <a:rPr lang="en-US" sz="1800" smtClean="0"/>
              <a:t>STEP 1</a:t>
            </a:r>
          </a:p>
          <a:p>
            <a:pPr lvl="1"/>
            <a:r>
              <a:rPr lang="en-US" sz="1800" smtClean="0"/>
              <a:t>In the AndroidManifest.xml file, add the two permissions - SEND_SMS and RECEIVE_SMS.</a:t>
            </a:r>
          </a:p>
          <a:p>
            <a:r>
              <a:rPr lang="en-US" sz="1800" smtClean="0"/>
              <a:t>STEP 2</a:t>
            </a:r>
          </a:p>
          <a:p>
            <a:pPr lvl="1"/>
            <a:r>
              <a:rPr lang="en-US" sz="1800" smtClean="0"/>
              <a:t>In the main.xml, add Text view to display "Enter the phone number of recipient“ and "Message"</a:t>
            </a:r>
          </a:p>
          <a:p>
            <a:pPr lvl="1"/>
            <a:r>
              <a:rPr lang="en-US" sz="1800" smtClean="0"/>
              <a:t>EditText  with id txtPhoneNo and txtMessage</a:t>
            </a:r>
          </a:p>
          <a:p>
            <a:pPr lvl="1"/>
            <a:r>
              <a:rPr lang="en-US" sz="1800" smtClean="0"/>
              <a:t>Add the button ID "Send SMS“</a:t>
            </a:r>
          </a:p>
          <a:p>
            <a:endParaRPr lang="en-US" sz="1800" smtClean="0"/>
          </a:p>
        </p:txBody>
      </p:sp>
      <p:pic>
        <p:nvPicPr>
          <p:cNvPr id="62468" name="Picture 2" descr="http://mobiforge.com/files/Fig-2.jpg"/>
          <p:cNvPicPr>
            <a:picLocks noGrp="1" noChangeAspect="1" noChangeArrowheads="1"/>
          </p:cNvPicPr>
          <p:nvPr>
            <p:ph sz="half" idx="2"/>
          </p:nvPr>
        </p:nvPicPr>
        <p:blipFill>
          <a:blip r:embed="rId3"/>
          <a:srcRect/>
          <a:stretch>
            <a:fillRect/>
          </a:stretch>
        </p:blipFill>
        <p:spPr>
          <a:xfrm>
            <a:off x="5410200" y="838200"/>
            <a:ext cx="2895600" cy="3879850"/>
          </a:xfr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SMS Sending</a:t>
            </a:r>
            <a:endParaRPr lang="en-US" dirty="0">
              <a:solidFill>
                <a:schemeClr val="accent1">
                  <a:tint val="88000"/>
                  <a:satMod val="150000"/>
                </a:schemeClr>
              </a:solidFill>
            </a:endParaRPr>
          </a:p>
        </p:txBody>
      </p:sp>
      <p:sp>
        <p:nvSpPr>
          <p:cNvPr id="7" name="Rectangle 6"/>
          <p:cNvSpPr/>
          <p:nvPr/>
        </p:nvSpPr>
        <p:spPr>
          <a:xfrm>
            <a:off x="533400" y="685800"/>
            <a:ext cx="7239000" cy="2554288"/>
          </a:xfrm>
          <a:prstGeom prst="rect">
            <a:avLst/>
          </a:prstGeom>
        </p:spPr>
        <p:txBody>
          <a:bodyPr>
            <a:spAutoFit/>
          </a:bodyPr>
          <a:lstStyle/>
          <a:p>
            <a:pPr marL="265113" lvl="1" indent="-265113" fontAlgn="auto">
              <a:spcBef>
                <a:spcPts val="250"/>
              </a:spcBef>
              <a:spcAft>
                <a:spcPts val="0"/>
              </a:spcAft>
              <a:buClr>
                <a:schemeClr val="accent1"/>
              </a:buClr>
              <a:buSzPct val="80000"/>
              <a:buFont typeface="Arial" pitchFamily="34" charset="0"/>
              <a:buChar char="•"/>
              <a:defRPr/>
            </a:pPr>
            <a:r>
              <a:rPr lang="en-US" sz="1600" dirty="0">
                <a:latin typeface="+mn-lt"/>
                <a:cs typeface="+mn-cs"/>
              </a:rPr>
              <a:t>Step 3 Import Classes and Interfaces</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android.app.Activity</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android.app.PendingIntent</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android.content.Intent</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android.os.Bundle</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android.telephony.SmsManager</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android.view.View</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android.widget.Button</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android.widget.EditText</a:t>
            </a:r>
            <a:r>
              <a:rPr lang="en-US" sz="1600" dirty="0">
                <a:latin typeface="Courier New" pitchFamily="49" charset="0"/>
                <a:cs typeface="Courier New" pitchFamily="49" charset="0"/>
              </a:rPr>
              <a:t>;</a:t>
            </a:r>
          </a:p>
          <a:p>
            <a:pPr lvl="1" fontAlgn="auto">
              <a:spcBef>
                <a:spcPts val="0"/>
              </a:spcBef>
              <a:spcAft>
                <a:spcPts val="0"/>
              </a:spcAft>
              <a:defRPr/>
            </a:pPr>
            <a:r>
              <a:rPr lang="en-US" sz="1600" dirty="0">
                <a:latin typeface="Courier New" pitchFamily="49" charset="0"/>
                <a:cs typeface="Courier New" pitchFamily="49" charset="0"/>
              </a:rPr>
              <a:t>import </a:t>
            </a:r>
            <a:r>
              <a:rPr lang="en-US" sz="1600" dirty="0" err="1">
                <a:latin typeface="Courier New" pitchFamily="49" charset="0"/>
                <a:cs typeface="Courier New" pitchFamily="49" charset="0"/>
              </a:rPr>
              <a:t>android.widget.Toast</a:t>
            </a:r>
            <a:r>
              <a:rPr lang="en-US" sz="1600" dirty="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4" name="Rectangle 3"/>
          <p:cNvSpPr/>
          <p:nvPr/>
        </p:nvSpPr>
        <p:spPr>
          <a:xfrm>
            <a:off x="457200" y="169369"/>
            <a:ext cx="4367991" cy="1384995"/>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 Android Cupcake 1.5</a:t>
            </a:r>
          </a:p>
          <a:p>
            <a:pPr algn="ctr"/>
            <a:endParaRPr lang="en-US" sz="2800" b="1" dirty="0">
              <a:ln>
                <a:prstDash val="solid"/>
              </a:ln>
              <a:effectLst>
                <a:outerShdw blurRad="88000" dist="50800" dir="5040000" algn="tl">
                  <a:schemeClr val="accent4">
                    <a:tint val="80000"/>
                    <a:satMod val="250000"/>
                    <a:alpha val="45000"/>
                  </a:schemeClr>
                </a:outerShdw>
              </a:effectLst>
              <a:latin typeface="Helvetica" pitchFamily="34" charset="0"/>
            </a:endParaRPr>
          </a:p>
          <a:p>
            <a:pPr algn="ctr"/>
            <a:endParaRPr lang="en-US" sz="2800" b="1" cap="none" spc="0" dirty="0">
              <a:ln>
                <a:prstDash val="solid"/>
              </a:ln>
              <a:effectLst>
                <a:outerShdw blurRad="88000" dist="50800" dir="5040000" algn="tl">
                  <a:schemeClr val="accent4">
                    <a:tint val="80000"/>
                    <a:satMod val="250000"/>
                    <a:alpha val="45000"/>
                  </a:schemeClr>
                </a:outerShdw>
              </a:effectLst>
              <a:latin typeface="Helvetica" pitchFamily="34" charset="0"/>
            </a:endParaRPr>
          </a:p>
        </p:txBody>
      </p:sp>
      <p:sp>
        <p:nvSpPr>
          <p:cNvPr id="9" name="TextBox 8"/>
          <p:cNvSpPr txBox="1"/>
          <p:nvPr/>
        </p:nvSpPr>
        <p:spPr>
          <a:xfrm>
            <a:off x="986063" y="652559"/>
            <a:ext cx="5638800" cy="2215991"/>
          </a:xfrm>
          <a:prstGeom prst="rect">
            <a:avLst/>
          </a:prstGeom>
          <a:noFill/>
        </p:spPr>
        <p:txBody>
          <a:bodyPr wrap="square" rtlCol="0">
            <a:spAutoFit/>
          </a:bodyPr>
          <a:lstStyle/>
          <a:p>
            <a:pPr marL="285750" indent="-285750">
              <a:buFont typeface="Wingdings" pitchFamily="2" charset="2"/>
              <a:buChar char="ü"/>
            </a:pPr>
            <a:r>
              <a:rPr lang="en-US" sz="2000" dirty="0"/>
              <a:t> </a:t>
            </a:r>
            <a:r>
              <a:rPr lang="en-US" sz="2000" dirty="0" smtClean="0"/>
              <a:t>Released on </a:t>
            </a:r>
            <a:r>
              <a:rPr lang="en-US" sz="2000" dirty="0">
                <a:solidFill>
                  <a:srgbClr val="7030A0"/>
                </a:solidFill>
              </a:rPr>
              <a:t>April 30, </a:t>
            </a:r>
            <a:r>
              <a:rPr lang="en-US" sz="2000" dirty="0" smtClean="0">
                <a:solidFill>
                  <a:srgbClr val="7030A0"/>
                </a:solidFill>
              </a:rPr>
              <a:t>2009.</a:t>
            </a:r>
            <a:endParaRPr lang="en-US" sz="2000" dirty="0">
              <a:solidFill>
                <a:srgbClr val="7030A0"/>
              </a:solidFill>
            </a:endParaRPr>
          </a:p>
          <a:p>
            <a:pPr marL="285750" indent="-285750">
              <a:buFont typeface="Wingdings" pitchFamily="2" charset="2"/>
              <a:buChar char="ü"/>
            </a:pPr>
            <a:r>
              <a:rPr lang="en-US" sz="2000" dirty="0" smtClean="0"/>
              <a:t>  </a:t>
            </a:r>
            <a:r>
              <a:rPr lang="en-US" sz="2000" dirty="0"/>
              <a:t>Added auto-rotation </a:t>
            </a:r>
            <a:r>
              <a:rPr lang="en-US" sz="2000" dirty="0" smtClean="0"/>
              <a:t>option.</a:t>
            </a:r>
          </a:p>
          <a:p>
            <a:pPr marL="285750" lvl="0" indent="-285750">
              <a:buFont typeface="Wingdings" pitchFamily="2" charset="2"/>
              <a:buChar char="ü"/>
            </a:pPr>
            <a:r>
              <a:rPr lang="en-US" sz="2000" dirty="0"/>
              <a:t> Copy and Paste feature added in the web </a:t>
            </a:r>
            <a:r>
              <a:rPr lang="en-US" sz="2000" dirty="0" smtClean="0"/>
              <a:t>browser.</a:t>
            </a:r>
          </a:p>
          <a:p>
            <a:pPr marL="285750" lvl="0" indent="-285750">
              <a:buFont typeface="Wingdings" pitchFamily="2" charset="2"/>
              <a:buChar char="ü"/>
            </a:pPr>
            <a:r>
              <a:rPr lang="en-US" sz="2000" dirty="0"/>
              <a:t> </a:t>
            </a:r>
            <a:r>
              <a:rPr lang="en-US" sz="2000" dirty="0" smtClean="0"/>
              <a:t>Increased speed and performance but not upto        required level.</a:t>
            </a:r>
            <a:endParaRPr lang="en-US" sz="2000" dirty="0"/>
          </a:p>
          <a:p>
            <a:pPr marL="285750" indent="-285750">
              <a:buFont typeface="Wingdings" pitchFamily="2" charset="2"/>
              <a:buChar char="ü"/>
            </a:pPr>
            <a:endParaRPr lang="en-US" dirty="0"/>
          </a:p>
        </p:txBody>
      </p:sp>
      <p:pic>
        <p:nvPicPr>
          <p:cNvPr id="10" name="Picture 9" descr="http://teckhamsterblog.files.wordpress.com/2010/12/cupcake.jpg">
            <a:hlinkClick r:id="rId2"/>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382723" y="753738"/>
            <a:ext cx="1737667" cy="1644301"/>
          </a:xfrm>
          <a:prstGeom prst="rect">
            <a:avLst/>
          </a:prstGeom>
          <a:noFill/>
          <a:ln>
            <a:noFill/>
          </a:ln>
        </p:spPr>
      </p:pic>
      <p:pic>
        <p:nvPicPr>
          <p:cNvPr id="12" name="Picture 11" descr="http://the-gadgeteer.com/wp-content/uploads/2009/10/Android-1.6-Donut.jpg">
            <a:hlinkClick r:id="rId4"/>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629400" y="2743200"/>
            <a:ext cx="1830645" cy="1796697"/>
          </a:xfrm>
          <a:prstGeom prst="rect">
            <a:avLst/>
          </a:prstGeom>
          <a:noFill/>
          <a:ln>
            <a:noFill/>
          </a:ln>
        </p:spPr>
      </p:pic>
      <p:sp>
        <p:nvSpPr>
          <p:cNvPr id="14" name="TextBox 13"/>
          <p:cNvSpPr txBox="1"/>
          <p:nvPr/>
        </p:nvSpPr>
        <p:spPr>
          <a:xfrm>
            <a:off x="900507" y="3065115"/>
            <a:ext cx="5728893" cy="1631216"/>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September 15, </a:t>
            </a:r>
            <a:r>
              <a:rPr lang="en-US" sz="2000" dirty="0" smtClean="0">
                <a:solidFill>
                  <a:srgbClr val="7030A0"/>
                </a:solidFill>
              </a:rPr>
              <a:t>2009.</a:t>
            </a:r>
          </a:p>
          <a:p>
            <a:pPr marL="285750" lvl="0" indent="-285750">
              <a:buFont typeface="Wingdings" pitchFamily="2" charset="2"/>
              <a:buChar char="ü"/>
            </a:pPr>
            <a:r>
              <a:rPr lang="en-US" sz="2000" dirty="0"/>
              <a:t> Voice search and Search box </a:t>
            </a:r>
            <a:r>
              <a:rPr lang="en-US" sz="2000" dirty="0" smtClean="0"/>
              <a:t>were added</a:t>
            </a:r>
            <a:r>
              <a:rPr lang="en-US" sz="2000" dirty="0" smtClean="0"/>
              <a:t>.</a:t>
            </a:r>
            <a:endParaRPr lang="en-US" sz="2000" dirty="0"/>
          </a:p>
          <a:p>
            <a:pPr marL="285750" lvl="0" indent="-285750">
              <a:buFont typeface="Wingdings" pitchFamily="2" charset="2"/>
              <a:buChar char="ü"/>
            </a:pPr>
            <a:r>
              <a:rPr lang="en-US" sz="2000" dirty="0" smtClean="0"/>
              <a:t> </a:t>
            </a:r>
            <a:r>
              <a:rPr lang="en-US" sz="2000" dirty="0"/>
              <a:t>Faster OS boot times and fast web browsing </a:t>
            </a:r>
            <a:r>
              <a:rPr lang="en-US" sz="2000" dirty="0" smtClean="0"/>
              <a:t>experience.</a:t>
            </a:r>
            <a:endParaRPr lang="en-US" sz="2000" dirty="0"/>
          </a:p>
          <a:p>
            <a:pPr marL="285750" indent="-285750">
              <a:buFont typeface="Wingdings" pitchFamily="2" charset="2"/>
              <a:buChar char="ü"/>
            </a:pPr>
            <a:r>
              <a:rPr lang="en-US" sz="2000" dirty="0" smtClean="0"/>
              <a:t> Typing is quite slower.</a:t>
            </a:r>
            <a:endParaRPr lang="en-US" sz="2000" dirty="0"/>
          </a:p>
        </p:txBody>
      </p:sp>
      <p:sp>
        <p:nvSpPr>
          <p:cNvPr id="15" name="Rectangle 14"/>
          <p:cNvSpPr/>
          <p:nvPr/>
        </p:nvSpPr>
        <p:spPr>
          <a:xfrm>
            <a:off x="457200" y="2494985"/>
            <a:ext cx="3760966"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Donut 1.6</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16" name="Rectangle 15"/>
          <p:cNvSpPr/>
          <p:nvPr/>
        </p:nvSpPr>
        <p:spPr>
          <a:xfrm>
            <a:off x="457200" y="4724400"/>
            <a:ext cx="4299575"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Éclair 2.0/2.1</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17" name="Picture 16" descr="http://ticker.ttsh.netdna-cdn.com/wp-content/uploads/2009/10/android-ecliar.jpg">
            <a:hlinkClick r:id="rId6"/>
          </p:cNvPr>
          <p:cNvPicPr/>
          <p:nvPr/>
        </p:nvPicPr>
        <p:blipFill>
          <a:blip r:embed="rId7">
            <a:extLst>
              <a:ext uri="{28A0092B-C50C-407E-A947-70E740481C1C}">
                <a14:useLocalDpi xmlns:a14="http://schemas.microsoft.com/office/drawing/2010/main" xmlns="" val="0"/>
              </a:ext>
            </a:extLst>
          </a:blip>
          <a:srcRect/>
          <a:stretch>
            <a:fillRect/>
          </a:stretch>
        </p:blipFill>
        <p:spPr bwMode="auto">
          <a:xfrm>
            <a:off x="6477000" y="4876800"/>
            <a:ext cx="1905000" cy="1659231"/>
          </a:xfrm>
          <a:prstGeom prst="rect">
            <a:avLst/>
          </a:prstGeom>
          <a:noFill/>
          <a:ln>
            <a:noFill/>
          </a:ln>
        </p:spPr>
      </p:pic>
      <p:sp>
        <p:nvSpPr>
          <p:cNvPr id="19" name="TextBox 18"/>
          <p:cNvSpPr txBox="1"/>
          <p:nvPr/>
        </p:nvSpPr>
        <p:spPr>
          <a:xfrm>
            <a:off x="986063" y="5146487"/>
            <a:ext cx="4957537" cy="1631216"/>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October 26, </a:t>
            </a:r>
            <a:r>
              <a:rPr lang="en-US" sz="2000" dirty="0" smtClean="0">
                <a:solidFill>
                  <a:srgbClr val="7030A0"/>
                </a:solidFill>
              </a:rPr>
              <a:t>2009.</a:t>
            </a:r>
          </a:p>
          <a:p>
            <a:pPr marL="285750" indent="-285750">
              <a:buFont typeface="Wingdings" pitchFamily="2" charset="2"/>
              <a:buChar char="ü"/>
            </a:pPr>
            <a:r>
              <a:rPr lang="en-US" sz="2000" dirty="0"/>
              <a:t> Bluetooth 2.1 </a:t>
            </a:r>
            <a:r>
              <a:rPr lang="en-US" sz="2000" dirty="0" smtClean="0"/>
              <a:t>support.</a:t>
            </a:r>
          </a:p>
          <a:p>
            <a:pPr marL="285750" indent="-285750">
              <a:buFont typeface="Wingdings" pitchFamily="2" charset="2"/>
              <a:buChar char="ü"/>
            </a:pPr>
            <a:r>
              <a:rPr lang="en-US" sz="2000" dirty="0"/>
              <a:t> Improved typing speed on virtual keyboard, </a:t>
            </a:r>
            <a:r>
              <a:rPr lang="en-US" sz="2000" dirty="0" smtClean="0"/>
              <a:t> with </a:t>
            </a:r>
            <a:r>
              <a:rPr lang="en-US" sz="2000" dirty="0"/>
              <a:t>smarter </a:t>
            </a:r>
            <a:r>
              <a:rPr lang="en-US" sz="2000" dirty="0" smtClean="0"/>
              <a:t>dictionary.</a:t>
            </a:r>
          </a:p>
          <a:p>
            <a:pPr marL="285750" indent="-285750">
              <a:buFont typeface="Wingdings" pitchFamily="2" charset="2"/>
              <a:buChar char="ü"/>
            </a:pPr>
            <a:r>
              <a:rPr lang="en-US" sz="2000" dirty="0"/>
              <a:t> </a:t>
            </a:r>
            <a:r>
              <a:rPr lang="en-US" sz="2000" dirty="0" smtClean="0"/>
              <a:t>no Adobe flash media support.</a:t>
            </a:r>
            <a:endParaRPr lang="en-US" sz="2000" dirty="0"/>
          </a:p>
        </p:txBody>
      </p:sp>
    </p:spTree>
    <p:extLst>
      <p:ext uri="{BB962C8B-B14F-4D97-AF65-F5344CB8AC3E}">
        <p14:creationId xmlns:p14="http://schemas.microsoft.com/office/powerpoint/2010/main" xmlns="" val="29864342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500"/>
                                        <p:tgtEl>
                                          <p:spTgt spid="4"/>
                                        </p:tgtEl>
                                      </p:cBhvr>
                                    </p:animEffect>
                                    <p:anim calcmode="lin" valueType="num">
                                      <p:cBhvr>
                                        <p:cTn id="8" dur="1500" fill="hold"/>
                                        <p:tgtEl>
                                          <p:spTgt spid="4"/>
                                        </p:tgtEl>
                                        <p:attrNameLst>
                                          <p:attrName>ppt_w</p:attrName>
                                        </p:attrNameLst>
                                      </p:cBhvr>
                                      <p:tavLst>
                                        <p:tav tm="0" fmla="#ppt_w*sin(2.5*pi*$)">
                                          <p:val>
                                            <p:fltVal val="0"/>
                                          </p:val>
                                        </p:tav>
                                        <p:tav tm="100000">
                                          <p:val>
                                            <p:fltVal val="1"/>
                                          </p:val>
                                        </p:tav>
                                      </p:tavLst>
                                    </p:anim>
                                    <p:anim calcmode="lin" valueType="num">
                                      <p:cBhvr>
                                        <p:cTn id="9" dur="1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plus(in)">
                                      <p:cBhvr>
                                        <p:cTn id="14" dur="175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10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 calcmode="lin" valueType="num">
                                      <p:cBhvr>
                                        <p:cTn id="26" dur="10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7" dur="10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8" dur="1000"/>
                                        <p:tgtEl>
                                          <p:spTgt spid="9">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anim calcmode="lin" valueType="num">
                                      <p:cBhvr>
                                        <p:cTn id="33" dur="1000" fill="hold"/>
                                        <p:tgtEl>
                                          <p:spTgt spid="9">
                                            <p:txEl>
                                              <p:pRg st="2" end="2"/>
                                            </p:txEl>
                                          </p:spTgt>
                                        </p:tgtEl>
                                        <p:attrNameLst>
                                          <p:attrName>ppt_w</p:attrName>
                                        </p:attrNameLst>
                                      </p:cBhvr>
                                      <p:tavLst>
                                        <p:tav tm="0">
                                          <p:val>
                                            <p:fltVal val="0"/>
                                          </p:val>
                                        </p:tav>
                                        <p:tav tm="100000">
                                          <p:val>
                                            <p:strVal val="#ppt_w"/>
                                          </p:val>
                                        </p:tav>
                                      </p:tavLst>
                                    </p:anim>
                                    <p:anim calcmode="lin" valueType="num">
                                      <p:cBhvr>
                                        <p:cTn id="34" dur="1000" fill="hold"/>
                                        <p:tgtEl>
                                          <p:spTgt spid="9">
                                            <p:txEl>
                                              <p:pRg st="2" end="2"/>
                                            </p:txEl>
                                          </p:spTgt>
                                        </p:tgtEl>
                                        <p:attrNameLst>
                                          <p:attrName>ppt_h</p:attrName>
                                        </p:attrNameLst>
                                      </p:cBhvr>
                                      <p:tavLst>
                                        <p:tav tm="0">
                                          <p:val>
                                            <p:fltVal val="0"/>
                                          </p:val>
                                        </p:tav>
                                        <p:tav tm="100000">
                                          <p:val>
                                            <p:strVal val="#ppt_h"/>
                                          </p:val>
                                        </p:tav>
                                      </p:tavLst>
                                    </p:anim>
                                    <p:animEffect transition="in" filter="fade">
                                      <p:cBhvr>
                                        <p:cTn id="35" dur="1000"/>
                                        <p:tgtEl>
                                          <p:spTgt spid="9">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anim calcmode="lin" valueType="num">
                                      <p:cBhvr>
                                        <p:cTn id="40" dur="1000" fill="hold"/>
                                        <p:tgtEl>
                                          <p:spTgt spid="9">
                                            <p:txEl>
                                              <p:pRg st="3" end="3"/>
                                            </p:txEl>
                                          </p:spTgt>
                                        </p:tgtEl>
                                        <p:attrNameLst>
                                          <p:attrName>ppt_w</p:attrName>
                                        </p:attrNameLst>
                                      </p:cBhvr>
                                      <p:tavLst>
                                        <p:tav tm="0">
                                          <p:val>
                                            <p:fltVal val="0"/>
                                          </p:val>
                                        </p:tav>
                                        <p:tav tm="100000">
                                          <p:val>
                                            <p:strVal val="#ppt_w"/>
                                          </p:val>
                                        </p:tav>
                                      </p:tavLst>
                                    </p:anim>
                                    <p:anim calcmode="lin" valueType="num">
                                      <p:cBhvr>
                                        <p:cTn id="41" dur="1000" fill="hold"/>
                                        <p:tgtEl>
                                          <p:spTgt spid="9">
                                            <p:txEl>
                                              <p:pRg st="3" end="3"/>
                                            </p:txEl>
                                          </p:spTgt>
                                        </p:tgtEl>
                                        <p:attrNameLst>
                                          <p:attrName>ppt_h</p:attrName>
                                        </p:attrNameLst>
                                      </p:cBhvr>
                                      <p:tavLst>
                                        <p:tav tm="0">
                                          <p:val>
                                            <p:fltVal val="0"/>
                                          </p:val>
                                        </p:tav>
                                        <p:tav tm="100000">
                                          <p:val>
                                            <p:strVal val="#ppt_h"/>
                                          </p:val>
                                        </p:tav>
                                      </p:tavLst>
                                    </p:anim>
                                    <p:animEffect transition="in" filter="fade">
                                      <p:cBhvr>
                                        <p:cTn id="42" dur="1000"/>
                                        <p:tgtEl>
                                          <p:spTgt spid="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5"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500"/>
                                        <p:tgtEl>
                                          <p:spTgt spid="15"/>
                                        </p:tgtEl>
                                      </p:cBhvr>
                                    </p:animEffect>
                                    <p:anim calcmode="lin" valueType="num">
                                      <p:cBhvr>
                                        <p:cTn id="48" dur="1500" fill="hold"/>
                                        <p:tgtEl>
                                          <p:spTgt spid="15"/>
                                        </p:tgtEl>
                                        <p:attrNameLst>
                                          <p:attrName>ppt_w</p:attrName>
                                        </p:attrNameLst>
                                      </p:cBhvr>
                                      <p:tavLst>
                                        <p:tav tm="0" fmla="#ppt_w*sin(2.5*pi*$)">
                                          <p:val>
                                            <p:fltVal val="0"/>
                                          </p:val>
                                        </p:tav>
                                        <p:tav tm="100000">
                                          <p:val>
                                            <p:fltVal val="1"/>
                                          </p:val>
                                        </p:tav>
                                      </p:tavLst>
                                    </p:anim>
                                    <p:anim calcmode="lin" valueType="num">
                                      <p:cBhvr>
                                        <p:cTn id="49" dur="1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8" presetClass="entr" presetSubtype="16"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amond(in)">
                                      <p:cBhvr>
                                        <p:cTn id="54" dur="2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 calcmode="lin" valueType="num">
                                      <p:cBhvr>
                                        <p:cTn id="59" dur="10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60" dur="10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61" dur="10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 calcmode="lin" valueType="num">
                                      <p:cBhvr>
                                        <p:cTn id="66" dur="1000" fill="hold"/>
                                        <p:tgtEl>
                                          <p:spTgt spid="14">
                                            <p:txEl>
                                              <p:pRg st="1" end="1"/>
                                            </p:txEl>
                                          </p:spTgt>
                                        </p:tgtEl>
                                        <p:attrNameLst>
                                          <p:attrName>ppt_w</p:attrName>
                                        </p:attrNameLst>
                                      </p:cBhvr>
                                      <p:tavLst>
                                        <p:tav tm="0">
                                          <p:val>
                                            <p:fltVal val="0"/>
                                          </p:val>
                                        </p:tav>
                                        <p:tav tm="100000">
                                          <p:val>
                                            <p:strVal val="#ppt_w"/>
                                          </p:val>
                                        </p:tav>
                                      </p:tavLst>
                                    </p:anim>
                                    <p:anim calcmode="lin" valueType="num">
                                      <p:cBhvr>
                                        <p:cTn id="67" dur="1000" fill="hold"/>
                                        <p:tgtEl>
                                          <p:spTgt spid="14">
                                            <p:txEl>
                                              <p:pRg st="1" end="1"/>
                                            </p:txEl>
                                          </p:spTgt>
                                        </p:tgtEl>
                                        <p:attrNameLst>
                                          <p:attrName>ppt_h</p:attrName>
                                        </p:attrNameLst>
                                      </p:cBhvr>
                                      <p:tavLst>
                                        <p:tav tm="0">
                                          <p:val>
                                            <p:fltVal val="0"/>
                                          </p:val>
                                        </p:tav>
                                        <p:tav tm="100000">
                                          <p:val>
                                            <p:strVal val="#ppt_h"/>
                                          </p:val>
                                        </p:tav>
                                      </p:tavLst>
                                    </p:anim>
                                    <p:animEffect transition="in" filter="fade">
                                      <p:cBhvr>
                                        <p:cTn id="68" dur="1000"/>
                                        <p:tgtEl>
                                          <p:spTgt spid="14">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4">
                                            <p:txEl>
                                              <p:pRg st="2" end="2"/>
                                            </p:txEl>
                                          </p:spTgt>
                                        </p:tgtEl>
                                        <p:attrNameLst>
                                          <p:attrName>style.visibility</p:attrName>
                                        </p:attrNameLst>
                                      </p:cBhvr>
                                      <p:to>
                                        <p:strVal val="visible"/>
                                      </p:to>
                                    </p:set>
                                    <p:anim calcmode="lin" valueType="num">
                                      <p:cBhvr>
                                        <p:cTn id="73" dur="1000" fill="hold"/>
                                        <p:tgtEl>
                                          <p:spTgt spid="14">
                                            <p:txEl>
                                              <p:pRg st="2" end="2"/>
                                            </p:txEl>
                                          </p:spTgt>
                                        </p:tgtEl>
                                        <p:attrNameLst>
                                          <p:attrName>ppt_w</p:attrName>
                                        </p:attrNameLst>
                                      </p:cBhvr>
                                      <p:tavLst>
                                        <p:tav tm="0">
                                          <p:val>
                                            <p:fltVal val="0"/>
                                          </p:val>
                                        </p:tav>
                                        <p:tav tm="100000">
                                          <p:val>
                                            <p:strVal val="#ppt_w"/>
                                          </p:val>
                                        </p:tav>
                                      </p:tavLst>
                                    </p:anim>
                                    <p:anim calcmode="lin" valueType="num">
                                      <p:cBhvr>
                                        <p:cTn id="74" dur="1000" fill="hold"/>
                                        <p:tgtEl>
                                          <p:spTgt spid="14">
                                            <p:txEl>
                                              <p:pRg st="2" end="2"/>
                                            </p:txEl>
                                          </p:spTgt>
                                        </p:tgtEl>
                                        <p:attrNameLst>
                                          <p:attrName>ppt_h</p:attrName>
                                        </p:attrNameLst>
                                      </p:cBhvr>
                                      <p:tavLst>
                                        <p:tav tm="0">
                                          <p:val>
                                            <p:fltVal val="0"/>
                                          </p:val>
                                        </p:tav>
                                        <p:tav tm="100000">
                                          <p:val>
                                            <p:strVal val="#ppt_h"/>
                                          </p:val>
                                        </p:tav>
                                      </p:tavLst>
                                    </p:anim>
                                    <p:animEffect transition="in" filter="fade">
                                      <p:cBhvr>
                                        <p:cTn id="75" dur="1000"/>
                                        <p:tgtEl>
                                          <p:spTgt spid="14">
                                            <p:txEl>
                                              <p:pRg st="2" end="2"/>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4">
                                            <p:txEl>
                                              <p:pRg st="3" end="3"/>
                                            </p:txEl>
                                          </p:spTgt>
                                        </p:tgtEl>
                                        <p:attrNameLst>
                                          <p:attrName>style.visibility</p:attrName>
                                        </p:attrNameLst>
                                      </p:cBhvr>
                                      <p:to>
                                        <p:strVal val="visible"/>
                                      </p:to>
                                    </p:set>
                                    <p:anim calcmode="lin" valueType="num">
                                      <p:cBhvr>
                                        <p:cTn id="80" dur="1000" fill="hold"/>
                                        <p:tgtEl>
                                          <p:spTgt spid="14">
                                            <p:txEl>
                                              <p:pRg st="3" end="3"/>
                                            </p:txEl>
                                          </p:spTgt>
                                        </p:tgtEl>
                                        <p:attrNameLst>
                                          <p:attrName>ppt_w</p:attrName>
                                        </p:attrNameLst>
                                      </p:cBhvr>
                                      <p:tavLst>
                                        <p:tav tm="0">
                                          <p:val>
                                            <p:fltVal val="0"/>
                                          </p:val>
                                        </p:tav>
                                        <p:tav tm="100000">
                                          <p:val>
                                            <p:strVal val="#ppt_w"/>
                                          </p:val>
                                        </p:tav>
                                      </p:tavLst>
                                    </p:anim>
                                    <p:anim calcmode="lin" valueType="num">
                                      <p:cBhvr>
                                        <p:cTn id="81" dur="1000" fill="hold"/>
                                        <p:tgtEl>
                                          <p:spTgt spid="14">
                                            <p:txEl>
                                              <p:pRg st="3" end="3"/>
                                            </p:txEl>
                                          </p:spTgt>
                                        </p:tgtEl>
                                        <p:attrNameLst>
                                          <p:attrName>ppt_h</p:attrName>
                                        </p:attrNameLst>
                                      </p:cBhvr>
                                      <p:tavLst>
                                        <p:tav tm="0">
                                          <p:val>
                                            <p:fltVal val="0"/>
                                          </p:val>
                                        </p:tav>
                                        <p:tav tm="100000">
                                          <p:val>
                                            <p:strVal val="#ppt_h"/>
                                          </p:val>
                                        </p:tav>
                                      </p:tavLst>
                                    </p:anim>
                                    <p:animEffect transition="in" filter="fade">
                                      <p:cBhvr>
                                        <p:cTn id="82" dur="1000"/>
                                        <p:tgtEl>
                                          <p:spTgt spid="1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45"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1500"/>
                                        <p:tgtEl>
                                          <p:spTgt spid="16"/>
                                        </p:tgtEl>
                                      </p:cBhvr>
                                    </p:animEffect>
                                    <p:anim calcmode="lin" valueType="num">
                                      <p:cBhvr>
                                        <p:cTn id="88" dur="1500" fill="hold"/>
                                        <p:tgtEl>
                                          <p:spTgt spid="16"/>
                                        </p:tgtEl>
                                        <p:attrNameLst>
                                          <p:attrName>ppt_w</p:attrName>
                                        </p:attrNameLst>
                                      </p:cBhvr>
                                      <p:tavLst>
                                        <p:tav tm="0" fmla="#ppt_w*sin(2.5*pi*$)">
                                          <p:val>
                                            <p:fltVal val="0"/>
                                          </p:val>
                                        </p:tav>
                                        <p:tav tm="100000">
                                          <p:val>
                                            <p:fltVal val="1"/>
                                          </p:val>
                                        </p:tav>
                                      </p:tavLst>
                                    </p:anim>
                                    <p:anim calcmode="lin" valueType="num">
                                      <p:cBhvr>
                                        <p:cTn id="89" dur="1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nodeType="click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box(in)">
                                      <p:cBhvr>
                                        <p:cTn id="94" dur="2000"/>
                                        <p:tgtEl>
                                          <p:spTgt spid="17"/>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19">
                                            <p:txEl>
                                              <p:pRg st="0" end="0"/>
                                            </p:txEl>
                                          </p:spTgt>
                                        </p:tgtEl>
                                        <p:attrNameLst>
                                          <p:attrName>style.visibility</p:attrName>
                                        </p:attrNameLst>
                                      </p:cBhvr>
                                      <p:to>
                                        <p:strVal val="visible"/>
                                      </p:to>
                                    </p:set>
                                    <p:anim calcmode="lin" valueType="num">
                                      <p:cBhvr>
                                        <p:cTn id="99" dur="10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100" dur="10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101" dur="1000"/>
                                        <p:tgtEl>
                                          <p:spTgt spid="19">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53" presetClass="entr" presetSubtype="16" fill="hold" grpId="0" nodeType="clickEffect">
                                  <p:stCondLst>
                                    <p:cond delay="0"/>
                                  </p:stCondLst>
                                  <p:childTnLst>
                                    <p:set>
                                      <p:cBhvr>
                                        <p:cTn id="105" dur="1" fill="hold">
                                          <p:stCondLst>
                                            <p:cond delay="0"/>
                                          </p:stCondLst>
                                        </p:cTn>
                                        <p:tgtEl>
                                          <p:spTgt spid="19">
                                            <p:txEl>
                                              <p:pRg st="1" end="1"/>
                                            </p:txEl>
                                          </p:spTgt>
                                        </p:tgtEl>
                                        <p:attrNameLst>
                                          <p:attrName>style.visibility</p:attrName>
                                        </p:attrNameLst>
                                      </p:cBhvr>
                                      <p:to>
                                        <p:strVal val="visible"/>
                                      </p:to>
                                    </p:set>
                                    <p:anim calcmode="lin" valueType="num">
                                      <p:cBhvr>
                                        <p:cTn id="106" dur="1000" fill="hold"/>
                                        <p:tgtEl>
                                          <p:spTgt spid="19">
                                            <p:txEl>
                                              <p:pRg st="1" end="1"/>
                                            </p:txEl>
                                          </p:spTgt>
                                        </p:tgtEl>
                                        <p:attrNameLst>
                                          <p:attrName>ppt_w</p:attrName>
                                        </p:attrNameLst>
                                      </p:cBhvr>
                                      <p:tavLst>
                                        <p:tav tm="0">
                                          <p:val>
                                            <p:fltVal val="0"/>
                                          </p:val>
                                        </p:tav>
                                        <p:tav tm="100000">
                                          <p:val>
                                            <p:strVal val="#ppt_w"/>
                                          </p:val>
                                        </p:tav>
                                      </p:tavLst>
                                    </p:anim>
                                    <p:anim calcmode="lin" valueType="num">
                                      <p:cBhvr>
                                        <p:cTn id="107" dur="1000" fill="hold"/>
                                        <p:tgtEl>
                                          <p:spTgt spid="19">
                                            <p:txEl>
                                              <p:pRg st="1" end="1"/>
                                            </p:txEl>
                                          </p:spTgt>
                                        </p:tgtEl>
                                        <p:attrNameLst>
                                          <p:attrName>ppt_h</p:attrName>
                                        </p:attrNameLst>
                                      </p:cBhvr>
                                      <p:tavLst>
                                        <p:tav tm="0">
                                          <p:val>
                                            <p:fltVal val="0"/>
                                          </p:val>
                                        </p:tav>
                                        <p:tav tm="100000">
                                          <p:val>
                                            <p:strVal val="#ppt_h"/>
                                          </p:val>
                                        </p:tav>
                                      </p:tavLst>
                                    </p:anim>
                                    <p:animEffect transition="in" filter="fade">
                                      <p:cBhvr>
                                        <p:cTn id="108" dur="1000"/>
                                        <p:tgtEl>
                                          <p:spTgt spid="19">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53" presetClass="entr" presetSubtype="16" fill="hold" grpId="0" nodeType="clickEffect">
                                  <p:stCondLst>
                                    <p:cond delay="0"/>
                                  </p:stCondLst>
                                  <p:childTnLst>
                                    <p:set>
                                      <p:cBhvr>
                                        <p:cTn id="112" dur="1" fill="hold">
                                          <p:stCondLst>
                                            <p:cond delay="0"/>
                                          </p:stCondLst>
                                        </p:cTn>
                                        <p:tgtEl>
                                          <p:spTgt spid="19">
                                            <p:txEl>
                                              <p:pRg st="2" end="2"/>
                                            </p:txEl>
                                          </p:spTgt>
                                        </p:tgtEl>
                                        <p:attrNameLst>
                                          <p:attrName>style.visibility</p:attrName>
                                        </p:attrNameLst>
                                      </p:cBhvr>
                                      <p:to>
                                        <p:strVal val="visible"/>
                                      </p:to>
                                    </p:set>
                                    <p:anim calcmode="lin" valueType="num">
                                      <p:cBhvr>
                                        <p:cTn id="113" dur="1000" fill="hold"/>
                                        <p:tgtEl>
                                          <p:spTgt spid="19">
                                            <p:txEl>
                                              <p:pRg st="2" end="2"/>
                                            </p:txEl>
                                          </p:spTgt>
                                        </p:tgtEl>
                                        <p:attrNameLst>
                                          <p:attrName>ppt_w</p:attrName>
                                        </p:attrNameLst>
                                      </p:cBhvr>
                                      <p:tavLst>
                                        <p:tav tm="0">
                                          <p:val>
                                            <p:fltVal val="0"/>
                                          </p:val>
                                        </p:tav>
                                        <p:tav tm="100000">
                                          <p:val>
                                            <p:strVal val="#ppt_w"/>
                                          </p:val>
                                        </p:tav>
                                      </p:tavLst>
                                    </p:anim>
                                    <p:anim calcmode="lin" valueType="num">
                                      <p:cBhvr>
                                        <p:cTn id="114" dur="1000" fill="hold"/>
                                        <p:tgtEl>
                                          <p:spTgt spid="19">
                                            <p:txEl>
                                              <p:pRg st="2" end="2"/>
                                            </p:txEl>
                                          </p:spTgt>
                                        </p:tgtEl>
                                        <p:attrNameLst>
                                          <p:attrName>ppt_h</p:attrName>
                                        </p:attrNameLst>
                                      </p:cBhvr>
                                      <p:tavLst>
                                        <p:tav tm="0">
                                          <p:val>
                                            <p:fltVal val="0"/>
                                          </p:val>
                                        </p:tav>
                                        <p:tav tm="100000">
                                          <p:val>
                                            <p:strVal val="#ppt_h"/>
                                          </p:val>
                                        </p:tav>
                                      </p:tavLst>
                                    </p:anim>
                                    <p:animEffect transition="in" filter="fade">
                                      <p:cBhvr>
                                        <p:cTn id="115" dur="1000"/>
                                        <p:tgtEl>
                                          <p:spTgt spid="19">
                                            <p:txEl>
                                              <p:pRg st="2" end="2"/>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16" fill="hold" grpId="0" nodeType="clickEffect">
                                  <p:stCondLst>
                                    <p:cond delay="0"/>
                                  </p:stCondLst>
                                  <p:childTnLst>
                                    <p:set>
                                      <p:cBhvr>
                                        <p:cTn id="119" dur="1" fill="hold">
                                          <p:stCondLst>
                                            <p:cond delay="0"/>
                                          </p:stCondLst>
                                        </p:cTn>
                                        <p:tgtEl>
                                          <p:spTgt spid="19">
                                            <p:txEl>
                                              <p:pRg st="3" end="3"/>
                                            </p:txEl>
                                          </p:spTgt>
                                        </p:tgtEl>
                                        <p:attrNameLst>
                                          <p:attrName>style.visibility</p:attrName>
                                        </p:attrNameLst>
                                      </p:cBhvr>
                                      <p:to>
                                        <p:strVal val="visible"/>
                                      </p:to>
                                    </p:set>
                                    <p:anim calcmode="lin" valueType="num">
                                      <p:cBhvr>
                                        <p:cTn id="120" dur="1000" fill="hold"/>
                                        <p:tgtEl>
                                          <p:spTgt spid="19">
                                            <p:txEl>
                                              <p:pRg st="3" end="3"/>
                                            </p:txEl>
                                          </p:spTgt>
                                        </p:tgtEl>
                                        <p:attrNameLst>
                                          <p:attrName>ppt_w</p:attrName>
                                        </p:attrNameLst>
                                      </p:cBhvr>
                                      <p:tavLst>
                                        <p:tav tm="0">
                                          <p:val>
                                            <p:fltVal val="0"/>
                                          </p:val>
                                        </p:tav>
                                        <p:tav tm="100000">
                                          <p:val>
                                            <p:strVal val="#ppt_w"/>
                                          </p:val>
                                        </p:tav>
                                      </p:tavLst>
                                    </p:anim>
                                    <p:anim calcmode="lin" valueType="num">
                                      <p:cBhvr>
                                        <p:cTn id="121" dur="1000" fill="hold"/>
                                        <p:tgtEl>
                                          <p:spTgt spid="19">
                                            <p:txEl>
                                              <p:pRg st="3" end="3"/>
                                            </p:txEl>
                                          </p:spTgt>
                                        </p:tgtEl>
                                        <p:attrNameLst>
                                          <p:attrName>ppt_h</p:attrName>
                                        </p:attrNameLst>
                                      </p:cBhvr>
                                      <p:tavLst>
                                        <p:tav tm="0">
                                          <p:val>
                                            <p:fltVal val="0"/>
                                          </p:val>
                                        </p:tav>
                                        <p:tav tm="100000">
                                          <p:val>
                                            <p:strVal val="#ppt_h"/>
                                          </p:val>
                                        </p:tav>
                                      </p:tavLst>
                                    </p:anim>
                                    <p:animEffect transition="in" filter="fade">
                                      <p:cBhvr>
                                        <p:cTn id="122" dur="10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P spid="14" grpId="0" build="p"/>
      <p:bldP spid="15" grpId="0"/>
      <p:bldP spid="16" grpId="0"/>
      <p:bldP spid="19"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SMS Sending</a:t>
            </a:r>
            <a:endParaRPr lang="en-US" dirty="0">
              <a:solidFill>
                <a:schemeClr val="accent1">
                  <a:tint val="88000"/>
                  <a:satMod val="150000"/>
                </a:schemeClr>
              </a:solidFill>
            </a:endParaRPr>
          </a:p>
        </p:txBody>
      </p:sp>
      <p:sp>
        <p:nvSpPr>
          <p:cNvPr id="3" name="Content Placeholder 2"/>
          <p:cNvSpPr>
            <a:spLocks noGrp="1"/>
          </p:cNvSpPr>
          <p:nvPr>
            <p:ph idx="1"/>
          </p:nvPr>
        </p:nvSpPr>
        <p:spPr>
          <a:xfrm>
            <a:off x="457200" y="530225"/>
            <a:ext cx="8229600" cy="4803775"/>
          </a:xfrm>
        </p:spPr>
        <p:txBody>
          <a:bodyPr>
            <a:normAutofit lnSpcReduction="10000"/>
          </a:bodyPr>
          <a:lstStyle/>
          <a:p>
            <a:pPr marL="265176" indent="-265176" fontAlgn="auto">
              <a:spcAft>
                <a:spcPts val="0"/>
              </a:spcAft>
              <a:buFont typeface="Wingdings 2"/>
              <a:buChar char=""/>
              <a:defRPr/>
            </a:pPr>
            <a:r>
              <a:rPr lang="en-US" sz="1000" dirty="0" smtClean="0"/>
              <a:t>Step 4 Write the SMS class </a:t>
            </a:r>
          </a:p>
          <a:p>
            <a:pPr marL="265176" indent="-265176" fontAlgn="auto">
              <a:spcAft>
                <a:spcPts val="0"/>
              </a:spcAft>
              <a:buFont typeface="Wingdings 2"/>
              <a:buNone/>
              <a:defRPr/>
            </a:pPr>
            <a:r>
              <a:rPr lang="en-US" sz="800" dirty="0" smtClean="0">
                <a:latin typeface="Courier New" pitchFamily="49" charset="0"/>
                <a:cs typeface="Courier New" pitchFamily="49" charset="0"/>
              </a:rPr>
              <a:t>public class SMS extends Activity {</a:t>
            </a:r>
          </a:p>
          <a:p>
            <a:pPr marL="265176" indent="-265176" fontAlgn="auto">
              <a:spcAft>
                <a:spcPts val="0"/>
              </a:spcAft>
              <a:buFont typeface="Wingdings 2"/>
              <a:buNone/>
              <a:defRPr/>
            </a:pPr>
            <a:r>
              <a:rPr lang="en-US" sz="800" dirty="0" smtClean="0">
                <a:latin typeface="Courier New" pitchFamily="49" charset="0"/>
                <a:cs typeface="Courier New" pitchFamily="49" charset="0"/>
              </a:rPr>
              <a:t>  Button </a:t>
            </a:r>
            <a:r>
              <a:rPr lang="en-US" sz="800" dirty="0" err="1" smtClean="0">
                <a:latin typeface="Courier New" pitchFamily="49" charset="0"/>
                <a:cs typeface="Courier New" pitchFamily="49" charset="0"/>
              </a:rPr>
              <a:t>btnSendSMS</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EditText</a:t>
            </a: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txtPhoneNo</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EditText</a:t>
            </a: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txtMessage</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 Called when the activity is first created. */</a:t>
            </a:r>
          </a:p>
          <a:p>
            <a:pPr marL="265176" indent="-265176" fontAlgn="auto">
              <a:spcAft>
                <a:spcPts val="0"/>
              </a:spcAft>
              <a:buFont typeface="Wingdings 2"/>
              <a:buNone/>
              <a:defRPr/>
            </a:pPr>
            <a:r>
              <a:rPr lang="en-US" sz="800" dirty="0" smtClean="0">
                <a:latin typeface="Courier New" pitchFamily="49" charset="0"/>
                <a:cs typeface="Courier New" pitchFamily="49" charset="0"/>
              </a:rPr>
              <a:t>  @Override</a:t>
            </a:r>
          </a:p>
          <a:p>
            <a:pPr marL="265176" indent="-265176" fontAlgn="auto">
              <a:spcAft>
                <a:spcPts val="0"/>
              </a:spcAft>
              <a:buFont typeface="Wingdings 2"/>
              <a:buNone/>
              <a:defRPr/>
            </a:pPr>
            <a:r>
              <a:rPr lang="en-US" sz="800" dirty="0" smtClean="0">
                <a:latin typeface="Courier New" pitchFamily="49" charset="0"/>
                <a:cs typeface="Courier New" pitchFamily="49" charset="0"/>
              </a:rPr>
              <a:t>  public void </a:t>
            </a:r>
            <a:r>
              <a:rPr lang="en-US" sz="800" dirty="0" err="1" smtClean="0">
                <a:latin typeface="Courier New" pitchFamily="49" charset="0"/>
                <a:cs typeface="Courier New" pitchFamily="49" charset="0"/>
              </a:rPr>
              <a:t>onCreate</a:t>
            </a:r>
            <a:r>
              <a:rPr lang="en-US" sz="800" dirty="0" smtClean="0">
                <a:latin typeface="Courier New" pitchFamily="49" charset="0"/>
                <a:cs typeface="Courier New" pitchFamily="49" charset="0"/>
              </a:rPr>
              <a:t>(Bundle </a:t>
            </a:r>
            <a:r>
              <a:rPr lang="en-US" sz="800" dirty="0" err="1" smtClean="0">
                <a:latin typeface="Courier New" pitchFamily="49" charset="0"/>
                <a:cs typeface="Courier New" pitchFamily="49" charset="0"/>
              </a:rPr>
              <a:t>savedInstanceState</a:t>
            </a: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super.onCreate</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savedInstanceState</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setContentView</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R.layout.main</a:t>
            </a: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btnSendSMS</a:t>
            </a:r>
            <a:r>
              <a:rPr lang="en-US" sz="800" dirty="0" smtClean="0">
                <a:latin typeface="Courier New" pitchFamily="49" charset="0"/>
                <a:cs typeface="Courier New" pitchFamily="49" charset="0"/>
              </a:rPr>
              <a:t> = (Button) </a:t>
            </a:r>
            <a:r>
              <a:rPr lang="en-US" sz="800" dirty="0" err="1" smtClean="0">
                <a:latin typeface="Courier New" pitchFamily="49" charset="0"/>
                <a:cs typeface="Courier New" pitchFamily="49" charset="0"/>
              </a:rPr>
              <a:t>findViewById</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R.id.btnSendSMS</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txtPhoneNo</a:t>
            </a:r>
            <a:r>
              <a:rPr lang="en-US" sz="800" dirty="0" smtClean="0">
                <a:latin typeface="Courier New" pitchFamily="49" charset="0"/>
                <a:cs typeface="Courier New" pitchFamily="49" charset="0"/>
              </a:rPr>
              <a:t> = (</a:t>
            </a:r>
            <a:r>
              <a:rPr lang="en-US" sz="800" dirty="0" err="1" smtClean="0">
                <a:latin typeface="Courier New" pitchFamily="49" charset="0"/>
                <a:cs typeface="Courier New" pitchFamily="49" charset="0"/>
              </a:rPr>
              <a:t>EditText</a:t>
            </a: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findViewById</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R.id.txtPhoneNo</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txtMessage</a:t>
            </a:r>
            <a:r>
              <a:rPr lang="en-US" sz="800" dirty="0" smtClean="0">
                <a:latin typeface="Courier New" pitchFamily="49" charset="0"/>
                <a:cs typeface="Courier New" pitchFamily="49" charset="0"/>
              </a:rPr>
              <a:t> = (</a:t>
            </a:r>
            <a:r>
              <a:rPr lang="en-US" sz="800" dirty="0" err="1" smtClean="0">
                <a:latin typeface="Courier New" pitchFamily="49" charset="0"/>
                <a:cs typeface="Courier New" pitchFamily="49" charset="0"/>
              </a:rPr>
              <a:t>EditText</a:t>
            </a: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findViewById</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R.id.txtMessage</a:t>
            </a:r>
            <a:r>
              <a:rPr lang="en-US" sz="800" dirty="0" smtClean="0">
                <a:latin typeface="Courier New" pitchFamily="49" charset="0"/>
                <a:cs typeface="Courier New" pitchFamily="49" charset="0"/>
              </a:rPr>
              <a:t>);</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btnSendSMS.setOnClickListener</a:t>
            </a:r>
            <a:r>
              <a:rPr lang="en-US" sz="800" dirty="0" smtClean="0">
                <a:latin typeface="Courier New" pitchFamily="49" charset="0"/>
                <a:cs typeface="Courier New" pitchFamily="49" charset="0"/>
              </a:rPr>
              <a:t>(new </a:t>
            </a:r>
            <a:r>
              <a:rPr lang="en-US" sz="800" dirty="0" err="1" smtClean="0">
                <a:latin typeface="Courier New" pitchFamily="49" charset="0"/>
                <a:cs typeface="Courier New" pitchFamily="49" charset="0"/>
              </a:rPr>
              <a:t>View.OnClickListener</a:t>
            </a: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public void </a:t>
            </a:r>
            <a:r>
              <a:rPr lang="en-US" sz="800" dirty="0" err="1" smtClean="0">
                <a:latin typeface="Courier New" pitchFamily="49" charset="0"/>
                <a:cs typeface="Courier New" pitchFamily="49" charset="0"/>
              </a:rPr>
              <a:t>onClick</a:t>
            </a:r>
            <a:r>
              <a:rPr lang="en-US" sz="800" dirty="0" smtClean="0">
                <a:latin typeface="Courier New" pitchFamily="49" charset="0"/>
                <a:cs typeface="Courier New" pitchFamily="49" charset="0"/>
              </a:rPr>
              <a:t>(View v) {                </a:t>
            </a:r>
          </a:p>
          <a:p>
            <a:pPr marL="265176" indent="-265176" fontAlgn="auto">
              <a:spcAft>
                <a:spcPts val="0"/>
              </a:spcAft>
              <a:buFont typeface="Wingdings 2"/>
              <a:buNone/>
              <a:defRPr/>
            </a:pPr>
            <a:r>
              <a:rPr lang="en-US" sz="800" dirty="0" smtClean="0">
                <a:latin typeface="Courier New" pitchFamily="49" charset="0"/>
                <a:cs typeface="Courier New" pitchFamily="49" charset="0"/>
              </a:rPr>
              <a:t>        String </a:t>
            </a:r>
            <a:r>
              <a:rPr lang="en-US" sz="800" dirty="0" err="1" smtClean="0">
                <a:latin typeface="Courier New" pitchFamily="49" charset="0"/>
                <a:cs typeface="Courier New" pitchFamily="49" charset="0"/>
              </a:rPr>
              <a:t>phoneNo</a:t>
            </a:r>
            <a:r>
              <a:rPr lang="en-US" sz="800" dirty="0" smtClean="0">
                <a:latin typeface="Courier New" pitchFamily="49" charset="0"/>
                <a:cs typeface="Courier New" pitchFamily="49" charset="0"/>
              </a:rPr>
              <a:t> = </a:t>
            </a:r>
            <a:r>
              <a:rPr lang="en-US" sz="800" dirty="0" err="1" smtClean="0">
                <a:latin typeface="Courier New" pitchFamily="49" charset="0"/>
                <a:cs typeface="Courier New" pitchFamily="49" charset="0"/>
              </a:rPr>
              <a:t>txtPhoneNo.getText</a:t>
            </a:r>
            <a:r>
              <a:rPr lang="en-US" sz="800" dirty="0" smtClean="0">
                <a:latin typeface="Courier New" pitchFamily="49" charset="0"/>
                <a:cs typeface="Courier New" pitchFamily="49" charset="0"/>
              </a:rPr>
              <a:t>().toString();      </a:t>
            </a:r>
          </a:p>
          <a:p>
            <a:pPr marL="265176" indent="-265176" fontAlgn="auto">
              <a:spcAft>
                <a:spcPts val="0"/>
              </a:spcAft>
              <a:buFont typeface="Wingdings 2"/>
              <a:buNone/>
              <a:defRPr/>
            </a:pPr>
            <a:r>
              <a:rPr lang="en-US" sz="800" dirty="0" smtClean="0">
                <a:latin typeface="Courier New" pitchFamily="49" charset="0"/>
                <a:cs typeface="Courier New" pitchFamily="49" charset="0"/>
              </a:rPr>
              <a:t>        String message = </a:t>
            </a:r>
            <a:r>
              <a:rPr lang="en-US" sz="800" dirty="0" err="1" smtClean="0">
                <a:latin typeface="Courier New" pitchFamily="49" charset="0"/>
                <a:cs typeface="Courier New" pitchFamily="49" charset="0"/>
              </a:rPr>
              <a:t>txtMessage.getText</a:t>
            </a:r>
            <a:r>
              <a:rPr lang="en-US" sz="800" dirty="0" smtClean="0">
                <a:latin typeface="Courier New" pitchFamily="49" charset="0"/>
                <a:cs typeface="Courier New" pitchFamily="49" charset="0"/>
              </a:rPr>
              <a:t>().toString();                 </a:t>
            </a:r>
          </a:p>
          <a:p>
            <a:pPr marL="265176" indent="-265176" fontAlgn="auto">
              <a:spcAft>
                <a:spcPts val="0"/>
              </a:spcAft>
              <a:buFont typeface="Wingdings 2"/>
              <a:buNone/>
              <a:defRPr/>
            </a:pPr>
            <a:endParaRPr lang="en-US" sz="800" dirty="0" smtClean="0">
              <a:latin typeface="Courier New" pitchFamily="49" charset="0"/>
              <a:cs typeface="Courier New" pitchFamily="49" charset="0"/>
            </a:endParaRPr>
          </a:p>
          <a:p>
            <a:pPr marL="265176" indent="-265176" fontAlgn="auto">
              <a:spcAft>
                <a:spcPts val="0"/>
              </a:spcAft>
              <a:buFont typeface="Wingdings 2"/>
              <a:buNone/>
              <a:defRPr/>
            </a:pPr>
            <a:r>
              <a:rPr lang="en-US" sz="800" dirty="0" smtClean="0">
                <a:latin typeface="Courier New" pitchFamily="49" charset="0"/>
                <a:cs typeface="Courier New" pitchFamily="49" charset="0"/>
              </a:rPr>
              <a:t>        if (</a:t>
            </a:r>
            <a:r>
              <a:rPr lang="en-US" sz="800" dirty="0" err="1" smtClean="0">
                <a:latin typeface="Courier New" pitchFamily="49" charset="0"/>
                <a:cs typeface="Courier New" pitchFamily="49" charset="0"/>
              </a:rPr>
              <a:t>phoneNo.length</a:t>
            </a:r>
            <a:r>
              <a:rPr lang="en-US" sz="800" dirty="0" smtClean="0">
                <a:latin typeface="Courier New" pitchFamily="49" charset="0"/>
                <a:cs typeface="Courier New" pitchFamily="49" charset="0"/>
              </a:rPr>
              <a:t>()&gt;0 &amp;&amp; </a:t>
            </a:r>
            <a:r>
              <a:rPr lang="en-US" sz="800" dirty="0" err="1" smtClean="0">
                <a:latin typeface="Courier New" pitchFamily="49" charset="0"/>
                <a:cs typeface="Courier New" pitchFamily="49" charset="0"/>
              </a:rPr>
              <a:t>message.length</a:t>
            </a:r>
            <a:r>
              <a:rPr lang="en-US" sz="800" dirty="0" smtClean="0">
                <a:latin typeface="Courier New" pitchFamily="49" charset="0"/>
                <a:cs typeface="Courier New" pitchFamily="49" charset="0"/>
              </a:rPr>
              <a:t>()&gt;0)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sendSMS</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phoneNo</a:t>
            </a:r>
            <a:r>
              <a:rPr lang="en-US" sz="800" dirty="0" smtClean="0">
                <a:latin typeface="Courier New" pitchFamily="49" charset="0"/>
                <a:cs typeface="Courier New" pitchFamily="49" charset="0"/>
              </a:rPr>
              <a:t>, message);                </a:t>
            </a:r>
          </a:p>
          <a:p>
            <a:pPr marL="265176" indent="-265176" fontAlgn="auto">
              <a:spcAft>
                <a:spcPts val="0"/>
              </a:spcAft>
              <a:buFont typeface="Wingdings 2"/>
              <a:buNone/>
              <a:defRPr/>
            </a:pPr>
            <a:r>
              <a:rPr lang="en-US" sz="800" dirty="0" smtClean="0">
                <a:latin typeface="Courier New" pitchFamily="49" charset="0"/>
                <a:cs typeface="Courier New" pitchFamily="49" charset="0"/>
              </a:rPr>
              <a:t>        else</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Toast.makeText</a:t>
            </a:r>
            <a:r>
              <a:rPr lang="en-US" sz="800" dirty="0" smtClean="0">
                <a:latin typeface="Courier New" pitchFamily="49" charset="0"/>
                <a:cs typeface="Courier New" pitchFamily="49" charset="0"/>
              </a:rPr>
              <a:t>(</a:t>
            </a:r>
            <a:r>
              <a:rPr lang="en-US" sz="800" dirty="0" err="1" smtClean="0">
                <a:latin typeface="Courier New" pitchFamily="49" charset="0"/>
                <a:cs typeface="Courier New" pitchFamily="49" charset="0"/>
              </a:rPr>
              <a:t>getBaseContext</a:t>
            </a: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"Please enter both phone number and message.", </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r>
              <a:rPr lang="en-US" sz="800" dirty="0" err="1" smtClean="0">
                <a:latin typeface="Courier New" pitchFamily="49" charset="0"/>
                <a:cs typeface="Courier New" pitchFamily="49" charset="0"/>
              </a:rPr>
              <a:t>Toast.LENGTH_SHORT</a:t>
            </a:r>
            <a:r>
              <a:rPr lang="en-US" sz="800" dirty="0" smtClean="0">
                <a:latin typeface="Courier New" pitchFamily="49" charset="0"/>
                <a:cs typeface="Courier New" pitchFamily="49" charset="0"/>
              </a:rPr>
              <a:t>).show();</a:t>
            </a:r>
          </a:p>
          <a:p>
            <a:pPr marL="265176" indent="-265176" fontAlgn="auto">
              <a:spcAft>
                <a:spcPts val="0"/>
              </a:spcAft>
              <a:buFont typeface="Wingdings 2"/>
              <a:buNone/>
              <a:defRPr/>
            </a:pPr>
            <a:r>
              <a:rPr lang="en-US" sz="800" dirty="0" smtClean="0">
                <a:latin typeface="Courier New" pitchFamily="49" charset="0"/>
                <a:cs typeface="Courier New" pitchFamily="49" charset="0"/>
              </a:rPr>
              <a:t>       }</a:t>
            </a:r>
          </a:p>
          <a:p>
            <a:pPr marL="265176" indent="-265176" fontAlgn="auto">
              <a:spcAft>
                <a:spcPts val="0"/>
              </a:spcAft>
              <a:buFont typeface="Wingdings 2"/>
              <a:buNone/>
              <a:defRPr/>
            </a:pPr>
            <a:r>
              <a:rPr lang="en-US" sz="800" dirty="0" smtClean="0">
                <a:latin typeface="Courier New" pitchFamily="49" charset="0"/>
                <a:cs typeface="Courier New" pitchFamily="49" charset="0"/>
              </a:rPr>
              <a:t>    });        </a:t>
            </a:r>
          </a:p>
          <a:p>
            <a:pPr marL="265176" indent="-265176" fontAlgn="auto">
              <a:spcAft>
                <a:spcPts val="0"/>
              </a:spcAft>
              <a:buFont typeface="Wingdings 2"/>
              <a:buNone/>
              <a:defRPr/>
            </a:pPr>
            <a:r>
              <a:rPr lang="en-US" sz="800" dirty="0" smtClean="0">
                <a:latin typeface="Courier New" pitchFamily="49" charset="0"/>
                <a:cs typeface="Courier New" pitchFamily="49" charset="0"/>
              </a:rPr>
              <a:t>  }    </a:t>
            </a:r>
          </a:p>
          <a:p>
            <a:pPr marL="265176" indent="-265176" fontAlgn="auto">
              <a:spcAft>
                <a:spcPts val="0"/>
              </a:spcAft>
              <a:buFont typeface="Wingdings 2"/>
              <a:buNone/>
              <a:defRPr/>
            </a:pPr>
            <a:r>
              <a:rPr lang="en-US" sz="800" dirty="0" smtClean="0">
                <a:latin typeface="Courier New" pitchFamily="49" charset="0"/>
                <a:cs typeface="Courier New" pitchFamily="49" charset="0"/>
              </a:rPr>
              <a:t>}</a:t>
            </a:r>
            <a:endParaRPr lang="en-US" sz="800" dirty="0">
              <a:latin typeface="Courier New" pitchFamily="49" charset="0"/>
              <a:cs typeface="Courier New" pitchFamily="49" charset="0"/>
            </a:endParaRPr>
          </a:p>
        </p:txBody>
      </p:sp>
      <p:grpSp>
        <p:nvGrpSpPr>
          <p:cNvPr id="64516" name="Group 5"/>
          <p:cNvGrpSpPr>
            <a:grpSpLocks/>
          </p:cNvGrpSpPr>
          <p:nvPr/>
        </p:nvGrpSpPr>
        <p:grpSpPr bwMode="auto">
          <a:xfrm>
            <a:off x="5029200" y="2667000"/>
            <a:ext cx="3429000" cy="2438400"/>
            <a:chOff x="4038600" y="2586318"/>
            <a:chExt cx="4419600" cy="2868705"/>
          </a:xfrm>
        </p:grpSpPr>
        <p:sp>
          <p:nvSpPr>
            <p:cNvPr id="4" name="Down Arrow 3"/>
            <p:cNvSpPr/>
            <p:nvPr/>
          </p:nvSpPr>
          <p:spPr>
            <a:xfrm rot="5400000">
              <a:off x="4354990" y="3188810"/>
              <a:ext cx="605117" cy="1237898"/>
            </a:xfrm>
            <a:prstGeom prst="downArrow">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5610013" y="2586318"/>
              <a:ext cx="2848187" cy="2868705"/>
            </a:xfrm>
            <a:prstGeom prst="rect">
              <a:avLst/>
            </a:prstGeom>
            <a:solidFill>
              <a:schemeClr val="accent1">
                <a:alpha val="44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Input from the user (i.e., the phone no, text message  and </a:t>
              </a:r>
              <a:r>
                <a:rPr lang="en-US" dirty="0" err="1">
                  <a:solidFill>
                    <a:schemeClr val="tx1"/>
                  </a:solidFill>
                </a:rPr>
                <a:t>sendSMS</a:t>
              </a:r>
              <a:r>
                <a:rPr lang="en-US" dirty="0">
                  <a:solidFill>
                    <a:schemeClr val="tx1"/>
                  </a:solidFill>
                </a:rPr>
                <a:t> is implemented).</a:t>
              </a:r>
              <a:endParaRPr lang="en-US" dirty="0">
                <a:solidFill>
                  <a:schemeClr val="tx1"/>
                </a:solidFill>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SMS Sending</a:t>
            </a:r>
            <a:endParaRPr lang="en-US" dirty="0">
              <a:solidFill>
                <a:schemeClr val="accent1">
                  <a:tint val="88000"/>
                  <a:satMod val="150000"/>
                </a:schemeClr>
              </a:solidFill>
            </a:endParaRPr>
          </a:p>
        </p:txBody>
      </p:sp>
      <p:sp>
        <p:nvSpPr>
          <p:cNvPr id="3" name="Content Placeholder 2"/>
          <p:cNvSpPr>
            <a:spLocks noGrp="1"/>
          </p:cNvSpPr>
          <p:nvPr>
            <p:ph idx="1"/>
          </p:nvPr>
        </p:nvSpPr>
        <p:spPr>
          <a:xfrm>
            <a:off x="457200" y="530225"/>
            <a:ext cx="8229600" cy="4346575"/>
          </a:xfrm>
        </p:spPr>
        <p:txBody>
          <a:bodyPr>
            <a:normAutofit lnSpcReduction="10000"/>
          </a:bodyPr>
          <a:lstStyle/>
          <a:p>
            <a:pPr marL="265176" indent="-265176" fontAlgn="auto">
              <a:spcAft>
                <a:spcPts val="0"/>
              </a:spcAft>
              <a:buFont typeface="Wingdings 2"/>
              <a:buChar char=""/>
              <a:defRPr/>
            </a:pPr>
            <a:r>
              <a:rPr lang="en-US" dirty="0" smtClean="0"/>
              <a:t>Step 5</a:t>
            </a:r>
          </a:p>
          <a:p>
            <a:pPr marL="548640" lvl="1" indent="-201168" fontAlgn="auto">
              <a:spcAft>
                <a:spcPts val="0"/>
              </a:spcAft>
              <a:buFont typeface="Verdana"/>
              <a:buChar char="◦"/>
              <a:defRPr/>
            </a:pPr>
            <a:r>
              <a:rPr lang="en-US" dirty="0" smtClean="0"/>
              <a:t>To send an SMS message, you use the </a:t>
            </a:r>
            <a:r>
              <a:rPr lang="en-US" dirty="0" err="1" smtClean="0"/>
              <a:t>SmsManager</a:t>
            </a:r>
            <a:r>
              <a:rPr lang="en-US" dirty="0" smtClean="0"/>
              <a:t> class. And to instantiate this class call </a:t>
            </a:r>
            <a:r>
              <a:rPr lang="en-US" dirty="0" err="1" smtClean="0"/>
              <a:t>getDefault</a:t>
            </a:r>
            <a:r>
              <a:rPr lang="en-US" dirty="0" smtClean="0"/>
              <a:t>() static method. </a:t>
            </a:r>
          </a:p>
          <a:p>
            <a:pPr marL="548640" lvl="1" indent="-201168" fontAlgn="auto">
              <a:spcAft>
                <a:spcPts val="0"/>
              </a:spcAft>
              <a:buFont typeface="Verdana"/>
              <a:buChar char="◦"/>
              <a:defRPr/>
            </a:pPr>
            <a:r>
              <a:rPr lang="en-US" dirty="0" smtClean="0"/>
              <a:t>The </a:t>
            </a:r>
            <a:r>
              <a:rPr lang="en-US" dirty="0" err="1" smtClean="0"/>
              <a:t>sendTextMessage</a:t>
            </a:r>
            <a:r>
              <a:rPr lang="en-US" dirty="0" smtClean="0"/>
              <a:t>() method sends the SMS message with a </a:t>
            </a:r>
            <a:r>
              <a:rPr lang="en-US" dirty="0" err="1" smtClean="0"/>
              <a:t>PendingIntent</a:t>
            </a:r>
            <a:r>
              <a:rPr lang="en-US" dirty="0" smtClean="0"/>
              <a:t>. </a:t>
            </a:r>
          </a:p>
          <a:p>
            <a:pPr marL="548640" lvl="1" indent="-201168" fontAlgn="auto">
              <a:spcAft>
                <a:spcPts val="0"/>
              </a:spcAft>
              <a:buFont typeface="Verdana"/>
              <a:buChar char="◦"/>
              <a:defRPr/>
            </a:pPr>
            <a:r>
              <a:rPr lang="en-US" dirty="0" smtClean="0"/>
              <a:t>The </a:t>
            </a:r>
            <a:r>
              <a:rPr lang="en-US" dirty="0" err="1" smtClean="0"/>
              <a:t>PendingIntent</a:t>
            </a:r>
            <a:r>
              <a:rPr lang="en-US" dirty="0" smtClean="0"/>
              <a:t> object is used to identify a target to invoke at a later time.</a:t>
            </a:r>
          </a:p>
          <a:p>
            <a:pPr marL="548640" lvl="1" indent="-201168" fontAlgn="auto">
              <a:spcAft>
                <a:spcPts val="0"/>
              </a:spcAft>
              <a:buFont typeface="Verdana"/>
              <a:buNone/>
              <a:defRPr/>
            </a:pPr>
            <a:r>
              <a:rPr lang="en-US" sz="1000" dirty="0" smtClean="0">
                <a:latin typeface="Courier New" pitchFamily="49" charset="0"/>
                <a:cs typeface="Courier New" pitchFamily="49" charset="0"/>
              </a:rPr>
              <a:t>private void </a:t>
            </a:r>
            <a:r>
              <a:rPr lang="en-US" sz="1000" dirty="0" err="1" smtClean="0">
                <a:latin typeface="Courier New" pitchFamily="49" charset="0"/>
                <a:cs typeface="Courier New" pitchFamily="49" charset="0"/>
              </a:rPr>
              <a:t>sendSMS</a:t>
            </a:r>
            <a:r>
              <a:rPr lang="en-US" sz="1000" dirty="0" smtClean="0">
                <a:latin typeface="Courier New" pitchFamily="49" charset="0"/>
                <a:cs typeface="Courier New" pitchFamily="49" charset="0"/>
              </a:rPr>
              <a:t>(String </a:t>
            </a:r>
            <a:r>
              <a:rPr lang="en-US" sz="1000" dirty="0" err="1" smtClean="0">
                <a:latin typeface="Courier New" pitchFamily="49" charset="0"/>
                <a:cs typeface="Courier New" pitchFamily="49" charset="0"/>
              </a:rPr>
              <a:t>phoneNumber</a:t>
            </a:r>
            <a:r>
              <a:rPr lang="en-US" sz="1000" dirty="0" smtClean="0">
                <a:latin typeface="Courier New" pitchFamily="49" charset="0"/>
                <a:cs typeface="Courier New" pitchFamily="49" charset="0"/>
              </a:rPr>
              <a:t>, String message) {</a:t>
            </a:r>
          </a:p>
          <a:p>
            <a:pPr marL="548640" lvl="1" indent="-201168" fontAlgn="auto">
              <a:spcAft>
                <a:spcPts val="0"/>
              </a:spcAft>
              <a:buFont typeface="Verdana"/>
              <a:buNone/>
              <a:defRPr/>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PendingIntent</a:t>
            </a:r>
            <a:r>
              <a:rPr lang="en-US" sz="1000" dirty="0" smtClean="0">
                <a:latin typeface="Courier New" pitchFamily="49" charset="0"/>
                <a:cs typeface="Courier New" pitchFamily="49" charset="0"/>
              </a:rPr>
              <a:t> pi = </a:t>
            </a:r>
            <a:r>
              <a:rPr lang="en-US" sz="1000" dirty="0" err="1" smtClean="0">
                <a:latin typeface="Courier New" pitchFamily="49" charset="0"/>
                <a:cs typeface="Courier New" pitchFamily="49" charset="0"/>
              </a:rPr>
              <a:t>PendingIntent.getActivity</a:t>
            </a:r>
            <a:r>
              <a:rPr lang="en-US" sz="1000" dirty="0" smtClean="0">
                <a:latin typeface="Courier New" pitchFamily="49" charset="0"/>
                <a:cs typeface="Courier New" pitchFamily="49" charset="0"/>
              </a:rPr>
              <a:t>(this, 0,</a:t>
            </a:r>
          </a:p>
          <a:p>
            <a:pPr marL="548640" lvl="1" indent="-201168" fontAlgn="auto">
              <a:spcAft>
                <a:spcPts val="0"/>
              </a:spcAft>
              <a:buFont typeface="Verdana"/>
              <a:buNone/>
              <a:defRPr/>
            </a:pPr>
            <a:r>
              <a:rPr lang="en-US" sz="1000" dirty="0" smtClean="0">
                <a:latin typeface="Courier New" pitchFamily="49" charset="0"/>
                <a:cs typeface="Courier New" pitchFamily="49" charset="0"/>
              </a:rPr>
              <a:t>    new Intent(this, </a:t>
            </a:r>
            <a:r>
              <a:rPr lang="en-US" sz="1000" dirty="0" err="1" smtClean="0">
                <a:latin typeface="Courier New" pitchFamily="49" charset="0"/>
                <a:cs typeface="Courier New" pitchFamily="49" charset="0"/>
              </a:rPr>
              <a:t>SMS.class</a:t>
            </a:r>
            <a:r>
              <a:rPr lang="en-US" sz="1000" dirty="0" smtClean="0">
                <a:latin typeface="Courier New" pitchFamily="49" charset="0"/>
                <a:cs typeface="Courier New" pitchFamily="49" charset="0"/>
              </a:rPr>
              <a:t>), 0);</a:t>
            </a:r>
          </a:p>
          <a:p>
            <a:pPr marL="548640" lvl="1" indent="-201168" fontAlgn="auto">
              <a:spcAft>
                <a:spcPts val="0"/>
              </a:spcAft>
              <a:buFont typeface="Verdana"/>
              <a:buNone/>
              <a:defRPr/>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SmsManager</a:t>
            </a: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sms</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SmsManager.getDefault</a:t>
            </a:r>
            <a:r>
              <a:rPr lang="en-US" sz="1000" dirty="0" smtClean="0">
                <a:latin typeface="Courier New" pitchFamily="49" charset="0"/>
                <a:cs typeface="Courier New" pitchFamily="49" charset="0"/>
              </a:rPr>
              <a:t>();</a:t>
            </a:r>
          </a:p>
          <a:p>
            <a:pPr marL="548640" lvl="1" indent="-201168" fontAlgn="auto">
              <a:spcAft>
                <a:spcPts val="0"/>
              </a:spcAft>
              <a:buFont typeface="Verdana"/>
              <a:buNone/>
              <a:defRPr/>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sms.sendTextMessage</a:t>
            </a:r>
            <a:r>
              <a:rPr lang="en-US" sz="1000" dirty="0" smtClean="0">
                <a:latin typeface="Courier New" pitchFamily="49" charset="0"/>
                <a:cs typeface="Courier New" pitchFamily="49" charset="0"/>
              </a:rPr>
              <a:t>(</a:t>
            </a:r>
            <a:r>
              <a:rPr lang="en-US" sz="1000" dirty="0" err="1" smtClean="0">
                <a:latin typeface="Courier New" pitchFamily="49" charset="0"/>
                <a:cs typeface="Courier New" pitchFamily="49" charset="0"/>
              </a:rPr>
              <a:t>phoneNumber</a:t>
            </a:r>
            <a:r>
              <a:rPr lang="en-US" sz="1000" dirty="0" smtClean="0">
                <a:latin typeface="Courier New" pitchFamily="49" charset="0"/>
                <a:cs typeface="Courier New" pitchFamily="49" charset="0"/>
              </a:rPr>
              <a:t>, null, message, pi, null);</a:t>
            </a:r>
          </a:p>
          <a:p>
            <a:pPr marL="548640" lvl="1" indent="-201168" fontAlgn="auto">
              <a:spcAft>
                <a:spcPts val="0"/>
              </a:spcAft>
              <a:buFont typeface="Verdana"/>
              <a:buNone/>
              <a:defRPr/>
            </a:pPr>
            <a:r>
              <a:rPr lang="en-US" sz="1000" dirty="0" smtClean="0">
                <a:latin typeface="Courier New" pitchFamily="49" charset="0"/>
                <a:cs typeface="Courier New" pitchFamily="49" charset="0"/>
              </a:rPr>
              <a:t>} </a:t>
            </a:r>
            <a:endParaRPr 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SMS Sending</a:t>
            </a:r>
            <a:endParaRPr lang="en-US" dirty="0">
              <a:solidFill>
                <a:schemeClr val="accent1">
                  <a:tint val="88000"/>
                  <a:satMod val="150000"/>
                </a:schemeClr>
              </a:solidFill>
            </a:endParaRPr>
          </a:p>
        </p:txBody>
      </p:sp>
      <p:pic>
        <p:nvPicPr>
          <p:cNvPr id="66563" name="Content Placeholder 3"/>
          <p:cNvPicPr>
            <a:picLocks noGrp="1" noChangeAspect="1" noChangeArrowheads="1"/>
          </p:cNvPicPr>
          <p:nvPr>
            <p:ph idx="1"/>
          </p:nvPr>
        </p:nvPicPr>
        <p:blipFill>
          <a:blip r:embed="rId3"/>
          <a:srcRect/>
          <a:stretch>
            <a:fillRect/>
          </a:stretch>
        </p:blipFill>
        <p:spPr>
          <a:xfrm>
            <a:off x="914400" y="609600"/>
            <a:ext cx="2341563" cy="4114800"/>
          </a:xfrm>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Receiving SMS</a:t>
            </a:r>
            <a:endParaRPr lang="en-US" dirty="0">
              <a:solidFill>
                <a:schemeClr val="accent1">
                  <a:tint val="88000"/>
                  <a:satMod val="150000"/>
                </a:schemeClr>
              </a:solidFill>
            </a:endParaRPr>
          </a:p>
        </p:txBody>
      </p:sp>
      <p:sp>
        <p:nvSpPr>
          <p:cNvPr id="67587" name="Content Placeholder 2"/>
          <p:cNvSpPr>
            <a:spLocks noGrp="1"/>
          </p:cNvSpPr>
          <p:nvPr>
            <p:ph idx="1"/>
          </p:nvPr>
        </p:nvSpPr>
        <p:spPr>
          <a:xfrm>
            <a:off x="503238" y="530225"/>
            <a:ext cx="8183562" cy="4187825"/>
          </a:xfrm>
        </p:spPr>
        <p:txBody>
          <a:bodyPr/>
          <a:lstStyle/>
          <a:p>
            <a:r>
              <a:rPr lang="en-US" smtClean="0"/>
              <a:t>Step 1</a:t>
            </a:r>
          </a:p>
          <a:p>
            <a:endParaRPr lang="en-US" smtClean="0"/>
          </a:p>
        </p:txBody>
      </p:sp>
      <p:pic>
        <p:nvPicPr>
          <p:cNvPr id="67588" name="Picture 2"/>
          <p:cNvPicPr>
            <a:picLocks noChangeAspect="1" noChangeArrowheads="1"/>
          </p:cNvPicPr>
          <p:nvPr/>
        </p:nvPicPr>
        <p:blipFill>
          <a:blip r:embed="rId3"/>
          <a:srcRect/>
          <a:stretch>
            <a:fillRect/>
          </a:stretch>
        </p:blipFill>
        <p:spPr bwMode="auto">
          <a:xfrm>
            <a:off x="1600200" y="1295400"/>
            <a:ext cx="2819400" cy="274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Receiving SMS</a:t>
            </a:r>
            <a:endParaRPr lang="en-US" dirty="0">
              <a:solidFill>
                <a:schemeClr val="accent1">
                  <a:tint val="88000"/>
                  <a:satMod val="150000"/>
                </a:schemeClr>
              </a:solidFill>
            </a:endParaRPr>
          </a:p>
        </p:txBody>
      </p:sp>
      <p:sp>
        <p:nvSpPr>
          <p:cNvPr id="68611" name="Content Placeholder 2"/>
          <p:cNvSpPr>
            <a:spLocks noGrp="1"/>
          </p:cNvSpPr>
          <p:nvPr>
            <p:ph idx="1"/>
          </p:nvPr>
        </p:nvSpPr>
        <p:spPr>
          <a:xfrm>
            <a:off x="503238" y="530225"/>
            <a:ext cx="8183562" cy="4187825"/>
          </a:xfrm>
        </p:spPr>
        <p:txBody>
          <a:bodyPr/>
          <a:lstStyle/>
          <a:p>
            <a:r>
              <a:rPr lang="en-US" smtClean="0"/>
              <a:t>Step 2</a:t>
            </a:r>
          </a:p>
          <a:p>
            <a:pPr lvl="1"/>
            <a:r>
              <a:rPr lang="en-US" sz="1800" smtClean="0"/>
              <a:t>In the AndroidManifest.xml file add the &lt;receiver&gt; element so that incoming SMS messages can be intercepted by the SmsReceiver class.</a:t>
            </a:r>
          </a:p>
          <a:p>
            <a:pPr lvl="1">
              <a:buFont typeface="Verdana" pitchFamily="34" charset="0"/>
              <a:buNone/>
            </a:pPr>
            <a:r>
              <a:rPr lang="en-US" sz="1800" smtClean="0"/>
              <a:t> &lt;receiver android:name=".SmsReceiver"&gt; </a:t>
            </a:r>
          </a:p>
          <a:p>
            <a:pPr lvl="1">
              <a:buFont typeface="Verdana" pitchFamily="34" charset="0"/>
              <a:buNone/>
            </a:pPr>
            <a:r>
              <a:rPr lang="en-US" sz="1800" smtClean="0"/>
              <a:t>            &lt;intent-filter&gt; </a:t>
            </a:r>
          </a:p>
          <a:p>
            <a:pPr lvl="1">
              <a:buFont typeface="Verdana" pitchFamily="34" charset="0"/>
              <a:buNone/>
            </a:pPr>
            <a:r>
              <a:rPr lang="en-US" sz="1800" smtClean="0"/>
              <a:t>                &lt;action android:name=</a:t>
            </a:r>
          </a:p>
          <a:p>
            <a:pPr lvl="1">
              <a:buFont typeface="Verdana" pitchFamily="34" charset="0"/>
              <a:buNone/>
            </a:pPr>
            <a:r>
              <a:rPr lang="en-US" sz="1800" smtClean="0"/>
              <a:t>                    "android.provider.Telephony.SMS_RECEIVED" /&gt; </a:t>
            </a:r>
          </a:p>
          <a:p>
            <a:pPr lvl="1">
              <a:buFont typeface="Verdana" pitchFamily="34" charset="0"/>
              <a:buNone/>
            </a:pPr>
            <a:r>
              <a:rPr lang="en-US" sz="1800" smtClean="0"/>
              <a:t>            &lt;/intent-filter&gt; </a:t>
            </a:r>
          </a:p>
          <a:p>
            <a:pPr lvl="1">
              <a:buFont typeface="Verdana" pitchFamily="34" charset="0"/>
              <a:buNone/>
            </a:pPr>
            <a:r>
              <a:rPr lang="en-US" sz="1800" smtClean="0"/>
              <a:t>   &lt;/receiver&gt;</a:t>
            </a:r>
          </a:p>
          <a:p>
            <a:endParaRPr lang="en-US" sz="3600" smtClean="0"/>
          </a:p>
        </p:txBody>
      </p:sp>
      <p:sp>
        <p:nvSpPr>
          <p:cNvPr id="4" name="Rectangle 3"/>
          <p:cNvSpPr/>
          <p:nvPr/>
        </p:nvSpPr>
        <p:spPr>
          <a:xfrm>
            <a:off x="457200" y="1905000"/>
            <a:ext cx="8077200" cy="2514600"/>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Receiving SMS</a:t>
            </a:r>
            <a:endParaRPr lang="en-US" dirty="0">
              <a:solidFill>
                <a:schemeClr val="accent1">
                  <a:tint val="88000"/>
                  <a:satMod val="150000"/>
                </a:schemeClr>
              </a:solidFill>
            </a:endParaRPr>
          </a:p>
        </p:txBody>
      </p:sp>
      <p:sp>
        <p:nvSpPr>
          <p:cNvPr id="69635" name="Content Placeholder 2"/>
          <p:cNvSpPr>
            <a:spLocks noGrp="1"/>
          </p:cNvSpPr>
          <p:nvPr>
            <p:ph idx="1"/>
          </p:nvPr>
        </p:nvSpPr>
        <p:spPr>
          <a:xfrm>
            <a:off x="503238" y="530225"/>
            <a:ext cx="8183562" cy="4187825"/>
          </a:xfrm>
        </p:spPr>
        <p:txBody>
          <a:bodyPr/>
          <a:lstStyle/>
          <a:p>
            <a:r>
              <a:rPr lang="en-US" smtClean="0"/>
              <a:t>Step 3</a:t>
            </a:r>
          </a:p>
          <a:p>
            <a:pPr marL="503238" lvl="2" indent="-265113">
              <a:buSzPct val="80000"/>
              <a:buFont typeface="Wingdings 2" pitchFamily="18" charset="2"/>
              <a:buNone/>
            </a:pPr>
            <a:r>
              <a:rPr lang="en-US" sz="1600" smtClean="0">
                <a:latin typeface="Courier New" pitchFamily="49" charset="0"/>
                <a:cs typeface="Courier New" pitchFamily="49" charset="0"/>
              </a:rPr>
              <a:t>import android.content.BroadcastReceiver;</a:t>
            </a:r>
          </a:p>
          <a:p>
            <a:pPr marL="503238" lvl="2" indent="-265113">
              <a:buSzPct val="80000"/>
              <a:buFont typeface="Wingdings 2" pitchFamily="18" charset="2"/>
              <a:buNone/>
            </a:pPr>
            <a:r>
              <a:rPr lang="en-US" sz="1600" smtClean="0">
                <a:latin typeface="Courier New" pitchFamily="49" charset="0"/>
                <a:cs typeface="Courier New" pitchFamily="49" charset="0"/>
              </a:rPr>
              <a:t>import android.content.Context;</a:t>
            </a:r>
          </a:p>
          <a:p>
            <a:pPr marL="503238" lvl="2" indent="-265113">
              <a:buSzPct val="80000"/>
              <a:buFont typeface="Wingdings 2" pitchFamily="18" charset="2"/>
              <a:buNone/>
            </a:pPr>
            <a:r>
              <a:rPr lang="en-US" sz="1600" smtClean="0">
                <a:latin typeface="Courier New" pitchFamily="49" charset="0"/>
                <a:cs typeface="Courier New" pitchFamily="49" charset="0"/>
              </a:rPr>
              <a:t>import android.content.Intent;</a:t>
            </a:r>
          </a:p>
          <a:p>
            <a:pPr marL="503238" lvl="2" indent="-265113">
              <a:buSzPct val="80000"/>
              <a:buFont typeface="Wingdings 2" pitchFamily="18" charset="2"/>
              <a:buNone/>
            </a:pPr>
            <a:r>
              <a:rPr lang="en-US" sz="1600" smtClean="0">
                <a:latin typeface="Courier New" pitchFamily="49" charset="0"/>
                <a:cs typeface="Courier New" pitchFamily="49" charset="0"/>
              </a:rPr>
              <a:t>import android.telephony.SmsMessage;</a:t>
            </a:r>
          </a:p>
          <a:p>
            <a:pPr marL="503238" lvl="2" indent="-265113">
              <a:buSzPct val="80000"/>
              <a:buFont typeface="Wingdings 2" pitchFamily="18" charset="2"/>
              <a:buNone/>
            </a:pPr>
            <a:r>
              <a:rPr lang="en-US" sz="1600" smtClean="0">
                <a:latin typeface="Courier New" pitchFamily="49" charset="0"/>
                <a:cs typeface="Courier New" pitchFamily="49" charset="0"/>
              </a:rPr>
              <a:t>import android.widget.Toast;</a:t>
            </a:r>
          </a:p>
          <a:p>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Receiving SMS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457200" y="530225"/>
            <a:ext cx="8229600" cy="4422775"/>
          </a:xfrm>
        </p:spPr>
        <p:txBody>
          <a:bodyPr>
            <a:normAutofit lnSpcReduction="10000"/>
          </a:bodyPr>
          <a:lstStyle/>
          <a:p>
            <a:pPr marL="265176" indent="-265176" fontAlgn="auto">
              <a:spcAft>
                <a:spcPts val="0"/>
              </a:spcAft>
              <a:buFont typeface="Wingdings 2"/>
              <a:buChar char=""/>
              <a:defRPr/>
            </a:pPr>
            <a:r>
              <a:rPr lang="en-US" sz="900" dirty="0" smtClean="0"/>
              <a:t>Step 4</a:t>
            </a:r>
          </a:p>
          <a:p>
            <a:pPr marL="548640" lvl="1" indent="-201168" fontAlgn="auto">
              <a:spcAft>
                <a:spcPts val="0"/>
              </a:spcAft>
              <a:buFont typeface="Verdana"/>
              <a:buNone/>
              <a:defRPr/>
            </a:pPr>
            <a:r>
              <a:rPr lang="en-US" sz="900" dirty="0" smtClean="0">
                <a:latin typeface="Courier New" pitchFamily="49" charset="0"/>
                <a:cs typeface="Courier New" pitchFamily="49" charset="0"/>
              </a:rPr>
              <a:t>public class </a:t>
            </a:r>
            <a:r>
              <a:rPr lang="en-US" sz="900" dirty="0" err="1" smtClean="0">
                <a:latin typeface="Courier New" pitchFamily="49" charset="0"/>
                <a:cs typeface="Courier New" pitchFamily="49" charset="0"/>
              </a:rPr>
              <a:t>SmsReceiver</a:t>
            </a:r>
            <a:r>
              <a:rPr lang="en-US" sz="900" dirty="0" smtClean="0">
                <a:latin typeface="Courier New" pitchFamily="49" charset="0"/>
                <a:cs typeface="Courier New" pitchFamily="49" charset="0"/>
              </a:rPr>
              <a:t> extends </a:t>
            </a:r>
            <a:r>
              <a:rPr lang="en-US" sz="900" dirty="0" err="1" smtClean="0">
                <a:latin typeface="Courier New" pitchFamily="49" charset="0"/>
                <a:cs typeface="Courier New" pitchFamily="49" charset="0"/>
              </a:rPr>
              <a:t>BroadcastReceiver</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@Override</a:t>
            </a:r>
          </a:p>
          <a:p>
            <a:pPr marL="548640" lvl="1" indent="-201168" fontAlgn="auto">
              <a:spcAft>
                <a:spcPts val="0"/>
              </a:spcAft>
              <a:buFont typeface="Verdana"/>
              <a:buNone/>
              <a:defRPr/>
            </a:pPr>
            <a:r>
              <a:rPr lang="en-US" sz="900" dirty="0" smtClean="0">
                <a:latin typeface="Courier New" pitchFamily="49" charset="0"/>
                <a:cs typeface="Courier New" pitchFamily="49" charset="0"/>
              </a:rPr>
              <a:t>  public void </a:t>
            </a:r>
            <a:r>
              <a:rPr lang="en-US" sz="900" dirty="0" err="1" smtClean="0">
                <a:latin typeface="Courier New" pitchFamily="49" charset="0"/>
                <a:cs typeface="Courier New" pitchFamily="49" charset="0"/>
              </a:rPr>
              <a:t>onReceive</a:t>
            </a:r>
            <a:r>
              <a:rPr lang="en-US" sz="900" dirty="0" smtClean="0">
                <a:latin typeface="Courier New" pitchFamily="49" charset="0"/>
                <a:cs typeface="Courier New" pitchFamily="49" charset="0"/>
              </a:rPr>
              <a:t>(Context </a:t>
            </a:r>
            <a:r>
              <a:rPr lang="en-US" sz="900" dirty="0" err="1" smtClean="0">
                <a:latin typeface="Courier New" pitchFamily="49" charset="0"/>
                <a:cs typeface="Courier New" pitchFamily="49" charset="0"/>
              </a:rPr>
              <a:t>context</a:t>
            </a:r>
            <a:r>
              <a:rPr lang="en-US" sz="900" dirty="0" smtClean="0">
                <a:latin typeface="Courier New" pitchFamily="49" charset="0"/>
                <a:cs typeface="Courier New" pitchFamily="49" charset="0"/>
              </a:rPr>
              <a:t>, Intent </a:t>
            </a:r>
            <a:r>
              <a:rPr lang="en-US" sz="900" dirty="0" err="1" smtClean="0">
                <a:latin typeface="Courier New" pitchFamily="49" charset="0"/>
                <a:cs typeface="Courier New" pitchFamily="49" charset="0"/>
              </a:rPr>
              <a:t>intent</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//---get the SMS message passed in---</a:t>
            </a:r>
          </a:p>
          <a:p>
            <a:pPr marL="548640" lvl="1" indent="-201168" fontAlgn="auto">
              <a:spcAft>
                <a:spcPts val="0"/>
              </a:spcAft>
              <a:buFont typeface="Verdana"/>
              <a:buNone/>
              <a:defRPr/>
            </a:pPr>
            <a:r>
              <a:rPr lang="en-US" sz="900" dirty="0" smtClean="0">
                <a:latin typeface="Courier New" pitchFamily="49" charset="0"/>
                <a:cs typeface="Courier New" pitchFamily="49" charset="0"/>
              </a:rPr>
              <a:t>    Bundle </a:t>
            </a:r>
            <a:r>
              <a:rPr lang="en-US" sz="900" dirty="0" err="1" smtClean="0">
                <a:latin typeface="Courier New" pitchFamily="49" charset="0"/>
                <a:cs typeface="Courier New" pitchFamily="49" charset="0"/>
              </a:rPr>
              <a:t>bundle</a:t>
            </a:r>
            <a:r>
              <a:rPr lang="en-US" sz="900" dirty="0" smtClean="0">
                <a:latin typeface="Courier New" pitchFamily="49" charset="0"/>
                <a:cs typeface="Courier New" pitchFamily="49" charset="0"/>
              </a:rPr>
              <a:t> = </a:t>
            </a:r>
            <a:r>
              <a:rPr lang="en-US" sz="900" dirty="0" err="1" smtClean="0">
                <a:latin typeface="Courier New" pitchFamily="49" charset="0"/>
                <a:cs typeface="Courier New" pitchFamily="49" charset="0"/>
              </a:rPr>
              <a:t>intent.getExtras</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SmsMessage</a:t>
            </a: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msgs</a:t>
            </a:r>
            <a:r>
              <a:rPr lang="en-US" sz="900" dirty="0" smtClean="0">
                <a:latin typeface="Courier New" pitchFamily="49" charset="0"/>
                <a:cs typeface="Courier New" pitchFamily="49" charset="0"/>
              </a:rPr>
              <a:t> = null;</a:t>
            </a:r>
          </a:p>
          <a:p>
            <a:pPr marL="548640" lvl="1" indent="-201168" fontAlgn="auto">
              <a:spcAft>
                <a:spcPts val="0"/>
              </a:spcAft>
              <a:buFont typeface="Verdana"/>
              <a:buNone/>
              <a:defRPr/>
            </a:pPr>
            <a:r>
              <a:rPr lang="en-US" sz="900" dirty="0" smtClean="0">
                <a:latin typeface="Courier New" pitchFamily="49" charset="0"/>
                <a:cs typeface="Courier New" pitchFamily="49" charset="0"/>
              </a:rPr>
              <a:t>    String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 "";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if (bundle != null){</a:t>
            </a:r>
          </a:p>
          <a:p>
            <a:pPr marL="548640" lvl="1" indent="-201168" fontAlgn="auto">
              <a:spcAft>
                <a:spcPts val="0"/>
              </a:spcAft>
              <a:buFont typeface="Verdana"/>
              <a:buNone/>
              <a:defRPr/>
            </a:pPr>
            <a:r>
              <a:rPr lang="en-US" sz="900" dirty="0" smtClean="0">
                <a:latin typeface="Courier New" pitchFamily="49" charset="0"/>
                <a:cs typeface="Courier New" pitchFamily="49" charset="0"/>
              </a:rPr>
              <a:t>      //---retrieve the SMS message received---</a:t>
            </a:r>
          </a:p>
          <a:p>
            <a:pPr marL="548640" lvl="1" indent="-201168" fontAlgn="auto">
              <a:spcAft>
                <a:spcPts val="0"/>
              </a:spcAft>
              <a:buFont typeface="Verdana"/>
              <a:buNone/>
              <a:defRPr/>
            </a:pPr>
            <a:r>
              <a:rPr lang="en-US" sz="900" dirty="0" smtClean="0">
                <a:latin typeface="Courier New" pitchFamily="49" charset="0"/>
                <a:cs typeface="Courier New" pitchFamily="49" charset="0"/>
              </a:rPr>
              <a:t>      Object[] </a:t>
            </a:r>
            <a:r>
              <a:rPr lang="en-US" sz="900" dirty="0" err="1" smtClean="0">
                <a:latin typeface="Courier New" pitchFamily="49" charset="0"/>
                <a:cs typeface="Courier New" pitchFamily="49" charset="0"/>
              </a:rPr>
              <a:t>pdus</a:t>
            </a:r>
            <a:r>
              <a:rPr lang="en-US" sz="900" dirty="0" smtClean="0">
                <a:latin typeface="Courier New" pitchFamily="49" charset="0"/>
                <a:cs typeface="Courier New" pitchFamily="49" charset="0"/>
              </a:rPr>
              <a:t> = (Object[]) </a:t>
            </a:r>
            <a:r>
              <a:rPr lang="en-US" sz="900" dirty="0" err="1" smtClean="0">
                <a:latin typeface="Courier New" pitchFamily="49" charset="0"/>
                <a:cs typeface="Courier New" pitchFamily="49" charset="0"/>
              </a:rPr>
              <a:t>bundle.get</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pdus</a:t>
            </a:r>
            <a:r>
              <a:rPr lang="en-US" sz="900" dirty="0" smtClean="0">
                <a:latin typeface="Courier New" pitchFamily="49" charset="0"/>
                <a:cs typeface="Courier New" pitchFamily="49" charset="0"/>
              </a:rPr>
              <a:t>");</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msgs</a:t>
            </a:r>
            <a:r>
              <a:rPr lang="en-US" sz="900" dirty="0" smtClean="0">
                <a:latin typeface="Courier New" pitchFamily="49" charset="0"/>
                <a:cs typeface="Courier New" pitchFamily="49" charset="0"/>
              </a:rPr>
              <a:t> = new </a:t>
            </a:r>
            <a:r>
              <a:rPr lang="en-US" sz="900" dirty="0" err="1" smtClean="0">
                <a:latin typeface="Courier New" pitchFamily="49" charset="0"/>
                <a:cs typeface="Courier New" pitchFamily="49" charset="0"/>
              </a:rPr>
              <a:t>SmsMessage</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pdus.length</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for (</a:t>
            </a:r>
            <a:r>
              <a:rPr lang="en-US" sz="900" dirty="0" err="1" smtClean="0">
                <a:latin typeface="Courier New" pitchFamily="49" charset="0"/>
                <a:cs typeface="Courier New" pitchFamily="49" charset="0"/>
              </a:rPr>
              <a:t>int</a:t>
            </a: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=0; </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&lt;</a:t>
            </a:r>
            <a:r>
              <a:rPr lang="en-US" sz="900" dirty="0" err="1" smtClean="0">
                <a:latin typeface="Courier New" pitchFamily="49" charset="0"/>
                <a:cs typeface="Courier New" pitchFamily="49" charset="0"/>
              </a:rPr>
              <a:t>msgs.length</a:t>
            </a: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msgs</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 = </a:t>
            </a:r>
            <a:r>
              <a:rPr lang="en-US" sz="900" dirty="0" err="1" smtClean="0">
                <a:latin typeface="Courier New" pitchFamily="49" charset="0"/>
                <a:cs typeface="Courier New" pitchFamily="49" charset="0"/>
              </a:rPr>
              <a:t>SmsMessage.createFromPdu</a:t>
            </a:r>
            <a:r>
              <a:rPr lang="en-US" sz="900" dirty="0" smtClean="0">
                <a:latin typeface="Courier New" pitchFamily="49" charset="0"/>
                <a:cs typeface="Courier New" pitchFamily="49" charset="0"/>
              </a:rPr>
              <a:t>((byte[])</a:t>
            </a:r>
            <a:r>
              <a:rPr lang="en-US" sz="900" dirty="0" err="1" smtClean="0">
                <a:latin typeface="Courier New" pitchFamily="49" charset="0"/>
                <a:cs typeface="Courier New" pitchFamily="49" charset="0"/>
              </a:rPr>
              <a:t>pdus</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 "SMS from " + </a:t>
            </a:r>
            <a:r>
              <a:rPr lang="en-US" sz="900" dirty="0" err="1" smtClean="0">
                <a:latin typeface="Courier New" pitchFamily="49" charset="0"/>
                <a:cs typeface="Courier New" pitchFamily="49" charset="0"/>
              </a:rPr>
              <a:t>msgs</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getOriginatingAddress</a:t>
            </a: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 "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 </a:t>
            </a:r>
            <a:r>
              <a:rPr lang="en-US" sz="900" dirty="0" err="1" smtClean="0">
                <a:latin typeface="Courier New" pitchFamily="49" charset="0"/>
                <a:cs typeface="Courier New" pitchFamily="49" charset="0"/>
              </a:rPr>
              <a:t>msgs</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i</a:t>
            </a:r>
            <a:r>
              <a:rPr lang="en-US" sz="900" dirty="0" smtClean="0">
                <a:latin typeface="Courier New" pitchFamily="49" charset="0"/>
                <a:cs typeface="Courier New" pitchFamily="49" charset="0"/>
              </a:rPr>
              <a:t>].</a:t>
            </a:r>
            <a:r>
              <a:rPr lang="en-US" sz="900" dirty="0" err="1" smtClean="0">
                <a:latin typeface="Courier New" pitchFamily="49" charset="0"/>
                <a:cs typeface="Courier New" pitchFamily="49" charset="0"/>
              </a:rPr>
              <a:t>getMessageBody</a:t>
            </a:r>
            <a:r>
              <a:rPr lang="en-US" sz="900" dirty="0" smtClean="0">
                <a:latin typeface="Courier New" pitchFamily="49" charset="0"/>
                <a:cs typeface="Courier New" pitchFamily="49" charset="0"/>
              </a:rPr>
              <a:t>().toString();</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 "\n";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      //---display the new SMS message---</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Toast.makeText</a:t>
            </a:r>
            <a:r>
              <a:rPr lang="en-US" sz="900" dirty="0" smtClean="0">
                <a:latin typeface="Courier New" pitchFamily="49" charset="0"/>
                <a:cs typeface="Courier New" pitchFamily="49" charset="0"/>
              </a:rPr>
              <a:t>(context, </a:t>
            </a:r>
            <a:r>
              <a:rPr lang="en-US" sz="900" dirty="0" err="1" smtClean="0">
                <a:latin typeface="Courier New" pitchFamily="49" charset="0"/>
                <a:cs typeface="Courier New" pitchFamily="49" charset="0"/>
              </a:rPr>
              <a:t>str</a:t>
            </a:r>
            <a:r>
              <a:rPr lang="en-US" sz="900" dirty="0" smtClean="0">
                <a:latin typeface="Courier New" pitchFamily="49" charset="0"/>
                <a:cs typeface="Courier New" pitchFamily="49" charset="0"/>
              </a:rPr>
              <a:t>, </a:t>
            </a:r>
            <a:r>
              <a:rPr lang="en-US" sz="900" dirty="0" err="1" smtClean="0">
                <a:latin typeface="Courier New" pitchFamily="49" charset="0"/>
                <a:cs typeface="Courier New" pitchFamily="49" charset="0"/>
              </a:rPr>
              <a:t>Toast.LENGTH_SHORT</a:t>
            </a:r>
            <a:r>
              <a:rPr lang="en-US" sz="900" dirty="0" smtClean="0">
                <a:latin typeface="Courier New" pitchFamily="49" charset="0"/>
                <a:cs typeface="Courier New" pitchFamily="49" charset="0"/>
              </a:rPr>
              <a:t>).show();</a:t>
            </a:r>
          </a:p>
          <a:p>
            <a:pPr marL="548640" lvl="1" indent="-201168" fontAlgn="auto">
              <a:spcAft>
                <a:spcPts val="0"/>
              </a:spcAft>
              <a:buFont typeface="Verdana"/>
              <a:buNone/>
              <a:defRPr/>
            </a:pPr>
            <a:r>
              <a:rPr lang="en-US" sz="900" dirty="0" smtClean="0">
                <a:latin typeface="Courier New" pitchFamily="49" charset="0"/>
                <a:cs typeface="Courier New" pitchFamily="49" charset="0"/>
              </a:rPr>
              <a:t>    }                         </a:t>
            </a:r>
          </a:p>
          <a:p>
            <a:pPr marL="548640" lvl="1" indent="-201168" fontAlgn="auto">
              <a:spcAft>
                <a:spcPts val="0"/>
              </a:spcAft>
              <a:buFont typeface="Verdana"/>
              <a:buNone/>
              <a:defRPr/>
            </a:pPr>
            <a:r>
              <a:rPr lang="en-US" sz="900" dirty="0" smtClean="0">
                <a:latin typeface="Courier New" pitchFamily="49" charset="0"/>
                <a:cs typeface="Courier New" pitchFamily="49" charset="0"/>
              </a:rPr>
              <a:t>  }</a:t>
            </a:r>
          </a:p>
          <a:p>
            <a:pPr marL="548640" lvl="1" indent="-201168" fontAlgn="auto">
              <a:spcAft>
                <a:spcPts val="0"/>
              </a:spcAft>
              <a:buFont typeface="Verdana"/>
              <a:buNone/>
              <a:defRPr/>
            </a:pPr>
            <a:r>
              <a:rPr lang="en-US" sz="900" dirty="0" smtClean="0">
                <a:latin typeface="Courier New" pitchFamily="49" charset="0"/>
                <a:cs typeface="Courier New" pitchFamily="49" charset="0"/>
              </a:rPr>
              <a:t>}</a:t>
            </a:r>
            <a:endParaRPr lang="en-US" sz="900" dirty="0">
              <a:latin typeface="Courier New" pitchFamily="49" charset="0"/>
              <a:cs typeface="Courier New" pitchFamily="49" charset="0"/>
            </a:endParaRPr>
          </a:p>
        </p:txBody>
      </p:sp>
      <p:grpSp>
        <p:nvGrpSpPr>
          <p:cNvPr id="70660" name="Group 4"/>
          <p:cNvGrpSpPr>
            <a:grpSpLocks/>
          </p:cNvGrpSpPr>
          <p:nvPr/>
        </p:nvGrpSpPr>
        <p:grpSpPr bwMode="auto">
          <a:xfrm>
            <a:off x="5181600" y="762000"/>
            <a:ext cx="1143000" cy="3048000"/>
            <a:chOff x="4419600" y="1752600"/>
            <a:chExt cx="1143000" cy="3048000"/>
          </a:xfrm>
        </p:grpSpPr>
        <p:sp>
          <p:nvSpPr>
            <p:cNvPr id="6" name="Left Arrow 5"/>
            <p:cNvSpPr/>
            <p:nvPr/>
          </p:nvSpPr>
          <p:spPr>
            <a:xfrm>
              <a:off x="4572000" y="1752600"/>
              <a:ext cx="990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Left Arrow 6"/>
            <p:cNvSpPr/>
            <p:nvPr/>
          </p:nvSpPr>
          <p:spPr>
            <a:xfrm>
              <a:off x="4419600" y="4343400"/>
              <a:ext cx="990600" cy="457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 name="TextBox 7"/>
          <p:cNvSpPr txBox="1"/>
          <p:nvPr/>
        </p:nvSpPr>
        <p:spPr>
          <a:xfrm>
            <a:off x="6248400" y="533400"/>
            <a:ext cx="1981200" cy="12239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lang="en-US" sz="1050" dirty="0"/>
              <a:t>In the </a:t>
            </a:r>
            <a:r>
              <a:rPr lang="en-US" sz="1050" dirty="0" err="1"/>
              <a:t>SmsReceiver</a:t>
            </a:r>
            <a:r>
              <a:rPr lang="en-US" sz="1050" dirty="0"/>
              <a:t> class, extend the </a:t>
            </a:r>
            <a:r>
              <a:rPr lang="en-US" sz="1050" dirty="0" err="1"/>
              <a:t>BroadcastReceiver</a:t>
            </a:r>
            <a:r>
              <a:rPr lang="en-US" sz="1050" dirty="0"/>
              <a:t> class and override the </a:t>
            </a:r>
            <a:r>
              <a:rPr lang="en-US" sz="1050" dirty="0" err="1"/>
              <a:t>onReceive</a:t>
            </a:r>
            <a:r>
              <a:rPr lang="en-US" sz="1050" dirty="0"/>
              <a:t>() method. The message is attached to the Intent </a:t>
            </a:r>
            <a:endParaRPr lang="en-US" sz="1050" dirty="0"/>
          </a:p>
        </p:txBody>
      </p:sp>
      <p:sp>
        <p:nvSpPr>
          <p:cNvPr id="9" name="TextBox 8"/>
          <p:cNvSpPr txBox="1"/>
          <p:nvPr/>
        </p:nvSpPr>
        <p:spPr>
          <a:xfrm>
            <a:off x="6172200" y="3124200"/>
            <a:ext cx="2133600" cy="1546225"/>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fontAlgn="auto">
              <a:spcBef>
                <a:spcPts val="0"/>
              </a:spcBef>
              <a:spcAft>
                <a:spcPts val="0"/>
              </a:spcAft>
              <a:defRPr/>
            </a:pPr>
            <a:r>
              <a:rPr lang="en-US" sz="1050" dirty="0"/>
              <a:t>The messages are stored in a object array PDU format. To extract each message, you use the static </a:t>
            </a:r>
            <a:r>
              <a:rPr lang="en-US" sz="1050" dirty="0" err="1"/>
              <a:t>createFromPdu</a:t>
            </a:r>
            <a:r>
              <a:rPr lang="en-US" sz="1050" dirty="0"/>
              <a:t>() method from the </a:t>
            </a:r>
            <a:r>
              <a:rPr lang="en-US" sz="1050" dirty="0" err="1"/>
              <a:t>SmsMessage</a:t>
            </a:r>
            <a:r>
              <a:rPr lang="en-US" sz="1050" dirty="0"/>
              <a:t> class. The SMS message is then displayed using the Toast class</a:t>
            </a:r>
            <a:endParaRPr lang="en-US" sz="105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Receiving SMS</a:t>
            </a:r>
            <a:endParaRPr lang="en-US" dirty="0">
              <a:solidFill>
                <a:schemeClr val="accent1">
                  <a:tint val="88000"/>
                  <a:satMod val="150000"/>
                </a:schemeClr>
              </a:solidFill>
            </a:endParaRPr>
          </a:p>
        </p:txBody>
      </p:sp>
      <p:pic>
        <p:nvPicPr>
          <p:cNvPr id="71683" name="Picture 2"/>
          <p:cNvPicPr>
            <a:picLocks noGrp="1" noChangeAspect="1" noChangeArrowheads="1"/>
          </p:cNvPicPr>
          <p:nvPr>
            <p:ph idx="1"/>
          </p:nvPr>
        </p:nvPicPr>
        <p:blipFill>
          <a:blip r:embed="rId3"/>
          <a:srcRect/>
          <a:stretch>
            <a:fillRect/>
          </a:stretch>
        </p:blipFill>
        <p:spPr>
          <a:xfrm>
            <a:off x="2185988" y="530225"/>
            <a:ext cx="4818062" cy="4187825"/>
          </a:xfr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fontAlgn="auto">
              <a:spcAft>
                <a:spcPts val="0"/>
              </a:spcAft>
              <a:defRPr/>
            </a:pPr>
            <a:r>
              <a:rPr lang="en-US" dirty="0" smtClean="0">
                <a:solidFill>
                  <a:schemeClr val="accent1">
                    <a:tint val="88000"/>
                    <a:satMod val="150000"/>
                  </a:schemeClr>
                </a:solidFill>
              </a:rPr>
              <a:t>Resources</a:t>
            </a:r>
            <a:endParaRPr lang="en-US" dirty="0">
              <a:solidFill>
                <a:schemeClr val="accent1">
                  <a:tint val="88000"/>
                  <a:satMod val="150000"/>
                </a:schemeClr>
              </a:solidFill>
            </a:endParaRPr>
          </a:p>
        </p:txBody>
      </p:sp>
      <p:sp>
        <p:nvSpPr>
          <p:cNvPr id="3" name="Content Placeholder 2"/>
          <p:cNvSpPr>
            <a:spLocks noGrp="1"/>
          </p:cNvSpPr>
          <p:nvPr>
            <p:ph idx="1"/>
          </p:nvPr>
        </p:nvSpPr>
        <p:spPr>
          <a:xfrm>
            <a:off x="533400" y="530225"/>
            <a:ext cx="8153400" cy="4498975"/>
          </a:xfrm>
        </p:spPr>
        <p:txBody>
          <a:bodyPr>
            <a:normAutofit fontScale="92500" lnSpcReduction="20000"/>
          </a:bodyPr>
          <a:lstStyle/>
          <a:p>
            <a:pPr marL="265176" indent="-265176" fontAlgn="auto">
              <a:spcAft>
                <a:spcPts val="0"/>
              </a:spcAft>
              <a:buFont typeface="Wingdings 2"/>
              <a:buChar char=""/>
              <a:defRPr/>
            </a:pPr>
            <a:r>
              <a:rPr lang="en-US" sz="1400" dirty="0" err="1" smtClean="0"/>
              <a:t>Ableson</a:t>
            </a:r>
            <a:r>
              <a:rPr lang="en-US" sz="1400" dirty="0" smtClean="0"/>
              <a:t>, Frank. “Tapping into Android’s sensors.” www.ibm.com. January 30, 2010. </a:t>
            </a:r>
            <a:r>
              <a:rPr lang="en-US" sz="1400" dirty="0" smtClean="0">
                <a:hlinkClick r:id="rId3"/>
              </a:rPr>
              <a:t>http://www.ibm.com/developerworks/opensource/library/os-android-sensor/index.html</a:t>
            </a:r>
            <a:endParaRPr lang="en-US" sz="1400" dirty="0" smtClean="0"/>
          </a:p>
          <a:p>
            <a:pPr marL="265176" indent="-265176" fontAlgn="auto">
              <a:spcAft>
                <a:spcPts val="0"/>
              </a:spcAft>
              <a:buFont typeface="Wingdings 2"/>
              <a:buChar char=""/>
              <a:defRPr/>
            </a:pPr>
            <a:r>
              <a:rPr lang="en-US" sz="1400" dirty="0" err="1" smtClean="0"/>
              <a:t>Ableson</a:t>
            </a:r>
            <a:r>
              <a:rPr lang="en-US" sz="1400" dirty="0" smtClean="0"/>
              <a:t>, Frank; Collins, Charlie; </a:t>
            </a:r>
            <a:r>
              <a:rPr lang="en-US" sz="1400" dirty="0" err="1" smtClean="0"/>
              <a:t>Sen</a:t>
            </a:r>
            <a:r>
              <a:rPr lang="en-US" sz="1400" dirty="0" smtClean="0"/>
              <a:t>, </a:t>
            </a:r>
            <a:r>
              <a:rPr lang="en-US" sz="1400" dirty="0" err="1" smtClean="0"/>
              <a:t>Robi</a:t>
            </a:r>
            <a:r>
              <a:rPr lang="en-US" sz="1400" dirty="0" smtClean="0"/>
              <a:t>. Unlocking Android, A Developer’s Guide. Greenwich: Manning Publications Co. 2009.</a:t>
            </a:r>
          </a:p>
          <a:p>
            <a:pPr marL="265176" indent="-265176" fontAlgn="auto">
              <a:spcAft>
                <a:spcPts val="0"/>
              </a:spcAft>
              <a:buFont typeface="Wingdings 2"/>
              <a:buChar char=""/>
              <a:defRPr/>
            </a:pPr>
            <a:r>
              <a:rPr lang="en-US" sz="1400" dirty="0" smtClean="0"/>
              <a:t>Android Development Guide. January 30, 2010. </a:t>
            </a:r>
            <a:r>
              <a:rPr lang="en-US" sz="1400" dirty="0" smtClean="0">
                <a:hlinkClick r:id="rId4"/>
              </a:rPr>
              <a:t>http://developer.android.com/guide/index.html</a:t>
            </a:r>
            <a:endParaRPr lang="en-US" sz="1400" dirty="0" smtClean="0"/>
          </a:p>
          <a:p>
            <a:pPr marL="265176" indent="-265176" fontAlgn="auto">
              <a:spcAft>
                <a:spcPts val="0"/>
              </a:spcAft>
              <a:buFont typeface="Wingdings 2"/>
              <a:buChar char=""/>
              <a:defRPr/>
            </a:pPr>
            <a:r>
              <a:rPr lang="en-US" sz="1400" dirty="0" smtClean="0"/>
              <a:t>Lee, Wei-</a:t>
            </a:r>
            <a:r>
              <a:rPr lang="en-US" sz="1400" dirty="0" err="1" smtClean="0"/>
              <a:t>Meng</a:t>
            </a:r>
            <a:r>
              <a:rPr lang="en-US" sz="1400" dirty="0" smtClean="0"/>
              <a:t>. “Using Google Maps in Android.” mobiforge.com. January 30, 2010. </a:t>
            </a:r>
            <a:r>
              <a:rPr lang="en-US" sz="1400" dirty="0" smtClean="0">
                <a:hlinkClick r:id="rId5"/>
              </a:rPr>
              <a:t>http://mobiforge.com/developing/story/using-google-maps-android</a:t>
            </a:r>
            <a:endParaRPr lang="en-US" sz="1400" dirty="0" smtClean="0"/>
          </a:p>
          <a:p>
            <a:pPr marL="265176" indent="-265176" fontAlgn="auto">
              <a:spcAft>
                <a:spcPts val="0"/>
              </a:spcAft>
              <a:buFont typeface="Wingdings 2"/>
              <a:buChar char=""/>
              <a:defRPr/>
            </a:pPr>
            <a:r>
              <a:rPr lang="en-US" sz="1400" dirty="0" smtClean="0"/>
              <a:t>Lee, Wei-</a:t>
            </a:r>
            <a:r>
              <a:rPr lang="en-US" sz="1400" dirty="0" err="1" smtClean="0"/>
              <a:t>Meng</a:t>
            </a:r>
            <a:r>
              <a:rPr lang="en-US" sz="1400" dirty="0" smtClean="0"/>
              <a:t>. “You Are Here: Using GPS and Google Maps in Android.” www.devx.com. January 30, 2010. </a:t>
            </a:r>
            <a:r>
              <a:rPr lang="en-US" sz="1400" dirty="0" smtClean="0">
                <a:hlinkClick r:id="rId6"/>
              </a:rPr>
              <a:t>http://www.devx.com/wireless/Article/39239/1954</a:t>
            </a:r>
            <a:endParaRPr lang="en-US" sz="1400" dirty="0" smtClean="0"/>
          </a:p>
          <a:p>
            <a:pPr marL="265176" indent="-265176" fontAlgn="auto">
              <a:spcAft>
                <a:spcPts val="0"/>
              </a:spcAft>
              <a:buFont typeface="Wingdings 2"/>
              <a:buChar char=""/>
              <a:defRPr/>
            </a:pPr>
            <a:r>
              <a:rPr lang="en-US" sz="1400" dirty="0" smtClean="0"/>
              <a:t>Lee, Wei-</a:t>
            </a:r>
            <a:r>
              <a:rPr lang="en-US" sz="1400" dirty="0" err="1" smtClean="0"/>
              <a:t>Meng</a:t>
            </a:r>
            <a:r>
              <a:rPr lang="en-US" sz="1400" dirty="0" smtClean="0"/>
              <a:t> “SMS Messaging in Android” mobiforge.com. January 30, 2010</a:t>
            </a:r>
          </a:p>
          <a:p>
            <a:pPr marL="265176" indent="-265176" fontAlgn="auto">
              <a:spcAft>
                <a:spcPts val="0"/>
              </a:spcAft>
              <a:buFont typeface="Wingdings 2"/>
              <a:buChar char=""/>
              <a:defRPr/>
            </a:pPr>
            <a:r>
              <a:rPr lang="en-US" sz="1400" dirty="0" smtClean="0">
                <a:hlinkClick r:id="rId7"/>
              </a:rPr>
              <a:t>http://mobiforge.com/developing/story/sms-messaging-android</a:t>
            </a:r>
            <a:endParaRPr lang="en-US" sz="1400" dirty="0" smtClean="0"/>
          </a:p>
          <a:p>
            <a:pPr marL="265176" indent="-265176" fontAlgn="auto">
              <a:spcAft>
                <a:spcPts val="0"/>
              </a:spcAft>
              <a:buFont typeface="Wingdings 2"/>
              <a:buChar char=""/>
              <a:defRPr/>
            </a:pPr>
            <a:r>
              <a:rPr lang="en-US" sz="1400" dirty="0" smtClean="0"/>
              <a:t>Lee, Wei-</a:t>
            </a:r>
            <a:r>
              <a:rPr lang="en-US" sz="1400" dirty="0" err="1" smtClean="0"/>
              <a:t>Meng</a:t>
            </a:r>
            <a:r>
              <a:rPr lang="en-US" sz="1400" dirty="0" smtClean="0"/>
              <a:t> “Connecting to the Web: I/O Programming in Android” November 5, 2008   </a:t>
            </a:r>
            <a:r>
              <a:rPr lang="en-US" sz="1400" dirty="0" err="1" smtClean="0"/>
              <a:t>Android</a:t>
            </a:r>
            <a:r>
              <a:rPr lang="en-US" sz="1400" dirty="0" err="1" smtClean="0">
                <a:hlinkClick r:id="rId8"/>
              </a:rPr>
              <a:t>”http</a:t>
            </a:r>
            <a:r>
              <a:rPr lang="en-US" sz="1400" dirty="0" smtClean="0">
                <a:hlinkClick r:id="rId8"/>
              </a:rPr>
              <a:t>://</a:t>
            </a:r>
            <a:r>
              <a:rPr lang="en-US" sz="1400" dirty="0" err="1" smtClean="0">
                <a:hlinkClick r:id="rId8"/>
              </a:rPr>
              <a:t>www.devx.com</a:t>
            </a:r>
            <a:r>
              <a:rPr lang="en-US" sz="1400" dirty="0" smtClean="0">
                <a:hlinkClick r:id="rId8"/>
              </a:rPr>
              <a:t>/wireless/Article/39810</a:t>
            </a:r>
            <a:endParaRPr lang="en-US" sz="1400" dirty="0" smtClean="0"/>
          </a:p>
          <a:p>
            <a:pPr marL="265176" indent="-265176" fontAlgn="auto">
              <a:spcAft>
                <a:spcPts val="0"/>
              </a:spcAft>
              <a:buFont typeface="Wingdings 2"/>
              <a:buChar char=""/>
              <a:defRPr/>
            </a:pPr>
            <a:r>
              <a:rPr lang="en-US" sz="1400" dirty="0" smtClean="0"/>
              <a:t>Open Handset Alliance, </a:t>
            </a:r>
            <a:r>
              <a:rPr lang="en-US" sz="1400" dirty="0" smtClean="0">
                <a:hlinkClick r:id="rId9"/>
              </a:rPr>
              <a:t>http://www.openhandsetalliance.com/</a:t>
            </a:r>
            <a:endParaRPr lang="en-US" sz="1400" dirty="0" smtClean="0"/>
          </a:p>
          <a:p>
            <a:pPr marL="265176" indent="-265176" fontAlgn="auto">
              <a:spcAft>
                <a:spcPts val="0"/>
              </a:spcAft>
              <a:buFont typeface="Wingdings 2"/>
              <a:buChar char=""/>
              <a:defRPr/>
            </a:pPr>
            <a:r>
              <a:rPr lang="en-US" sz="1400" dirty="0" smtClean="0"/>
              <a:t>Patterson, Don. “Android Development Guide.” getsatisfaction.com. January 30, 2010. </a:t>
            </a:r>
            <a:r>
              <a:rPr lang="en-US" sz="1400" dirty="0" smtClean="0">
                <a:hlinkClick r:id="rId10"/>
              </a:rPr>
              <a:t>http://getsatisfaction.com/luci/topics/android_development_guide</a:t>
            </a:r>
            <a:endParaRPr lang="en-US" sz="1400" dirty="0" smtClean="0"/>
          </a:p>
          <a:p>
            <a:pPr marL="265176" indent="-265176" fontAlgn="auto">
              <a:spcAft>
                <a:spcPts val="0"/>
              </a:spcAft>
              <a:buFont typeface="Wingdings 2"/>
              <a:buChar char=""/>
              <a:defRPr/>
            </a:pPr>
            <a:r>
              <a:rPr lang="en-US" sz="1400" dirty="0" smtClean="0"/>
              <a:t>www.androidcompetencycenter.com. January 30, 2010. </a:t>
            </a:r>
            <a:r>
              <a:rPr lang="en-US" sz="1400" dirty="0" smtClean="0">
                <a:hlinkClick r:id="rId11"/>
              </a:rPr>
              <a:t>http://www.androidcompetencycenter.com/2009/06/accessing-device-sensors</a:t>
            </a:r>
            <a:endParaRPr lang="en-US" sz="1400" dirty="0" smtClean="0"/>
          </a:p>
          <a:p>
            <a:pPr marL="265176" indent="-265176" fontAlgn="auto">
              <a:spcAft>
                <a:spcPts val="0"/>
              </a:spcAft>
              <a:buFont typeface="Wingdings 2"/>
              <a:buChar char=""/>
              <a:defRPr/>
            </a:pPr>
            <a:r>
              <a:rPr lang="en-US" sz="1400" dirty="0" err="1" smtClean="0"/>
              <a:t>Xianhua</a:t>
            </a:r>
            <a:r>
              <a:rPr lang="en-US" sz="1400" dirty="0" smtClean="0"/>
              <a:t> </a:t>
            </a:r>
            <a:r>
              <a:rPr lang="en-US" sz="1400" dirty="0" err="1" smtClean="0"/>
              <a:t>Shu</a:t>
            </a:r>
            <a:r>
              <a:rPr lang="en-US" sz="1400" dirty="0" smtClean="0"/>
              <a:t>; </a:t>
            </a:r>
            <a:r>
              <a:rPr lang="en-US" sz="1400" dirty="0" err="1" smtClean="0"/>
              <a:t>Zhenjun</a:t>
            </a:r>
            <a:r>
              <a:rPr lang="en-US" sz="1400" dirty="0" smtClean="0"/>
              <a:t> Du; </a:t>
            </a:r>
            <a:r>
              <a:rPr lang="en-US" sz="1400" dirty="0" err="1" smtClean="0"/>
              <a:t>Rong</a:t>
            </a:r>
            <a:r>
              <a:rPr lang="en-US" sz="1400" dirty="0" smtClean="0"/>
              <a:t> Chen, "Research on Mobile Location Service Design Based on Android," </a:t>
            </a:r>
            <a:r>
              <a:rPr lang="en-US" sz="1400" i="1" dirty="0" smtClean="0"/>
              <a:t>Wireless Communications, Networking and Mobile Computing, 2009. </a:t>
            </a:r>
            <a:r>
              <a:rPr lang="en-US" sz="1400" i="1" dirty="0" err="1" smtClean="0"/>
              <a:t>WiCom</a:t>
            </a:r>
            <a:r>
              <a:rPr lang="en-US" sz="1400" i="1" dirty="0" smtClean="0"/>
              <a:t> '09. 5th International Conference on</a:t>
            </a:r>
            <a:r>
              <a:rPr lang="en-US" sz="1400" dirty="0" smtClean="0"/>
              <a:t> , vol., no., pp.1-4, 24-26 Sept. 2009</a:t>
            </a:r>
            <a:br>
              <a:rPr lang="en-US" sz="1400" dirty="0" smtClean="0"/>
            </a:br>
            <a:r>
              <a:rPr lang="en-US" sz="1400" dirty="0" smtClean="0">
                <a:hlinkClick r:id="rId12"/>
              </a:rPr>
              <a:t>http://ieeexplore.ieee.org/stamp/stamp.jsp?arnumber=5302615&amp;isnumber=5300799</a:t>
            </a:r>
            <a:endParaRPr lang="en-US" sz="1400" dirty="0" smtClean="0"/>
          </a:p>
          <a:p>
            <a:pPr marL="265176" indent="-265176" fontAlgn="auto">
              <a:spcAft>
                <a:spcPts val="0"/>
              </a:spcAft>
              <a:buFont typeface="Wingdings 2"/>
              <a:buChar char=""/>
              <a:defRPr/>
            </a:pPr>
            <a:endParaRPr lang="en-US" sz="1400" dirty="0" smtClean="0"/>
          </a:p>
          <a:p>
            <a:pPr marL="265176" indent="-265176" fontAlgn="auto">
              <a:spcAft>
                <a:spcPts val="0"/>
              </a:spcAft>
              <a:buFont typeface="Wingdings 2"/>
              <a:buChar char=""/>
              <a:defRPr/>
            </a:pPr>
            <a:endParaRPr lang="en-US" sz="1400" dirty="0" smtClean="0"/>
          </a:p>
          <a:p>
            <a:pPr marL="265176" indent="-265176" fontAlgn="auto">
              <a:spcAft>
                <a:spcPts val="0"/>
              </a:spcAft>
              <a:buFont typeface="Wingdings 2"/>
              <a:buChar char=""/>
              <a:defRPr/>
            </a:pPr>
            <a:endParaRPr lang="en-US" sz="1400" dirty="0"/>
          </a:p>
        </p:txBody>
      </p:sp>
      <p:pic>
        <p:nvPicPr>
          <p:cNvPr id="73732" name="Picture 3" descr="androids.gif"/>
          <p:cNvPicPr>
            <a:picLocks noChangeAspect="1"/>
          </p:cNvPicPr>
          <p:nvPr/>
        </p:nvPicPr>
        <p:blipFill>
          <a:blip r:embed="rId13"/>
          <a:srcRect t="18750" b="10001"/>
          <a:stretch>
            <a:fillRect/>
          </a:stretch>
        </p:blipFill>
        <p:spPr bwMode="auto">
          <a:xfrm>
            <a:off x="7696200" y="5927725"/>
            <a:ext cx="974725" cy="52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183880" cy="2667000"/>
          </a:xfrm>
        </p:spPr>
        <p:txBody>
          <a:bodyPr>
            <a:normAutofit/>
          </a:bodyPr>
          <a:lstStyle/>
          <a:p>
            <a:pPr algn="ctr"/>
            <a:r>
              <a:rPr lang="en-US" sz="6600" dirty="0" smtClean="0">
                <a:solidFill>
                  <a:srgbClr val="00B050"/>
                </a:solidFill>
              </a:rPr>
              <a:t>Thank You</a:t>
            </a:r>
            <a:r>
              <a:rPr lang="en-US" dirty="0" smtClean="0"/>
              <a:t/>
            </a:r>
            <a:br>
              <a:rPr lang="en-US" dirty="0" smtClean="0"/>
            </a:br>
            <a:r>
              <a:rPr lang="en-US" dirty="0" smtClean="0"/>
              <a:t>Any Queries?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8" name="Rectangle 7"/>
          <p:cNvSpPr/>
          <p:nvPr/>
        </p:nvSpPr>
        <p:spPr>
          <a:xfrm>
            <a:off x="240566" y="192489"/>
            <a:ext cx="3720890"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Froyo 2.2</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2" name="TextBox 1"/>
          <p:cNvSpPr txBox="1"/>
          <p:nvPr/>
        </p:nvSpPr>
        <p:spPr>
          <a:xfrm>
            <a:off x="553872" y="735382"/>
            <a:ext cx="5867400" cy="1200329"/>
          </a:xfrm>
          <a:prstGeom prst="rect">
            <a:avLst/>
          </a:prstGeom>
          <a:noFill/>
        </p:spPr>
        <p:txBody>
          <a:bodyPr wrap="square" rtlCol="0">
            <a:spAutoFit/>
          </a:bodyPr>
          <a:lstStyle/>
          <a:p>
            <a:pPr marL="342900" indent="-342900">
              <a:buFont typeface="Wingdings" pitchFamily="2" charset="2"/>
              <a:buChar char="ü"/>
            </a:pPr>
            <a:r>
              <a:rPr lang="en-US" dirty="0" smtClean="0"/>
              <a:t>  Released on </a:t>
            </a:r>
            <a:r>
              <a:rPr lang="en-US" dirty="0">
                <a:solidFill>
                  <a:srgbClr val="FFFF00"/>
                </a:solidFill>
              </a:rPr>
              <a:t> </a:t>
            </a:r>
            <a:r>
              <a:rPr lang="en-US" dirty="0">
                <a:solidFill>
                  <a:srgbClr val="7030A0"/>
                </a:solidFill>
              </a:rPr>
              <a:t>May 20, </a:t>
            </a:r>
            <a:r>
              <a:rPr lang="en-US" dirty="0" smtClean="0">
                <a:solidFill>
                  <a:srgbClr val="7030A0"/>
                </a:solidFill>
              </a:rPr>
              <a:t>2010.</a:t>
            </a:r>
          </a:p>
          <a:p>
            <a:pPr marL="342900" lvl="0" indent="-342900">
              <a:buFont typeface="Wingdings" pitchFamily="2" charset="2"/>
              <a:buChar char="ü"/>
            </a:pPr>
            <a:r>
              <a:rPr lang="en-US" dirty="0"/>
              <a:t>  Support for Adobe Flash </a:t>
            </a:r>
            <a:r>
              <a:rPr lang="en-US" dirty="0" smtClean="0"/>
              <a:t>10.1</a:t>
            </a:r>
          </a:p>
          <a:p>
            <a:pPr marL="342900" lvl="0" indent="-342900">
              <a:buFont typeface="Wingdings" pitchFamily="2" charset="2"/>
              <a:buChar char="ü"/>
            </a:pPr>
            <a:r>
              <a:rPr lang="en-US" dirty="0"/>
              <a:t> </a:t>
            </a:r>
            <a:r>
              <a:rPr lang="en-US" dirty="0" smtClean="0"/>
              <a:t>  </a:t>
            </a:r>
            <a:r>
              <a:rPr lang="en-US" dirty="0"/>
              <a:t>Improved Application launcher with better browser</a:t>
            </a:r>
          </a:p>
          <a:p>
            <a:pPr marL="342900" indent="-342900">
              <a:buFont typeface="Wingdings" pitchFamily="2" charset="2"/>
              <a:buChar char="ü"/>
            </a:pPr>
            <a:r>
              <a:rPr lang="en-US" dirty="0" smtClean="0"/>
              <a:t>   No internet calling.</a:t>
            </a:r>
            <a:endParaRPr lang="en-US" dirty="0"/>
          </a:p>
        </p:txBody>
      </p:sp>
      <p:pic>
        <p:nvPicPr>
          <p:cNvPr id="9" name="Picture 8" descr="http://www.signature9.com/wp-content/uploads/2010/06/android_froyo.jpg">
            <a:hlinkClick r:id="rId2"/>
          </p:cNvPr>
          <p:cNvPicPr/>
          <p:nvPr/>
        </p:nvPicPr>
        <p:blipFill>
          <a:blip r:embed="rId3">
            <a:extLst>
              <a:ext uri="{28A0092B-C50C-407E-A947-70E740481C1C}">
                <a14:useLocalDpi xmlns:a14="http://schemas.microsoft.com/office/drawing/2010/main" xmlns="" val="0"/>
              </a:ext>
            </a:extLst>
          </a:blip>
          <a:srcRect/>
          <a:stretch>
            <a:fillRect/>
          </a:stretch>
        </p:blipFill>
        <p:spPr bwMode="auto">
          <a:xfrm>
            <a:off x="6781800" y="304800"/>
            <a:ext cx="1838325" cy="1905000"/>
          </a:xfrm>
          <a:prstGeom prst="rect">
            <a:avLst/>
          </a:prstGeom>
          <a:noFill/>
          <a:ln>
            <a:noFill/>
          </a:ln>
        </p:spPr>
      </p:pic>
      <p:sp>
        <p:nvSpPr>
          <p:cNvPr id="10" name="Rectangle 9"/>
          <p:cNvSpPr/>
          <p:nvPr/>
        </p:nvSpPr>
        <p:spPr>
          <a:xfrm>
            <a:off x="246253" y="1935711"/>
            <a:ext cx="4899098"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Gingerbread 2.3</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11" name="Picture 10" descr="http://i.zdnet.com/blogs/gingerdroid.png">
            <a:hlinkClick r:id="rId4"/>
          </p:cNvPr>
          <p:cNvPicPr/>
          <p:nvPr/>
        </p:nvPicPr>
        <p:blipFill>
          <a:blip r:embed="rId5">
            <a:extLst>
              <a:ext uri="{28A0092B-C50C-407E-A947-70E740481C1C}">
                <a14:useLocalDpi xmlns:a14="http://schemas.microsoft.com/office/drawing/2010/main" xmlns="" val="0"/>
              </a:ext>
            </a:extLst>
          </a:blip>
          <a:srcRect/>
          <a:stretch>
            <a:fillRect/>
          </a:stretch>
        </p:blipFill>
        <p:spPr bwMode="auto">
          <a:xfrm>
            <a:off x="6858000" y="2209800"/>
            <a:ext cx="1905000" cy="1905000"/>
          </a:xfrm>
          <a:prstGeom prst="rect">
            <a:avLst/>
          </a:prstGeom>
          <a:noFill/>
          <a:ln>
            <a:noFill/>
          </a:ln>
        </p:spPr>
      </p:pic>
      <p:sp>
        <p:nvSpPr>
          <p:cNvPr id="4" name="TextBox 3"/>
          <p:cNvSpPr txBox="1"/>
          <p:nvPr/>
        </p:nvSpPr>
        <p:spPr>
          <a:xfrm>
            <a:off x="616594" y="2475889"/>
            <a:ext cx="6698606" cy="3693319"/>
          </a:xfrm>
          <a:prstGeom prst="rect">
            <a:avLst/>
          </a:prstGeom>
          <a:noFill/>
        </p:spPr>
        <p:txBody>
          <a:bodyPr wrap="square" rtlCol="0">
            <a:spAutoFit/>
          </a:bodyPr>
          <a:lstStyle/>
          <a:p>
            <a:pPr marL="285750" indent="-285750">
              <a:buFont typeface="Wingdings" pitchFamily="2" charset="2"/>
              <a:buChar char="ü"/>
            </a:pPr>
            <a:r>
              <a:rPr lang="en-US" dirty="0" smtClean="0"/>
              <a:t> Released on </a:t>
            </a:r>
            <a:r>
              <a:rPr lang="en-US" dirty="0"/>
              <a:t> </a:t>
            </a:r>
            <a:r>
              <a:rPr lang="en-US" dirty="0">
                <a:solidFill>
                  <a:srgbClr val="7030A0"/>
                </a:solidFill>
              </a:rPr>
              <a:t>December 6, </a:t>
            </a:r>
            <a:r>
              <a:rPr lang="en-US" dirty="0" smtClean="0">
                <a:solidFill>
                  <a:srgbClr val="7030A0"/>
                </a:solidFill>
              </a:rPr>
              <a:t>2010.</a:t>
            </a:r>
          </a:p>
          <a:p>
            <a:pPr marL="285750" lvl="0" indent="-285750">
              <a:buFont typeface="Wingdings" pitchFamily="2" charset="2"/>
              <a:buChar char="ü"/>
            </a:pPr>
            <a:r>
              <a:rPr lang="en-US" dirty="0"/>
              <a:t> Updated User Interface with high efficiency and </a:t>
            </a:r>
            <a:r>
              <a:rPr lang="en-US" dirty="0" smtClean="0"/>
              <a:t>speed</a:t>
            </a:r>
          </a:p>
          <a:p>
            <a:pPr marL="285750" indent="-285750">
              <a:buFont typeface="Wingdings" pitchFamily="2" charset="2"/>
              <a:buChar char="ü"/>
            </a:pPr>
            <a:r>
              <a:rPr lang="en-US" dirty="0" smtClean="0"/>
              <a:t> </a:t>
            </a:r>
            <a:r>
              <a:rPr lang="en-US" dirty="0"/>
              <a:t>Internet </a:t>
            </a:r>
            <a:r>
              <a:rPr lang="en-US" dirty="0" smtClean="0"/>
              <a:t>calling</a:t>
            </a:r>
          </a:p>
          <a:p>
            <a:pPr marL="285750" indent="-285750">
              <a:buFont typeface="Wingdings" pitchFamily="2" charset="2"/>
              <a:buChar char="ü"/>
            </a:pPr>
            <a:r>
              <a:rPr lang="en-US" dirty="0"/>
              <a:t> </a:t>
            </a:r>
            <a:r>
              <a:rPr lang="en-US" dirty="0" smtClean="0"/>
              <a:t>One touch word selection and copy/paste.</a:t>
            </a:r>
          </a:p>
          <a:p>
            <a:pPr marL="285750" indent="-285750">
              <a:buFont typeface="Wingdings" pitchFamily="2" charset="2"/>
              <a:buChar char="ü"/>
            </a:pPr>
            <a:r>
              <a:rPr lang="en-US" dirty="0"/>
              <a:t> </a:t>
            </a:r>
            <a:r>
              <a:rPr lang="en-US" dirty="0" smtClean="0"/>
              <a:t>New keyboard for faster word input.</a:t>
            </a:r>
          </a:p>
          <a:p>
            <a:pPr marL="285750" indent="-285750">
              <a:buFont typeface="Wingdings" pitchFamily="2" charset="2"/>
              <a:buChar char="ü"/>
            </a:pPr>
            <a:r>
              <a:rPr lang="en-US" dirty="0"/>
              <a:t> </a:t>
            </a:r>
            <a:r>
              <a:rPr lang="en-US" dirty="0" smtClean="0"/>
              <a:t>More successful version of Android than previous versions.</a:t>
            </a:r>
          </a:p>
          <a:p>
            <a:pPr marL="285750" indent="-285750">
              <a:buFont typeface="Wingdings" pitchFamily="2" charset="2"/>
              <a:buChar char="ü"/>
            </a:pPr>
            <a:r>
              <a:rPr lang="en-US" dirty="0"/>
              <a:t> </a:t>
            </a:r>
            <a:r>
              <a:rPr lang="en-US" dirty="0" smtClean="0"/>
              <a:t>not supports multi-core processors.</a:t>
            </a:r>
          </a:p>
          <a:p>
            <a:pPr lvl="0"/>
            <a:r>
              <a:rPr lang="en-US" dirty="0"/>
              <a:t> </a:t>
            </a:r>
            <a:r>
              <a:rPr lang="en-US" dirty="0" smtClean="0"/>
              <a:t>   </a:t>
            </a:r>
          </a:p>
          <a:p>
            <a:pPr lvl="0"/>
            <a:r>
              <a:rPr lang="en-US" dirty="0"/>
              <a:t> </a:t>
            </a:r>
            <a:endParaRPr lang="en-US" dirty="0" smtClean="0"/>
          </a:p>
          <a:p>
            <a:pPr lvl="0"/>
            <a:r>
              <a:rPr lang="en-US" dirty="0"/>
              <a:t> </a:t>
            </a:r>
          </a:p>
          <a:p>
            <a:pPr lvl="0"/>
            <a:r>
              <a:rPr lang="en-US" dirty="0" smtClean="0"/>
              <a:t> </a:t>
            </a:r>
          </a:p>
          <a:p>
            <a:pPr marL="285750" lvl="0" indent="-285750">
              <a:buFont typeface="Wingdings" pitchFamily="2" charset="2"/>
              <a:buChar char="ü"/>
            </a:pPr>
            <a:endParaRPr lang="en-US" dirty="0"/>
          </a:p>
          <a:p>
            <a:pPr marL="285750" indent="-285750">
              <a:buFont typeface="Wingdings" pitchFamily="2" charset="2"/>
              <a:buChar char="ü"/>
            </a:pPr>
            <a:endParaRPr lang="en-US" dirty="0"/>
          </a:p>
        </p:txBody>
      </p:sp>
      <p:sp>
        <p:nvSpPr>
          <p:cNvPr id="12" name="Rectangle 11"/>
          <p:cNvSpPr/>
          <p:nvPr/>
        </p:nvSpPr>
        <p:spPr>
          <a:xfrm>
            <a:off x="377779" y="4642513"/>
            <a:ext cx="4780476"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Honeycomb 3.0</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13" name="TextBox 12"/>
          <p:cNvSpPr txBox="1"/>
          <p:nvPr/>
        </p:nvSpPr>
        <p:spPr>
          <a:xfrm>
            <a:off x="644302" y="5165733"/>
            <a:ext cx="6366097" cy="1200329"/>
          </a:xfrm>
          <a:prstGeom prst="rect">
            <a:avLst/>
          </a:prstGeom>
          <a:noFill/>
        </p:spPr>
        <p:txBody>
          <a:bodyPr wrap="square" rtlCol="0">
            <a:spAutoFit/>
          </a:bodyPr>
          <a:lstStyle/>
          <a:p>
            <a:pPr marL="285750" indent="-285750">
              <a:buFont typeface="Wingdings" pitchFamily="2" charset="2"/>
              <a:buChar char="ü"/>
            </a:pPr>
            <a:r>
              <a:rPr lang="en-US" dirty="0" smtClean="0"/>
              <a:t>  Released on </a:t>
            </a:r>
            <a:r>
              <a:rPr lang="en-US" dirty="0">
                <a:solidFill>
                  <a:srgbClr val="7030A0"/>
                </a:solidFill>
              </a:rPr>
              <a:t>February 22, </a:t>
            </a:r>
            <a:r>
              <a:rPr lang="en-US" dirty="0" smtClean="0">
                <a:solidFill>
                  <a:srgbClr val="7030A0"/>
                </a:solidFill>
              </a:rPr>
              <a:t>2011.</a:t>
            </a:r>
          </a:p>
          <a:p>
            <a:pPr marL="285750" lvl="0" indent="-285750">
              <a:buFont typeface="Wingdings" pitchFamily="2" charset="2"/>
              <a:buChar char="ü"/>
            </a:pPr>
            <a:r>
              <a:rPr lang="en-US" dirty="0"/>
              <a:t> Support for multi-core processors</a:t>
            </a:r>
          </a:p>
          <a:p>
            <a:pPr marL="285750" lvl="0" indent="-285750">
              <a:buFont typeface="Wingdings" pitchFamily="2" charset="2"/>
              <a:buChar char="ü"/>
            </a:pPr>
            <a:r>
              <a:rPr lang="en-US" dirty="0" smtClean="0"/>
              <a:t> </a:t>
            </a:r>
            <a:r>
              <a:rPr lang="en-US" dirty="0"/>
              <a:t>Ability to encrypt all user </a:t>
            </a:r>
            <a:r>
              <a:rPr lang="en-US" dirty="0" smtClean="0"/>
              <a:t>data.</a:t>
            </a:r>
          </a:p>
          <a:p>
            <a:pPr marL="285750" indent="-285750">
              <a:buFont typeface="Wingdings" pitchFamily="2" charset="2"/>
              <a:buChar char="ü"/>
            </a:pPr>
            <a:r>
              <a:rPr lang="en-US" dirty="0"/>
              <a:t> </a:t>
            </a:r>
            <a:r>
              <a:rPr lang="en-US" dirty="0" smtClean="0"/>
              <a:t>This version of android is only available </a:t>
            </a:r>
            <a:r>
              <a:rPr lang="en-US" dirty="0" smtClean="0"/>
              <a:t>for tablets</a:t>
            </a:r>
            <a:r>
              <a:rPr lang="en-US" dirty="0" smtClean="0"/>
              <a:t>. </a:t>
            </a:r>
            <a:endParaRPr lang="en-US" dirty="0"/>
          </a:p>
        </p:txBody>
      </p:sp>
      <p:pic>
        <p:nvPicPr>
          <p:cNvPr id="14" name="Picture 13" descr="http://cdn4.digitaltrends.com/wp-content/uploads/2011/01/android-3-0-honeycomb-official-logo.jpg">
            <a:hlinkClick r:id="rId6"/>
          </p:cNvPr>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6934200" y="4572000"/>
            <a:ext cx="1905000" cy="1497152"/>
          </a:xfrm>
          <a:prstGeom prst="rect">
            <a:avLst/>
          </a:prstGeom>
          <a:noFill/>
          <a:ln>
            <a:noFill/>
          </a:ln>
        </p:spPr>
      </p:pic>
    </p:spTree>
    <p:extLst>
      <p:ext uri="{BB962C8B-B14F-4D97-AF65-F5344CB8AC3E}">
        <p14:creationId xmlns:p14="http://schemas.microsoft.com/office/powerpoint/2010/main" xmlns="" val="2718640642"/>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8)">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750"/>
                                        <p:tgtEl>
                                          <p:spTgt spid="2">
                                            <p:txEl>
                                              <p:pRg st="0" end="0"/>
                                            </p:txEl>
                                          </p:spTgt>
                                        </p:tgtEl>
                                      </p:cBhvr>
                                    </p:animEffect>
                                    <p:anim calcmode="lin" valueType="num">
                                      <p:cBhvr>
                                        <p:cTn id="21"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fade">
                                      <p:cBhvr>
                                        <p:cTn id="27" dur="750"/>
                                        <p:tgtEl>
                                          <p:spTgt spid="2">
                                            <p:txEl>
                                              <p:pRg st="1" end="1"/>
                                            </p:txEl>
                                          </p:spTgt>
                                        </p:tgtEl>
                                      </p:cBhvr>
                                    </p:animEffect>
                                    <p:anim calcmode="lin" valueType="num">
                                      <p:cBhvr>
                                        <p:cTn id="28"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9"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grpId="0"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750"/>
                                        <p:tgtEl>
                                          <p:spTgt spid="2">
                                            <p:txEl>
                                              <p:pRg st="2" end="2"/>
                                            </p:txEl>
                                          </p:spTgt>
                                        </p:tgtEl>
                                      </p:cBhvr>
                                    </p:animEffect>
                                    <p:anim calcmode="lin" valueType="num">
                                      <p:cBhvr>
                                        <p:cTn id="35"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6" dur="7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fade">
                                      <p:cBhvr>
                                        <p:cTn id="41" dur="750"/>
                                        <p:tgtEl>
                                          <p:spTgt spid="2">
                                            <p:txEl>
                                              <p:pRg st="3" end="3"/>
                                            </p:txEl>
                                          </p:spTgt>
                                        </p:tgtEl>
                                      </p:cBhvr>
                                    </p:animEffect>
                                    <p:anim calcmode="lin" valueType="num">
                                      <p:cBhvr>
                                        <p:cTn id="42" dur="7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43" dur="7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p:cTn id="48" dur="1000" fill="hold"/>
                                        <p:tgtEl>
                                          <p:spTgt spid="10"/>
                                        </p:tgtEl>
                                        <p:attrNameLst>
                                          <p:attrName>ppt_w</p:attrName>
                                        </p:attrNameLst>
                                      </p:cBhvr>
                                      <p:tavLst>
                                        <p:tav tm="0">
                                          <p:val>
                                            <p:fltVal val="0"/>
                                          </p:val>
                                        </p:tav>
                                        <p:tav tm="100000">
                                          <p:val>
                                            <p:strVal val="#ppt_w"/>
                                          </p:val>
                                        </p:tav>
                                      </p:tavLst>
                                    </p:anim>
                                    <p:anim calcmode="lin" valueType="num">
                                      <p:cBhvr>
                                        <p:cTn id="49" dur="1000" fill="hold"/>
                                        <p:tgtEl>
                                          <p:spTgt spid="10"/>
                                        </p:tgtEl>
                                        <p:attrNameLst>
                                          <p:attrName>ppt_h</p:attrName>
                                        </p:attrNameLst>
                                      </p:cBhvr>
                                      <p:tavLst>
                                        <p:tav tm="0">
                                          <p:val>
                                            <p:fltVal val="0"/>
                                          </p:val>
                                        </p:tav>
                                        <p:tav tm="100000">
                                          <p:val>
                                            <p:strVal val="#ppt_h"/>
                                          </p:val>
                                        </p:tav>
                                      </p:tavLst>
                                    </p:anim>
                                    <p:anim calcmode="lin" valueType="num">
                                      <p:cBhvr>
                                        <p:cTn id="50" dur="1000" fill="hold"/>
                                        <p:tgtEl>
                                          <p:spTgt spid="10"/>
                                        </p:tgtEl>
                                        <p:attrNameLst>
                                          <p:attrName>style.rotation</p:attrName>
                                        </p:attrNameLst>
                                      </p:cBhvr>
                                      <p:tavLst>
                                        <p:tav tm="0">
                                          <p:val>
                                            <p:fltVal val="90"/>
                                          </p:val>
                                        </p:tav>
                                        <p:tav tm="100000">
                                          <p:val>
                                            <p:fltVal val="0"/>
                                          </p:val>
                                        </p:tav>
                                      </p:tavLst>
                                    </p:anim>
                                    <p:animEffect transition="in" filter="fade">
                                      <p:cBhvr>
                                        <p:cTn id="51" dur="10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1" presetClass="entr" presetSubtype="3"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wheel(3)">
                                      <p:cBhvr>
                                        <p:cTn id="56" dur="20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Effect transition="in" filter="fade">
                                      <p:cBhvr>
                                        <p:cTn id="61" dur="750"/>
                                        <p:tgtEl>
                                          <p:spTgt spid="4">
                                            <p:txEl>
                                              <p:pRg st="0" end="0"/>
                                            </p:txEl>
                                          </p:spTgt>
                                        </p:tgtEl>
                                      </p:cBhvr>
                                    </p:animEffect>
                                    <p:anim calcmode="lin" valueType="num">
                                      <p:cBhvr>
                                        <p:cTn id="62"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3" dur="75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4">
                                            <p:txEl>
                                              <p:pRg st="1" end="1"/>
                                            </p:txEl>
                                          </p:spTgt>
                                        </p:tgtEl>
                                        <p:attrNameLst>
                                          <p:attrName>style.visibility</p:attrName>
                                        </p:attrNameLst>
                                      </p:cBhvr>
                                      <p:to>
                                        <p:strVal val="visible"/>
                                      </p:to>
                                    </p:set>
                                    <p:animEffect transition="in" filter="fade">
                                      <p:cBhvr>
                                        <p:cTn id="68" dur="750"/>
                                        <p:tgtEl>
                                          <p:spTgt spid="4">
                                            <p:txEl>
                                              <p:pRg st="1" end="1"/>
                                            </p:txEl>
                                          </p:spTgt>
                                        </p:tgtEl>
                                      </p:cBhvr>
                                    </p:animEffect>
                                    <p:anim calcmode="lin" valueType="num">
                                      <p:cBhvr>
                                        <p:cTn id="69" dur="75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0" dur="75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7" presetClass="entr" presetSubtype="0" fill="hold" grpId="0" nodeType="clickEffect">
                                  <p:stCondLst>
                                    <p:cond delay="0"/>
                                  </p:stCondLst>
                                  <p:childTnLst>
                                    <p:set>
                                      <p:cBhvr>
                                        <p:cTn id="74" dur="1" fill="hold">
                                          <p:stCondLst>
                                            <p:cond delay="0"/>
                                          </p:stCondLst>
                                        </p:cTn>
                                        <p:tgtEl>
                                          <p:spTgt spid="4">
                                            <p:txEl>
                                              <p:pRg st="2" end="2"/>
                                            </p:txEl>
                                          </p:spTgt>
                                        </p:tgtEl>
                                        <p:attrNameLst>
                                          <p:attrName>style.visibility</p:attrName>
                                        </p:attrNameLst>
                                      </p:cBhvr>
                                      <p:to>
                                        <p:strVal val="visible"/>
                                      </p:to>
                                    </p:set>
                                    <p:animEffect transition="in" filter="fade">
                                      <p:cBhvr>
                                        <p:cTn id="75" dur="750"/>
                                        <p:tgtEl>
                                          <p:spTgt spid="4">
                                            <p:txEl>
                                              <p:pRg st="2" end="2"/>
                                            </p:txEl>
                                          </p:spTgt>
                                        </p:tgtEl>
                                      </p:cBhvr>
                                    </p:animEffect>
                                    <p:anim calcmode="lin" valueType="num">
                                      <p:cBhvr>
                                        <p:cTn id="76" dur="75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7" dur="75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7" presetClass="entr" presetSubtype="0" fill="hold" grpId="0"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750"/>
                                        <p:tgtEl>
                                          <p:spTgt spid="4">
                                            <p:txEl>
                                              <p:pRg st="3" end="3"/>
                                            </p:txEl>
                                          </p:spTgt>
                                        </p:tgtEl>
                                      </p:cBhvr>
                                    </p:animEffect>
                                    <p:anim calcmode="lin" valueType="num">
                                      <p:cBhvr>
                                        <p:cTn id="83" dur="75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84" dur="75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7" presetClass="entr" presetSubtype="0" fill="hold" grpId="0" nodeType="clickEffect">
                                  <p:stCondLst>
                                    <p:cond delay="0"/>
                                  </p:stCondLst>
                                  <p:childTnLst>
                                    <p:set>
                                      <p:cBhvr>
                                        <p:cTn id="88" dur="1" fill="hold">
                                          <p:stCondLst>
                                            <p:cond delay="0"/>
                                          </p:stCondLst>
                                        </p:cTn>
                                        <p:tgtEl>
                                          <p:spTgt spid="4">
                                            <p:txEl>
                                              <p:pRg st="4" end="4"/>
                                            </p:txEl>
                                          </p:spTgt>
                                        </p:tgtEl>
                                        <p:attrNameLst>
                                          <p:attrName>style.visibility</p:attrName>
                                        </p:attrNameLst>
                                      </p:cBhvr>
                                      <p:to>
                                        <p:strVal val="visible"/>
                                      </p:to>
                                    </p:set>
                                    <p:animEffect transition="in" filter="fade">
                                      <p:cBhvr>
                                        <p:cTn id="89" dur="750"/>
                                        <p:tgtEl>
                                          <p:spTgt spid="4">
                                            <p:txEl>
                                              <p:pRg st="4" end="4"/>
                                            </p:txEl>
                                          </p:spTgt>
                                        </p:tgtEl>
                                      </p:cBhvr>
                                    </p:animEffect>
                                    <p:anim calcmode="lin" valueType="num">
                                      <p:cBhvr>
                                        <p:cTn id="90" dur="75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91" dur="75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7" presetClass="entr" presetSubtype="0" fill="hold" grpId="0" nodeType="clickEffect">
                                  <p:stCondLst>
                                    <p:cond delay="0"/>
                                  </p:stCondLst>
                                  <p:childTnLst>
                                    <p:set>
                                      <p:cBhvr>
                                        <p:cTn id="95" dur="1" fill="hold">
                                          <p:stCondLst>
                                            <p:cond delay="0"/>
                                          </p:stCondLst>
                                        </p:cTn>
                                        <p:tgtEl>
                                          <p:spTgt spid="4">
                                            <p:txEl>
                                              <p:pRg st="5" end="5"/>
                                            </p:txEl>
                                          </p:spTgt>
                                        </p:tgtEl>
                                        <p:attrNameLst>
                                          <p:attrName>style.visibility</p:attrName>
                                        </p:attrNameLst>
                                      </p:cBhvr>
                                      <p:to>
                                        <p:strVal val="visible"/>
                                      </p:to>
                                    </p:set>
                                    <p:animEffect transition="in" filter="fade">
                                      <p:cBhvr>
                                        <p:cTn id="96" dur="750"/>
                                        <p:tgtEl>
                                          <p:spTgt spid="4">
                                            <p:txEl>
                                              <p:pRg st="5" end="5"/>
                                            </p:txEl>
                                          </p:spTgt>
                                        </p:tgtEl>
                                      </p:cBhvr>
                                    </p:animEffect>
                                    <p:anim calcmode="lin" valueType="num">
                                      <p:cBhvr>
                                        <p:cTn id="97" dur="75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98" dur="75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7" presetClass="entr" presetSubtype="0" fill="hold" grpId="0" nodeType="clickEffect">
                                  <p:stCondLst>
                                    <p:cond delay="0"/>
                                  </p:stCondLst>
                                  <p:childTnLst>
                                    <p:set>
                                      <p:cBhvr>
                                        <p:cTn id="102" dur="1" fill="hold">
                                          <p:stCondLst>
                                            <p:cond delay="0"/>
                                          </p:stCondLst>
                                        </p:cTn>
                                        <p:tgtEl>
                                          <p:spTgt spid="4">
                                            <p:txEl>
                                              <p:pRg st="6" end="6"/>
                                            </p:txEl>
                                          </p:spTgt>
                                        </p:tgtEl>
                                        <p:attrNameLst>
                                          <p:attrName>style.visibility</p:attrName>
                                        </p:attrNameLst>
                                      </p:cBhvr>
                                      <p:to>
                                        <p:strVal val="visible"/>
                                      </p:to>
                                    </p:set>
                                    <p:animEffect transition="in" filter="fade">
                                      <p:cBhvr>
                                        <p:cTn id="103" dur="750"/>
                                        <p:tgtEl>
                                          <p:spTgt spid="4">
                                            <p:txEl>
                                              <p:pRg st="6" end="6"/>
                                            </p:txEl>
                                          </p:spTgt>
                                        </p:tgtEl>
                                      </p:cBhvr>
                                    </p:animEffect>
                                    <p:anim calcmode="lin" valueType="num">
                                      <p:cBhvr>
                                        <p:cTn id="104" dur="75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105" dur="75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31" presetClass="entr" presetSubtype="0" fill="hold" grpId="0" nodeType="clickEffect">
                                  <p:stCondLst>
                                    <p:cond delay="0"/>
                                  </p:stCondLst>
                                  <p:childTnLst>
                                    <p:set>
                                      <p:cBhvr>
                                        <p:cTn id="109" dur="1" fill="hold">
                                          <p:stCondLst>
                                            <p:cond delay="0"/>
                                          </p:stCondLst>
                                        </p:cTn>
                                        <p:tgtEl>
                                          <p:spTgt spid="12"/>
                                        </p:tgtEl>
                                        <p:attrNameLst>
                                          <p:attrName>style.visibility</p:attrName>
                                        </p:attrNameLst>
                                      </p:cBhvr>
                                      <p:to>
                                        <p:strVal val="visible"/>
                                      </p:to>
                                    </p:set>
                                    <p:anim calcmode="lin" valueType="num">
                                      <p:cBhvr>
                                        <p:cTn id="110" dur="1000" fill="hold"/>
                                        <p:tgtEl>
                                          <p:spTgt spid="12"/>
                                        </p:tgtEl>
                                        <p:attrNameLst>
                                          <p:attrName>ppt_w</p:attrName>
                                        </p:attrNameLst>
                                      </p:cBhvr>
                                      <p:tavLst>
                                        <p:tav tm="0">
                                          <p:val>
                                            <p:fltVal val="0"/>
                                          </p:val>
                                        </p:tav>
                                        <p:tav tm="100000">
                                          <p:val>
                                            <p:strVal val="#ppt_w"/>
                                          </p:val>
                                        </p:tav>
                                      </p:tavLst>
                                    </p:anim>
                                    <p:anim calcmode="lin" valueType="num">
                                      <p:cBhvr>
                                        <p:cTn id="111" dur="1000" fill="hold"/>
                                        <p:tgtEl>
                                          <p:spTgt spid="12"/>
                                        </p:tgtEl>
                                        <p:attrNameLst>
                                          <p:attrName>ppt_h</p:attrName>
                                        </p:attrNameLst>
                                      </p:cBhvr>
                                      <p:tavLst>
                                        <p:tav tm="0">
                                          <p:val>
                                            <p:fltVal val="0"/>
                                          </p:val>
                                        </p:tav>
                                        <p:tav tm="100000">
                                          <p:val>
                                            <p:strVal val="#ppt_h"/>
                                          </p:val>
                                        </p:tav>
                                      </p:tavLst>
                                    </p:anim>
                                    <p:anim calcmode="lin" valueType="num">
                                      <p:cBhvr>
                                        <p:cTn id="112" dur="1000" fill="hold"/>
                                        <p:tgtEl>
                                          <p:spTgt spid="12"/>
                                        </p:tgtEl>
                                        <p:attrNameLst>
                                          <p:attrName>style.rotation</p:attrName>
                                        </p:attrNameLst>
                                      </p:cBhvr>
                                      <p:tavLst>
                                        <p:tav tm="0">
                                          <p:val>
                                            <p:fltVal val="90"/>
                                          </p:val>
                                        </p:tav>
                                        <p:tav tm="100000">
                                          <p:val>
                                            <p:fltVal val="0"/>
                                          </p:val>
                                        </p:tav>
                                      </p:tavLst>
                                    </p:anim>
                                    <p:animEffect transition="in" filter="fade">
                                      <p:cBhvr>
                                        <p:cTn id="113" dur="1000"/>
                                        <p:tgtEl>
                                          <p:spTgt spid="12"/>
                                        </p:tgtEl>
                                      </p:cBhvr>
                                    </p:animEffect>
                                  </p:childTnLst>
                                </p:cTn>
                              </p:par>
                            </p:childTnLst>
                          </p:cTn>
                        </p:par>
                      </p:childTnLst>
                    </p:cTn>
                  </p:par>
                  <p:par>
                    <p:cTn id="114" fill="hold">
                      <p:stCondLst>
                        <p:cond delay="indefinite"/>
                      </p:stCondLst>
                      <p:childTnLst>
                        <p:par>
                          <p:cTn id="115" fill="hold">
                            <p:stCondLst>
                              <p:cond delay="0"/>
                            </p:stCondLst>
                            <p:childTnLst>
                              <p:par>
                                <p:cTn id="116" presetID="21" presetClass="entr" presetSubtype="4" fill="hold" nodeType="clickEffect">
                                  <p:stCondLst>
                                    <p:cond delay="0"/>
                                  </p:stCondLst>
                                  <p:childTnLst>
                                    <p:set>
                                      <p:cBhvr>
                                        <p:cTn id="117" dur="1" fill="hold">
                                          <p:stCondLst>
                                            <p:cond delay="0"/>
                                          </p:stCondLst>
                                        </p:cTn>
                                        <p:tgtEl>
                                          <p:spTgt spid="14"/>
                                        </p:tgtEl>
                                        <p:attrNameLst>
                                          <p:attrName>style.visibility</p:attrName>
                                        </p:attrNameLst>
                                      </p:cBhvr>
                                      <p:to>
                                        <p:strVal val="visible"/>
                                      </p:to>
                                    </p:set>
                                    <p:animEffect transition="in" filter="wheel(4)">
                                      <p:cBhvr>
                                        <p:cTn id="118" dur="2000"/>
                                        <p:tgtEl>
                                          <p:spTgt spid="14"/>
                                        </p:tgtEl>
                                      </p:cBhvr>
                                    </p:animEffect>
                                  </p:childTnLst>
                                </p:cTn>
                              </p:par>
                            </p:childTnLst>
                          </p:cTn>
                        </p:par>
                      </p:childTnLst>
                    </p:cTn>
                  </p:par>
                  <p:par>
                    <p:cTn id="119" fill="hold">
                      <p:stCondLst>
                        <p:cond delay="indefinite"/>
                      </p:stCondLst>
                      <p:childTnLst>
                        <p:par>
                          <p:cTn id="120" fill="hold">
                            <p:stCondLst>
                              <p:cond delay="0"/>
                            </p:stCondLst>
                            <p:childTnLst>
                              <p:par>
                                <p:cTn id="121" presetID="47" presetClass="entr" presetSubtype="0" fill="hold" grpId="0" nodeType="clickEffect">
                                  <p:stCondLst>
                                    <p:cond delay="0"/>
                                  </p:stCondLst>
                                  <p:childTnLst>
                                    <p:set>
                                      <p:cBhvr>
                                        <p:cTn id="122" dur="1" fill="hold">
                                          <p:stCondLst>
                                            <p:cond delay="0"/>
                                          </p:stCondLst>
                                        </p:cTn>
                                        <p:tgtEl>
                                          <p:spTgt spid="13">
                                            <p:txEl>
                                              <p:pRg st="0" end="0"/>
                                            </p:txEl>
                                          </p:spTgt>
                                        </p:tgtEl>
                                        <p:attrNameLst>
                                          <p:attrName>style.visibility</p:attrName>
                                        </p:attrNameLst>
                                      </p:cBhvr>
                                      <p:to>
                                        <p:strVal val="visible"/>
                                      </p:to>
                                    </p:set>
                                    <p:animEffect transition="in" filter="fade">
                                      <p:cBhvr>
                                        <p:cTn id="123" dur="750"/>
                                        <p:tgtEl>
                                          <p:spTgt spid="13">
                                            <p:txEl>
                                              <p:pRg st="0" end="0"/>
                                            </p:txEl>
                                          </p:spTgt>
                                        </p:tgtEl>
                                      </p:cBhvr>
                                    </p:animEffect>
                                    <p:anim calcmode="lin" valueType="num">
                                      <p:cBhvr>
                                        <p:cTn id="124" dur="75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25" dur="75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7" presetClass="entr" presetSubtype="0" fill="hold" grpId="0" nodeType="clickEffect">
                                  <p:stCondLst>
                                    <p:cond delay="0"/>
                                  </p:stCondLst>
                                  <p:childTnLst>
                                    <p:set>
                                      <p:cBhvr>
                                        <p:cTn id="129" dur="1" fill="hold">
                                          <p:stCondLst>
                                            <p:cond delay="0"/>
                                          </p:stCondLst>
                                        </p:cTn>
                                        <p:tgtEl>
                                          <p:spTgt spid="13">
                                            <p:txEl>
                                              <p:pRg st="1" end="1"/>
                                            </p:txEl>
                                          </p:spTgt>
                                        </p:tgtEl>
                                        <p:attrNameLst>
                                          <p:attrName>style.visibility</p:attrName>
                                        </p:attrNameLst>
                                      </p:cBhvr>
                                      <p:to>
                                        <p:strVal val="visible"/>
                                      </p:to>
                                    </p:set>
                                    <p:animEffect transition="in" filter="fade">
                                      <p:cBhvr>
                                        <p:cTn id="130" dur="750"/>
                                        <p:tgtEl>
                                          <p:spTgt spid="13">
                                            <p:txEl>
                                              <p:pRg st="1" end="1"/>
                                            </p:txEl>
                                          </p:spTgt>
                                        </p:tgtEl>
                                      </p:cBhvr>
                                    </p:animEffect>
                                    <p:anim calcmode="lin" valueType="num">
                                      <p:cBhvr>
                                        <p:cTn id="131" dur="75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132" dur="75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7" presetClass="entr" presetSubtype="0" fill="hold" grpId="0" nodeType="clickEffect">
                                  <p:stCondLst>
                                    <p:cond delay="0"/>
                                  </p:stCondLst>
                                  <p:childTnLst>
                                    <p:set>
                                      <p:cBhvr>
                                        <p:cTn id="136" dur="1" fill="hold">
                                          <p:stCondLst>
                                            <p:cond delay="0"/>
                                          </p:stCondLst>
                                        </p:cTn>
                                        <p:tgtEl>
                                          <p:spTgt spid="13">
                                            <p:txEl>
                                              <p:pRg st="2" end="2"/>
                                            </p:txEl>
                                          </p:spTgt>
                                        </p:tgtEl>
                                        <p:attrNameLst>
                                          <p:attrName>style.visibility</p:attrName>
                                        </p:attrNameLst>
                                      </p:cBhvr>
                                      <p:to>
                                        <p:strVal val="visible"/>
                                      </p:to>
                                    </p:set>
                                    <p:animEffect transition="in" filter="fade">
                                      <p:cBhvr>
                                        <p:cTn id="137" dur="750"/>
                                        <p:tgtEl>
                                          <p:spTgt spid="13">
                                            <p:txEl>
                                              <p:pRg st="2" end="2"/>
                                            </p:txEl>
                                          </p:spTgt>
                                        </p:tgtEl>
                                      </p:cBhvr>
                                    </p:animEffect>
                                    <p:anim calcmode="lin" valueType="num">
                                      <p:cBhvr>
                                        <p:cTn id="138" dur="75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39" dur="75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7" presetClass="entr" presetSubtype="0" fill="hold" grpId="0" nodeType="clickEffect">
                                  <p:stCondLst>
                                    <p:cond delay="0"/>
                                  </p:stCondLst>
                                  <p:childTnLst>
                                    <p:set>
                                      <p:cBhvr>
                                        <p:cTn id="143" dur="1" fill="hold">
                                          <p:stCondLst>
                                            <p:cond delay="0"/>
                                          </p:stCondLst>
                                        </p:cTn>
                                        <p:tgtEl>
                                          <p:spTgt spid="13">
                                            <p:txEl>
                                              <p:pRg st="3" end="3"/>
                                            </p:txEl>
                                          </p:spTgt>
                                        </p:tgtEl>
                                        <p:attrNameLst>
                                          <p:attrName>style.visibility</p:attrName>
                                        </p:attrNameLst>
                                      </p:cBhvr>
                                      <p:to>
                                        <p:strVal val="visible"/>
                                      </p:to>
                                    </p:set>
                                    <p:animEffect transition="in" filter="fade">
                                      <p:cBhvr>
                                        <p:cTn id="144" dur="750"/>
                                        <p:tgtEl>
                                          <p:spTgt spid="13">
                                            <p:txEl>
                                              <p:pRg st="3" end="3"/>
                                            </p:txEl>
                                          </p:spTgt>
                                        </p:tgtEl>
                                      </p:cBhvr>
                                    </p:animEffect>
                                    <p:anim calcmode="lin" valueType="num">
                                      <p:cBhvr>
                                        <p:cTn id="145" dur="75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6" dur="75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uild="p"/>
      <p:bldP spid="10" grpId="0"/>
      <p:bldP spid="4" grpId="0" build="p"/>
      <p:bldP spid="12"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8" name="Rectangle 7"/>
          <p:cNvSpPr/>
          <p:nvPr/>
        </p:nvSpPr>
        <p:spPr>
          <a:xfrm>
            <a:off x="182289" y="621782"/>
            <a:ext cx="6856364"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IceCreamSandwich(ICS) </a:t>
            </a:r>
            <a:r>
              <a:rPr lang="en-US" sz="2800" b="1" dirty="0">
                <a:ln>
                  <a:prstDash val="solid"/>
                </a:ln>
                <a:effectLst>
                  <a:outerShdw blurRad="88000" dist="50800" dir="5040000" algn="tl">
                    <a:schemeClr val="accent4">
                      <a:tint val="80000"/>
                      <a:satMod val="250000"/>
                      <a:alpha val="45000"/>
                    </a:schemeClr>
                  </a:outerShdw>
                </a:effectLst>
                <a:latin typeface="Helvetica" pitchFamily="34" charset="0"/>
              </a:rPr>
              <a:t>4</a:t>
            </a: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.0</a:t>
            </a:r>
            <a:endParaRPr lang="en-US" sz="2800" b="1" cap="none" spc="0" dirty="0">
              <a:ln>
                <a:prstDash val="solid"/>
              </a:ln>
              <a:effectLst>
                <a:outerShdw blurRad="88000" dist="50800" dir="5040000" algn="tl">
                  <a:schemeClr val="accent4">
                    <a:tint val="80000"/>
                    <a:satMod val="250000"/>
                    <a:alpha val="45000"/>
                  </a:schemeClr>
                </a:outerShdw>
              </a:effectLst>
            </a:endParaRPr>
          </a:p>
        </p:txBody>
      </p:sp>
      <p:pic>
        <p:nvPicPr>
          <p:cNvPr id="9" name="Picture 8" descr="http://www.geek.com/wp-content/uploads/2011/08/android_ice-cream-sandwich-580x423.jpg">
            <a:hlinkClick r:id="rId2"/>
          </p:cNvPr>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956447" y="1145002"/>
            <a:ext cx="1905000" cy="1371600"/>
          </a:xfrm>
          <a:prstGeom prst="rect">
            <a:avLst/>
          </a:prstGeom>
          <a:noFill/>
          <a:ln>
            <a:noFill/>
          </a:ln>
        </p:spPr>
      </p:pic>
      <p:sp>
        <p:nvSpPr>
          <p:cNvPr id="2" name="TextBox 1"/>
          <p:cNvSpPr txBox="1"/>
          <p:nvPr/>
        </p:nvSpPr>
        <p:spPr>
          <a:xfrm>
            <a:off x="805479" y="1185422"/>
            <a:ext cx="5832697" cy="1908215"/>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November 14, </a:t>
            </a:r>
            <a:r>
              <a:rPr lang="en-US" sz="2000" dirty="0" smtClean="0">
                <a:solidFill>
                  <a:srgbClr val="7030A0"/>
                </a:solidFill>
              </a:rPr>
              <a:t>2011.</a:t>
            </a:r>
          </a:p>
          <a:p>
            <a:pPr marL="285750" lvl="0" indent="-285750">
              <a:buFont typeface="Wingdings" pitchFamily="2" charset="2"/>
              <a:buChar char="ü"/>
            </a:pPr>
            <a:r>
              <a:rPr lang="en-US" sz="2000" dirty="0"/>
              <a:t> Virtual button in the </a:t>
            </a:r>
            <a:r>
              <a:rPr lang="en-US" sz="2000" dirty="0" smtClean="0"/>
              <a:t>UI.</a:t>
            </a:r>
          </a:p>
          <a:p>
            <a:pPr marL="285750" lvl="0" indent="-285750">
              <a:buFont typeface="Wingdings" pitchFamily="2" charset="2"/>
              <a:buChar char="ü"/>
            </a:pPr>
            <a:r>
              <a:rPr lang="en-US" sz="2000" dirty="0"/>
              <a:t> A new typeface family for the UI, </a:t>
            </a:r>
            <a:r>
              <a:rPr lang="en-US" sz="2000" dirty="0" smtClean="0"/>
              <a:t>Roboto.</a:t>
            </a:r>
          </a:p>
          <a:p>
            <a:pPr marL="285750" lvl="0" indent="-285750">
              <a:buFont typeface="Wingdings" pitchFamily="2" charset="2"/>
              <a:buChar char="ü"/>
            </a:pPr>
            <a:r>
              <a:rPr lang="en-US" sz="2000" dirty="0"/>
              <a:t> Ability to shut down apps that are using data in the </a:t>
            </a:r>
            <a:r>
              <a:rPr lang="en-US" sz="2000" dirty="0" smtClean="0"/>
              <a:t>background.</a:t>
            </a:r>
            <a:endParaRPr lang="en-US" sz="2000" dirty="0"/>
          </a:p>
          <a:p>
            <a:pPr marL="285750" indent="-285750">
              <a:buFont typeface="Wingdings" pitchFamily="2" charset="2"/>
              <a:buChar char="ü"/>
            </a:pPr>
            <a:endParaRPr lang="en-US" dirty="0"/>
          </a:p>
        </p:txBody>
      </p:sp>
      <p:sp>
        <p:nvSpPr>
          <p:cNvPr id="10" name="Rectangle 9"/>
          <p:cNvSpPr/>
          <p:nvPr/>
        </p:nvSpPr>
        <p:spPr>
          <a:xfrm>
            <a:off x="182289" y="3183827"/>
            <a:ext cx="4402167" cy="523220"/>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marL="457200" indent="-457200" algn="ctr">
              <a:buFont typeface="Wingdings" pitchFamily="2" charset="2"/>
              <a:buChar char="Ø"/>
            </a:pP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Android JellyBean </a:t>
            </a:r>
            <a:r>
              <a:rPr lang="en-US" sz="2800" b="1" dirty="0" smtClean="0">
                <a:ln>
                  <a:prstDash val="solid"/>
                </a:ln>
                <a:effectLst>
                  <a:outerShdw blurRad="88000" dist="50800" dir="5040000" algn="tl">
                    <a:schemeClr val="accent4">
                      <a:tint val="80000"/>
                      <a:satMod val="250000"/>
                      <a:alpha val="45000"/>
                    </a:schemeClr>
                  </a:outerShdw>
                </a:effectLst>
                <a:latin typeface="Helvetica" pitchFamily="34" charset="0"/>
              </a:rPr>
              <a:t>4</a:t>
            </a:r>
            <a:r>
              <a:rPr lang="en-US" sz="2800" b="1" cap="none" spc="0" dirty="0" smtClean="0">
                <a:ln>
                  <a:prstDash val="solid"/>
                </a:ln>
                <a:effectLst>
                  <a:outerShdw blurRad="88000" dist="50800" dir="5040000" algn="tl">
                    <a:schemeClr val="accent4">
                      <a:tint val="80000"/>
                      <a:satMod val="250000"/>
                      <a:alpha val="45000"/>
                    </a:schemeClr>
                  </a:outerShdw>
                </a:effectLst>
                <a:latin typeface="Helvetica" pitchFamily="34" charset="0"/>
              </a:rPr>
              <a:t>.1</a:t>
            </a:r>
            <a:endParaRPr lang="en-US" sz="2800" b="1" cap="none" spc="0" dirty="0">
              <a:ln>
                <a:prstDash val="solid"/>
              </a:ln>
              <a:effectLst>
                <a:outerShdw blurRad="88000" dist="50800" dir="5040000" algn="tl">
                  <a:schemeClr val="accent4">
                    <a:tint val="80000"/>
                    <a:satMod val="250000"/>
                    <a:alpha val="45000"/>
                  </a:schemeClr>
                </a:outerShdw>
              </a:effectLst>
            </a:endParaRPr>
          </a:p>
        </p:txBody>
      </p:sp>
      <p:sp>
        <p:nvSpPr>
          <p:cNvPr id="4" name="TextBox 3"/>
          <p:cNvSpPr txBox="1"/>
          <p:nvPr/>
        </p:nvSpPr>
        <p:spPr>
          <a:xfrm>
            <a:off x="786678" y="3707047"/>
            <a:ext cx="5870301" cy="1015663"/>
          </a:xfrm>
          <a:prstGeom prst="rect">
            <a:avLst/>
          </a:prstGeom>
          <a:noFill/>
        </p:spPr>
        <p:txBody>
          <a:bodyPr wrap="square" rtlCol="0">
            <a:spAutoFit/>
          </a:bodyPr>
          <a:lstStyle/>
          <a:p>
            <a:pPr marL="285750" indent="-285750">
              <a:buFont typeface="Wingdings" pitchFamily="2" charset="2"/>
              <a:buChar char="ü"/>
            </a:pPr>
            <a:r>
              <a:rPr lang="en-US" sz="2000" dirty="0" smtClean="0"/>
              <a:t> Released on </a:t>
            </a:r>
            <a:r>
              <a:rPr lang="en-US" sz="2000" dirty="0">
                <a:solidFill>
                  <a:srgbClr val="7030A0"/>
                </a:solidFill>
              </a:rPr>
              <a:t>June 27, </a:t>
            </a:r>
            <a:r>
              <a:rPr lang="en-US" sz="2000" dirty="0" smtClean="0">
                <a:solidFill>
                  <a:srgbClr val="7030A0"/>
                </a:solidFill>
              </a:rPr>
              <a:t>2012.</a:t>
            </a:r>
          </a:p>
          <a:p>
            <a:pPr marL="285750" indent="-285750">
              <a:buFont typeface="Wingdings" pitchFamily="2" charset="2"/>
              <a:buChar char="ü"/>
            </a:pPr>
            <a:r>
              <a:rPr lang="en-US" sz="2000" dirty="0"/>
              <a:t> </a:t>
            </a:r>
            <a:r>
              <a:rPr lang="en-US" sz="2000" dirty="0" smtClean="0"/>
              <a:t>Latest version of Android.</a:t>
            </a:r>
          </a:p>
          <a:p>
            <a:pPr marL="285750" indent="-285750">
              <a:buFont typeface="Wingdings" pitchFamily="2" charset="2"/>
              <a:buChar char="ü"/>
            </a:pPr>
            <a:r>
              <a:rPr lang="en-US" sz="2000" dirty="0"/>
              <a:t> Smoother user </a:t>
            </a:r>
            <a:r>
              <a:rPr lang="en-US" sz="2000" dirty="0" smtClean="0"/>
              <a:t>interface.</a:t>
            </a:r>
          </a:p>
        </p:txBody>
      </p:sp>
      <p:pic>
        <p:nvPicPr>
          <p:cNvPr id="11" name="Picture 10"/>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5058201" y="2818306"/>
            <a:ext cx="1865264" cy="2258957"/>
          </a:xfrm>
          <a:prstGeom prst="rect">
            <a:avLst/>
          </a:prstGeom>
        </p:spPr>
      </p:pic>
    </p:spTree>
    <p:extLst>
      <p:ext uri="{BB962C8B-B14F-4D97-AF65-F5344CB8AC3E}">
        <p14:creationId xmlns:p14="http://schemas.microsoft.com/office/powerpoint/2010/main" xmlns="" val="2367897770"/>
      </p:ext>
    </p:extLst>
  </p:cSld>
  <p:clrMapOvr>
    <a:masterClrMapping/>
  </p:clrMapOvr>
  <mc:AlternateContent xmlns:mc="http://schemas.openxmlformats.org/markup-compatibility/2006">
    <mc:Choice xmlns:p14="http://schemas.microsoft.com/office/powerpoint/2010/main" xmlns=""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vertical)">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 calcmode="lin" valueType="num">
                                      <p:cBhvr>
                                        <p:cTn id="17" dur="75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18" dur="75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19" dur="750" accel="50000" fill="hold">
                                          <p:stCondLst>
                                            <p:cond delay="75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20" dur="15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21" dur="75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22" dur="75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23" dur="750" accel="50000" fill="hold">
                                          <p:stCondLst>
                                            <p:cond delay="75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4" dur="1500" decel="50000">
                                          <p:stCondLst>
                                            <p:cond delay="0"/>
                                          </p:stCondLst>
                                        </p:cTn>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 calcmode="lin" valueType="num">
                                      <p:cBhvr>
                                        <p:cTn id="29" dur="750" decel="50000" fill="hold">
                                          <p:stCondLst>
                                            <p:cond delay="0"/>
                                          </p:stCondLst>
                                        </p:cTn>
                                        <p:tgtEl>
                                          <p:spTgt spid="2">
                                            <p:txEl>
                                              <p:pRg st="1" end="1"/>
                                            </p:txEl>
                                          </p:spTgt>
                                        </p:tgtEl>
                                        <p:attrNameLst>
                                          <p:attrName>style.rotation</p:attrName>
                                        </p:attrNameLst>
                                      </p:cBhvr>
                                      <p:tavLst>
                                        <p:tav tm="0">
                                          <p:val>
                                            <p:fltVal val="-90"/>
                                          </p:val>
                                        </p:tav>
                                        <p:tav tm="100000">
                                          <p:val>
                                            <p:fltVal val="0"/>
                                          </p:val>
                                        </p:tav>
                                      </p:tavLst>
                                    </p:anim>
                                    <p:anim calcmode="lin" valueType="num">
                                      <p:cBhvr>
                                        <p:cTn id="30" dur="750" decel="50000" fill="hold">
                                          <p:stCondLst>
                                            <p:cond delay="0"/>
                                          </p:stCondLst>
                                        </p:cTn>
                                        <p:tgtEl>
                                          <p:spTgt spid="2">
                                            <p:txEl>
                                              <p:pRg st="1" end="1"/>
                                            </p:txEl>
                                          </p:spTgt>
                                        </p:tgtEl>
                                        <p:attrNameLst>
                                          <p:attrName>ppt_w</p:attrName>
                                        </p:attrNameLst>
                                      </p:cBhvr>
                                      <p:tavLst>
                                        <p:tav tm="0">
                                          <p:val>
                                            <p:strVal val="#ppt_w"/>
                                          </p:val>
                                        </p:tav>
                                        <p:tav tm="100000">
                                          <p:val>
                                            <p:strVal val="#ppt_w*.05"/>
                                          </p:val>
                                        </p:tav>
                                      </p:tavLst>
                                    </p:anim>
                                    <p:anim calcmode="lin" valueType="num">
                                      <p:cBhvr>
                                        <p:cTn id="31" dur="750" accel="50000" fill="hold">
                                          <p:stCondLst>
                                            <p:cond delay="750"/>
                                          </p:stCondLst>
                                        </p:cTn>
                                        <p:tgtEl>
                                          <p:spTgt spid="2">
                                            <p:txEl>
                                              <p:pRg st="1" end="1"/>
                                            </p:txEl>
                                          </p:spTgt>
                                        </p:tgtEl>
                                        <p:attrNameLst>
                                          <p:attrName>ppt_w</p:attrName>
                                        </p:attrNameLst>
                                      </p:cBhvr>
                                      <p:tavLst>
                                        <p:tav tm="0">
                                          <p:val>
                                            <p:strVal val="#ppt_w*.05"/>
                                          </p:val>
                                        </p:tav>
                                        <p:tav tm="100000">
                                          <p:val>
                                            <p:strVal val="#ppt_w"/>
                                          </p:val>
                                        </p:tav>
                                      </p:tavLst>
                                    </p:anim>
                                    <p:anim calcmode="lin" valueType="num">
                                      <p:cBhvr>
                                        <p:cTn id="32" dur="1500" fill="hold"/>
                                        <p:tgtEl>
                                          <p:spTgt spid="2">
                                            <p:txEl>
                                              <p:pRg st="1" end="1"/>
                                            </p:txEl>
                                          </p:spTgt>
                                        </p:tgtEl>
                                        <p:attrNameLst>
                                          <p:attrName>ppt_h</p:attrName>
                                        </p:attrNameLst>
                                      </p:cBhvr>
                                      <p:tavLst>
                                        <p:tav tm="0">
                                          <p:val>
                                            <p:strVal val="#ppt_h"/>
                                          </p:val>
                                        </p:tav>
                                        <p:tav tm="100000">
                                          <p:val>
                                            <p:strVal val="#ppt_h"/>
                                          </p:val>
                                        </p:tav>
                                      </p:tavLst>
                                    </p:anim>
                                    <p:anim calcmode="lin" valueType="num">
                                      <p:cBhvr>
                                        <p:cTn id="33" dur="750" decel="50000" fill="hold">
                                          <p:stCondLst>
                                            <p:cond delay="0"/>
                                          </p:stCondLst>
                                        </p:cTn>
                                        <p:tgtEl>
                                          <p:spTgt spid="2">
                                            <p:txEl>
                                              <p:pRg st="1" end="1"/>
                                            </p:txEl>
                                          </p:spTgt>
                                        </p:tgtEl>
                                        <p:attrNameLst>
                                          <p:attrName>ppt_x</p:attrName>
                                        </p:attrNameLst>
                                      </p:cBhvr>
                                      <p:tavLst>
                                        <p:tav tm="0">
                                          <p:val>
                                            <p:strVal val="#ppt_x+.4"/>
                                          </p:val>
                                        </p:tav>
                                        <p:tav tm="100000">
                                          <p:val>
                                            <p:strVal val="#ppt_x"/>
                                          </p:val>
                                        </p:tav>
                                      </p:tavLst>
                                    </p:anim>
                                    <p:anim calcmode="lin" valueType="num">
                                      <p:cBhvr>
                                        <p:cTn id="34" dur="750" decel="50000" fill="hold">
                                          <p:stCondLst>
                                            <p:cond delay="0"/>
                                          </p:stCondLst>
                                        </p:cTn>
                                        <p:tgtEl>
                                          <p:spTgt spid="2">
                                            <p:txEl>
                                              <p:pRg st="1" end="1"/>
                                            </p:txEl>
                                          </p:spTgt>
                                        </p:tgtEl>
                                        <p:attrNameLst>
                                          <p:attrName>ppt_y</p:attrName>
                                        </p:attrNameLst>
                                      </p:cBhvr>
                                      <p:tavLst>
                                        <p:tav tm="0">
                                          <p:val>
                                            <p:strVal val="#ppt_y-.2"/>
                                          </p:val>
                                        </p:tav>
                                        <p:tav tm="100000">
                                          <p:val>
                                            <p:strVal val="#ppt_y+.1"/>
                                          </p:val>
                                        </p:tav>
                                      </p:tavLst>
                                    </p:anim>
                                    <p:anim calcmode="lin" valueType="num">
                                      <p:cBhvr>
                                        <p:cTn id="35" dur="750" accel="50000" fill="hold">
                                          <p:stCondLst>
                                            <p:cond delay="750"/>
                                          </p:stCondLst>
                                        </p:cTn>
                                        <p:tgtEl>
                                          <p:spTgt spid="2">
                                            <p:txEl>
                                              <p:pRg st="1" end="1"/>
                                            </p:txEl>
                                          </p:spTgt>
                                        </p:tgtEl>
                                        <p:attrNameLst>
                                          <p:attrName>ppt_y</p:attrName>
                                        </p:attrNameLst>
                                      </p:cBhvr>
                                      <p:tavLst>
                                        <p:tav tm="0">
                                          <p:val>
                                            <p:strVal val="#ppt_y+.1"/>
                                          </p:val>
                                        </p:tav>
                                        <p:tav tm="100000">
                                          <p:val>
                                            <p:strVal val="#ppt_y"/>
                                          </p:val>
                                        </p:tav>
                                      </p:tavLst>
                                    </p:anim>
                                    <p:animEffect transition="in" filter="fade">
                                      <p:cBhvr>
                                        <p:cTn id="36" dur="1500" decel="50000">
                                          <p:stCondLst>
                                            <p:cond delay="0"/>
                                          </p:stCondLst>
                                        </p:cTn>
                                        <p:tgtEl>
                                          <p:spTgt spid="2">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grpId="0" nodeType="clickEffect">
                                  <p:stCondLst>
                                    <p:cond delay="0"/>
                                  </p:stCondLst>
                                  <p:childTnLst>
                                    <p:set>
                                      <p:cBhvr>
                                        <p:cTn id="40" dur="1" fill="hold">
                                          <p:stCondLst>
                                            <p:cond delay="0"/>
                                          </p:stCondLst>
                                        </p:cTn>
                                        <p:tgtEl>
                                          <p:spTgt spid="2">
                                            <p:txEl>
                                              <p:pRg st="2" end="2"/>
                                            </p:txEl>
                                          </p:spTgt>
                                        </p:tgtEl>
                                        <p:attrNameLst>
                                          <p:attrName>style.visibility</p:attrName>
                                        </p:attrNameLst>
                                      </p:cBhvr>
                                      <p:to>
                                        <p:strVal val="visible"/>
                                      </p:to>
                                    </p:set>
                                    <p:anim calcmode="lin" valueType="num">
                                      <p:cBhvr>
                                        <p:cTn id="41" dur="750" decel="50000" fill="hold">
                                          <p:stCondLst>
                                            <p:cond delay="0"/>
                                          </p:stCondLst>
                                        </p:cTn>
                                        <p:tgtEl>
                                          <p:spTgt spid="2">
                                            <p:txEl>
                                              <p:pRg st="2" end="2"/>
                                            </p:txEl>
                                          </p:spTgt>
                                        </p:tgtEl>
                                        <p:attrNameLst>
                                          <p:attrName>style.rotation</p:attrName>
                                        </p:attrNameLst>
                                      </p:cBhvr>
                                      <p:tavLst>
                                        <p:tav tm="0">
                                          <p:val>
                                            <p:fltVal val="-90"/>
                                          </p:val>
                                        </p:tav>
                                        <p:tav tm="100000">
                                          <p:val>
                                            <p:fltVal val="0"/>
                                          </p:val>
                                        </p:tav>
                                      </p:tavLst>
                                    </p:anim>
                                    <p:anim calcmode="lin" valueType="num">
                                      <p:cBhvr>
                                        <p:cTn id="42" dur="750" decel="50000" fill="hold">
                                          <p:stCondLst>
                                            <p:cond delay="0"/>
                                          </p:stCondLst>
                                        </p:cTn>
                                        <p:tgtEl>
                                          <p:spTgt spid="2">
                                            <p:txEl>
                                              <p:pRg st="2" end="2"/>
                                            </p:txEl>
                                          </p:spTgt>
                                        </p:tgtEl>
                                        <p:attrNameLst>
                                          <p:attrName>ppt_w</p:attrName>
                                        </p:attrNameLst>
                                      </p:cBhvr>
                                      <p:tavLst>
                                        <p:tav tm="0">
                                          <p:val>
                                            <p:strVal val="#ppt_w"/>
                                          </p:val>
                                        </p:tav>
                                        <p:tav tm="100000">
                                          <p:val>
                                            <p:strVal val="#ppt_w*.05"/>
                                          </p:val>
                                        </p:tav>
                                      </p:tavLst>
                                    </p:anim>
                                    <p:anim calcmode="lin" valueType="num">
                                      <p:cBhvr>
                                        <p:cTn id="43" dur="750" accel="50000" fill="hold">
                                          <p:stCondLst>
                                            <p:cond delay="750"/>
                                          </p:stCondLst>
                                        </p:cTn>
                                        <p:tgtEl>
                                          <p:spTgt spid="2">
                                            <p:txEl>
                                              <p:pRg st="2" end="2"/>
                                            </p:txEl>
                                          </p:spTgt>
                                        </p:tgtEl>
                                        <p:attrNameLst>
                                          <p:attrName>ppt_w</p:attrName>
                                        </p:attrNameLst>
                                      </p:cBhvr>
                                      <p:tavLst>
                                        <p:tav tm="0">
                                          <p:val>
                                            <p:strVal val="#ppt_w*.05"/>
                                          </p:val>
                                        </p:tav>
                                        <p:tav tm="100000">
                                          <p:val>
                                            <p:strVal val="#ppt_w"/>
                                          </p:val>
                                        </p:tav>
                                      </p:tavLst>
                                    </p:anim>
                                    <p:anim calcmode="lin" valueType="num">
                                      <p:cBhvr>
                                        <p:cTn id="44" dur="1500" fill="hold"/>
                                        <p:tgtEl>
                                          <p:spTgt spid="2">
                                            <p:txEl>
                                              <p:pRg st="2" end="2"/>
                                            </p:txEl>
                                          </p:spTgt>
                                        </p:tgtEl>
                                        <p:attrNameLst>
                                          <p:attrName>ppt_h</p:attrName>
                                        </p:attrNameLst>
                                      </p:cBhvr>
                                      <p:tavLst>
                                        <p:tav tm="0">
                                          <p:val>
                                            <p:strVal val="#ppt_h"/>
                                          </p:val>
                                        </p:tav>
                                        <p:tav tm="100000">
                                          <p:val>
                                            <p:strVal val="#ppt_h"/>
                                          </p:val>
                                        </p:tav>
                                      </p:tavLst>
                                    </p:anim>
                                    <p:anim calcmode="lin" valueType="num">
                                      <p:cBhvr>
                                        <p:cTn id="45" dur="750" decel="50000" fill="hold">
                                          <p:stCondLst>
                                            <p:cond delay="0"/>
                                          </p:stCondLst>
                                        </p:cTn>
                                        <p:tgtEl>
                                          <p:spTgt spid="2">
                                            <p:txEl>
                                              <p:pRg st="2" end="2"/>
                                            </p:txEl>
                                          </p:spTgt>
                                        </p:tgtEl>
                                        <p:attrNameLst>
                                          <p:attrName>ppt_x</p:attrName>
                                        </p:attrNameLst>
                                      </p:cBhvr>
                                      <p:tavLst>
                                        <p:tav tm="0">
                                          <p:val>
                                            <p:strVal val="#ppt_x+.4"/>
                                          </p:val>
                                        </p:tav>
                                        <p:tav tm="100000">
                                          <p:val>
                                            <p:strVal val="#ppt_x"/>
                                          </p:val>
                                        </p:tav>
                                      </p:tavLst>
                                    </p:anim>
                                    <p:anim calcmode="lin" valueType="num">
                                      <p:cBhvr>
                                        <p:cTn id="46" dur="750" decel="50000" fill="hold">
                                          <p:stCondLst>
                                            <p:cond delay="0"/>
                                          </p:stCondLst>
                                        </p:cTn>
                                        <p:tgtEl>
                                          <p:spTgt spid="2">
                                            <p:txEl>
                                              <p:pRg st="2" end="2"/>
                                            </p:txEl>
                                          </p:spTgt>
                                        </p:tgtEl>
                                        <p:attrNameLst>
                                          <p:attrName>ppt_y</p:attrName>
                                        </p:attrNameLst>
                                      </p:cBhvr>
                                      <p:tavLst>
                                        <p:tav tm="0">
                                          <p:val>
                                            <p:strVal val="#ppt_y-.2"/>
                                          </p:val>
                                        </p:tav>
                                        <p:tav tm="100000">
                                          <p:val>
                                            <p:strVal val="#ppt_y+.1"/>
                                          </p:val>
                                        </p:tav>
                                      </p:tavLst>
                                    </p:anim>
                                    <p:anim calcmode="lin" valueType="num">
                                      <p:cBhvr>
                                        <p:cTn id="47" dur="750" accel="50000" fill="hold">
                                          <p:stCondLst>
                                            <p:cond delay="750"/>
                                          </p:stCondLst>
                                        </p:cTn>
                                        <p:tgtEl>
                                          <p:spTgt spid="2">
                                            <p:txEl>
                                              <p:pRg st="2" end="2"/>
                                            </p:txEl>
                                          </p:spTgt>
                                        </p:tgtEl>
                                        <p:attrNameLst>
                                          <p:attrName>ppt_y</p:attrName>
                                        </p:attrNameLst>
                                      </p:cBhvr>
                                      <p:tavLst>
                                        <p:tav tm="0">
                                          <p:val>
                                            <p:strVal val="#ppt_y+.1"/>
                                          </p:val>
                                        </p:tav>
                                        <p:tav tm="100000">
                                          <p:val>
                                            <p:strVal val="#ppt_y"/>
                                          </p:val>
                                        </p:tav>
                                      </p:tavLst>
                                    </p:anim>
                                    <p:animEffect transition="in" filter="fade">
                                      <p:cBhvr>
                                        <p:cTn id="48" dur="1500" decel="50000">
                                          <p:stCondLst>
                                            <p:cond delay="0"/>
                                          </p:stCondLst>
                                        </p:cTn>
                                        <p:tgtEl>
                                          <p:spTgt spid="2">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grpId="0" nodeType="click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 calcmode="lin" valueType="num">
                                      <p:cBhvr>
                                        <p:cTn id="53" dur="750" decel="50000" fill="hold">
                                          <p:stCondLst>
                                            <p:cond delay="0"/>
                                          </p:stCondLst>
                                        </p:cTn>
                                        <p:tgtEl>
                                          <p:spTgt spid="2">
                                            <p:txEl>
                                              <p:pRg st="3" end="3"/>
                                            </p:txEl>
                                          </p:spTgt>
                                        </p:tgtEl>
                                        <p:attrNameLst>
                                          <p:attrName>style.rotation</p:attrName>
                                        </p:attrNameLst>
                                      </p:cBhvr>
                                      <p:tavLst>
                                        <p:tav tm="0">
                                          <p:val>
                                            <p:fltVal val="-90"/>
                                          </p:val>
                                        </p:tav>
                                        <p:tav tm="100000">
                                          <p:val>
                                            <p:fltVal val="0"/>
                                          </p:val>
                                        </p:tav>
                                      </p:tavLst>
                                    </p:anim>
                                    <p:anim calcmode="lin" valueType="num">
                                      <p:cBhvr>
                                        <p:cTn id="54" dur="750" decel="50000" fill="hold">
                                          <p:stCondLst>
                                            <p:cond delay="0"/>
                                          </p:stCondLst>
                                        </p:cTn>
                                        <p:tgtEl>
                                          <p:spTgt spid="2">
                                            <p:txEl>
                                              <p:pRg st="3" end="3"/>
                                            </p:txEl>
                                          </p:spTgt>
                                        </p:tgtEl>
                                        <p:attrNameLst>
                                          <p:attrName>ppt_w</p:attrName>
                                        </p:attrNameLst>
                                      </p:cBhvr>
                                      <p:tavLst>
                                        <p:tav tm="0">
                                          <p:val>
                                            <p:strVal val="#ppt_w"/>
                                          </p:val>
                                        </p:tav>
                                        <p:tav tm="100000">
                                          <p:val>
                                            <p:strVal val="#ppt_w*.05"/>
                                          </p:val>
                                        </p:tav>
                                      </p:tavLst>
                                    </p:anim>
                                    <p:anim calcmode="lin" valueType="num">
                                      <p:cBhvr>
                                        <p:cTn id="55" dur="750" accel="50000" fill="hold">
                                          <p:stCondLst>
                                            <p:cond delay="750"/>
                                          </p:stCondLst>
                                        </p:cTn>
                                        <p:tgtEl>
                                          <p:spTgt spid="2">
                                            <p:txEl>
                                              <p:pRg st="3" end="3"/>
                                            </p:txEl>
                                          </p:spTgt>
                                        </p:tgtEl>
                                        <p:attrNameLst>
                                          <p:attrName>ppt_w</p:attrName>
                                        </p:attrNameLst>
                                      </p:cBhvr>
                                      <p:tavLst>
                                        <p:tav tm="0">
                                          <p:val>
                                            <p:strVal val="#ppt_w*.05"/>
                                          </p:val>
                                        </p:tav>
                                        <p:tav tm="100000">
                                          <p:val>
                                            <p:strVal val="#ppt_w"/>
                                          </p:val>
                                        </p:tav>
                                      </p:tavLst>
                                    </p:anim>
                                    <p:anim calcmode="lin" valueType="num">
                                      <p:cBhvr>
                                        <p:cTn id="56" dur="1500" fill="hold"/>
                                        <p:tgtEl>
                                          <p:spTgt spid="2">
                                            <p:txEl>
                                              <p:pRg st="3" end="3"/>
                                            </p:txEl>
                                          </p:spTgt>
                                        </p:tgtEl>
                                        <p:attrNameLst>
                                          <p:attrName>ppt_h</p:attrName>
                                        </p:attrNameLst>
                                      </p:cBhvr>
                                      <p:tavLst>
                                        <p:tav tm="0">
                                          <p:val>
                                            <p:strVal val="#ppt_h"/>
                                          </p:val>
                                        </p:tav>
                                        <p:tav tm="100000">
                                          <p:val>
                                            <p:strVal val="#ppt_h"/>
                                          </p:val>
                                        </p:tav>
                                      </p:tavLst>
                                    </p:anim>
                                    <p:anim calcmode="lin" valueType="num">
                                      <p:cBhvr>
                                        <p:cTn id="57" dur="750" decel="50000" fill="hold">
                                          <p:stCondLst>
                                            <p:cond delay="0"/>
                                          </p:stCondLst>
                                        </p:cTn>
                                        <p:tgtEl>
                                          <p:spTgt spid="2">
                                            <p:txEl>
                                              <p:pRg st="3" end="3"/>
                                            </p:txEl>
                                          </p:spTgt>
                                        </p:tgtEl>
                                        <p:attrNameLst>
                                          <p:attrName>ppt_x</p:attrName>
                                        </p:attrNameLst>
                                      </p:cBhvr>
                                      <p:tavLst>
                                        <p:tav tm="0">
                                          <p:val>
                                            <p:strVal val="#ppt_x+.4"/>
                                          </p:val>
                                        </p:tav>
                                        <p:tav tm="100000">
                                          <p:val>
                                            <p:strVal val="#ppt_x"/>
                                          </p:val>
                                        </p:tav>
                                      </p:tavLst>
                                    </p:anim>
                                    <p:anim calcmode="lin" valueType="num">
                                      <p:cBhvr>
                                        <p:cTn id="58" dur="750" decel="50000" fill="hold">
                                          <p:stCondLst>
                                            <p:cond delay="0"/>
                                          </p:stCondLst>
                                        </p:cTn>
                                        <p:tgtEl>
                                          <p:spTgt spid="2">
                                            <p:txEl>
                                              <p:pRg st="3" end="3"/>
                                            </p:txEl>
                                          </p:spTgt>
                                        </p:tgtEl>
                                        <p:attrNameLst>
                                          <p:attrName>ppt_y</p:attrName>
                                        </p:attrNameLst>
                                      </p:cBhvr>
                                      <p:tavLst>
                                        <p:tav tm="0">
                                          <p:val>
                                            <p:strVal val="#ppt_y-.2"/>
                                          </p:val>
                                        </p:tav>
                                        <p:tav tm="100000">
                                          <p:val>
                                            <p:strVal val="#ppt_y+.1"/>
                                          </p:val>
                                        </p:tav>
                                      </p:tavLst>
                                    </p:anim>
                                    <p:anim calcmode="lin" valueType="num">
                                      <p:cBhvr>
                                        <p:cTn id="59" dur="750" accel="50000" fill="hold">
                                          <p:stCondLst>
                                            <p:cond delay="750"/>
                                          </p:stCondLst>
                                        </p:cTn>
                                        <p:tgtEl>
                                          <p:spTgt spid="2">
                                            <p:txEl>
                                              <p:pRg st="3" end="3"/>
                                            </p:txEl>
                                          </p:spTgt>
                                        </p:tgtEl>
                                        <p:attrNameLst>
                                          <p:attrName>ppt_y</p:attrName>
                                        </p:attrNameLst>
                                      </p:cBhvr>
                                      <p:tavLst>
                                        <p:tav tm="0">
                                          <p:val>
                                            <p:strVal val="#ppt_y+.1"/>
                                          </p:val>
                                        </p:tav>
                                        <p:tav tm="100000">
                                          <p:val>
                                            <p:strVal val="#ppt_y"/>
                                          </p:val>
                                        </p:tav>
                                      </p:tavLst>
                                    </p:anim>
                                    <p:animEffect transition="in" filter="fade">
                                      <p:cBhvr>
                                        <p:cTn id="60" dur="1500" decel="50000">
                                          <p:stCondLst>
                                            <p:cond delay="0"/>
                                          </p:stCondLst>
                                        </p:cTn>
                                        <p:tgtEl>
                                          <p:spTgt spid="2">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circle(in)">
                                      <p:cBhvr>
                                        <p:cTn id="65" dur="20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5"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randombar(vertical)">
                                      <p:cBhvr>
                                        <p:cTn id="70" dur="10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5"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 calcmode="lin" valueType="num">
                                      <p:cBhvr>
                                        <p:cTn id="75" dur="75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76" dur="75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77" dur="750" accel="50000" fill="hold">
                                          <p:stCondLst>
                                            <p:cond delay="75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78" dur="15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79" dur="75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80" dur="75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81" dur="750" accel="50000" fill="hold">
                                          <p:stCondLst>
                                            <p:cond delay="75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82" dur="1500" decel="50000">
                                          <p:stCondLst>
                                            <p:cond delay="0"/>
                                          </p:stCondLst>
                                        </p:cTn>
                                        <p:tgtEl>
                                          <p:spTgt spid="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5" presetClass="entr" presetSubtype="0" fill="hold" grpId="0" nodeType="clickEffect">
                                  <p:stCondLst>
                                    <p:cond delay="0"/>
                                  </p:stCondLst>
                                  <p:childTnLst>
                                    <p:set>
                                      <p:cBhvr>
                                        <p:cTn id="86" dur="1" fill="hold">
                                          <p:stCondLst>
                                            <p:cond delay="0"/>
                                          </p:stCondLst>
                                        </p:cTn>
                                        <p:tgtEl>
                                          <p:spTgt spid="4">
                                            <p:txEl>
                                              <p:pRg st="1" end="1"/>
                                            </p:txEl>
                                          </p:spTgt>
                                        </p:tgtEl>
                                        <p:attrNameLst>
                                          <p:attrName>style.visibility</p:attrName>
                                        </p:attrNameLst>
                                      </p:cBhvr>
                                      <p:to>
                                        <p:strVal val="visible"/>
                                      </p:to>
                                    </p:set>
                                    <p:anim calcmode="lin" valueType="num">
                                      <p:cBhvr>
                                        <p:cTn id="87" dur="75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88" dur="75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89" dur="750" accel="50000" fill="hold">
                                          <p:stCondLst>
                                            <p:cond delay="75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90" dur="1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1" dur="75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92" dur="75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93" dur="750" accel="50000" fill="hold">
                                          <p:stCondLst>
                                            <p:cond delay="75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94" dur="1500" decel="50000">
                                          <p:stCondLst>
                                            <p:cond delay="0"/>
                                          </p:stCondLst>
                                        </p:cTn>
                                        <p:tgtEl>
                                          <p:spTgt spid="4">
                                            <p:txEl>
                                              <p:pRg st="1" end="1"/>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5" presetClass="entr" presetSubtype="0" fill="hold" grpId="0"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anim calcmode="lin" valueType="num">
                                      <p:cBhvr>
                                        <p:cTn id="99" dur="750" decel="50000" fill="hold">
                                          <p:stCondLst>
                                            <p:cond delay="0"/>
                                          </p:stCondLst>
                                        </p:cTn>
                                        <p:tgtEl>
                                          <p:spTgt spid="4">
                                            <p:txEl>
                                              <p:pRg st="2" end="2"/>
                                            </p:txEl>
                                          </p:spTgt>
                                        </p:tgtEl>
                                        <p:attrNameLst>
                                          <p:attrName>style.rotation</p:attrName>
                                        </p:attrNameLst>
                                      </p:cBhvr>
                                      <p:tavLst>
                                        <p:tav tm="0">
                                          <p:val>
                                            <p:fltVal val="-90"/>
                                          </p:val>
                                        </p:tav>
                                        <p:tav tm="100000">
                                          <p:val>
                                            <p:fltVal val="0"/>
                                          </p:val>
                                        </p:tav>
                                      </p:tavLst>
                                    </p:anim>
                                    <p:anim calcmode="lin" valueType="num">
                                      <p:cBhvr>
                                        <p:cTn id="100" dur="750" decel="50000" fill="hold">
                                          <p:stCondLst>
                                            <p:cond delay="0"/>
                                          </p:stCondLst>
                                        </p:cTn>
                                        <p:tgtEl>
                                          <p:spTgt spid="4">
                                            <p:txEl>
                                              <p:pRg st="2" end="2"/>
                                            </p:txEl>
                                          </p:spTgt>
                                        </p:tgtEl>
                                        <p:attrNameLst>
                                          <p:attrName>ppt_w</p:attrName>
                                        </p:attrNameLst>
                                      </p:cBhvr>
                                      <p:tavLst>
                                        <p:tav tm="0">
                                          <p:val>
                                            <p:strVal val="#ppt_w"/>
                                          </p:val>
                                        </p:tav>
                                        <p:tav tm="100000">
                                          <p:val>
                                            <p:strVal val="#ppt_w*.05"/>
                                          </p:val>
                                        </p:tav>
                                      </p:tavLst>
                                    </p:anim>
                                    <p:anim calcmode="lin" valueType="num">
                                      <p:cBhvr>
                                        <p:cTn id="101" dur="750" accel="50000" fill="hold">
                                          <p:stCondLst>
                                            <p:cond delay="750"/>
                                          </p:stCondLst>
                                        </p:cTn>
                                        <p:tgtEl>
                                          <p:spTgt spid="4">
                                            <p:txEl>
                                              <p:pRg st="2" end="2"/>
                                            </p:txEl>
                                          </p:spTgt>
                                        </p:tgtEl>
                                        <p:attrNameLst>
                                          <p:attrName>ppt_w</p:attrName>
                                        </p:attrNameLst>
                                      </p:cBhvr>
                                      <p:tavLst>
                                        <p:tav tm="0">
                                          <p:val>
                                            <p:strVal val="#ppt_w*.05"/>
                                          </p:val>
                                        </p:tav>
                                        <p:tav tm="100000">
                                          <p:val>
                                            <p:strVal val="#ppt_w"/>
                                          </p:val>
                                        </p:tav>
                                      </p:tavLst>
                                    </p:anim>
                                    <p:anim calcmode="lin" valueType="num">
                                      <p:cBhvr>
                                        <p:cTn id="102" dur="15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103" dur="750" decel="50000" fill="hold">
                                          <p:stCondLst>
                                            <p:cond delay="0"/>
                                          </p:stCondLst>
                                        </p:cTn>
                                        <p:tgtEl>
                                          <p:spTgt spid="4">
                                            <p:txEl>
                                              <p:pRg st="2" end="2"/>
                                            </p:txEl>
                                          </p:spTgt>
                                        </p:tgtEl>
                                        <p:attrNameLst>
                                          <p:attrName>ppt_x</p:attrName>
                                        </p:attrNameLst>
                                      </p:cBhvr>
                                      <p:tavLst>
                                        <p:tav tm="0">
                                          <p:val>
                                            <p:strVal val="#ppt_x+.4"/>
                                          </p:val>
                                        </p:tav>
                                        <p:tav tm="100000">
                                          <p:val>
                                            <p:strVal val="#ppt_x"/>
                                          </p:val>
                                        </p:tav>
                                      </p:tavLst>
                                    </p:anim>
                                    <p:anim calcmode="lin" valueType="num">
                                      <p:cBhvr>
                                        <p:cTn id="104" dur="750" decel="50000" fill="hold">
                                          <p:stCondLst>
                                            <p:cond delay="0"/>
                                          </p:stCondLst>
                                        </p:cTn>
                                        <p:tgtEl>
                                          <p:spTgt spid="4">
                                            <p:txEl>
                                              <p:pRg st="2" end="2"/>
                                            </p:txEl>
                                          </p:spTgt>
                                        </p:tgtEl>
                                        <p:attrNameLst>
                                          <p:attrName>ppt_y</p:attrName>
                                        </p:attrNameLst>
                                      </p:cBhvr>
                                      <p:tavLst>
                                        <p:tav tm="0">
                                          <p:val>
                                            <p:strVal val="#ppt_y-.2"/>
                                          </p:val>
                                        </p:tav>
                                        <p:tav tm="100000">
                                          <p:val>
                                            <p:strVal val="#ppt_y+.1"/>
                                          </p:val>
                                        </p:tav>
                                      </p:tavLst>
                                    </p:anim>
                                    <p:anim calcmode="lin" valueType="num">
                                      <p:cBhvr>
                                        <p:cTn id="105" dur="750" accel="50000" fill="hold">
                                          <p:stCondLst>
                                            <p:cond delay="750"/>
                                          </p:stCondLst>
                                        </p:cTn>
                                        <p:tgtEl>
                                          <p:spTgt spid="4">
                                            <p:txEl>
                                              <p:pRg st="2" end="2"/>
                                            </p:txEl>
                                          </p:spTgt>
                                        </p:tgtEl>
                                        <p:attrNameLst>
                                          <p:attrName>ppt_y</p:attrName>
                                        </p:attrNameLst>
                                      </p:cBhvr>
                                      <p:tavLst>
                                        <p:tav tm="0">
                                          <p:val>
                                            <p:strVal val="#ppt_y+.1"/>
                                          </p:val>
                                        </p:tav>
                                        <p:tav tm="100000">
                                          <p:val>
                                            <p:strVal val="#ppt_y"/>
                                          </p:val>
                                        </p:tav>
                                      </p:tavLst>
                                    </p:anim>
                                    <p:animEffect transition="in" filter="fade">
                                      <p:cBhvr>
                                        <p:cTn id="106" dur="1500" decel="50000">
                                          <p:stCondLst>
                                            <p:cond delay="0"/>
                                          </p:stCondLst>
                                        </p:cTn>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build="p"/>
      <p:bldP spid="10"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91800" y="1295400"/>
            <a:ext cx="1107996" cy="2585323"/>
          </a:xfrm>
          <a:prstGeom prst="rect">
            <a:avLst/>
          </a:prstGeom>
          <a:noFill/>
        </p:spPr>
        <p:txBody>
          <a:bodyPr wrap="none" lIns="91440" tIns="45720" rIns="91440" bIns="45720">
            <a:spAutoFit/>
          </a:bodyPr>
          <a:lstStyle/>
          <a:p>
            <a:pPr algn="ctr"/>
            <a:endParaRPr lang="en-US" sz="5400" b="1" dirty="0">
              <a:ln w="10541" cmpd="sng">
                <a:solidFill>
                  <a:schemeClr val="accent1">
                    <a:shade val="88000"/>
                    <a:satMod val="110000"/>
                  </a:schemeClr>
                </a:solidFill>
                <a:prstDash val="solid"/>
              </a:ln>
              <a:solidFill>
                <a:schemeClr val="tx1">
                  <a:lumMod val="95000"/>
                  <a:lumOff val="5000"/>
                </a:schemeClr>
              </a:solidFill>
            </a:endParaRPr>
          </a:p>
          <a:p>
            <a:pPr algn="ctr"/>
            <a:endParaRPr lang="en-US" sz="5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a:p>
            <a:pPr marL="914400" indent="-914400" algn="ctr">
              <a:buAutoNum type="arabicParenBoth"/>
            </a:pP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Rectangle 4"/>
          <p:cNvSpPr/>
          <p:nvPr/>
        </p:nvSpPr>
        <p:spPr>
          <a:xfrm>
            <a:off x="644303" y="2294930"/>
            <a:ext cx="341760"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rPr>
              <a:t> </a:t>
            </a:r>
            <a:endParaRPr lang="en-US" sz="5400" b="1" cap="all" spc="0" dirty="0">
              <a:ln w="9000" cmpd="sng">
                <a:solidFill>
                  <a:schemeClr val="accent4">
                    <a:shade val="50000"/>
                    <a:satMod val="120000"/>
                  </a:schemeClr>
                </a:solidFill>
                <a:prstDash val="solid"/>
              </a:ln>
              <a:solidFill>
                <a:schemeClr val="tx1">
                  <a:lumMod val="95000"/>
                  <a:lumOff val="5000"/>
                </a:schemeClr>
              </a:solidFill>
              <a:effectLst>
                <a:reflection blurRad="12700" stA="28000" endPos="45000" dist="1000" dir="5400000" sy="-100000" algn="bl" rotWithShape="0"/>
              </a:effectLst>
            </a:endParaRPr>
          </a:p>
        </p:txBody>
      </p:sp>
      <p:sp>
        <p:nvSpPr>
          <p:cNvPr id="6" name="Rectangle 5"/>
          <p:cNvSpPr/>
          <p:nvPr/>
        </p:nvSpPr>
        <p:spPr>
          <a:xfrm>
            <a:off x="616594" y="1145002"/>
            <a:ext cx="6685175" cy="861774"/>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7" name="Rectangle 6"/>
          <p:cNvSpPr/>
          <p:nvPr/>
        </p:nvSpPr>
        <p:spPr>
          <a:xfrm>
            <a:off x="3175489" y="1978805"/>
            <a:ext cx="356187" cy="830997"/>
          </a:xfrm>
          <a:prstGeom prst="rect">
            <a:avLst/>
          </a:prstGeom>
          <a:noFill/>
        </p:spPr>
        <p:txBody>
          <a:bodyPr wrap="non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800" cap="none" spc="0" dirty="0" smtClean="0">
                <a:ln>
                  <a:prstDash val="solid"/>
                </a:ln>
                <a:solidFill>
                  <a:schemeClr val="tx1">
                    <a:lumMod val="95000"/>
                    <a:lumOff val="5000"/>
                  </a:schemeClr>
                </a:solidFill>
                <a:latin typeface="Helvetica" pitchFamily="34" charset="0"/>
              </a:rPr>
              <a:t> </a:t>
            </a:r>
            <a:endParaRPr lang="en-US" sz="4800" cap="none" spc="0" dirty="0">
              <a:ln>
                <a:prstDash val="solid"/>
              </a:ln>
              <a:solidFill>
                <a:schemeClr val="tx1">
                  <a:lumMod val="95000"/>
                  <a:lumOff val="5000"/>
                </a:schemeClr>
              </a:solidFill>
              <a:latin typeface="Helvetica" pitchFamily="34" charset="0"/>
            </a:endParaRPr>
          </a:p>
        </p:txBody>
      </p:sp>
      <p:sp>
        <p:nvSpPr>
          <p:cNvPr id="14" name="Rectangle 13"/>
          <p:cNvSpPr/>
          <p:nvPr/>
        </p:nvSpPr>
        <p:spPr>
          <a:xfrm>
            <a:off x="1907971" y="372070"/>
            <a:ext cx="4251099"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400" b="1" spc="50" dirty="0" smtClean="0">
                <a:ln w="11430"/>
                <a:effectLst>
                  <a:outerShdw blurRad="76200" dist="50800" dir="5400000" algn="tl" rotWithShape="0">
                    <a:srgbClr val="000000">
                      <a:alpha val="65000"/>
                    </a:srgbClr>
                  </a:outerShdw>
                </a:effectLst>
              </a:rPr>
              <a:t>LIMITATIONS</a:t>
            </a:r>
            <a:r>
              <a:rPr lang="en-US" sz="5400" b="1" spc="50" dirty="0" smtClean="0">
                <a:ln w="11430"/>
                <a:effectLst>
                  <a:outerShdw blurRad="76200" dist="50800" dir="5400000" algn="tl" rotWithShape="0">
                    <a:srgbClr val="000000">
                      <a:alpha val="65000"/>
                    </a:srgbClr>
                  </a:outerShdw>
                </a:effectLst>
              </a:rPr>
              <a:t>:-</a:t>
            </a:r>
            <a:endParaRPr lang="en-US" sz="5400" b="1" cap="none" spc="50" dirty="0">
              <a:ln w="11430"/>
              <a:effectLst>
                <a:outerShdw blurRad="76200" dist="50800" dir="5400000" algn="tl" rotWithShape="0">
                  <a:srgbClr val="000000">
                    <a:alpha val="65000"/>
                  </a:srgbClr>
                </a:outerShdw>
              </a:effectLst>
            </a:endParaRPr>
          </a:p>
        </p:txBody>
      </p:sp>
      <p:sp>
        <p:nvSpPr>
          <p:cNvPr id="15" name="TextBox 14"/>
          <p:cNvSpPr txBox="1"/>
          <p:nvPr/>
        </p:nvSpPr>
        <p:spPr>
          <a:xfrm>
            <a:off x="616594" y="1491720"/>
            <a:ext cx="7841606" cy="4401205"/>
          </a:xfrm>
          <a:prstGeom prst="rect">
            <a:avLst/>
          </a:prstGeom>
          <a:noFill/>
        </p:spPr>
        <p:txBody>
          <a:bodyPr wrap="square" rtlCol="0">
            <a:spAutoFit/>
          </a:bodyPr>
          <a:lstStyle/>
          <a:p>
            <a:pPr marL="342900" indent="-342900" algn="just">
              <a:buFont typeface="Wingdings" pitchFamily="2" charset="2"/>
              <a:buChar char="Ø"/>
            </a:pPr>
            <a:r>
              <a:rPr lang="en-US" sz="2800" dirty="0" smtClean="0">
                <a:latin typeface="Helvetica" pitchFamily="34" charset="0"/>
              </a:rPr>
              <a:t> </a:t>
            </a:r>
            <a:r>
              <a:rPr lang="en-IN" sz="2800" dirty="0" smtClean="0"/>
              <a:t>Making source code available to everyone inevitably invites the attention of  hackers.</a:t>
            </a:r>
          </a:p>
          <a:p>
            <a:pPr marL="342900" indent="-342900" algn="just">
              <a:buFont typeface="Wingdings" pitchFamily="2" charset="2"/>
              <a:buChar char="Ø"/>
            </a:pPr>
            <a:r>
              <a:rPr lang="en-IN" sz="2800" dirty="0" smtClean="0">
                <a:latin typeface="Helvetica" pitchFamily="34" charset="0"/>
              </a:rPr>
              <a:t> </a:t>
            </a:r>
            <a:r>
              <a:rPr lang="en-IN" sz="2800" dirty="0" smtClean="0"/>
              <a:t>Android operating system uses more amount of battery as compared to normal mobile phones.</a:t>
            </a:r>
          </a:p>
          <a:p>
            <a:pPr marL="342900" indent="-342900" algn="just">
              <a:buFont typeface="Wingdings" pitchFamily="2" charset="2"/>
              <a:buChar char="Ø"/>
            </a:pPr>
            <a:r>
              <a:rPr lang="en-IN" sz="2800" dirty="0" smtClean="0">
                <a:latin typeface="Helvetica" pitchFamily="34" charset="0"/>
              </a:rPr>
              <a:t> </a:t>
            </a:r>
            <a:r>
              <a:rPr lang="en-IN" sz="2800" dirty="0" smtClean="0"/>
              <a:t>As there are so many user sometimes it becomes difficult to connect all the users.</a:t>
            </a:r>
          </a:p>
          <a:p>
            <a:pPr marL="342900" indent="-342900" algn="just">
              <a:buFont typeface="Wingdings" pitchFamily="2" charset="2"/>
              <a:buChar char="Ø"/>
            </a:pPr>
            <a:r>
              <a:rPr lang="en-IN" sz="2800" dirty="0" smtClean="0"/>
              <a:t> As we call Android is world of applications we continuously need to connected with the internet which is not possible for all the users.</a:t>
            </a:r>
          </a:p>
        </p:txBody>
      </p:sp>
    </p:spTree>
    <p:extLst>
      <p:ext uri="{BB962C8B-B14F-4D97-AF65-F5344CB8AC3E}">
        <p14:creationId xmlns:p14="http://schemas.microsoft.com/office/powerpoint/2010/main" xmlns="" val="2326033027"/>
      </p:ext>
    </p:extLst>
  </p:cSld>
  <p:clrMapOvr>
    <a:masterClrMapping/>
  </p:clrMapOvr>
  <mc:AlternateContent xmlns:mc="http://schemas.openxmlformats.org/markup-compatibility/2006">
    <mc:Choice xmlns:p14="http://schemas.microsoft.com/office/powerpoint/2010/main" xmlns=""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250" fill="hold"/>
                                        <p:tgtEl>
                                          <p:spTgt spid="14"/>
                                        </p:tgtEl>
                                        <p:attrNameLst>
                                          <p:attrName>ppt_w</p:attrName>
                                        </p:attrNameLst>
                                      </p:cBhvr>
                                      <p:tavLst>
                                        <p:tav tm="0">
                                          <p:val>
                                            <p:fltVal val="0"/>
                                          </p:val>
                                        </p:tav>
                                        <p:tav tm="100000">
                                          <p:val>
                                            <p:strVal val="#ppt_w"/>
                                          </p:val>
                                        </p:tav>
                                      </p:tavLst>
                                    </p:anim>
                                    <p:anim calcmode="lin" valueType="num">
                                      <p:cBhvr>
                                        <p:cTn id="8" dur="1250" fill="hold"/>
                                        <p:tgtEl>
                                          <p:spTgt spid="14"/>
                                        </p:tgtEl>
                                        <p:attrNameLst>
                                          <p:attrName>ppt_h</p:attrName>
                                        </p:attrNameLst>
                                      </p:cBhvr>
                                      <p:tavLst>
                                        <p:tav tm="0">
                                          <p:val>
                                            <p:fltVal val="0"/>
                                          </p:val>
                                        </p:tav>
                                        <p:tav tm="100000">
                                          <p:val>
                                            <p:strVal val="#ppt_h"/>
                                          </p:val>
                                        </p:tav>
                                      </p:tavLst>
                                    </p:anim>
                                    <p:animEffect transition="in" filter="fade">
                                      <p:cBhvr>
                                        <p:cTn id="9" dur="125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grpId="0"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randombar(vertical)">
                                      <p:cBhvr>
                                        <p:cTn id="14" dur="1000"/>
                                        <p:tgtEl>
                                          <p:spTgt spid="1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5" fill="hold" grpId="0"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randombar(vertical)">
                                      <p:cBhvr>
                                        <p:cTn id="19" dur="1000"/>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5" fill="hold" grpId="0" nodeType="clickEffect">
                                  <p:stCondLst>
                                    <p:cond delay="0"/>
                                  </p:stCondLst>
                                  <p:childTnLst>
                                    <p:set>
                                      <p:cBhvr>
                                        <p:cTn id="23" dur="1" fill="hold">
                                          <p:stCondLst>
                                            <p:cond delay="0"/>
                                          </p:stCondLst>
                                        </p:cTn>
                                        <p:tgtEl>
                                          <p:spTgt spid="15">
                                            <p:txEl>
                                              <p:pRg st="2" end="2"/>
                                            </p:txEl>
                                          </p:spTgt>
                                        </p:tgtEl>
                                        <p:attrNameLst>
                                          <p:attrName>style.visibility</p:attrName>
                                        </p:attrNameLst>
                                      </p:cBhvr>
                                      <p:to>
                                        <p:strVal val="visible"/>
                                      </p:to>
                                    </p:set>
                                    <p:animEffect transition="in" filter="randombar(vertical)">
                                      <p:cBhvr>
                                        <p:cTn id="24" dur="1000"/>
                                        <p:tgtEl>
                                          <p:spTgt spid="1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5" fill="hold" grpId="0"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Effect transition="in" filter="randombar(vertical)">
                                      <p:cBhvr>
                                        <p:cTn id="29" dur="10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600</TotalTime>
  <Words>9138</Words>
  <Application>Microsoft Office PowerPoint</Application>
  <PresentationFormat>On-screen Show (4:3)</PresentationFormat>
  <Paragraphs>963</Paragraphs>
  <Slides>69</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Verdana</vt:lpstr>
      <vt:lpstr>Arial</vt:lpstr>
      <vt:lpstr>Wingdings 2</vt:lpstr>
      <vt:lpstr>Calibri</vt:lpstr>
      <vt:lpstr>Times New Roman</vt:lpstr>
      <vt:lpstr>Courier New</vt:lpstr>
      <vt:lpstr>Aspect</vt:lpstr>
      <vt:lpstr>Android Application Development Tutorial</vt:lpstr>
      <vt:lpstr>Topics</vt:lpstr>
      <vt:lpstr>Introduction to Android</vt:lpstr>
      <vt:lpstr>Background</vt:lpstr>
      <vt:lpstr>Slide 5</vt:lpstr>
      <vt:lpstr>Slide 6</vt:lpstr>
      <vt:lpstr>Slide 7</vt:lpstr>
      <vt:lpstr>Slide 8</vt:lpstr>
      <vt:lpstr>Slide 9</vt:lpstr>
      <vt:lpstr>Android and the Hardware</vt:lpstr>
      <vt:lpstr>Android Features</vt:lpstr>
      <vt:lpstr>Android Architecture</vt:lpstr>
      <vt:lpstr>Application Fundamentals</vt:lpstr>
      <vt:lpstr>Application Components</vt:lpstr>
      <vt:lpstr>Installation</vt:lpstr>
      <vt:lpstr>Overview of Sensors</vt:lpstr>
      <vt:lpstr>Hardware-oriented Features</vt:lpstr>
      <vt:lpstr>Sensor and SensorManager</vt:lpstr>
      <vt:lpstr>Programming Tutorial</vt:lpstr>
      <vt:lpstr>Preparing for the Tutorial</vt:lpstr>
      <vt:lpstr>Get a Google Maps API Key</vt:lpstr>
      <vt:lpstr>Create an Android Virtual Device (AVD)</vt:lpstr>
      <vt:lpstr>Create the Android Project</vt:lpstr>
      <vt:lpstr>The New Android Project</vt:lpstr>
      <vt:lpstr>Modify the AndroidManifest.xml File</vt:lpstr>
      <vt:lpstr>Add LocationManager to get Updates</vt:lpstr>
      <vt:lpstr>Add MyLocationListener</vt:lpstr>
      <vt:lpstr>Test the GPSSimulator</vt:lpstr>
      <vt:lpstr>Add ability to use Google Maps</vt:lpstr>
      <vt:lpstr>Add MapView to main.xml</vt:lpstr>
      <vt:lpstr>Modify GPSSimulator to use Google Maps</vt:lpstr>
      <vt:lpstr>View the Location on the Map</vt:lpstr>
      <vt:lpstr>Internet Layers</vt:lpstr>
      <vt:lpstr>Client-Server Communication</vt:lpstr>
      <vt:lpstr>Programming Tutorial 2</vt:lpstr>
      <vt:lpstr>Required Packages</vt:lpstr>
      <vt:lpstr>Layout</vt:lpstr>
      <vt:lpstr>Link Activity and View</vt:lpstr>
      <vt:lpstr>Adding Event to View Object</vt:lpstr>
      <vt:lpstr>Strings.xml</vt:lpstr>
      <vt:lpstr>AndroidManifest.xml</vt:lpstr>
      <vt:lpstr>Network Settings </vt:lpstr>
      <vt:lpstr>Behind Proxy Server</vt:lpstr>
      <vt:lpstr>Behind Proxy Server</vt:lpstr>
      <vt:lpstr>Behind Proxy Server</vt:lpstr>
      <vt:lpstr>Behind Proxy Server</vt:lpstr>
      <vt:lpstr>Behind Proxy Server</vt:lpstr>
      <vt:lpstr>Behind Proxy Server</vt:lpstr>
      <vt:lpstr>App to Download jpg file</vt:lpstr>
      <vt:lpstr>App to Download jpg file</vt:lpstr>
      <vt:lpstr>App to Download jpg file</vt:lpstr>
      <vt:lpstr>App to Download jpg file</vt:lpstr>
      <vt:lpstr>App to Download jpg file</vt:lpstr>
      <vt:lpstr>Slide 54</vt:lpstr>
      <vt:lpstr>App to Download jpg file</vt:lpstr>
      <vt:lpstr>Programming Tutorial 3</vt:lpstr>
      <vt:lpstr>Intent and IntentFilter</vt:lpstr>
      <vt:lpstr>SMS Sending</vt:lpstr>
      <vt:lpstr>SMS Sending</vt:lpstr>
      <vt:lpstr>SMS Sending</vt:lpstr>
      <vt:lpstr>SMS Sending</vt:lpstr>
      <vt:lpstr>SMS Sending</vt:lpstr>
      <vt:lpstr>Receiving SMS</vt:lpstr>
      <vt:lpstr>Receiving SMS</vt:lpstr>
      <vt:lpstr>Receiving SMS</vt:lpstr>
      <vt:lpstr>Receiving SMS</vt:lpstr>
      <vt:lpstr>Receiving SMS</vt:lpstr>
      <vt:lpstr>Resources</vt:lpstr>
      <vt:lpstr>Thank You Any Queries?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Development Tutorial</dc:title>
  <dc:creator>Cynthia Atherton</dc:creator>
  <cp:lastModifiedBy>Sunil Singh</cp:lastModifiedBy>
  <cp:revision>72</cp:revision>
  <dcterms:created xsi:type="dcterms:W3CDTF">2010-01-29T22:18:51Z</dcterms:created>
  <dcterms:modified xsi:type="dcterms:W3CDTF">2014-05-02T04:06:16Z</dcterms:modified>
</cp:coreProperties>
</file>