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57" r:id="rId3"/>
    <p:sldId id="278" r:id="rId4"/>
    <p:sldId id="270" r:id="rId5"/>
    <p:sldId id="283" r:id="rId6"/>
    <p:sldId id="303" r:id="rId7"/>
    <p:sldId id="296" r:id="rId8"/>
    <p:sldId id="258" r:id="rId9"/>
    <p:sldId id="271" r:id="rId10"/>
    <p:sldId id="265" r:id="rId11"/>
    <p:sldId id="297" r:id="rId12"/>
    <p:sldId id="263" r:id="rId13"/>
    <p:sldId id="260" r:id="rId14"/>
    <p:sldId id="298" r:id="rId15"/>
    <p:sldId id="276" r:id="rId16"/>
    <p:sldId id="304" r:id="rId17"/>
    <p:sldId id="267" r:id="rId18"/>
  </p:sldIdLst>
  <p:sldSz cx="9144000" cy="5143500" type="screen16x9"/>
  <p:notesSz cx="6858000" cy="9144000"/>
  <p:defaultTextStyle>
    <a:defPPr>
      <a:defRPr lang="zh-CN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4629"/>
  </p:normalViewPr>
  <p:slideViewPr>
    <p:cSldViewPr snapToGrid="0" snapToObjects="1">
      <p:cViewPr>
        <p:scale>
          <a:sx n="110" d="100"/>
          <a:sy n="110" d="100"/>
        </p:scale>
        <p:origin x="456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9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79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3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6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6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9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2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4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1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7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6A07-4F98-D547-AA17-EF3C2916AAD7}" type="datetimeFigureOut">
              <a:rPr kumimoji="1" lang="zh-CN" altLang="en-US" smtClean="0"/>
              <a:pPr/>
              <a:t>2017-06-30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7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8507" y="948300"/>
            <a:ext cx="3831494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基于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WIFI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探针的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8507" y="1567591"/>
            <a:ext cx="5622048" cy="907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5300" b="1" dirty="0" smtClean="0">
                <a:solidFill>
                  <a:srgbClr val="FFFFFF"/>
                </a:solidFill>
                <a:latin typeface="Arial"/>
                <a:cs typeface="Arial"/>
              </a:rPr>
              <a:t>商业数据分析系统</a:t>
            </a:r>
            <a:endParaRPr kumimoji="1" lang="zh-CN" altLang="en-US" sz="53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2214" y="2848421"/>
            <a:ext cx="2583668" cy="4796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09961" y="2934366"/>
            <a:ext cx="2558710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1400" dirty="0">
                <a:solidFill>
                  <a:srgbClr val="FFFFFF"/>
                </a:solidFill>
                <a:latin typeface="Arial"/>
                <a:cs typeface="Arial"/>
              </a:rPr>
              <a:t>PRESENTED 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Arial"/>
                <a:cs typeface="Arial"/>
              </a:rPr>
              <a:t>By coding fairy </a:t>
            </a:r>
            <a:endParaRPr kumimoji="1" lang="zh-CN" alt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3957" y="3651830"/>
            <a:ext cx="47019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南京大学软件学院  </a:t>
            </a:r>
            <a:r>
              <a:rPr lang="en-US" altLang="zh-CN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Coding Fairy</a:t>
            </a:r>
            <a:r>
              <a:rPr lang="zh-CN" alt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工作室</a:t>
            </a:r>
            <a:endParaRPr lang="en-US" altLang="zh-CN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8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1904991" y="2621493"/>
            <a:ext cx="902807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探针设备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904991" y="2895210"/>
            <a:ext cx="1430874" cy="129266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多用途探针设备，在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并发情况下能正常工作，兼容安卓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IOS10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，提供内容丰富的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配置界面，包括数据上传路径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2027442" y="728747"/>
            <a:ext cx="1185974" cy="1720662"/>
            <a:chOff x="3450020" y="897466"/>
            <a:chExt cx="1185974" cy="1720662"/>
          </a:xfrm>
        </p:grpSpPr>
        <p:sp>
          <p:nvSpPr>
            <p:cNvPr id="43" name="矩形 42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38" y="1029841"/>
              <a:ext cx="1092535" cy="1455911"/>
            </a:xfrm>
            <a:prstGeom prst="rect">
              <a:avLst/>
            </a:prstGeom>
          </p:spPr>
        </p:pic>
      </p:grpSp>
      <p:sp>
        <p:nvSpPr>
          <p:cNvPr id="54" name="文本框 53"/>
          <p:cNvSpPr txBox="1"/>
          <p:nvPr/>
        </p:nvSpPr>
        <p:spPr>
          <a:xfrm>
            <a:off x="3632156" y="2621493"/>
            <a:ext cx="981355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Selenium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632156" y="2895209"/>
            <a:ext cx="1430874" cy="8925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功能测试，录制自动化测试脚本，覆盖大部分的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3754606" y="728747"/>
            <a:ext cx="1185974" cy="1720662"/>
            <a:chOff x="3450020" y="897466"/>
            <a:chExt cx="1185974" cy="1720662"/>
          </a:xfrm>
        </p:grpSpPr>
        <p:sp>
          <p:nvSpPr>
            <p:cNvPr id="52" name="矩形 51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020" y="1219277"/>
              <a:ext cx="1167792" cy="1122390"/>
            </a:xfrm>
            <a:prstGeom prst="rect">
              <a:avLst/>
            </a:prstGeom>
          </p:spPr>
        </p:pic>
      </p:grpSp>
      <p:sp>
        <p:nvSpPr>
          <p:cNvPr id="70" name="文本框 69"/>
          <p:cNvSpPr txBox="1"/>
          <p:nvPr/>
        </p:nvSpPr>
        <p:spPr>
          <a:xfrm>
            <a:off x="5359321" y="2621493"/>
            <a:ext cx="1441416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负载与健康检测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59321" y="2895209"/>
            <a:ext cx="1430874" cy="10926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实时查看接收服务器状态，查询缓存大小、上次提交时间，根据缓存数量即时更改负载均衡权重</a:t>
            </a:r>
            <a:r>
              <a:rPr lang="zh-CN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5481771" y="728747"/>
            <a:ext cx="1191195" cy="1720662"/>
            <a:chOff x="3450020" y="897466"/>
            <a:chExt cx="1191195" cy="1720662"/>
          </a:xfrm>
        </p:grpSpPr>
        <p:sp>
          <p:nvSpPr>
            <p:cNvPr id="65" name="矩形 64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020" y="939546"/>
              <a:ext cx="1191195" cy="995342"/>
            </a:xfrm>
            <a:prstGeom prst="rect">
              <a:avLst/>
            </a:prstGeom>
          </p:spPr>
        </p:pic>
      </p:grpSp>
      <p:sp>
        <p:nvSpPr>
          <p:cNvPr id="77" name="文本框 76"/>
          <p:cNvSpPr txBox="1"/>
          <p:nvPr/>
        </p:nvSpPr>
        <p:spPr>
          <a:xfrm>
            <a:off x="7086485" y="2621493"/>
            <a:ext cx="108234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半实时统计</a:t>
            </a:r>
            <a:endParaRPr kumimoji="1" lang="zh-CN" altLang="en-US" sz="1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086485" y="2895209"/>
            <a:ext cx="1430874" cy="10926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后台数据显示上一小时整点之前的统计结果。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集群保证每次循环计算时间小于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7208935" y="728747"/>
            <a:ext cx="1185974" cy="1720662"/>
            <a:chOff x="3450020" y="897466"/>
            <a:chExt cx="1185974" cy="1720662"/>
          </a:xfrm>
        </p:grpSpPr>
        <p:sp>
          <p:nvSpPr>
            <p:cNvPr id="75" name="矩形 74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042" y="1012911"/>
              <a:ext cx="1066538" cy="506625"/>
            </a:xfrm>
            <a:prstGeom prst="rect">
              <a:avLst/>
            </a:prstGeom>
          </p:spPr>
        </p:pic>
      </p:grpSp>
      <p:grpSp>
        <p:nvGrpSpPr>
          <p:cNvPr id="38" name="组 37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39" name="文本框 38"/>
            <p:cNvSpPr txBox="1"/>
            <p:nvPr/>
          </p:nvSpPr>
          <p:spPr>
            <a:xfrm>
              <a:off x="1576591" y="136620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45" name="矩形 4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48" name="矩形 4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7" name="组 62"/>
          <p:cNvGrpSpPr/>
          <p:nvPr/>
        </p:nvGrpSpPr>
        <p:grpSpPr>
          <a:xfrm>
            <a:off x="-85605" y="2369080"/>
            <a:ext cx="1427147" cy="356474"/>
            <a:chOff x="0" y="1825991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68" name="矩形 67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2" name="组 66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73" name="矩形 72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2" name="组 69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83" name="矩形 82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55" y="1791651"/>
            <a:ext cx="1139080" cy="3812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29" y="1616678"/>
            <a:ext cx="1084866" cy="5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485900" y="2255725"/>
            <a:ext cx="469606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kumimoji="1" lang="zh-CN" altLang="en-US" dirty="0" smtClean="0"/>
              <a:t>敏捷开发流程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开发流程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3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3742241" y="753883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62375" y="771442"/>
            <a:ext cx="2861743" cy="6924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迭代式开发，每个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sprint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周期为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周，周期开始前确定周期开发的需求，周期结束后召开评审和总结会议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97371" y="2109175"/>
            <a:ext cx="2861743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使用索引卡制定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sprint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计划，使用计划纸牌进行开发时间估算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292569" y="3446909"/>
            <a:ext cx="2861743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在上课期间每周保证至少两天的开发时间，进行每日例会。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线连接符 62"/>
          <p:cNvCxnSpPr/>
          <p:nvPr/>
        </p:nvCxnSpPr>
        <p:spPr>
          <a:xfrm>
            <a:off x="5072435" y="3429351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flipH="1">
            <a:off x="2725680" y="3467627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>
                <a:solidFill>
                  <a:schemeClr val="bg1"/>
                </a:solidFill>
              </a:rPr>
              <a:t>03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062960" y="3478557"/>
            <a:ext cx="865564" cy="865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连接符 57"/>
          <p:cNvCxnSpPr/>
          <p:nvPr/>
        </p:nvCxnSpPr>
        <p:spPr>
          <a:xfrm>
            <a:off x="4377237" y="2091616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 flipH="1">
            <a:off x="2030482" y="2129892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>
                <a:solidFill>
                  <a:schemeClr val="bg1"/>
                </a:solidFill>
              </a:rPr>
              <a:t>02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367763" y="2140823"/>
            <a:ext cx="865564" cy="865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 flipH="1">
            <a:off x="1395486" y="792159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>
                <a:solidFill>
                  <a:schemeClr val="bg1"/>
                </a:solidFill>
              </a:rPr>
              <a:t>01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32766" y="803090"/>
            <a:ext cx="865564" cy="865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5" name="组 94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96" name="矩形 95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99" name="矩形 9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102" name="矩形 10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4" name="组 103"/>
          <p:cNvGrpSpPr/>
          <p:nvPr/>
        </p:nvGrpSpPr>
        <p:grpSpPr>
          <a:xfrm>
            <a:off x="-85605" y="2818070"/>
            <a:ext cx="1427147" cy="356474"/>
            <a:chOff x="0" y="2279893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105" name="矩形 10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7" name="组 106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108" name="矩形 10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76387" y="93269"/>
            <a:ext cx="607859" cy="436516"/>
            <a:chOff x="1576591" y="136620"/>
            <a:chExt cx="607859" cy="436516"/>
          </a:xfrm>
        </p:grpSpPr>
        <p:sp>
          <p:nvSpPr>
            <p:cNvPr id="40" name="文本框 39"/>
            <p:cNvSpPr txBox="1"/>
            <p:nvPr/>
          </p:nvSpPr>
          <p:spPr>
            <a:xfrm>
              <a:off x="1576591" y="136620"/>
              <a:ext cx="607859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scrum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918444" y="958399"/>
            <a:ext cx="505529" cy="521606"/>
            <a:chOff x="2918443" y="958398"/>
            <a:chExt cx="505529" cy="521606"/>
          </a:xfrm>
        </p:grpSpPr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2918443" y="958398"/>
              <a:ext cx="505529" cy="5216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66" y="0"/>
                </a:cxn>
                <a:cxn ang="0">
                  <a:pos x="36" y="14"/>
                </a:cxn>
                <a:cxn ang="0">
                  <a:pos x="14" y="36"/>
                </a:cxn>
                <a:cxn ang="0">
                  <a:pos x="0" y="68"/>
                </a:cxn>
                <a:cxn ang="0">
                  <a:pos x="0" y="498"/>
                </a:cxn>
                <a:cxn ang="0">
                  <a:pos x="0" y="514"/>
                </a:cxn>
                <a:cxn ang="0">
                  <a:pos x="14" y="546"/>
                </a:cxn>
                <a:cxn ang="0">
                  <a:pos x="36" y="570"/>
                </a:cxn>
                <a:cxn ang="0">
                  <a:pos x="66" y="582"/>
                </a:cxn>
                <a:cxn ang="0">
                  <a:pos x="482" y="584"/>
                </a:cxn>
                <a:cxn ang="0">
                  <a:pos x="498" y="582"/>
                </a:cxn>
                <a:cxn ang="0">
                  <a:pos x="528" y="570"/>
                </a:cxn>
                <a:cxn ang="0">
                  <a:pos x="550" y="546"/>
                </a:cxn>
                <a:cxn ang="0">
                  <a:pos x="564" y="514"/>
                </a:cxn>
                <a:cxn ang="0">
                  <a:pos x="566" y="84"/>
                </a:cxn>
                <a:cxn ang="0">
                  <a:pos x="564" y="68"/>
                </a:cxn>
                <a:cxn ang="0">
                  <a:pos x="550" y="36"/>
                </a:cxn>
                <a:cxn ang="0">
                  <a:pos x="528" y="14"/>
                </a:cxn>
                <a:cxn ang="0">
                  <a:pos x="498" y="0"/>
                </a:cxn>
                <a:cxn ang="0">
                  <a:pos x="482" y="0"/>
                </a:cxn>
                <a:cxn ang="0">
                  <a:pos x="518" y="498"/>
                </a:cxn>
                <a:cxn ang="0">
                  <a:pos x="514" y="512"/>
                </a:cxn>
                <a:cxn ang="0">
                  <a:pos x="506" y="522"/>
                </a:cxn>
                <a:cxn ang="0">
                  <a:pos x="496" y="530"/>
                </a:cxn>
                <a:cxn ang="0">
                  <a:pos x="482" y="534"/>
                </a:cxn>
                <a:cxn ang="0">
                  <a:pos x="82" y="534"/>
                </a:cxn>
                <a:cxn ang="0">
                  <a:pos x="68" y="530"/>
                </a:cxn>
                <a:cxn ang="0">
                  <a:pos x="58" y="522"/>
                </a:cxn>
                <a:cxn ang="0">
                  <a:pos x="50" y="512"/>
                </a:cxn>
                <a:cxn ang="0">
                  <a:pos x="48" y="498"/>
                </a:cxn>
                <a:cxn ang="0">
                  <a:pos x="48" y="84"/>
                </a:cxn>
                <a:cxn ang="0">
                  <a:pos x="50" y="72"/>
                </a:cxn>
                <a:cxn ang="0">
                  <a:pos x="58" y="60"/>
                </a:cxn>
                <a:cxn ang="0">
                  <a:pos x="68" y="52"/>
                </a:cxn>
                <a:cxn ang="0">
                  <a:pos x="82" y="50"/>
                </a:cxn>
                <a:cxn ang="0">
                  <a:pos x="482" y="50"/>
                </a:cxn>
                <a:cxn ang="0">
                  <a:pos x="496" y="52"/>
                </a:cxn>
                <a:cxn ang="0">
                  <a:pos x="506" y="60"/>
                </a:cxn>
                <a:cxn ang="0">
                  <a:pos x="514" y="72"/>
                </a:cxn>
                <a:cxn ang="0">
                  <a:pos x="518" y="84"/>
                </a:cxn>
              </a:cxnLst>
              <a:rect l="0" t="0" r="r" b="b"/>
              <a:pathLst>
                <a:path w="566" h="584">
                  <a:moveTo>
                    <a:pt x="482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6" y="0"/>
                  </a:lnTo>
                  <a:lnTo>
                    <a:pt x="50" y="6"/>
                  </a:lnTo>
                  <a:lnTo>
                    <a:pt x="36" y="14"/>
                  </a:lnTo>
                  <a:lnTo>
                    <a:pt x="24" y="24"/>
                  </a:lnTo>
                  <a:lnTo>
                    <a:pt x="14" y="36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14"/>
                  </a:lnTo>
                  <a:lnTo>
                    <a:pt x="6" y="532"/>
                  </a:lnTo>
                  <a:lnTo>
                    <a:pt x="14" y="546"/>
                  </a:lnTo>
                  <a:lnTo>
                    <a:pt x="24" y="558"/>
                  </a:lnTo>
                  <a:lnTo>
                    <a:pt x="36" y="570"/>
                  </a:lnTo>
                  <a:lnTo>
                    <a:pt x="50" y="578"/>
                  </a:lnTo>
                  <a:lnTo>
                    <a:pt x="66" y="582"/>
                  </a:lnTo>
                  <a:lnTo>
                    <a:pt x="82" y="584"/>
                  </a:lnTo>
                  <a:lnTo>
                    <a:pt x="482" y="584"/>
                  </a:lnTo>
                  <a:lnTo>
                    <a:pt x="482" y="584"/>
                  </a:lnTo>
                  <a:lnTo>
                    <a:pt x="498" y="582"/>
                  </a:lnTo>
                  <a:lnTo>
                    <a:pt x="514" y="578"/>
                  </a:lnTo>
                  <a:lnTo>
                    <a:pt x="528" y="570"/>
                  </a:lnTo>
                  <a:lnTo>
                    <a:pt x="540" y="558"/>
                  </a:lnTo>
                  <a:lnTo>
                    <a:pt x="550" y="546"/>
                  </a:lnTo>
                  <a:lnTo>
                    <a:pt x="558" y="532"/>
                  </a:lnTo>
                  <a:lnTo>
                    <a:pt x="564" y="514"/>
                  </a:lnTo>
                  <a:lnTo>
                    <a:pt x="566" y="498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64" y="68"/>
                  </a:lnTo>
                  <a:lnTo>
                    <a:pt x="558" y="52"/>
                  </a:lnTo>
                  <a:lnTo>
                    <a:pt x="550" y="36"/>
                  </a:lnTo>
                  <a:lnTo>
                    <a:pt x="540" y="24"/>
                  </a:lnTo>
                  <a:lnTo>
                    <a:pt x="528" y="14"/>
                  </a:lnTo>
                  <a:lnTo>
                    <a:pt x="514" y="6"/>
                  </a:lnTo>
                  <a:lnTo>
                    <a:pt x="498" y="0"/>
                  </a:lnTo>
                  <a:lnTo>
                    <a:pt x="482" y="0"/>
                  </a:lnTo>
                  <a:lnTo>
                    <a:pt x="482" y="0"/>
                  </a:lnTo>
                  <a:close/>
                  <a:moveTo>
                    <a:pt x="518" y="498"/>
                  </a:moveTo>
                  <a:lnTo>
                    <a:pt x="518" y="498"/>
                  </a:lnTo>
                  <a:lnTo>
                    <a:pt x="516" y="504"/>
                  </a:lnTo>
                  <a:lnTo>
                    <a:pt x="514" y="512"/>
                  </a:lnTo>
                  <a:lnTo>
                    <a:pt x="510" y="518"/>
                  </a:lnTo>
                  <a:lnTo>
                    <a:pt x="506" y="522"/>
                  </a:lnTo>
                  <a:lnTo>
                    <a:pt x="502" y="526"/>
                  </a:lnTo>
                  <a:lnTo>
                    <a:pt x="496" y="530"/>
                  </a:lnTo>
                  <a:lnTo>
                    <a:pt x="488" y="532"/>
                  </a:lnTo>
                  <a:lnTo>
                    <a:pt x="482" y="534"/>
                  </a:lnTo>
                  <a:lnTo>
                    <a:pt x="82" y="534"/>
                  </a:lnTo>
                  <a:lnTo>
                    <a:pt x="82" y="534"/>
                  </a:lnTo>
                  <a:lnTo>
                    <a:pt x="76" y="532"/>
                  </a:lnTo>
                  <a:lnTo>
                    <a:pt x="68" y="530"/>
                  </a:lnTo>
                  <a:lnTo>
                    <a:pt x="62" y="526"/>
                  </a:lnTo>
                  <a:lnTo>
                    <a:pt x="58" y="522"/>
                  </a:lnTo>
                  <a:lnTo>
                    <a:pt x="54" y="518"/>
                  </a:lnTo>
                  <a:lnTo>
                    <a:pt x="50" y="512"/>
                  </a:lnTo>
                  <a:lnTo>
                    <a:pt x="48" y="504"/>
                  </a:lnTo>
                  <a:lnTo>
                    <a:pt x="48" y="498"/>
                  </a:lnTo>
                  <a:lnTo>
                    <a:pt x="48" y="84"/>
                  </a:lnTo>
                  <a:lnTo>
                    <a:pt x="48" y="84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4" y="66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8" y="52"/>
                  </a:lnTo>
                  <a:lnTo>
                    <a:pt x="76" y="50"/>
                  </a:lnTo>
                  <a:lnTo>
                    <a:pt x="82" y="50"/>
                  </a:lnTo>
                  <a:lnTo>
                    <a:pt x="482" y="50"/>
                  </a:lnTo>
                  <a:lnTo>
                    <a:pt x="482" y="50"/>
                  </a:lnTo>
                  <a:lnTo>
                    <a:pt x="488" y="50"/>
                  </a:lnTo>
                  <a:lnTo>
                    <a:pt x="496" y="52"/>
                  </a:lnTo>
                  <a:lnTo>
                    <a:pt x="502" y="56"/>
                  </a:lnTo>
                  <a:lnTo>
                    <a:pt x="506" y="60"/>
                  </a:lnTo>
                  <a:lnTo>
                    <a:pt x="510" y="66"/>
                  </a:lnTo>
                  <a:lnTo>
                    <a:pt x="514" y="72"/>
                  </a:lnTo>
                  <a:lnTo>
                    <a:pt x="516" y="78"/>
                  </a:lnTo>
                  <a:lnTo>
                    <a:pt x="518" y="84"/>
                  </a:lnTo>
                  <a:lnTo>
                    <a:pt x="518" y="49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109579" y="1144175"/>
              <a:ext cx="209000" cy="42872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6" y="40"/>
                </a:cxn>
                <a:cxn ang="0">
                  <a:pos x="14" y="46"/>
                </a:cxn>
                <a:cxn ang="0">
                  <a:pos x="24" y="48"/>
                </a:cxn>
                <a:cxn ang="0">
                  <a:pos x="210" y="48"/>
                </a:cxn>
                <a:cxn ang="0">
                  <a:pos x="210" y="48"/>
                </a:cxn>
                <a:cxn ang="0">
                  <a:pos x="218" y="46"/>
                </a:cxn>
                <a:cxn ang="0">
                  <a:pos x="226" y="40"/>
                </a:cxn>
                <a:cxn ang="0">
                  <a:pos x="232" y="34"/>
                </a:cxn>
                <a:cxn ang="0">
                  <a:pos x="234" y="24"/>
                </a:cxn>
                <a:cxn ang="0">
                  <a:pos x="234" y="24"/>
                </a:cxn>
                <a:cxn ang="0">
                  <a:pos x="232" y="14"/>
                </a:cxn>
                <a:cxn ang="0">
                  <a:pos x="226" y="6"/>
                </a:cxn>
                <a:cxn ang="0">
                  <a:pos x="218" y="2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34" h="48">
                  <a:moveTo>
                    <a:pt x="21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0"/>
                  </a:lnTo>
                  <a:lnTo>
                    <a:pt x="14" y="46"/>
                  </a:lnTo>
                  <a:lnTo>
                    <a:pt x="24" y="48"/>
                  </a:lnTo>
                  <a:lnTo>
                    <a:pt x="210" y="48"/>
                  </a:lnTo>
                  <a:lnTo>
                    <a:pt x="210" y="48"/>
                  </a:lnTo>
                  <a:lnTo>
                    <a:pt x="218" y="46"/>
                  </a:lnTo>
                  <a:lnTo>
                    <a:pt x="226" y="40"/>
                  </a:lnTo>
                  <a:lnTo>
                    <a:pt x="232" y="34"/>
                  </a:lnTo>
                  <a:lnTo>
                    <a:pt x="234" y="24"/>
                  </a:lnTo>
                  <a:lnTo>
                    <a:pt x="234" y="24"/>
                  </a:lnTo>
                  <a:lnTo>
                    <a:pt x="232" y="14"/>
                  </a:lnTo>
                  <a:lnTo>
                    <a:pt x="226" y="6"/>
                  </a:lnTo>
                  <a:lnTo>
                    <a:pt x="218" y="2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025622" y="1142389"/>
              <a:ext cx="44658" cy="46444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36" y="2"/>
                </a:cxn>
                <a:cxn ang="0">
                  <a:pos x="44" y="8"/>
                </a:cxn>
                <a:cxn ang="0">
                  <a:pos x="48" y="16"/>
                </a:cxn>
                <a:cxn ang="0">
                  <a:pos x="50" y="26"/>
                </a:cxn>
                <a:cxn ang="0">
                  <a:pos x="50" y="26"/>
                </a:cxn>
                <a:cxn ang="0">
                  <a:pos x="48" y="36"/>
                </a:cxn>
                <a:cxn ang="0">
                  <a:pos x="44" y="44"/>
                </a:cxn>
                <a:cxn ang="0">
                  <a:pos x="36" y="50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16" y="50"/>
                </a:cxn>
                <a:cxn ang="0">
                  <a:pos x="8" y="44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0" h="52">
                  <a:moveTo>
                    <a:pt x="26" y="0"/>
                  </a:moveTo>
                  <a:lnTo>
                    <a:pt x="26" y="0"/>
                  </a:lnTo>
                  <a:lnTo>
                    <a:pt x="36" y="2"/>
                  </a:lnTo>
                  <a:lnTo>
                    <a:pt x="44" y="8"/>
                  </a:lnTo>
                  <a:lnTo>
                    <a:pt x="48" y="1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36"/>
                  </a:lnTo>
                  <a:lnTo>
                    <a:pt x="44" y="44"/>
                  </a:lnTo>
                  <a:lnTo>
                    <a:pt x="3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109579" y="1231705"/>
              <a:ext cx="209000" cy="44658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6" y="44"/>
                </a:cxn>
                <a:cxn ang="0">
                  <a:pos x="14" y="48"/>
                </a:cxn>
                <a:cxn ang="0">
                  <a:pos x="24" y="50"/>
                </a:cxn>
                <a:cxn ang="0">
                  <a:pos x="210" y="50"/>
                </a:cxn>
                <a:cxn ang="0">
                  <a:pos x="210" y="50"/>
                </a:cxn>
                <a:cxn ang="0">
                  <a:pos x="218" y="48"/>
                </a:cxn>
                <a:cxn ang="0">
                  <a:pos x="226" y="44"/>
                </a:cxn>
                <a:cxn ang="0">
                  <a:pos x="232" y="36"/>
                </a:cxn>
                <a:cxn ang="0">
                  <a:pos x="234" y="26"/>
                </a:cxn>
                <a:cxn ang="0">
                  <a:pos x="234" y="26"/>
                </a:cxn>
                <a:cxn ang="0">
                  <a:pos x="232" y="16"/>
                </a:cxn>
                <a:cxn ang="0">
                  <a:pos x="226" y="8"/>
                </a:cxn>
                <a:cxn ang="0">
                  <a:pos x="218" y="2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34" h="50">
                  <a:moveTo>
                    <a:pt x="21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6" y="44"/>
                  </a:lnTo>
                  <a:lnTo>
                    <a:pt x="14" y="48"/>
                  </a:lnTo>
                  <a:lnTo>
                    <a:pt x="24" y="50"/>
                  </a:lnTo>
                  <a:lnTo>
                    <a:pt x="210" y="50"/>
                  </a:lnTo>
                  <a:lnTo>
                    <a:pt x="210" y="50"/>
                  </a:lnTo>
                  <a:lnTo>
                    <a:pt x="218" y="48"/>
                  </a:lnTo>
                  <a:lnTo>
                    <a:pt x="226" y="44"/>
                  </a:lnTo>
                  <a:lnTo>
                    <a:pt x="232" y="36"/>
                  </a:lnTo>
                  <a:lnTo>
                    <a:pt x="234" y="26"/>
                  </a:lnTo>
                  <a:lnTo>
                    <a:pt x="234" y="26"/>
                  </a:lnTo>
                  <a:lnTo>
                    <a:pt x="232" y="16"/>
                  </a:lnTo>
                  <a:lnTo>
                    <a:pt x="226" y="8"/>
                  </a:lnTo>
                  <a:lnTo>
                    <a:pt x="218" y="2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auto">
            <a:xfrm>
              <a:off x="3025622" y="1231705"/>
              <a:ext cx="44658" cy="46444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36" y="2"/>
                </a:cxn>
                <a:cxn ang="0">
                  <a:pos x="44" y="8"/>
                </a:cxn>
                <a:cxn ang="0">
                  <a:pos x="48" y="16"/>
                </a:cxn>
                <a:cxn ang="0">
                  <a:pos x="50" y="26"/>
                </a:cxn>
                <a:cxn ang="0">
                  <a:pos x="50" y="26"/>
                </a:cxn>
                <a:cxn ang="0">
                  <a:pos x="48" y="36"/>
                </a:cxn>
                <a:cxn ang="0">
                  <a:pos x="44" y="44"/>
                </a:cxn>
                <a:cxn ang="0">
                  <a:pos x="36" y="50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16" y="50"/>
                </a:cxn>
                <a:cxn ang="0">
                  <a:pos x="8" y="44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0" h="52">
                  <a:moveTo>
                    <a:pt x="26" y="0"/>
                  </a:moveTo>
                  <a:lnTo>
                    <a:pt x="26" y="0"/>
                  </a:lnTo>
                  <a:lnTo>
                    <a:pt x="36" y="2"/>
                  </a:lnTo>
                  <a:lnTo>
                    <a:pt x="44" y="8"/>
                  </a:lnTo>
                  <a:lnTo>
                    <a:pt x="48" y="1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36"/>
                  </a:lnTo>
                  <a:lnTo>
                    <a:pt x="44" y="44"/>
                  </a:lnTo>
                  <a:lnTo>
                    <a:pt x="3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auto">
            <a:xfrm>
              <a:off x="3109579" y="1322808"/>
              <a:ext cx="209000" cy="44658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4" y="48"/>
                </a:cxn>
                <a:cxn ang="0">
                  <a:pos x="24" y="50"/>
                </a:cxn>
                <a:cxn ang="0">
                  <a:pos x="210" y="50"/>
                </a:cxn>
                <a:cxn ang="0">
                  <a:pos x="210" y="50"/>
                </a:cxn>
                <a:cxn ang="0">
                  <a:pos x="218" y="48"/>
                </a:cxn>
                <a:cxn ang="0">
                  <a:pos x="226" y="42"/>
                </a:cxn>
                <a:cxn ang="0">
                  <a:pos x="232" y="34"/>
                </a:cxn>
                <a:cxn ang="0">
                  <a:pos x="234" y="24"/>
                </a:cxn>
                <a:cxn ang="0">
                  <a:pos x="234" y="24"/>
                </a:cxn>
                <a:cxn ang="0">
                  <a:pos x="232" y="16"/>
                </a:cxn>
                <a:cxn ang="0">
                  <a:pos x="226" y="8"/>
                </a:cxn>
                <a:cxn ang="0">
                  <a:pos x="218" y="2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34" h="50">
                  <a:moveTo>
                    <a:pt x="21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4" y="48"/>
                  </a:lnTo>
                  <a:lnTo>
                    <a:pt x="24" y="50"/>
                  </a:lnTo>
                  <a:lnTo>
                    <a:pt x="210" y="50"/>
                  </a:lnTo>
                  <a:lnTo>
                    <a:pt x="210" y="50"/>
                  </a:lnTo>
                  <a:lnTo>
                    <a:pt x="218" y="48"/>
                  </a:lnTo>
                  <a:lnTo>
                    <a:pt x="226" y="42"/>
                  </a:lnTo>
                  <a:lnTo>
                    <a:pt x="232" y="34"/>
                  </a:lnTo>
                  <a:lnTo>
                    <a:pt x="234" y="24"/>
                  </a:lnTo>
                  <a:lnTo>
                    <a:pt x="234" y="24"/>
                  </a:lnTo>
                  <a:lnTo>
                    <a:pt x="232" y="16"/>
                  </a:lnTo>
                  <a:lnTo>
                    <a:pt x="226" y="8"/>
                  </a:lnTo>
                  <a:lnTo>
                    <a:pt x="218" y="2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3025622" y="1322808"/>
              <a:ext cx="44658" cy="4465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36" y="2"/>
                </a:cxn>
                <a:cxn ang="0">
                  <a:pos x="44" y="8"/>
                </a:cxn>
                <a:cxn ang="0">
                  <a:pos x="48" y="16"/>
                </a:cxn>
                <a:cxn ang="0">
                  <a:pos x="50" y="26"/>
                </a:cxn>
                <a:cxn ang="0">
                  <a:pos x="50" y="26"/>
                </a:cxn>
                <a:cxn ang="0">
                  <a:pos x="48" y="36"/>
                </a:cxn>
                <a:cxn ang="0">
                  <a:pos x="44" y="44"/>
                </a:cxn>
                <a:cxn ang="0">
                  <a:pos x="36" y="48"/>
                </a:cxn>
                <a:cxn ang="0">
                  <a:pos x="26" y="50"/>
                </a:cxn>
                <a:cxn ang="0">
                  <a:pos x="26" y="50"/>
                </a:cxn>
                <a:cxn ang="0">
                  <a:pos x="16" y="48"/>
                </a:cxn>
                <a:cxn ang="0">
                  <a:pos x="8" y="44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26" y="0"/>
                  </a:lnTo>
                  <a:lnTo>
                    <a:pt x="36" y="2"/>
                  </a:lnTo>
                  <a:lnTo>
                    <a:pt x="44" y="8"/>
                  </a:lnTo>
                  <a:lnTo>
                    <a:pt x="48" y="1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36"/>
                  </a:lnTo>
                  <a:lnTo>
                    <a:pt x="44" y="44"/>
                  </a:lnTo>
                  <a:lnTo>
                    <a:pt x="36" y="48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3016691" y="1053073"/>
              <a:ext cx="301888" cy="44658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8" y="44"/>
                </a:cxn>
                <a:cxn ang="0">
                  <a:pos x="16" y="48"/>
                </a:cxn>
                <a:cxn ang="0">
                  <a:pos x="24" y="50"/>
                </a:cxn>
                <a:cxn ang="0">
                  <a:pos x="314" y="50"/>
                </a:cxn>
                <a:cxn ang="0">
                  <a:pos x="314" y="50"/>
                </a:cxn>
                <a:cxn ang="0">
                  <a:pos x="322" y="48"/>
                </a:cxn>
                <a:cxn ang="0">
                  <a:pos x="330" y="44"/>
                </a:cxn>
                <a:cxn ang="0">
                  <a:pos x="336" y="36"/>
                </a:cxn>
                <a:cxn ang="0">
                  <a:pos x="338" y="26"/>
                </a:cxn>
                <a:cxn ang="0">
                  <a:pos x="338" y="26"/>
                </a:cxn>
                <a:cxn ang="0">
                  <a:pos x="336" y="16"/>
                </a:cxn>
                <a:cxn ang="0">
                  <a:pos x="330" y="8"/>
                </a:cxn>
                <a:cxn ang="0">
                  <a:pos x="322" y="2"/>
                </a:cxn>
                <a:cxn ang="0">
                  <a:pos x="314" y="0"/>
                </a:cxn>
                <a:cxn ang="0">
                  <a:pos x="314" y="0"/>
                </a:cxn>
              </a:cxnLst>
              <a:rect l="0" t="0" r="r" b="b"/>
              <a:pathLst>
                <a:path w="338" h="50">
                  <a:moveTo>
                    <a:pt x="31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6" y="48"/>
                  </a:lnTo>
                  <a:lnTo>
                    <a:pt x="24" y="50"/>
                  </a:lnTo>
                  <a:lnTo>
                    <a:pt x="314" y="50"/>
                  </a:lnTo>
                  <a:lnTo>
                    <a:pt x="314" y="50"/>
                  </a:lnTo>
                  <a:lnTo>
                    <a:pt x="322" y="48"/>
                  </a:lnTo>
                  <a:lnTo>
                    <a:pt x="330" y="44"/>
                  </a:lnTo>
                  <a:lnTo>
                    <a:pt x="336" y="36"/>
                  </a:lnTo>
                  <a:lnTo>
                    <a:pt x="338" y="26"/>
                  </a:lnTo>
                  <a:lnTo>
                    <a:pt x="338" y="26"/>
                  </a:lnTo>
                  <a:lnTo>
                    <a:pt x="336" y="16"/>
                  </a:lnTo>
                  <a:lnTo>
                    <a:pt x="330" y="8"/>
                  </a:lnTo>
                  <a:lnTo>
                    <a:pt x="322" y="2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7" name="Freeform 46"/>
          <p:cNvSpPr>
            <a:spLocks noEditPoints="1"/>
          </p:cNvSpPr>
          <p:nvPr/>
        </p:nvSpPr>
        <p:spPr bwMode="auto">
          <a:xfrm>
            <a:off x="3516569" y="2374432"/>
            <a:ext cx="566686" cy="351123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256" y="0"/>
              </a:cxn>
              <a:cxn ang="0">
                <a:pos x="242" y="2"/>
              </a:cxn>
              <a:cxn ang="0">
                <a:pos x="184" y="10"/>
              </a:cxn>
              <a:cxn ang="0">
                <a:pos x="114" y="42"/>
              </a:cxn>
              <a:cxn ang="0">
                <a:pos x="60" y="82"/>
              </a:cxn>
              <a:cxn ang="0">
                <a:pos x="4" y="152"/>
              </a:cxn>
              <a:cxn ang="0">
                <a:pos x="4" y="164"/>
              </a:cxn>
              <a:cxn ang="0">
                <a:pos x="48" y="222"/>
              </a:cxn>
              <a:cxn ang="0">
                <a:pos x="98" y="266"/>
              </a:cxn>
              <a:cxn ang="0">
                <a:pos x="168" y="302"/>
              </a:cxn>
              <a:cxn ang="0">
                <a:pos x="256" y="316"/>
              </a:cxn>
              <a:cxn ang="0">
                <a:pos x="316" y="308"/>
              </a:cxn>
              <a:cxn ang="0">
                <a:pos x="390" y="280"/>
              </a:cxn>
              <a:cxn ang="0">
                <a:pos x="448" y="236"/>
              </a:cxn>
              <a:cxn ang="0">
                <a:pos x="494" y="182"/>
              </a:cxn>
              <a:cxn ang="0">
                <a:pos x="510" y="158"/>
              </a:cxn>
              <a:cxn ang="0">
                <a:pos x="476" y="110"/>
              </a:cxn>
              <a:cxn ang="0">
                <a:pos x="416" y="54"/>
              </a:cxn>
              <a:cxn ang="0">
                <a:pos x="352" y="18"/>
              </a:cxn>
              <a:cxn ang="0">
                <a:pos x="268" y="2"/>
              </a:cxn>
              <a:cxn ang="0">
                <a:pos x="214" y="78"/>
              </a:cxn>
              <a:cxn ang="0">
                <a:pos x="232" y="84"/>
              </a:cxn>
              <a:cxn ang="0">
                <a:pos x="244" y="100"/>
              </a:cxn>
              <a:cxn ang="0">
                <a:pos x="248" y="112"/>
              </a:cxn>
              <a:cxn ang="0">
                <a:pos x="242" y="132"/>
              </a:cxn>
              <a:cxn ang="0">
                <a:pos x="226" y="144"/>
              </a:cxn>
              <a:cxn ang="0">
                <a:pos x="214" y="146"/>
              </a:cxn>
              <a:cxn ang="0">
                <a:pos x="194" y="140"/>
              </a:cxn>
              <a:cxn ang="0">
                <a:pos x="182" y="126"/>
              </a:cxn>
              <a:cxn ang="0">
                <a:pos x="180" y="112"/>
              </a:cxn>
              <a:cxn ang="0">
                <a:pos x="186" y="94"/>
              </a:cxn>
              <a:cxn ang="0">
                <a:pos x="200" y="82"/>
              </a:cxn>
              <a:cxn ang="0">
                <a:pos x="214" y="78"/>
              </a:cxn>
              <a:cxn ang="0">
                <a:pos x="236" y="270"/>
              </a:cxn>
              <a:cxn ang="0">
                <a:pos x="180" y="258"/>
              </a:cxn>
              <a:cxn ang="0">
                <a:pos x="122" y="228"/>
              </a:cxn>
              <a:cxn ang="0">
                <a:pos x="64" y="174"/>
              </a:cxn>
              <a:cxn ang="0">
                <a:pos x="66" y="138"/>
              </a:cxn>
              <a:cxn ang="0">
                <a:pos x="128" y="84"/>
              </a:cxn>
              <a:cxn ang="0">
                <a:pos x="138" y="96"/>
              </a:cxn>
              <a:cxn ang="0">
                <a:pos x="136" y="120"/>
              </a:cxn>
              <a:cxn ang="0">
                <a:pos x="144" y="168"/>
              </a:cxn>
              <a:cxn ang="0">
                <a:pos x="188" y="220"/>
              </a:cxn>
              <a:cxn ang="0">
                <a:pos x="242" y="240"/>
              </a:cxn>
              <a:cxn ang="0">
                <a:pos x="268" y="240"/>
              </a:cxn>
              <a:cxn ang="0">
                <a:pos x="322" y="220"/>
              </a:cxn>
              <a:cxn ang="0">
                <a:pos x="366" y="168"/>
              </a:cxn>
              <a:cxn ang="0">
                <a:pos x="376" y="120"/>
              </a:cxn>
              <a:cxn ang="0">
                <a:pos x="372" y="96"/>
              </a:cxn>
              <a:cxn ang="0">
                <a:pos x="382" y="84"/>
              </a:cxn>
              <a:cxn ang="0">
                <a:pos x="444" y="138"/>
              </a:cxn>
              <a:cxn ang="0">
                <a:pos x="446" y="174"/>
              </a:cxn>
              <a:cxn ang="0">
                <a:pos x="388" y="228"/>
              </a:cxn>
              <a:cxn ang="0">
                <a:pos x="330" y="258"/>
              </a:cxn>
              <a:cxn ang="0">
                <a:pos x="276" y="270"/>
              </a:cxn>
            </a:cxnLst>
            <a:rect l="0" t="0" r="r" b="b"/>
            <a:pathLst>
              <a:path w="510" h="316">
                <a:moveTo>
                  <a:pt x="268" y="2"/>
                </a:moveTo>
                <a:lnTo>
                  <a:pt x="268" y="2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56" y="0"/>
                </a:lnTo>
                <a:lnTo>
                  <a:pt x="242" y="2"/>
                </a:lnTo>
                <a:lnTo>
                  <a:pt x="242" y="2"/>
                </a:lnTo>
                <a:lnTo>
                  <a:pt x="212" y="4"/>
                </a:lnTo>
                <a:lnTo>
                  <a:pt x="184" y="10"/>
                </a:lnTo>
                <a:lnTo>
                  <a:pt x="158" y="18"/>
                </a:lnTo>
                <a:lnTo>
                  <a:pt x="136" y="28"/>
                </a:lnTo>
                <a:lnTo>
                  <a:pt x="114" y="42"/>
                </a:lnTo>
                <a:lnTo>
                  <a:pt x="94" y="54"/>
                </a:lnTo>
                <a:lnTo>
                  <a:pt x="76" y="68"/>
                </a:lnTo>
                <a:lnTo>
                  <a:pt x="60" y="82"/>
                </a:lnTo>
                <a:lnTo>
                  <a:pt x="34" y="110"/>
                </a:lnTo>
                <a:lnTo>
                  <a:pt x="16" y="134"/>
                </a:lnTo>
                <a:lnTo>
                  <a:pt x="4" y="152"/>
                </a:lnTo>
                <a:lnTo>
                  <a:pt x="0" y="158"/>
                </a:lnTo>
                <a:lnTo>
                  <a:pt x="0" y="158"/>
                </a:lnTo>
                <a:lnTo>
                  <a:pt x="4" y="164"/>
                </a:lnTo>
                <a:lnTo>
                  <a:pt x="16" y="182"/>
                </a:lnTo>
                <a:lnTo>
                  <a:pt x="36" y="208"/>
                </a:lnTo>
                <a:lnTo>
                  <a:pt x="48" y="222"/>
                </a:lnTo>
                <a:lnTo>
                  <a:pt x="62" y="236"/>
                </a:lnTo>
                <a:lnTo>
                  <a:pt x="80" y="252"/>
                </a:lnTo>
                <a:lnTo>
                  <a:pt x="98" y="266"/>
                </a:lnTo>
                <a:lnTo>
                  <a:pt x="120" y="280"/>
                </a:lnTo>
                <a:lnTo>
                  <a:pt x="142" y="292"/>
                </a:lnTo>
                <a:lnTo>
                  <a:pt x="168" y="302"/>
                </a:lnTo>
                <a:lnTo>
                  <a:pt x="194" y="308"/>
                </a:lnTo>
                <a:lnTo>
                  <a:pt x="224" y="314"/>
                </a:lnTo>
                <a:lnTo>
                  <a:pt x="256" y="316"/>
                </a:lnTo>
                <a:lnTo>
                  <a:pt x="256" y="316"/>
                </a:lnTo>
                <a:lnTo>
                  <a:pt x="286" y="314"/>
                </a:lnTo>
                <a:lnTo>
                  <a:pt x="316" y="308"/>
                </a:lnTo>
                <a:lnTo>
                  <a:pt x="342" y="302"/>
                </a:lnTo>
                <a:lnTo>
                  <a:pt x="368" y="292"/>
                </a:lnTo>
                <a:lnTo>
                  <a:pt x="390" y="280"/>
                </a:lnTo>
                <a:lnTo>
                  <a:pt x="412" y="266"/>
                </a:lnTo>
                <a:lnTo>
                  <a:pt x="430" y="252"/>
                </a:lnTo>
                <a:lnTo>
                  <a:pt x="448" y="236"/>
                </a:lnTo>
                <a:lnTo>
                  <a:pt x="462" y="222"/>
                </a:lnTo>
                <a:lnTo>
                  <a:pt x="474" y="208"/>
                </a:lnTo>
                <a:lnTo>
                  <a:pt x="494" y="182"/>
                </a:lnTo>
                <a:lnTo>
                  <a:pt x="506" y="164"/>
                </a:lnTo>
                <a:lnTo>
                  <a:pt x="510" y="158"/>
                </a:lnTo>
                <a:lnTo>
                  <a:pt x="510" y="158"/>
                </a:lnTo>
                <a:lnTo>
                  <a:pt x="506" y="152"/>
                </a:lnTo>
                <a:lnTo>
                  <a:pt x="496" y="134"/>
                </a:lnTo>
                <a:lnTo>
                  <a:pt x="476" y="110"/>
                </a:lnTo>
                <a:lnTo>
                  <a:pt x="450" y="82"/>
                </a:lnTo>
                <a:lnTo>
                  <a:pt x="434" y="68"/>
                </a:lnTo>
                <a:lnTo>
                  <a:pt x="416" y="54"/>
                </a:lnTo>
                <a:lnTo>
                  <a:pt x="396" y="42"/>
                </a:lnTo>
                <a:lnTo>
                  <a:pt x="374" y="30"/>
                </a:lnTo>
                <a:lnTo>
                  <a:pt x="352" y="18"/>
                </a:lnTo>
                <a:lnTo>
                  <a:pt x="326" y="10"/>
                </a:lnTo>
                <a:lnTo>
                  <a:pt x="298" y="4"/>
                </a:lnTo>
                <a:lnTo>
                  <a:pt x="268" y="2"/>
                </a:lnTo>
                <a:lnTo>
                  <a:pt x="268" y="2"/>
                </a:lnTo>
                <a:close/>
                <a:moveTo>
                  <a:pt x="214" y="78"/>
                </a:moveTo>
                <a:lnTo>
                  <a:pt x="214" y="78"/>
                </a:lnTo>
                <a:lnTo>
                  <a:pt x="220" y="80"/>
                </a:lnTo>
                <a:lnTo>
                  <a:pt x="226" y="82"/>
                </a:lnTo>
                <a:lnTo>
                  <a:pt x="232" y="84"/>
                </a:lnTo>
                <a:lnTo>
                  <a:pt x="238" y="88"/>
                </a:lnTo>
                <a:lnTo>
                  <a:pt x="242" y="94"/>
                </a:lnTo>
                <a:lnTo>
                  <a:pt x="244" y="100"/>
                </a:lnTo>
                <a:lnTo>
                  <a:pt x="246" y="106"/>
                </a:lnTo>
                <a:lnTo>
                  <a:pt x="248" y="112"/>
                </a:lnTo>
                <a:lnTo>
                  <a:pt x="248" y="112"/>
                </a:lnTo>
                <a:lnTo>
                  <a:pt x="246" y="120"/>
                </a:lnTo>
                <a:lnTo>
                  <a:pt x="244" y="126"/>
                </a:lnTo>
                <a:lnTo>
                  <a:pt x="242" y="132"/>
                </a:lnTo>
                <a:lnTo>
                  <a:pt x="238" y="136"/>
                </a:lnTo>
                <a:lnTo>
                  <a:pt x="232" y="140"/>
                </a:lnTo>
                <a:lnTo>
                  <a:pt x="226" y="144"/>
                </a:lnTo>
                <a:lnTo>
                  <a:pt x="220" y="146"/>
                </a:lnTo>
                <a:lnTo>
                  <a:pt x="214" y="146"/>
                </a:lnTo>
                <a:lnTo>
                  <a:pt x="214" y="146"/>
                </a:lnTo>
                <a:lnTo>
                  <a:pt x="206" y="146"/>
                </a:lnTo>
                <a:lnTo>
                  <a:pt x="200" y="144"/>
                </a:lnTo>
                <a:lnTo>
                  <a:pt x="194" y="140"/>
                </a:lnTo>
                <a:lnTo>
                  <a:pt x="190" y="136"/>
                </a:lnTo>
                <a:lnTo>
                  <a:pt x="186" y="132"/>
                </a:lnTo>
                <a:lnTo>
                  <a:pt x="182" y="126"/>
                </a:lnTo>
                <a:lnTo>
                  <a:pt x="180" y="120"/>
                </a:lnTo>
                <a:lnTo>
                  <a:pt x="180" y="112"/>
                </a:lnTo>
                <a:lnTo>
                  <a:pt x="180" y="112"/>
                </a:lnTo>
                <a:lnTo>
                  <a:pt x="180" y="106"/>
                </a:lnTo>
                <a:lnTo>
                  <a:pt x="182" y="100"/>
                </a:lnTo>
                <a:lnTo>
                  <a:pt x="186" y="94"/>
                </a:lnTo>
                <a:lnTo>
                  <a:pt x="190" y="88"/>
                </a:lnTo>
                <a:lnTo>
                  <a:pt x="194" y="84"/>
                </a:lnTo>
                <a:lnTo>
                  <a:pt x="200" y="82"/>
                </a:lnTo>
                <a:lnTo>
                  <a:pt x="206" y="80"/>
                </a:lnTo>
                <a:lnTo>
                  <a:pt x="214" y="78"/>
                </a:lnTo>
                <a:lnTo>
                  <a:pt x="214" y="78"/>
                </a:lnTo>
                <a:close/>
                <a:moveTo>
                  <a:pt x="256" y="270"/>
                </a:moveTo>
                <a:lnTo>
                  <a:pt x="256" y="270"/>
                </a:lnTo>
                <a:lnTo>
                  <a:pt x="236" y="270"/>
                </a:lnTo>
                <a:lnTo>
                  <a:pt x="216" y="268"/>
                </a:lnTo>
                <a:lnTo>
                  <a:pt x="198" y="264"/>
                </a:lnTo>
                <a:lnTo>
                  <a:pt x="180" y="258"/>
                </a:lnTo>
                <a:lnTo>
                  <a:pt x="164" y="252"/>
                </a:lnTo>
                <a:lnTo>
                  <a:pt x="150" y="246"/>
                </a:lnTo>
                <a:lnTo>
                  <a:pt x="122" y="228"/>
                </a:lnTo>
                <a:lnTo>
                  <a:pt x="98" y="210"/>
                </a:lnTo>
                <a:lnTo>
                  <a:pt x="80" y="192"/>
                </a:lnTo>
                <a:lnTo>
                  <a:pt x="64" y="174"/>
                </a:lnTo>
                <a:lnTo>
                  <a:pt x="52" y="158"/>
                </a:lnTo>
                <a:lnTo>
                  <a:pt x="52" y="158"/>
                </a:lnTo>
                <a:lnTo>
                  <a:pt x="66" y="138"/>
                </a:lnTo>
                <a:lnTo>
                  <a:pt x="86" y="116"/>
                </a:lnTo>
                <a:lnTo>
                  <a:pt x="112" y="94"/>
                </a:lnTo>
                <a:lnTo>
                  <a:pt x="128" y="84"/>
                </a:lnTo>
                <a:lnTo>
                  <a:pt x="144" y="74"/>
                </a:lnTo>
                <a:lnTo>
                  <a:pt x="144" y="74"/>
                </a:lnTo>
                <a:lnTo>
                  <a:pt x="138" y="96"/>
                </a:lnTo>
                <a:lnTo>
                  <a:pt x="136" y="108"/>
                </a:lnTo>
                <a:lnTo>
                  <a:pt x="136" y="120"/>
                </a:lnTo>
                <a:lnTo>
                  <a:pt x="136" y="120"/>
                </a:lnTo>
                <a:lnTo>
                  <a:pt x="136" y="132"/>
                </a:lnTo>
                <a:lnTo>
                  <a:pt x="138" y="144"/>
                </a:lnTo>
                <a:lnTo>
                  <a:pt x="144" y="168"/>
                </a:lnTo>
                <a:lnTo>
                  <a:pt x="156" y="188"/>
                </a:lnTo>
                <a:lnTo>
                  <a:pt x="170" y="206"/>
                </a:lnTo>
                <a:lnTo>
                  <a:pt x="188" y="220"/>
                </a:lnTo>
                <a:lnTo>
                  <a:pt x="208" y="232"/>
                </a:lnTo>
                <a:lnTo>
                  <a:pt x="230" y="238"/>
                </a:lnTo>
                <a:lnTo>
                  <a:pt x="242" y="240"/>
                </a:lnTo>
                <a:lnTo>
                  <a:pt x="256" y="240"/>
                </a:lnTo>
                <a:lnTo>
                  <a:pt x="256" y="240"/>
                </a:lnTo>
                <a:lnTo>
                  <a:pt x="268" y="240"/>
                </a:lnTo>
                <a:lnTo>
                  <a:pt x="280" y="238"/>
                </a:lnTo>
                <a:lnTo>
                  <a:pt x="302" y="232"/>
                </a:lnTo>
                <a:lnTo>
                  <a:pt x="322" y="220"/>
                </a:lnTo>
                <a:lnTo>
                  <a:pt x="340" y="206"/>
                </a:lnTo>
                <a:lnTo>
                  <a:pt x="354" y="188"/>
                </a:lnTo>
                <a:lnTo>
                  <a:pt x="366" y="168"/>
                </a:lnTo>
                <a:lnTo>
                  <a:pt x="372" y="144"/>
                </a:lnTo>
                <a:lnTo>
                  <a:pt x="374" y="132"/>
                </a:lnTo>
                <a:lnTo>
                  <a:pt x="376" y="120"/>
                </a:lnTo>
                <a:lnTo>
                  <a:pt x="376" y="120"/>
                </a:lnTo>
                <a:lnTo>
                  <a:pt x="374" y="108"/>
                </a:lnTo>
                <a:lnTo>
                  <a:pt x="372" y="96"/>
                </a:lnTo>
                <a:lnTo>
                  <a:pt x="366" y="74"/>
                </a:lnTo>
                <a:lnTo>
                  <a:pt x="366" y="74"/>
                </a:lnTo>
                <a:lnTo>
                  <a:pt x="382" y="84"/>
                </a:lnTo>
                <a:lnTo>
                  <a:pt x="398" y="94"/>
                </a:lnTo>
                <a:lnTo>
                  <a:pt x="424" y="118"/>
                </a:lnTo>
                <a:lnTo>
                  <a:pt x="444" y="138"/>
                </a:lnTo>
                <a:lnTo>
                  <a:pt x="458" y="158"/>
                </a:lnTo>
                <a:lnTo>
                  <a:pt x="458" y="158"/>
                </a:lnTo>
                <a:lnTo>
                  <a:pt x="446" y="174"/>
                </a:lnTo>
                <a:lnTo>
                  <a:pt x="430" y="192"/>
                </a:lnTo>
                <a:lnTo>
                  <a:pt x="412" y="210"/>
                </a:lnTo>
                <a:lnTo>
                  <a:pt x="388" y="228"/>
                </a:lnTo>
                <a:lnTo>
                  <a:pt x="360" y="246"/>
                </a:lnTo>
                <a:lnTo>
                  <a:pt x="346" y="252"/>
                </a:lnTo>
                <a:lnTo>
                  <a:pt x="330" y="258"/>
                </a:lnTo>
                <a:lnTo>
                  <a:pt x="312" y="264"/>
                </a:lnTo>
                <a:lnTo>
                  <a:pt x="294" y="268"/>
                </a:lnTo>
                <a:lnTo>
                  <a:pt x="276" y="270"/>
                </a:lnTo>
                <a:lnTo>
                  <a:pt x="256" y="270"/>
                </a:lnTo>
                <a:lnTo>
                  <a:pt x="256" y="2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20"/>
          <p:cNvSpPr>
            <a:spLocks noEditPoints="1"/>
          </p:cNvSpPr>
          <p:nvPr/>
        </p:nvSpPr>
        <p:spPr bwMode="auto">
          <a:xfrm>
            <a:off x="4316278" y="3644579"/>
            <a:ext cx="353389" cy="531181"/>
          </a:xfrm>
          <a:custGeom>
            <a:avLst/>
            <a:gdLst/>
            <a:ahLst/>
            <a:cxnLst>
              <a:cxn ang="0">
                <a:pos x="244" y="342"/>
              </a:cxn>
              <a:cxn ang="0">
                <a:pos x="262" y="292"/>
              </a:cxn>
              <a:cxn ang="0">
                <a:pos x="300" y="228"/>
              </a:cxn>
              <a:cxn ang="0">
                <a:pos x="320" y="184"/>
              </a:cxn>
              <a:cxn ang="0">
                <a:pos x="322" y="158"/>
              </a:cxn>
              <a:cxn ang="0">
                <a:pos x="314" y="110"/>
              </a:cxn>
              <a:cxn ang="0">
                <a:pos x="294" y="70"/>
              </a:cxn>
              <a:cxn ang="0">
                <a:pos x="264" y="36"/>
              </a:cxn>
              <a:cxn ang="0">
                <a:pos x="224" y="12"/>
              </a:cxn>
              <a:cxn ang="0">
                <a:pos x="178" y="2"/>
              </a:cxn>
              <a:cxn ang="0">
                <a:pos x="144" y="2"/>
              </a:cxn>
              <a:cxn ang="0">
                <a:pos x="98" y="12"/>
              </a:cxn>
              <a:cxn ang="0">
                <a:pos x="58" y="36"/>
              </a:cxn>
              <a:cxn ang="0">
                <a:pos x="28" y="70"/>
              </a:cxn>
              <a:cxn ang="0">
                <a:pos x="6" y="110"/>
              </a:cxn>
              <a:cxn ang="0">
                <a:pos x="0" y="158"/>
              </a:cxn>
              <a:cxn ang="0">
                <a:pos x="4" y="186"/>
              </a:cxn>
              <a:cxn ang="0">
                <a:pos x="26" y="236"/>
              </a:cxn>
              <a:cxn ang="0">
                <a:pos x="68" y="310"/>
              </a:cxn>
              <a:cxn ang="0">
                <a:pos x="80" y="356"/>
              </a:cxn>
              <a:cxn ang="0">
                <a:pos x="80" y="404"/>
              </a:cxn>
              <a:cxn ang="0">
                <a:pos x="90" y="432"/>
              </a:cxn>
              <a:cxn ang="0">
                <a:pos x="124" y="468"/>
              </a:cxn>
              <a:cxn ang="0">
                <a:pos x="152" y="482"/>
              </a:cxn>
              <a:cxn ang="0">
                <a:pos x="180" y="480"/>
              </a:cxn>
              <a:cxn ang="0">
                <a:pos x="226" y="440"/>
              </a:cxn>
              <a:cxn ang="0">
                <a:pos x="238" y="424"/>
              </a:cxn>
              <a:cxn ang="0">
                <a:pos x="242" y="384"/>
              </a:cxn>
              <a:cxn ang="0">
                <a:pos x="144" y="382"/>
              </a:cxn>
              <a:cxn ang="0">
                <a:pos x="130" y="362"/>
              </a:cxn>
              <a:cxn ang="0">
                <a:pos x="136" y="348"/>
              </a:cxn>
              <a:cxn ang="0">
                <a:pos x="152" y="342"/>
              </a:cxn>
              <a:cxn ang="0">
                <a:pos x="204" y="52"/>
              </a:cxn>
              <a:cxn ang="0">
                <a:pos x="242" y="78"/>
              </a:cxn>
              <a:cxn ang="0">
                <a:pos x="264" y="106"/>
              </a:cxn>
              <a:cxn ang="0">
                <a:pos x="272" y="132"/>
              </a:cxn>
              <a:cxn ang="0">
                <a:pos x="260" y="150"/>
              </a:cxn>
              <a:cxn ang="0">
                <a:pos x="244" y="150"/>
              </a:cxn>
              <a:cxn ang="0">
                <a:pos x="232" y="134"/>
              </a:cxn>
              <a:cxn ang="0">
                <a:pos x="216" y="108"/>
              </a:cxn>
              <a:cxn ang="0">
                <a:pos x="188" y="90"/>
              </a:cxn>
              <a:cxn ang="0">
                <a:pos x="176" y="84"/>
              </a:cxn>
              <a:cxn ang="0">
                <a:pos x="170" y="72"/>
              </a:cxn>
              <a:cxn ang="0">
                <a:pos x="184" y="52"/>
              </a:cxn>
            </a:cxnLst>
            <a:rect l="0" t="0" r="r" b="b"/>
            <a:pathLst>
              <a:path w="322" h="484">
                <a:moveTo>
                  <a:pt x="152" y="342"/>
                </a:moveTo>
                <a:lnTo>
                  <a:pt x="244" y="342"/>
                </a:lnTo>
                <a:lnTo>
                  <a:pt x="244" y="342"/>
                </a:lnTo>
                <a:lnTo>
                  <a:pt x="248" y="328"/>
                </a:lnTo>
                <a:lnTo>
                  <a:pt x="252" y="316"/>
                </a:lnTo>
                <a:lnTo>
                  <a:pt x="262" y="292"/>
                </a:lnTo>
                <a:lnTo>
                  <a:pt x="274" y="270"/>
                </a:lnTo>
                <a:lnTo>
                  <a:pt x="288" y="250"/>
                </a:lnTo>
                <a:lnTo>
                  <a:pt x="300" y="228"/>
                </a:lnTo>
                <a:lnTo>
                  <a:pt x="312" y="208"/>
                </a:lnTo>
                <a:lnTo>
                  <a:pt x="316" y="196"/>
                </a:lnTo>
                <a:lnTo>
                  <a:pt x="320" y="184"/>
                </a:lnTo>
                <a:lnTo>
                  <a:pt x="322" y="170"/>
                </a:lnTo>
                <a:lnTo>
                  <a:pt x="322" y="158"/>
                </a:lnTo>
                <a:lnTo>
                  <a:pt x="322" y="158"/>
                </a:lnTo>
                <a:lnTo>
                  <a:pt x="322" y="142"/>
                </a:lnTo>
                <a:lnTo>
                  <a:pt x="318" y="126"/>
                </a:lnTo>
                <a:lnTo>
                  <a:pt x="314" y="110"/>
                </a:lnTo>
                <a:lnTo>
                  <a:pt x="310" y="96"/>
                </a:lnTo>
                <a:lnTo>
                  <a:pt x="302" y="82"/>
                </a:lnTo>
                <a:lnTo>
                  <a:pt x="294" y="70"/>
                </a:lnTo>
                <a:lnTo>
                  <a:pt x="286" y="58"/>
                </a:lnTo>
                <a:lnTo>
                  <a:pt x="274" y="46"/>
                </a:lnTo>
                <a:lnTo>
                  <a:pt x="264" y="36"/>
                </a:lnTo>
                <a:lnTo>
                  <a:pt x="250" y="28"/>
                </a:lnTo>
                <a:lnTo>
                  <a:pt x="238" y="20"/>
                </a:lnTo>
                <a:lnTo>
                  <a:pt x="224" y="12"/>
                </a:lnTo>
                <a:lnTo>
                  <a:pt x="208" y="8"/>
                </a:lnTo>
                <a:lnTo>
                  <a:pt x="194" y="4"/>
                </a:lnTo>
                <a:lnTo>
                  <a:pt x="178" y="2"/>
                </a:lnTo>
                <a:lnTo>
                  <a:pt x="160" y="0"/>
                </a:ln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2"/>
                </a:lnTo>
                <a:lnTo>
                  <a:pt x="84" y="20"/>
                </a:lnTo>
                <a:lnTo>
                  <a:pt x="70" y="28"/>
                </a:lnTo>
                <a:lnTo>
                  <a:pt x="58" y="36"/>
                </a:lnTo>
                <a:lnTo>
                  <a:pt x="46" y="46"/>
                </a:lnTo>
                <a:lnTo>
                  <a:pt x="36" y="58"/>
                </a:lnTo>
                <a:lnTo>
                  <a:pt x="28" y="70"/>
                </a:lnTo>
                <a:lnTo>
                  <a:pt x="20" y="82"/>
                </a:lnTo>
                <a:lnTo>
                  <a:pt x="12" y="96"/>
                </a:lnTo>
                <a:lnTo>
                  <a:pt x="6" y="110"/>
                </a:lnTo>
                <a:lnTo>
                  <a:pt x="2" y="126"/>
                </a:lnTo>
                <a:lnTo>
                  <a:pt x="0" y="142"/>
                </a:lnTo>
                <a:lnTo>
                  <a:pt x="0" y="158"/>
                </a:lnTo>
                <a:lnTo>
                  <a:pt x="0" y="158"/>
                </a:lnTo>
                <a:lnTo>
                  <a:pt x="0" y="172"/>
                </a:lnTo>
                <a:lnTo>
                  <a:pt x="4" y="186"/>
                </a:lnTo>
                <a:lnTo>
                  <a:pt x="8" y="200"/>
                </a:lnTo>
                <a:lnTo>
                  <a:pt x="12" y="212"/>
                </a:lnTo>
                <a:lnTo>
                  <a:pt x="26" y="236"/>
                </a:lnTo>
                <a:lnTo>
                  <a:pt x="40" y="260"/>
                </a:lnTo>
                <a:lnTo>
                  <a:pt x="54" y="284"/>
                </a:lnTo>
                <a:lnTo>
                  <a:pt x="68" y="310"/>
                </a:lnTo>
                <a:lnTo>
                  <a:pt x="72" y="324"/>
                </a:lnTo>
                <a:lnTo>
                  <a:pt x="76" y="338"/>
                </a:lnTo>
                <a:lnTo>
                  <a:pt x="80" y="356"/>
                </a:lnTo>
                <a:lnTo>
                  <a:pt x="80" y="372"/>
                </a:lnTo>
                <a:lnTo>
                  <a:pt x="80" y="404"/>
                </a:lnTo>
                <a:lnTo>
                  <a:pt x="80" y="404"/>
                </a:lnTo>
                <a:lnTo>
                  <a:pt x="82" y="414"/>
                </a:lnTo>
                <a:lnTo>
                  <a:pt x="84" y="424"/>
                </a:lnTo>
                <a:lnTo>
                  <a:pt x="90" y="432"/>
                </a:lnTo>
                <a:lnTo>
                  <a:pt x="96" y="440"/>
                </a:lnTo>
                <a:lnTo>
                  <a:pt x="124" y="468"/>
                </a:lnTo>
                <a:lnTo>
                  <a:pt x="124" y="468"/>
                </a:lnTo>
                <a:lnTo>
                  <a:pt x="132" y="476"/>
                </a:lnTo>
                <a:lnTo>
                  <a:pt x="142" y="480"/>
                </a:lnTo>
                <a:lnTo>
                  <a:pt x="152" y="482"/>
                </a:lnTo>
                <a:lnTo>
                  <a:pt x="160" y="484"/>
                </a:lnTo>
                <a:lnTo>
                  <a:pt x="170" y="482"/>
                </a:lnTo>
                <a:lnTo>
                  <a:pt x="180" y="480"/>
                </a:lnTo>
                <a:lnTo>
                  <a:pt x="188" y="476"/>
                </a:lnTo>
                <a:lnTo>
                  <a:pt x="196" y="468"/>
                </a:lnTo>
                <a:lnTo>
                  <a:pt x="226" y="440"/>
                </a:lnTo>
                <a:lnTo>
                  <a:pt x="226" y="440"/>
                </a:lnTo>
                <a:lnTo>
                  <a:pt x="232" y="432"/>
                </a:lnTo>
                <a:lnTo>
                  <a:pt x="238" y="424"/>
                </a:lnTo>
                <a:lnTo>
                  <a:pt x="240" y="414"/>
                </a:lnTo>
                <a:lnTo>
                  <a:pt x="242" y="404"/>
                </a:lnTo>
                <a:lnTo>
                  <a:pt x="242" y="384"/>
                </a:lnTo>
                <a:lnTo>
                  <a:pt x="152" y="384"/>
                </a:lnTo>
                <a:lnTo>
                  <a:pt x="152" y="384"/>
                </a:lnTo>
                <a:lnTo>
                  <a:pt x="144" y="382"/>
                </a:lnTo>
                <a:lnTo>
                  <a:pt x="136" y="378"/>
                </a:lnTo>
                <a:lnTo>
                  <a:pt x="132" y="370"/>
                </a:lnTo>
                <a:lnTo>
                  <a:pt x="130" y="362"/>
                </a:lnTo>
                <a:lnTo>
                  <a:pt x="130" y="362"/>
                </a:lnTo>
                <a:lnTo>
                  <a:pt x="132" y="356"/>
                </a:lnTo>
                <a:lnTo>
                  <a:pt x="136" y="348"/>
                </a:lnTo>
                <a:lnTo>
                  <a:pt x="144" y="344"/>
                </a:lnTo>
                <a:lnTo>
                  <a:pt x="152" y="342"/>
                </a:lnTo>
                <a:lnTo>
                  <a:pt x="152" y="342"/>
                </a:lnTo>
                <a:close/>
                <a:moveTo>
                  <a:pt x="190" y="50"/>
                </a:moveTo>
                <a:lnTo>
                  <a:pt x="190" y="50"/>
                </a:lnTo>
                <a:lnTo>
                  <a:pt x="204" y="52"/>
                </a:lnTo>
                <a:lnTo>
                  <a:pt x="216" y="58"/>
                </a:lnTo>
                <a:lnTo>
                  <a:pt x="230" y="68"/>
                </a:lnTo>
                <a:lnTo>
                  <a:pt x="242" y="78"/>
                </a:lnTo>
                <a:lnTo>
                  <a:pt x="242" y="78"/>
                </a:lnTo>
                <a:lnTo>
                  <a:pt x="254" y="92"/>
                </a:lnTo>
                <a:lnTo>
                  <a:pt x="264" y="106"/>
                </a:lnTo>
                <a:lnTo>
                  <a:pt x="270" y="120"/>
                </a:lnTo>
                <a:lnTo>
                  <a:pt x="272" y="132"/>
                </a:lnTo>
                <a:lnTo>
                  <a:pt x="272" y="132"/>
                </a:lnTo>
                <a:lnTo>
                  <a:pt x="270" y="140"/>
                </a:lnTo>
                <a:lnTo>
                  <a:pt x="266" y="146"/>
                </a:lnTo>
                <a:lnTo>
                  <a:pt x="260" y="150"/>
                </a:lnTo>
                <a:lnTo>
                  <a:pt x="252" y="152"/>
                </a:lnTo>
                <a:lnTo>
                  <a:pt x="252" y="152"/>
                </a:lnTo>
                <a:lnTo>
                  <a:pt x="244" y="150"/>
                </a:lnTo>
                <a:lnTo>
                  <a:pt x="238" y="146"/>
                </a:lnTo>
                <a:lnTo>
                  <a:pt x="234" y="142"/>
                </a:lnTo>
                <a:lnTo>
                  <a:pt x="232" y="134"/>
                </a:lnTo>
                <a:lnTo>
                  <a:pt x="232" y="134"/>
                </a:lnTo>
                <a:lnTo>
                  <a:pt x="226" y="120"/>
                </a:lnTo>
                <a:lnTo>
                  <a:pt x="216" y="108"/>
                </a:lnTo>
                <a:lnTo>
                  <a:pt x="202" y="98"/>
                </a:lnTo>
                <a:lnTo>
                  <a:pt x="196" y="94"/>
                </a:lnTo>
                <a:lnTo>
                  <a:pt x="188" y="90"/>
                </a:lnTo>
                <a:lnTo>
                  <a:pt x="188" y="90"/>
                </a:lnTo>
                <a:lnTo>
                  <a:pt x="180" y="88"/>
                </a:lnTo>
                <a:lnTo>
                  <a:pt x="176" y="84"/>
                </a:lnTo>
                <a:lnTo>
                  <a:pt x="172" y="78"/>
                </a:lnTo>
                <a:lnTo>
                  <a:pt x="170" y="72"/>
                </a:lnTo>
                <a:lnTo>
                  <a:pt x="170" y="72"/>
                </a:lnTo>
                <a:lnTo>
                  <a:pt x="172" y="64"/>
                </a:lnTo>
                <a:lnTo>
                  <a:pt x="176" y="56"/>
                </a:lnTo>
                <a:lnTo>
                  <a:pt x="184" y="52"/>
                </a:lnTo>
                <a:lnTo>
                  <a:pt x="190" y="50"/>
                </a:lnTo>
                <a:lnTo>
                  <a:pt x="190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/>
        </p:nvCxnSpPr>
        <p:spPr>
          <a:xfrm>
            <a:off x="5019897" y="375008"/>
            <a:ext cx="0" cy="461934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34531" y="589361"/>
            <a:ext cx="170737" cy="1724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934531" y="2234741"/>
            <a:ext cx="170737" cy="1724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/>
          <p:cNvSpPr/>
          <p:nvPr/>
        </p:nvSpPr>
        <p:spPr>
          <a:xfrm flipH="1">
            <a:off x="4934530" y="1456600"/>
            <a:ext cx="170737" cy="1724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 flipH="1">
            <a:off x="4934530" y="3261274"/>
            <a:ext cx="170737" cy="1724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3955086" y="3205352"/>
            <a:ext cx="863965" cy="276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 algn="r"/>
            <a:r>
              <a:rPr kumimoji="1" lang="en-US" altLang="zh-CN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6</a:t>
            </a:r>
            <a:r>
              <a:rPr kumimoji="1"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月下</a:t>
            </a:r>
            <a:endParaRPr kumimoji="1" lang="en-US" altLang="zh-CN" sz="12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226535" y="535412"/>
            <a:ext cx="1038522" cy="276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kumimoji="1" lang="en-US" altLang="zh-CN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5</a:t>
            </a:r>
            <a:r>
              <a:rPr kumimoji="1"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月上</a:t>
            </a:r>
            <a:endParaRPr kumimoji="1" lang="zh-CN" altLang="en-US" sz="12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6535" y="2191445"/>
            <a:ext cx="868044" cy="276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kumimoji="1" lang="en-US" altLang="zh-CN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6</a:t>
            </a:r>
            <a:r>
              <a:rPr kumimoji="1"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月上</a:t>
            </a:r>
            <a:endParaRPr kumimoji="1" lang="en-US" altLang="zh-CN" sz="12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656749" y="1399421"/>
            <a:ext cx="1162303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 algn="r"/>
            <a:r>
              <a:rPr kumimoji="1" lang="en-US" altLang="zh-CN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5</a:t>
            </a:r>
            <a:r>
              <a:rPr kumimoji="1"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月下</a:t>
            </a:r>
            <a:endParaRPr kumimoji="1" lang="en-US" altLang="zh-CN" sz="12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5226536" y="909374"/>
            <a:ext cx="2368065" cy="767690"/>
            <a:chOff x="5226535" y="909374"/>
            <a:chExt cx="2368065" cy="767690"/>
          </a:xfrm>
        </p:grpSpPr>
        <p:grpSp>
          <p:nvGrpSpPr>
            <p:cNvPr id="18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5312130" y="913726"/>
              <a:ext cx="22824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确定项目基本需求，确定项目基本体系结构，完成环境搭建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445195" y="1776613"/>
            <a:ext cx="2368067" cy="701798"/>
            <a:chOff x="2445194" y="1776613"/>
            <a:chExt cx="2368067" cy="701798"/>
          </a:xfrm>
        </p:grpSpPr>
        <p:grpSp>
          <p:nvGrpSpPr>
            <p:cNvPr id="42" name="组 41"/>
            <p:cNvGrpSpPr/>
            <p:nvPr/>
          </p:nvGrpSpPr>
          <p:grpSpPr>
            <a:xfrm>
              <a:off x="2445195" y="1776613"/>
              <a:ext cx="2368066" cy="691830"/>
              <a:chOff x="2445195" y="1452739"/>
              <a:chExt cx="2368066" cy="691830"/>
            </a:xfrm>
          </p:grpSpPr>
          <p:sp>
            <p:nvSpPr>
              <p:cNvPr id="70" name="圆角矩形 69"/>
              <p:cNvSpPr/>
              <p:nvPr/>
            </p:nvSpPr>
            <p:spPr>
              <a:xfrm flipH="1">
                <a:off x="2445195" y="1452739"/>
                <a:ext cx="2282471" cy="69183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 rot="5400000" flipH="1">
                <a:off x="4722806" y="1676685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2445194" y="1785914"/>
              <a:ext cx="228247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基本功能开发，完善项目需求，完善项目体系结构，同步进行接收端、分析端、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web</a:t>
              </a: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端开发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5312128" y="3896465"/>
            <a:ext cx="868044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endParaRPr kumimoji="1" lang="zh-CN" altLang="en-US" sz="12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226535" y="2554756"/>
            <a:ext cx="2382378" cy="767433"/>
            <a:chOff x="5226535" y="2554755"/>
            <a:chExt cx="2382378" cy="767433"/>
          </a:xfrm>
        </p:grpSpPr>
        <p:grpSp>
          <p:nvGrpSpPr>
            <p:cNvPr id="19" name="组 18"/>
            <p:cNvGrpSpPr/>
            <p:nvPr/>
          </p:nvGrpSpPr>
          <p:grpSpPr>
            <a:xfrm>
              <a:off x="5226535" y="2554755"/>
              <a:ext cx="2368064" cy="767433"/>
              <a:chOff x="5226535" y="2230881"/>
              <a:chExt cx="2368064" cy="767433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5312128" y="2230881"/>
                <a:ext cx="2282471" cy="767433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16200000">
                <a:off x="5221674" y="2454827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326443" y="2557219"/>
              <a:ext cx="228247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非功能需求开发，进行各个系统的联合测试，使用</a:t>
              </a:r>
              <a:r>
                <a:rPr lang="en-US" altLang="zh-CN" sz="1000" kern="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Jmeter</a:t>
              </a: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和</a:t>
              </a:r>
              <a:r>
                <a:rPr lang="en-US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Selenium</a:t>
              </a: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进行性能和功能测试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45193" y="3581287"/>
            <a:ext cx="2368068" cy="697151"/>
            <a:chOff x="2445193" y="3581286"/>
            <a:chExt cx="2368068" cy="697151"/>
          </a:xfrm>
        </p:grpSpPr>
        <p:grpSp>
          <p:nvGrpSpPr>
            <p:cNvPr id="46" name="组 45"/>
            <p:cNvGrpSpPr/>
            <p:nvPr/>
          </p:nvGrpSpPr>
          <p:grpSpPr>
            <a:xfrm>
              <a:off x="2445193" y="3581286"/>
              <a:ext cx="2368068" cy="697151"/>
              <a:chOff x="2445193" y="3257412"/>
              <a:chExt cx="2368068" cy="697151"/>
            </a:xfrm>
          </p:grpSpPr>
          <p:sp>
            <p:nvSpPr>
              <p:cNvPr id="74" name="圆角矩形 73"/>
              <p:cNvSpPr/>
              <p:nvPr/>
            </p:nvSpPr>
            <p:spPr>
              <a:xfrm flipH="1">
                <a:off x="2445193" y="3257412"/>
                <a:ext cx="2282471" cy="697151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 rot="5400000" flipH="1">
                <a:off x="4722806" y="3481359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2445197" y="3581286"/>
              <a:ext cx="22824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准备宣传视频和项目演示材料，改进测试发现的问题</a:t>
              </a:r>
              <a:r>
                <a:rPr lang="zh-CN" altLang="zh-CN" sz="10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THeitiSC-Light"/>
                </a:rPr>
                <a:t>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76387" y="93269"/>
            <a:ext cx="1077539" cy="436516"/>
            <a:chOff x="1576591" y="136620"/>
            <a:chExt cx="1077539" cy="436516"/>
          </a:xfrm>
        </p:grpSpPr>
        <p:sp>
          <p:nvSpPr>
            <p:cNvPr id="49" name="文本框 48"/>
            <p:cNvSpPr txBox="1"/>
            <p:nvPr/>
          </p:nvSpPr>
          <p:spPr>
            <a:xfrm>
              <a:off x="1576591" y="136620"/>
              <a:ext cx="1077539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4</a:t>
              </a:r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个</a:t>
              </a:r>
              <a:r>
                <a:rPr kumimoji="1" lang="en-US" altLang="zh-CN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sprint</a:t>
              </a:r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周期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76" name="矩形 75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79" name="矩形 7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82" name="矩形 8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-85605" y="2818070"/>
            <a:ext cx="1427147" cy="356474"/>
            <a:chOff x="0" y="2279893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85" name="矩形 8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88" name="矩形 8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8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485900" y="2255725"/>
            <a:ext cx="469606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76086" y="2307955"/>
            <a:ext cx="4572000" cy="2728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已将项目部署到腾讯云和阿里云服务器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成果展示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41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 82"/>
          <p:cNvGrpSpPr/>
          <p:nvPr/>
        </p:nvGrpSpPr>
        <p:grpSpPr>
          <a:xfrm rot="21288071">
            <a:off x="5124712" y="3946565"/>
            <a:ext cx="2156043" cy="472747"/>
            <a:chOff x="5409700" y="3960498"/>
            <a:chExt cx="3042853" cy="434977"/>
          </a:xfrm>
        </p:grpSpPr>
        <p:sp>
          <p:nvSpPr>
            <p:cNvPr id="84" name="矩形 83"/>
            <p:cNvSpPr/>
            <p:nvPr/>
          </p:nvSpPr>
          <p:spPr>
            <a:xfrm>
              <a:off x="5409700" y="3960498"/>
              <a:ext cx="3042845" cy="434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410201" y="4037848"/>
              <a:ext cx="3042352" cy="25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分析结果展示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任意形状 85"/>
          <p:cNvSpPr/>
          <p:nvPr/>
        </p:nvSpPr>
        <p:spPr>
          <a:xfrm>
            <a:off x="3677656" y="4074286"/>
            <a:ext cx="1311488" cy="259835"/>
          </a:xfrm>
          <a:custGeom>
            <a:avLst/>
            <a:gdLst>
              <a:gd name="connsiteX0" fmla="*/ 0 w 1481629"/>
              <a:gd name="connsiteY0" fmla="*/ 27609 h 404928"/>
              <a:gd name="connsiteX1" fmla="*/ 9203 w 1481629"/>
              <a:gd name="connsiteY1" fmla="*/ 101232 h 404928"/>
              <a:gd name="connsiteX2" fmla="*/ 46013 w 1481629"/>
              <a:gd name="connsiteY2" fmla="*/ 174855 h 404928"/>
              <a:gd name="connsiteX3" fmla="*/ 73621 w 1481629"/>
              <a:gd name="connsiteY3" fmla="*/ 202464 h 404928"/>
              <a:gd name="connsiteX4" fmla="*/ 119635 w 1481629"/>
              <a:gd name="connsiteY4" fmla="*/ 239276 h 404928"/>
              <a:gd name="connsiteX5" fmla="*/ 202459 w 1481629"/>
              <a:gd name="connsiteY5" fmla="*/ 257682 h 404928"/>
              <a:gd name="connsiteX6" fmla="*/ 561363 w 1481629"/>
              <a:gd name="connsiteY6" fmla="*/ 211667 h 404928"/>
              <a:gd name="connsiteX7" fmla="*/ 598173 w 1481629"/>
              <a:gd name="connsiteY7" fmla="*/ 147247 h 404928"/>
              <a:gd name="connsiteX8" fmla="*/ 588971 w 1481629"/>
              <a:gd name="connsiteY8" fmla="*/ 27609 h 404928"/>
              <a:gd name="connsiteX9" fmla="*/ 552160 w 1481629"/>
              <a:gd name="connsiteY9" fmla="*/ 0 h 404928"/>
              <a:gd name="connsiteX10" fmla="*/ 450931 w 1481629"/>
              <a:gd name="connsiteY10" fmla="*/ 36812 h 404928"/>
              <a:gd name="connsiteX11" fmla="*/ 432525 w 1481629"/>
              <a:gd name="connsiteY11" fmla="*/ 64421 h 404928"/>
              <a:gd name="connsiteX12" fmla="*/ 404917 w 1481629"/>
              <a:gd name="connsiteY12" fmla="*/ 110435 h 404928"/>
              <a:gd name="connsiteX13" fmla="*/ 386512 w 1481629"/>
              <a:gd name="connsiteY13" fmla="*/ 211667 h 404928"/>
              <a:gd name="connsiteX14" fmla="*/ 404917 w 1481629"/>
              <a:gd name="connsiteY14" fmla="*/ 285290 h 404928"/>
              <a:gd name="connsiteX15" fmla="*/ 423323 w 1481629"/>
              <a:gd name="connsiteY15" fmla="*/ 303696 h 404928"/>
              <a:gd name="connsiteX16" fmla="*/ 662592 w 1481629"/>
              <a:gd name="connsiteY16" fmla="*/ 386522 h 404928"/>
              <a:gd name="connsiteX17" fmla="*/ 828240 w 1481629"/>
              <a:gd name="connsiteY17" fmla="*/ 404928 h 404928"/>
              <a:gd name="connsiteX18" fmla="*/ 1085915 w 1481629"/>
              <a:gd name="connsiteY18" fmla="*/ 395725 h 404928"/>
              <a:gd name="connsiteX19" fmla="*/ 1223955 w 1481629"/>
              <a:gd name="connsiteY19" fmla="*/ 358913 h 404928"/>
              <a:gd name="connsiteX20" fmla="*/ 1325184 w 1481629"/>
              <a:gd name="connsiteY20" fmla="*/ 349711 h 404928"/>
              <a:gd name="connsiteX21" fmla="*/ 1463224 w 1481629"/>
              <a:gd name="connsiteY21" fmla="*/ 285290 h 404928"/>
              <a:gd name="connsiteX22" fmla="*/ 1472427 w 1481629"/>
              <a:gd name="connsiteY22" fmla="*/ 257682 h 404928"/>
              <a:gd name="connsiteX23" fmla="*/ 1481629 w 1481629"/>
              <a:gd name="connsiteY23" fmla="*/ 239276 h 40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81629" h="404928">
                <a:moveTo>
                  <a:pt x="0" y="27609"/>
                </a:moveTo>
                <a:cubicBezTo>
                  <a:pt x="3068" y="52150"/>
                  <a:pt x="3642" y="77133"/>
                  <a:pt x="9203" y="101232"/>
                </a:cubicBezTo>
                <a:cubicBezTo>
                  <a:pt x="14601" y="124626"/>
                  <a:pt x="29903" y="155522"/>
                  <a:pt x="46013" y="174855"/>
                </a:cubicBezTo>
                <a:cubicBezTo>
                  <a:pt x="54345" y="184853"/>
                  <a:pt x="63827" y="193894"/>
                  <a:pt x="73621" y="202464"/>
                </a:cubicBezTo>
                <a:cubicBezTo>
                  <a:pt x="88403" y="215399"/>
                  <a:pt x="102465" y="229737"/>
                  <a:pt x="119635" y="239276"/>
                </a:cubicBezTo>
                <a:cubicBezTo>
                  <a:pt x="126946" y="243338"/>
                  <a:pt x="199292" y="257049"/>
                  <a:pt x="202459" y="257682"/>
                </a:cubicBezTo>
                <a:cubicBezTo>
                  <a:pt x="350312" y="252912"/>
                  <a:pt x="450183" y="289496"/>
                  <a:pt x="561363" y="211667"/>
                </a:cubicBezTo>
                <a:cubicBezTo>
                  <a:pt x="571368" y="204663"/>
                  <a:pt x="594679" y="154235"/>
                  <a:pt x="598173" y="147247"/>
                </a:cubicBezTo>
                <a:cubicBezTo>
                  <a:pt x="606346" y="98211"/>
                  <a:pt x="618129" y="76207"/>
                  <a:pt x="588971" y="27609"/>
                </a:cubicBezTo>
                <a:cubicBezTo>
                  <a:pt x="581080" y="14457"/>
                  <a:pt x="564430" y="9203"/>
                  <a:pt x="552160" y="0"/>
                </a:cubicBezTo>
                <a:cubicBezTo>
                  <a:pt x="518417" y="12271"/>
                  <a:pt x="482544" y="19789"/>
                  <a:pt x="450931" y="36812"/>
                </a:cubicBezTo>
                <a:cubicBezTo>
                  <a:pt x="441193" y="42056"/>
                  <a:pt x="438387" y="55042"/>
                  <a:pt x="432525" y="64421"/>
                </a:cubicBezTo>
                <a:cubicBezTo>
                  <a:pt x="423045" y="79589"/>
                  <a:pt x="414120" y="95097"/>
                  <a:pt x="404917" y="110435"/>
                </a:cubicBezTo>
                <a:cubicBezTo>
                  <a:pt x="402446" y="122794"/>
                  <a:pt x="385893" y="202997"/>
                  <a:pt x="386512" y="211667"/>
                </a:cubicBezTo>
                <a:cubicBezTo>
                  <a:pt x="388314" y="236899"/>
                  <a:pt x="395522" y="261803"/>
                  <a:pt x="404917" y="285290"/>
                </a:cubicBezTo>
                <a:cubicBezTo>
                  <a:pt x="408139" y="293346"/>
                  <a:pt x="415482" y="299982"/>
                  <a:pt x="423323" y="303696"/>
                </a:cubicBezTo>
                <a:cubicBezTo>
                  <a:pt x="508625" y="344103"/>
                  <a:pt x="573506" y="373324"/>
                  <a:pt x="662592" y="386522"/>
                </a:cubicBezTo>
                <a:cubicBezTo>
                  <a:pt x="717548" y="394664"/>
                  <a:pt x="773024" y="398793"/>
                  <a:pt x="828240" y="404928"/>
                </a:cubicBezTo>
                <a:cubicBezTo>
                  <a:pt x="914132" y="401860"/>
                  <a:pt x="1000544" y="405652"/>
                  <a:pt x="1085915" y="395725"/>
                </a:cubicBezTo>
                <a:cubicBezTo>
                  <a:pt x="1133218" y="390224"/>
                  <a:pt x="1177191" y="367906"/>
                  <a:pt x="1223955" y="358913"/>
                </a:cubicBezTo>
                <a:cubicBezTo>
                  <a:pt x="1257227" y="352514"/>
                  <a:pt x="1291441" y="352778"/>
                  <a:pt x="1325184" y="349711"/>
                </a:cubicBezTo>
                <a:cubicBezTo>
                  <a:pt x="1342275" y="342875"/>
                  <a:pt x="1438442" y="310073"/>
                  <a:pt x="1463224" y="285290"/>
                </a:cubicBezTo>
                <a:cubicBezTo>
                  <a:pt x="1470083" y="278431"/>
                  <a:pt x="1468824" y="266689"/>
                  <a:pt x="1472427" y="257682"/>
                </a:cubicBezTo>
                <a:cubicBezTo>
                  <a:pt x="1474974" y="251313"/>
                  <a:pt x="1478562" y="245411"/>
                  <a:pt x="1481629" y="239276"/>
                </a:cubicBez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任意形状 86"/>
          <p:cNvSpPr/>
          <p:nvPr/>
        </p:nvSpPr>
        <p:spPr>
          <a:xfrm>
            <a:off x="4687303" y="2826129"/>
            <a:ext cx="1277562" cy="1023726"/>
          </a:xfrm>
          <a:custGeom>
            <a:avLst/>
            <a:gdLst>
              <a:gd name="connsiteX0" fmla="*/ 0 w 1205550"/>
              <a:gd name="connsiteY0" fmla="*/ 0 h 1085942"/>
              <a:gd name="connsiteX1" fmla="*/ 165648 w 1205550"/>
              <a:gd name="connsiteY1" fmla="*/ 27609 h 1085942"/>
              <a:gd name="connsiteX2" fmla="*/ 211661 w 1205550"/>
              <a:gd name="connsiteY2" fmla="*/ 55218 h 1085942"/>
              <a:gd name="connsiteX3" fmla="*/ 294485 w 1205550"/>
              <a:gd name="connsiteY3" fmla="*/ 119638 h 1085942"/>
              <a:gd name="connsiteX4" fmla="*/ 368107 w 1205550"/>
              <a:gd name="connsiteY4" fmla="*/ 230073 h 1085942"/>
              <a:gd name="connsiteX5" fmla="*/ 395715 w 1205550"/>
              <a:gd name="connsiteY5" fmla="*/ 349710 h 1085942"/>
              <a:gd name="connsiteX6" fmla="*/ 368107 w 1205550"/>
              <a:gd name="connsiteY6" fmla="*/ 487754 h 1085942"/>
              <a:gd name="connsiteX7" fmla="*/ 349701 w 1205550"/>
              <a:gd name="connsiteY7" fmla="*/ 506160 h 1085942"/>
              <a:gd name="connsiteX8" fmla="*/ 322093 w 1205550"/>
              <a:gd name="connsiteY8" fmla="*/ 515363 h 1085942"/>
              <a:gd name="connsiteX9" fmla="*/ 294485 w 1205550"/>
              <a:gd name="connsiteY9" fmla="*/ 506160 h 1085942"/>
              <a:gd name="connsiteX10" fmla="*/ 257675 w 1205550"/>
              <a:gd name="connsiteY10" fmla="*/ 404928 h 1085942"/>
              <a:gd name="connsiteX11" fmla="*/ 266877 w 1205550"/>
              <a:gd name="connsiteY11" fmla="*/ 358913 h 1085942"/>
              <a:gd name="connsiteX12" fmla="*/ 377309 w 1205550"/>
              <a:gd name="connsiteY12" fmla="*/ 312899 h 1085942"/>
              <a:gd name="connsiteX13" fmla="*/ 450931 w 1205550"/>
              <a:gd name="connsiteY13" fmla="*/ 322102 h 1085942"/>
              <a:gd name="connsiteX14" fmla="*/ 736214 w 1205550"/>
              <a:gd name="connsiteY14" fmla="*/ 441739 h 1085942"/>
              <a:gd name="connsiteX15" fmla="*/ 1058307 w 1205550"/>
              <a:gd name="connsiteY15" fmla="*/ 662609 h 1085942"/>
              <a:gd name="connsiteX16" fmla="*/ 1122726 w 1205550"/>
              <a:gd name="connsiteY16" fmla="*/ 745435 h 1085942"/>
              <a:gd name="connsiteX17" fmla="*/ 1141131 w 1205550"/>
              <a:gd name="connsiteY17" fmla="*/ 791450 h 1085942"/>
              <a:gd name="connsiteX18" fmla="*/ 1187144 w 1205550"/>
              <a:gd name="connsiteY18" fmla="*/ 938696 h 1085942"/>
              <a:gd name="connsiteX19" fmla="*/ 1196347 w 1205550"/>
              <a:gd name="connsiteY19" fmla="*/ 984710 h 1085942"/>
              <a:gd name="connsiteX20" fmla="*/ 1205550 w 1205550"/>
              <a:gd name="connsiteY20" fmla="*/ 1021522 h 1085942"/>
              <a:gd name="connsiteX21" fmla="*/ 1196347 w 1205550"/>
              <a:gd name="connsiteY21" fmla="*/ 1085942 h 108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05550" h="1085942">
                <a:moveTo>
                  <a:pt x="0" y="0"/>
                </a:moveTo>
                <a:cubicBezTo>
                  <a:pt x="55216" y="9203"/>
                  <a:pt x="111483" y="13479"/>
                  <a:pt x="165648" y="27609"/>
                </a:cubicBezTo>
                <a:cubicBezTo>
                  <a:pt x="182956" y="32124"/>
                  <a:pt x="197106" y="44821"/>
                  <a:pt x="211661" y="55218"/>
                </a:cubicBezTo>
                <a:cubicBezTo>
                  <a:pt x="240122" y="75548"/>
                  <a:pt x="269754" y="94906"/>
                  <a:pt x="294485" y="119638"/>
                </a:cubicBezTo>
                <a:cubicBezTo>
                  <a:pt x="315061" y="140214"/>
                  <a:pt x="355156" y="194456"/>
                  <a:pt x="368107" y="230073"/>
                </a:cubicBezTo>
                <a:cubicBezTo>
                  <a:pt x="386207" y="279848"/>
                  <a:pt x="387378" y="299691"/>
                  <a:pt x="395715" y="349710"/>
                </a:cubicBezTo>
                <a:cubicBezTo>
                  <a:pt x="388615" y="434910"/>
                  <a:pt x="406097" y="440266"/>
                  <a:pt x="368107" y="487754"/>
                </a:cubicBezTo>
                <a:cubicBezTo>
                  <a:pt x="362687" y="494529"/>
                  <a:pt x="357141" y="501696"/>
                  <a:pt x="349701" y="506160"/>
                </a:cubicBezTo>
                <a:cubicBezTo>
                  <a:pt x="341383" y="511151"/>
                  <a:pt x="331296" y="512295"/>
                  <a:pt x="322093" y="515363"/>
                </a:cubicBezTo>
                <a:cubicBezTo>
                  <a:pt x="312890" y="512295"/>
                  <a:pt x="300305" y="513920"/>
                  <a:pt x="294485" y="506160"/>
                </a:cubicBezTo>
                <a:cubicBezTo>
                  <a:pt x="274115" y="478999"/>
                  <a:pt x="265927" y="437938"/>
                  <a:pt x="257675" y="404928"/>
                </a:cubicBezTo>
                <a:cubicBezTo>
                  <a:pt x="260742" y="389590"/>
                  <a:pt x="256485" y="370604"/>
                  <a:pt x="266877" y="358913"/>
                </a:cubicBezTo>
                <a:cubicBezTo>
                  <a:pt x="298196" y="323678"/>
                  <a:pt x="336568" y="321048"/>
                  <a:pt x="377309" y="312899"/>
                </a:cubicBezTo>
                <a:cubicBezTo>
                  <a:pt x="401850" y="315967"/>
                  <a:pt x="426788" y="316737"/>
                  <a:pt x="450931" y="322102"/>
                </a:cubicBezTo>
                <a:cubicBezTo>
                  <a:pt x="551343" y="344416"/>
                  <a:pt x="647615" y="393411"/>
                  <a:pt x="736214" y="441739"/>
                </a:cubicBezTo>
                <a:cubicBezTo>
                  <a:pt x="843760" y="500402"/>
                  <a:pt x="968568" y="572868"/>
                  <a:pt x="1058307" y="662609"/>
                </a:cubicBezTo>
                <a:cubicBezTo>
                  <a:pt x="1083039" y="687341"/>
                  <a:pt x="1103813" y="716014"/>
                  <a:pt x="1122726" y="745435"/>
                </a:cubicBezTo>
                <a:cubicBezTo>
                  <a:pt x="1131659" y="759331"/>
                  <a:pt x="1135575" y="775893"/>
                  <a:pt x="1141131" y="791450"/>
                </a:cubicBezTo>
                <a:cubicBezTo>
                  <a:pt x="1155691" y="832219"/>
                  <a:pt x="1176177" y="894826"/>
                  <a:pt x="1187144" y="938696"/>
                </a:cubicBezTo>
                <a:cubicBezTo>
                  <a:pt x="1190938" y="953871"/>
                  <a:pt x="1192954" y="969441"/>
                  <a:pt x="1196347" y="984710"/>
                </a:cubicBezTo>
                <a:cubicBezTo>
                  <a:pt x="1199091" y="997057"/>
                  <a:pt x="1202482" y="1009251"/>
                  <a:pt x="1205550" y="1021522"/>
                </a:cubicBezTo>
                <a:lnTo>
                  <a:pt x="1196347" y="1085942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任意形状 87"/>
          <p:cNvSpPr/>
          <p:nvPr/>
        </p:nvSpPr>
        <p:spPr>
          <a:xfrm>
            <a:off x="7382522" y="2770088"/>
            <a:ext cx="635379" cy="956664"/>
          </a:xfrm>
          <a:custGeom>
            <a:avLst/>
            <a:gdLst>
              <a:gd name="connsiteX0" fmla="*/ 607376 w 717808"/>
              <a:gd name="connsiteY0" fmla="*/ 0 h 1490869"/>
              <a:gd name="connsiteX1" fmla="*/ 634984 w 717808"/>
              <a:gd name="connsiteY1" fmla="*/ 64420 h 1490869"/>
              <a:gd name="connsiteX2" fmla="*/ 680997 w 717808"/>
              <a:gd name="connsiteY2" fmla="*/ 174855 h 1490869"/>
              <a:gd name="connsiteX3" fmla="*/ 717808 w 717808"/>
              <a:gd name="connsiteY3" fmla="*/ 395725 h 1490869"/>
              <a:gd name="connsiteX4" fmla="*/ 671794 w 717808"/>
              <a:gd name="connsiteY4" fmla="*/ 552174 h 1490869"/>
              <a:gd name="connsiteX5" fmla="*/ 616578 w 717808"/>
              <a:gd name="connsiteY5" fmla="*/ 588985 h 1490869"/>
              <a:gd name="connsiteX6" fmla="*/ 450930 w 717808"/>
              <a:gd name="connsiteY6" fmla="*/ 662609 h 1490869"/>
              <a:gd name="connsiteX7" fmla="*/ 276080 w 717808"/>
              <a:gd name="connsiteY7" fmla="*/ 690217 h 1490869"/>
              <a:gd name="connsiteX8" fmla="*/ 230066 w 717808"/>
              <a:gd name="connsiteY8" fmla="*/ 681014 h 1490869"/>
              <a:gd name="connsiteX9" fmla="*/ 239269 w 717808"/>
              <a:gd name="connsiteY9" fmla="*/ 533768 h 1490869"/>
              <a:gd name="connsiteX10" fmla="*/ 312890 w 717808"/>
              <a:gd name="connsiteY10" fmla="*/ 441739 h 1490869"/>
              <a:gd name="connsiteX11" fmla="*/ 368106 w 717808"/>
              <a:gd name="connsiteY11" fmla="*/ 395725 h 1490869"/>
              <a:gd name="connsiteX12" fmla="*/ 404917 w 717808"/>
              <a:gd name="connsiteY12" fmla="*/ 386522 h 1490869"/>
              <a:gd name="connsiteX13" fmla="*/ 515349 w 717808"/>
              <a:gd name="connsiteY13" fmla="*/ 478551 h 1490869"/>
              <a:gd name="connsiteX14" fmla="*/ 607376 w 717808"/>
              <a:gd name="connsiteY14" fmla="*/ 644203 h 1490869"/>
              <a:gd name="connsiteX15" fmla="*/ 644186 w 717808"/>
              <a:gd name="connsiteY15" fmla="*/ 782246 h 1490869"/>
              <a:gd name="connsiteX16" fmla="*/ 616578 w 717808"/>
              <a:gd name="connsiteY16" fmla="*/ 947898 h 1490869"/>
              <a:gd name="connsiteX17" fmla="*/ 450930 w 717808"/>
              <a:gd name="connsiteY17" fmla="*/ 1168768 h 1490869"/>
              <a:gd name="connsiteX18" fmla="*/ 285282 w 717808"/>
              <a:gd name="connsiteY18" fmla="*/ 1334420 h 1490869"/>
              <a:gd name="connsiteX19" fmla="*/ 27608 w 717808"/>
              <a:gd name="connsiteY19" fmla="*/ 1490869 h 1490869"/>
              <a:gd name="connsiteX20" fmla="*/ 0 w 717808"/>
              <a:gd name="connsiteY20" fmla="*/ 1490869 h 14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7808" h="1490869">
                <a:moveTo>
                  <a:pt x="607376" y="0"/>
                </a:moveTo>
                <a:cubicBezTo>
                  <a:pt x="616579" y="21473"/>
                  <a:pt x="625317" y="43152"/>
                  <a:pt x="634984" y="64420"/>
                </a:cubicBezTo>
                <a:cubicBezTo>
                  <a:pt x="655884" y="110403"/>
                  <a:pt x="666197" y="115654"/>
                  <a:pt x="680997" y="174855"/>
                </a:cubicBezTo>
                <a:cubicBezTo>
                  <a:pt x="702440" y="260630"/>
                  <a:pt x="707722" y="315033"/>
                  <a:pt x="717808" y="395725"/>
                </a:cubicBezTo>
                <a:cubicBezTo>
                  <a:pt x="702470" y="447875"/>
                  <a:pt x="697016" y="504021"/>
                  <a:pt x="671794" y="552174"/>
                </a:cubicBezTo>
                <a:cubicBezTo>
                  <a:pt x="661530" y="571769"/>
                  <a:pt x="635417" y="577391"/>
                  <a:pt x="616578" y="588985"/>
                </a:cubicBezTo>
                <a:cubicBezTo>
                  <a:pt x="555993" y="626269"/>
                  <a:pt x="524580" y="642522"/>
                  <a:pt x="450930" y="662609"/>
                </a:cubicBezTo>
                <a:cubicBezTo>
                  <a:pt x="402644" y="675778"/>
                  <a:pt x="328009" y="683726"/>
                  <a:pt x="276080" y="690217"/>
                </a:cubicBezTo>
                <a:cubicBezTo>
                  <a:pt x="260742" y="687149"/>
                  <a:pt x="243647" y="688775"/>
                  <a:pt x="230066" y="681014"/>
                </a:cubicBezTo>
                <a:cubicBezTo>
                  <a:pt x="181307" y="653152"/>
                  <a:pt x="237488" y="539110"/>
                  <a:pt x="239269" y="533768"/>
                </a:cubicBezTo>
                <a:cubicBezTo>
                  <a:pt x="251211" y="497940"/>
                  <a:pt x="286760" y="465494"/>
                  <a:pt x="312890" y="441739"/>
                </a:cubicBezTo>
                <a:cubicBezTo>
                  <a:pt x="330618" y="425623"/>
                  <a:pt x="347562" y="408052"/>
                  <a:pt x="368106" y="395725"/>
                </a:cubicBezTo>
                <a:cubicBezTo>
                  <a:pt x="378952" y="389218"/>
                  <a:pt x="392647" y="389590"/>
                  <a:pt x="404917" y="386522"/>
                </a:cubicBezTo>
                <a:cubicBezTo>
                  <a:pt x="479688" y="411445"/>
                  <a:pt x="463588" y="394438"/>
                  <a:pt x="515349" y="478551"/>
                </a:cubicBezTo>
                <a:cubicBezTo>
                  <a:pt x="548454" y="532347"/>
                  <a:pt x="607376" y="644203"/>
                  <a:pt x="607376" y="644203"/>
                </a:cubicBezTo>
                <a:cubicBezTo>
                  <a:pt x="619646" y="690217"/>
                  <a:pt x="642744" y="734646"/>
                  <a:pt x="644186" y="782246"/>
                </a:cubicBezTo>
                <a:cubicBezTo>
                  <a:pt x="645881" y="838199"/>
                  <a:pt x="635849" y="895341"/>
                  <a:pt x="616578" y="947898"/>
                </a:cubicBezTo>
                <a:cubicBezTo>
                  <a:pt x="599271" y="995100"/>
                  <a:pt x="481499" y="1136015"/>
                  <a:pt x="450930" y="1168768"/>
                </a:cubicBezTo>
                <a:cubicBezTo>
                  <a:pt x="397650" y="1225855"/>
                  <a:pt x="343835" y="1282754"/>
                  <a:pt x="285282" y="1334420"/>
                </a:cubicBezTo>
                <a:cubicBezTo>
                  <a:pt x="254379" y="1361688"/>
                  <a:pt x="98316" y="1490869"/>
                  <a:pt x="27608" y="1490869"/>
                </a:cubicBezTo>
                <a:lnTo>
                  <a:pt x="0" y="1490869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任意形状 88"/>
          <p:cNvSpPr/>
          <p:nvPr/>
        </p:nvSpPr>
        <p:spPr>
          <a:xfrm>
            <a:off x="6181773" y="2706800"/>
            <a:ext cx="285124" cy="1033434"/>
          </a:xfrm>
          <a:custGeom>
            <a:avLst/>
            <a:gdLst>
              <a:gd name="connsiteX0" fmla="*/ 46013 w 322113"/>
              <a:gd name="connsiteY0" fmla="*/ 0 h 1610508"/>
              <a:gd name="connsiteX1" fmla="*/ 18405 w 322113"/>
              <a:gd name="connsiteY1" fmla="*/ 174856 h 1610508"/>
              <a:gd name="connsiteX2" fmla="*/ 0 w 322113"/>
              <a:gd name="connsiteY2" fmla="*/ 349711 h 1610508"/>
              <a:gd name="connsiteX3" fmla="*/ 18405 w 322113"/>
              <a:gd name="connsiteY3" fmla="*/ 754638 h 1610508"/>
              <a:gd name="connsiteX4" fmla="*/ 36810 w 322113"/>
              <a:gd name="connsiteY4" fmla="*/ 782247 h 1610508"/>
              <a:gd name="connsiteX5" fmla="*/ 82824 w 322113"/>
              <a:gd name="connsiteY5" fmla="*/ 809856 h 1610508"/>
              <a:gd name="connsiteX6" fmla="*/ 147242 w 322113"/>
              <a:gd name="connsiteY6" fmla="*/ 800653 h 1610508"/>
              <a:gd name="connsiteX7" fmla="*/ 174850 w 322113"/>
              <a:gd name="connsiteY7" fmla="*/ 727029 h 1610508"/>
              <a:gd name="connsiteX8" fmla="*/ 165648 w 322113"/>
              <a:gd name="connsiteY8" fmla="*/ 598189 h 1610508"/>
              <a:gd name="connsiteX9" fmla="*/ 128837 w 322113"/>
              <a:gd name="connsiteY9" fmla="*/ 625798 h 1610508"/>
              <a:gd name="connsiteX10" fmla="*/ 110432 w 322113"/>
              <a:gd name="connsiteY10" fmla="*/ 662609 h 1610508"/>
              <a:gd name="connsiteX11" fmla="*/ 73621 w 322113"/>
              <a:gd name="connsiteY11" fmla="*/ 745435 h 1610508"/>
              <a:gd name="connsiteX12" fmla="*/ 55216 w 322113"/>
              <a:gd name="connsiteY12" fmla="*/ 947899 h 1610508"/>
              <a:gd name="connsiteX13" fmla="*/ 73621 w 322113"/>
              <a:gd name="connsiteY13" fmla="*/ 1049131 h 1610508"/>
              <a:gd name="connsiteX14" fmla="*/ 119634 w 322113"/>
              <a:gd name="connsiteY14" fmla="*/ 1196377 h 1610508"/>
              <a:gd name="connsiteX15" fmla="*/ 138040 w 322113"/>
              <a:gd name="connsiteY15" fmla="*/ 1233189 h 1610508"/>
              <a:gd name="connsiteX16" fmla="*/ 174850 w 322113"/>
              <a:gd name="connsiteY16" fmla="*/ 1334421 h 1610508"/>
              <a:gd name="connsiteX17" fmla="*/ 211661 w 322113"/>
              <a:gd name="connsiteY17" fmla="*/ 1408044 h 1610508"/>
              <a:gd name="connsiteX18" fmla="*/ 220864 w 322113"/>
              <a:gd name="connsiteY18" fmla="*/ 1435653 h 1610508"/>
              <a:gd name="connsiteX19" fmla="*/ 248472 w 322113"/>
              <a:gd name="connsiteY19" fmla="*/ 1472464 h 1610508"/>
              <a:gd name="connsiteX20" fmla="*/ 294485 w 322113"/>
              <a:gd name="connsiteY20" fmla="*/ 1536885 h 1610508"/>
              <a:gd name="connsiteX21" fmla="*/ 303688 w 322113"/>
              <a:gd name="connsiteY21" fmla="*/ 1564493 h 1610508"/>
              <a:gd name="connsiteX22" fmla="*/ 322093 w 322113"/>
              <a:gd name="connsiteY22" fmla="*/ 1610508 h 161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2113" h="1610508">
                <a:moveTo>
                  <a:pt x="46013" y="0"/>
                </a:moveTo>
                <a:cubicBezTo>
                  <a:pt x="23376" y="249005"/>
                  <a:pt x="53347" y="-23155"/>
                  <a:pt x="18405" y="174856"/>
                </a:cubicBezTo>
                <a:cubicBezTo>
                  <a:pt x="15493" y="191358"/>
                  <a:pt x="1206" y="337655"/>
                  <a:pt x="0" y="349711"/>
                </a:cubicBezTo>
                <a:cubicBezTo>
                  <a:pt x="6135" y="484687"/>
                  <a:pt x="6948" y="620010"/>
                  <a:pt x="18405" y="754638"/>
                </a:cubicBezTo>
                <a:cubicBezTo>
                  <a:pt x="19343" y="765659"/>
                  <a:pt x="28412" y="775049"/>
                  <a:pt x="36810" y="782247"/>
                </a:cubicBezTo>
                <a:cubicBezTo>
                  <a:pt x="50391" y="793888"/>
                  <a:pt x="67486" y="800653"/>
                  <a:pt x="82824" y="809856"/>
                </a:cubicBezTo>
                <a:cubicBezTo>
                  <a:pt x="104297" y="806788"/>
                  <a:pt x="129194" y="812685"/>
                  <a:pt x="147242" y="800653"/>
                </a:cubicBezTo>
                <a:cubicBezTo>
                  <a:pt x="151961" y="797507"/>
                  <a:pt x="170577" y="739848"/>
                  <a:pt x="174850" y="727029"/>
                </a:cubicBezTo>
                <a:cubicBezTo>
                  <a:pt x="171783" y="684082"/>
                  <a:pt x="183464" y="637386"/>
                  <a:pt x="165648" y="598189"/>
                </a:cubicBezTo>
                <a:cubicBezTo>
                  <a:pt x="159301" y="584226"/>
                  <a:pt x="138819" y="614152"/>
                  <a:pt x="128837" y="625798"/>
                </a:cubicBezTo>
                <a:cubicBezTo>
                  <a:pt x="119909" y="636214"/>
                  <a:pt x="116181" y="650153"/>
                  <a:pt x="110432" y="662609"/>
                </a:cubicBezTo>
                <a:cubicBezTo>
                  <a:pt x="97771" y="690041"/>
                  <a:pt x="85891" y="717826"/>
                  <a:pt x="73621" y="745435"/>
                </a:cubicBezTo>
                <a:cubicBezTo>
                  <a:pt x="64117" y="811962"/>
                  <a:pt x="52635" y="880793"/>
                  <a:pt x="55216" y="947899"/>
                </a:cubicBezTo>
                <a:cubicBezTo>
                  <a:pt x="56534" y="982171"/>
                  <a:pt x="66895" y="1015500"/>
                  <a:pt x="73621" y="1049131"/>
                </a:cubicBezTo>
                <a:cubicBezTo>
                  <a:pt x="81595" y="1089001"/>
                  <a:pt x="111468" y="1180045"/>
                  <a:pt x="119634" y="1196377"/>
                </a:cubicBezTo>
                <a:cubicBezTo>
                  <a:pt x="125769" y="1208648"/>
                  <a:pt x="132945" y="1220451"/>
                  <a:pt x="138040" y="1233189"/>
                </a:cubicBezTo>
                <a:cubicBezTo>
                  <a:pt x="167033" y="1305673"/>
                  <a:pt x="144672" y="1269034"/>
                  <a:pt x="174850" y="1334421"/>
                </a:cubicBezTo>
                <a:cubicBezTo>
                  <a:pt x="186348" y="1359333"/>
                  <a:pt x="202984" y="1382014"/>
                  <a:pt x="211661" y="1408044"/>
                </a:cubicBezTo>
                <a:cubicBezTo>
                  <a:pt x="214729" y="1417247"/>
                  <a:pt x="216051" y="1427230"/>
                  <a:pt x="220864" y="1435653"/>
                </a:cubicBezTo>
                <a:cubicBezTo>
                  <a:pt x="228474" y="1448970"/>
                  <a:pt x="240343" y="1459457"/>
                  <a:pt x="248472" y="1472464"/>
                </a:cubicBezTo>
                <a:cubicBezTo>
                  <a:pt x="288849" y="1537070"/>
                  <a:pt x="241853" y="1484251"/>
                  <a:pt x="294485" y="1536885"/>
                </a:cubicBezTo>
                <a:cubicBezTo>
                  <a:pt x="297553" y="1546088"/>
                  <a:pt x="299867" y="1555577"/>
                  <a:pt x="303688" y="1564493"/>
                </a:cubicBezTo>
                <a:cubicBezTo>
                  <a:pt x="323465" y="1610640"/>
                  <a:pt x="322093" y="1586112"/>
                  <a:pt x="322093" y="1610508"/>
                </a:cubicBez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" name="组 32"/>
          <p:cNvGrpSpPr/>
          <p:nvPr/>
        </p:nvGrpSpPr>
        <p:grpSpPr>
          <a:xfrm rot="21331181">
            <a:off x="1580705" y="912293"/>
            <a:ext cx="3237026" cy="1616138"/>
            <a:chOff x="3043809" y="897466"/>
            <a:chExt cx="1998396" cy="997732"/>
          </a:xfrm>
        </p:grpSpPr>
        <p:sp>
          <p:nvSpPr>
            <p:cNvPr id="34" name="矩形 33"/>
            <p:cNvSpPr/>
            <p:nvPr/>
          </p:nvSpPr>
          <p:spPr>
            <a:xfrm>
              <a:off x="3043809" y="897466"/>
              <a:ext cx="1998396" cy="9977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449" y="938641"/>
              <a:ext cx="1946191" cy="927173"/>
            </a:xfrm>
            <a:prstGeom prst="rect">
              <a:avLst/>
            </a:prstGeom>
          </p:spPr>
        </p:pic>
      </p:grpSp>
      <p:grpSp>
        <p:nvGrpSpPr>
          <p:cNvPr id="37" name="组 36"/>
          <p:cNvGrpSpPr/>
          <p:nvPr/>
        </p:nvGrpSpPr>
        <p:grpSpPr>
          <a:xfrm rot="915053">
            <a:off x="4863589" y="364128"/>
            <a:ext cx="3090339" cy="1710275"/>
            <a:chOff x="3043809" y="746168"/>
            <a:chExt cx="2543337" cy="1407550"/>
          </a:xfrm>
        </p:grpSpPr>
        <p:sp>
          <p:nvSpPr>
            <p:cNvPr id="38" name="矩形 37"/>
            <p:cNvSpPr/>
            <p:nvPr/>
          </p:nvSpPr>
          <p:spPr>
            <a:xfrm>
              <a:off x="3043809" y="746168"/>
              <a:ext cx="1998396" cy="14075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958" y="769378"/>
              <a:ext cx="2527188" cy="1358364"/>
            </a:xfrm>
            <a:prstGeom prst="rect">
              <a:avLst/>
            </a:prstGeom>
          </p:spPr>
        </p:pic>
      </p:grpSp>
      <p:grpSp>
        <p:nvGrpSpPr>
          <p:cNvPr id="40" name="组 39"/>
          <p:cNvGrpSpPr/>
          <p:nvPr/>
        </p:nvGrpSpPr>
        <p:grpSpPr>
          <a:xfrm rot="21331181">
            <a:off x="5521958" y="1253867"/>
            <a:ext cx="3494256" cy="1741085"/>
            <a:chOff x="3018283" y="897466"/>
            <a:chExt cx="2049449" cy="1104953"/>
          </a:xfrm>
        </p:grpSpPr>
        <p:sp>
          <p:nvSpPr>
            <p:cNvPr id="41" name="矩形 40"/>
            <p:cNvSpPr/>
            <p:nvPr/>
          </p:nvSpPr>
          <p:spPr>
            <a:xfrm>
              <a:off x="3043809" y="897466"/>
              <a:ext cx="1998396" cy="11049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283" y="927439"/>
              <a:ext cx="2049449" cy="1045007"/>
            </a:xfrm>
            <a:prstGeom prst="rect">
              <a:avLst/>
            </a:prstGeom>
          </p:spPr>
        </p:pic>
      </p:grpSp>
      <p:grpSp>
        <p:nvGrpSpPr>
          <p:cNvPr id="43" name="组 42"/>
          <p:cNvGrpSpPr/>
          <p:nvPr/>
        </p:nvGrpSpPr>
        <p:grpSpPr>
          <a:xfrm rot="20398142">
            <a:off x="1995425" y="2601947"/>
            <a:ext cx="2744184" cy="1491488"/>
            <a:chOff x="3038874" y="897466"/>
            <a:chExt cx="2033000" cy="1104953"/>
          </a:xfrm>
        </p:grpSpPr>
        <p:sp>
          <p:nvSpPr>
            <p:cNvPr id="46" name="矩形 45"/>
            <p:cNvSpPr/>
            <p:nvPr/>
          </p:nvSpPr>
          <p:spPr>
            <a:xfrm>
              <a:off x="3043809" y="897466"/>
              <a:ext cx="1998396" cy="11049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874" y="924694"/>
              <a:ext cx="2033000" cy="1066490"/>
            </a:xfrm>
            <a:prstGeom prst="rect">
              <a:avLst/>
            </a:prstGeom>
          </p:spPr>
        </p:pic>
      </p:grpSp>
      <p:grpSp>
        <p:nvGrpSpPr>
          <p:cNvPr id="48" name="组 47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49" name="文本框 48"/>
            <p:cNvSpPr txBox="1"/>
            <p:nvPr/>
          </p:nvSpPr>
          <p:spPr>
            <a:xfrm>
              <a:off x="1576591" y="136620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</p:grpSpPr>
        <p:sp>
          <p:nvSpPr>
            <p:cNvPr id="52" name="矩形 51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55" name="矩形 54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71" name="矩形 70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74" name="矩形 7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6" name="组 75"/>
          <p:cNvGrpSpPr/>
          <p:nvPr/>
        </p:nvGrpSpPr>
        <p:grpSpPr>
          <a:xfrm>
            <a:off x="-85605" y="3267061"/>
            <a:ext cx="1427147" cy="356474"/>
            <a:chOff x="0" y="2733640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28" name="文本框 27"/>
            <p:cNvSpPr txBox="1"/>
            <p:nvPr/>
          </p:nvSpPr>
          <p:spPr>
            <a:xfrm>
              <a:off x="1576591" y="136620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设计思路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2360428" y="786298"/>
            <a:ext cx="5655812" cy="638173"/>
            <a:chOff x="2360428" y="573936"/>
            <a:chExt cx="5655812" cy="638173"/>
          </a:xfrm>
        </p:grpSpPr>
        <p:sp>
          <p:nvSpPr>
            <p:cNvPr id="53" name="文本框 8"/>
            <p:cNvSpPr txBox="1"/>
            <p:nvPr/>
          </p:nvSpPr>
          <p:spPr>
            <a:xfrm>
              <a:off x="2978736" y="573936"/>
              <a:ext cx="50375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</a:rPr>
                <a:t>接收服务器状态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http://118.89.208.120/api/v1/latest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360428" y="653748"/>
              <a:ext cx="606677" cy="558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88020" y="2080891"/>
            <a:ext cx="5528220" cy="692497"/>
            <a:chOff x="2488020" y="1603808"/>
            <a:chExt cx="5528220" cy="692497"/>
          </a:xfrm>
        </p:grpSpPr>
        <p:sp>
          <p:nvSpPr>
            <p:cNvPr id="54" name="文本框 53"/>
            <p:cNvSpPr txBox="1"/>
            <p:nvPr/>
          </p:nvSpPr>
          <p:spPr>
            <a:xfrm>
              <a:off x="2978736" y="1603808"/>
              <a:ext cx="5037504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89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prstClr val="white"/>
                  </a:solidFill>
                </a:rPr>
                <a:t>Web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界面</a:t>
              </a:r>
              <a:endParaRPr lang="en-US" altLang="zh-CN" sz="1000" dirty="0" smtClean="0">
                <a:solidFill>
                  <a:prstClr val="white"/>
                </a:solidFill>
              </a:endParaRPr>
            </a:p>
            <a:p>
              <a:pPr defTabSz="457189">
                <a:lnSpc>
                  <a:spcPct val="13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http://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106.15.91.25</a:t>
              </a:r>
              <a:r>
                <a:rPr lang="en-US" altLang="zh-CN" sz="1000" dirty="0">
                  <a:solidFill>
                    <a:schemeClr val="bg1"/>
                  </a:solidFill>
                </a:rPr>
                <a:t>: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8989/#/</a:t>
              </a:r>
              <a:endParaRPr lang="en-US" altLang="zh-CN" sz="1000" dirty="0" smtClean="0">
                <a:solidFill>
                  <a:prstClr val="white"/>
                </a:solidFill>
              </a:endParaRPr>
            </a:p>
            <a:p>
              <a:pPr defTabSz="457189">
                <a:lnSpc>
                  <a:spcPct val="130000"/>
                </a:lnSpc>
              </a:pPr>
              <a:endParaRPr lang="zh-CN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488020" y="1681669"/>
              <a:ext cx="479086" cy="558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663766" y="3322188"/>
            <a:ext cx="5352474" cy="636221"/>
            <a:chOff x="2663766" y="2633681"/>
            <a:chExt cx="5352474" cy="636221"/>
          </a:xfrm>
        </p:grpSpPr>
        <p:sp>
          <p:nvSpPr>
            <p:cNvPr id="55" name="文本框 8"/>
            <p:cNvSpPr txBox="1"/>
            <p:nvPr/>
          </p:nvSpPr>
          <p:spPr>
            <a:xfrm>
              <a:off x="2978736" y="2633681"/>
              <a:ext cx="50375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89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prstClr val="white"/>
                  </a:solidFill>
                </a:rPr>
                <a:t>演示视频</a:t>
              </a:r>
              <a:endParaRPr lang="en-US" altLang="zh-CN" sz="1000" dirty="0" smtClean="0">
                <a:solidFill>
                  <a:prstClr val="white"/>
                </a:solidFill>
              </a:endParaRPr>
            </a:p>
            <a:p>
              <a:pPr defTabSz="457189">
                <a:lnSpc>
                  <a:spcPct val="130000"/>
                </a:lnSpc>
              </a:pPr>
              <a:endParaRPr lang="zh-CN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63766" y="2711541"/>
              <a:ext cx="303339" cy="558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 50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</p:grpSpPr>
        <p:sp>
          <p:nvSpPr>
            <p:cNvPr id="33" name="矩形 32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8" name="组 53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39" name="矩形 3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2" name="组 64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43" name="矩形 42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" name="组 72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48" name="矩形 47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0" name="组 75"/>
          <p:cNvGrpSpPr/>
          <p:nvPr/>
        </p:nvGrpSpPr>
        <p:grpSpPr>
          <a:xfrm>
            <a:off x="-85605" y="3267061"/>
            <a:ext cx="1427147" cy="356474"/>
            <a:chOff x="0" y="2733640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9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1041" y="1401088"/>
            <a:ext cx="232192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THANKS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1041" y="1985865"/>
            <a:ext cx="232192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en-US" altLang="zh-CN" sz="2100" b="1" dirty="0">
                <a:solidFill>
                  <a:srgbClr val="FFFFFF"/>
                </a:solidFill>
                <a:latin typeface="Arial"/>
                <a:cs typeface="Arial"/>
              </a:rPr>
              <a:t>PLEASE ENJOY</a:t>
            </a:r>
            <a:endParaRPr kumimoji="1" lang="zh-CN" altLang="en-US" sz="21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029" y="2721415"/>
            <a:ext cx="2133944" cy="3626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4079" y="2778273"/>
            <a:ext cx="2133942" cy="23403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342900" lvl="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Coding Fairy</a:t>
            </a:r>
            <a:endParaRPr lang="en-US" altLang="zh-CN" sz="9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8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475353" y="340995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9" name="矩形 38"/>
          <p:cNvSpPr/>
          <p:nvPr/>
        </p:nvSpPr>
        <p:spPr>
          <a:xfrm flipH="1">
            <a:off x="2475353" y="264795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6" name="矩形 35"/>
          <p:cNvSpPr/>
          <p:nvPr/>
        </p:nvSpPr>
        <p:spPr>
          <a:xfrm>
            <a:off x="2475353" y="188595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5" name="矩形 34"/>
          <p:cNvSpPr/>
          <p:nvPr/>
        </p:nvSpPr>
        <p:spPr>
          <a:xfrm flipH="1">
            <a:off x="2475353" y="112395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r"/>
            <a:endParaRPr kumimoji="1" lang="zh-CN" altLang="en-US" sz="8000" dirty="0"/>
          </a:p>
        </p:txBody>
      </p:sp>
      <p:grpSp>
        <p:nvGrpSpPr>
          <p:cNvPr id="29" name="组 28"/>
          <p:cNvGrpSpPr/>
          <p:nvPr/>
        </p:nvGrpSpPr>
        <p:grpSpPr>
          <a:xfrm>
            <a:off x="-85605" y="1471101"/>
            <a:ext cx="1427147" cy="356474"/>
            <a:chOff x="0" y="937679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20" name="矩形 19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22" name="矩形 2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24" name="矩形 2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27" name="矩形 26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310990" y="1148581"/>
            <a:ext cx="4681344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rgbClr val="FFFFFF"/>
                </a:solidFill>
                <a:latin typeface="Arial"/>
                <a:cs typeface="Arial"/>
              </a:rPr>
              <a:t>NO.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整体框架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98396" y="2683074"/>
            <a:ext cx="3897139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开发流程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38562" y="1968860"/>
            <a:ext cx="3711696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项目特色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46453" y="3453375"/>
            <a:ext cx="4035604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成果展示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76387" y="93269"/>
            <a:ext cx="466794" cy="436516"/>
            <a:chOff x="1576591" y="136620"/>
            <a:chExt cx="466794" cy="436516"/>
          </a:xfrm>
        </p:grpSpPr>
        <p:sp>
          <p:nvSpPr>
            <p:cNvPr id="42" name="文本框 41"/>
            <p:cNvSpPr txBox="1"/>
            <p:nvPr/>
          </p:nvSpPr>
          <p:spPr>
            <a:xfrm>
              <a:off x="1576591" y="136620"/>
              <a:ext cx="466794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目录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 flipH="1">
            <a:off x="7140784" y="6577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507840" y="141011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2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020134" y="2194398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2475353" y="2917413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4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1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485900" y="2255725"/>
            <a:ext cx="469606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整体框架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76086" y="2307955"/>
            <a:ext cx="4572000" cy="2728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项目体系结构框架以及设计思路展示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7600" y="1083732"/>
            <a:ext cx="6756400" cy="311573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38450" y="1083732"/>
            <a:ext cx="1915683" cy="35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29288" y="1106564"/>
            <a:ext cx="1924134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 algn="ctr"/>
            <a:r>
              <a:rPr kumimoji="1" lang="zh-CN" altLang="en-US" sz="1200" b="1" dirty="0" smtClean="0">
                <a:solidFill>
                  <a:prstClr val="white"/>
                </a:solidFill>
                <a:latin typeface="Arial"/>
                <a:cs typeface="Arial"/>
              </a:rPr>
              <a:t>设计背景</a:t>
            </a:r>
            <a:endParaRPr kumimoji="1" lang="zh-CN" altLang="en-US" sz="1200" b="1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25" name="矩形 2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-85605" y="1920092"/>
            <a:ext cx="1427147" cy="356475"/>
            <a:chOff x="0" y="1377583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28" name="矩形 2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0" y="1432710"/>
              <a:ext cx="1151467" cy="246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31" name="矩形 30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34" name="矩形 3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40" name="矩形 3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734735" y="1686167"/>
            <a:ext cx="2993258" cy="229293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如何获取数据</a:t>
            </a:r>
            <a:endParaRPr lang="zh-CN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探针的数据发送间隔很短，在较多的探针同时发送数据的情况下，接收端要能及时接收保存信息。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文件系统适用于大文件的保存，不适合频繁保存单条探针数据。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如何获取结果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部分分析的数据量极大，数据分析复杂度很高，不可能在接收到前端请求后才开始进行数据分析，但还要保证一定的实时性要求。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39" name="文本框 38"/>
            <p:cNvSpPr txBox="1"/>
            <p:nvPr/>
          </p:nvSpPr>
          <p:spPr>
            <a:xfrm>
              <a:off x="1576591" y="136620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设计背景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65800" y="4325502"/>
            <a:ext cx="7920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www.1ppt.com/jiaoan/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8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52510" y="354879"/>
            <a:ext cx="1350195" cy="13501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 rot="1254325">
            <a:off x="5938581" y="2828846"/>
            <a:ext cx="2117536" cy="211753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778001" y="621589"/>
            <a:ext cx="816775" cy="81677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997349" y="420038"/>
            <a:ext cx="1219878" cy="121987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>
            <a:stCxn id="4" idx="2"/>
            <a:endCxn id="34" idx="6"/>
          </p:cNvCxnSpPr>
          <p:nvPr/>
        </p:nvCxnSpPr>
        <p:spPr>
          <a:xfrm flipH="1">
            <a:off x="3594776" y="1029977"/>
            <a:ext cx="957734" cy="0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4" idx="6"/>
            <a:endCxn id="35" idx="2"/>
          </p:cNvCxnSpPr>
          <p:nvPr/>
        </p:nvCxnSpPr>
        <p:spPr>
          <a:xfrm>
            <a:off x="5902705" y="1029977"/>
            <a:ext cx="1094644" cy="0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flipH="1">
            <a:off x="4615682" y="703093"/>
            <a:ext cx="1223851" cy="584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FFFFFF"/>
                </a:solidFill>
              </a:rPr>
              <a:t>Load</a:t>
            </a:r>
          </a:p>
          <a:p>
            <a:pPr algn="ctr"/>
            <a:r>
              <a:rPr kumimoji="1" lang="en-US" altLang="zh-CN" sz="1600" b="1" dirty="0" smtClean="0">
                <a:solidFill>
                  <a:srgbClr val="FFFFFF"/>
                </a:solidFill>
              </a:rPr>
              <a:t>Balance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307526" y="3586048"/>
            <a:ext cx="1505991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endParaRPr lang="zh-CN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28" name="文本框 27"/>
            <p:cNvSpPr txBox="1"/>
            <p:nvPr/>
          </p:nvSpPr>
          <p:spPr>
            <a:xfrm>
              <a:off x="1576591" y="136620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系统架构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101276" y="830830"/>
            <a:ext cx="1124701" cy="38125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Receiver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58111" y="883784"/>
            <a:ext cx="900984" cy="2923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IFI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probe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54" name="矩形 53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85605" y="1920091"/>
            <a:ext cx="1427147" cy="455237"/>
            <a:chOff x="0" y="1377583"/>
            <a:chExt cx="1151467" cy="455236"/>
          </a:xfrm>
        </p:grpSpPr>
        <p:sp>
          <p:nvSpPr>
            <p:cNvPr id="57" name="矩形 56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1432710"/>
              <a:ext cx="11514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r"/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60" name="矩形 59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63" name="矩形 62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66" name="矩形 65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9" name="椭圆 118"/>
          <p:cNvSpPr/>
          <p:nvPr/>
        </p:nvSpPr>
        <p:spPr>
          <a:xfrm>
            <a:off x="6582610" y="2496470"/>
            <a:ext cx="829478" cy="829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714840" y="2765016"/>
            <a:ext cx="616021" cy="2923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4" name="直线连接符 36"/>
          <p:cNvCxnSpPr>
            <a:stCxn id="35" idx="2"/>
            <a:endCxn id="119" idx="0"/>
          </p:cNvCxnSpPr>
          <p:nvPr/>
        </p:nvCxnSpPr>
        <p:spPr>
          <a:xfrm>
            <a:off x="6997349" y="1029977"/>
            <a:ext cx="0" cy="1466493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2792328" y="1920091"/>
            <a:ext cx="1470718" cy="147071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2816985" y="2481837"/>
            <a:ext cx="1394440" cy="4124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Server</a:t>
            </a:r>
          </a:p>
        </p:txBody>
      </p:sp>
      <p:cxnSp>
        <p:nvCxnSpPr>
          <p:cNvPr id="130" name="直线连接符 36"/>
          <p:cNvCxnSpPr>
            <a:stCxn id="119" idx="1"/>
            <a:endCxn id="128" idx="6"/>
          </p:cNvCxnSpPr>
          <p:nvPr/>
        </p:nvCxnSpPr>
        <p:spPr>
          <a:xfrm flipH="1">
            <a:off x="4263046" y="2617944"/>
            <a:ext cx="2441038" cy="37506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>
            <a:off x="3112948" y="3952555"/>
            <a:ext cx="829478" cy="829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255388" y="4221101"/>
            <a:ext cx="645851" cy="2923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8" name="直线连接符 36"/>
          <p:cNvCxnSpPr>
            <a:stCxn id="133" idx="0"/>
            <a:endCxn id="128" idx="4"/>
          </p:cNvCxnSpPr>
          <p:nvPr/>
        </p:nvCxnSpPr>
        <p:spPr>
          <a:xfrm flipV="1">
            <a:off x="3527687" y="3390809"/>
            <a:ext cx="0" cy="561746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28" name="文本框 27"/>
            <p:cNvSpPr txBox="1"/>
            <p:nvPr/>
          </p:nvSpPr>
          <p:spPr>
            <a:xfrm>
              <a:off x="1576591" y="136620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rgbClr val="FCC124"/>
                  </a:solidFill>
                  <a:latin typeface="Arial"/>
                  <a:cs typeface="Arial"/>
                </a:rPr>
                <a:t>设计思路</a:t>
              </a:r>
              <a:endParaRPr kumimoji="1" lang="zh-CN" altLang="en-US" sz="1100" b="1" dirty="0">
                <a:solidFill>
                  <a:srgbClr val="FCC124"/>
                </a:solidFill>
                <a:latin typeface="Arial"/>
                <a:cs typeface="Arial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2360428" y="786298"/>
            <a:ext cx="5655812" cy="692497"/>
            <a:chOff x="2360428" y="573936"/>
            <a:chExt cx="5655812" cy="692497"/>
          </a:xfrm>
        </p:grpSpPr>
        <p:sp>
          <p:nvSpPr>
            <p:cNvPr id="53" name="文本框 8"/>
            <p:cNvSpPr txBox="1"/>
            <p:nvPr/>
          </p:nvSpPr>
          <p:spPr>
            <a:xfrm>
              <a:off x="2978736" y="573936"/>
              <a:ext cx="5037504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</a:rPr>
                <a:t>接收服务器</a:t>
              </a:r>
              <a:endParaRPr lang="zh-CN" altLang="en-US" sz="1000" dirty="0">
                <a:solidFill>
                  <a:schemeClr val="bg1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</a:rPr>
                <a:t>探针将数据发给负载均衡器的虚拟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，负载均衡器将请求转发给接收服务器，接收服务器发起新线程将数据加入同步缓存，每隔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分钟清空缓存，将合并的大文件发给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HDFS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360428" y="653748"/>
              <a:ext cx="606677" cy="558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88020" y="1727990"/>
            <a:ext cx="5528220" cy="692497"/>
            <a:chOff x="2488020" y="1603808"/>
            <a:chExt cx="5528220" cy="692497"/>
          </a:xfrm>
        </p:grpSpPr>
        <p:sp>
          <p:nvSpPr>
            <p:cNvPr id="54" name="文本框 53"/>
            <p:cNvSpPr txBox="1"/>
            <p:nvPr/>
          </p:nvSpPr>
          <p:spPr>
            <a:xfrm>
              <a:off x="2978736" y="1603808"/>
              <a:ext cx="5037504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89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prstClr val="white"/>
                  </a:solidFill>
                </a:rPr>
                <a:t>Hadoop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计算集群</a:t>
              </a:r>
              <a:endParaRPr lang="zh-CN" altLang="en-US" sz="1000" dirty="0">
                <a:solidFill>
                  <a:prstClr val="white"/>
                </a:solidFill>
              </a:endParaRPr>
            </a:p>
            <a:p>
              <a:pPr defTabSz="457189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prstClr val="white"/>
                  </a:solidFill>
                </a:rPr>
                <a:t>Hadoop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计算集群从</a:t>
              </a:r>
              <a:r>
                <a:rPr lang="en-US" altLang="zh-CN" sz="1000" dirty="0" smtClean="0">
                  <a:solidFill>
                    <a:prstClr val="white"/>
                  </a:solidFill>
                </a:rPr>
                <a:t>HDFS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文件系统读取数据，循环进行</a:t>
              </a:r>
              <a:r>
                <a:rPr lang="en-US" altLang="zh-CN" sz="1000" dirty="0" smtClean="0">
                  <a:solidFill>
                    <a:prstClr val="white"/>
                  </a:solidFill>
                </a:rPr>
                <a:t>MapReduce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操作，将所有的统计结果还保存到文件系统。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488020" y="1681669"/>
              <a:ext cx="479086" cy="558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663766" y="2669682"/>
            <a:ext cx="5352474" cy="692497"/>
            <a:chOff x="2663766" y="2633681"/>
            <a:chExt cx="5352474" cy="692497"/>
          </a:xfrm>
        </p:grpSpPr>
        <p:sp>
          <p:nvSpPr>
            <p:cNvPr id="55" name="文本框 8"/>
            <p:cNvSpPr txBox="1"/>
            <p:nvPr/>
          </p:nvSpPr>
          <p:spPr>
            <a:xfrm>
              <a:off x="2978736" y="2633681"/>
              <a:ext cx="5037504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89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prstClr val="white"/>
                  </a:solidFill>
                </a:rPr>
                <a:t>Web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服务器</a:t>
              </a:r>
              <a:endParaRPr lang="zh-CN" altLang="en-US" sz="1000" dirty="0">
                <a:solidFill>
                  <a:prstClr val="white"/>
                </a:solidFill>
              </a:endParaRPr>
            </a:p>
            <a:p>
              <a:pPr defTabSz="457189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prstClr val="white"/>
                  </a:solidFill>
                </a:rPr>
                <a:t>Web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服务器定时从</a:t>
              </a:r>
              <a:r>
                <a:rPr lang="en-US" altLang="zh-CN" sz="1000" dirty="0" smtClean="0">
                  <a:solidFill>
                    <a:prstClr val="white"/>
                  </a:solidFill>
                </a:rPr>
                <a:t>HDFS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文件系统读取统计结果，将统计结果分类保存到</a:t>
              </a:r>
              <a:r>
                <a:rPr lang="en-US" altLang="zh-CN" sz="1000" dirty="0" smtClean="0">
                  <a:solidFill>
                    <a:prstClr val="white"/>
                  </a:solidFill>
                </a:rPr>
                <a:t>MySQL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数据库，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提供</a:t>
              </a:r>
              <a:r>
                <a:rPr lang="en-US" altLang="zh-CN" sz="1000" dirty="0" smtClean="0">
                  <a:solidFill>
                    <a:prstClr val="white"/>
                  </a:solidFill>
                </a:rPr>
                <a:t>Restful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接口响应</a:t>
              </a:r>
              <a:r>
                <a:rPr lang="en-US" altLang="zh-CN" sz="1000" dirty="0" smtClean="0">
                  <a:solidFill>
                    <a:prstClr val="white"/>
                  </a:solidFill>
                </a:rPr>
                <a:t>HTTP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请求，返回要求查看的统计结果以及预测数据。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63766" y="2711541"/>
              <a:ext cx="303339" cy="558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901204" y="3611373"/>
            <a:ext cx="5115036" cy="636221"/>
            <a:chOff x="2901204" y="3663553"/>
            <a:chExt cx="5115036" cy="636221"/>
          </a:xfrm>
        </p:grpSpPr>
        <p:sp>
          <p:nvSpPr>
            <p:cNvPr id="56" name="文本框 8"/>
            <p:cNvSpPr txBox="1"/>
            <p:nvPr/>
          </p:nvSpPr>
          <p:spPr>
            <a:xfrm>
              <a:off x="2978736" y="3663553"/>
              <a:ext cx="50375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89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prstClr val="white"/>
                  </a:solidFill>
                </a:rPr>
                <a:t>MySQL</a:t>
              </a:r>
              <a:r>
                <a:rPr lang="zh-CN" altLang="en-US" sz="1000" dirty="0" smtClean="0">
                  <a:solidFill>
                    <a:prstClr val="white"/>
                  </a:solidFill>
                </a:rPr>
                <a:t>数据库</a:t>
              </a:r>
              <a:endParaRPr lang="zh-CN" altLang="en-US" sz="1000" dirty="0">
                <a:solidFill>
                  <a:prstClr val="white"/>
                </a:solidFill>
              </a:endParaRPr>
            </a:p>
            <a:p>
              <a:pPr defTabSz="457189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prstClr val="white"/>
                  </a:solidFill>
                </a:rPr>
                <a:t>数据库保存整点的统计信息，只负责进行用户设定阈值的统计结果整合计算。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01204" y="3741413"/>
              <a:ext cx="65901" cy="558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35" name="矩形 3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-85605" y="1920091"/>
            <a:ext cx="1427147" cy="455237"/>
            <a:chOff x="0" y="1377583"/>
            <a:chExt cx="1151467" cy="455236"/>
          </a:xfrm>
        </p:grpSpPr>
        <p:sp>
          <p:nvSpPr>
            <p:cNvPr id="45" name="矩形 44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0" y="1432710"/>
              <a:ext cx="115146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r"/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62" name="矩形 6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65" name="矩形 6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68" name="矩形 6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85900" y="2255725"/>
            <a:ext cx="469606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项目特色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25818" y="882084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300190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92366" y="1058312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0188" y="2265202"/>
            <a:ext cx="1204952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FCC124"/>
                </a:solidFill>
                <a:latin typeface="Arial"/>
                <a:cs typeface="Arial"/>
              </a:rPr>
              <a:t>新框架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6474" y="2514756"/>
            <a:ext cx="1532380" cy="6924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最新</a:t>
            </a:r>
            <a:r>
              <a:rPr kumimoji="1"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web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开源微框架</a:t>
            </a:r>
            <a:r>
              <a:rPr kumimoji="1"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Springboot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，</a:t>
            </a:r>
            <a:r>
              <a:rPr kumimoji="1"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React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、</a:t>
            </a:r>
            <a:r>
              <a:rPr kumimoji="1"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Redux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最佳实践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988337" y="3564102"/>
            <a:ext cx="6484404" cy="6309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3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软件解决方案</a:t>
            </a:r>
            <a:endParaRPr kumimoji="1" lang="zh-CN" altLang="en-US" sz="34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784813" y="882084"/>
            <a:ext cx="1353692" cy="13536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859185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951361" y="1058312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951359" y="2265202"/>
            <a:ext cx="1020600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FCC124"/>
                </a:solidFill>
                <a:latin typeface="Arial"/>
                <a:cs typeface="Arial"/>
              </a:rPr>
              <a:t>算法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95469" y="2514756"/>
            <a:ext cx="1532380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两次</a:t>
            </a:r>
            <a:r>
              <a:rPr kumimoji="1"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MapReduce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，先分类排序，再计算统计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343808" y="882084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418180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510356" y="1058312"/>
            <a:ext cx="1020599" cy="1020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418178" y="2265202"/>
            <a:ext cx="120495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FCC124"/>
                </a:solidFill>
                <a:latin typeface="Arial"/>
                <a:cs typeface="Arial"/>
              </a:rPr>
              <a:t>交互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54464" y="2514757"/>
            <a:ext cx="1532380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易学、易记、高效、少出错、主管满意度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902803" y="882084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6977174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7069350" y="1058312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977173" y="2265202"/>
            <a:ext cx="120495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FCC124"/>
                </a:solidFill>
                <a:latin typeface="Arial"/>
                <a:cs typeface="Arial"/>
              </a:rPr>
              <a:t>测试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813459" y="2514756"/>
            <a:ext cx="1532380" cy="6924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Junit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单元测试、</a:t>
            </a:r>
            <a:r>
              <a:rPr kumimoji="1"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Jmeter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性能测试、</a:t>
            </a:r>
            <a:r>
              <a:rPr kumimoji="1"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Selenium web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自动化测试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113" name="图片 112" descr="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57" y="1250468"/>
            <a:ext cx="452292" cy="599224"/>
          </a:xfrm>
          <a:prstGeom prst="rect">
            <a:avLst/>
          </a:prstGeom>
          <a:effectLst/>
        </p:spPr>
      </p:pic>
      <p:pic>
        <p:nvPicPr>
          <p:cNvPr id="114" name="图片 113" descr="CLA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14" y="1321676"/>
            <a:ext cx="744890" cy="439903"/>
          </a:xfrm>
          <a:prstGeom prst="rect">
            <a:avLst/>
          </a:prstGeom>
        </p:spPr>
      </p:pic>
      <p:pic>
        <p:nvPicPr>
          <p:cNvPr id="115" name="图片 114" descr="INTERN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74" y="1248740"/>
            <a:ext cx="632773" cy="632773"/>
          </a:xfrm>
          <a:prstGeom prst="rect">
            <a:avLst/>
          </a:prstGeom>
        </p:spPr>
      </p:pic>
      <p:pic>
        <p:nvPicPr>
          <p:cNvPr id="116" name="图片 115" descr="TAL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14" y="1266549"/>
            <a:ext cx="650276" cy="646760"/>
          </a:xfrm>
          <a:prstGeom prst="rect">
            <a:avLst/>
          </a:prstGeom>
        </p:spPr>
      </p:pic>
      <p:grpSp>
        <p:nvGrpSpPr>
          <p:cNvPr id="43" name="组 42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44" name="文本框 43"/>
            <p:cNvSpPr txBox="1"/>
            <p:nvPr/>
          </p:nvSpPr>
          <p:spPr>
            <a:xfrm>
              <a:off x="1576591" y="136620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</p:grpSpPr>
        <p:sp>
          <p:nvSpPr>
            <p:cNvPr id="48" name="矩形 47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51" name="矩形 5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-85605" y="2369080"/>
            <a:ext cx="1427147" cy="356474"/>
            <a:chOff x="0" y="1825991"/>
            <a:chExt cx="1151467" cy="356474"/>
          </a:xfrm>
        </p:grpSpPr>
        <p:sp>
          <p:nvSpPr>
            <p:cNvPr id="54" name="矩形 53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57" name="矩形 56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60" name="矩形 5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006596" y="2599267"/>
            <a:ext cx="1337732" cy="1337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1904997" y="2564070"/>
            <a:ext cx="508000" cy="508000"/>
            <a:chOff x="2827869" y="1400911"/>
            <a:chExt cx="508000" cy="508000"/>
          </a:xfrm>
        </p:grpSpPr>
        <p:sp>
          <p:nvSpPr>
            <p:cNvPr id="7" name="椭圆 6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03951" y="1497817"/>
              <a:ext cx="35618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006596" y="856440"/>
            <a:ext cx="1159288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1400" b="1" dirty="0" err="1" smtClean="0">
                <a:solidFill>
                  <a:srgbClr val="FCC124"/>
                </a:solidFill>
                <a:latin typeface="Arial"/>
                <a:cs typeface="Arial"/>
              </a:rPr>
              <a:t>SpringBoot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06596" y="1130156"/>
            <a:ext cx="1337732" cy="6924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kern="0" dirty="0">
                <a:solidFill>
                  <a:schemeClr val="bg1"/>
                </a:solidFill>
                <a:latin typeface="微软雅黑" pitchFamily="34" charset="-122"/>
                <a:cs typeface="STHeitiSC-Light"/>
              </a:rPr>
              <a:t>简化新</a:t>
            </a:r>
            <a:r>
              <a:rPr lang="en-US" altLang="zh-CN" sz="1000" kern="0" dirty="0">
                <a:solidFill>
                  <a:schemeClr val="bg1"/>
                </a:solidFill>
                <a:latin typeface="微软雅黑" pitchFamily="34" charset="-122"/>
                <a:cs typeface="STHeitiSC-Light"/>
              </a:rPr>
              <a:t>Spring</a:t>
            </a:r>
            <a:r>
              <a:rPr lang="zh-CN" altLang="en-US" sz="1000" kern="0" dirty="0">
                <a:solidFill>
                  <a:schemeClr val="bg1"/>
                </a:solidFill>
                <a:latin typeface="微软雅黑" pitchFamily="34" charset="-122"/>
                <a:cs typeface="STHeitiSC-Light"/>
              </a:rPr>
              <a:t>应用的初始搭建以及开发过程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486397" y="2658531"/>
            <a:ext cx="1337732" cy="1337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7" name="组 46"/>
          <p:cNvGrpSpPr/>
          <p:nvPr/>
        </p:nvGrpSpPr>
        <p:grpSpPr>
          <a:xfrm>
            <a:off x="5384798" y="2623333"/>
            <a:ext cx="508000" cy="508000"/>
            <a:chOff x="2827869" y="1400911"/>
            <a:chExt cx="508000" cy="508000"/>
          </a:xfrm>
          <a:solidFill>
            <a:schemeClr val="accent6">
              <a:lumMod val="75000"/>
            </a:schemeClr>
          </a:solidFill>
        </p:grpSpPr>
        <p:sp>
          <p:nvSpPr>
            <p:cNvPr id="48" name="椭圆 47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03951" y="1497817"/>
              <a:ext cx="356188" cy="3488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486396" y="915703"/>
            <a:ext cx="849909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CC124"/>
                </a:solidFill>
                <a:latin typeface="Arial"/>
                <a:cs typeface="Arial"/>
              </a:rPr>
              <a:t>Hadoop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486397" y="1189419"/>
            <a:ext cx="1337732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kern="0" dirty="0">
                <a:solidFill>
                  <a:schemeClr val="bg1"/>
                </a:solidFill>
                <a:latin typeface="微软雅黑" pitchFamily="34" charset="-122"/>
                <a:cs typeface="STHeitiSC-Light"/>
              </a:rPr>
              <a:t>充分利用集群的威力进行高速运算和存储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725331" y="927601"/>
            <a:ext cx="1337732" cy="1337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ap="flat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3" name="组 52"/>
          <p:cNvGrpSpPr/>
          <p:nvPr/>
        </p:nvGrpSpPr>
        <p:grpSpPr>
          <a:xfrm flipH="1">
            <a:off x="3623732" y="1792529"/>
            <a:ext cx="508000" cy="508000"/>
            <a:chOff x="2827869" y="1400911"/>
            <a:chExt cx="508000" cy="508000"/>
          </a:xfrm>
          <a:solidFill>
            <a:schemeClr val="accent6">
              <a:lumMod val="75000"/>
            </a:schemeClr>
          </a:solidFill>
        </p:grpSpPr>
        <p:sp>
          <p:nvSpPr>
            <p:cNvPr id="54" name="椭圆 53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03600" y="1497817"/>
              <a:ext cx="356188" cy="3488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725330" y="2564893"/>
            <a:ext cx="931661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CC124"/>
                </a:solidFill>
                <a:latin typeface="Arial"/>
                <a:cs typeface="Arial"/>
              </a:rPr>
              <a:t>Swagger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25331" y="2838610"/>
            <a:ext cx="1337732" cy="2728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前后端分离契约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238998" y="938833"/>
            <a:ext cx="1337732" cy="1337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4" name="组 73"/>
          <p:cNvGrpSpPr/>
          <p:nvPr/>
        </p:nvGrpSpPr>
        <p:grpSpPr>
          <a:xfrm flipH="1">
            <a:off x="7137399" y="1803762"/>
            <a:ext cx="508000" cy="508000"/>
            <a:chOff x="2827869" y="1400911"/>
            <a:chExt cx="508000" cy="508000"/>
          </a:xfrm>
          <a:solidFill>
            <a:schemeClr val="accent6">
              <a:lumMod val="75000"/>
            </a:schemeClr>
          </a:solidFill>
        </p:grpSpPr>
        <p:sp>
          <p:nvSpPr>
            <p:cNvPr id="75" name="椭圆 74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903600" y="1497817"/>
              <a:ext cx="356188" cy="3488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238997" y="2576125"/>
            <a:ext cx="731286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1400" b="1" dirty="0" err="1" smtClean="0">
                <a:solidFill>
                  <a:srgbClr val="FCC124"/>
                </a:solidFill>
                <a:latin typeface="Arial"/>
                <a:cs typeface="Arial"/>
              </a:rPr>
              <a:t>Redux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238998" y="2849842"/>
            <a:ext cx="1337732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kern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React+Redux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最佳实践</a:t>
            </a:r>
            <a:r>
              <a:rPr lang="zh-CN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THeitiSC-Light"/>
              </a:rPr>
              <a:t>。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lnSpc>
                <a:spcPts val="12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endParaRPr kumimoji="1" lang="zh-CN" altLang="en-US" sz="80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47" y="1388396"/>
            <a:ext cx="1134899" cy="384053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34" y="3073768"/>
            <a:ext cx="1092328" cy="38658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05" y="3150205"/>
            <a:ext cx="1166916" cy="34396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73" y="1420375"/>
            <a:ext cx="969381" cy="360622"/>
          </a:xfrm>
          <a:prstGeom prst="rect">
            <a:avLst/>
          </a:prstGeom>
        </p:spPr>
      </p:pic>
      <p:grpSp>
        <p:nvGrpSpPr>
          <p:cNvPr id="71" name="组 70"/>
          <p:cNvGrpSpPr/>
          <p:nvPr/>
        </p:nvGrpSpPr>
        <p:grpSpPr>
          <a:xfrm>
            <a:off x="76387" y="93269"/>
            <a:ext cx="1172116" cy="436516"/>
            <a:chOff x="1576591" y="136620"/>
            <a:chExt cx="1172116" cy="436516"/>
          </a:xfrm>
        </p:grpSpPr>
        <p:sp>
          <p:nvSpPr>
            <p:cNvPr id="80" name="文本框 79"/>
            <p:cNvSpPr txBox="1"/>
            <p:nvPr/>
          </p:nvSpPr>
          <p:spPr>
            <a:xfrm>
              <a:off x="1576591" y="136620"/>
              <a:ext cx="11721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新框架，新思路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576591" y="311526"/>
              <a:ext cx="18473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</p:grpSpPr>
        <p:sp>
          <p:nvSpPr>
            <p:cNvPr id="57" name="矩形 56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61" name="矩形 6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整体框架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-85605" y="2369080"/>
            <a:ext cx="1427147" cy="356474"/>
            <a:chOff x="0" y="1825991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项目特色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68" name="矩形 67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开发流程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98" name="矩形 9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成果展示</a:t>
              </a:r>
              <a:endParaRPr kumimoji="1" lang="zh-CN" altLang="en-US" sz="10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9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881</Words>
  <Application>Microsoft Office PowerPoint</Application>
  <PresentationFormat>全屏显示(16:9)</PresentationFormat>
  <Paragraphs>173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STHeitiSC-Light</vt:lpstr>
      <vt:lpstr>宋体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dc:description>第一PPT，www.1ppt.com</dc:description>
  <cp:lastModifiedBy>hao cui</cp:lastModifiedBy>
  <cp:revision>316</cp:revision>
  <dcterms:created xsi:type="dcterms:W3CDTF">2015-01-11T01:37:17Z</dcterms:created>
  <dcterms:modified xsi:type="dcterms:W3CDTF">2017-06-30T12:50:15Z</dcterms:modified>
</cp:coreProperties>
</file>