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A2128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5"/>
        <p:guide pos="38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基于用户体验的外卖平台</a:t>
            </a:r>
            <a:br>
              <a:rPr lang="zh-CN" altLang="zh-CN"/>
            </a:br>
            <a:r>
              <a:rPr lang="zh-CN" altLang="zh-CN"/>
              <a:t>网站设计与实现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答辩人：</a:t>
            </a:r>
            <a:r>
              <a:rPr lang="zh-CN" altLang="en-US" b="1"/>
              <a:t>陈吉平</a:t>
            </a:r>
            <a:r>
              <a:rPr lang="zh-CN" altLang="en-US"/>
              <a:t> 指导老师：</a:t>
            </a:r>
            <a:r>
              <a:rPr lang="zh-CN" altLang="en-US" b="1"/>
              <a:t>黄燕红</a:t>
            </a:r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296545"/>
            <a:ext cx="221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应用部分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5650" y="46291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可复用组件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1232853"/>
            <a:ext cx="5928360" cy="26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图片 169" descr="屏幕截图 2021-01-05 1653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8" y="1654493"/>
            <a:ext cx="5934075" cy="2666365"/>
          </a:xfrm>
          <a:prstGeom prst="rect">
            <a:avLst/>
          </a:prstGeom>
        </p:spPr>
      </p:pic>
      <p:pic>
        <p:nvPicPr>
          <p:cNvPr id="8" name="图片 8" descr="{9C146F89-34AE-4E23-983E-FA9FB88E806D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910" y="1233170"/>
            <a:ext cx="3489960" cy="3409950"/>
          </a:xfrm>
          <a:prstGeom prst="rect">
            <a:avLst/>
          </a:prstGeom>
        </p:spPr>
      </p:pic>
      <p:pic>
        <p:nvPicPr>
          <p:cNvPr id="167" name="图片 167" descr="屏幕截图 2021-01-05 1658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00" y="4238308"/>
            <a:ext cx="2457450" cy="26193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296545"/>
            <a:ext cx="221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应用部分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5650" y="46291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可复用组件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75" name="图片 175" descr="屏幕截图 2021-01-05 190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1269365"/>
            <a:ext cx="2280285" cy="4319270"/>
          </a:xfrm>
          <a:prstGeom prst="rect">
            <a:avLst/>
          </a:prstGeom>
        </p:spPr>
      </p:pic>
      <p:pic>
        <p:nvPicPr>
          <p:cNvPr id="177" name="图片 177" descr="屏幕截图 2021-01-05 190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05" y="1269365"/>
            <a:ext cx="1619885" cy="43434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288" y="1269365"/>
            <a:ext cx="5931535" cy="41656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296545"/>
            <a:ext cx="221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应用部分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5650" y="46291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可复用组件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6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" y="1466850"/>
            <a:ext cx="2319020" cy="21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465" y="1466850"/>
            <a:ext cx="3714750" cy="2602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图片 182" descr="屏幕截图 2021-01-06 1736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43" y="4178935"/>
            <a:ext cx="5928995" cy="1338580"/>
          </a:xfrm>
          <a:prstGeom prst="rect">
            <a:avLst/>
          </a:prstGeom>
        </p:spPr>
      </p:pic>
      <p:pic>
        <p:nvPicPr>
          <p:cNvPr id="28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215" y="1466850"/>
            <a:ext cx="5473700" cy="29781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296545"/>
            <a:ext cx="221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目 录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2935" y="1405890"/>
            <a:ext cx="72237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/>
              <a:t>论文摘要</a:t>
            </a:r>
            <a:endParaRPr lang="zh-CN" altLang="en-US" sz="2200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研究背景</a:t>
            </a: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基础部分</a:t>
            </a: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应用部分</a:t>
            </a: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优化部分</a:t>
            </a: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总结</a:t>
            </a:r>
            <a:endParaRPr lang="zh-CN" altLang="en-US" sz="2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296545"/>
            <a:ext cx="221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论文摘要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110" y="1226820"/>
            <a:ext cx="11344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用户体验为中心</a:t>
            </a:r>
            <a:r>
              <a:rPr lang="zh-CN" altLang="en-US"/>
              <a:t> </a:t>
            </a:r>
            <a:r>
              <a:rPr lang="en-US" altLang="zh-CN"/>
              <a:t>+ </a:t>
            </a:r>
            <a:r>
              <a:rPr lang="zh-CN" altLang="en-US" b="1"/>
              <a:t>工程与设计平衡</a:t>
            </a:r>
            <a:r>
              <a:rPr lang="zh-CN" altLang="en-US"/>
              <a:t> </a:t>
            </a:r>
            <a:r>
              <a:rPr lang="en-US" altLang="zh-CN"/>
              <a:t>+ </a:t>
            </a:r>
            <a:r>
              <a:rPr lang="zh-CN" altLang="en-US" b="1"/>
              <a:t>优化</a:t>
            </a:r>
            <a:r>
              <a:rPr lang="zh-CN" altLang="en-US"/>
              <a:t>          </a:t>
            </a:r>
            <a:r>
              <a:rPr lang="en-US" altLang="zh-CN"/>
              <a:t>=&gt;               </a:t>
            </a:r>
            <a:r>
              <a:rPr lang="zh-CN" altLang="en-US"/>
              <a:t>基于用户体验的外卖平台网站</a:t>
            </a:r>
            <a:endParaRPr lang="zh-CN" altLang="en-US"/>
          </a:p>
        </p:txBody>
      </p:sp>
      <p:pic>
        <p:nvPicPr>
          <p:cNvPr id="8" name="图片 7" descr="htmlcssj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310" y="2270760"/>
            <a:ext cx="3656330" cy="2433320"/>
          </a:xfrm>
          <a:prstGeom prst="rect">
            <a:avLst/>
          </a:prstGeom>
        </p:spPr>
      </p:pic>
      <p:pic>
        <p:nvPicPr>
          <p:cNvPr id="9" name="图片 8" descr="1_OrjCKmou1jT4It5so5gvO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640" y="3074670"/>
            <a:ext cx="1762760" cy="10775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89350" y="4223385"/>
            <a:ext cx="429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SPA(Single Page Application) 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99660" y="2205355"/>
            <a:ext cx="1998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↑ </a:t>
            </a:r>
            <a:endParaRPr lang="en-US" altLang="zh-CN"/>
          </a:p>
          <a:p>
            <a:pPr algn="ctr"/>
            <a:r>
              <a:rPr lang="zh-CN" altLang="en-US"/>
              <a:t>支撑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296545"/>
            <a:ext cx="221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研究背景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1345" y="1421765"/>
            <a:ext cx="72237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/>
              <a:t>交互设计的发展</a:t>
            </a:r>
            <a:endParaRPr lang="zh-CN" altLang="en-US" sz="22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2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200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网站设计开发的发展</a:t>
            </a: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外卖平台市场</a:t>
            </a:r>
            <a:endParaRPr lang="zh-CN" altLang="en-US" sz="22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620" y="1633855"/>
            <a:ext cx="2525395" cy="1381760"/>
          </a:xfrm>
          <a:prstGeom prst="rect">
            <a:avLst/>
          </a:prstGeom>
        </p:spPr>
      </p:pic>
      <p:pic>
        <p:nvPicPr>
          <p:cNvPr id="8" name="图片 7" descr="heroImg_x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65" y="1617345"/>
            <a:ext cx="2386330" cy="1414780"/>
          </a:xfrm>
          <a:prstGeom prst="rect">
            <a:avLst/>
          </a:prstGeom>
        </p:spPr>
      </p:pic>
      <p:pic>
        <p:nvPicPr>
          <p:cNvPr id="9" name="图片 8" descr="97744-v1-apple-iphone-7-mobile-phone-large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6540" y="1510030"/>
            <a:ext cx="1129030" cy="15055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rcRect l="-23232" t="702" r="-18063" b="410"/>
          <a:stretch>
            <a:fillRect/>
          </a:stretch>
        </p:blipFill>
        <p:spPr>
          <a:xfrm>
            <a:off x="2188845" y="3453765"/>
            <a:ext cx="4048760" cy="14389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8385" y="3453765"/>
            <a:ext cx="2672080" cy="15030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6540" y="3453765"/>
            <a:ext cx="2684780" cy="1510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6545" y="5187950"/>
            <a:ext cx="1907540" cy="150431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296545"/>
            <a:ext cx="221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基础部分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5650" y="46291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设计原则</a:t>
            </a:r>
            <a:r>
              <a:rPr lang="en-US" altLang="zh-CN">
                <a:solidFill>
                  <a:schemeClr val="bg1"/>
                </a:solidFill>
              </a:rPr>
              <a:t>&amp;</a:t>
            </a:r>
            <a:r>
              <a:rPr lang="zh-CN" altLang="en-US">
                <a:solidFill>
                  <a:schemeClr val="bg1"/>
                </a:solidFill>
              </a:rPr>
              <a:t>决策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2620" y="1332865"/>
            <a:ext cx="3223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核心决策：</a:t>
            </a:r>
            <a:r>
              <a:rPr lang="zh-CN" altLang="en-US" b="1"/>
              <a:t>用户体验优先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662940" y="1812925"/>
            <a:ext cx="44354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/>
              <a:t>使用</a:t>
            </a:r>
            <a:r>
              <a:rPr lang="en-US" altLang="zh-CN" sz="2200"/>
              <a:t>SPA</a:t>
            </a:r>
            <a:r>
              <a:rPr lang="zh-CN" altLang="en-US" sz="2200"/>
              <a:t>技术</a:t>
            </a:r>
            <a:endParaRPr lang="zh-CN" altLang="en-US" sz="22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/>
              <a:t>业务流程为主线进行设计</a:t>
            </a:r>
            <a:endParaRPr lang="zh-CN" altLang="en-US" sz="22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/>
              <a:t>达到工程与设计的平衡</a:t>
            </a:r>
            <a:endParaRPr lang="zh-CN" altLang="en-US" sz="22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/>
              <a:t>组件化设计</a:t>
            </a:r>
            <a:endParaRPr lang="zh-CN" altLang="en-US" sz="220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296545"/>
            <a:ext cx="221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基础部分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5650" y="46291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设计规范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440" y="1282700"/>
            <a:ext cx="1437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颜色</a:t>
            </a:r>
            <a:endParaRPr lang="zh-CN" altLang="en-US" b="1"/>
          </a:p>
        </p:txBody>
      </p:sp>
      <p:pic>
        <p:nvPicPr>
          <p:cNvPr id="161" name="图片 161" descr="屏幕截图 2021-01-03 172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1579880"/>
            <a:ext cx="4236720" cy="1584960"/>
          </a:xfrm>
          <a:prstGeom prst="rect">
            <a:avLst/>
          </a:prstGeom>
        </p:spPr>
      </p:pic>
      <p:pic>
        <p:nvPicPr>
          <p:cNvPr id="162" name="图片 162" descr="屏幕截图 2021-01-03 1730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333" y="2195830"/>
            <a:ext cx="5939155" cy="9690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88695" y="3164840"/>
            <a:ext cx="329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主色</a:t>
            </a:r>
            <a:r>
              <a:rPr lang="en-US" altLang="zh-CN"/>
              <a:t>(</a:t>
            </a:r>
            <a:r>
              <a:rPr lang="zh-CN" altLang="en-US"/>
              <a:t>企业文化、受众群体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414135" y="3164840"/>
            <a:ext cx="500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辅色</a:t>
            </a:r>
            <a:r>
              <a:rPr lang="en-US" altLang="zh-CN"/>
              <a:t>(</a:t>
            </a:r>
            <a:r>
              <a:rPr lang="zh-CN" altLang="en-US"/>
              <a:t>业务场景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99440" y="3707130"/>
            <a:ext cx="1580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字体</a:t>
            </a:r>
            <a:endParaRPr lang="zh-CN" altLang="en-US" b="1"/>
          </a:p>
        </p:txBody>
      </p:sp>
      <p:sp>
        <p:nvSpPr>
          <p:cNvPr id="100" name="文本框 99"/>
          <p:cNvSpPr txBox="1"/>
          <p:nvPr/>
        </p:nvSpPr>
        <p:spPr>
          <a:xfrm>
            <a:off x="1109345" y="4017645"/>
            <a:ext cx="107321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400" b="0">
                <a:solidFill>
                  <a:srgbClr val="3182BD"/>
                </a:solidFill>
                <a:latin typeface="Consolas" panose="020B0609020204030204" charset="0"/>
                <a:ea typeface="宋体" panose="02010600030101010101" pitchFamily="2" charset="-122"/>
              </a:rPr>
              <a:t>font-family</a:t>
            </a:r>
            <a:r>
              <a:rPr lang="en-US" sz="14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: "</a:t>
            </a:r>
            <a:r>
              <a:rPr lang="en-US" sz="1400" b="0">
                <a:solidFill>
                  <a:srgbClr val="3182BD"/>
                </a:solidFill>
                <a:latin typeface="Consolas" panose="020B0609020204030204" charset="0"/>
                <a:ea typeface="宋体" panose="02010600030101010101" pitchFamily="2" charset="-122"/>
              </a:rPr>
              <a:t>Helvetica</a:t>
            </a:r>
            <a:r>
              <a:rPr lang="en-US" sz="14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400" b="0">
                <a:solidFill>
                  <a:srgbClr val="3182BD"/>
                </a:solidFill>
                <a:latin typeface="Consolas" panose="020B0609020204030204" charset="0"/>
                <a:ea typeface="宋体" panose="02010600030101010101" pitchFamily="2" charset="-122"/>
              </a:rPr>
              <a:t>Neue</a:t>
            </a:r>
            <a:r>
              <a:rPr lang="en-US" sz="14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",</a:t>
            </a:r>
            <a:r>
              <a:rPr lang="en-US" sz="1400" b="0">
                <a:solidFill>
                  <a:srgbClr val="3182BD"/>
                </a:solidFill>
                <a:latin typeface="Consolas" panose="020B0609020204030204" charset="0"/>
                <a:ea typeface="宋体" panose="02010600030101010101" pitchFamily="2" charset="-122"/>
              </a:rPr>
              <a:t>Helvetica</a:t>
            </a:r>
            <a:r>
              <a:rPr lang="en-US" sz="14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,"</a:t>
            </a:r>
            <a:r>
              <a:rPr lang="en-US" sz="1400" b="0">
                <a:solidFill>
                  <a:srgbClr val="3182BD"/>
                </a:solidFill>
                <a:latin typeface="Consolas" panose="020B0609020204030204" charset="0"/>
                <a:ea typeface="宋体" panose="02010600030101010101" pitchFamily="2" charset="-122"/>
              </a:rPr>
              <a:t>PingFang</a:t>
            </a:r>
            <a:r>
              <a:rPr lang="en-US" sz="14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400" b="0">
                <a:solidFill>
                  <a:srgbClr val="3182BD"/>
                </a:solidFill>
                <a:latin typeface="Consolas" panose="020B0609020204030204" charset="0"/>
                <a:ea typeface="宋体" panose="02010600030101010101" pitchFamily="2" charset="-122"/>
              </a:rPr>
              <a:t>SC</a:t>
            </a:r>
            <a:r>
              <a:rPr lang="en-US" sz="14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","</a:t>
            </a:r>
            <a:r>
              <a:rPr lang="en-US" sz="1400" b="0">
                <a:solidFill>
                  <a:srgbClr val="3182BD"/>
                </a:solidFill>
                <a:latin typeface="Consolas" panose="020B0609020204030204" charset="0"/>
                <a:ea typeface="宋体" panose="02010600030101010101" pitchFamily="2" charset="-122"/>
              </a:rPr>
              <a:t>Hiragino</a:t>
            </a:r>
            <a:r>
              <a:rPr lang="en-US" sz="14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400" b="0">
                <a:solidFill>
                  <a:srgbClr val="3182BD"/>
                </a:solidFill>
                <a:latin typeface="Consolas" panose="020B0609020204030204" charset="0"/>
                <a:ea typeface="宋体" panose="02010600030101010101" pitchFamily="2" charset="-122"/>
              </a:rPr>
              <a:t>Sans</a:t>
            </a:r>
            <a:r>
              <a:rPr lang="en-US" sz="14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400" b="0">
                <a:solidFill>
                  <a:srgbClr val="3182BD"/>
                </a:solidFill>
                <a:latin typeface="Consolas" panose="020B0609020204030204" charset="0"/>
                <a:ea typeface="宋体" panose="02010600030101010101" pitchFamily="2" charset="-122"/>
              </a:rPr>
              <a:t>GB</a:t>
            </a:r>
            <a:r>
              <a:rPr lang="en-US" sz="14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","</a:t>
            </a:r>
            <a:r>
              <a:rPr lang="en-US" sz="1400" b="0">
                <a:solidFill>
                  <a:srgbClr val="3182BD"/>
                </a:solidFill>
                <a:latin typeface="Consolas" panose="020B0609020204030204" charset="0"/>
                <a:ea typeface="宋体" panose="02010600030101010101" pitchFamily="2" charset="-122"/>
              </a:rPr>
              <a:t>Microsoft</a:t>
            </a:r>
            <a:r>
              <a:rPr lang="en-US" sz="14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400" b="0">
                <a:solidFill>
                  <a:srgbClr val="3182BD"/>
                </a:solidFill>
                <a:latin typeface="Consolas" panose="020B0609020204030204" charset="0"/>
                <a:ea typeface="宋体" panose="02010600030101010101" pitchFamily="2" charset="-122"/>
              </a:rPr>
              <a:t>YaHei</a:t>
            </a:r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","微软雅黑",</a:t>
            </a:r>
            <a:r>
              <a:rPr lang="en-US" sz="1400" b="0">
                <a:solidFill>
                  <a:srgbClr val="3182BD"/>
                </a:solidFill>
                <a:latin typeface="Consolas" panose="020B0609020204030204" charset="0"/>
                <a:ea typeface="宋体" panose="02010600030101010101" pitchFamily="2" charset="-122"/>
              </a:rPr>
              <a:t>Arial</a:t>
            </a:r>
            <a:r>
              <a:rPr lang="en-US" sz="14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sz="1400" b="0">
                <a:solidFill>
                  <a:srgbClr val="3182BD"/>
                </a:solidFill>
                <a:latin typeface="Consolas" panose="020B0609020204030204" charset="0"/>
                <a:ea typeface="宋体" panose="02010600030101010101" pitchFamily="2" charset="-122"/>
              </a:rPr>
              <a:t>sans-serif</a:t>
            </a:r>
            <a:r>
              <a:rPr lang="en-US" sz="14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zh-CN" altLang="en-US" sz="14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345" y="4539615"/>
            <a:ext cx="2651760" cy="2132965"/>
          </a:xfrm>
          <a:prstGeom prst="rect">
            <a:avLst/>
          </a:prstGeom>
        </p:spPr>
      </p:pic>
      <p:pic>
        <p:nvPicPr>
          <p:cNvPr id="16" name="图片 5" descr="{8033018C-DF0E-4E1C-9EED-656482649643}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580" y="4776470"/>
            <a:ext cx="5334000" cy="12001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296545"/>
            <a:ext cx="221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基础部分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5650" y="46291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设计规范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0560" y="1390015"/>
            <a:ext cx="144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边框</a:t>
            </a:r>
            <a:endParaRPr lang="zh-CN" altLang="en-US"/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1757998"/>
            <a:ext cx="5930900" cy="11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" y="2936240"/>
            <a:ext cx="5933440" cy="118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655" y="1927225"/>
            <a:ext cx="5268595" cy="320738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296545"/>
            <a:ext cx="221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基础部分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5650" y="46291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设计规范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0560" y="1390015"/>
            <a:ext cx="144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图标</a:t>
            </a:r>
            <a:endParaRPr lang="zh-CN" altLang="en-US"/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1758315"/>
            <a:ext cx="4841240" cy="40640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296545"/>
            <a:ext cx="221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基础部分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5650" y="46291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设计规范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0560" y="1390015"/>
            <a:ext cx="144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布局</a:t>
            </a:r>
            <a:endParaRPr lang="zh-CN" altLang="en-US"/>
          </a:p>
        </p:txBody>
      </p:sp>
      <p:pic>
        <p:nvPicPr>
          <p:cNvPr id="163" name="图片 163" descr="屏幕截图 2021-01-04 2150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98" y="1758315"/>
            <a:ext cx="5688965" cy="2185670"/>
          </a:xfrm>
          <a:prstGeom prst="rect">
            <a:avLst/>
          </a:prstGeom>
        </p:spPr>
      </p:pic>
      <p:pic>
        <p:nvPicPr>
          <p:cNvPr id="164" name="图片 164" descr="屏幕截图 2021-01-04 2156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23" y="4172268"/>
            <a:ext cx="5940425" cy="20237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WPS 演示</Application>
  <PresentationFormat>宽屏</PresentationFormat>
  <Paragraphs>88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Consolas</vt:lpstr>
      <vt:lpstr>Office 主题​​</vt:lpstr>
      <vt:lpstr>基于用户体验的外卖平台 网站设计与实现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My、</cp:lastModifiedBy>
  <cp:revision>188</cp:revision>
  <dcterms:created xsi:type="dcterms:W3CDTF">2019-06-19T02:08:00Z</dcterms:created>
  <dcterms:modified xsi:type="dcterms:W3CDTF">2021-03-07T13:20:44Z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