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4547" r:id="rId1"/>
  </p:sldMasterIdLst>
  <p:notesMasterIdLst>
    <p:notesMasterId r:id="rId58"/>
  </p:notesMasterIdLst>
  <p:handoutMasterIdLst>
    <p:handoutMasterId r:id="rId59"/>
  </p:handoutMasterIdLst>
  <p:sldIdLst>
    <p:sldId id="256" r:id="rId2"/>
    <p:sldId id="257" r:id="rId3"/>
    <p:sldId id="265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7" r:id="rId13"/>
    <p:sldId id="270" r:id="rId14"/>
    <p:sldId id="268" r:id="rId15"/>
    <p:sldId id="269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0" r:id="rId25"/>
    <p:sldId id="279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6" r:id="rId41"/>
    <p:sldId id="295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72">
          <p15:clr>
            <a:srgbClr val="A4A3A4"/>
          </p15:clr>
        </p15:guide>
        <p15:guide id="2" pos="433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84" autoAdjust="0"/>
    <p:restoredTop sz="89989" autoAdjust="0"/>
  </p:normalViewPr>
  <p:slideViewPr>
    <p:cSldViewPr snapToGrid="0" snapToObjects="1">
      <p:cViewPr varScale="1">
        <p:scale>
          <a:sx n="149" d="100"/>
          <a:sy n="149" d="100"/>
        </p:scale>
        <p:origin x="360" y="168"/>
      </p:cViewPr>
      <p:guideLst>
        <p:guide orient="horz" pos="2472"/>
        <p:guide pos="4336"/>
      </p:guideLst>
    </p:cSldViewPr>
  </p:slideViewPr>
  <p:outlineViewPr>
    <p:cViewPr>
      <p:scale>
        <a:sx n="33" d="100"/>
        <a:sy n="33" d="100"/>
      </p:scale>
      <p:origin x="16" y="2004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9" d="100"/>
          <a:sy n="79" d="100"/>
        </p:scale>
        <p:origin x="-3352" y="-10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notesMaster" Target="notesMasters/notesMaster1.xml"/><Relationship Id="rId59" Type="http://schemas.openxmlformats.org/officeDocument/2006/relationships/handoutMaster" Target="handoutMasters/handoutMaster1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presProps" Target="presProps.xml"/><Relationship Id="rId61" Type="http://schemas.openxmlformats.org/officeDocument/2006/relationships/viewProps" Target="viewProps.xml"/><Relationship Id="rId62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2F0151-EC07-934A-AE26-1DBB68DC41B8}" type="datetimeFigureOut">
              <a:rPr lang="en-US" smtClean="0"/>
              <a:t>11/22/15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B47CE2-62FE-FC4C-963B-9645AF7FF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97834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48267C-E060-7343-A0FE-934AF6E9F7DE}" type="datetimeFigureOut">
              <a:rPr lang="en-US" smtClean="0"/>
              <a:t>11/22/15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32F925-CF16-7049-971D-A8B2B4D2E0E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88780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32F925-CF16-7049-971D-A8B2B4D2E0E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5977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32F925-CF16-7049-971D-A8B2B4D2E0E3}" type="slidenum">
              <a:rPr lang="en-US" smtClean="0"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3866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8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24017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0FB56013-B943-42BA-886F-6F9D4EB85E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8025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24017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FCFB7E3C-6220-8942-988C-3F6E25750AD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457200" y="6373815"/>
            <a:ext cx="3619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187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24017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FCFB7E3C-6220-8942-988C-3F6E25750AD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457200" y="6373815"/>
            <a:ext cx="3619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767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24017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FCFB7E3C-6220-8942-988C-3F6E25750AD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8"/>
          <p:cNvSpPr txBox="1">
            <a:spLocks/>
          </p:cNvSpPr>
          <p:nvPr userDrawn="1"/>
        </p:nvSpPr>
        <p:spPr>
          <a:xfrm>
            <a:off x="457200" y="6373815"/>
            <a:ext cx="38917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Adam Doupé, </a:t>
            </a:r>
            <a:r>
              <a:rPr lang="en-US" dirty="0" smtClean="0"/>
              <a:t>Principles of</a:t>
            </a:r>
            <a:r>
              <a:rPr lang="en-US" baseline="0" dirty="0" smtClean="0"/>
              <a:t> Programming Languages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734406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24017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D7E63A33-8271-4DD0-9C48-789913D7C11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5315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24017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FCFB7E3C-6220-8942-988C-3F6E25750A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3121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24017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FCFB7E3C-6220-8942-988C-3F6E25750A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068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24017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FCFB7E3C-6220-8942-988C-3F6E25750AD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457200" y="6373815"/>
            <a:ext cx="3619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9913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24017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FCFB7E3C-6220-8942-988C-3F6E25750AD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457200" y="6373815"/>
            <a:ext cx="3619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552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4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3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4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24017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457200" y="6373815"/>
            <a:ext cx="3619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290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24017" y="6356352"/>
            <a:ext cx="2133600" cy="365125"/>
          </a:xfrm>
          <a:prstGeom prst="rect">
            <a:avLst/>
          </a:prstGeom>
        </p:spPr>
        <p:txBody>
          <a:bodyPr/>
          <a:lstStyle/>
          <a:p>
            <a:fld id="{FCFB7E3C-6220-8942-988C-3F6E25750AD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457200" y="6373815"/>
            <a:ext cx="36195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380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7" name="Picture 186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242300" y="6356353"/>
            <a:ext cx="444500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88045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48" r:id="rId1"/>
    <p:sldLayoutId id="2147484549" r:id="rId2"/>
    <p:sldLayoutId id="2147484550" r:id="rId3"/>
    <p:sldLayoutId id="2147484551" r:id="rId4"/>
    <p:sldLayoutId id="2147484552" r:id="rId5"/>
    <p:sldLayoutId id="2147484553" r:id="rId6"/>
    <p:sldLayoutId id="2147484554" r:id="rId7"/>
    <p:sldLayoutId id="2147484555" r:id="rId8"/>
    <p:sldLayoutId id="2147484556" r:id="rId9"/>
    <p:sldLayoutId id="2147484557" r:id="rId10"/>
    <p:sldLayoutId id="2147484558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noProof="0" dirty="0" smtClean="0"/>
              <a:t>Lambda Calculus</a:t>
            </a:r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199"/>
            <a:ext cx="6400800" cy="2059281"/>
          </a:xfrm>
        </p:spPr>
        <p:txBody>
          <a:bodyPr>
            <a:normAutofit fontScale="70000" lnSpcReduction="20000"/>
          </a:bodyPr>
          <a:lstStyle/>
          <a:p>
            <a:r>
              <a:rPr lang="en-US" noProof="0" dirty="0" smtClean="0"/>
              <a:t>CSE 340 </a:t>
            </a:r>
            <a:r>
              <a:rPr lang="en-US" dirty="0"/>
              <a:t>– Principles of Programming </a:t>
            </a:r>
            <a:r>
              <a:rPr lang="en-US" dirty="0" smtClean="0"/>
              <a:t>Languages</a:t>
            </a:r>
          </a:p>
          <a:p>
            <a:r>
              <a:rPr lang="en-US" dirty="0" smtClean="0"/>
              <a:t>Fall 2015</a:t>
            </a:r>
            <a:endParaRPr lang="en-US" dirty="0"/>
          </a:p>
          <a:p>
            <a:endParaRPr lang="en-US" noProof="0" dirty="0" smtClean="0"/>
          </a:p>
          <a:p>
            <a:r>
              <a:rPr lang="en-US" dirty="0" smtClean="0"/>
              <a:t>Adam Doupé</a:t>
            </a:r>
          </a:p>
          <a:p>
            <a:r>
              <a:rPr lang="en-US" i="1" noProof="0" dirty="0" smtClean="0"/>
              <a:t>Arizona State University</a:t>
            </a:r>
            <a:endParaRPr lang="en-US" noProof="0" dirty="0" smtClean="0"/>
          </a:p>
          <a:p>
            <a:r>
              <a:rPr lang="en-US" dirty="0" smtClean="0"/>
              <a:t>http://</a:t>
            </a:r>
            <a:r>
              <a:rPr lang="en-US" dirty="0" err="1" smtClean="0"/>
              <a:t>adamdoupe.com</a:t>
            </a: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813896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Semantics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 ID that we see in lambda calculus is called a variable</a:t>
            </a:r>
          </a:p>
          <a:p>
            <a:r>
              <a:rPr lang="en-US" dirty="0"/>
              <a:t>E → </a:t>
            </a:r>
            <a:r>
              <a:rPr lang="en-US" dirty="0" err="1" smtClean="0"/>
              <a:t>λ</a:t>
            </a:r>
            <a:r>
              <a:rPr lang="en-US" dirty="0" smtClean="0"/>
              <a:t> </a:t>
            </a:r>
            <a:r>
              <a:rPr lang="en-US" dirty="0"/>
              <a:t>ID . </a:t>
            </a:r>
            <a:r>
              <a:rPr lang="en-US" dirty="0" smtClean="0"/>
              <a:t>E is called an abstraction</a:t>
            </a:r>
          </a:p>
          <a:p>
            <a:pPr lvl="1"/>
            <a:r>
              <a:rPr lang="en-US" dirty="0" smtClean="0"/>
              <a:t>The ID is the variable of the abstraction (also </a:t>
            </a:r>
            <a:r>
              <a:rPr lang="en-US" dirty="0" err="1" smtClean="0"/>
              <a:t>metavariable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E is called the body of the abstraction</a:t>
            </a:r>
          </a:p>
          <a:p>
            <a:r>
              <a:rPr lang="en-US" dirty="0"/>
              <a:t>E → E </a:t>
            </a:r>
            <a:r>
              <a:rPr lang="en-US" dirty="0" smtClean="0"/>
              <a:t>E</a:t>
            </a:r>
          </a:p>
          <a:p>
            <a:pPr lvl="1"/>
            <a:r>
              <a:rPr lang="en-US" dirty="0" smtClean="0"/>
              <a:t>This is called an application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515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Semantics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λ</a:t>
            </a:r>
            <a:r>
              <a:rPr lang="en-US" dirty="0"/>
              <a:t> ID . </a:t>
            </a:r>
            <a:r>
              <a:rPr lang="en-US" dirty="0" smtClean="0"/>
              <a:t>E defines a new anonymous function</a:t>
            </a:r>
          </a:p>
          <a:p>
            <a:pPr lvl="1"/>
            <a:r>
              <a:rPr lang="en-US" dirty="0" smtClean="0"/>
              <a:t>This is the reason why anonymous functions are called "Lambda Expressions" in Java 8 (and other languages)</a:t>
            </a:r>
          </a:p>
          <a:p>
            <a:pPr lvl="1"/>
            <a:r>
              <a:rPr lang="en-US" dirty="0" smtClean="0"/>
              <a:t>ID is the formal parameter of the function</a:t>
            </a:r>
          </a:p>
          <a:p>
            <a:pPr lvl="1"/>
            <a:r>
              <a:rPr lang="en-US" dirty="0" smtClean="0"/>
              <a:t>Body is the body of the function</a:t>
            </a:r>
          </a:p>
          <a:p>
            <a:r>
              <a:rPr lang="en-US" dirty="0"/>
              <a:t>E → </a:t>
            </a:r>
            <a:r>
              <a:rPr lang="en-US" dirty="0" smtClean="0"/>
              <a:t>E</a:t>
            </a:r>
            <a:r>
              <a:rPr lang="en-US" baseline="-25000" dirty="0" smtClean="0"/>
              <a:t>1</a:t>
            </a:r>
            <a:r>
              <a:rPr lang="en-US" dirty="0" smtClean="0"/>
              <a:t> E</a:t>
            </a:r>
            <a:r>
              <a:rPr lang="en-US" baseline="-25000" dirty="0" smtClean="0"/>
              <a:t>2</a:t>
            </a:r>
            <a:r>
              <a:rPr lang="en-US" dirty="0" smtClean="0"/>
              <a:t>, function application, is similar to calling function E</a:t>
            </a:r>
            <a:r>
              <a:rPr lang="en-US" baseline="-25000" dirty="0" smtClean="0"/>
              <a:t>1</a:t>
            </a:r>
            <a:r>
              <a:rPr lang="en-US" dirty="0" smtClean="0"/>
              <a:t> and setting its formal parameter to be E</a:t>
            </a:r>
            <a:r>
              <a:rPr lang="en-US" baseline="-25000" dirty="0" smtClean="0"/>
              <a:t>2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006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Assume that we have the function + defined and the constant 1</a:t>
            </a:r>
          </a:p>
          <a:p>
            <a:r>
              <a:rPr lang="en-US" dirty="0" err="1" smtClean="0"/>
              <a:t>λ</a:t>
            </a:r>
            <a:r>
              <a:rPr lang="en-US" dirty="0" smtClean="0"/>
              <a:t> x . + x 1</a:t>
            </a:r>
          </a:p>
          <a:p>
            <a:pPr lvl="1"/>
            <a:r>
              <a:rPr lang="en-US" dirty="0" smtClean="0"/>
              <a:t>Represents a function that adds one to its argument</a:t>
            </a:r>
          </a:p>
          <a:p>
            <a:r>
              <a:rPr lang="en-US" dirty="0" smtClean="0"/>
              <a:t>(</a:t>
            </a:r>
            <a:r>
              <a:rPr lang="en-US" dirty="0" err="1" smtClean="0"/>
              <a:t>λ</a:t>
            </a:r>
            <a:r>
              <a:rPr lang="en-US" dirty="0" smtClean="0"/>
              <a:t> x . + x 1) 2</a:t>
            </a:r>
          </a:p>
          <a:p>
            <a:pPr lvl="1"/>
            <a:r>
              <a:rPr lang="en-US" dirty="0" smtClean="0"/>
              <a:t>Represents calling the original function by supplying 2 for x and it would "reduce" to (+ 2 1) = 3</a:t>
            </a:r>
          </a:p>
          <a:p>
            <a:r>
              <a:rPr lang="en-US" dirty="0" smtClean="0"/>
              <a:t>How can + function be defined if abstractions only accept 1 parameter?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503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Currying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Technique to translate the evaluation of a function that takes multiple arguments into a sequence of functions that each take a single argument</a:t>
            </a:r>
          </a:p>
          <a:p>
            <a:r>
              <a:rPr lang="en-US" dirty="0" smtClean="0"/>
              <a:t>Define adding two parameters together with functions that only take one parameter:</a:t>
            </a:r>
          </a:p>
          <a:p>
            <a:pPr lvl="1"/>
            <a:r>
              <a:rPr lang="en-US" dirty="0" err="1" smtClean="0"/>
              <a:t>λ</a:t>
            </a:r>
            <a:r>
              <a:rPr lang="en-US" dirty="0" smtClean="0"/>
              <a:t> x . </a:t>
            </a:r>
            <a:r>
              <a:rPr lang="en-US" dirty="0" err="1" smtClean="0"/>
              <a:t>λ</a:t>
            </a:r>
            <a:r>
              <a:rPr lang="en-US" dirty="0" smtClean="0"/>
              <a:t> y . ((+ x) y)</a:t>
            </a:r>
          </a:p>
          <a:p>
            <a:pPr lvl="1"/>
            <a:r>
              <a:rPr lang="en-US" dirty="0" smtClean="0"/>
              <a:t>(</a:t>
            </a:r>
            <a:r>
              <a:rPr lang="en-US" dirty="0" err="1" smtClean="0"/>
              <a:t>λ</a:t>
            </a:r>
            <a:r>
              <a:rPr lang="en-US" dirty="0" smtClean="0"/>
              <a:t> </a:t>
            </a:r>
            <a:r>
              <a:rPr lang="en-US" dirty="0"/>
              <a:t>x . </a:t>
            </a:r>
            <a:r>
              <a:rPr lang="en-US" dirty="0" err="1"/>
              <a:t>λ</a:t>
            </a:r>
            <a:r>
              <a:rPr lang="en-US" dirty="0"/>
              <a:t> y . ((+ x) y</a:t>
            </a:r>
            <a:r>
              <a:rPr lang="en-US" dirty="0" smtClean="0"/>
              <a:t>)) 1</a:t>
            </a:r>
          </a:p>
          <a:p>
            <a:pPr lvl="2"/>
            <a:r>
              <a:rPr lang="en-US" dirty="0" err="1" smtClean="0"/>
              <a:t>λ</a:t>
            </a:r>
            <a:r>
              <a:rPr lang="en-US" dirty="0" smtClean="0"/>
              <a:t> y . ((+ 1) y)</a:t>
            </a:r>
          </a:p>
          <a:p>
            <a:pPr lvl="1"/>
            <a:r>
              <a:rPr lang="en-US" dirty="0" smtClean="0"/>
              <a:t>(</a:t>
            </a:r>
            <a:r>
              <a:rPr lang="en-US" dirty="0" err="1"/>
              <a:t>λ</a:t>
            </a:r>
            <a:r>
              <a:rPr lang="en-US" dirty="0"/>
              <a:t> x . </a:t>
            </a:r>
            <a:r>
              <a:rPr lang="en-US" dirty="0" err="1"/>
              <a:t>λ</a:t>
            </a:r>
            <a:r>
              <a:rPr lang="en-US" dirty="0"/>
              <a:t> y . ((+ x) y)) </a:t>
            </a:r>
            <a:r>
              <a:rPr lang="en-US" dirty="0" smtClean="0"/>
              <a:t>10 20</a:t>
            </a:r>
          </a:p>
          <a:p>
            <a:pPr lvl="2"/>
            <a:r>
              <a:rPr lang="en-US" dirty="0" smtClean="0"/>
              <a:t>(</a:t>
            </a:r>
            <a:r>
              <a:rPr lang="en-US" dirty="0" err="1" smtClean="0"/>
              <a:t>λ</a:t>
            </a:r>
            <a:r>
              <a:rPr lang="en-US" dirty="0" smtClean="0"/>
              <a:t> y . ((+ 10) y)) 20</a:t>
            </a:r>
          </a:p>
          <a:p>
            <a:pPr lvl="2"/>
            <a:r>
              <a:rPr lang="en-US" dirty="0" smtClean="0"/>
              <a:t>((+ 10) 20) = 30</a:t>
            </a:r>
          </a:p>
          <a:p>
            <a:pPr lvl="2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754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Free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variable is free if it does not appear within the body of an abstraction with a </a:t>
            </a:r>
            <a:r>
              <a:rPr lang="en-US" dirty="0" err="1" smtClean="0"/>
              <a:t>metavariable</a:t>
            </a:r>
            <a:r>
              <a:rPr lang="en-US" dirty="0" smtClean="0"/>
              <a:t> of the same name</a:t>
            </a:r>
          </a:p>
          <a:p>
            <a:r>
              <a:rPr lang="en-US" dirty="0" smtClean="0"/>
              <a:t>x free in </a:t>
            </a:r>
            <a:r>
              <a:rPr lang="en-US" dirty="0" err="1" smtClean="0"/>
              <a:t>λ</a:t>
            </a:r>
            <a:r>
              <a:rPr lang="en-US" dirty="0" smtClean="0"/>
              <a:t> x . x y z?</a:t>
            </a:r>
          </a:p>
          <a:p>
            <a:r>
              <a:rPr lang="en-US" dirty="0" smtClean="0"/>
              <a:t>y free in </a:t>
            </a:r>
            <a:r>
              <a:rPr lang="en-US" dirty="0" err="1" smtClean="0"/>
              <a:t>λ</a:t>
            </a:r>
            <a:r>
              <a:rPr lang="en-US" dirty="0" smtClean="0"/>
              <a:t> x . x y z?</a:t>
            </a:r>
          </a:p>
          <a:p>
            <a:r>
              <a:rPr lang="en-US" dirty="0" smtClean="0"/>
              <a:t>x free in (</a:t>
            </a:r>
            <a:r>
              <a:rPr lang="en-US" dirty="0" err="1" smtClean="0"/>
              <a:t>λ</a:t>
            </a:r>
            <a:r>
              <a:rPr lang="en-US" dirty="0" smtClean="0"/>
              <a:t> x . (+ x 1)) x?</a:t>
            </a:r>
          </a:p>
          <a:p>
            <a:r>
              <a:rPr lang="en-US" dirty="0" smtClean="0"/>
              <a:t>z free in </a:t>
            </a:r>
            <a:r>
              <a:rPr lang="en-US" dirty="0" err="1" smtClean="0"/>
              <a:t>λ</a:t>
            </a:r>
            <a:r>
              <a:rPr lang="en-US" dirty="0" smtClean="0"/>
              <a:t> x . </a:t>
            </a:r>
            <a:r>
              <a:rPr lang="en-US" dirty="0" err="1" smtClean="0"/>
              <a:t>λ</a:t>
            </a:r>
            <a:r>
              <a:rPr lang="en-US" dirty="0" smtClean="0"/>
              <a:t> y . </a:t>
            </a:r>
            <a:r>
              <a:rPr lang="en-US" dirty="0" err="1" smtClean="0"/>
              <a:t>λ</a:t>
            </a:r>
            <a:r>
              <a:rPr lang="en-US" dirty="0" smtClean="0"/>
              <a:t> z . z y x?</a:t>
            </a:r>
          </a:p>
          <a:p>
            <a:r>
              <a:rPr lang="en-US" dirty="0"/>
              <a:t>x</a:t>
            </a:r>
            <a:r>
              <a:rPr lang="en-US" dirty="0" smtClean="0"/>
              <a:t> free in (</a:t>
            </a:r>
            <a:r>
              <a:rPr lang="en-US" dirty="0" err="1" smtClean="0"/>
              <a:t>λ</a:t>
            </a:r>
            <a:r>
              <a:rPr lang="en-US" dirty="0" smtClean="0"/>
              <a:t> x . z foo) (</a:t>
            </a:r>
            <a:r>
              <a:rPr lang="en-US" dirty="0" err="1" smtClean="0"/>
              <a:t>λ</a:t>
            </a:r>
            <a:r>
              <a:rPr lang="en-US" dirty="0" smtClean="0"/>
              <a:t> y . y x)?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593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Free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x is free in E if:</a:t>
            </a:r>
          </a:p>
          <a:p>
            <a:pPr lvl="1"/>
            <a:r>
              <a:rPr lang="en-US" dirty="0"/>
              <a:t>E = </a:t>
            </a:r>
            <a:r>
              <a:rPr lang="en-US" dirty="0" smtClean="0"/>
              <a:t>x</a:t>
            </a:r>
          </a:p>
          <a:p>
            <a:pPr lvl="1"/>
            <a:r>
              <a:rPr lang="en-US" dirty="0" smtClean="0"/>
              <a:t>E = </a:t>
            </a:r>
            <a:r>
              <a:rPr lang="en-US" dirty="0" err="1" smtClean="0"/>
              <a:t>λ</a:t>
            </a:r>
            <a:r>
              <a:rPr lang="en-US" dirty="0" smtClean="0"/>
              <a:t> y . E</a:t>
            </a:r>
            <a:r>
              <a:rPr lang="en-US" baseline="-25000" dirty="0" smtClean="0"/>
              <a:t>1</a:t>
            </a:r>
            <a:r>
              <a:rPr lang="en-US" dirty="0" smtClean="0"/>
              <a:t>, where y != x and x is free in E</a:t>
            </a:r>
            <a:r>
              <a:rPr lang="en-US" baseline="-25000" dirty="0" smtClean="0"/>
              <a:t>1</a:t>
            </a:r>
          </a:p>
          <a:p>
            <a:pPr lvl="1"/>
            <a:r>
              <a:rPr lang="en-US" dirty="0" smtClean="0"/>
              <a:t>E = E</a:t>
            </a:r>
            <a:r>
              <a:rPr lang="en-US" baseline="-25000" dirty="0" smtClean="0"/>
              <a:t>1</a:t>
            </a:r>
            <a:r>
              <a:rPr lang="en-US" dirty="0" smtClean="0"/>
              <a:t> E</a:t>
            </a:r>
            <a:r>
              <a:rPr lang="en-US" baseline="-25000" dirty="0" smtClean="0"/>
              <a:t>2</a:t>
            </a:r>
            <a:r>
              <a:rPr lang="en-US" dirty="0" smtClean="0"/>
              <a:t>, where x is free in E</a:t>
            </a:r>
            <a:r>
              <a:rPr lang="en-US" baseline="-25000" dirty="0" smtClean="0"/>
              <a:t>1</a:t>
            </a:r>
            <a:endParaRPr lang="en-US" dirty="0" smtClean="0"/>
          </a:p>
          <a:p>
            <a:pPr lvl="1"/>
            <a:r>
              <a:rPr lang="en-US" dirty="0" smtClean="0"/>
              <a:t>E = E</a:t>
            </a:r>
            <a:r>
              <a:rPr lang="en-US" baseline="-25000" dirty="0" smtClean="0"/>
              <a:t>1</a:t>
            </a:r>
            <a:r>
              <a:rPr lang="en-US" dirty="0" smtClean="0"/>
              <a:t> E</a:t>
            </a:r>
            <a:r>
              <a:rPr lang="en-US" baseline="-25000" dirty="0" smtClean="0"/>
              <a:t>2</a:t>
            </a:r>
            <a:r>
              <a:rPr lang="en-US" dirty="0" smtClean="0"/>
              <a:t>, where x is free in E</a:t>
            </a:r>
            <a:r>
              <a:rPr lang="en-US" baseline="-25000" dirty="0" smtClean="0"/>
              <a:t>2</a:t>
            </a:r>
            <a:r>
              <a:rPr lang="en-US" dirty="0"/>
              <a:t> </a:t>
            </a:r>
            <a:r>
              <a:rPr lang="en-US" dirty="0" smtClean="0"/>
              <a:t>and every occurrence of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584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x free in x </a:t>
            </a:r>
            <a:r>
              <a:rPr lang="en-US" dirty="0" err="1" smtClean="0"/>
              <a:t>λ</a:t>
            </a:r>
            <a:r>
              <a:rPr lang="en-US" dirty="0" smtClean="0"/>
              <a:t> x . x ?</a:t>
            </a:r>
          </a:p>
          <a:p>
            <a:r>
              <a:rPr lang="en-US" dirty="0" smtClean="0"/>
              <a:t>x free in (</a:t>
            </a:r>
            <a:r>
              <a:rPr lang="en-US" dirty="0" err="1" smtClean="0"/>
              <a:t>λ</a:t>
            </a:r>
            <a:r>
              <a:rPr lang="en-US" dirty="0" smtClean="0"/>
              <a:t> x . x y) x ?</a:t>
            </a:r>
          </a:p>
          <a:p>
            <a:r>
              <a:rPr lang="en-US" dirty="0" smtClean="0"/>
              <a:t>x free in </a:t>
            </a:r>
            <a:r>
              <a:rPr lang="en-US" dirty="0" err="1" smtClean="0"/>
              <a:t>λ</a:t>
            </a:r>
            <a:r>
              <a:rPr lang="en-US" dirty="0" smtClean="0"/>
              <a:t> x . y x 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98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Combinators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expression is a </a:t>
            </a:r>
            <a:r>
              <a:rPr lang="en-US" dirty="0" err="1" smtClean="0"/>
              <a:t>combinator</a:t>
            </a:r>
            <a:r>
              <a:rPr lang="en-US" dirty="0" smtClean="0"/>
              <a:t> if it does not have any free variables</a:t>
            </a:r>
          </a:p>
          <a:p>
            <a:r>
              <a:rPr lang="en-US" dirty="0" err="1" smtClean="0"/>
              <a:t>λ</a:t>
            </a:r>
            <a:r>
              <a:rPr lang="en-US" dirty="0" smtClean="0"/>
              <a:t> x . </a:t>
            </a:r>
            <a:r>
              <a:rPr lang="en-US" dirty="0" err="1" smtClean="0"/>
              <a:t>λ</a:t>
            </a:r>
            <a:r>
              <a:rPr lang="en-US" dirty="0" smtClean="0"/>
              <a:t> y . x y x </a:t>
            </a:r>
            <a:r>
              <a:rPr lang="en-US" dirty="0" err="1" smtClean="0"/>
              <a:t>combinator</a:t>
            </a:r>
            <a:r>
              <a:rPr lang="en-US" dirty="0" smtClean="0"/>
              <a:t>?</a:t>
            </a:r>
          </a:p>
          <a:p>
            <a:r>
              <a:rPr lang="en-US" dirty="0" err="1" smtClean="0"/>
              <a:t>λ</a:t>
            </a:r>
            <a:r>
              <a:rPr lang="en-US" dirty="0" smtClean="0"/>
              <a:t> x . x </a:t>
            </a:r>
            <a:r>
              <a:rPr lang="en-US" dirty="0" err="1" smtClean="0"/>
              <a:t>combinator</a:t>
            </a:r>
            <a:r>
              <a:rPr lang="en-US" dirty="0" smtClean="0"/>
              <a:t>?</a:t>
            </a:r>
          </a:p>
          <a:p>
            <a:r>
              <a:rPr lang="en-US" dirty="0" err="1" smtClean="0"/>
              <a:t>λ</a:t>
            </a:r>
            <a:r>
              <a:rPr lang="en-US" dirty="0" smtClean="0"/>
              <a:t> z . </a:t>
            </a:r>
            <a:r>
              <a:rPr lang="en-US" dirty="0" err="1" smtClean="0"/>
              <a:t>λ</a:t>
            </a:r>
            <a:r>
              <a:rPr lang="en-US" dirty="0" smtClean="0"/>
              <a:t> x . x y z </a:t>
            </a:r>
            <a:r>
              <a:rPr lang="en-US" dirty="0" err="1" smtClean="0"/>
              <a:t>combinator</a:t>
            </a:r>
            <a:r>
              <a:rPr lang="en-US" dirty="0" smtClean="0"/>
              <a:t>?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358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Bound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a variable is not free, it is bound</a:t>
            </a:r>
          </a:p>
          <a:p>
            <a:r>
              <a:rPr lang="en-US" dirty="0" smtClean="0"/>
              <a:t>Bound by what abstraction?</a:t>
            </a:r>
          </a:p>
          <a:p>
            <a:pPr lvl="1"/>
            <a:r>
              <a:rPr lang="en-US" dirty="0" smtClean="0"/>
              <a:t>What is the scope of a </a:t>
            </a:r>
            <a:r>
              <a:rPr lang="en-US" dirty="0" err="1" smtClean="0"/>
              <a:t>metavariable</a:t>
            </a:r>
            <a:r>
              <a:rPr lang="en-US" dirty="0" smtClean="0"/>
              <a:t>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018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Bound Variable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If an occurrence of x is free in E, then it is bound by </a:t>
            </a:r>
            <a:r>
              <a:rPr lang="en-US" dirty="0" err="1" smtClean="0"/>
              <a:t>λ</a:t>
            </a:r>
            <a:r>
              <a:rPr lang="en-US" dirty="0" smtClean="0"/>
              <a:t> x . in </a:t>
            </a:r>
            <a:r>
              <a:rPr lang="en-US" dirty="0" err="1" smtClean="0"/>
              <a:t>λ</a:t>
            </a:r>
            <a:r>
              <a:rPr lang="en-US" dirty="0" smtClean="0"/>
              <a:t> x . E</a:t>
            </a:r>
          </a:p>
          <a:p>
            <a:r>
              <a:rPr lang="en-US" dirty="0" smtClean="0"/>
              <a:t>If an occurrence of x is bound by a particular </a:t>
            </a:r>
            <a:r>
              <a:rPr lang="en-US" dirty="0" err="1"/>
              <a:t>λ</a:t>
            </a:r>
            <a:r>
              <a:rPr lang="en-US" dirty="0"/>
              <a:t> x . </a:t>
            </a:r>
            <a:r>
              <a:rPr lang="en-US" dirty="0" smtClean="0"/>
              <a:t>in E, then x is bound by the same </a:t>
            </a:r>
            <a:r>
              <a:rPr lang="en-US" dirty="0" err="1"/>
              <a:t>λ</a:t>
            </a:r>
            <a:r>
              <a:rPr lang="en-US" dirty="0"/>
              <a:t> x . </a:t>
            </a:r>
            <a:r>
              <a:rPr lang="en-US" dirty="0" smtClean="0"/>
              <a:t>in </a:t>
            </a:r>
            <a:r>
              <a:rPr lang="en-US" dirty="0" err="1"/>
              <a:t>λ</a:t>
            </a:r>
            <a:r>
              <a:rPr lang="en-US" dirty="0"/>
              <a:t> </a:t>
            </a:r>
            <a:r>
              <a:rPr lang="en-US" dirty="0" smtClean="0"/>
              <a:t>z . E</a:t>
            </a:r>
          </a:p>
          <a:p>
            <a:pPr lvl="1"/>
            <a:r>
              <a:rPr lang="en-US" dirty="0" smtClean="0"/>
              <a:t>Even if z == x</a:t>
            </a:r>
          </a:p>
          <a:p>
            <a:pPr lvl="1"/>
            <a:r>
              <a:rPr lang="en-US" dirty="0" err="1"/>
              <a:t>λ</a:t>
            </a:r>
            <a:r>
              <a:rPr lang="en-US" dirty="0"/>
              <a:t> x </a:t>
            </a:r>
            <a:r>
              <a:rPr lang="en-US" dirty="0" smtClean="0"/>
              <a:t>. </a:t>
            </a:r>
            <a:r>
              <a:rPr lang="en-US" dirty="0" err="1"/>
              <a:t>λ</a:t>
            </a:r>
            <a:r>
              <a:rPr lang="en-US" dirty="0"/>
              <a:t> x . </a:t>
            </a:r>
            <a:r>
              <a:rPr lang="en-US" dirty="0" smtClean="0"/>
              <a:t> x</a:t>
            </a:r>
          </a:p>
          <a:p>
            <a:pPr lvl="2"/>
            <a:r>
              <a:rPr lang="en-US" dirty="0" smtClean="0"/>
              <a:t>Which lambda expression binds x?</a:t>
            </a:r>
          </a:p>
          <a:p>
            <a:r>
              <a:rPr lang="en-US" dirty="0" smtClean="0"/>
              <a:t>If an occurrence of x is bound by a particular </a:t>
            </a:r>
            <a:r>
              <a:rPr lang="en-US" dirty="0" err="1"/>
              <a:t>λ</a:t>
            </a:r>
            <a:r>
              <a:rPr lang="en-US" dirty="0"/>
              <a:t> x . </a:t>
            </a:r>
            <a:r>
              <a:rPr lang="en-US" dirty="0" smtClean="0"/>
              <a:t>in E</a:t>
            </a:r>
            <a:r>
              <a:rPr lang="en-US" baseline="-25000" dirty="0" smtClean="0"/>
              <a:t>1</a:t>
            </a:r>
            <a:r>
              <a:rPr lang="en-US" dirty="0" smtClean="0"/>
              <a:t>, then that occurrence in E</a:t>
            </a:r>
            <a:r>
              <a:rPr lang="en-US" baseline="-25000" dirty="0" smtClean="0"/>
              <a:t>1</a:t>
            </a:r>
            <a:r>
              <a:rPr lang="en-US" dirty="0" smtClean="0"/>
              <a:t> is tied by the same abstraction </a:t>
            </a:r>
            <a:r>
              <a:rPr lang="en-US" dirty="0" err="1"/>
              <a:t>λ</a:t>
            </a:r>
            <a:r>
              <a:rPr lang="en-US" dirty="0"/>
              <a:t> x . </a:t>
            </a:r>
            <a:r>
              <a:rPr lang="en-US" dirty="0" smtClean="0"/>
              <a:t>in E</a:t>
            </a:r>
            <a:r>
              <a:rPr lang="en-US" baseline="-25000" dirty="0" smtClean="0"/>
              <a:t>1 </a:t>
            </a:r>
            <a:r>
              <a:rPr lang="en-US" dirty="0" smtClean="0"/>
              <a:t>E</a:t>
            </a:r>
            <a:r>
              <a:rPr lang="en-US" baseline="-25000" dirty="0" smtClean="0"/>
              <a:t>2</a:t>
            </a:r>
            <a:r>
              <a:rPr lang="en-US" dirty="0" smtClean="0"/>
              <a:t> and E</a:t>
            </a:r>
            <a:r>
              <a:rPr lang="en-US" baseline="-25000" dirty="0" smtClean="0"/>
              <a:t>2</a:t>
            </a:r>
            <a:r>
              <a:rPr lang="en-US" dirty="0" smtClean="0"/>
              <a:t> E</a:t>
            </a:r>
            <a:r>
              <a:rPr lang="en-US" baseline="-25000" dirty="0" smtClean="0"/>
              <a:t>1</a:t>
            </a:r>
          </a:p>
          <a:p>
            <a:endParaRPr lang="en-US" baseline="-250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264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Lambda Calculus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Language to express function application</a:t>
            </a:r>
          </a:p>
          <a:p>
            <a:pPr lvl="1"/>
            <a:r>
              <a:rPr lang="en-US" dirty="0" smtClean="0"/>
              <a:t>Ability to define anonymous functions</a:t>
            </a:r>
          </a:p>
          <a:p>
            <a:pPr lvl="1"/>
            <a:r>
              <a:rPr lang="en-US" dirty="0" smtClean="0"/>
              <a:t>Ability to "apply" functions</a:t>
            </a:r>
          </a:p>
          <a:p>
            <a:r>
              <a:rPr lang="en-US" dirty="0" smtClean="0"/>
              <a:t>Functional programming derives from lambda calculus</a:t>
            </a:r>
          </a:p>
          <a:p>
            <a:pPr lvl="1"/>
            <a:r>
              <a:rPr lang="en-US" dirty="0" smtClean="0"/>
              <a:t>ML</a:t>
            </a:r>
          </a:p>
          <a:p>
            <a:pPr lvl="1"/>
            <a:r>
              <a:rPr lang="en-US" dirty="0" smtClean="0"/>
              <a:t>Haskell</a:t>
            </a:r>
          </a:p>
          <a:p>
            <a:pPr lvl="1"/>
            <a:r>
              <a:rPr lang="en-US" dirty="0" smtClean="0"/>
              <a:t>F#</a:t>
            </a:r>
          </a:p>
          <a:p>
            <a:pPr lvl="1"/>
            <a:r>
              <a:rPr lang="en-US" dirty="0" err="1" smtClean="0"/>
              <a:t>Clojure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261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</a:t>
            </a:r>
            <a:r>
              <a:rPr lang="en-US" dirty="0" err="1" smtClean="0"/>
              <a:t>λ</a:t>
            </a:r>
            <a:r>
              <a:rPr lang="en-US" dirty="0" smtClean="0"/>
              <a:t> x . x (</a:t>
            </a:r>
            <a:r>
              <a:rPr lang="en-US" dirty="0" err="1" smtClean="0"/>
              <a:t>λ</a:t>
            </a:r>
            <a:r>
              <a:rPr lang="en-US" dirty="0" smtClean="0"/>
              <a:t> y . x y z y) x) x y</a:t>
            </a:r>
          </a:p>
          <a:p>
            <a:pPr lvl="1"/>
            <a:r>
              <a:rPr lang="en-US" dirty="0" smtClean="0"/>
              <a:t>(</a:t>
            </a:r>
            <a:r>
              <a:rPr lang="en-US" dirty="0" err="1" smtClean="0"/>
              <a:t>λ</a:t>
            </a:r>
            <a:r>
              <a:rPr lang="en-US" dirty="0" smtClean="0"/>
              <a:t> </a:t>
            </a:r>
            <a:r>
              <a:rPr lang="en-US" b="1" dirty="0" smtClean="0"/>
              <a:t>x</a:t>
            </a:r>
            <a:r>
              <a:rPr lang="en-US" dirty="0" smtClean="0"/>
              <a:t> . </a:t>
            </a:r>
            <a:r>
              <a:rPr lang="en-US" b="1" dirty="0" smtClean="0"/>
              <a:t>x</a:t>
            </a:r>
            <a:r>
              <a:rPr lang="en-US" dirty="0" smtClean="0"/>
              <a:t> (</a:t>
            </a:r>
            <a:r>
              <a:rPr lang="en-US" dirty="0" err="1" smtClean="0"/>
              <a:t>λ</a:t>
            </a:r>
            <a:r>
              <a:rPr lang="en-US" dirty="0" smtClean="0"/>
              <a:t> </a:t>
            </a:r>
            <a:r>
              <a:rPr lang="en-US" i="1" dirty="0" smtClean="0"/>
              <a:t>y</a:t>
            </a:r>
            <a:r>
              <a:rPr lang="en-US" dirty="0" smtClean="0"/>
              <a:t> . </a:t>
            </a:r>
            <a:r>
              <a:rPr lang="en-US" b="1" dirty="0" smtClean="0"/>
              <a:t>x</a:t>
            </a:r>
            <a:r>
              <a:rPr lang="en-US" dirty="0" smtClean="0"/>
              <a:t> </a:t>
            </a:r>
            <a:r>
              <a:rPr lang="en-US" i="1" dirty="0" smtClean="0"/>
              <a:t>y</a:t>
            </a:r>
            <a:r>
              <a:rPr lang="en-US" dirty="0" smtClean="0"/>
              <a:t> </a:t>
            </a:r>
            <a:r>
              <a:rPr lang="en-US" u="sng" dirty="0" smtClean="0"/>
              <a:t>z</a:t>
            </a:r>
            <a:r>
              <a:rPr lang="en-US" dirty="0" smtClean="0"/>
              <a:t> </a:t>
            </a:r>
            <a:r>
              <a:rPr lang="en-US" i="1" dirty="0" smtClean="0"/>
              <a:t>y</a:t>
            </a:r>
            <a:r>
              <a:rPr lang="en-US" dirty="0" smtClean="0"/>
              <a:t>) </a:t>
            </a:r>
            <a:r>
              <a:rPr lang="en-US" b="1" dirty="0" smtClean="0"/>
              <a:t>x</a:t>
            </a:r>
            <a:r>
              <a:rPr lang="en-US" dirty="0" smtClean="0"/>
              <a:t>) </a:t>
            </a:r>
            <a:r>
              <a:rPr lang="en-US" u="sng" dirty="0" smtClean="0"/>
              <a:t>x</a:t>
            </a:r>
            <a:r>
              <a:rPr lang="en-US" dirty="0" smtClean="0"/>
              <a:t> </a:t>
            </a:r>
            <a:r>
              <a:rPr lang="en-US" u="sng" dirty="0" smtClean="0"/>
              <a:t>y</a:t>
            </a:r>
          </a:p>
          <a:p>
            <a:r>
              <a:rPr lang="en-US" dirty="0" smtClean="0"/>
              <a:t>(</a:t>
            </a:r>
            <a:r>
              <a:rPr lang="en-US" dirty="0" err="1" smtClean="0"/>
              <a:t>λ</a:t>
            </a:r>
            <a:r>
              <a:rPr lang="en-US" dirty="0" smtClean="0"/>
              <a:t> x . </a:t>
            </a:r>
            <a:r>
              <a:rPr lang="en-US" dirty="0" err="1" smtClean="0"/>
              <a:t>λ</a:t>
            </a:r>
            <a:r>
              <a:rPr lang="en-US" dirty="0" smtClean="0"/>
              <a:t> y . x y) (</a:t>
            </a:r>
            <a:r>
              <a:rPr lang="en-US" dirty="0" err="1" smtClean="0"/>
              <a:t>λ</a:t>
            </a:r>
            <a:r>
              <a:rPr lang="en-US" dirty="0" smtClean="0"/>
              <a:t> z . x z)</a:t>
            </a:r>
          </a:p>
          <a:p>
            <a:pPr lvl="1"/>
            <a:r>
              <a:rPr lang="en-US" dirty="0"/>
              <a:t>(</a:t>
            </a:r>
            <a:r>
              <a:rPr lang="en-US" dirty="0" err="1"/>
              <a:t>λ</a:t>
            </a:r>
            <a:r>
              <a:rPr lang="en-US" dirty="0"/>
              <a:t> </a:t>
            </a:r>
            <a:r>
              <a:rPr lang="en-US" b="1" dirty="0"/>
              <a:t>x</a:t>
            </a:r>
            <a:r>
              <a:rPr lang="en-US" dirty="0"/>
              <a:t> . </a:t>
            </a:r>
            <a:r>
              <a:rPr lang="en-US" dirty="0" err="1"/>
              <a:t>λ</a:t>
            </a:r>
            <a:r>
              <a:rPr lang="en-US" dirty="0"/>
              <a:t> </a:t>
            </a:r>
            <a:r>
              <a:rPr lang="en-US" i="1" dirty="0"/>
              <a:t>y</a:t>
            </a:r>
            <a:r>
              <a:rPr lang="en-US" dirty="0"/>
              <a:t> . </a:t>
            </a:r>
            <a:r>
              <a:rPr lang="en-US" b="1" dirty="0"/>
              <a:t>x</a:t>
            </a:r>
            <a:r>
              <a:rPr lang="en-US" dirty="0"/>
              <a:t> </a:t>
            </a:r>
            <a:r>
              <a:rPr lang="en-US" i="1" dirty="0"/>
              <a:t>y</a:t>
            </a:r>
            <a:r>
              <a:rPr lang="en-US" dirty="0"/>
              <a:t>) (</a:t>
            </a:r>
            <a:r>
              <a:rPr lang="en-US" dirty="0" err="1"/>
              <a:t>λ</a:t>
            </a:r>
            <a:r>
              <a:rPr lang="en-US" dirty="0"/>
              <a:t> </a:t>
            </a:r>
            <a:r>
              <a:rPr lang="en-US" strike="sngStrike" dirty="0"/>
              <a:t>z</a:t>
            </a:r>
            <a:r>
              <a:rPr lang="en-US" dirty="0"/>
              <a:t> . </a:t>
            </a:r>
            <a:r>
              <a:rPr lang="en-US" u="sng" dirty="0"/>
              <a:t>x</a:t>
            </a:r>
            <a:r>
              <a:rPr lang="en-US" dirty="0"/>
              <a:t> </a:t>
            </a:r>
            <a:r>
              <a:rPr lang="en-US" strike="sngStrike" dirty="0"/>
              <a:t>z</a:t>
            </a:r>
            <a:r>
              <a:rPr lang="en-US" dirty="0"/>
              <a:t>)</a:t>
            </a:r>
          </a:p>
          <a:p>
            <a:r>
              <a:rPr lang="en-US" dirty="0"/>
              <a:t>(</a:t>
            </a:r>
            <a:r>
              <a:rPr lang="en-US" dirty="0" err="1"/>
              <a:t>λ</a:t>
            </a:r>
            <a:r>
              <a:rPr lang="en-US" dirty="0"/>
              <a:t> x </a:t>
            </a:r>
            <a:r>
              <a:rPr lang="en-US" dirty="0" smtClean="0"/>
              <a:t>. x </a:t>
            </a:r>
            <a:r>
              <a:rPr lang="en-US" dirty="0" err="1" smtClean="0"/>
              <a:t>λ</a:t>
            </a:r>
            <a:r>
              <a:rPr lang="en-US" dirty="0" smtClean="0"/>
              <a:t> x </a:t>
            </a:r>
            <a:r>
              <a:rPr lang="en-US" dirty="0"/>
              <a:t>. </a:t>
            </a:r>
            <a:r>
              <a:rPr lang="en-US" dirty="0" smtClean="0"/>
              <a:t>z x)</a:t>
            </a:r>
          </a:p>
          <a:p>
            <a:pPr lvl="1"/>
            <a:r>
              <a:rPr lang="en-US" dirty="0"/>
              <a:t>(</a:t>
            </a:r>
            <a:r>
              <a:rPr lang="en-US" dirty="0" err="1"/>
              <a:t>λ</a:t>
            </a:r>
            <a:r>
              <a:rPr lang="en-US" dirty="0"/>
              <a:t> </a:t>
            </a:r>
            <a:r>
              <a:rPr lang="en-US" b="1" dirty="0"/>
              <a:t>x</a:t>
            </a:r>
            <a:r>
              <a:rPr lang="en-US" dirty="0"/>
              <a:t> . </a:t>
            </a:r>
            <a:r>
              <a:rPr lang="en-US" b="1" dirty="0"/>
              <a:t>x</a:t>
            </a:r>
            <a:r>
              <a:rPr lang="en-US" dirty="0"/>
              <a:t> </a:t>
            </a:r>
            <a:r>
              <a:rPr lang="en-US" dirty="0" err="1"/>
              <a:t>λ</a:t>
            </a:r>
            <a:r>
              <a:rPr lang="en-US" dirty="0"/>
              <a:t> </a:t>
            </a:r>
            <a:r>
              <a:rPr lang="en-US" i="1" dirty="0"/>
              <a:t>x</a:t>
            </a:r>
            <a:r>
              <a:rPr lang="en-US" dirty="0"/>
              <a:t> . </a:t>
            </a:r>
            <a:r>
              <a:rPr lang="en-US" u="sng" dirty="0"/>
              <a:t>z</a:t>
            </a:r>
            <a:r>
              <a:rPr lang="en-US" dirty="0"/>
              <a:t> </a:t>
            </a:r>
            <a:r>
              <a:rPr lang="en-US" i="1" dirty="0"/>
              <a:t>x</a:t>
            </a:r>
            <a:r>
              <a:rPr lang="en-US" dirty="0"/>
              <a:t>)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10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Equivalence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does it mean for two functions to be equivalent?</a:t>
            </a:r>
          </a:p>
          <a:p>
            <a:pPr lvl="1"/>
            <a:r>
              <a:rPr lang="en-US" dirty="0" err="1" smtClean="0"/>
              <a:t>λ</a:t>
            </a:r>
            <a:r>
              <a:rPr lang="en-US" dirty="0" smtClean="0"/>
              <a:t> y . y  = </a:t>
            </a:r>
            <a:r>
              <a:rPr lang="en-US" dirty="0" err="1" smtClean="0"/>
              <a:t>λ</a:t>
            </a:r>
            <a:r>
              <a:rPr lang="en-US" dirty="0" smtClean="0"/>
              <a:t> x . x ?</a:t>
            </a:r>
          </a:p>
          <a:p>
            <a:pPr lvl="1"/>
            <a:r>
              <a:rPr lang="en-US" dirty="0" err="1" smtClean="0"/>
              <a:t>λ</a:t>
            </a:r>
            <a:r>
              <a:rPr lang="en-US" dirty="0" smtClean="0"/>
              <a:t> x . x y = </a:t>
            </a:r>
            <a:r>
              <a:rPr lang="en-US" dirty="0" err="1" smtClean="0"/>
              <a:t>λ</a:t>
            </a:r>
            <a:r>
              <a:rPr lang="en-US" dirty="0" smtClean="0"/>
              <a:t> y . y x ?</a:t>
            </a:r>
          </a:p>
          <a:p>
            <a:pPr lvl="1"/>
            <a:r>
              <a:rPr lang="en-US" dirty="0" err="1" smtClean="0"/>
              <a:t>λ</a:t>
            </a:r>
            <a:r>
              <a:rPr lang="en-US" dirty="0" smtClean="0"/>
              <a:t> x . x = </a:t>
            </a:r>
            <a:r>
              <a:rPr lang="en-US" dirty="0" err="1" smtClean="0"/>
              <a:t>λ</a:t>
            </a:r>
            <a:r>
              <a:rPr lang="en-US" dirty="0" smtClean="0"/>
              <a:t> x . x 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408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α-equivalence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α-equivalence is when two functions vary only by the names of the bound variables</a:t>
            </a:r>
          </a:p>
          <a:p>
            <a:r>
              <a:rPr lang="en-US" dirty="0" smtClean="0"/>
              <a:t>E</a:t>
            </a:r>
            <a:r>
              <a:rPr lang="en-US" baseline="-25000" dirty="0" smtClean="0"/>
              <a:t>1 </a:t>
            </a:r>
            <a:r>
              <a:rPr lang="en-US" dirty="0" smtClean="0"/>
              <a:t>=</a:t>
            </a:r>
            <a:r>
              <a:rPr lang="en-US" baseline="-25000" dirty="0" smtClean="0"/>
              <a:t>α </a:t>
            </a:r>
            <a:r>
              <a:rPr lang="en-US" dirty="0" smtClean="0"/>
              <a:t>E</a:t>
            </a:r>
            <a:r>
              <a:rPr lang="en-US" baseline="-25000" dirty="0" smtClean="0"/>
              <a:t>2</a:t>
            </a:r>
            <a:endParaRPr lang="en-US" dirty="0" smtClean="0"/>
          </a:p>
          <a:p>
            <a:r>
              <a:rPr lang="en-US" dirty="0" smtClean="0"/>
              <a:t>We need a way to rename variables in an expression</a:t>
            </a:r>
          </a:p>
          <a:p>
            <a:pPr lvl="1"/>
            <a:r>
              <a:rPr lang="en-US" dirty="0" smtClean="0"/>
              <a:t>Simple find and replace?</a:t>
            </a:r>
          </a:p>
          <a:p>
            <a:pPr lvl="1"/>
            <a:r>
              <a:rPr lang="en-US" dirty="0" err="1" smtClean="0"/>
              <a:t>λ</a:t>
            </a:r>
            <a:r>
              <a:rPr lang="en-US" dirty="0" smtClean="0"/>
              <a:t> x . x </a:t>
            </a:r>
            <a:r>
              <a:rPr lang="en-US" dirty="0" err="1" smtClean="0"/>
              <a:t>λ</a:t>
            </a:r>
            <a:r>
              <a:rPr lang="en-US" dirty="0" smtClean="0"/>
              <a:t> y . x y z</a:t>
            </a:r>
          </a:p>
          <a:p>
            <a:pPr lvl="2"/>
            <a:r>
              <a:rPr lang="en-US" dirty="0" smtClean="0"/>
              <a:t>Can we rename x to foo?</a:t>
            </a:r>
          </a:p>
          <a:p>
            <a:pPr lvl="2"/>
            <a:r>
              <a:rPr lang="en-US" dirty="0" smtClean="0"/>
              <a:t>Can we rename y to bar?</a:t>
            </a:r>
          </a:p>
          <a:p>
            <a:pPr lvl="2"/>
            <a:r>
              <a:rPr lang="en-US" dirty="0" smtClean="0"/>
              <a:t>Can we rename y to x?</a:t>
            </a:r>
          </a:p>
          <a:p>
            <a:pPr lvl="2"/>
            <a:r>
              <a:rPr lang="en-US" dirty="0" smtClean="0"/>
              <a:t>Can we rename x to z?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27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Renaming Operation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 {y/x}</a:t>
            </a:r>
          </a:p>
          <a:p>
            <a:pPr lvl="1"/>
            <a:r>
              <a:rPr lang="en-US" dirty="0" smtClean="0"/>
              <a:t>x {y/x} = y</a:t>
            </a:r>
          </a:p>
          <a:p>
            <a:pPr lvl="1"/>
            <a:r>
              <a:rPr lang="en-US" dirty="0" smtClean="0"/>
              <a:t>z </a:t>
            </a:r>
            <a:r>
              <a:rPr lang="en-US" dirty="0"/>
              <a:t>{y/x} </a:t>
            </a:r>
            <a:r>
              <a:rPr lang="en-US" dirty="0" smtClean="0"/>
              <a:t>= z, if x ≠ z</a:t>
            </a:r>
          </a:p>
          <a:p>
            <a:pPr lvl="1"/>
            <a:r>
              <a:rPr lang="en-US" dirty="0" smtClean="0"/>
              <a:t>(E</a:t>
            </a:r>
            <a:r>
              <a:rPr lang="en-US" baseline="-25000" dirty="0" smtClean="0"/>
              <a:t>1 </a:t>
            </a:r>
            <a:r>
              <a:rPr lang="en-US" dirty="0" smtClean="0"/>
              <a:t>E</a:t>
            </a:r>
            <a:r>
              <a:rPr lang="en-US" baseline="-25000" dirty="0" smtClean="0"/>
              <a:t>2</a:t>
            </a:r>
            <a:r>
              <a:rPr lang="en-US" dirty="0" smtClean="0"/>
              <a:t>) </a:t>
            </a:r>
            <a:r>
              <a:rPr lang="en-US" dirty="0"/>
              <a:t>{y/x} </a:t>
            </a:r>
            <a:r>
              <a:rPr lang="en-US" dirty="0" smtClean="0"/>
              <a:t>= (E</a:t>
            </a:r>
            <a:r>
              <a:rPr lang="en-US" baseline="-25000" dirty="0" smtClean="0"/>
              <a:t>1</a:t>
            </a:r>
            <a:r>
              <a:rPr lang="en-US" dirty="0" smtClean="0"/>
              <a:t> </a:t>
            </a:r>
            <a:r>
              <a:rPr lang="en-US" dirty="0"/>
              <a:t>{y/x</a:t>
            </a:r>
            <a:r>
              <a:rPr lang="en-US" dirty="0" smtClean="0"/>
              <a:t>}) (E</a:t>
            </a:r>
            <a:r>
              <a:rPr lang="en-US" baseline="-25000" dirty="0" smtClean="0"/>
              <a:t>2</a:t>
            </a:r>
            <a:r>
              <a:rPr lang="en-US" dirty="0" smtClean="0"/>
              <a:t> </a:t>
            </a:r>
            <a:r>
              <a:rPr lang="en-US" dirty="0"/>
              <a:t>{y/x</a:t>
            </a:r>
            <a:r>
              <a:rPr lang="en-US" dirty="0" smtClean="0"/>
              <a:t>})</a:t>
            </a:r>
          </a:p>
          <a:p>
            <a:pPr lvl="1"/>
            <a:r>
              <a:rPr lang="en-US" dirty="0" smtClean="0"/>
              <a:t>(</a:t>
            </a:r>
            <a:r>
              <a:rPr lang="en-US" dirty="0" err="1"/>
              <a:t>λ</a:t>
            </a:r>
            <a:r>
              <a:rPr lang="en-US" dirty="0"/>
              <a:t> x </a:t>
            </a:r>
            <a:r>
              <a:rPr lang="en-US" dirty="0" smtClean="0"/>
              <a:t>. E)</a:t>
            </a:r>
            <a:r>
              <a:rPr lang="en-US" dirty="0"/>
              <a:t> {y/x</a:t>
            </a:r>
            <a:r>
              <a:rPr lang="en-US" dirty="0" smtClean="0"/>
              <a:t>} = </a:t>
            </a:r>
            <a:r>
              <a:rPr lang="en-US" dirty="0"/>
              <a:t>(</a:t>
            </a:r>
            <a:r>
              <a:rPr lang="en-US" dirty="0" err="1"/>
              <a:t>λ</a:t>
            </a:r>
            <a:r>
              <a:rPr lang="en-US" dirty="0"/>
              <a:t> </a:t>
            </a:r>
            <a:r>
              <a:rPr lang="en-US" dirty="0" smtClean="0"/>
              <a:t>y </a:t>
            </a:r>
            <a:r>
              <a:rPr lang="en-US" dirty="0"/>
              <a:t>. </a:t>
            </a:r>
            <a:r>
              <a:rPr lang="en-US" dirty="0" smtClean="0"/>
              <a:t>E</a:t>
            </a:r>
            <a:r>
              <a:rPr lang="en-US" dirty="0"/>
              <a:t> {y/x</a:t>
            </a:r>
            <a:r>
              <a:rPr lang="en-US" dirty="0" smtClean="0"/>
              <a:t>}) </a:t>
            </a:r>
          </a:p>
          <a:p>
            <a:pPr lvl="1"/>
            <a:r>
              <a:rPr lang="en-US" dirty="0"/>
              <a:t>(</a:t>
            </a:r>
            <a:r>
              <a:rPr lang="en-US" dirty="0" err="1"/>
              <a:t>λ</a:t>
            </a:r>
            <a:r>
              <a:rPr lang="en-US" dirty="0"/>
              <a:t> </a:t>
            </a:r>
            <a:r>
              <a:rPr lang="en-US" dirty="0" smtClean="0"/>
              <a:t>z </a:t>
            </a:r>
            <a:r>
              <a:rPr lang="en-US" dirty="0"/>
              <a:t>. E</a:t>
            </a:r>
            <a:r>
              <a:rPr lang="en-US" dirty="0" smtClean="0"/>
              <a:t>)</a:t>
            </a:r>
            <a:r>
              <a:rPr lang="en-US" dirty="0"/>
              <a:t> {y/x}</a:t>
            </a:r>
            <a:r>
              <a:rPr lang="en-US" dirty="0" smtClean="0"/>
              <a:t> = </a:t>
            </a:r>
            <a:r>
              <a:rPr lang="en-US" dirty="0"/>
              <a:t>(</a:t>
            </a:r>
            <a:r>
              <a:rPr lang="en-US" dirty="0" err="1"/>
              <a:t>λ</a:t>
            </a:r>
            <a:r>
              <a:rPr lang="en-US" dirty="0"/>
              <a:t> </a:t>
            </a:r>
            <a:r>
              <a:rPr lang="en-US" dirty="0" smtClean="0"/>
              <a:t>z </a:t>
            </a:r>
            <a:r>
              <a:rPr lang="en-US" dirty="0"/>
              <a:t>. E {y/x</a:t>
            </a:r>
            <a:r>
              <a:rPr lang="en-US" dirty="0" smtClean="0"/>
              <a:t>}), if </a:t>
            </a:r>
            <a:r>
              <a:rPr lang="en-US" dirty="0"/>
              <a:t>x ≠ z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23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5802998"/>
            <a:ext cx="838635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/>
              <a:t>Material courtesy </a:t>
            </a:r>
            <a:r>
              <a:rPr lang="en-US" sz="1100" dirty="0"/>
              <a:t>of Peter </a:t>
            </a:r>
            <a:r>
              <a:rPr lang="en-US" sz="1100" dirty="0" err="1" smtClean="0"/>
              <a:t>Selinger</a:t>
            </a:r>
            <a:endParaRPr lang="en-US" sz="1100" dirty="0" smtClean="0"/>
          </a:p>
          <a:p>
            <a:r>
              <a:rPr lang="en-US" sz="1100" dirty="0" smtClean="0"/>
              <a:t>http</a:t>
            </a:r>
            <a:r>
              <a:rPr lang="en-US" sz="1100" dirty="0"/>
              <a:t>://</a:t>
            </a:r>
            <a:r>
              <a:rPr lang="en-US" sz="1100" dirty="0" err="1"/>
              <a:t>www.mathstat.dal.ca</a:t>
            </a:r>
            <a:r>
              <a:rPr lang="en-US" sz="1100" dirty="0"/>
              <a:t>/~</a:t>
            </a:r>
            <a:r>
              <a:rPr lang="en-US" sz="1100" dirty="0" err="1"/>
              <a:t>selinger</a:t>
            </a:r>
            <a:r>
              <a:rPr lang="en-US" sz="1100" dirty="0"/>
              <a:t>/papers/</a:t>
            </a:r>
            <a:r>
              <a:rPr lang="en-US" sz="1100" dirty="0" err="1"/>
              <a:t>lambdanotes.pdf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399454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42900" lvl="1" indent="-342900">
              <a:buFont typeface="Arial"/>
              <a:buChar char="•"/>
            </a:pPr>
            <a:r>
              <a:rPr lang="en-US" dirty="0" smtClean="0"/>
              <a:t>(</a:t>
            </a:r>
            <a:r>
              <a:rPr lang="en-US" dirty="0" err="1" smtClean="0"/>
              <a:t>λ</a:t>
            </a:r>
            <a:r>
              <a:rPr lang="en-US" dirty="0" smtClean="0"/>
              <a:t> </a:t>
            </a:r>
            <a:r>
              <a:rPr lang="en-US" dirty="0"/>
              <a:t>x . </a:t>
            </a:r>
            <a:r>
              <a:rPr lang="en-US" dirty="0" smtClean="0"/>
              <a:t>x) {foo/x}</a:t>
            </a:r>
          </a:p>
          <a:p>
            <a:pPr marL="742950" lvl="2" indent="-342900"/>
            <a:r>
              <a:rPr lang="en-US" dirty="0"/>
              <a:t>(</a:t>
            </a:r>
            <a:r>
              <a:rPr lang="en-US" dirty="0" err="1"/>
              <a:t>λ</a:t>
            </a:r>
            <a:r>
              <a:rPr lang="en-US" dirty="0"/>
              <a:t> </a:t>
            </a:r>
            <a:r>
              <a:rPr lang="en-US" dirty="0" smtClean="0"/>
              <a:t>foo </a:t>
            </a:r>
            <a:r>
              <a:rPr lang="en-US" dirty="0"/>
              <a:t>. </a:t>
            </a:r>
            <a:r>
              <a:rPr lang="en-US" dirty="0" smtClean="0"/>
              <a:t>(x) {foo/x})</a:t>
            </a:r>
          </a:p>
          <a:p>
            <a:pPr marL="742950" lvl="2" indent="-342900"/>
            <a:r>
              <a:rPr lang="en-US" dirty="0"/>
              <a:t>(</a:t>
            </a:r>
            <a:r>
              <a:rPr lang="en-US" dirty="0" err="1"/>
              <a:t>λ</a:t>
            </a:r>
            <a:r>
              <a:rPr lang="en-US" dirty="0"/>
              <a:t> foo . </a:t>
            </a:r>
            <a:r>
              <a:rPr lang="en-US" dirty="0" smtClean="0"/>
              <a:t>(foo))</a:t>
            </a:r>
          </a:p>
          <a:p>
            <a:pPr marL="342900" lvl="1" indent="-342900"/>
            <a:r>
              <a:rPr lang="en-US" dirty="0" smtClean="0"/>
              <a:t>((</a:t>
            </a:r>
            <a:r>
              <a:rPr lang="en-US" dirty="0" err="1"/>
              <a:t>λ</a:t>
            </a:r>
            <a:r>
              <a:rPr lang="en-US" dirty="0"/>
              <a:t> x . x (</a:t>
            </a:r>
            <a:r>
              <a:rPr lang="en-US" dirty="0" err="1"/>
              <a:t>λ</a:t>
            </a:r>
            <a:r>
              <a:rPr lang="en-US" dirty="0"/>
              <a:t> y . x y z y) x) x </a:t>
            </a:r>
            <a:r>
              <a:rPr lang="en-US" dirty="0" smtClean="0"/>
              <a:t>y) {bar/x}</a:t>
            </a:r>
          </a:p>
          <a:p>
            <a:pPr marL="742950" lvl="2" indent="-342900"/>
            <a:r>
              <a:rPr lang="en-US" dirty="0" smtClean="0"/>
              <a:t>(</a:t>
            </a:r>
            <a:r>
              <a:rPr lang="en-US" dirty="0" err="1"/>
              <a:t>λ</a:t>
            </a:r>
            <a:r>
              <a:rPr lang="en-US" dirty="0"/>
              <a:t> x . x (</a:t>
            </a:r>
            <a:r>
              <a:rPr lang="en-US" dirty="0" err="1"/>
              <a:t>λ</a:t>
            </a:r>
            <a:r>
              <a:rPr lang="en-US" dirty="0"/>
              <a:t> y . x y z y) x</a:t>
            </a:r>
            <a:r>
              <a:rPr lang="en-US" dirty="0" smtClean="0"/>
              <a:t>)</a:t>
            </a:r>
            <a:r>
              <a:rPr lang="en-US" dirty="0"/>
              <a:t> {bar/x</a:t>
            </a:r>
            <a:r>
              <a:rPr lang="en-US" dirty="0" smtClean="0"/>
              <a:t>} (x) {bar/x} (y) {</a:t>
            </a:r>
            <a:r>
              <a:rPr lang="en-US" dirty="0"/>
              <a:t>bar/x</a:t>
            </a:r>
            <a:r>
              <a:rPr lang="en-US" dirty="0" smtClean="0"/>
              <a:t>}</a:t>
            </a:r>
          </a:p>
          <a:p>
            <a:pPr marL="742950" lvl="2" indent="-342900"/>
            <a:r>
              <a:rPr lang="en-US" dirty="0"/>
              <a:t>(</a:t>
            </a:r>
            <a:r>
              <a:rPr lang="en-US" dirty="0" err="1"/>
              <a:t>λ</a:t>
            </a:r>
            <a:r>
              <a:rPr lang="en-US" dirty="0"/>
              <a:t> x . x (</a:t>
            </a:r>
            <a:r>
              <a:rPr lang="en-US" dirty="0" err="1"/>
              <a:t>λ</a:t>
            </a:r>
            <a:r>
              <a:rPr lang="en-US" dirty="0"/>
              <a:t> y . x y z y) x) {bar/x} (x) {bar/x} </a:t>
            </a:r>
            <a:r>
              <a:rPr lang="en-US" dirty="0" smtClean="0"/>
              <a:t>y</a:t>
            </a:r>
          </a:p>
          <a:p>
            <a:pPr marL="742950" lvl="2" indent="-342900"/>
            <a:r>
              <a:rPr lang="en-US" dirty="0"/>
              <a:t>(</a:t>
            </a:r>
            <a:r>
              <a:rPr lang="en-US" dirty="0" err="1"/>
              <a:t>λ</a:t>
            </a:r>
            <a:r>
              <a:rPr lang="en-US" dirty="0"/>
              <a:t> x . x (</a:t>
            </a:r>
            <a:r>
              <a:rPr lang="en-US" dirty="0" err="1"/>
              <a:t>λ</a:t>
            </a:r>
            <a:r>
              <a:rPr lang="en-US" dirty="0"/>
              <a:t> y . x y z y) x) {bar/x} </a:t>
            </a:r>
            <a:r>
              <a:rPr lang="en-US" dirty="0" smtClean="0"/>
              <a:t>bar y</a:t>
            </a:r>
          </a:p>
          <a:p>
            <a:pPr marL="742950" lvl="2" indent="-342900"/>
            <a:r>
              <a:rPr lang="en-US" dirty="0" smtClean="0"/>
              <a:t>(</a:t>
            </a:r>
            <a:r>
              <a:rPr lang="en-US" dirty="0" err="1" smtClean="0"/>
              <a:t>λ</a:t>
            </a:r>
            <a:r>
              <a:rPr lang="en-US" dirty="0" smtClean="0"/>
              <a:t> bar </a:t>
            </a:r>
            <a:r>
              <a:rPr lang="en-US" dirty="0"/>
              <a:t>. </a:t>
            </a:r>
            <a:r>
              <a:rPr lang="en-US" dirty="0" smtClean="0"/>
              <a:t>(x </a:t>
            </a:r>
            <a:r>
              <a:rPr lang="en-US" dirty="0"/>
              <a:t>(</a:t>
            </a:r>
            <a:r>
              <a:rPr lang="en-US" dirty="0" err="1"/>
              <a:t>λ</a:t>
            </a:r>
            <a:r>
              <a:rPr lang="en-US" dirty="0"/>
              <a:t> y . x y z y) </a:t>
            </a:r>
            <a:r>
              <a:rPr lang="en-US" dirty="0" smtClean="0"/>
              <a:t>x) </a:t>
            </a:r>
            <a:r>
              <a:rPr lang="en-US" dirty="0"/>
              <a:t>{bar/x</a:t>
            </a:r>
            <a:r>
              <a:rPr lang="en-US" dirty="0" smtClean="0"/>
              <a:t>}) bar y</a:t>
            </a:r>
          </a:p>
          <a:p>
            <a:pPr marL="742950" lvl="2" indent="-342900"/>
            <a:r>
              <a:rPr lang="en-US" dirty="0"/>
              <a:t>(</a:t>
            </a:r>
            <a:r>
              <a:rPr lang="en-US" dirty="0" err="1"/>
              <a:t>λ</a:t>
            </a:r>
            <a:r>
              <a:rPr lang="en-US" dirty="0"/>
              <a:t> bar . </a:t>
            </a:r>
            <a:r>
              <a:rPr lang="en-US" dirty="0" smtClean="0"/>
              <a:t>(bar </a:t>
            </a:r>
            <a:r>
              <a:rPr lang="en-US" dirty="0"/>
              <a:t>(</a:t>
            </a:r>
            <a:r>
              <a:rPr lang="en-US" dirty="0" err="1"/>
              <a:t>λ</a:t>
            </a:r>
            <a:r>
              <a:rPr lang="en-US" dirty="0"/>
              <a:t> y . x y z y</a:t>
            </a:r>
            <a:r>
              <a:rPr lang="en-US" dirty="0" smtClean="0"/>
              <a:t>)</a:t>
            </a:r>
            <a:r>
              <a:rPr lang="en-US" dirty="0"/>
              <a:t> {bar/x}</a:t>
            </a:r>
            <a:r>
              <a:rPr lang="en-US" dirty="0" smtClean="0"/>
              <a:t> bar)) </a:t>
            </a:r>
            <a:r>
              <a:rPr lang="en-US" dirty="0"/>
              <a:t>bar </a:t>
            </a:r>
            <a:r>
              <a:rPr lang="en-US" dirty="0" smtClean="0"/>
              <a:t>y</a:t>
            </a:r>
          </a:p>
          <a:p>
            <a:pPr marL="742950" lvl="2" indent="-342900"/>
            <a:r>
              <a:rPr lang="en-US" dirty="0"/>
              <a:t>(</a:t>
            </a:r>
            <a:r>
              <a:rPr lang="en-US" dirty="0" err="1"/>
              <a:t>λ</a:t>
            </a:r>
            <a:r>
              <a:rPr lang="en-US" dirty="0"/>
              <a:t> bar . (bar (</a:t>
            </a:r>
            <a:r>
              <a:rPr lang="en-US" dirty="0" err="1"/>
              <a:t>λ</a:t>
            </a:r>
            <a:r>
              <a:rPr lang="en-US" dirty="0"/>
              <a:t> y . </a:t>
            </a:r>
            <a:r>
              <a:rPr lang="en-US" dirty="0" smtClean="0"/>
              <a:t>(x </a:t>
            </a:r>
            <a:r>
              <a:rPr lang="en-US" dirty="0"/>
              <a:t>y z </a:t>
            </a:r>
            <a:r>
              <a:rPr lang="en-US" dirty="0" smtClean="0"/>
              <a:t>y)</a:t>
            </a:r>
            <a:r>
              <a:rPr lang="en-US" dirty="0"/>
              <a:t> {bar/x} </a:t>
            </a:r>
            <a:r>
              <a:rPr lang="en-US" dirty="0" smtClean="0"/>
              <a:t>) bar</a:t>
            </a:r>
            <a:r>
              <a:rPr lang="en-US" dirty="0"/>
              <a:t>)) bar </a:t>
            </a:r>
            <a:r>
              <a:rPr lang="en-US" dirty="0" smtClean="0"/>
              <a:t>y</a:t>
            </a:r>
          </a:p>
          <a:p>
            <a:pPr marL="742950" lvl="2" indent="-342900"/>
            <a:r>
              <a:rPr lang="en-US" dirty="0"/>
              <a:t>(</a:t>
            </a:r>
            <a:r>
              <a:rPr lang="en-US" dirty="0" err="1"/>
              <a:t>λ</a:t>
            </a:r>
            <a:r>
              <a:rPr lang="en-US" dirty="0"/>
              <a:t> bar . (bar (</a:t>
            </a:r>
            <a:r>
              <a:rPr lang="en-US" dirty="0" err="1"/>
              <a:t>λ</a:t>
            </a:r>
            <a:r>
              <a:rPr lang="en-US" dirty="0"/>
              <a:t> y . </a:t>
            </a:r>
            <a:r>
              <a:rPr lang="en-US" dirty="0" smtClean="0"/>
              <a:t>(bar </a:t>
            </a:r>
            <a:r>
              <a:rPr lang="en-US" dirty="0"/>
              <a:t>y z y</a:t>
            </a:r>
            <a:r>
              <a:rPr lang="en-US" dirty="0" smtClean="0"/>
              <a:t>)) </a:t>
            </a:r>
            <a:r>
              <a:rPr lang="en-US" dirty="0"/>
              <a:t>bar)) bar y</a:t>
            </a:r>
          </a:p>
          <a:p>
            <a:pPr marL="742950" lvl="2" indent="-342900"/>
            <a:endParaRPr lang="en-US" dirty="0"/>
          </a:p>
          <a:p>
            <a:pPr marL="742950" lvl="2" indent="-342900"/>
            <a:endParaRPr lang="en-US" dirty="0"/>
          </a:p>
          <a:p>
            <a:pPr marL="742950" lvl="2" indent="-342900"/>
            <a:endParaRPr lang="en-US" dirty="0"/>
          </a:p>
          <a:p>
            <a:pPr marL="742950" lvl="2" indent="-342900"/>
            <a:endParaRPr lang="en-US" dirty="0"/>
          </a:p>
          <a:p>
            <a:pPr marL="742950" lvl="2" indent="-342900"/>
            <a:endParaRPr lang="en-US" dirty="0"/>
          </a:p>
          <a:p>
            <a:pPr marL="742950" lvl="2" indent="-342900"/>
            <a:endParaRPr lang="en-US" dirty="0"/>
          </a:p>
          <a:p>
            <a:pPr marL="342900" lvl="1" indent="-342900"/>
            <a:endParaRPr lang="en-US" dirty="0"/>
          </a:p>
          <a:p>
            <a:pPr marL="342900" lvl="1" indent="-342900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19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α-equivalence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all expressions E and all variables y that do not occur in E</a:t>
            </a:r>
          </a:p>
          <a:p>
            <a:pPr lvl="1"/>
            <a:r>
              <a:rPr lang="en-US" dirty="0" err="1" smtClean="0"/>
              <a:t>λ</a:t>
            </a:r>
            <a:r>
              <a:rPr lang="en-US" dirty="0" smtClean="0"/>
              <a:t> x . E </a:t>
            </a:r>
            <a:r>
              <a:rPr lang="en-US" dirty="0"/>
              <a:t>=</a:t>
            </a:r>
            <a:r>
              <a:rPr lang="en-US" baseline="-25000" dirty="0" smtClean="0"/>
              <a:t>α </a:t>
            </a:r>
            <a:r>
              <a:rPr lang="en-US" dirty="0" err="1" smtClean="0"/>
              <a:t>λ</a:t>
            </a:r>
            <a:r>
              <a:rPr lang="en-US" dirty="0" smtClean="0"/>
              <a:t> y . (E {y/x})</a:t>
            </a:r>
          </a:p>
          <a:p>
            <a:pPr marL="342900" lvl="1" indent="-342900">
              <a:buFont typeface="Arial"/>
              <a:buChar char="•"/>
            </a:pPr>
            <a:r>
              <a:rPr lang="en-US" dirty="0" err="1"/>
              <a:t>λ</a:t>
            </a:r>
            <a:r>
              <a:rPr lang="en-US" dirty="0"/>
              <a:t> y . y  = </a:t>
            </a:r>
            <a:r>
              <a:rPr lang="en-US" dirty="0" err="1"/>
              <a:t>λ</a:t>
            </a:r>
            <a:r>
              <a:rPr lang="en-US" dirty="0"/>
              <a:t> x . x ?</a:t>
            </a:r>
          </a:p>
          <a:p>
            <a:r>
              <a:rPr lang="en-US" dirty="0"/>
              <a:t>((</a:t>
            </a:r>
            <a:r>
              <a:rPr lang="en-US" dirty="0" err="1"/>
              <a:t>λ</a:t>
            </a:r>
            <a:r>
              <a:rPr lang="en-US" dirty="0"/>
              <a:t> x . x (</a:t>
            </a:r>
            <a:r>
              <a:rPr lang="en-US" dirty="0" err="1"/>
              <a:t>λ</a:t>
            </a:r>
            <a:r>
              <a:rPr lang="en-US" dirty="0"/>
              <a:t> y . x y z y) x) x y</a:t>
            </a:r>
            <a:r>
              <a:rPr lang="en-US" dirty="0" smtClean="0"/>
              <a:t>) = </a:t>
            </a:r>
            <a:br>
              <a:rPr lang="en-US" dirty="0" smtClean="0"/>
            </a:br>
            <a:r>
              <a:rPr lang="en-US" dirty="0" smtClean="0"/>
              <a:t>((</a:t>
            </a:r>
            <a:r>
              <a:rPr lang="en-US" dirty="0" err="1"/>
              <a:t>λ</a:t>
            </a:r>
            <a:r>
              <a:rPr lang="en-US" dirty="0"/>
              <a:t> </a:t>
            </a:r>
            <a:r>
              <a:rPr lang="en-US" dirty="0" smtClean="0"/>
              <a:t>y </a:t>
            </a:r>
            <a:r>
              <a:rPr lang="en-US" dirty="0"/>
              <a:t>. </a:t>
            </a:r>
            <a:r>
              <a:rPr lang="en-US" dirty="0" smtClean="0"/>
              <a:t>y </a:t>
            </a:r>
            <a:r>
              <a:rPr lang="en-US" dirty="0"/>
              <a:t>(</a:t>
            </a:r>
            <a:r>
              <a:rPr lang="en-US" dirty="0" err="1"/>
              <a:t>λ</a:t>
            </a:r>
            <a:r>
              <a:rPr lang="en-US" dirty="0"/>
              <a:t> </a:t>
            </a:r>
            <a:r>
              <a:rPr lang="en-US" dirty="0" smtClean="0"/>
              <a:t>z </a:t>
            </a:r>
            <a:r>
              <a:rPr lang="en-US" dirty="0"/>
              <a:t>. </a:t>
            </a:r>
            <a:r>
              <a:rPr lang="en-US" dirty="0" smtClean="0"/>
              <a:t>y z w z) y) y x) 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298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Substitution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Renaming allows us to replace one variable name with another</a:t>
            </a:r>
          </a:p>
          <a:p>
            <a:r>
              <a:rPr lang="en-US" dirty="0" smtClean="0"/>
              <a:t>However, our goal is to reduce (</a:t>
            </a:r>
            <a:r>
              <a:rPr lang="en-US" dirty="0" err="1" smtClean="0"/>
              <a:t>λ</a:t>
            </a:r>
            <a:r>
              <a:rPr lang="en-US" dirty="0" smtClean="0"/>
              <a:t> </a:t>
            </a:r>
            <a:r>
              <a:rPr lang="en-US" dirty="0"/>
              <a:t>x . + x 1) </a:t>
            </a:r>
            <a:r>
              <a:rPr lang="en-US" dirty="0" smtClean="0"/>
              <a:t>2 to (+ 1 2), which replaces x with the expression 2</a:t>
            </a:r>
          </a:p>
          <a:p>
            <a:pPr lvl="1"/>
            <a:r>
              <a:rPr lang="en-US" dirty="0" smtClean="0"/>
              <a:t>Can we use renaming?</a:t>
            </a:r>
          </a:p>
          <a:p>
            <a:r>
              <a:rPr lang="en-US" dirty="0" smtClean="0"/>
              <a:t>We need another operator, called substitution, to replace a variable by a lambda expression</a:t>
            </a:r>
          </a:p>
          <a:p>
            <a:pPr lvl="1"/>
            <a:r>
              <a:rPr lang="en-US" dirty="0" smtClean="0"/>
              <a:t>E[</a:t>
            </a:r>
            <a:r>
              <a:rPr lang="en-US" dirty="0" err="1" smtClean="0"/>
              <a:t>x→N</a:t>
            </a:r>
            <a:r>
              <a:rPr lang="en-US" dirty="0" smtClean="0"/>
              <a:t>], where E and N are lambda expressions and x is a name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320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Substitution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Seems simple, right?</a:t>
            </a:r>
          </a:p>
          <a:p>
            <a:r>
              <a:rPr lang="en-US" dirty="0" smtClean="0"/>
              <a:t>(+ x 1) [</a:t>
            </a:r>
            <a:r>
              <a:rPr lang="en-US" dirty="0"/>
              <a:t>x</a:t>
            </a:r>
            <a:r>
              <a:rPr lang="en-US" dirty="0" smtClean="0"/>
              <a:t>→2]</a:t>
            </a:r>
          </a:p>
          <a:p>
            <a:pPr lvl="1"/>
            <a:r>
              <a:rPr lang="en-US" dirty="0" smtClean="0"/>
              <a:t>(+ 2 1)</a:t>
            </a:r>
          </a:p>
          <a:p>
            <a:r>
              <a:rPr lang="en-US" dirty="0"/>
              <a:t>(</a:t>
            </a:r>
            <a:r>
              <a:rPr lang="en-US" dirty="0" err="1"/>
              <a:t>λ</a:t>
            </a:r>
            <a:r>
              <a:rPr lang="en-US" dirty="0"/>
              <a:t> x . + x 1</a:t>
            </a:r>
            <a:r>
              <a:rPr lang="en-US" dirty="0" smtClean="0"/>
              <a:t>) [x→2]</a:t>
            </a:r>
          </a:p>
          <a:p>
            <a:pPr lvl="1"/>
            <a:r>
              <a:rPr lang="en-US" dirty="0"/>
              <a:t>(</a:t>
            </a:r>
            <a:r>
              <a:rPr lang="en-US" dirty="0" err="1"/>
              <a:t>λ</a:t>
            </a:r>
            <a:r>
              <a:rPr lang="en-US" dirty="0"/>
              <a:t> x . + x 1</a:t>
            </a:r>
            <a:r>
              <a:rPr lang="en-US" dirty="0" smtClean="0"/>
              <a:t>)</a:t>
            </a:r>
          </a:p>
          <a:p>
            <a:r>
              <a:rPr lang="en-US" dirty="0" smtClean="0"/>
              <a:t>(</a:t>
            </a:r>
            <a:r>
              <a:rPr lang="en-US" dirty="0" err="1" smtClean="0"/>
              <a:t>λ</a:t>
            </a:r>
            <a:r>
              <a:rPr lang="en-US" dirty="0" smtClean="0"/>
              <a:t> </a:t>
            </a:r>
            <a:r>
              <a:rPr lang="en-US" dirty="0"/>
              <a:t>x . </a:t>
            </a:r>
            <a:r>
              <a:rPr lang="en-US" dirty="0" smtClean="0"/>
              <a:t>y x) [y→</a:t>
            </a:r>
            <a:r>
              <a:rPr lang="en-US" dirty="0"/>
              <a:t> </a:t>
            </a:r>
            <a:r>
              <a:rPr lang="en-US" dirty="0" err="1"/>
              <a:t>λ</a:t>
            </a:r>
            <a:r>
              <a:rPr lang="en-US" dirty="0"/>
              <a:t> </a:t>
            </a:r>
            <a:r>
              <a:rPr lang="en-US" dirty="0" smtClean="0"/>
              <a:t>z . x z]</a:t>
            </a:r>
            <a:endParaRPr lang="en-US" dirty="0"/>
          </a:p>
          <a:p>
            <a:pPr lvl="1"/>
            <a:r>
              <a:rPr lang="en-US" dirty="0"/>
              <a:t>(</a:t>
            </a:r>
            <a:r>
              <a:rPr lang="en-US" dirty="0" err="1"/>
              <a:t>λ</a:t>
            </a:r>
            <a:r>
              <a:rPr lang="en-US" dirty="0"/>
              <a:t> x . </a:t>
            </a:r>
            <a:r>
              <a:rPr lang="en-US" dirty="0" smtClean="0"/>
              <a:t>(</a:t>
            </a:r>
            <a:r>
              <a:rPr lang="en-US" dirty="0" err="1" smtClean="0"/>
              <a:t>λ</a:t>
            </a:r>
            <a:r>
              <a:rPr lang="en-US" dirty="0" smtClean="0"/>
              <a:t> </a:t>
            </a:r>
            <a:r>
              <a:rPr lang="en-US" dirty="0"/>
              <a:t>z . x </a:t>
            </a:r>
            <a:r>
              <a:rPr lang="en-US" dirty="0" smtClean="0"/>
              <a:t>z) </a:t>
            </a:r>
            <a:r>
              <a:rPr lang="en-US" dirty="0"/>
              <a:t>x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(</a:t>
            </a:r>
            <a:r>
              <a:rPr lang="en-US" dirty="0" err="1"/>
              <a:t>λ</a:t>
            </a:r>
            <a:r>
              <a:rPr lang="en-US" dirty="0"/>
              <a:t> </a:t>
            </a:r>
            <a:r>
              <a:rPr lang="en-US" dirty="0" smtClean="0"/>
              <a:t>w </a:t>
            </a:r>
            <a:r>
              <a:rPr lang="en-US" dirty="0"/>
              <a:t>. (</a:t>
            </a:r>
            <a:r>
              <a:rPr lang="en-US" dirty="0" err="1"/>
              <a:t>λ</a:t>
            </a:r>
            <a:r>
              <a:rPr lang="en-US" dirty="0"/>
              <a:t> z . x z) </a:t>
            </a:r>
            <a:r>
              <a:rPr lang="en-US" dirty="0" smtClean="0"/>
              <a:t>w)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12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Substitution Operation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E [</a:t>
            </a:r>
            <a:r>
              <a:rPr lang="en-US" dirty="0" err="1"/>
              <a:t>x</a:t>
            </a:r>
            <a:r>
              <a:rPr lang="en-US" dirty="0" err="1" smtClean="0"/>
              <a:t>→N</a:t>
            </a:r>
            <a:r>
              <a:rPr lang="en-US" dirty="0" smtClean="0"/>
              <a:t>]</a:t>
            </a:r>
          </a:p>
          <a:p>
            <a:pPr lvl="1"/>
            <a:r>
              <a:rPr lang="en-US" dirty="0" smtClean="0"/>
              <a:t>x [</a:t>
            </a:r>
            <a:r>
              <a:rPr lang="en-US" dirty="0" err="1"/>
              <a:t>x</a:t>
            </a:r>
            <a:r>
              <a:rPr lang="en-US" dirty="0" err="1" smtClean="0"/>
              <a:t>→N</a:t>
            </a:r>
            <a:r>
              <a:rPr lang="en-US" dirty="0" smtClean="0"/>
              <a:t>] = N</a:t>
            </a:r>
          </a:p>
          <a:p>
            <a:pPr lvl="1"/>
            <a:r>
              <a:rPr lang="en-US" dirty="0" smtClean="0"/>
              <a:t>y [</a:t>
            </a:r>
            <a:r>
              <a:rPr lang="en-US" dirty="0" err="1"/>
              <a:t>x</a:t>
            </a:r>
            <a:r>
              <a:rPr lang="en-US" dirty="0" err="1" smtClean="0"/>
              <a:t>→N</a:t>
            </a:r>
            <a:r>
              <a:rPr lang="en-US" dirty="0" smtClean="0"/>
              <a:t>] = y, if x ≠ y</a:t>
            </a:r>
          </a:p>
          <a:p>
            <a:pPr lvl="1"/>
            <a:r>
              <a:rPr lang="en-US" dirty="0"/>
              <a:t>(E</a:t>
            </a:r>
            <a:r>
              <a:rPr lang="en-US" baseline="-25000" dirty="0"/>
              <a:t>1 </a:t>
            </a:r>
            <a:r>
              <a:rPr lang="en-US" dirty="0"/>
              <a:t>E</a:t>
            </a:r>
            <a:r>
              <a:rPr lang="en-US" baseline="-25000" dirty="0"/>
              <a:t>2</a:t>
            </a:r>
            <a:r>
              <a:rPr lang="en-US" dirty="0" smtClean="0"/>
              <a:t>) [</a:t>
            </a:r>
            <a:r>
              <a:rPr lang="en-US" dirty="0" err="1"/>
              <a:t>x</a:t>
            </a:r>
            <a:r>
              <a:rPr lang="en-US" dirty="0" err="1" smtClean="0"/>
              <a:t>→N</a:t>
            </a:r>
            <a:r>
              <a:rPr lang="en-US" dirty="0" smtClean="0"/>
              <a:t>] = (E</a:t>
            </a:r>
            <a:r>
              <a:rPr lang="en-US" baseline="-25000" dirty="0" smtClean="0"/>
              <a:t>1</a:t>
            </a:r>
            <a:r>
              <a:rPr lang="en-US" dirty="0" smtClean="0"/>
              <a:t> [</a:t>
            </a:r>
            <a:r>
              <a:rPr lang="en-US" dirty="0" err="1"/>
              <a:t>x</a:t>
            </a:r>
            <a:r>
              <a:rPr lang="en-US" dirty="0" err="1" smtClean="0"/>
              <a:t>→N</a:t>
            </a:r>
            <a:r>
              <a:rPr lang="en-US" dirty="0" smtClean="0"/>
              <a:t>]) (E</a:t>
            </a:r>
            <a:r>
              <a:rPr lang="en-US" baseline="-25000" dirty="0" smtClean="0"/>
              <a:t>2</a:t>
            </a:r>
            <a:r>
              <a:rPr lang="en-US" dirty="0" smtClean="0"/>
              <a:t> [</a:t>
            </a:r>
            <a:r>
              <a:rPr lang="en-US" dirty="0" err="1"/>
              <a:t>x</a:t>
            </a:r>
            <a:r>
              <a:rPr lang="en-US" dirty="0" err="1" smtClean="0"/>
              <a:t>→N</a:t>
            </a:r>
            <a:r>
              <a:rPr lang="en-US" dirty="0" smtClean="0"/>
              <a:t>])</a:t>
            </a:r>
          </a:p>
          <a:p>
            <a:pPr lvl="1"/>
            <a:r>
              <a:rPr lang="en-US" dirty="0"/>
              <a:t>(</a:t>
            </a:r>
            <a:r>
              <a:rPr lang="en-US" dirty="0" err="1"/>
              <a:t>λ</a:t>
            </a:r>
            <a:r>
              <a:rPr lang="en-US" dirty="0"/>
              <a:t> x . E</a:t>
            </a:r>
            <a:r>
              <a:rPr lang="en-US" dirty="0" smtClean="0"/>
              <a:t>) [</a:t>
            </a:r>
            <a:r>
              <a:rPr lang="en-US" dirty="0" err="1" smtClean="0"/>
              <a:t>x→N</a:t>
            </a:r>
            <a:r>
              <a:rPr lang="en-US" dirty="0" smtClean="0"/>
              <a:t>] = </a:t>
            </a:r>
            <a:r>
              <a:rPr lang="en-US" dirty="0"/>
              <a:t>(</a:t>
            </a:r>
            <a:r>
              <a:rPr lang="en-US" dirty="0" err="1"/>
              <a:t>λ</a:t>
            </a:r>
            <a:r>
              <a:rPr lang="en-US" dirty="0"/>
              <a:t> x . E) </a:t>
            </a:r>
            <a:endParaRPr lang="en-US" dirty="0" smtClean="0"/>
          </a:p>
          <a:p>
            <a:pPr lvl="1"/>
            <a:r>
              <a:rPr lang="en-US" dirty="0"/>
              <a:t>(</a:t>
            </a:r>
            <a:r>
              <a:rPr lang="en-US" dirty="0" err="1"/>
              <a:t>λ</a:t>
            </a:r>
            <a:r>
              <a:rPr lang="en-US" dirty="0"/>
              <a:t> </a:t>
            </a:r>
            <a:r>
              <a:rPr lang="en-US" dirty="0" smtClean="0"/>
              <a:t>y </a:t>
            </a:r>
            <a:r>
              <a:rPr lang="en-US" dirty="0"/>
              <a:t>. E</a:t>
            </a:r>
            <a:r>
              <a:rPr lang="en-US" dirty="0" smtClean="0"/>
              <a:t>) [</a:t>
            </a:r>
            <a:r>
              <a:rPr lang="en-US" dirty="0" err="1"/>
              <a:t>x</a:t>
            </a:r>
            <a:r>
              <a:rPr lang="en-US" dirty="0" err="1" smtClean="0"/>
              <a:t>→N</a:t>
            </a:r>
            <a:r>
              <a:rPr lang="en-US" dirty="0" smtClean="0"/>
              <a:t>] = </a:t>
            </a:r>
            <a:r>
              <a:rPr lang="en-US" dirty="0"/>
              <a:t>(</a:t>
            </a:r>
            <a:r>
              <a:rPr lang="en-US" dirty="0" err="1"/>
              <a:t>λ</a:t>
            </a:r>
            <a:r>
              <a:rPr lang="en-US" dirty="0"/>
              <a:t> y . </a:t>
            </a:r>
            <a:r>
              <a:rPr lang="en-US" dirty="0" smtClean="0"/>
              <a:t>E</a:t>
            </a:r>
            <a:r>
              <a:rPr lang="en-US" dirty="0"/>
              <a:t> [</a:t>
            </a:r>
            <a:r>
              <a:rPr lang="en-US" dirty="0" err="1"/>
              <a:t>x→N</a:t>
            </a:r>
            <a:r>
              <a:rPr lang="en-US" dirty="0" smtClean="0"/>
              <a:t>]) if </a:t>
            </a:r>
            <a:r>
              <a:rPr lang="en-US" dirty="0"/>
              <a:t>x ≠ </a:t>
            </a:r>
            <a:r>
              <a:rPr lang="en-US" dirty="0" smtClean="0"/>
              <a:t>y and y is not a free variable in N</a:t>
            </a:r>
          </a:p>
          <a:p>
            <a:pPr lvl="1"/>
            <a:r>
              <a:rPr lang="en-US" dirty="0"/>
              <a:t>(</a:t>
            </a:r>
            <a:r>
              <a:rPr lang="en-US" dirty="0" err="1"/>
              <a:t>λ</a:t>
            </a:r>
            <a:r>
              <a:rPr lang="en-US" dirty="0"/>
              <a:t> y . E</a:t>
            </a:r>
            <a:r>
              <a:rPr lang="en-US" dirty="0" smtClean="0"/>
              <a:t>) </a:t>
            </a:r>
            <a:r>
              <a:rPr lang="en-US" dirty="0"/>
              <a:t>[</a:t>
            </a:r>
            <a:r>
              <a:rPr lang="en-US" dirty="0" err="1"/>
              <a:t>x→N</a:t>
            </a:r>
            <a:r>
              <a:rPr lang="en-US" dirty="0"/>
              <a:t>] </a:t>
            </a:r>
            <a:r>
              <a:rPr lang="en-US" dirty="0" smtClean="0"/>
              <a:t>= </a:t>
            </a:r>
            <a:r>
              <a:rPr lang="en-US" dirty="0"/>
              <a:t>(</a:t>
            </a:r>
            <a:r>
              <a:rPr lang="en-US" dirty="0" err="1"/>
              <a:t>λ</a:t>
            </a:r>
            <a:r>
              <a:rPr lang="en-US" dirty="0"/>
              <a:t> </a:t>
            </a:r>
            <a:r>
              <a:rPr lang="en-US" dirty="0" smtClean="0"/>
              <a:t>y' </a:t>
            </a:r>
            <a:r>
              <a:rPr lang="en-US" dirty="0"/>
              <a:t>. </a:t>
            </a:r>
            <a:r>
              <a:rPr lang="en-US" dirty="0" smtClean="0"/>
              <a:t>E {y'/y} </a:t>
            </a:r>
            <a:r>
              <a:rPr lang="en-US" dirty="0"/>
              <a:t>[</a:t>
            </a:r>
            <a:r>
              <a:rPr lang="en-US" dirty="0" err="1"/>
              <a:t>x→N</a:t>
            </a:r>
            <a:r>
              <a:rPr lang="en-US" dirty="0"/>
              <a:t>]) if x ≠ </a:t>
            </a:r>
            <a:r>
              <a:rPr lang="en-US" dirty="0" smtClean="0"/>
              <a:t>y, y </a:t>
            </a:r>
            <a:r>
              <a:rPr lang="en-US" dirty="0"/>
              <a:t>is </a:t>
            </a:r>
            <a:r>
              <a:rPr lang="en-US" dirty="0" smtClean="0"/>
              <a:t>a free </a:t>
            </a:r>
            <a:r>
              <a:rPr lang="en-US" dirty="0"/>
              <a:t>variable in </a:t>
            </a:r>
            <a:r>
              <a:rPr lang="en-US" dirty="0" smtClean="0"/>
              <a:t>N, and y' is a fresh variable name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541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lvl="1" indent="-342900">
              <a:buFont typeface="Arial"/>
              <a:buChar char="•"/>
            </a:pPr>
            <a:r>
              <a:rPr lang="en-US" dirty="0"/>
              <a:t>(</a:t>
            </a:r>
            <a:r>
              <a:rPr lang="en-US" dirty="0" err="1"/>
              <a:t>λ</a:t>
            </a:r>
            <a:r>
              <a:rPr lang="en-US" dirty="0"/>
              <a:t> x . x) </a:t>
            </a:r>
            <a:r>
              <a:rPr lang="en-US" dirty="0" smtClean="0"/>
              <a:t>[</a:t>
            </a:r>
            <a:r>
              <a:rPr lang="en-US" dirty="0" err="1"/>
              <a:t>x</a:t>
            </a:r>
            <a:r>
              <a:rPr lang="en-US" dirty="0" err="1" smtClean="0"/>
              <a:t>→foo</a:t>
            </a:r>
            <a:r>
              <a:rPr lang="en-US" dirty="0" smtClean="0"/>
              <a:t>]</a:t>
            </a:r>
          </a:p>
          <a:p>
            <a:pPr marL="742950" lvl="2" indent="-342900"/>
            <a:r>
              <a:rPr lang="en-US" dirty="0"/>
              <a:t>(</a:t>
            </a:r>
            <a:r>
              <a:rPr lang="en-US" dirty="0" err="1"/>
              <a:t>λ</a:t>
            </a:r>
            <a:r>
              <a:rPr lang="en-US" dirty="0"/>
              <a:t> x . x</a:t>
            </a:r>
            <a:r>
              <a:rPr lang="en-US" dirty="0" smtClean="0"/>
              <a:t>)</a:t>
            </a:r>
          </a:p>
          <a:p>
            <a:pPr marL="342900" lvl="1" indent="-342900"/>
            <a:r>
              <a:rPr lang="en-US" dirty="0" smtClean="0"/>
              <a:t>(+ 1 x) [</a:t>
            </a:r>
            <a:r>
              <a:rPr lang="en-US" dirty="0"/>
              <a:t>x</a:t>
            </a:r>
            <a:r>
              <a:rPr lang="en-US" dirty="0" smtClean="0"/>
              <a:t>→2]</a:t>
            </a:r>
          </a:p>
          <a:p>
            <a:pPr marL="742950" lvl="2" indent="-342900"/>
            <a:r>
              <a:rPr lang="en-US" dirty="0" smtClean="0"/>
              <a:t>(+</a:t>
            </a:r>
            <a:r>
              <a:rPr lang="en-US" dirty="0"/>
              <a:t>[x→2</a:t>
            </a:r>
            <a:r>
              <a:rPr lang="en-US" dirty="0" smtClean="0"/>
              <a:t>] 1</a:t>
            </a:r>
            <a:r>
              <a:rPr lang="en-US" dirty="0"/>
              <a:t>[x→2</a:t>
            </a:r>
            <a:r>
              <a:rPr lang="en-US" dirty="0" smtClean="0"/>
              <a:t>] x</a:t>
            </a:r>
            <a:r>
              <a:rPr lang="en-US" dirty="0"/>
              <a:t>[x→2</a:t>
            </a:r>
            <a:r>
              <a:rPr lang="en-US" dirty="0" smtClean="0"/>
              <a:t>])</a:t>
            </a:r>
          </a:p>
          <a:p>
            <a:pPr marL="742950" lvl="2" indent="-342900"/>
            <a:r>
              <a:rPr lang="en-US" dirty="0" smtClean="0"/>
              <a:t>(+ 1 2)</a:t>
            </a:r>
          </a:p>
          <a:p>
            <a:pPr marL="342900" lvl="1" indent="-342900"/>
            <a:r>
              <a:rPr lang="en-US" dirty="0" smtClean="0"/>
              <a:t>(</a:t>
            </a:r>
            <a:r>
              <a:rPr lang="en-US" dirty="0" err="1" smtClean="0"/>
              <a:t>λ</a:t>
            </a:r>
            <a:r>
              <a:rPr lang="en-US" dirty="0" smtClean="0"/>
              <a:t> x . y x) [</a:t>
            </a:r>
            <a:r>
              <a:rPr lang="en-US" dirty="0" err="1" smtClean="0"/>
              <a:t>y→λ</a:t>
            </a:r>
            <a:r>
              <a:rPr lang="en-US" dirty="0" smtClean="0"/>
              <a:t> z . x z]</a:t>
            </a:r>
          </a:p>
          <a:p>
            <a:pPr marL="742950" lvl="2" indent="-342900"/>
            <a:r>
              <a:rPr lang="en-US" dirty="0"/>
              <a:t>(</a:t>
            </a:r>
            <a:r>
              <a:rPr lang="en-US" dirty="0" err="1"/>
              <a:t>λ</a:t>
            </a:r>
            <a:r>
              <a:rPr lang="en-US" dirty="0"/>
              <a:t> </a:t>
            </a:r>
            <a:r>
              <a:rPr lang="en-US" dirty="0" smtClean="0"/>
              <a:t>w </a:t>
            </a:r>
            <a:r>
              <a:rPr lang="en-US" dirty="0"/>
              <a:t>. </a:t>
            </a:r>
            <a:r>
              <a:rPr lang="en-US" dirty="0" smtClean="0"/>
              <a:t>(y x){w/x}</a:t>
            </a:r>
            <a:r>
              <a:rPr lang="en-US" dirty="0"/>
              <a:t> [</a:t>
            </a:r>
            <a:r>
              <a:rPr lang="en-US" dirty="0" err="1"/>
              <a:t>y→λ</a:t>
            </a:r>
            <a:r>
              <a:rPr lang="en-US" dirty="0"/>
              <a:t> z . x </a:t>
            </a:r>
            <a:r>
              <a:rPr lang="en-US" dirty="0" smtClean="0"/>
              <a:t>z])</a:t>
            </a:r>
          </a:p>
          <a:p>
            <a:pPr marL="742950" lvl="2" indent="-342900"/>
            <a:r>
              <a:rPr lang="en-US" dirty="0"/>
              <a:t>(</a:t>
            </a:r>
            <a:r>
              <a:rPr lang="en-US" dirty="0" err="1"/>
              <a:t>λ</a:t>
            </a:r>
            <a:r>
              <a:rPr lang="en-US" dirty="0"/>
              <a:t> w . </a:t>
            </a:r>
            <a:r>
              <a:rPr lang="en-US" dirty="0" smtClean="0"/>
              <a:t>(y w) [</a:t>
            </a:r>
            <a:r>
              <a:rPr lang="en-US" dirty="0" err="1"/>
              <a:t>y→λ</a:t>
            </a:r>
            <a:r>
              <a:rPr lang="en-US" dirty="0"/>
              <a:t> z . x z</a:t>
            </a:r>
            <a:r>
              <a:rPr lang="en-US" dirty="0" smtClean="0"/>
              <a:t>])</a:t>
            </a:r>
          </a:p>
          <a:p>
            <a:pPr marL="742950" lvl="2" indent="-342900"/>
            <a:r>
              <a:rPr lang="en-US" dirty="0"/>
              <a:t>(</a:t>
            </a:r>
            <a:r>
              <a:rPr lang="en-US" dirty="0" err="1"/>
              <a:t>λ</a:t>
            </a:r>
            <a:r>
              <a:rPr lang="en-US" dirty="0"/>
              <a:t> w . </a:t>
            </a:r>
            <a:r>
              <a:rPr lang="en-US" dirty="0" smtClean="0"/>
              <a:t>(y</a:t>
            </a:r>
            <a:r>
              <a:rPr lang="en-US" dirty="0"/>
              <a:t> [</a:t>
            </a:r>
            <a:r>
              <a:rPr lang="en-US" dirty="0" err="1"/>
              <a:t>y→λ</a:t>
            </a:r>
            <a:r>
              <a:rPr lang="en-US" dirty="0"/>
              <a:t> z . x z</a:t>
            </a:r>
            <a:r>
              <a:rPr lang="en-US" dirty="0" smtClean="0"/>
              <a:t>] w</a:t>
            </a:r>
            <a:r>
              <a:rPr lang="en-US" dirty="0"/>
              <a:t> [</a:t>
            </a:r>
            <a:r>
              <a:rPr lang="en-US" dirty="0" err="1"/>
              <a:t>y→λ</a:t>
            </a:r>
            <a:r>
              <a:rPr lang="en-US" dirty="0"/>
              <a:t> z . x z</a:t>
            </a:r>
            <a:r>
              <a:rPr lang="en-US" dirty="0" smtClean="0"/>
              <a:t>])</a:t>
            </a:r>
          </a:p>
          <a:p>
            <a:pPr marL="742950" lvl="2" indent="-342900"/>
            <a:r>
              <a:rPr lang="en-US" dirty="0"/>
              <a:t>(</a:t>
            </a:r>
            <a:r>
              <a:rPr lang="en-US" dirty="0" err="1"/>
              <a:t>λ</a:t>
            </a:r>
            <a:r>
              <a:rPr lang="en-US" dirty="0"/>
              <a:t> w . </a:t>
            </a:r>
            <a:r>
              <a:rPr lang="en-US" dirty="0" smtClean="0"/>
              <a:t>(</a:t>
            </a:r>
            <a:r>
              <a:rPr lang="en-US" dirty="0" err="1" smtClean="0"/>
              <a:t>λ</a:t>
            </a:r>
            <a:r>
              <a:rPr lang="en-US" dirty="0" smtClean="0"/>
              <a:t> </a:t>
            </a:r>
            <a:r>
              <a:rPr lang="en-US" dirty="0"/>
              <a:t>z . x </a:t>
            </a:r>
            <a:r>
              <a:rPr lang="en-US" dirty="0" smtClean="0"/>
              <a:t>z) w)</a:t>
            </a:r>
            <a:endParaRPr lang="en-US" dirty="0"/>
          </a:p>
          <a:p>
            <a:pPr marL="742950" lvl="2" indent="-342900"/>
            <a:endParaRPr lang="en-US" dirty="0"/>
          </a:p>
          <a:p>
            <a:pPr marL="742950" lvl="2" indent="-342900"/>
            <a:endParaRPr lang="en-US" dirty="0" smtClean="0"/>
          </a:p>
          <a:p>
            <a:pPr marL="342900" lvl="1" indent="-342900"/>
            <a:endParaRPr lang="en-US" dirty="0" smtClean="0"/>
          </a:p>
          <a:p>
            <a:pPr marL="742950" lvl="2" indent="-342900"/>
            <a:endParaRPr lang="en-US" dirty="0"/>
          </a:p>
          <a:p>
            <a:pPr marL="742950" lvl="2" indent="-342900"/>
            <a:endParaRPr lang="en-US" dirty="0"/>
          </a:p>
          <a:p>
            <a:pPr marL="742950" lvl="2" indent="-34290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060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Frege</a:t>
            </a:r>
            <a:r>
              <a:rPr lang="en-US" dirty="0" smtClean="0"/>
              <a:t> in 1893 studied the use of functions in logic</a:t>
            </a:r>
          </a:p>
          <a:p>
            <a:r>
              <a:rPr lang="en-US" dirty="0" err="1" smtClean="0"/>
              <a:t>Schönfinkel</a:t>
            </a:r>
            <a:r>
              <a:rPr lang="en-US" dirty="0" smtClean="0"/>
              <a:t>, in the 1920s, studied how </a:t>
            </a:r>
            <a:r>
              <a:rPr lang="en-US" dirty="0" err="1" smtClean="0"/>
              <a:t>combinators</a:t>
            </a:r>
            <a:r>
              <a:rPr lang="en-US" dirty="0" smtClean="0"/>
              <a:t>, a specific type of function, could be applied to formal logic</a:t>
            </a:r>
          </a:p>
          <a:p>
            <a:r>
              <a:rPr lang="en-US" dirty="0" smtClean="0"/>
              <a:t>Church introduced lambda calculus in the 1930s</a:t>
            </a:r>
          </a:p>
          <a:p>
            <a:r>
              <a:rPr lang="en-US" dirty="0" smtClean="0"/>
              <a:t>Original system was shown to be logically inconsistent in 1935 by </a:t>
            </a:r>
            <a:r>
              <a:rPr lang="en-US" dirty="0" err="1" smtClean="0"/>
              <a:t>Kleene</a:t>
            </a:r>
            <a:r>
              <a:rPr lang="en-US" dirty="0" smtClean="0"/>
              <a:t> and Rosser</a:t>
            </a:r>
          </a:p>
          <a:p>
            <a:r>
              <a:rPr lang="en-US" dirty="0" smtClean="0"/>
              <a:t>In 1936, Church published the lambda calculus that is relevant to computation</a:t>
            </a:r>
          </a:p>
          <a:p>
            <a:r>
              <a:rPr lang="en-US" dirty="0" smtClean="0"/>
              <a:t>Refined further</a:t>
            </a:r>
          </a:p>
          <a:p>
            <a:pPr lvl="1"/>
            <a:r>
              <a:rPr lang="en-US" dirty="0" smtClean="0"/>
              <a:t>Type systems, </a:t>
            </a:r>
            <a:r>
              <a:rPr lang="is-IS" dirty="0" smtClean="0"/>
              <a:t>…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52697" y="5895331"/>
            <a:ext cx="782465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Adapted </a:t>
            </a:r>
            <a:r>
              <a:rPr lang="en-US" sz="1200" dirty="0"/>
              <a:t>from Jesse </a:t>
            </a:r>
            <a:r>
              <a:rPr lang="en-US" sz="1200" dirty="0" err="1" smtClean="0"/>
              <a:t>Alama</a:t>
            </a:r>
            <a:r>
              <a:rPr lang="en-US" sz="1200" dirty="0" smtClean="0"/>
              <a:t>:</a:t>
            </a:r>
          </a:p>
          <a:p>
            <a:r>
              <a:rPr lang="en-US" sz="1200" dirty="0" smtClean="0"/>
              <a:t>http</a:t>
            </a:r>
            <a:r>
              <a:rPr lang="en-US" sz="1200" dirty="0"/>
              <a:t>://</a:t>
            </a:r>
            <a:r>
              <a:rPr lang="en-US" sz="1200" dirty="0" err="1"/>
              <a:t>plato.stanford.edu</a:t>
            </a:r>
            <a:r>
              <a:rPr lang="en-US" sz="1200" dirty="0"/>
              <a:t>/entries/lambda-calculus/#</a:t>
            </a:r>
            <a:r>
              <a:rPr lang="en-US" sz="1200" dirty="0" err="1"/>
              <a:t>BriHisLCal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12495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(x (</a:t>
            </a:r>
            <a:r>
              <a:rPr lang="en-US" dirty="0" err="1" smtClean="0"/>
              <a:t>λ</a:t>
            </a:r>
            <a:r>
              <a:rPr lang="en-US" dirty="0" smtClean="0"/>
              <a:t> y . x y)) [</a:t>
            </a:r>
            <a:r>
              <a:rPr lang="en-US" dirty="0" err="1" smtClean="0"/>
              <a:t>x→y</a:t>
            </a:r>
            <a:r>
              <a:rPr lang="en-US" dirty="0" smtClean="0"/>
              <a:t> z]</a:t>
            </a:r>
          </a:p>
          <a:p>
            <a:pPr lvl="1"/>
            <a:r>
              <a:rPr lang="en-US" dirty="0" smtClean="0"/>
              <a:t>(x [</a:t>
            </a:r>
            <a:r>
              <a:rPr lang="en-US" dirty="0" err="1" smtClean="0"/>
              <a:t>x→y</a:t>
            </a:r>
            <a:r>
              <a:rPr lang="en-US" dirty="0" smtClean="0"/>
              <a:t> z] (</a:t>
            </a:r>
            <a:r>
              <a:rPr lang="en-US" dirty="0" err="1" smtClean="0"/>
              <a:t>λ</a:t>
            </a:r>
            <a:r>
              <a:rPr lang="en-US" dirty="0" smtClean="0"/>
              <a:t> y . x y) [</a:t>
            </a:r>
            <a:r>
              <a:rPr lang="en-US" dirty="0" err="1" smtClean="0"/>
              <a:t>x→y</a:t>
            </a:r>
            <a:r>
              <a:rPr lang="en-US" dirty="0" smtClean="0"/>
              <a:t> z])</a:t>
            </a:r>
          </a:p>
          <a:p>
            <a:pPr lvl="1"/>
            <a:r>
              <a:rPr lang="en-US" dirty="0" smtClean="0"/>
              <a:t>((y z) </a:t>
            </a:r>
            <a:r>
              <a:rPr lang="en-US" dirty="0"/>
              <a:t>(</a:t>
            </a:r>
            <a:r>
              <a:rPr lang="en-US" dirty="0" err="1"/>
              <a:t>λ</a:t>
            </a:r>
            <a:r>
              <a:rPr lang="en-US" dirty="0"/>
              <a:t> y . x y) [</a:t>
            </a:r>
            <a:r>
              <a:rPr lang="en-US" dirty="0" err="1"/>
              <a:t>x→y</a:t>
            </a:r>
            <a:r>
              <a:rPr lang="en-US" dirty="0"/>
              <a:t> z</a:t>
            </a:r>
            <a:r>
              <a:rPr lang="en-US" dirty="0" smtClean="0"/>
              <a:t>])</a:t>
            </a:r>
          </a:p>
          <a:p>
            <a:pPr lvl="1"/>
            <a:r>
              <a:rPr lang="en-US" dirty="0" smtClean="0"/>
              <a:t>(</a:t>
            </a:r>
            <a:r>
              <a:rPr lang="en-US" dirty="0"/>
              <a:t>y z) (</a:t>
            </a:r>
            <a:r>
              <a:rPr lang="en-US" dirty="0" err="1"/>
              <a:t>λ</a:t>
            </a:r>
            <a:r>
              <a:rPr lang="en-US" dirty="0"/>
              <a:t> </a:t>
            </a:r>
            <a:r>
              <a:rPr lang="en-US" dirty="0" smtClean="0"/>
              <a:t>q </a:t>
            </a:r>
            <a:r>
              <a:rPr lang="en-US" dirty="0"/>
              <a:t>. </a:t>
            </a:r>
            <a:r>
              <a:rPr lang="en-US" dirty="0" smtClean="0"/>
              <a:t>(x y){q/y}[</a:t>
            </a:r>
            <a:r>
              <a:rPr lang="en-US" dirty="0" err="1"/>
              <a:t>x→y</a:t>
            </a:r>
            <a:r>
              <a:rPr lang="en-US" dirty="0"/>
              <a:t> z</a:t>
            </a:r>
            <a:r>
              <a:rPr lang="en-US" dirty="0" smtClean="0"/>
              <a:t>])</a:t>
            </a:r>
            <a:endParaRPr lang="en-US" dirty="0"/>
          </a:p>
          <a:p>
            <a:pPr lvl="1"/>
            <a:r>
              <a:rPr lang="en-US" dirty="0"/>
              <a:t>(y z) (</a:t>
            </a:r>
            <a:r>
              <a:rPr lang="en-US" dirty="0" err="1"/>
              <a:t>λ</a:t>
            </a:r>
            <a:r>
              <a:rPr lang="en-US" dirty="0"/>
              <a:t> q . (x </a:t>
            </a:r>
            <a:r>
              <a:rPr lang="en-US" dirty="0" smtClean="0"/>
              <a:t>q)[</a:t>
            </a:r>
            <a:r>
              <a:rPr lang="en-US" dirty="0" err="1" smtClean="0"/>
              <a:t>x</a:t>
            </a:r>
            <a:r>
              <a:rPr lang="en-US" dirty="0" err="1"/>
              <a:t>→y</a:t>
            </a:r>
            <a:r>
              <a:rPr lang="en-US" dirty="0"/>
              <a:t> z</a:t>
            </a:r>
            <a:r>
              <a:rPr lang="en-US" dirty="0" smtClean="0"/>
              <a:t>])</a:t>
            </a:r>
            <a:endParaRPr lang="en-US" dirty="0"/>
          </a:p>
          <a:p>
            <a:pPr lvl="1"/>
            <a:r>
              <a:rPr lang="en-US" dirty="0"/>
              <a:t>(y z) (</a:t>
            </a:r>
            <a:r>
              <a:rPr lang="en-US" dirty="0" err="1"/>
              <a:t>λ</a:t>
            </a:r>
            <a:r>
              <a:rPr lang="en-US" dirty="0"/>
              <a:t> q . </a:t>
            </a:r>
            <a:r>
              <a:rPr lang="en-US" dirty="0" smtClean="0"/>
              <a:t>((y z) </a:t>
            </a:r>
            <a:r>
              <a:rPr lang="en-US" dirty="0"/>
              <a:t>q</a:t>
            </a:r>
            <a:r>
              <a:rPr lang="en-US" dirty="0" smtClean="0"/>
              <a:t>))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985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Execution will be a sequence of terms, resulting from calling/invoking functions</a:t>
            </a:r>
          </a:p>
          <a:p>
            <a:r>
              <a:rPr lang="en-US" dirty="0" smtClean="0"/>
              <a:t>Each step in this sequence is called a β-reduction</a:t>
            </a:r>
          </a:p>
          <a:p>
            <a:pPr lvl="1"/>
            <a:r>
              <a:rPr lang="en-US" dirty="0" smtClean="0"/>
              <a:t>We can only β-reduce a β-</a:t>
            </a:r>
            <a:r>
              <a:rPr lang="en-US" dirty="0" err="1" smtClean="0"/>
              <a:t>redux</a:t>
            </a:r>
            <a:r>
              <a:rPr lang="en-US" dirty="0" smtClean="0"/>
              <a:t> (expressions in the application form)</a:t>
            </a:r>
          </a:p>
          <a:p>
            <a:pPr lvl="1"/>
            <a:r>
              <a:rPr lang="en-US" dirty="0"/>
              <a:t>(</a:t>
            </a:r>
            <a:r>
              <a:rPr lang="en-US" dirty="0" err="1"/>
              <a:t>λ</a:t>
            </a:r>
            <a:r>
              <a:rPr lang="en-US" dirty="0"/>
              <a:t> x </a:t>
            </a:r>
            <a:r>
              <a:rPr lang="en-US" dirty="0" smtClean="0"/>
              <a:t>. E) N</a:t>
            </a:r>
          </a:p>
          <a:p>
            <a:r>
              <a:rPr lang="en-US" dirty="0" smtClean="0"/>
              <a:t>β-reduction is defined as:</a:t>
            </a:r>
          </a:p>
          <a:p>
            <a:pPr lvl="1"/>
            <a:r>
              <a:rPr lang="en-US" dirty="0"/>
              <a:t>(</a:t>
            </a:r>
            <a:r>
              <a:rPr lang="en-US" dirty="0" err="1"/>
              <a:t>λ</a:t>
            </a:r>
            <a:r>
              <a:rPr lang="en-US" dirty="0"/>
              <a:t> x </a:t>
            </a:r>
            <a:r>
              <a:rPr lang="en-US" dirty="0" smtClean="0"/>
              <a:t>. E) N β-reduces to </a:t>
            </a:r>
          </a:p>
          <a:p>
            <a:pPr lvl="1"/>
            <a:r>
              <a:rPr lang="en-US" dirty="0" smtClean="0"/>
              <a:t>E[</a:t>
            </a:r>
            <a:r>
              <a:rPr lang="en-US" dirty="0" err="1" smtClean="0"/>
              <a:t>x→N</a:t>
            </a:r>
            <a:r>
              <a:rPr lang="en-US" dirty="0" smtClean="0"/>
              <a:t>]</a:t>
            </a:r>
          </a:p>
          <a:p>
            <a:r>
              <a:rPr lang="en-US" dirty="0" smtClean="0"/>
              <a:t>β-normal form is an expression with no </a:t>
            </a:r>
            <a:r>
              <a:rPr lang="en-US" dirty="0" err="1" smtClean="0"/>
              <a:t>reduxes</a:t>
            </a:r>
            <a:endParaRPr lang="en-US" dirty="0" smtClean="0"/>
          </a:p>
          <a:p>
            <a:r>
              <a:rPr lang="en-US" dirty="0" smtClean="0"/>
              <a:t>Full β-reduction is reducing all </a:t>
            </a:r>
            <a:r>
              <a:rPr lang="en-US" dirty="0" err="1" smtClean="0"/>
              <a:t>reduxes</a:t>
            </a:r>
            <a:r>
              <a:rPr lang="en-US" dirty="0" smtClean="0"/>
              <a:t> regardless of where they appear</a:t>
            </a:r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303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</a:t>
            </a:r>
            <a:r>
              <a:rPr lang="en-US" dirty="0" err="1" smtClean="0"/>
              <a:t>λ</a:t>
            </a:r>
            <a:r>
              <a:rPr lang="en-US" dirty="0" smtClean="0"/>
              <a:t> x . x) y </a:t>
            </a:r>
          </a:p>
          <a:p>
            <a:pPr lvl="1"/>
            <a:r>
              <a:rPr lang="en-US" dirty="0" smtClean="0"/>
              <a:t>x[</a:t>
            </a:r>
            <a:r>
              <a:rPr lang="en-US" dirty="0" err="1"/>
              <a:t>x→</a:t>
            </a:r>
            <a:r>
              <a:rPr lang="en-US" dirty="0" err="1" smtClean="0"/>
              <a:t>y</a:t>
            </a:r>
            <a:r>
              <a:rPr lang="en-US" dirty="0" smtClean="0"/>
              <a:t>]</a:t>
            </a:r>
          </a:p>
          <a:p>
            <a:pPr lvl="1"/>
            <a:r>
              <a:rPr lang="en-US" dirty="0" smtClean="0"/>
              <a:t>y</a:t>
            </a:r>
          </a:p>
          <a:p>
            <a:r>
              <a:rPr lang="en-US" dirty="0"/>
              <a:t>(</a:t>
            </a:r>
            <a:r>
              <a:rPr lang="en-US" dirty="0" err="1"/>
              <a:t>λ</a:t>
            </a:r>
            <a:r>
              <a:rPr lang="en-US" dirty="0"/>
              <a:t> x . </a:t>
            </a:r>
            <a:r>
              <a:rPr lang="en-US" dirty="0" smtClean="0"/>
              <a:t>x </a:t>
            </a:r>
            <a:r>
              <a:rPr lang="en-US" dirty="0"/>
              <a:t>(</a:t>
            </a:r>
            <a:r>
              <a:rPr lang="en-US" dirty="0" err="1"/>
              <a:t>λ</a:t>
            </a:r>
            <a:r>
              <a:rPr lang="en-US" dirty="0"/>
              <a:t> x . x</a:t>
            </a:r>
            <a:r>
              <a:rPr lang="en-US" dirty="0" smtClean="0"/>
              <a:t>)) (u r)</a:t>
            </a:r>
          </a:p>
          <a:p>
            <a:pPr lvl="1"/>
            <a:r>
              <a:rPr lang="en-US" dirty="0" smtClean="0"/>
              <a:t>(x </a:t>
            </a:r>
            <a:r>
              <a:rPr lang="en-US" dirty="0"/>
              <a:t>(</a:t>
            </a:r>
            <a:r>
              <a:rPr lang="en-US" dirty="0" err="1"/>
              <a:t>λ</a:t>
            </a:r>
            <a:r>
              <a:rPr lang="en-US" dirty="0"/>
              <a:t> x . x</a:t>
            </a:r>
            <a:r>
              <a:rPr lang="en-US" dirty="0" smtClean="0"/>
              <a:t>))[</a:t>
            </a:r>
            <a:r>
              <a:rPr lang="en-US" dirty="0"/>
              <a:t>x</a:t>
            </a:r>
            <a:r>
              <a:rPr lang="en-US" dirty="0" smtClean="0"/>
              <a:t>→(u r)]</a:t>
            </a:r>
          </a:p>
          <a:p>
            <a:pPr lvl="1"/>
            <a:r>
              <a:rPr lang="en-US" dirty="0" smtClean="0"/>
              <a:t>(u r) </a:t>
            </a:r>
            <a:r>
              <a:rPr lang="en-US" dirty="0"/>
              <a:t>(</a:t>
            </a:r>
            <a:r>
              <a:rPr lang="en-US" dirty="0" err="1"/>
              <a:t>λ</a:t>
            </a:r>
            <a:r>
              <a:rPr lang="en-US" dirty="0"/>
              <a:t> x . x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46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</a:t>
            </a:r>
            <a:r>
              <a:rPr lang="en-US" dirty="0" err="1"/>
              <a:t>λ</a:t>
            </a:r>
            <a:r>
              <a:rPr lang="en-US" dirty="0"/>
              <a:t> x . </a:t>
            </a:r>
            <a:r>
              <a:rPr lang="en-US" dirty="0" smtClean="0"/>
              <a:t>y) ((</a:t>
            </a:r>
            <a:r>
              <a:rPr lang="en-US" dirty="0" err="1" smtClean="0"/>
              <a:t>λ</a:t>
            </a:r>
            <a:r>
              <a:rPr lang="en-US" dirty="0" smtClean="0"/>
              <a:t> z . z z) (</a:t>
            </a:r>
            <a:r>
              <a:rPr lang="en-US" dirty="0" err="1" smtClean="0"/>
              <a:t>λ</a:t>
            </a:r>
            <a:r>
              <a:rPr lang="en-US" dirty="0" smtClean="0"/>
              <a:t> w . w))</a:t>
            </a:r>
          </a:p>
          <a:p>
            <a:pPr lvl="1"/>
            <a:r>
              <a:rPr lang="en-US" dirty="0"/>
              <a:t>(</a:t>
            </a:r>
            <a:r>
              <a:rPr lang="en-US" dirty="0" err="1"/>
              <a:t>λ</a:t>
            </a:r>
            <a:r>
              <a:rPr lang="en-US" dirty="0"/>
              <a:t> x . y) </a:t>
            </a:r>
            <a:r>
              <a:rPr lang="en-US" dirty="0" smtClean="0"/>
              <a:t>(z </a:t>
            </a:r>
            <a:r>
              <a:rPr lang="en-US" dirty="0"/>
              <a:t>z</a:t>
            </a:r>
            <a:r>
              <a:rPr lang="en-US" dirty="0" smtClean="0"/>
              <a:t>)[z→(</a:t>
            </a:r>
            <a:r>
              <a:rPr lang="en-US" dirty="0" err="1" smtClean="0"/>
              <a:t>λ</a:t>
            </a:r>
            <a:r>
              <a:rPr lang="en-US" dirty="0" smtClean="0"/>
              <a:t> </a:t>
            </a:r>
            <a:r>
              <a:rPr lang="en-US" dirty="0"/>
              <a:t>w . w</a:t>
            </a:r>
            <a:r>
              <a:rPr lang="en-US" dirty="0" smtClean="0"/>
              <a:t>)]</a:t>
            </a:r>
            <a:endParaRPr lang="en-US" dirty="0"/>
          </a:p>
          <a:p>
            <a:pPr lvl="1"/>
            <a:r>
              <a:rPr lang="en-US" dirty="0" smtClean="0"/>
              <a:t>(</a:t>
            </a:r>
            <a:r>
              <a:rPr lang="en-US" dirty="0" err="1" smtClean="0"/>
              <a:t>λ</a:t>
            </a:r>
            <a:r>
              <a:rPr lang="en-US" dirty="0" smtClean="0"/>
              <a:t> x . y) ((</a:t>
            </a:r>
            <a:r>
              <a:rPr lang="en-US" dirty="0" err="1" smtClean="0"/>
              <a:t>λ</a:t>
            </a:r>
            <a:r>
              <a:rPr lang="en-US" dirty="0" smtClean="0"/>
              <a:t> w . w) (</a:t>
            </a:r>
            <a:r>
              <a:rPr lang="en-US" dirty="0" err="1" smtClean="0"/>
              <a:t>λ</a:t>
            </a:r>
            <a:r>
              <a:rPr lang="en-US" dirty="0" smtClean="0"/>
              <a:t> w . w))</a:t>
            </a:r>
          </a:p>
          <a:p>
            <a:pPr lvl="1"/>
            <a:r>
              <a:rPr lang="en-US" dirty="0"/>
              <a:t>(</a:t>
            </a:r>
            <a:r>
              <a:rPr lang="en-US" dirty="0" err="1"/>
              <a:t>λ</a:t>
            </a:r>
            <a:r>
              <a:rPr lang="en-US" dirty="0"/>
              <a:t> x . y) </a:t>
            </a:r>
            <a:r>
              <a:rPr lang="en-US" dirty="0" smtClean="0"/>
              <a:t>(w)[w→(</a:t>
            </a:r>
            <a:r>
              <a:rPr lang="en-US" dirty="0" err="1"/>
              <a:t>λ</a:t>
            </a:r>
            <a:r>
              <a:rPr lang="en-US" dirty="0"/>
              <a:t> w . w</a:t>
            </a:r>
            <a:r>
              <a:rPr lang="en-US" dirty="0" smtClean="0"/>
              <a:t>)]</a:t>
            </a:r>
            <a:endParaRPr lang="en-US" dirty="0"/>
          </a:p>
          <a:p>
            <a:pPr lvl="1"/>
            <a:r>
              <a:rPr lang="en-US" dirty="0"/>
              <a:t>(</a:t>
            </a:r>
            <a:r>
              <a:rPr lang="en-US" dirty="0" err="1"/>
              <a:t>λ</a:t>
            </a:r>
            <a:r>
              <a:rPr lang="en-US" dirty="0"/>
              <a:t> x . y) </a:t>
            </a:r>
            <a:r>
              <a:rPr lang="en-US" dirty="0" smtClean="0"/>
              <a:t>(</a:t>
            </a:r>
            <a:r>
              <a:rPr lang="en-US" dirty="0" err="1" smtClean="0"/>
              <a:t>λ</a:t>
            </a:r>
            <a:r>
              <a:rPr lang="en-US" dirty="0" smtClean="0"/>
              <a:t> </a:t>
            </a:r>
            <a:r>
              <a:rPr lang="en-US" dirty="0"/>
              <a:t>w . w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y[x→(</a:t>
            </a:r>
            <a:r>
              <a:rPr lang="en-US" dirty="0" err="1" smtClean="0"/>
              <a:t>λ</a:t>
            </a:r>
            <a:r>
              <a:rPr lang="en-US" dirty="0" smtClean="0"/>
              <a:t> </a:t>
            </a:r>
            <a:r>
              <a:rPr lang="en-US" dirty="0"/>
              <a:t>w . w</a:t>
            </a:r>
            <a:r>
              <a:rPr lang="en-US" dirty="0" smtClean="0"/>
              <a:t>)]</a:t>
            </a:r>
          </a:p>
          <a:p>
            <a:pPr lvl="1"/>
            <a:r>
              <a:rPr lang="en-US" dirty="0"/>
              <a:t>y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39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</a:t>
            </a:r>
            <a:r>
              <a:rPr lang="en-US" dirty="0" err="1" smtClean="0"/>
              <a:t>λ</a:t>
            </a:r>
            <a:r>
              <a:rPr lang="en-US" dirty="0" smtClean="0"/>
              <a:t> x . x x) (</a:t>
            </a:r>
            <a:r>
              <a:rPr lang="en-US" dirty="0" err="1" smtClean="0"/>
              <a:t>λ</a:t>
            </a:r>
            <a:r>
              <a:rPr lang="en-US" dirty="0" smtClean="0"/>
              <a:t> x . x x)</a:t>
            </a:r>
          </a:p>
          <a:p>
            <a:pPr lvl="1"/>
            <a:r>
              <a:rPr lang="en-US" dirty="0" smtClean="0"/>
              <a:t>(x x)[x→(</a:t>
            </a:r>
            <a:r>
              <a:rPr lang="en-US" dirty="0" err="1" smtClean="0"/>
              <a:t>λ</a:t>
            </a:r>
            <a:r>
              <a:rPr lang="en-US" dirty="0" smtClean="0"/>
              <a:t> x . x x)]</a:t>
            </a:r>
          </a:p>
          <a:p>
            <a:pPr lvl="1"/>
            <a:r>
              <a:rPr lang="en-US" dirty="0"/>
              <a:t>(</a:t>
            </a:r>
            <a:r>
              <a:rPr lang="en-US" dirty="0" err="1"/>
              <a:t>λ</a:t>
            </a:r>
            <a:r>
              <a:rPr lang="en-US" dirty="0"/>
              <a:t> x . x x</a:t>
            </a:r>
            <a:r>
              <a:rPr lang="en-US" dirty="0" smtClean="0"/>
              <a:t>) </a:t>
            </a:r>
            <a:r>
              <a:rPr lang="en-US" dirty="0"/>
              <a:t>(</a:t>
            </a:r>
            <a:r>
              <a:rPr lang="en-US" dirty="0" err="1"/>
              <a:t>λ</a:t>
            </a:r>
            <a:r>
              <a:rPr lang="en-US" dirty="0"/>
              <a:t> x . x x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(x x)[x→(</a:t>
            </a:r>
            <a:r>
              <a:rPr lang="en-US" dirty="0" err="1"/>
              <a:t>λ</a:t>
            </a:r>
            <a:r>
              <a:rPr lang="en-US" dirty="0"/>
              <a:t> x . x x</a:t>
            </a:r>
            <a:r>
              <a:rPr lang="en-US" dirty="0" smtClean="0"/>
              <a:t>)]</a:t>
            </a:r>
          </a:p>
          <a:p>
            <a:pPr lvl="1"/>
            <a:r>
              <a:rPr lang="en-US" dirty="0"/>
              <a:t>(</a:t>
            </a:r>
            <a:r>
              <a:rPr lang="en-US" dirty="0" err="1"/>
              <a:t>λ</a:t>
            </a:r>
            <a:r>
              <a:rPr lang="en-US" dirty="0"/>
              <a:t> x . x x) (</a:t>
            </a:r>
            <a:r>
              <a:rPr lang="en-US" dirty="0" err="1"/>
              <a:t>λ</a:t>
            </a:r>
            <a:r>
              <a:rPr lang="en-US" dirty="0"/>
              <a:t> x . x x)</a:t>
            </a:r>
          </a:p>
          <a:p>
            <a:pPr lvl="1"/>
            <a:r>
              <a:rPr lang="is-IS" dirty="0" smtClean="0"/>
              <a:t>…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191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Boolean Logic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 = (</a:t>
            </a:r>
            <a:r>
              <a:rPr lang="en-US" dirty="0" err="1" smtClean="0"/>
              <a:t>λ</a:t>
            </a:r>
            <a:r>
              <a:rPr lang="en-US" dirty="0" smtClean="0"/>
              <a:t> x . </a:t>
            </a:r>
            <a:r>
              <a:rPr lang="en-US" dirty="0" err="1" smtClean="0"/>
              <a:t>λ</a:t>
            </a:r>
            <a:r>
              <a:rPr lang="en-US" dirty="0" smtClean="0"/>
              <a:t> y . x)</a:t>
            </a:r>
          </a:p>
          <a:p>
            <a:r>
              <a:rPr lang="en-US" dirty="0" smtClean="0"/>
              <a:t>F = (</a:t>
            </a:r>
            <a:r>
              <a:rPr lang="en-US" dirty="0" err="1" smtClean="0"/>
              <a:t>λ</a:t>
            </a:r>
            <a:r>
              <a:rPr lang="en-US" dirty="0" smtClean="0"/>
              <a:t> x . </a:t>
            </a:r>
            <a:r>
              <a:rPr lang="en-US" dirty="0" err="1" smtClean="0"/>
              <a:t>λ</a:t>
            </a:r>
            <a:r>
              <a:rPr lang="en-US" dirty="0" smtClean="0"/>
              <a:t> y . y)</a:t>
            </a:r>
          </a:p>
          <a:p>
            <a:r>
              <a:rPr lang="en-US" dirty="0" smtClean="0"/>
              <a:t>and = (</a:t>
            </a:r>
            <a:r>
              <a:rPr lang="en-US" dirty="0" err="1" smtClean="0"/>
              <a:t>λ</a:t>
            </a:r>
            <a:r>
              <a:rPr lang="en-US" dirty="0" smtClean="0"/>
              <a:t> a . </a:t>
            </a:r>
            <a:r>
              <a:rPr lang="en-US" dirty="0" err="1" smtClean="0"/>
              <a:t>λ</a:t>
            </a:r>
            <a:r>
              <a:rPr lang="en-US" dirty="0" smtClean="0"/>
              <a:t> b . a b F)</a:t>
            </a:r>
          </a:p>
          <a:p>
            <a:r>
              <a:rPr lang="en-US" dirty="0" smtClean="0"/>
              <a:t>and T T</a:t>
            </a:r>
          </a:p>
          <a:p>
            <a:pPr lvl="1"/>
            <a:r>
              <a:rPr lang="en-US" dirty="0"/>
              <a:t>(</a:t>
            </a:r>
            <a:r>
              <a:rPr lang="en-US" dirty="0" err="1"/>
              <a:t>λ</a:t>
            </a:r>
            <a:r>
              <a:rPr lang="en-US" dirty="0"/>
              <a:t> a . </a:t>
            </a:r>
            <a:r>
              <a:rPr lang="en-US" dirty="0" err="1"/>
              <a:t>λ</a:t>
            </a:r>
            <a:r>
              <a:rPr lang="en-US" dirty="0"/>
              <a:t> b . a b (</a:t>
            </a:r>
            <a:r>
              <a:rPr lang="en-US" dirty="0" err="1"/>
              <a:t>λ</a:t>
            </a:r>
            <a:r>
              <a:rPr lang="en-US" dirty="0"/>
              <a:t> x . </a:t>
            </a:r>
            <a:r>
              <a:rPr lang="en-US" dirty="0" err="1"/>
              <a:t>λ</a:t>
            </a:r>
            <a:r>
              <a:rPr lang="en-US" dirty="0"/>
              <a:t> y . y</a:t>
            </a:r>
            <a:r>
              <a:rPr lang="en-US" dirty="0" smtClean="0"/>
              <a:t>))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446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T 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(</a:t>
            </a:r>
            <a:r>
              <a:rPr lang="en-US" dirty="0" err="1"/>
              <a:t>λ</a:t>
            </a:r>
            <a:r>
              <a:rPr lang="en-US" dirty="0"/>
              <a:t> a . </a:t>
            </a:r>
            <a:r>
              <a:rPr lang="en-US" dirty="0" err="1"/>
              <a:t>λ</a:t>
            </a:r>
            <a:r>
              <a:rPr lang="en-US" dirty="0"/>
              <a:t> b . a b (</a:t>
            </a:r>
            <a:r>
              <a:rPr lang="en-US" dirty="0" err="1"/>
              <a:t>λ</a:t>
            </a:r>
            <a:r>
              <a:rPr lang="en-US" dirty="0"/>
              <a:t> x . </a:t>
            </a:r>
            <a:r>
              <a:rPr lang="en-US" dirty="0" err="1"/>
              <a:t>λ</a:t>
            </a:r>
            <a:r>
              <a:rPr lang="en-US" dirty="0"/>
              <a:t> y . y</a:t>
            </a:r>
            <a:r>
              <a:rPr lang="en-US" dirty="0" smtClean="0"/>
              <a:t>)) </a:t>
            </a:r>
            <a:r>
              <a:rPr lang="en-US" dirty="0"/>
              <a:t>(</a:t>
            </a:r>
            <a:r>
              <a:rPr lang="en-US" dirty="0" err="1"/>
              <a:t>λ</a:t>
            </a:r>
            <a:r>
              <a:rPr lang="en-US" dirty="0"/>
              <a:t> x . </a:t>
            </a:r>
            <a:r>
              <a:rPr lang="en-US" dirty="0" err="1"/>
              <a:t>λ</a:t>
            </a:r>
            <a:r>
              <a:rPr lang="en-US" dirty="0"/>
              <a:t> y . </a:t>
            </a:r>
            <a:r>
              <a:rPr lang="en-US" dirty="0" smtClean="0"/>
              <a:t>x) </a:t>
            </a:r>
            <a:r>
              <a:rPr lang="en-US" dirty="0"/>
              <a:t>(</a:t>
            </a:r>
            <a:r>
              <a:rPr lang="en-US" dirty="0" err="1"/>
              <a:t>λ</a:t>
            </a:r>
            <a:r>
              <a:rPr lang="en-US" dirty="0"/>
              <a:t> x . </a:t>
            </a:r>
            <a:r>
              <a:rPr lang="en-US" dirty="0" err="1"/>
              <a:t>λ</a:t>
            </a:r>
            <a:r>
              <a:rPr lang="en-US" dirty="0"/>
              <a:t> y . x</a:t>
            </a:r>
            <a:r>
              <a:rPr lang="en-US" dirty="0" smtClean="0"/>
              <a:t>)</a:t>
            </a:r>
          </a:p>
          <a:p>
            <a:r>
              <a:rPr lang="en-US" dirty="0" smtClean="0"/>
              <a:t>(</a:t>
            </a:r>
            <a:r>
              <a:rPr lang="en-US" dirty="0" err="1" smtClean="0"/>
              <a:t>λ</a:t>
            </a:r>
            <a:r>
              <a:rPr lang="en-US" dirty="0" smtClean="0"/>
              <a:t> </a:t>
            </a:r>
            <a:r>
              <a:rPr lang="en-US" dirty="0"/>
              <a:t>b . a b (</a:t>
            </a:r>
            <a:r>
              <a:rPr lang="en-US" dirty="0" err="1"/>
              <a:t>λ</a:t>
            </a:r>
            <a:r>
              <a:rPr lang="en-US" dirty="0"/>
              <a:t> x . </a:t>
            </a:r>
            <a:r>
              <a:rPr lang="en-US" dirty="0" err="1"/>
              <a:t>λ</a:t>
            </a:r>
            <a:r>
              <a:rPr lang="en-US" dirty="0"/>
              <a:t> y . y</a:t>
            </a:r>
            <a:r>
              <a:rPr lang="en-US" dirty="0" smtClean="0"/>
              <a:t>))[a</a:t>
            </a:r>
            <a:r>
              <a:rPr lang="en-US" dirty="0"/>
              <a:t> →</a:t>
            </a:r>
            <a:r>
              <a:rPr lang="en-US" dirty="0" smtClean="0"/>
              <a:t>(</a:t>
            </a:r>
            <a:r>
              <a:rPr lang="en-US" dirty="0" err="1" smtClean="0"/>
              <a:t>λ</a:t>
            </a:r>
            <a:r>
              <a:rPr lang="en-US" dirty="0" smtClean="0"/>
              <a:t> </a:t>
            </a:r>
            <a:r>
              <a:rPr lang="en-US" dirty="0"/>
              <a:t>x . </a:t>
            </a:r>
            <a:r>
              <a:rPr lang="en-US" dirty="0" err="1"/>
              <a:t>λ</a:t>
            </a:r>
            <a:r>
              <a:rPr lang="en-US" dirty="0"/>
              <a:t> y . x</a:t>
            </a:r>
            <a:r>
              <a:rPr lang="en-US" dirty="0" smtClean="0"/>
              <a:t>)] </a:t>
            </a:r>
            <a:r>
              <a:rPr lang="en-US" dirty="0"/>
              <a:t>(</a:t>
            </a:r>
            <a:r>
              <a:rPr lang="en-US" dirty="0" err="1"/>
              <a:t>λ</a:t>
            </a:r>
            <a:r>
              <a:rPr lang="en-US" dirty="0"/>
              <a:t> x . </a:t>
            </a:r>
            <a:r>
              <a:rPr lang="en-US" dirty="0" err="1"/>
              <a:t>λ</a:t>
            </a:r>
            <a:r>
              <a:rPr lang="en-US" dirty="0"/>
              <a:t> y . x</a:t>
            </a:r>
            <a:r>
              <a:rPr lang="en-US" dirty="0" smtClean="0"/>
              <a:t>)</a:t>
            </a:r>
          </a:p>
          <a:p>
            <a:r>
              <a:rPr lang="en-US" dirty="0"/>
              <a:t>(</a:t>
            </a:r>
            <a:r>
              <a:rPr lang="en-US" dirty="0" err="1"/>
              <a:t>λ</a:t>
            </a:r>
            <a:r>
              <a:rPr lang="en-US" dirty="0"/>
              <a:t> b . (</a:t>
            </a:r>
            <a:r>
              <a:rPr lang="en-US" dirty="0" err="1"/>
              <a:t>λ</a:t>
            </a:r>
            <a:r>
              <a:rPr lang="en-US" dirty="0"/>
              <a:t> x . </a:t>
            </a:r>
            <a:r>
              <a:rPr lang="en-US" dirty="0" err="1"/>
              <a:t>λ</a:t>
            </a:r>
            <a:r>
              <a:rPr lang="en-US" dirty="0"/>
              <a:t> y . x)</a:t>
            </a:r>
            <a:r>
              <a:rPr lang="en-US" dirty="0" smtClean="0"/>
              <a:t> </a:t>
            </a:r>
            <a:r>
              <a:rPr lang="en-US" dirty="0"/>
              <a:t>b (</a:t>
            </a:r>
            <a:r>
              <a:rPr lang="en-US" dirty="0" err="1"/>
              <a:t>λ</a:t>
            </a:r>
            <a:r>
              <a:rPr lang="en-US" dirty="0"/>
              <a:t> x . </a:t>
            </a:r>
            <a:r>
              <a:rPr lang="en-US" dirty="0" err="1"/>
              <a:t>λ</a:t>
            </a:r>
            <a:r>
              <a:rPr lang="en-US" dirty="0"/>
              <a:t> y . y</a:t>
            </a:r>
            <a:r>
              <a:rPr lang="en-US" dirty="0" smtClean="0"/>
              <a:t>)) </a:t>
            </a:r>
            <a:r>
              <a:rPr lang="en-US" dirty="0"/>
              <a:t>(</a:t>
            </a:r>
            <a:r>
              <a:rPr lang="en-US" dirty="0" err="1"/>
              <a:t>λ</a:t>
            </a:r>
            <a:r>
              <a:rPr lang="en-US" dirty="0"/>
              <a:t> x . </a:t>
            </a:r>
            <a:r>
              <a:rPr lang="en-US" dirty="0" err="1"/>
              <a:t>λ</a:t>
            </a:r>
            <a:r>
              <a:rPr lang="en-US" dirty="0"/>
              <a:t> y . x</a:t>
            </a:r>
            <a:r>
              <a:rPr lang="en-US" dirty="0" smtClean="0"/>
              <a:t>)</a:t>
            </a:r>
          </a:p>
          <a:p>
            <a:r>
              <a:rPr lang="en-US" dirty="0" smtClean="0"/>
              <a:t>((</a:t>
            </a:r>
            <a:r>
              <a:rPr lang="en-US" dirty="0" err="1" smtClean="0"/>
              <a:t>λ</a:t>
            </a:r>
            <a:r>
              <a:rPr lang="en-US" dirty="0" smtClean="0"/>
              <a:t> </a:t>
            </a:r>
            <a:r>
              <a:rPr lang="en-US" dirty="0"/>
              <a:t>x . </a:t>
            </a:r>
            <a:r>
              <a:rPr lang="en-US" dirty="0" err="1"/>
              <a:t>λ</a:t>
            </a:r>
            <a:r>
              <a:rPr lang="en-US" dirty="0"/>
              <a:t> y . x) b (</a:t>
            </a:r>
            <a:r>
              <a:rPr lang="en-US" dirty="0" err="1"/>
              <a:t>λ</a:t>
            </a:r>
            <a:r>
              <a:rPr lang="en-US" dirty="0"/>
              <a:t> x . </a:t>
            </a:r>
            <a:r>
              <a:rPr lang="en-US" dirty="0" err="1"/>
              <a:t>λ</a:t>
            </a:r>
            <a:r>
              <a:rPr lang="en-US" dirty="0"/>
              <a:t> y . y</a:t>
            </a:r>
            <a:r>
              <a:rPr lang="en-US" dirty="0" smtClean="0"/>
              <a:t>))[b→(</a:t>
            </a:r>
            <a:r>
              <a:rPr lang="en-US" dirty="0" err="1"/>
              <a:t>λ</a:t>
            </a:r>
            <a:r>
              <a:rPr lang="en-US" dirty="0"/>
              <a:t> x . </a:t>
            </a:r>
            <a:r>
              <a:rPr lang="en-US" dirty="0" err="1"/>
              <a:t>λ</a:t>
            </a:r>
            <a:r>
              <a:rPr lang="en-US" dirty="0"/>
              <a:t> y . x</a:t>
            </a:r>
            <a:r>
              <a:rPr lang="en-US" dirty="0" smtClean="0"/>
              <a:t>)]</a:t>
            </a:r>
          </a:p>
          <a:p>
            <a:r>
              <a:rPr lang="en-US" dirty="0"/>
              <a:t>(</a:t>
            </a:r>
            <a:r>
              <a:rPr lang="en-US" dirty="0" err="1"/>
              <a:t>λ</a:t>
            </a:r>
            <a:r>
              <a:rPr lang="en-US" dirty="0"/>
              <a:t> x . </a:t>
            </a:r>
            <a:r>
              <a:rPr lang="en-US" dirty="0" err="1"/>
              <a:t>λ</a:t>
            </a:r>
            <a:r>
              <a:rPr lang="en-US" dirty="0"/>
              <a:t> y . x) (</a:t>
            </a:r>
            <a:r>
              <a:rPr lang="en-US" dirty="0" err="1"/>
              <a:t>λ</a:t>
            </a:r>
            <a:r>
              <a:rPr lang="en-US" dirty="0"/>
              <a:t> x . </a:t>
            </a:r>
            <a:r>
              <a:rPr lang="en-US" dirty="0" err="1"/>
              <a:t>λ</a:t>
            </a:r>
            <a:r>
              <a:rPr lang="en-US" dirty="0"/>
              <a:t> y . x) (</a:t>
            </a:r>
            <a:r>
              <a:rPr lang="en-US" dirty="0" err="1"/>
              <a:t>λ</a:t>
            </a:r>
            <a:r>
              <a:rPr lang="en-US" dirty="0"/>
              <a:t> x . </a:t>
            </a:r>
            <a:r>
              <a:rPr lang="en-US" dirty="0" err="1"/>
              <a:t>λ</a:t>
            </a:r>
            <a:r>
              <a:rPr lang="en-US" dirty="0"/>
              <a:t> y . y</a:t>
            </a:r>
            <a:r>
              <a:rPr lang="en-US" dirty="0" smtClean="0"/>
              <a:t>)</a:t>
            </a:r>
          </a:p>
          <a:p>
            <a:r>
              <a:rPr lang="en-US" dirty="0" smtClean="0"/>
              <a:t>(</a:t>
            </a:r>
            <a:r>
              <a:rPr lang="en-US" dirty="0" err="1" smtClean="0"/>
              <a:t>λ</a:t>
            </a:r>
            <a:r>
              <a:rPr lang="en-US" dirty="0" smtClean="0"/>
              <a:t> </a:t>
            </a:r>
            <a:r>
              <a:rPr lang="en-US" dirty="0"/>
              <a:t>y . x</a:t>
            </a:r>
            <a:r>
              <a:rPr lang="en-US" dirty="0" smtClean="0"/>
              <a:t>)[x</a:t>
            </a:r>
            <a:r>
              <a:rPr lang="en-US" dirty="0"/>
              <a:t> </a:t>
            </a:r>
            <a:r>
              <a:rPr lang="en-US" dirty="0" smtClean="0"/>
              <a:t>→(</a:t>
            </a:r>
            <a:r>
              <a:rPr lang="en-US" dirty="0" err="1"/>
              <a:t>λ</a:t>
            </a:r>
            <a:r>
              <a:rPr lang="en-US" dirty="0"/>
              <a:t> x . </a:t>
            </a:r>
            <a:r>
              <a:rPr lang="en-US" dirty="0" err="1"/>
              <a:t>λ</a:t>
            </a:r>
            <a:r>
              <a:rPr lang="en-US" dirty="0"/>
              <a:t> y . x</a:t>
            </a:r>
            <a:r>
              <a:rPr lang="en-US" dirty="0" smtClean="0"/>
              <a:t>)] </a:t>
            </a:r>
            <a:r>
              <a:rPr lang="en-US" dirty="0"/>
              <a:t>(</a:t>
            </a:r>
            <a:r>
              <a:rPr lang="en-US" dirty="0" err="1"/>
              <a:t>λ</a:t>
            </a:r>
            <a:r>
              <a:rPr lang="en-US" dirty="0"/>
              <a:t> x . </a:t>
            </a:r>
            <a:r>
              <a:rPr lang="en-US" dirty="0" err="1"/>
              <a:t>λ</a:t>
            </a:r>
            <a:r>
              <a:rPr lang="en-US" dirty="0"/>
              <a:t> y . y</a:t>
            </a:r>
            <a:r>
              <a:rPr lang="en-US" dirty="0" smtClean="0"/>
              <a:t>)</a:t>
            </a:r>
          </a:p>
          <a:p>
            <a:r>
              <a:rPr lang="en-US" dirty="0"/>
              <a:t>(</a:t>
            </a:r>
            <a:r>
              <a:rPr lang="en-US" dirty="0" err="1"/>
              <a:t>λ</a:t>
            </a:r>
            <a:r>
              <a:rPr lang="en-US" dirty="0"/>
              <a:t> y . (</a:t>
            </a:r>
            <a:r>
              <a:rPr lang="en-US" dirty="0" err="1"/>
              <a:t>λ</a:t>
            </a:r>
            <a:r>
              <a:rPr lang="en-US" dirty="0"/>
              <a:t> x . </a:t>
            </a:r>
            <a:r>
              <a:rPr lang="en-US" dirty="0" err="1"/>
              <a:t>λ</a:t>
            </a:r>
            <a:r>
              <a:rPr lang="en-US" dirty="0"/>
              <a:t> y . x</a:t>
            </a:r>
            <a:r>
              <a:rPr lang="en-US" dirty="0" smtClean="0"/>
              <a:t>)) (</a:t>
            </a:r>
            <a:r>
              <a:rPr lang="en-US" dirty="0" err="1" smtClean="0"/>
              <a:t>λ</a:t>
            </a:r>
            <a:r>
              <a:rPr lang="en-US" dirty="0" smtClean="0"/>
              <a:t> </a:t>
            </a:r>
            <a:r>
              <a:rPr lang="en-US" dirty="0"/>
              <a:t>x . </a:t>
            </a:r>
            <a:r>
              <a:rPr lang="en-US" dirty="0" err="1"/>
              <a:t>λ</a:t>
            </a:r>
            <a:r>
              <a:rPr lang="en-US" dirty="0"/>
              <a:t> y . y</a:t>
            </a:r>
            <a:r>
              <a:rPr lang="en-US" dirty="0" smtClean="0"/>
              <a:t>)</a:t>
            </a:r>
          </a:p>
          <a:p>
            <a:r>
              <a:rPr lang="en-US" dirty="0" smtClean="0"/>
              <a:t>(</a:t>
            </a:r>
            <a:r>
              <a:rPr lang="en-US" dirty="0" err="1" smtClean="0"/>
              <a:t>λ</a:t>
            </a:r>
            <a:r>
              <a:rPr lang="en-US" dirty="0" smtClean="0"/>
              <a:t> </a:t>
            </a:r>
            <a:r>
              <a:rPr lang="en-US" dirty="0"/>
              <a:t>x . </a:t>
            </a:r>
            <a:r>
              <a:rPr lang="en-US" dirty="0" err="1"/>
              <a:t>λ</a:t>
            </a:r>
            <a:r>
              <a:rPr lang="en-US" dirty="0"/>
              <a:t> y . x</a:t>
            </a:r>
            <a:r>
              <a:rPr lang="en-US" dirty="0" smtClean="0"/>
              <a:t>)[y→(</a:t>
            </a:r>
            <a:r>
              <a:rPr lang="en-US" dirty="0" err="1"/>
              <a:t>λ</a:t>
            </a:r>
            <a:r>
              <a:rPr lang="en-US" dirty="0"/>
              <a:t> x . </a:t>
            </a:r>
            <a:r>
              <a:rPr lang="en-US" dirty="0" err="1"/>
              <a:t>λ</a:t>
            </a:r>
            <a:r>
              <a:rPr lang="en-US" dirty="0"/>
              <a:t> y . y</a:t>
            </a:r>
            <a:r>
              <a:rPr lang="en-US" dirty="0" smtClean="0"/>
              <a:t>)]</a:t>
            </a:r>
          </a:p>
          <a:p>
            <a:r>
              <a:rPr lang="en-US" dirty="0"/>
              <a:t>(</a:t>
            </a:r>
            <a:r>
              <a:rPr lang="en-US" dirty="0" err="1"/>
              <a:t>λ</a:t>
            </a:r>
            <a:r>
              <a:rPr lang="en-US" dirty="0"/>
              <a:t> x . </a:t>
            </a:r>
            <a:r>
              <a:rPr lang="en-US" dirty="0" err="1"/>
              <a:t>λ</a:t>
            </a:r>
            <a:r>
              <a:rPr lang="en-US" dirty="0"/>
              <a:t> y . x</a:t>
            </a:r>
            <a:r>
              <a:rPr lang="en-US" dirty="0" smtClean="0"/>
              <a:t>)</a:t>
            </a:r>
          </a:p>
          <a:p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558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T </a:t>
            </a:r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(</a:t>
            </a:r>
            <a:r>
              <a:rPr lang="en-US" dirty="0" err="1"/>
              <a:t>λ</a:t>
            </a:r>
            <a:r>
              <a:rPr lang="en-US" dirty="0"/>
              <a:t> a . </a:t>
            </a:r>
            <a:r>
              <a:rPr lang="en-US" dirty="0" err="1"/>
              <a:t>λ</a:t>
            </a:r>
            <a:r>
              <a:rPr lang="en-US" dirty="0"/>
              <a:t> b . a b </a:t>
            </a:r>
            <a:r>
              <a:rPr lang="en-US" dirty="0" smtClean="0"/>
              <a:t>F) T F</a:t>
            </a:r>
          </a:p>
          <a:p>
            <a:r>
              <a:rPr lang="en-US" dirty="0"/>
              <a:t>(</a:t>
            </a:r>
            <a:r>
              <a:rPr lang="en-US" dirty="0" err="1" smtClean="0"/>
              <a:t>λ</a:t>
            </a:r>
            <a:r>
              <a:rPr lang="en-US" dirty="0" smtClean="0"/>
              <a:t> </a:t>
            </a:r>
            <a:r>
              <a:rPr lang="en-US" dirty="0"/>
              <a:t>b . a b F</a:t>
            </a:r>
            <a:r>
              <a:rPr lang="en-US" dirty="0" smtClean="0"/>
              <a:t>)[</a:t>
            </a:r>
            <a:r>
              <a:rPr lang="en-US" dirty="0" err="1" smtClean="0"/>
              <a:t>a→T</a:t>
            </a:r>
            <a:r>
              <a:rPr lang="en-US" dirty="0" smtClean="0"/>
              <a:t>] F</a:t>
            </a:r>
          </a:p>
          <a:p>
            <a:r>
              <a:rPr lang="en-US" dirty="0"/>
              <a:t>(</a:t>
            </a:r>
            <a:r>
              <a:rPr lang="en-US" dirty="0" err="1"/>
              <a:t>λ</a:t>
            </a:r>
            <a:r>
              <a:rPr lang="en-US" dirty="0"/>
              <a:t> b . </a:t>
            </a:r>
            <a:r>
              <a:rPr lang="en-US" dirty="0" smtClean="0"/>
              <a:t>T </a:t>
            </a:r>
            <a:r>
              <a:rPr lang="en-US" dirty="0"/>
              <a:t>b F</a:t>
            </a:r>
            <a:r>
              <a:rPr lang="en-US" dirty="0" smtClean="0"/>
              <a:t>) F</a:t>
            </a:r>
          </a:p>
          <a:p>
            <a:r>
              <a:rPr lang="en-US" dirty="0" smtClean="0"/>
              <a:t>(T </a:t>
            </a:r>
            <a:r>
              <a:rPr lang="en-US" dirty="0"/>
              <a:t>b F</a:t>
            </a:r>
            <a:r>
              <a:rPr lang="en-US" dirty="0" smtClean="0"/>
              <a:t>)[</a:t>
            </a:r>
            <a:r>
              <a:rPr lang="en-US" dirty="0" err="1" smtClean="0"/>
              <a:t>b→F</a:t>
            </a:r>
            <a:r>
              <a:rPr lang="en-US" dirty="0" smtClean="0"/>
              <a:t>]</a:t>
            </a:r>
          </a:p>
          <a:p>
            <a:r>
              <a:rPr lang="en-US" dirty="0" smtClean="0"/>
              <a:t>(T F F)</a:t>
            </a:r>
          </a:p>
          <a:p>
            <a:r>
              <a:rPr lang="en-US" dirty="0" smtClean="0"/>
              <a:t>(</a:t>
            </a:r>
            <a:r>
              <a:rPr lang="en-US" dirty="0" err="1"/>
              <a:t>λ</a:t>
            </a:r>
            <a:r>
              <a:rPr lang="en-US" dirty="0"/>
              <a:t> x . </a:t>
            </a:r>
            <a:r>
              <a:rPr lang="en-US" dirty="0" err="1"/>
              <a:t>λ</a:t>
            </a:r>
            <a:r>
              <a:rPr lang="en-US" dirty="0"/>
              <a:t> y . x</a:t>
            </a:r>
            <a:r>
              <a:rPr lang="en-US" dirty="0" smtClean="0"/>
              <a:t>) F F</a:t>
            </a:r>
          </a:p>
          <a:p>
            <a:r>
              <a:rPr lang="en-US" dirty="0"/>
              <a:t>(</a:t>
            </a:r>
            <a:r>
              <a:rPr lang="en-US" dirty="0" err="1" smtClean="0"/>
              <a:t>λ</a:t>
            </a:r>
            <a:r>
              <a:rPr lang="en-US" dirty="0" smtClean="0"/>
              <a:t> </a:t>
            </a:r>
            <a:r>
              <a:rPr lang="en-US" dirty="0"/>
              <a:t>y . x</a:t>
            </a:r>
            <a:r>
              <a:rPr lang="en-US" dirty="0" smtClean="0"/>
              <a:t>)[</a:t>
            </a:r>
            <a:r>
              <a:rPr lang="en-US" dirty="0" err="1" smtClean="0"/>
              <a:t>x→F</a:t>
            </a:r>
            <a:r>
              <a:rPr lang="en-US" dirty="0" smtClean="0"/>
              <a:t>] F</a:t>
            </a:r>
          </a:p>
          <a:p>
            <a:r>
              <a:rPr lang="en-US" dirty="0"/>
              <a:t>(</a:t>
            </a:r>
            <a:r>
              <a:rPr lang="en-US" dirty="0" err="1"/>
              <a:t>λ</a:t>
            </a:r>
            <a:r>
              <a:rPr lang="en-US" dirty="0"/>
              <a:t> y . </a:t>
            </a:r>
            <a:r>
              <a:rPr lang="en-US" dirty="0" smtClean="0"/>
              <a:t>F) F</a:t>
            </a:r>
          </a:p>
          <a:p>
            <a:r>
              <a:rPr lang="en-US" dirty="0" smtClean="0"/>
              <a:t>F[</a:t>
            </a:r>
            <a:r>
              <a:rPr lang="en-US" dirty="0" err="1" smtClean="0"/>
              <a:t>y→F</a:t>
            </a:r>
            <a:r>
              <a:rPr lang="en-US" dirty="0" smtClean="0"/>
              <a:t>]</a:t>
            </a:r>
          </a:p>
          <a:p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542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F 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</a:t>
            </a:r>
            <a:r>
              <a:rPr lang="en-US" dirty="0" err="1"/>
              <a:t>λ</a:t>
            </a:r>
            <a:r>
              <a:rPr lang="en-US" dirty="0"/>
              <a:t> a . </a:t>
            </a:r>
            <a:r>
              <a:rPr lang="en-US" dirty="0" err="1"/>
              <a:t>λ</a:t>
            </a:r>
            <a:r>
              <a:rPr lang="en-US" dirty="0"/>
              <a:t> b . a b F) </a:t>
            </a:r>
            <a:r>
              <a:rPr lang="en-US" dirty="0" smtClean="0"/>
              <a:t>F T</a:t>
            </a:r>
          </a:p>
          <a:p>
            <a:r>
              <a:rPr lang="en-US" dirty="0" smtClean="0"/>
              <a:t>F T F</a:t>
            </a:r>
          </a:p>
          <a:p>
            <a:r>
              <a:rPr lang="en-US" dirty="0"/>
              <a:t>F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641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F 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</a:t>
            </a:r>
            <a:r>
              <a:rPr lang="en-US" dirty="0" err="1"/>
              <a:t>λ</a:t>
            </a:r>
            <a:r>
              <a:rPr lang="en-US" dirty="0"/>
              <a:t> a . </a:t>
            </a:r>
            <a:r>
              <a:rPr lang="en-US" dirty="0" err="1"/>
              <a:t>λ</a:t>
            </a:r>
            <a:r>
              <a:rPr lang="en-US" dirty="0"/>
              <a:t> b . a b F) F </a:t>
            </a:r>
            <a:r>
              <a:rPr lang="en-US" dirty="0" smtClean="0"/>
              <a:t>F</a:t>
            </a:r>
          </a:p>
          <a:p>
            <a:r>
              <a:rPr lang="en-US" dirty="0" smtClean="0"/>
              <a:t>F F F</a:t>
            </a:r>
          </a:p>
          <a:p>
            <a:r>
              <a:rPr lang="en-US" dirty="0"/>
              <a:t>F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012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Everything in lambda calculus is an expression (E)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E</a:t>
            </a:r>
            <a:r>
              <a:rPr lang="en-US" dirty="0"/>
              <a:t> </a:t>
            </a:r>
            <a:r>
              <a:rPr lang="en-US" dirty="0" smtClean="0"/>
              <a:t>→ ID</a:t>
            </a:r>
          </a:p>
          <a:p>
            <a:pPr marL="0" indent="0">
              <a:buNone/>
            </a:pPr>
            <a:r>
              <a:rPr lang="en-US" dirty="0" smtClean="0"/>
              <a:t>E → </a:t>
            </a:r>
            <a:r>
              <a:rPr lang="en-US" dirty="0" err="1" smtClean="0"/>
              <a:t>λ</a:t>
            </a:r>
            <a:r>
              <a:rPr lang="en-US" dirty="0" smtClean="0"/>
              <a:t> ID . E</a:t>
            </a:r>
          </a:p>
          <a:p>
            <a:pPr marL="0" indent="0">
              <a:buNone/>
            </a:pPr>
            <a:r>
              <a:rPr lang="en-US" dirty="0" smtClean="0"/>
              <a:t>E → E E</a:t>
            </a:r>
          </a:p>
          <a:p>
            <a:pPr marL="0" indent="0">
              <a:buNone/>
            </a:pPr>
            <a:r>
              <a:rPr lang="en-US" dirty="0" smtClean="0"/>
              <a:t>E → (E)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174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not T = F</a:t>
            </a:r>
          </a:p>
          <a:p>
            <a:r>
              <a:rPr lang="en-US" dirty="0" smtClean="0"/>
              <a:t>not F = T</a:t>
            </a:r>
          </a:p>
          <a:p>
            <a:r>
              <a:rPr lang="en-US" dirty="0" smtClean="0"/>
              <a:t>not = (</a:t>
            </a:r>
            <a:r>
              <a:rPr lang="en-US" dirty="0" err="1" smtClean="0"/>
              <a:t>λ</a:t>
            </a:r>
            <a:r>
              <a:rPr lang="en-US" dirty="0" smtClean="0"/>
              <a:t> </a:t>
            </a:r>
            <a:r>
              <a:rPr lang="en-US" dirty="0"/>
              <a:t>a </a:t>
            </a:r>
            <a:r>
              <a:rPr lang="en-US" dirty="0" smtClean="0"/>
              <a:t>. a F T)</a:t>
            </a:r>
          </a:p>
          <a:p>
            <a:r>
              <a:rPr lang="en-US" dirty="0" smtClean="0"/>
              <a:t>not T</a:t>
            </a:r>
          </a:p>
          <a:p>
            <a:pPr lvl="1"/>
            <a:r>
              <a:rPr lang="en-US" dirty="0"/>
              <a:t>(</a:t>
            </a:r>
            <a:r>
              <a:rPr lang="en-US" dirty="0" err="1"/>
              <a:t>λ</a:t>
            </a:r>
            <a:r>
              <a:rPr lang="en-US" dirty="0"/>
              <a:t> a . a F T</a:t>
            </a:r>
            <a:r>
              <a:rPr lang="en-US" dirty="0" smtClean="0"/>
              <a:t>) T</a:t>
            </a:r>
          </a:p>
          <a:p>
            <a:pPr lvl="1"/>
            <a:r>
              <a:rPr lang="en-US" dirty="0" smtClean="0"/>
              <a:t>T F T</a:t>
            </a:r>
          </a:p>
          <a:p>
            <a:pPr lvl="1"/>
            <a:r>
              <a:rPr lang="en-US" dirty="0" smtClean="0"/>
              <a:t>F</a:t>
            </a:r>
          </a:p>
          <a:p>
            <a:r>
              <a:rPr lang="en-US" dirty="0" smtClean="0"/>
              <a:t>not F</a:t>
            </a:r>
          </a:p>
          <a:p>
            <a:pPr lvl="1"/>
            <a:r>
              <a:rPr lang="en-US" dirty="0"/>
              <a:t>(</a:t>
            </a:r>
            <a:r>
              <a:rPr lang="en-US" dirty="0" err="1"/>
              <a:t>λ</a:t>
            </a:r>
            <a:r>
              <a:rPr lang="en-US" dirty="0"/>
              <a:t> a . a F T) </a:t>
            </a:r>
            <a:r>
              <a:rPr lang="en-US" dirty="0" smtClean="0"/>
              <a:t>F</a:t>
            </a:r>
          </a:p>
          <a:p>
            <a:pPr lvl="1"/>
            <a:r>
              <a:rPr lang="en-US" dirty="0" smtClean="0"/>
              <a:t>F F T</a:t>
            </a:r>
          </a:p>
          <a:p>
            <a:pPr lvl="1"/>
            <a:r>
              <a:rPr lang="en-US" dirty="0"/>
              <a:t>T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960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Branches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if c then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a</a:t>
            </a: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else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b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if c a b</a:t>
            </a:r>
          </a:p>
          <a:p>
            <a:r>
              <a:rPr lang="en-US" dirty="0" smtClean="0"/>
              <a:t>if T a b = a</a:t>
            </a:r>
          </a:p>
          <a:p>
            <a:r>
              <a:rPr lang="en-US" dirty="0" smtClean="0"/>
              <a:t>if F a b = b</a:t>
            </a:r>
          </a:p>
          <a:p>
            <a:r>
              <a:rPr lang="en-US" dirty="0" smtClean="0"/>
              <a:t>if = (</a:t>
            </a:r>
            <a:r>
              <a:rPr lang="en-US" dirty="0" err="1" smtClean="0"/>
              <a:t>λ</a:t>
            </a:r>
            <a:r>
              <a:rPr lang="en-US" dirty="0" smtClean="0"/>
              <a:t> a . a)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92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T a b</a:t>
            </a:r>
          </a:p>
          <a:p>
            <a:pPr lvl="1"/>
            <a:r>
              <a:rPr lang="en-US" dirty="0"/>
              <a:t>(</a:t>
            </a:r>
            <a:r>
              <a:rPr lang="en-US" dirty="0" err="1"/>
              <a:t>λ</a:t>
            </a:r>
            <a:r>
              <a:rPr lang="en-US" dirty="0"/>
              <a:t> a . a</a:t>
            </a:r>
            <a:r>
              <a:rPr lang="en-US" dirty="0" smtClean="0"/>
              <a:t>) T a b</a:t>
            </a:r>
          </a:p>
          <a:p>
            <a:pPr lvl="1"/>
            <a:r>
              <a:rPr lang="en-US" dirty="0" smtClean="0"/>
              <a:t>T a b</a:t>
            </a:r>
          </a:p>
          <a:p>
            <a:pPr lvl="1"/>
            <a:r>
              <a:rPr lang="en-US" dirty="0" smtClean="0"/>
              <a:t>a</a:t>
            </a:r>
          </a:p>
          <a:p>
            <a:r>
              <a:rPr lang="en-US" dirty="0" smtClean="0"/>
              <a:t>if F a b</a:t>
            </a:r>
          </a:p>
          <a:p>
            <a:pPr lvl="1"/>
            <a:r>
              <a:rPr lang="en-US" dirty="0" smtClean="0"/>
              <a:t>(</a:t>
            </a:r>
            <a:r>
              <a:rPr lang="en-US" dirty="0" err="1"/>
              <a:t>λ</a:t>
            </a:r>
            <a:r>
              <a:rPr lang="en-US" dirty="0"/>
              <a:t> a . a</a:t>
            </a:r>
            <a:r>
              <a:rPr lang="en-US" dirty="0" smtClean="0"/>
              <a:t>) F a b</a:t>
            </a:r>
          </a:p>
          <a:p>
            <a:pPr lvl="1"/>
            <a:r>
              <a:rPr lang="en-US" dirty="0" smtClean="0"/>
              <a:t>F a b</a:t>
            </a:r>
          </a:p>
          <a:p>
            <a:pPr lvl="1"/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83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Church's Numerals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0 = </a:t>
            </a:r>
            <a:r>
              <a:rPr lang="en-US" dirty="0" err="1" smtClean="0"/>
              <a:t>λ</a:t>
            </a:r>
            <a:r>
              <a:rPr lang="en-US" dirty="0" smtClean="0"/>
              <a:t> f . </a:t>
            </a:r>
            <a:r>
              <a:rPr lang="en-US" dirty="0" err="1" smtClean="0"/>
              <a:t>λ</a:t>
            </a:r>
            <a:r>
              <a:rPr lang="en-US" dirty="0" smtClean="0"/>
              <a:t> x . x</a:t>
            </a:r>
          </a:p>
          <a:p>
            <a:r>
              <a:rPr lang="en-US" dirty="0" smtClean="0"/>
              <a:t>1 = </a:t>
            </a:r>
            <a:r>
              <a:rPr lang="en-US" dirty="0" err="1" smtClean="0"/>
              <a:t>λ</a:t>
            </a:r>
            <a:r>
              <a:rPr lang="en-US" dirty="0" smtClean="0"/>
              <a:t> f . </a:t>
            </a:r>
            <a:r>
              <a:rPr lang="en-US" dirty="0" err="1" smtClean="0"/>
              <a:t>λ</a:t>
            </a:r>
            <a:r>
              <a:rPr lang="en-US" dirty="0" smtClean="0"/>
              <a:t> x . f x</a:t>
            </a:r>
          </a:p>
          <a:p>
            <a:r>
              <a:rPr lang="en-US" dirty="0" smtClean="0"/>
              <a:t>2 = </a:t>
            </a:r>
            <a:r>
              <a:rPr lang="en-US" dirty="0" err="1" smtClean="0"/>
              <a:t>λ</a:t>
            </a:r>
            <a:r>
              <a:rPr lang="en-US" dirty="0" smtClean="0"/>
              <a:t> f . </a:t>
            </a:r>
            <a:r>
              <a:rPr lang="en-US" dirty="0" err="1" smtClean="0"/>
              <a:t>λ</a:t>
            </a:r>
            <a:r>
              <a:rPr lang="en-US" dirty="0" smtClean="0"/>
              <a:t> x . f f x</a:t>
            </a:r>
          </a:p>
          <a:p>
            <a:r>
              <a:rPr lang="en-US" dirty="0" smtClean="0"/>
              <a:t>3 = </a:t>
            </a:r>
            <a:r>
              <a:rPr lang="en-US" dirty="0" err="1" smtClean="0"/>
              <a:t>λ</a:t>
            </a:r>
            <a:r>
              <a:rPr lang="en-US" dirty="0" smtClean="0"/>
              <a:t> f . </a:t>
            </a:r>
            <a:r>
              <a:rPr lang="en-US" dirty="0" err="1" smtClean="0"/>
              <a:t>λ</a:t>
            </a:r>
            <a:r>
              <a:rPr lang="en-US" dirty="0" smtClean="0"/>
              <a:t> x . f f f x</a:t>
            </a:r>
          </a:p>
          <a:p>
            <a:r>
              <a:rPr lang="en-US" dirty="0" smtClean="0"/>
              <a:t>4 = </a:t>
            </a:r>
            <a:r>
              <a:rPr lang="en-US" dirty="0" err="1" smtClean="0"/>
              <a:t>λ</a:t>
            </a:r>
            <a:r>
              <a:rPr lang="en-US" dirty="0" smtClean="0"/>
              <a:t> f . </a:t>
            </a:r>
            <a:r>
              <a:rPr lang="en-US" dirty="0" err="1" smtClean="0"/>
              <a:t>λ</a:t>
            </a:r>
            <a:r>
              <a:rPr lang="en-US" dirty="0" smtClean="0"/>
              <a:t> x . f f f f x</a:t>
            </a:r>
          </a:p>
          <a:p>
            <a:pPr lvl="1"/>
            <a:r>
              <a:rPr lang="en-US" dirty="0" err="1"/>
              <a:t>λ</a:t>
            </a:r>
            <a:r>
              <a:rPr lang="en-US" dirty="0"/>
              <a:t> f . </a:t>
            </a:r>
            <a:r>
              <a:rPr lang="en-US" dirty="0" err="1"/>
              <a:t>λ</a:t>
            </a:r>
            <a:r>
              <a:rPr lang="en-US" dirty="0"/>
              <a:t> x . </a:t>
            </a:r>
            <a:r>
              <a:rPr lang="en-US" dirty="0" smtClean="0"/>
              <a:t>(f (f (f (f x))))</a:t>
            </a:r>
          </a:p>
          <a:p>
            <a:r>
              <a:rPr lang="en-US" dirty="0" smtClean="0"/>
              <a:t>4 a b</a:t>
            </a:r>
          </a:p>
          <a:p>
            <a:pPr lvl="1"/>
            <a:r>
              <a:rPr lang="en-US" dirty="0" smtClean="0"/>
              <a:t>a a a a 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01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Successor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succ</a:t>
            </a:r>
            <a:r>
              <a:rPr lang="en-US" dirty="0" smtClean="0"/>
              <a:t> = </a:t>
            </a:r>
            <a:r>
              <a:rPr lang="en-US" dirty="0" err="1"/>
              <a:t>λ</a:t>
            </a:r>
            <a:r>
              <a:rPr lang="en-US" dirty="0"/>
              <a:t> </a:t>
            </a:r>
            <a:r>
              <a:rPr lang="hr-HR" dirty="0" smtClean="0"/>
              <a:t>n . </a:t>
            </a:r>
            <a:r>
              <a:rPr lang="en-US" dirty="0" err="1"/>
              <a:t>λ</a:t>
            </a:r>
            <a:r>
              <a:rPr lang="en-US" dirty="0"/>
              <a:t> </a:t>
            </a:r>
            <a:r>
              <a:rPr lang="hr-HR" dirty="0"/>
              <a:t>f</a:t>
            </a:r>
            <a:r>
              <a:rPr lang="hr-HR" dirty="0" smtClean="0"/>
              <a:t> . </a:t>
            </a:r>
            <a:r>
              <a:rPr lang="en-US" dirty="0" err="1"/>
              <a:t>λ</a:t>
            </a:r>
            <a:r>
              <a:rPr lang="en-US" dirty="0"/>
              <a:t> </a:t>
            </a:r>
            <a:r>
              <a:rPr lang="hr-HR" dirty="0" smtClean="0"/>
              <a:t>x . f </a:t>
            </a:r>
            <a:r>
              <a:rPr lang="hr-HR" dirty="0"/>
              <a:t>(n </a:t>
            </a:r>
            <a:r>
              <a:rPr lang="hr-HR" dirty="0" smtClean="0"/>
              <a:t>f x)</a:t>
            </a:r>
          </a:p>
          <a:p>
            <a:r>
              <a:rPr lang="en-US" dirty="0"/>
              <a:t>0 = </a:t>
            </a:r>
            <a:r>
              <a:rPr lang="en-US" dirty="0" err="1"/>
              <a:t>λ</a:t>
            </a:r>
            <a:r>
              <a:rPr lang="en-US" dirty="0"/>
              <a:t> f . </a:t>
            </a:r>
            <a:r>
              <a:rPr lang="en-US" dirty="0" err="1"/>
              <a:t>λ</a:t>
            </a:r>
            <a:r>
              <a:rPr lang="en-US" dirty="0"/>
              <a:t> x . </a:t>
            </a:r>
            <a:r>
              <a:rPr lang="en-US" dirty="0" smtClean="0"/>
              <a:t>x</a:t>
            </a:r>
          </a:p>
          <a:p>
            <a:r>
              <a:rPr lang="en-US" dirty="0" err="1" smtClean="0"/>
              <a:t>succ</a:t>
            </a:r>
            <a:r>
              <a:rPr lang="en-US" dirty="0" smtClean="0"/>
              <a:t> 0</a:t>
            </a:r>
          </a:p>
          <a:p>
            <a:pPr lvl="1"/>
            <a:r>
              <a:rPr lang="en-US" dirty="0" smtClean="0"/>
              <a:t>(</a:t>
            </a:r>
            <a:r>
              <a:rPr lang="en-US" dirty="0" err="1" smtClean="0"/>
              <a:t>λ</a:t>
            </a:r>
            <a:r>
              <a:rPr lang="en-US" dirty="0" smtClean="0"/>
              <a:t> </a:t>
            </a:r>
            <a:r>
              <a:rPr lang="hr-HR" dirty="0"/>
              <a:t>n . </a:t>
            </a:r>
            <a:r>
              <a:rPr lang="en-US" dirty="0" err="1"/>
              <a:t>λ</a:t>
            </a:r>
            <a:r>
              <a:rPr lang="en-US" dirty="0"/>
              <a:t> </a:t>
            </a:r>
            <a:r>
              <a:rPr lang="hr-HR" dirty="0"/>
              <a:t>f . </a:t>
            </a:r>
            <a:r>
              <a:rPr lang="en-US" dirty="0" err="1"/>
              <a:t>λ</a:t>
            </a:r>
            <a:r>
              <a:rPr lang="en-US" dirty="0"/>
              <a:t> </a:t>
            </a:r>
            <a:r>
              <a:rPr lang="hr-HR" dirty="0"/>
              <a:t>x . f (n f x</a:t>
            </a:r>
            <a:r>
              <a:rPr lang="hr-HR" dirty="0" smtClean="0"/>
              <a:t>)) 0</a:t>
            </a:r>
          </a:p>
          <a:p>
            <a:pPr lvl="1"/>
            <a:r>
              <a:rPr lang="en-US" dirty="0" err="1" smtClean="0"/>
              <a:t>λ</a:t>
            </a:r>
            <a:r>
              <a:rPr lang="en-US" dirty="0" smtClean="0"/>
              <a:t> </a:t>
            </a:r>
            <a:r>
              <a:rPr lang="hr-HR" dirty="0"/>
              <a:t>f . </a:t>
            </a:r>
            <a:r>
              <a:rPr lang="en-US" dirty="0" err="1"/>
              <a:t>λ</a:t>
            </a:r>
            <a:r>
              <a:rPr lang="en-US" dirty="0"/>
              <a:t> </a:t>
            </a:r>
            <a:r>
              <a:rPr lang="hr-HR" dirty="0"/>
              <a:t>x . f </a:t>
            </a:r>
            <a:r>
              <a:rPr lang="hr-HR" dirty="0" smtClean="0"/>
              <a:t>(0 </a:t>
            </a:r>
            <a:r>
              <a:rPr lang="hr-HR" dirty="0"/>
              <a:t>f x</a:t>
            </a:r>
            <a:r>
              <a:rPr lang="hr-HR" dirty="0" smtClean="0"/>
              <a:t>)</a:t>
            </a:r>
          </a:p>
          <a:p>
            <a:pPr lvl="1"/>
            <a:r>
              <a:rPr lang="en-US" dirty="0" err="1"/>
              <a:t>λ</a:t>
            </a:r>
            <a:r>
              <a:rPr lang="en-US" dirty="0"/>
              <a:t> </a:t>
            </a:r>
            <a:r>
              <a:rPr lang="hr-HR" dirty="0"/>
              <a:t>f . </a:t>
            </a:r>
            <a:r>
              <a:rPr lang="en-US" dirty="0" err="1"/>
              <a:t>λ</a:t>
            </a:r>
            <a:r>
              <a:rPr lang="en-US" dirty="0"/>
              <a:t> </a:t>
            </a:r>
            <a:r>
              <a:rPr lang="hr-HR" dirty="0"/>
              <a:t>x . f </a:t>
            </a:r>
            <a:r>
              <a:rPr lang="hr-HR" dirty="0" smtClean="0"/>
              <a:t>((</a:t>
            </a:r>
            <a:r>
              <a:rPr lang="en-US" dirty="0" err="1"/>
              <a:t>λ</a:t>
            </a:r>
            <a:r>
              <a:rPr lang="en-US" dirty="0"/>
              <a:t> f . </a:t>
            </a:r>
            <a:r>
              <a:rPr lang="en-US" dirty="0" err="1"/>
              <a:t>λ</a:t>
            </a:r>
            <a:r>
              <a:rPr lang="en-US" dirty="0"/>
              <a:t> x . </a:t>
            </a:r>
            <a:r>
              <a:rPr lang="en-US" dirty="0" smtClean="0"/>
              <a:t>x</a:t>
            </a:r>
            <a:r>
              <a:rPr lang="hr-HR" dirty="0" smtClean="0"/>
              <a:t>) </a:t>
            </a:r>
            <a:r>
              <a:rPr lang="hr-HR" dirty="0"/>
              <a:t>f x</a:t>
            </a:r>
            <a:r>
              <a:rPr lang="hr-HR" dirty="0" smtClean="0"/>
              <a:t>)</a:t>
            </a:r>
          </a:p>
          <a:p>
            <a:pPr lvl="1"/>
            <a:r>
              <a:rPr lang="en-US" dirty="0" err="1"/>
              <a:t>λ</a:t>
            </a:r>
            <a:r>
              <a:rPr lang="en-US" dirty="0"/>
              <a:t> </a:t>
            </a:r>
            <a:r>
              <a:rPr lang="hr-HR" dirty="0"/>
              <a:t>f . </a:t>
            </a:r>
            <a:r>
              <a:rPr lang="en-US" dirty="0" err="1"/>
              <a:t>λ</a:t>
            </a:r>
            <a:r>
              <a:rPr lang="en-US" dirty="0"/>
              <a:t> </a:t>
            </a:r>
            <a:r>
              <a:rPr lang="hr-HR" dirty="0"/>
              <a:t>x . f </a:t>
            </a:r>
            <a:r>
              <a:rPr lang="hr-HR" dirty="0" smtClean="0"/>
              <a:t>x</a:t>
            </a:r>
          </a:p>
          <a:p>
            <a:r>
              <a:rPr lang="en-US" dirty="0"/>
              <a:t>1 = </a:t>
            </a:r>
            <a:r>
              <a:rPr lang="en-US" dirty="0" err="1"/>
              <a:t>λ</a:t>
            </a:r>
            <a:r>
              <a:rPr lang="en-US" dirty="0"/>
              <a:t> f . </a:t>
            </a:r>
            <a:r>
              <a:rPr lang="en-US" dirty="0" err="1"/>
              <a:t>λ</a:t>
            </a:r>
            <a:r>
              <a:rPr lang="en-US" dirty="0"/>
              <a:t> x . f x</a:t>
            </a:r>
          </a:p>
          <a:p>
            <a:r>
              <a:rPr lang="hr-HR" dirty="0" err="1" smtClean="0"/>
              <a:t>succ</a:t>
            </a:r>
            <a:r>
              <a:rPr lang="hr-HR" dirty="0" smtClean="0"/>
              <a:t> 0 =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515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Successor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succ</a:t>
            </a:r>
            <a:r>
              <a:rPr lang="en-US" dirty="0" smtClean="0"/>
              <a:t> = </a:t>
            </a:r>
            <a:r>
              <a:rPr lang="en-US" dirty="0" err="1"/>
              <a:t>λ</a:t>
            </a:r>
            <a:r>
              <a:rPr lang="en-US" dirty="0"/>
              <a:t> </a:t>
            </a:r>
            <a:r>
              <a:rPr lang="hr-HR" dirty="0" smtClean="0"/>
              <a:t>n . </a:t>
            </a:r>
            <a:r>
              <a:rPr lang="en-US" dirty="0" err="1"/>
              <a:t>λ</a:t>
            </a:r>
            <a:r>
              <a:rPr lang="en-US" dirty="0"/>
              <a:t> </a:t>
            </a:r>
            <a:r>
              <a:rPr lang="hr-HR" dirty="0"/>
              <a:t>f</a:t>
            </a:r>
            <a:r>
              <a:rPr lang="hr-HR" dirty="0" smtClean="0"/>
              <a:t> . </a:t>
            </a:r>
            <a:r>
              <a:rPr lang="en-US" dirty="0" err="1"/>
              <a:t>λ</a:t>
            </a:r>
            <a:r>
              <a:rPr lang="en-US" dirty="0"/>
              <a:t> </a:t>
            </a:r>
            <a:r>
              <a:rPr lang="hr-HR" dirty="0" smtClean="0"/>
              <a:t>x . f </a:t>
            </a:r>
            <a:r>
              <a:rPr lang="hr-HR" dirty="0"/>
              <a:t>(n </a:t>
            </a:r>
            <a:r>
              <a:rPr lang="hr-HR" dirty="0" smtClean="0"/>
              <a:t>f x)</a:t>
            </a:r>
          </a:p>
          <a:p>
            <a:r>
              <a:rPr lang="en-US" dirty="0"/>
              <a:t>1 = </a:t>
            </a:r>
            <a:r>
              <a:rPr lang="en-US" dirty="0" err="1"/>
              <a:t>λ</a:t>
            </a:r>
            <a:r>
              <a:rPr lang="en-US" dirty="0"/>
              <a:t> f . </a:t>
            </a:r>
            <a:r>
              <a:rPr lang="en-US" dirty="0" err="1"/>
              <a:t>λ</a:t>
            </a:r>
            <a:r>
              <a:rPr lang="en-US" dirty="0"/>
              <a:t> x . f x</a:t>
            </a:r>
          </a:p>
          <a:p>
            <a:r>
              <a:rPr lang="en-US" dirty="0" err="1" smtClean="0"/>
              <a:t>succ</a:t>
            </a:r>
            <a:r>
              <a:rPr lang="en-US" dirty="0" smtClean="0"/>
              <a:t> 1</a:t>
            </a:r>
          </a:p>
          <a:p>
            <a:pPr lvl="1"/>
            <a:r>
              <a:rPr lang="en-US" dirty="0" smtClean="0"/>
              <a:t>(</a:t>
            </a:r>
            <a:r>
              <a:rPr lang="en-US" dirty="0" err="1" smtClean="0"/>
              <a:t>λ</a:t>
            </a:r>
            <a:r>
              <a:rPr lang="en-US" dirty="0" smtClean="0"/>
              <a:t> </a:t>
            </a:r>
            <a:r>
              <a:rPr lang="hr-HR" dirty="0"/>
              <a:t>n . </a:t>
            </a:r>
            <a:r>
              <a:rPr lang="en-US" dirty="0" err="1"/>
              <a:t>λ</a:t>
            </a:r>
            <a:r>
              <a:rPr lang="en-US" dirty="0"/>
              <a:t> </a:t>
            </a:r>
            <a:r>
              <a:rPr lang="hr-HR" dirty="0"/>
              <a:t>f . </a:t>
            </a:r>
            <a:r>
              <a:rPr lang="en-US" dirty="0" err="1"/>
              <a:t>λ</a:t>
            </a:r>
            <a:r>
              <a:rPr lang="en-US" dirty="0"/>
              <a:t> </a:t>
            </a:r>
            <a:r>
              <a:rPr lang="hr-HR" dirty="0"/>
              <a:t>x . f (n f x</a:t>
            </a:r>
            <a:r>
              <a:rPr lang="hr-HR" dirty="0" smtClean="0"/>
              <a:t>)) 1</a:t>
            </a:r>
          </a:p>
          <a:p>
            <a:pPr lvl="1"/>
            <a:r>
              <a:rPr lang="en-US" dirty="0" err="1" smtClean="0"/>
              <a:t>λ</a:t>
            </a:r>
            <a:r>
              <a:rPr lang="en-US" dirty="0" smtClean="0"/>
              <a:t> </a:t>
            </a:r>
            <a:r>
              <a:rPr lang="hr-HR" dirty="0"/>
              <a:t>f . </a:t>
            </a:r>
            <a:r>
              <a:rPr lang="en-US" dirty="0" err="1"/>
              <a:t>λ</a:t>
            </a:r>
            <a:r>
              <a:rPr lang="en-US" dirty="0"/>
              <a:t> </a:t>
            </a:r>
            <a:r>
              <a:rPr lang="hr-HR" dirty="0"/>
              <a:t>x . f </a:t>
            </a:r>
            <a:r>
              <a:rPr lang="hr-HR" dirty="0" smtClean="0"/>
              <a:t>(1 </a:t>
            </a:r>
            <a:r>
              <a:rPr lang="hr-HR" dirty="0"/>
              <a:t>f x</a:t>
            </a:r>
            <a:r>
              <a:rPr lang="hr-HR" dirty="0" smtClean="0"/>
              <a:t>)</a:t>
            </a:r>
          </a:p>
          <a:p>
            <a:pPr lvl="1"/>
            <a:r>
              <a:rPr lang="en-US" dirty="0" err="1"/>
              <a:t>λ</a:t>
            </a:r>
            <a:r>
              <a:rPr lang="en-US" dirty="0"/>
              <a:t> </a:t>
            </a:r>
            <a:r>
              <a:rPr lang="hr-HR" dirty="0"/>
              <a:t>f . </a:t>
            </a:r>
            <a:r>
              <a:rPr lang="en-US" dirty="0" err="1"/>
              <a:t>λ</a:t>
            </a:r>
            <a:r>
              <a:rPr lang="en-US" dirty="0"/>
              <a:t> </a:t>
            </a:r>
            <a:r>
              <a:rPr lang="hr-HR" dirty="0"/>
              <a:t>x . f </a:t>
            </a:r>
            <a:r>
              <a:rPr lang="hr-HR" dirty="0" smtClean="0"/>
              <a:t>((</a:t>
            </a:r>
            <a:r>
              <a:rPr lang="en-US" dirty="0" err="1"/>
              <a:t>λ</a:t>
            </a:r>
            <a:r>
              <a:rPr lang="en-US" dirty="0"/>
              <a:t> f . </a:t>
            </a:r>
            <a:r>
              <a:rPr lang="en-US" dirty="0" err="1"/>
              <a:t>λ</a:t>
            </a:r>
            <a:r>
              <a:rPr lang="en-US" dirty="0"/>
              <a:t> x . f </a:t>
            </a:r>
            <a:r>
              <a:rPr lang="en-US" dirty="0" smtClean="0"/>
              <a:t>x</a:t>
            </a:r>
            <a:r>
              <a:rPr lang="hr-HR" dirty="0" smtClean="0"/>
              <a:t>) </a:t>
            </a:r>
            <a:r>
              <a:rPr lang="hr-HR" dirty="0"/>
              <a:t>f x</a:t>
            </a:r>
            <a:r>
              <a:rPr lang="hr-HR" dirty="0" smtClean="0"/>
              <a:t>)</a:t>
            </a:r>
          </a:p>
          <a:p>
            <a:pPr lvl="1"/>
            <a:r>
              <a:rPr lang="en-US" dirty="0" err="1"/>
              <a:t>λ</a:t>
            </a:r>
            <a:r>
              <a:rPr lang="en-US" dirty="0"/>
              <a:t> </a:t>
            </a:r>
            <a:r>
              <a:rPr lang="hr-HR" dirty="0"/>
              <a:t>f . </a:t>
            </a:r>
            <a:r>
              <a:rPr lang="en-US" dirty="0" err="1"/>
              <a:t>λ</a:t>
            </a:r>
            <a:r>
              <a:rPr lang="en-US" dirty="0"/>
              <a:t> </a:t>
            </a:r>
            <a:r>
              <a:rPr lang="hr-HR" dirty="0"/>
              <a:t>x . f </a:t>
            </a:r>
            <a:r>
              <a:rPr lang="hr-HR" dirty="0" smtClean="0"/>
              <a:t>f x</a:t>
            </a:r>
          </a:p>
          <a:p>
            <a:r>
              <a:rPr lang="en-US" dirty="0"/>
              <a:t>2 = </a:t>
            </a:r>
            <a:r>
              <a:rPr lang="en-US" dirty="0" err="1"/>
              <a:t>λ</a:t>
            </a:r>
            <a:r>
              <a:rPr lang="en-US" dirty="0"/>
              <a:t> f . </a:t>
            </a:r>
            <a:r>
              <a:rPr lang="en-US" dirty="0" err="1"/>
              <a:t>λ</a:t>
            </a:r>
            <a:r>
              <a:rPr lang="en-US" dirty="0"/>
              <a:t> x . f f </a:t>
            </a:r>
            <a:r>
              <a:rPr lang="en-US" dirty="0" smtClean="0"/>
              <a:t>x</a:t>
            </a:r>
            <a:endParaRPr lang="hr-HR" dirty="0" smtClean="0"/>
          </a:p>
          <a:p>
            <a:r>
              <a:rPr lang="hr-HR" dirty="0" err="1" smtClean="0"/>
              <a:t>succ</a:t>
            </a:r>
            <a:r>
              <a:rPr lang="hr-HR" dirty="0" smtClean="0"/>
              <a:t> 1 = 2</a:t>
            </a:r>
          </a:p>
          <a:p>
            <a:r>
              <a:rPr lang="hr-HR" dirty="0" err="1" smtClean="0"/>
              <a:t>succ</a:t>
            </a:r>
            <a:r>
              <a:rPr lang="hr-HR" dirty="0" smtClean="0"/>
              <a:t> n = n + 1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881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add 0 1 = 1</a:t>
            </a:r>
          </a:p>
          <a:p>
            <a:r>
              <a:rPr lang="en-US" dirty="0" smtClean="0"/>
              <a:t>add 1 2 = 3</a:t>
            </a:r>
          </a:p>
          <a:p>
            <a:r>
              <a:rPr lang="en-US" dirty="0" smtClean="0"/>
              <a:t>add = </a:t>
            </a:r>
            <a:r>
              <a:rPr lang="en-US" dirty="0" err="1" smtClean="0"/>
              <a:t>λ</a:t>
            </a:r>
            <a:r>
              <a:rPr lang="en-US" dirty="0" smtClean="0"/>
              <a:t> n . </a:t>
            </a:r>
            <a:r>
              <a:rPr lang="en-US" dirty="0" err="1" smtClean="0"/>
              <a:t>λ</a:t>
            </a:r>
            <a:r>
              <a:rPr lang="en-US" dirty="0" smtClean="0"/>
              <a:t> m . </a:t>
            </a:r>
            <a:r>
              <a:rPr lang="en-US" dirty="0" err="1" smtClean="0"/>
              <a:t>λ</a:t>
            </a:r>
            <a:r>
              <a:rPr lang="en-US" dirty="0" smtClean="0"/>
              <a:t> f . </a:t>
            </a:r>
            <a:r>
              <a:rPr lang="en-US" dirty="0" err="1" smtClean="0"/>
              <a:t>λ</a:t>
            </a:r>
            <a:r>
              <a:rPr lang="en-US" dirty="0" smtClean="0"/>
              <a:t> x . n f (m f x)</a:t>
            </a:r>
          </a:p>
          <a:p>
            <a:r>
              <a:rPr lang="en-US" dirty="0" smtClean="0"/>
              <a:t>add 0 1</a:t>
            </a:r>
          </a:p>
          <a:p>
            <a:pPr lvl="1"/>
            <a:r>
              <a:rPr lang="en-US" dirty="0" smtClean="0"/>
              <a:t>(</a:t>
            </a:r>
            <a:r>
              <a:rPr lang="en-US" dirty="0" err="1" smtClean="0"/>
              <a:t>λ</a:t>
            </a:r>
            <a:r>
              <a:rPr lang="en-US" dirty="0" smtClean="0"/>
              <a:t> </a:t>
            </a:r>
            <a:r>
              <a:rPr lang="en-US" dirty="0"/>
              <a:t>n . </a:t>
            </a:r>
            <a:r>
              <a:rPr lang="en-US" dirty="0" err="1"/>
              <a:t>λ</a:t>
            </a:r>
            <a:r>
              <a:rPr lang="en-US" dirty="0"/>
              <a:t> m . </a:t>
            </a:r>
            <a:r>
              <a:rPr lang="en-US" dirty="0" err="1"/>
              <a:t>λ</a:t>
            </a:r>
            <a:r>
              <a:rPr lang="en-US" dirty="0"/>
              <a:t> f . </a:t>
            </a:r>
            <a:r>
              <a:rPr lang="en-US" dirty="0" err="1"/>
              <a:t>λ</a:t>
            </a:r>
            <a:r>
              <a:rPr lang="en-US" dirty="0"/>
              <a:t> x . n f (m f x</a:t>
            </a:r>
            <a:r>
              <a:rPr lang="en-US" dirty="0" smtClean="0"/>
              <a:t>)) 0 1</a:t>
            </a:r>
          </a:p>
          <a:p>
            <a:pPr lvl="1"/>
            <a:r>
              <a:rPr lang="en-US" dirty="0" smtClean="0"/>
              <a:t>(</a:t>
            </a:r>
            <a:r>
              <a:rPr lang="en-US" dirty="0" err="1" smtClean="0"/>
              <a:t>λ</a:t>
            </a:r>
            <a:r>
              <a:rPr lang="en-US" dirty="0" smtClean="0"/>
              <a:t> </a:t>
            </a:r>
            <a:r>
              <a:rPr lang="en-US" dirty="0"/>
              <a:t>m . </a:t>
            </a:r>
            <a:r>
              <a:rPr lang="en-US" dirty="0" err="1"/>
              <a:t>λ</a:t>
            </a:r>
            <a:r>
              <a:rPr lang="en-US" dirty="0"/>
              <a:t> f . </a:t>
            </a:r>
            <a:r>
              <a:rPr lang="en-US" dirty="0" err="1"/>
              <a:t>λ</a:t>
            </a:r>
            <a:r>
              <a:rPr lang="en-US" dirty="0"/>
              <a:t> x . </a:t>
            </a:r>
            <a:r>
              <a:rPr lang="en-US" dirty="0" smtClean="0"/>
              <a:t>0 </a:t>
            </a:r>
            <a:r>
              <a:rPr lang="en-US" dirty="0"/>
              <a:t>f (m f x)) </a:t>
            </a:r>
            <a:r>
              <a:rPr lang="en-US" dirty="0" smtClean="0"/>
              <a:t>1</a:t>
            </a:r>
          </a:p>
          <a:p>
            <a:pPr lvl="1"/>
            <a:r>
              <a:rPr lang="en-US" dirty="0" err="1" smtClean="0"/>
              <a:t>λ</a:t>
            </a:r>
            <a:r>
              <a:rPr lang="en-US" dirty="0" smtClean="0"/>
              <a:t> </a:t>
            </a:r>
            <a:r>
              <a:rPr lang="en-US" dirty="0"/>
              <a:t>f . </a:t>
            </a:r>
            <a:r>
              <a:rPr lang="en-US" dirty="0" err="1"/>
              <a:t>λ</a:t>
            </a:r>
            <a:r>
              <a:rPr lang="en-US" dirty="0"/>
              <a:t> x . 0 f </a:t>
            </a:r>
            <a:r>
              <a:rPr lang="en-US" dirty="0" smtClean="0"/>
              <a:t>(1 </a:t>
            </a:r>
            <a:r>
              <a:rPr lang="en-US" dirty="0"/>
              <a:t>f </a:t>
            </a:r>
            <a:r>
              <a:rPr lang="en-US" dirty="0" smtClean="0"/>
              <a:t>x)</a:t>
            </a:r>
          </a:p>
          <a:p>
            <a:pPr lvl="1"/>
            <a:r>
              <a:rPr lang="en-US" dirty="0" err="1"/>
              <a:t>λ</a:t>
            </a:r>
            <a:r>
              <a:rPr lang="en-US" dirty="0"/>
              <a:t> f . </a:t>
            </a:r>
            <a:r>
              <a:rPr lang="en-US" dirty="0" err="1"/>
              <a:t>λ</a:t>
            </a:r>
            <a:r>
              <a:rPr lang="en-US" dirty="0"/>
              <a:t> x . 0 f </a:t>
            </a:r>
            <a:r>
              <a:rPr lang="en-US" dirty="0" smtClean="0"/>
              <a:t>(f </a:t>
            </a:r>
            <a:r>
              <a:rPr lang="en-US" dirty="0"/>
              <a:t>x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/>
              <a:t>λ</a:t>
            </a:r>
            <a:r>
              <a:rPr lang="en-US" dirty="0"/>
              <a:t> f . </a:t>
            </a:r>
            <a:r>
              <a:rPr lang="en-US" dirty="0" err="1"/>
              <a:t>λ</a:t>
            </a:r>
            <a:r>
              <a:rPr lang="en-US" dirty="0"/>
              <a:t> x . </a:t>
            </a:r>
            <a:r>
              <a:rPr lang="en-US" dirty="0" smtClean="0"/>
              <a:t>f x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112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= </a:t>
            </a:r>
            <a:r>
              <a:rPr lang="en-US" dirty="0" err="1"/>
              <a:t>λ</a:t>
            </a:r>
            <a:r>
              <a:rPr lang="en-US" dirty="0"/>
              <a:t> n . </a:t>
            </a:r>
            <a:r>
              <a:rPr lang="en-US" dirty="0" err="1"/>
              <a:t>λ</a:t>
            </a:r>
            <a:r>
              <a:rPr lang="en-US" dirty="0"/>
              <a:t> m . </a:t>
            </a:r>
            <a:r>
              <a:rPr lang="en-US" dirty="0" err="1"/>
              <a:t>λ</a:t>
            </a:r>
            <a:r>
              <a:rPr lang="en-US" dirty="0"/>
              <a:t> f . </a:t>
            </a:r>
            <a:r>
              <a:rPr lang="en-US" dirty="0" err="1"/>
              <a:t>λ</a:t>
            </a:r>
            <a:r>
              <a:rPr lang="en-US" dirty="0"/>
              <a:t> x . n f (m f x</a:t>
            </a:r>
            <a:r>
              <a:rPr lang="en-US" dirty="0" smtClean="0"/>
              <a:t>)</a:t>
            </a:r>
          </a:p>
          <a:p>
            <a:r>
              <a:rPr lang="en-US" dirty="0"/>
              <a:t>add 1 </a:t>
            </a:r>
            <a:r>
              <a:rPr lang="en-US" dirty="0" smtClean="0"/>
              <a:t>2</a:t>
            </a:r>
          </a:p>
          <a:p>
            <a:pPr lvl="1"/>
            <a:r>
              <a:rPr lang="en-US" dirty="0" smtClean="0"/>
              <a:t>(</a:t>
            </a:r>
            <a:r>
              <a:rPr lang="en-US" dirty="0" err="1"/>
              <a:t>λ</a:t>
            </a:r>
            <a:r>
              <a:rPr lang="en-US" dirty="0"/>
              <a:t> n . </a:t>
            </a:r>
            <a:r>
              <a:rPr lang="en-US" dirty="0" err="1"/>
              <a:t>λ</a:t>
            </a:r>
            <a:r>
              <a:rPr lang="en-US" dirty="0"/>
              <a:t> m . </a:t>
            </a:r>
            <a:r>
              <a:rPr lang="en-US" dirty="0" err="1"/>
              <a:t>λ</a:t>
            </a:r>
            <a:r>
              <a:rPr lang="en-US" dirty="0"/>
              <a:t> f . </a:t>
            </a:r>
            <a:r>
              <a:rPr lang="en-US" dirty="0" err="1"/>
              <a:t>λ</a:t>
            </a:r>
            <a:r>
              <a:rPr lang="en-US" dirty="0"/>
              <a:t> x . n f (m f x</a:t>
            </a:r>
            <a:r>
              <a:rPr lang="en-US" dirty="0" smtClean="0"/>
              <a:t>)) 1 2</a:t>
            </a:r>
          </a:p>
          <a:p>
            <a:pPr lvl="1"/>
            <a:r>
              <a:rPr lang="en-US" dirty="0" smtClean="0"/>
              <a:t>(</a:t>
            </a:r>
            <a:r>
              <a:rPr lang="en-US" dirty="0" err="1" smtClean="0"/>
              <a:t>λ</a:t>
            </a:r>
            <a:r>
              <a:rPr lang="en-US" dirty="0" smtClean="0"/>
              <a:t> </a:t>
            </a:r>
            <a:r>
              <a:rPr lang="en-US" dirty="0"/>
              <a:t>m . </a:t>
            </a:r>
            <a:r>
              <a:rPr lang="en-US" dirty="0" err="1"/>
              <a:t>λ</a:t>
            </a:r>
            <a:r>
              <a:rPr lang="en-US" dirty="0"/>
              <a:t> f . </a:t>
            </a:r>
            <a:r>
              <a:rPr lang="en-US" dirty="0" err="1"/>
              <a:t>λ</a:t>
            </a:r>
            <a:r>
              <a:rPr lang="en-US" dirty="0"/>
              <a:t> x . </a:t>
            </a:r>
            <a:r>
              <a:rPr lang="en-US" dirty="0" smtClean="0"/>
              <a:t>1 </a:t>
            </a:r>
            <a:r>
              <a:rPr lang="en-US" dirty="0"/>
              <a:t>f (m f x)) </a:t>
            </a:r>
            <a:r>
              <a:rPr lang="en-US" dirty="0" smtClean="0"/>
              <a:t>2</a:t>
            </a:r>
          </a:p>
          <a:p>
            <a:pPr lvl="1"/>
            <a:r>
              <a:rPr lang="en-US" dirty="0" err="1" smtClean="0"/>
              <a:t>λ</a:t>
            </a:r>
            <a:r>
              <a:rPr lang="en-US" dirty="0" smtClean="0"/>
              <a:t> </a:t>
            </a:r>
            <a:r>
              <a:rPr lang="en-US" dirty="0"/>
              <a:t>f . </a:t>
            </a:r>
            <a:r>
              <a:rPr lang="en-US" dirty="0" err="1"/>
              <a:t>λ</a:t>
            </a:r>
            <a:r>
              <a:rPr lang="en-US" dirty="0"/>
              <a:t> x . 1 f </a:t>
            </a:r>
            <a:r>
              <a:rPr lang="en-US" dirty="0" smtClean="0"/>
              <a:t>(2 </a:t>
            </a:r>
            <a:r>
              <a:rPr lang="en-US" dirty="0"/>
              <a:t>f x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/>
              <a:t>λ</a:t>
            </a:r>
            <a:r>
              <a:rPr lang="en-US" dirty="0"/>
              <a:t> f . </a:t>
            </a:r>
            <a:r>
              <a:rPr lang="en-US" dirty="0" err="1"/>
              <a:t>λ</a:t>
            </a:r>
            <a:r>
              <a:rPr lang="en-US" dirty="0"/>
              <a:t> x . 1 f </a:t>
            </a:r>
            <a:r>
              <a:rPr lang="en-US" dirty="0" smtClean="0"/>
              <a:t>(f f </a:t>
            </a:r>
            <a:r>
              <a:rPr lang="en-US" dirty="0"/>
              <a:t>x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/>
              <a:t>λ</a:t>
            </a:r>
            <a:r>
              <a:rPr lang="en-US" dirty="0"/>
              <a:t> f . </a:t>
            </a:r>
            <a:r>
              <a:rPr lang="en-US" dirty="0" err="1"/>
              <a:t>λ</a:t>
            </a:r>
            <a:r>
              <a:rPr lang="en-US" dirty="0"/>
              <a:t> x . (</a:t>
            </a:r>
            <a:r>
              <a:rPr lang="en-US" dirty="0" smtClean="0"/>
              <a:t>f f </a:t>
            </a:r>
            <a:r>
              <a:rPr lang="en-US" dirty="0"/>
              <a:t>f x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3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742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mult</a:t>
            </a:r>
            <a:r>
              <a:rPr lang="en-US" dirty="0" smtClean="0"/>
              <a:t> 0 1 = 0</a:t>
            </a:r>
          </a:p>
          <a:p>
            <a:r>
              <a:rPr lang="en-US" dirty="0" err="1" smtClean="0"/>
              <a:t>mult</a:t>
            </a:r>
            <a:r>
              <a:rPr lang="en-US" dirty="0" smtClean="0"/>
              <a:t> 1 2 = 2</a:t>
            </a:r>
          </a:p>
          <a:p>
            <a:r>
              <a:rPr lang="en-US" dirty="0" err="1" smtClean="0"/>
              <a:t>mult</a:t>
            </a:r>
            <a:r>
              <a:rPr lang="en-US" dirty="0" smtClean="0"/>
              <a:t> 2 5 = 10</a:t>
            </a:r>
          </a:p>
          <a:p>
            <a:r>
              <a:rPr lang="en-US" dirty="0" err="1" smtClean="0"/>
              <a:t>mult</a:t>
            </a:r>
            <a:r>
              <a:rPr lang="en-US" dirty="0" smtClean="0"/>
              <a:t> = </a:t>
            </a:r>
            <a:r>
              <a:rPr lang="en-US" dirty="0" err="1" smtClean="0"/>
              <a:t>λ</a:t>
            </a:r>
            <a:r>
              <a:rPr lang="en-US" dirty="0" smtClean="0"/>
              <a:t> n . </a:t>
            </a:r>
            <a:r>
              <a:rPr lang="en-US" dirty="0" err="1" smtClean="0"/>
              <a:t>λ</a:t>
            </a:r>
            <a:r>
              <a:rPr lang="en-US" dirty="0" smtClean="0"/>
              <a:t> m . m (add n) 0</a:t>
            </a:r>
          </a:p>
          <a:p>
            <a:r>
              <a:rPr lang="en-US" dirty="0" err="1" smtClean="0"/>
              <a:t>mult</a:t>
            </a:r>
            <a:r>
              <a:rPr lang="en-US" dirty="0" smtClean="0"/>
              <a:t> 0 1</a:t>
            </a:r>
          </a:p>
          <a:p>
            <a:pPr lvl="1"/>
            <a:r>
              <a:rPr lang="en-US" dirty="0" smtClean="0"/>
              <a:t>(</a:t>
            </a:r>
            <a:r>
              <a:rPr lang="en-US" dirty="0" err="1"/>
              <a:t>λ</a:t>
            </a:r>
            <a:r>
              <a:rPr lang="en-US" dirty="0"/>
              <a:t> n . </a:t>
            </a:r>
            <a:r>
              <a:rPr lang="en-US" dirty="0" err="1"/>
              <a:t>λ</a:t>
            </a:r>
            <a:r>
              <a:rPr lang="en-US" dirty="0"/>
              <a:t> m . m (add n) </a:t>
            </a:r>
            <a:r>
              <a:rPr lang="en-US" dirty="0" smtClean="0"/>
              <a:t>0) 0 1</a:t>
            </a:r>
          </a:p>
          <a:p>
            <a:pPr lvl="1"/>
            <a:r>
              <a:rPr lang="en-US" dirty="0" smtClean="0"/>
              <a:t>(</a:t>
            </a:r>
            <a:r>
              <a:rPr lang="en-US" dirty="0" err="1" smtClean="0"/>
              <a:t>λ</a:t>
            </a:r>
            <a:r>
              <a:rPr lang="en-US" dirty="0" smtClean="0"/>
              <a:t> </a:t>
            </a:r>
            <a:r>
              <a:rPr lang="en-US" dirty="0"/>
              <a:t>m . m (add </a:t>
            </a:r>
            <a:r>
              <a:rPr lang="en-US" dirty="0" smtClean="0"/>
              <a:t>0) </a:t>
            </a:r>
            <a:r>
              <a:rPr lang="en-US" dirty="0"/>
              <a:t>0) </a:t>
            </a:r>
            <a:r>
              <a:rPr lang="en-US" dirty="0" smtClean="0"/>
              <a:t>1</a:t>
            </a:r>
          </a:p>
          <a:p>
            <a:pPr lvl="1"/>
            <a:r>
              <a:rPr lang="en-US" dirty="0" smtClean="0"/>
              <a:t>1 </a:t>
            </a:r>
            <a:r>
              <a:rPr lang="en-US" dirty="0"/>
              <a:t>(add 0) </a:t>
            </a:r>
            <a:r>
              <a:rPr lang="en-US" dirty="0" smtClean="0"/>
              <a:t>0</a:t>
            </a:r>
            <a:endParaRPr lang="en-US" dirty="0"/>
          </a:p>
          <a:p>
            <a:pPr lvl="1"/>
            <a:r>
              <a:rPr lang="en-US" dirty="0" smtClean="0"/>
              <a:t>add 0 0</a:t>
            </a:r>
          </a:p>
          <a:p>
            <a:pPr lvl="1"/>
            <a:r>
              <a:rPr lang="en-US" dirty="0"/>
              <a:t>0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206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mult</a:t>
            </a:r>
            <a:r>
              <a:rPr lang="en-US" dirty="0" smtClean="0"/>
              <a:t> 1 2</a:t>
            </a:r>
          </a:p>
          <a:p>
            <a:pPr lvl="1"/>
            <a:r>
              <a:rPr lang="en-US" dirty="0" smtClean="0"/>
              <a:t>(</a:t>
            </a:r>
            <a:r>
              <a:rPr lang="en-US" dirty="0" err="1"/>
              <a:t>λ</a:t>
            </a:r>
            <a:r>
              <a:rPr lang="en-US" dirty="0"/>
              <a:t> n . </a:t>
            </a:r>
            <a:r>
              <a:rPr lang="en-US" dirty="0" err="1"/>
              <a:t>λ</a:t>
            </a:r>
            <a:r>
              <a:rPr lang="en-US" dirty="0"/>
              <a:t> m . m (add n) </a:t>
            </a:r>
            <a:r>
              <a:rPr lang="en-US" dirty="0" smtClean="0"/>
              <a:t>0) 1 2</a:t>
            </a:r>
          </a:p>
          <a:p>
            <a:pPr lvl="1"/>
            <a:r>
              <a:rPr lang="en-US" dirty="0" smtClean="0"/>
              <a:t>(</a:t>
            </a:r>
            <a:r>
              <a:rPr lang="en-US" dirty="0" err="1" smtClean="0"/>
              <a:t>λ</a:t>
            </a:r>
            <a:r>
              <a:rPr lang="en-US" dirty="0" smtClean="0"/>
              <a:t> </a:t>
            </a:r>
            <a:r>
              <a:rPr lang="en-US" dirty="0"/>
              <a:t>m . m (add </a:t>
            </a:r>
            <a:r>
              <a:rPr lang="en-US" dirty="0" smtClean="0"/>
              <a:t>1) </a:t>
            </a:r>
            <a:r>
              <a:rPr lang="en-US" dirty="0"/>
              <a:t>0) </a:t>
            </a:r>
            <a:r>
              <a:rPr lang="en-US" dirty="0" smtClean="0"/>
              <a:t>2</a:t>
            </a:r>
          </a:p>
          <a:p>
            <a:pPr lvl="1"/>
            <a:r>
              <a:rPr lang="en-US" dirty="0" smtClean="0"/>
              <a:t>2 </a:t>
            </a:r>
            <a:r>
              <a:rPr lang="en-US" dirty="0"/>
              <a:t>(add </a:t>
            </a:r>
            <a:r>
              <a:rPr lang="en-US" dirty="0" smtClean="0"/>
              <a:t>1) 0</a:t>
            </a:r>
          </a:p>
          <a:p>
            <a:pPr lvl="1"/>
            <a:r>
              <a:rPr lang="en-US" dirty="0" smtClean="0"/>
              <a:t>(add 1) ((add </a:t>
            </a:r>
            <a:r>
              <a:rPr lang="en-US" dirty="0"/>
              <a:t>1) </a:t>
            </a:r>
            <a:r>
              <a:rPr lang="en-US" dirty="0" smtClean="0"/>
              <a:t>0)</a:t>
            </a:r>
          </a:p>
          <a:p>
            <a:pPr lvl="1"/>
            <a:r>
              <a:rPr lang="en-US" dirty="0" smtClean="0"/>
              <a:t>(add 1) (add 1 0)</a:t>
            </a:r>
          </a:p>
          <a:p>
            <a:pPr lvl="1"/>
            <a:r>
              <a:rPr lang="en-US" dirty="0"/>
              <a:t>(add 1) </a:t>
            </a:r>
            <a:r>
              <a:rPr lang="en-US" dirty="0" smtClean="0"/>
              <a:t>(1)</a:t>
            </a:r>
          </a:p>
          <a:p>
            <a:pPr lvl="1"/>
            <a:r>
              <a:rPr lang="en-US" dirty="0"/>
              <a:t>(add </a:t>
            </a:r>
            <a:r>
              <a:rPr lang="en-US" dirty="0" smtClean="0"/>
              <a:t>1 1)</a:t>
            </a:r>
          </a:p>
          <a:p>
            <a:pPr lvl="1"/>
            <a:r>
              <a:rPr lang="en-US" dirty="0"/>
              <a:t>2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883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460465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E → ID</a:t>
            </a:r>
          </a:p>
          <a:p>
            <a:pPr marL="0" indent="0">
              <a:buNone/>
            </a:pPr>
            <a:r>
              <a:rPr lang="en-US" dirty="0"/>
              <a:t>E → </a:t>
            </a:r>
            <a:r>
              <a:rPr lang="en-US" dirty="0" err="1"/>
              <a:t>λ</a:t>
            </a:r>
            <a:r>
              <a:rPr lang="en-US" dirty="0"/>
              <a:t> ID . E</a:t>
            </a:r>
          </a:p>
          <a:p>
            <a:pPr marL="0" indent="0">
              <a:buNone/>
            </a:pPr>
            <a:r>
              <a:rPr lang="en-US" dirty="0"/>
              <a:t>E → E E</a:t>
            </a:r>
          </a:p>
          <a:p>
            <a:pPr marL="0" indent="0">
              <a:buNone/>
            </a:pPr>
            <a:r>
              <a:rPr lang="en-US" dirty="0"/>
              <a:t>E → (E)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x</a:t>
            </a:r>
          </a:p>
          <a:p>
            <a:pPr marL="0" indent="0">
              <a:buNone/>
            </a:pPr>
            <a:r>
              <a:rPr lang="en-US" dirty="0" err="1" smtClean="0"/>
              <a:t>λ</a:t>
            </a:r>
            <a:r>
              <a:rPr lang="en-US" dirty="0" smtClean="0"/>
              <a:t> x . x</a:t>
            </a:r>
          </a:p>
          <a:p>
            <a:pPr marL="0" indent="0">
              <a:buNone/>
            </a:pPr>
            <a:r>
              <a:rPr lang="en-US" dirty="0" smtClean="0"/>
              <a:t>x y</a:t>
            </a:r>
          </a:p>
          <a:p>
            <a:pPr marL="0" indent="0">
              <a:buNone/>
            </a:pPr>
            <a:r>
              <a:rPr lang="en-US" dirty="0" err="1" smtClean="0"/>
              <a:t>λ</a:t>
            </a:r>
            <a:r>
              <a:rPr lang="en-US" dirty="0" smtClean="0"/>
              <a:t> </a:t>
            </a:r>
            <a:r>
              <a:rPr lang="en-US" dirty="0" err="1" smtClean="0"/>
              <a:t>λ</a:t>
            </a:r>
            <a:r>
              <a:rPr lang="en-US" dirty="0" smtClean="0"/>
              <a:t> x . y</a:t>
            </a:r>
          </a:p>
          <a:p>
            <a:pPr marL="0" indent="0">
              <a:buNone/>
            </a:pPr>
            <a:r>
              <a:rPr lang="en-US" dirty="0" err="1" smtClean="0"/>
              <a:t>λ</a:t>
            </a:r>
            <a:r>
              <a:rPr lang="en-US" dirty="0" smtClean="0"/>
              <a:t> x . y z</a:t>
            </a:r>
          </a:p>
          <a:p>
            <a:pPr marL="0" indent="0">
              <a:buNone/>
            </a:pPr>
            <a:r>
              <a:rPr lang="en-US" dirty="0" smtClean="0"/>
              <a:t>foo </a:t>
            </a:r>
            <a:r>
              <a:rPr lang="en-US" dirty="0" err="1" smtClean="0"/>
              <a:t>λ</a:t>
            </a:r>
            <a:r>
              <a:rPr lang="en-US" dirty="0" smtClean="0"/>
              <a:t> bar . (foo (bar </a:t>
            </a:r>
            <a:r>
              <a:rPr lang="en-US" dirty="0" err="1" smtClean="0"/>
              <a:t>baz</a:t>
            </a:r>
            <a:r>
              <a:rPr lang="en-US" dirty="0" smtClean="0"/>
              <a:t>))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377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Turing Complete?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Boolean logic</a:t>
            </a:r>
          </a:p>
          <a:p>
            <a:pPr lvl="1"/>
            <a:r>
              <a:rPr lang="en-US" dirty="0" smtClean="0"/>
              <a:t>Including true/false branches</a:t>
            </a:r>
          </a:p>
          <a:p>
            <a:r>
              <a:rPr lang="en-US" dirty="0" smtClean="0"/>
              <a:t>We have arithmetic</a:t>
            </a:r>
          </a:p>
          <a:p>
            <a:r>
              <a:rPr lang="en-US" dirty="0" smtClean="0"/>
              <a:t>What does it mean for lambda calculus to be Turing complete?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333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n!</a:t>
            </a:r>
          </a:p>
          <a:p>
            <a:pPr lvl="1"/>
            <a:r>
              <a:rPr lang="en-US" dirty="0" smtClean="0"/>
              <a:t>fact(0) = 1</a:t>
            </a:r>
          </a:p>
          <a:p>
            <a:pPr lvl="1"/>
            <a:r>
              <a:rPr lang="en-US" dirty="0" smtClean="0"/>
              <a:t>fact(n) = n * 	fact(n-1)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fact(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n)</a:t>
            </a: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if (n == 0)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  return 1;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}</a:t>
            </a:r>
          </a:p>
          <a:p>
            <a:pPr marL="0" indent="0"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return n * fact(n-1);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730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Factorial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(assuming that we have definitions of the </a:t>
            </a:r>
            <a:r>
              <a:rPr lang="en-US" dirty="0" err="1" smtClean="0"/>
              <a:t>iszero</a:t>
            </a:r>
            <a:r>
              <a:rPr lang="en-US" dirty="0" smtClean="0"/>
              <a:t> and </a:t>
            </a:r>
            <a:r>
              <a:rPr lang="en-US" dirty="0" err="1" smtClean="0"/>
              <a:t>pred</a:t>
            </a:r>
            <a:r>
              <a:rPr lang="en-US" dirty="0" smtClean="0"/>
              <a:t> functions)</a:t>
            </a:r>
          </a:p>
          <a:p>
            <a:r>
              <a:rPr lang="en-US" dirty="0" smtClean="0"/>
              <a:t>fact = (</a:t>
            </a:r>
            <a:r>
              <a:rPr lang="en-US" dirty="0" err="1" smtClean="0"/>
              <a:t>λ</a:t>
            </a:r>
            <a:r>
              <a:rPr lang="en-US" dirty="0" smtClean="0"/>
              <a:t> n . if (</a:t>
            </a:r>
            <a:r>
              <a:rPr lang="en-US" dirty="0" err="1" smtClean="0"/>
              <a:t>iszero</a:t>
            </a:r>
            <a:r>
              <a:rPr lang="en-US" dirty="0" smtClean="0"/>
              <a:t> n) (1) (</a:t>
            </a:r>
            <a:r>
              <a:rPr lang="en-US" dirty="0" err="1" smtClean="0"/>
              <a:t>mult</a:t>
            </a:r>
            <a:r>
              <a:rPr lang="en-US" dirty="0" smtClean="0"/>
              <a:t> n (fact (</a:t>
            </a:r>
            <a:r>
              <a:rPr lang="en-US" dirty="0" err="1" smtClean="0"/>
              <a:t>pred</a:t>
            </a:r>
            <a:r>
              <a:rPr lang="en-US" dirty="0" smtClean="0"/>
              <a:t> n)))</a:t>
            </a:r>
          </a:p>
          <a:p>
            <a:r>
              <a:rPr lang="en-US" dirty="0" smtClean="0"/>
              <a:t>However, we cannot write this function!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285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 </a:t>
            </a:r>
            <a:r>
              <a:rPr lang="en-US" dirty="0" err="1" smtClean="0"/>
              <a:t>Combinator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Y = (</a:t>
            </a:r>
            <a:r>
              <a:rPr lang="en-US" dirty="0" err="1" smtClean="0"/>
              <a:t>λ</a:t>
            </a:r>
            <a:r>
              <a:rPr lang="en-US" dirty="0" smtClean="0"/>
              <a:t> x . </a:t>
            </a:r>
            <a:r>
              <a:rPr lang="en-US" dirty="0" err="1" smtClean="0"/>
              <a:t>λ</a:t>
            </a:r>
            <a:r>
              <a:rPr lang="en-US" dirty="0" smtClean="0"/>
              <a:t> y . y (x x y)) (</a:t>
            </a:r>
            <a:r>
              <a:rPr lang="en-US" dirty="0" err="1" smtClean="0"/>
              <a:t>λ</a:t>
            </a:r>
            <a:r>
              <a:rPr lang="en-US" dirty="0" smtClean="0"/>
              <a:t> x . </a:t>
            </a:r>
            <a:r>
              <a:rPr lang="en-US" dirty="0" err="1" smtClean="0"/>
              <a:t>λ</a:t>
            </a:r>
            <a:r>
              <a:rPr lang="en-US" dirty="0" smtClean="0"/>
              <a:t> y . y (x x y))</a:t>
            </a:r>
          </a:p>
          <a:p>
            <a:r>
              <a:rPr lang="en-US" dirty="0" smtClean="0"/>
              <a:t>Y foo</a:t>
            </a:r>
          </a:p>
          <a:p>
            <a:pPr lvl="1"/>
            <a:r>
              <a:rPr lang="en-US" dirty="0"/>
              <a:t>(</a:t>
            </a:r>
            <a:r>
              <a:rPr lang="en-US" dirty="0" err="1"/>
              <a:t>λ</a:t>
            </a:r>
            <a:r>
              <a:rPr lang="en-US" dirty="0"/>
              <a:t> x . </a:t>
            </a:r>
            <a:r>
              <a:rPr lang="en-US" dirty="0" err="1"/>
              <a:t>λ</a:t>
            </a:r>
            <a:r>
              <a:rPr lang="en-US" dirty="0"/>
              <a:t> y . y (x x y)) (</a:t>
            </a:r>
            <a:r>
              <a:rPr lang="en-US" dirty="0" err="1"/>
              <a:t>λ</a:t>
            </a:r>
            <a:r>
              <a:rPr lang="en-US" dirty="0"/>
              <a:t> x . </a:t>
            </a:r>
            <a:r>
              <a:rPr lang="en-US" dirty="0" err="1"/>
              <a:t>λ</a:t>
            </a:r>
            <a:r>
              <a:rPr lang="en-US" dirty="0"/>
              <a:t> y . y (x x y</a:t>
            </a:r>
            <a:r>
              <a:rPr lang="en-US" dirty="0" smtClean="0"/>
              <a:t>)) foo</a:t>
            </a:r>
          </a:p>
          <a:p>
            <a:pPr lvl="1"/>
            <a:r>
              <a:rPr lang="en-US" dirty="0" smtClean="0"/>
              <a:t>(</a:t>
            </a:r>
            <a:r>
              <a:rPr lang="en-US" dirty="0" err="1" smtClean="0"/>
              <a:t>λ</a:t>
            </a:r>
            <a:r>
              <a:rPr lang="en-US" dirty="0" smtClean="0"/>
              <a:t> </a:t>
            </a:r>
            <a:r>
              <a:rPr lang="en-US" dirty="0"/>
              <a:t>y . y </a:t>
            </a:r>
            <a:r>
              <a:rPr lang="en-US" dirty="0" smtClean="0"/>
              <a:t>(</a:t>
            </a:r>
            <a:r>
              <a:rPr lang="en-US" dirty="0"/>
              <a:t>(</a:t>
            </a:r>
            <a:r>
              <a:rPr lang="en-US" dirty="0" err="1"/>
              <a:t>λ</a:t>
            </a:r>
            <a:r>
              <a:rPr lang="en-US" dirty="0"/>
              <a:t> x . </a:t>
            </a:r>
            <a:r>
              <a:rPr lang="en-US" dirty="0" err="1"/>
              <a:t>λ</a:t>
            </a:r>
            <a:r>
              <a:rPr lang="en-US" dirty="0"/>
              <a:t> y . y (x x y))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 err="1"/>
              <a:t>λ</a:t>
            </a:r>
            <a:r>
              <a:rPr lang="en-US" dirty="0"/>
              <a:t> x . </a:t>
            </a:r>
            <a:r>
              <a:rPr lang="en-US" dirty="0" err="1"/>
              <a:t>λ</a:t>
            </a:r>
            <a:r>
              <a:rPr lang="en-US" dirty="0"/>
              <a:t> y . y (x x y))</a:t>
            </a:r>
            <a:r>
              <a:rPr lang="en-US" dirty="0" smtClean="0"/>
              <a:t> </a:t>
            </a:r>
            <a:r>
              <a:rPr lang="en-US" dirty="0"/>
              <a:t>y)) </a:t>
            </a:r>
            <a:r>
              <a:rPr lang="en-US" dirty="0" smtClean="0"/>
              <a:t>foo</a:t>
            </a:r>
          </a:p>
          <a:p>
            <a:pPr lvl="1"/>
            <a:r>
              <a:rPr lang="en-US" dirty="0" smtClean="0"/>
              <a:t>foo </a:t>
            </a:r>
            <a:r>
              <a:rPr lang="en-US" dirty="0"/>
              <a:t>((</a:t>
            </a:r>
            <a:r>
              <a:rPr lang="en-US" dirty="0" err="1"/>
              <a:t>λ</a:t>
            </a:r>
            <a:r>
              <a:rPr lang="en-US" dirty="0"/>
              <a:t> x . </a:t>
            </a:r>
            <a:r>
              <a:rPr lang="en-US" dirty="0" err="1"/>
              <a:t>λ</a:t>
            </a:r>
            <a:r>
              <a:rPr lang="en-US" dirty="0"/>
              <a:t> y . y (x x y)) (</a:t>
            </a:r>
            <a:r>
              <a:rPr lang="en-US" dirty="0" err="1"/>
              <a:t>λ</a:t>
            </a:r>
            <a:r>
              <a:rPr lang="en-US" dirty="0"/>
              <a:t> x . </a:t>
            </a:r>
            <a:r>
              <a:rPr lang="en-US" dirty="0" err="1"/>
              <a:t>λ</a:t>
            </a:r>
            <a:r>
              <a:rPr lang="en-US" dirty="0"/>
              <a:t> y . y (x x y)) </a:t>
            </a:r>
            <a:r>
              <a:rPr lang="en-US" dirty="0" smtClean="0"/>
              <a:t>foo)</a:t>
            </a:r>
          </a:p>
          <a:p>
            <a:pPr lvl="1"/>
            <a:r>
              <a:rPr lang="en-US" dirty="0" smtClean="0"/>
              <a:t>foo (Y foo)</a:t>
            </a:r>
          </a:p>
          <a:p>
            <a:pPr lvl="1"/>
            <a:r>
              <a:rPr lang="en-US" dirty="0" smtClean="0"/>
              <a:t>foo (foo (Y foo))</a:t>
            </a:r>
          </a:p>
          <a:p>
            <a:pPr lvl="1"/>
            <a:r>
              <a:rPr lang="en-US" dirty="0" smtClean="0"/>
              <a:t>foo (foo (foo (Y foo)))</a:t>
            </a:r>
          </a:p>
          <a:p>
            <a:pPr lvl="1"/>
            <a:r>
              <a:rPr lang="is-IS" dirty="0" smtClean="0"/>
              <a:t>…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58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0415"/>
            <a:ext cx="8229600" cy="5127477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fact = (</a:t>
            </a:r>
            <a:r>
              <a:rPr lang="en-US" dirty="0" err="1"/>
              <a:t>λ</a:t>
            </a:r>
            <a:r>
              <a:rPr lang="en-US" dirty="0"/>
              <a:t> n . if (</a:t>
            </a:r>
            <a:r>
              <a:rPr lang="en-US" dirty="0" err="1"/>
              <a:t>iszero</a:t>
            </a:r>
            <a:r>
              <a:rPr lang="en-US" dirty="0"/>
              <a:t> n) (1) (</a:t>
            </a:r>
            <a:r>
              <a:rPr lang="en-US" dirty="0" err="1"/>
              <a:t>mult</a:t>
            </a:r>
            <a:r>
              <a:rPr lang="en-US" dirty="0"/>
              <a:t> n (fact (</a:t>
            </a:r>
            <a:r>
              <a:rPr lang="en-US" dirty="0" err="1"/>
              <a:t>pred</a:t>
            </a:r>
            <a:r>
              <a:rPr lang="en-US" dirty="0"/>
              <a:t> n</a:t>
            </a:r>
            <a:r>
              <a:rPr lang="en-US" dirty="0" smtClean="0"/>
              <a:t>)))</a:t>
            </a:r>
          </a:p>
          <a:p>
            <a:r>
              <a:rPr lang="en-US" dirty="0" smtClean="0"/>
              <a:t>fact = Y (</a:t>
            </a:r>
            <a:r>
              <a:rPr lang="en-US" dirty="0" err="1" smtClean="0"/>
              <a:t>λ</a:t>
            </a:r>
            <a:r>
              <a:rPr lang="en-US" dirty="0" smtClean="0"/>
              <a:t> f . </a:t>
            </a:r>
            <a:r>
              <a:rPr lang="en-US" dirty="0" err="1"/>
              <a:t>λ</a:t>
            </a:r>
            <a:r>
              <a:rPr lang="en-US" dirty="0"/>
              <a:t> n . if (</a:t>
            </a:r>
            <a:r>
              <a:rPr lang="en-US" dirty="0" err="1"/>
              <a:t>iszero</a:t>
            </a:r>
            <a:r>
              <a:rPr lang="en-US" dirty="0"/>
              <a:t> n) (1) (</a:t>
            </a:r>
            <a:r>
              <a:rPr lang="en-US" dirty="0" err="1"/>
              <a:t>mult</a:t>
            </a:r>
            <a:r>
              <a:rPr lang="en-US" dirty="0"/>
              <a:t> n </a:t>
            </a:r>
            <a:r>
              <a:rPr lang="en-US" dirty="0" smtClean="0"/>
              <a:t>(f (</a:t>
            </a:r>
            <a:r>
              <a:rPr lang="en-US" dirty="0" err="1" smtClean="0"/>
              <a:t>pred</a:t>
            </a:r>
            <a:r>
              <a:rPr lang="en-US" dirty="0" smtClean="0"/>
              <a:t> </a:t>
            </a:r>
            <a:r>
              <a:rPr lang="en-US" dirty="0"/>
              <a:t>n</a:t>
            </a:r>
            <a:r>
              <a:rPr lang="en-US" dirty="0" smtClean="0"/>
              <a:t>)))</a:t>
            </a:r>
          </a:p>
          <a:p>
            <a:r>
              <a:rPr lang="en-US" dirty="0" smtClean="0"/>
              <a:t>fact 1</a:t>
            </a:r>
          </a:p>
          <a:p>
            <a:pPr lvl="1"/>
            <a:r>
              <a:rPr lang="en-US" dirty="0" smtClean="0"/>
              <a:t>Y </a:t>
            </a:r>
            <a:r>
              <a:rPr lang="en-US" dirty="0"/>
              <a:t>(</a:t>
            </a:r>
            <a:r>
              <a:rPr lang="en-US" dirty="0" err="1"/>
              <a:t>λ</a:t>
            </a:r>
            <a:r>
              <a:rPr lang="en-US" dirty="0"/>
              <a:t> f . </a:t>
            </a:r>
            <a:r>
              <a:rPr lang="en-US" dirty="0" err="1"/>
              <a:t>λ</a:t>
            </a:r>
            <a:r>
              <a:rPr lang="en-US" dirty="0"/>
              <a:t> n . if (</a:t>
            </a:r>
            <a:r>
              <a:rPr lang="en-US" dirty="0" err="1"/>
              <a:t>iszero</a:t>
            </a:r>
            <a:r>
              <a:rPr lang="en-US" dirty="0"/>
              <a:t> n) (1) (</a:t>
            </a:r>
            <a:r>
              <a:rPr lang="en-US" dirty="0" err="1"/>
              <a:t>mult</a:t>
            </a:r>
            <a:r>
              <a:rPr lang="en-US" dirty="0"/>
              <a:t> n (f (</a:t>
            </a:r>
            <a:r>
              <a:rPr lang="en-US" dirty="0" err="1"/>
              <a:t>pred</a:t>
            </a:r>
            <a:r>
              <a:rPr lang="en-US" dirty="0"/>
              <a:t> n</a:t>
            </a:r>
            <a:r>
              <a:rPr lang="en-US" dirty="0" smtClean="0"/>
              <a:t>))) 1</a:t>
            </a:r>
          </a:p>
          <a:p>
            <a:pPr lvl="1"/>
            <a:r>
              <a:rPr lang="en-US" dirty="0" smtClean="0"/>
              <a:t>(</a:t>
            </a:r>
            <a:r>
              <a:rPr lang="en-US" dirty="0" err="1" smtClean="0"/>
              <a:t>λ</a:t>
            </a:r>
            <a:r>
              <a:rPr lang="en-US" dirty="0" smtClean="0"/>
              <a:t> f . </a:t>
            </a:r>
            <a:r>
              <a:rPr lang="en-US" dirty="0" err="1" smtClean="0"/>
              <a:t>λ</a:t>
            </a:r>
            <a:r>
              <a:rPr lang="en-US" dirty="0" smtClean="0"/>
              <a:t> n . if (</a:t>
            </a:r>
            <a:r>
              <a:rPr lang="en-US" dirty="0" err="1" smtClean="0"/>
              <a:t>iszero</a:t>
            </a:r>
            <a:r>
              <a:rPr lang="en-US" dirty="0" smtClean="0"/>
              <a:t> n) (1) (</a:t>
            </a:r>
            <a:r>
              <a:rPr lang="en-US" dirty="0" err="1" smtClean="0"/>
              <a:t>mult</a:t>
            </a:r>
            <a:r>
              <a:rPr lang="en-US" dirty="0" smtClean="0"/>
              <a:t> n (f (</a:t>
            </a:r>
            <a:r>
              <a:rPr lang="en-US" dirty="0" err="1" smtClean="0"/>
              <a:t>pred</a:t>
            </a:r>
            <a:r>
              <a:rPr lang="en-US" dirty="0" smtClean="0"/>
              <a:t> n))) (Y (</a:t>
            </a:r>
            <a:r>
              <a:rPr lang="en-US" dirty="0" err="1" smtClean="0"/>
              <a:t>λ</a:t>
            </a:r>
            <a:r>
              <a:rPr lang="en-US" dirty="0" smtClean="0"/>
              <a:t> f . </a:t>
            </a:r>
            <a:r>
              <a:rPr lang="en-US" dirty="0" err="1" smtClean="0"/>
              <a:t>λ</a:t>
            </a:r>
            <a:r>
              <a:rPr lang="en-US" dirty="0" smtClean="0"/>
              <a:t> n . if (</a:t>
            </a:r>
            <a:r>
              <a:rPr lang="en-US" dirty="0" err="1" smtClean="0"/>
              <a:t>iszero</a:t>
            </a:r>
            <a:r>
              <a:rPr lang="en-US" dirty="0" smtClean="0"/>
              <a:t> n) (1) (</a:t>
            </a:r>
            <a:r>
              <a:rPr lang="en-US" dirty="0" err="1" smtClean="0"/>
              <a:t>mult</a:t>
            </a:r>
            <a:r>
              <a:rPr lang="en-US" dirty="0" smtClean="0"/>
              <a:t> n (f (</a:t>
            </a:r>
            <a:r>
              <a:rPr lang="en-US" dirty="0" err="1" smtClean="0"/>
              <a:t>pred</a:t>
            </a:r>
            <a:r>
              <a:rPr lang="en-US" dirty="0" smtClean="0"/>
              <a:t> n))) 1</a:t>
            </a:r>
          </a:p>
          <a:p>
            <a:pPr lvl="1"/>
            <a:r>
              <a:rPr lang="en-US" dirty="0" smtClean="0"/>
              <a:t>(</a:t>
            </a:r>
            <a:r>
              <a:rPr lang="en-US" dirty="0" err="1" smtClean="0"/>
              <a:t>λ</a:t>
            </a:r>
            <a:r>
              <a:rPr lang="en-US" dirty="0" smtClean="0"/>
              <a:t> </a:t>
            </a:r>
            <a:r>
              <a:rPr lang="en-US" dirty="0"/>
              <a:t>n . if (</a:t>
            </a:r>
            <a:r>
              <a:rPr lang="en-US" dirty="0" err="1"/>
              <a:t>iszero</a:t>
            </a:r>
            <a:r>
              <a:rPr lang="en-US" dirty="0"/>
              <a:t> n) (1) (</a:t>
            </a:r>
            <a:r>
              <a:rPr lang="en-US" dirty="0" err="1"/>
              <a:t>mult</a:t>
            </a:r>
            <a:r>
              <a:rPr lang="en-US" dirty="0"/>
              <a:t> n </a:t>
            </a:r>
            <a:r>
              <a:rPr lang="en-US" dirty="0" smtClean="0"/>
              <a:t>(</a:t>
            </a:r>
            <a:r>
              <a:rPr lang="en-US" dirty="0"/>
              <a:t>(Y (</a:t>
            </a:r>
            <a:r>
              <a:rPr lang="en-US" dirty="0" err="1"/>
              <a:t>λ</a:t>
            </a:r>
            <a:r>
              <a:rPr lang="en-US" dirty="0"/>
              <a:t> f . </a:t>
            </a:r>
            <a:r>
              <a:rPr lang="en-US" dirty="0" err="1"/>
              <a:t>λ</a:t>
            </a:r>
            <a:r>
              <a:rPr lang="en-US" dirty="0"/>
              <a:t> n . if (</a:t>
            </a:r>
            <a:r>
              <a:rPr lang="en-US" dirty="0" err="1"/>
              <a:t>iszero</a:t>
            </a:r>
            <a:r>
              <a:rPr lang="en-US" dirty="0"/>
              <a:t> n) (1) (</a:t>
            </a:r>
            <a:r>
              <a:rPr lang="en-US" dirty="0" err="1"/>
              <a:t>mult</a:t>
            </a:r>
            <a:r>
              <a:rPr lang="en-US" dirty="0"/>
              <a:t> n (f (</a:t>
            </a:r>
            <a:r>
              <a:rPr lang="en-US" dirty="0" err="1"/>
              <a:t>pred</a:t>
            </a:r>
            <a:r>
              <a:rPr lang="en-US" dirty="0"/>
              <a:t> n)))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 err="1"/>
              <a:t>pred</a:t>
            </a:r>
            <a:r>
              <a:rPr lang="en-US" dirty="0"/>
              <a:t> n))) </a:t>
            </a:r>
            <a:r>
              <a:rPr lang="en-US" dirty="0" smtClean="0"/>
              <a:t>1</a:t>
            </a:r>
          </a:p>
          <a:p>
            <a:pPr lvl="1"/>
            <a:r>
              <a:rPr lang="en-US" dirty="0" smtClean="0"/>
              <a:t>if </a:t>
            </a:r>
            <a:r>
              <a:rPr lang="en-US" dirty="0"/>
              <a:t>(</a:t>
            </a:r>
            <a:r>
              <a:rPr lang="en-US" dirty="0" err="1"/>
              <a:t>iszero</a:t>
            </a:r>
            <a:r>
              <a:rPr lang="en-US" dirty="0"/>
              <a:t> </a:t>
            </a:r>
            <a:r>
              <a:rPr lang="en-US" dirty="0" smtClean="0"/>
              <a:t>1) </a:t>
            </a:r>
            <a:r>
              <a:rPr lang="en-US" dirty="0"/>
              <a:t>(1) (</a:t>
            </a:r>
            <a:r>
              <a:rPr lang="en-US" dirty="0" err="1"/>
              <a:t>mult</a:t>
            </a:r>
            <a:r>
              <a:rPr lang="en-US" dirty="0"/>
              <a:t> </a:t>
            </a:r>
            <a:r>
              <a:rPr lang="en-US" dirty="0" smtClean="0"/>
              <a:t>1 </a:t>
            </a:r>
            <a:r>
              <a:rPr lang="en-US" dirty="0"/>
              <a:t>((Y (</a:t>
            </a:r>
            <a:r>
              <a:rPr lang="en-US" dirty="0" err="1"/>
              <a:t>λ</a:t>
            </a:r>
            <a:r>
              <a:rPr lang="en-US" dirty="0"/>
              <a:t> f . </a:t>
            </a:r>
            <a:r>
              <a:rPr lang="en-US" dirty="0" err="1"/>
              <a:t>λ</a:t>
            </a:r>
            <a:r>
              <a:rPr lang="en-US" dirty="0"/>
              <a:t> n . if (</a:t>
            </a:r>
            <a:r>
              <a:rPr lang="en-US" dirty="0" err="1"/>
              <a:t>iszero</a:t>
            </a:r>
            <a:r>
              <a:rPr lang="en-US" dirty="0"/>
              <a:t> n) (1) (</a:t>
            </a:r>
            <a:r>
              <a:rPr lang="en-US" dirty="0" err="1"/>
              <a:t>mult</a:t>
            </a:r>
            <a:r>
              <a:rPr lang="en-US" dirty="0"/>
              <a:t> n (f (</a:t>
            </a:r>
            <a:r>
              <a:rPr lang="en-US" dirty="0" err="1"/>
              <a:t>pred</a:t>
            </a:r>
            <a:r>
              <a:rPr lang="en-US" dirty="0"/>
              <a:t> n))) (</a:t>
            </a:r>
            <a:r>
              <a:rPr lang="en-US" dirty="0" err="1"/>
              <a:t>pred</a:t>
            </a:r>
            <a:r>
              <a:rPr lang="en-US" dirty="0"/>
              <a:t> </a:t>
            </a:r>
            <a:r>
              <a:rPr lang="en-US" dirty="0" smtClean="0"/>
              <a:t>1))</a:t>
            </a:r>
          </a:p>
          <a:p>
            <a:pPr lvl="1"/>
            <a:r>
              <a:rPr lang="en-US" dirty="0" smtClean="0"/>
              <a:t>if F (1) (</a:t>
            </a:r>
            <a:r>
              <a:rPr lang="en-US" dirty="0" err="1" smtClean="0"/>
              <a:t>mult</a:t>
            </a:r>
            <a:r>
              <a:rPr lang="en-US" dirty="0" smtClean="0"/>
              <a:t> 1 ((Y (</a:t>
            </a:r>
            <a:r>
              <a:rPr lang="en-US" dirty="0" err="1" smtClean="0"/>
              <a:t>λ</a:t>
            </a:r>
            <a:r>
              <a:rPr lang="en-US" dirty="0" smtClean="0"/>
              <a:t> f . </a:t>
            </a:r>
            <a:r>
              <a:rPr lang="en-US" dirty="0" err="1" smtClean="0"/>
              <a:t>λ</a:t>
            </a:r>
            <a:r>
              <a:rPr lang="en-US" dirty="0" smtClean="0"/>
              <a:t> n . if (</a:t>
            </a:r>
            <a:r>
              <a:rPr lang="en-US" dirty="0" err="1" smtClean="0"/>
              <a:t>iszero</a:t>
            </a:r>
            <a:r>
              <a:rPr lang="en-US" dirty="0" smtClean="0"/>
              <a:t> n) (1) (</a:t>
            </a:r>
            <a:r>
              <a:rPr lang="en-US" dirty="0" err="1" smtClean="0"/>
              <a:t>mult</a:t>
            </a:r>
            <a:r>
              <a:rPr lang="en-US" dirty="0" smtClean="0"/>
              <a:t> n (f (</a:t>
            </a:r>
            <a:r>
              <a:rPr lang="en-US" dirty="0" err="1" smtClean="0"/>
              <a:t>pred</a:t>
            </a:r>
            <a:r>
              <a:rPr lang="en-US" dirty="0" smtClean="0"/>
              <a:t> n))) (</a:t>
            </a:r>
            <a:r>
              <a:rPr lang="en-US" dirty="0" err="1" smtClean="0"/>
              <a:t>pred</a:t>
            </a:r>
            <a:r>
              <a:rPr lang="en-US" dirty="0" smtClean="0"/>
              <a:t> 1))</a:t>
            </a:r>
          </a:p>
          <a:p>
            <a:pPr lvl="1"/>
            <a:r>
              <a:rPr lang="en-US" dirty="0" err="1" smtClean="0"/>
              <a:t>mult</a:t>
            </a:r>
            <a:r>
              <a:rPr lang="en-US" dirty="0" smtClean="0"/>
              <a:t> </a:t>
            </a:r>
            <a:r>
              <a:rPr lang="en-US" dirty="0"/>
              <a:t>1 ((Y (</a:t>
            </a:r>
            <a:r>
              <a:rPr lang="en-US" dirty="0" err="1"/>
              <a:t>λ</a:t>
            </a:r>
            <a:r>
              <a:rPr lang="en-US" dirty="0"/>
              <a:t> f . </a:t>
            </a:r>
            <a:r>
              <a:rPr lang="en-US" dirty="0" err="1"/>
              <a:t>λ</a:t>
            </a:r>
            <a:r>
              <a:rPr lang="en-US" dirty="0"/>
              <a:t> n . if (</a:t>
            </a:r>
            <a:r>
              <a:rPr lang="en-US" dirty="0" err="1"/>
              <a:t>iszero</a:t>
            </a:r>
            <a:r>
              <a:rPr lang="en-US" dirty="0"/>
              <a:t> n) (1) (</a:t>
            </a:r>
            <a:r>
              <a:rPr lang="en-US" dirty="0" err="1"/>
              <a:t>mult</a:t>
            </a:r>
            <a:r>
              <a:rPr lang="en-US" dirty="0"/>
              <a:t> n (f (</a:t>
            </a:r>
            <a:r>
              <a:rPr lang="en-US" dirty="0" err="1"/>
              <a:t>pred</a:t>
            </a:r>
            <a:r>
              <a:rPr lang="en-US" dirty="0"/>
              <a:t> n))) (</a:t>
            </a:r>
            <a:r>
              <a:rPr lang="en-US" dirty="0" err="1"/>
              <a:t>pred</a:t>
            </a:r>
            <a:r>
              <a:rPr lang="en-US" dirty="0"/>
              <a:t> </a:t>
            </a:r>
            <a:r>
              <a:rPr lang="en-US" dirty="0" smtClean="0"/>
              <a:t>1)</a:t>
            </a:r>
          </a:p>
          <a:p>
            <a:pPr lvl="1"/>
            <a:r>
              <a:rPr lang="en-US" dirty="0" err="1"/>
              <a:t>mult</a:t>
            </a:r>
            <a:r>
              <a:rPr lang="en-US" dirty="0"/>
              <a:t> 1 </a:t>
            </a:r>
            <a:r>
              <a:rPr lang="en-US" dirty="0" smtClean="0"/>
              <a:t>(</a:t>
            </a:r>
            <a:r>
              <a:rPr lang="en-US" dirty="0" err="1" smtClean="0"/>
              <a:t>λ</a:t>
            </a:r>
            <a:r>
              <a:rPr lang="en-US" dirty="0" smtClean="0"/>
              <a:t> </a:t>
            </a:r>
            <a:r>
              <a:rPr lang="en-US" dirty="0"/>
              <a:t>f . </a:t>
            </a:r>
            <a:r>
              <a:rPr lang="en-US" dirty="0" err="1"/>
              <a:t>λ</a:t>
            </a:r>
            <a:r>
              <a:rPr lang="en-US" dirty="0"/>
              <a:t> n . if (</a:t>
            </a:r>
            <a:r>
              <a:rPr lang="en-US" dirty="0" err="1"/>
              <a:t>iszero</a:t>
            </a:r>
            <a:r>
              <a:rPr lang="en-US" dirty="0"/>
              <a:t> n) (1) (</a:t>
            </a:r>
            <a:r>
              <a:rPr lang="en-US" dirty="0" err="1"/>
              <a:t>mult</a:t>
            </a:r>
            <a:r>
              <a:rPr lang="en-US" dirty="0"/>
              <a:t> n (f (</a:t>
            </a:r>
            <a:r>
              <a:rPr lang="en-US" dirty="0" err="1"/>
              <a:t>pred</a:t>
            </a:r>
            <a:r>
              <a:rPr lang="en-US" dirty="0"/>
              <a:t> n))) (Y (</a:t>
            </a:r>
            <a:r>
              <a:rPr lang="en-US" dirty="0" err="1"/>
              <a:t>λ</a:t>
            </a:r>
            <a:r>
              <a:rPr lang="en-US" dirty="0"/>
              <a:t> f . </a:t>
            </a:r>
            <a:r>
              <a:rPr lang="en-US" dirty="0" err="1"/>
              <a:t>λ</a:t>
            </a:r>
            <a:r>
              <a:rPr lang="en-US" dirty="0"/>
              <a:t> n . if (</a:t>
            </a:r>
            <a:r>
              <a:rPr lang="en-US" dirty="0" err="1"/>
              <a:t>iszero</a:t>
            </a:r>
            <a:r>
              <a:rPr lang="en-US" dirty="0"/>
              <a:t> n) (1) (</a:t>
            </a:r>
            <a:r>
              <a:rPr lang="en-US" dirty="0" err="1"/>
              <a:t>mult</a:t>
            </a:r>
            <a:r>
              <a:rPr lang="en-US" dirty="0"/>
              <a:t> n (f (</a:t>
            </a:r>
            <a:r>
              <a:rPr lang="en-US" dirty="0" err="1"/>
              <a:t>pred</a:t>
            </a:r>
            <a:r>
              <a:rPr lang="en-US" dirty="0"/>
              <a:t> n</a:t>
            </a:r>
            <a:r>
              <a:rPr lang="en-US" dirty="0" smtClean="0"/>
              <a:t>))) </a:t>
            </a:r>
            <a:r>
              <a:rPr lang="en-US" dirty="0"/>
              <a:t>(</a:t>
            </a:r>
            <a:r>
              <a:rPr lang="en-US" dirty="0" err="1"/>
              <a:t>pred</a:t>
            </a:r>
            <a:r>
              <a:rPr lang="en-US" dirty="0"/>
              <a:t> 1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/>
              <a:t>mult</a:t>
            </a:r>
            <a:r>
              <a:rPr lang="en-US" dirty="0"/>
              <a:t> 1 </a:t>
            </a:r>
            <a:r>
              <a:rPr lang="en-US" dirty="0" smtClean="0"/>
              <a:t>(</a:t>
            </a:r>
            <a:r>
              <a:rPr lang="en-US" dirty="0" err="1" smtClean="0"/>
              <a:t>λ</a:t>
            </a:r>
            <a:r>
              <a:rPr lang="en-US" dirty="0" smtClean="0"/>
              <a:t> </a:t>
            </a:r>
            <a:r>
              <a:rPr lang="en-US" dirty="0"/>
              <a:t>n . if (</a:t>
            </a:r>
            <a:r>
              <a:rPr lang="en-US" dirty="0" err="1"/>
              <a:t>iszero</a:t>
            </a:r>
            <a:r>
              <a:rPr lang="en-US" dirty="0"/>
              <a:t> n) (1) (</a:t>
            </a:r>
            <a:r>
              <a:rPr lang="en-US" dirty="0" err="1"/>
              <a:t>mult</a:t>
            </a:r>
            <a:r>
              <a:rPr lang="en-US" dirty="0"/>
              <a:t> n </a:t>
            </a:r>
            <a:r>
              <a:rPr lang="en-US" dirty="0" smtClean="0"/>
              <a:t>(</a:t>
            </a:r>
            <a:r>
              <a:rPr lang="en-US" dirty="0"/>
              <a:t>(Y (</a:t>
            </a:r>
            <a:r>
              <a:rPr lang="en-US" dirty="0" err="1"/>
              <a:t>λ</a:t>
            </a:r>
            <a:r>
              <a:rPr lang="en-US" dirty="0"/>
              <a:t> f . </a:t>
            </a:r>
            <a:r>
              <a:rPr lang="en-US" dirty="0" err="1"/>
              <a:t>λ</a:t>
            </a:r>
            <a:r>
              <a:rPr lang="en-US" dirty="0"/>
              <a:t> n . if (</a:t>
            </a:r>
            <a:r>
              <a:rPr lang="en-US" dirty="0" err="1"/>
              <a:t>iszero</a:t>
            </a:r>
            <a:r>
              <a:rPr lang="en-US" dirty="0"/>
              <a:t> n) (1) (</a:t>
            </a:r>
            <a:r>
              <a:rPr lang="en-US" dirty="0" err="1"/>
              <a:t>mult</a:t>
            </a:r>
            <a:r>
              <a:rPr lang="en-US" dirty="0"/>
              <a:t> n (f (</a:t>
            </a:r>
            <a:r>
              <a:rPr lang="en-US" dirty="0" err="1"/>
              <a:t>pred</a:t>
            </a:r>
            <a:r>
              <a:rPr lang="en-US" dirty="0"/>
              <a:t> n)))</a:t>
            </a:r>
            <a:r>
              <a:rPr lang="en-US" dirty="0" smtClean="0"/>
              <a:t> </a:t>
            </a:r>
            <a:r>
              <a:rPr lang="en-US" dirty="0"/>
              <a:t>(</a:t>
            </a:r>
            <a:r>
              <a:rPr lang="en-US" dirty="0" err="1"/>
              <a:t>pred</a:t>
            </a:r>
            <a:r>
              <a:rPr lang="en-US" dirty="0"/>
              <a:t> n))) </a:t>
            </a:r>
            <a:r>
              <a:rPr lang="en-US" dirty="0" smtClean="0"/>
              <a:t>(</a:t>
            </a:r>
            <a:r>
              <a:rPr lang="en-US" dirty="0" err="1"/>
              <a:t>pred</a:t>
            </a:r>
            <a:r>
              <a:rPr lang="en-US" dirty="0"/>
              <a:t> 1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/>
              <a:t>mult</a:t>
            </a:r>
            <a:r>
              <a:rPr lang="en-US" dirty="0"/>
              <a:t> 1 (</a:t>
            </a:r>
            <a:r>
              <a:rPr lang="en-US" dirty="0" err="1"/>
              <a:t>λ</a:t>
            </a:r>
            <a:r>
              <a:rPr lang="en-US" dirty="0"/>
              <a:t> n . if (</a:t>
            </a:r>
            <a:r>
              <a:rPr lang="en-US" dirty="0" err="1"/>
              <a:t>iszero</a:t>
            </a:r>
            <a:r>
              <a:rPr lang="en-US" dirty="0"/>
              <a:t> n) (1) (</a:t>
            </a:r>
            <a:r>
              <a:rPr lang="en-US" dirty="0" err="1"/>
              <a:t>mult</a:t>
            </a:r>
            <a:r>
              <a:rPr lang="en-US" dirty="0"/>
              <a:t> n ((Y (</a:t>
            </a:r>
            <a:r>
              <a:rPr lang="en-US" dirty="0" err="1"/>
              <a:t>λ</a:t>
            </a:r>
            <a:r>
              <a:rPr lang="en-US" dirty="0"/>
              <a:t> f . </a:t>
            </a:r>
            <a:r>
              <a:rPr lang="en-US" dirty="0" err="1"/>
              <a:t>λ</a:t>
            </a:r>
            <a:r>
              <a:rPr lang="en-US" dirty="0"/>
              <a:t> n . if (</a:t>
            </a:r>
            <a:r>
              <a:rPr lang="en-US" dirty="0" err="1"/>
              <a:t>iszero</a:t>
            </a:r>
            <a:r>
              <a:rPr lang="en-US" dirty="0"/>
              <a:t> n) (1) (</a:t>
            </a:r>
            <a:r>
              <a:rPr lang="en-US" dirty="0" err="1"/>
              <a:t>mult</a:t>
            </a:r>
            <a:r>
              <a:rPr lang="en-US" dirty="0"/>
              <a:t> n (f (</a:t>
            </a:r>
            <a:r>
              <a:rPr lang="en-US" dirty="0" err="1"/>
              <a:t>pred</a:t>
            </a:r>
            <a:r>
              <a:rPr lang="en-US" dirty="0"/>
              <a:t> n))) (</a:t>
            </a:r>
            <a:r>
              <a:rPr lang="en-US" dirty="0" err="1"/>
              <a:t>pred</a:t>
            </a:r>
            <a:r>
              <a:rPr lang="en-US" dirty="0"/>
              <a:t> n))) </a:t>
            </a:r>
            <a:r>
              <a:rPr lang="en-US" dirty="0" smtClean="0"/>
              <a:t>0</a:t>
            </a:r>
          </a:p>
          <a:p>
            <a:pPr lvl="1"/>
            <a:r>
              <a:rPr lang="en-US" dirty="0" err="1"/>
              <a:t>mult</a:t>
            </a:r>
            <a:r>
              <a:rPr lang="en-US" dirty="0"/>
              <a:t> 1 </a:t>
            </a:r>
            <a:r>
              <a:rPr lang="en-US" dirty="0" smtClean="0"/>
              <a:t>(if </a:t>
            </a:r>
            <a:r>
              <a:rPr lang="en-US" dirty="0"/>
              <a:t>(</a:t>
            </a:r>
            <a:r>
              <a:rPr lang="en-US" dirty="0" err="1"/>
              <a:t>iszero</a:t>
            </a:r>
            <a:r>
              <a:rPr lang="en-US" dirty="0"/>
              <a:t> </a:t>
            </a:r>
            <a:r>
              <a:rPr lang="en-US" dirty="0" smtClean="0"/>
              <a:t>0) </a:t>
            </a:r>
            <a:r>
              <a:rPr lang="en-US" dirty="0"/>
              <a:t>(1) (</a:t>
            </a:r>
            <a:r>
              <a:rPr lang="en-US" dirty="0" err="1"/>
              <a:t>mult</a:t>
            </a:r>
            <a:r>
              <a:rPr lang="en-US" dirty="0"/>
              <a:t> </a:t>
            </a:r>
            <a:r>
              <a:rPr lang="en-US" dirty="0" smtClean="0"/>
              <a:t>0 </a:t>
            </a:r>
            <a:r>
              <a:rPr lang="en-US" dirty="0"/>
              <a:t>((Y (</a:t>
            </a:r>
            <a:r>
              <a:rPr lang="en-US" dirty="0" err="1"/>
              <a:t>λ</a:t>
            </a:r>
            <a:r>
              <a:rPr lang="en-US" dirty="0"/>
              <a:t> f . </a:t>
            </a:r>
            <a:r>
              <a:rPr lang="en-US" dirty="0" err="1"/>
              <a:t>λ</a:t>
            </a:r>
            <a:r>
              <a:rPr lang="en-US" dirty="0"/>
              <a:t> n . if (</a:t>
            </a:r>
            <a:r>
              <a:rPr lang="en-US" dirty="0" err="1"/>
              <a:t>iszero</a:t>
            </a:r>
            <a:r>
              <a:rPr lang="en-US" dirty="0"/>
              <a:t> n) (1) (</a:t>
            </a:r>
            <a:r>
              <a:rPr lang="en-US" dirty="0" err="1"/>
              <a:t>mult</a:t>
            </a:r>
            <a:r>
              <a:rPr lang="en-US" dirty="0"/>
              <a:t> n (f (</a:t>
            </a:r>
            <a:r>
              <a:rPr lang="en-US" dirty="0" err="1"/>
              <a:t>pred</a:t>
            </a:r>
            <a:r>
              <a:rPr lang="en-US" dirty="0"/>
              <a:t> n))) (</a:t>
            </a:r>
            <a:r>
              <a:rPr lang="en-US" dirty="0" err="1"/>
              <a:t>pred</a:t>
            </a:r>
            <a:r>
              <a:rPr lang="en-US" dirty="0"/>
              <a:t> </a:t>
            </a:r>
            <a:r>
              <a:rPr lang="en-US" dirty="0" smtClean="0"/>
              <a:t>0)))</a:t>
            </a:r>
          </a:p>
          <a:p>
            <a:pPr lvl="1"/>
            <a:r>
              <a:rPr lang="en-US" dirty="0" err="1"/>
              <a:t>mult</a:t>
            </a:r>
            <a:r>
              <a:rPr lang="en-US" dirty="0"/>
              <a:t> 1 </a:t>
            </a:r>
            <a:r>
              <a:rPr lang="en-US" dirty="0" smtClean="0"/>
              <a:t>if T </a:t>
            </a:r>
            <a:r>
              <a:rPr lang="en-US" dirty="0"/>
              <a:t>(1) (</a:t>
            </a:r>
            <a:r>
              <a:rPr lang="en-US" dirty="0" err="1"/>
              <a:t>mult</a:t>
            </a:r>
            <a:r>
              <a:rPr lang="en-US" dirty="0"/>
              <a:t> 0 ((Y (</a:t>
            </a:r>
            <a:r>
              <a:rPr lang="en-US" dirty="0" err="1"/>
              <a:t>λ</a:t>
            </a:r>
            <a:r>
              <a:rPr lang="en-US" dirty="0"/>
              <a:t> f . </a:t>
            </a:r>
            <a:r>
              <a:rPr lang="en-US" dirty="0" err="1"/>
              <a:t>λ</a:t>
            </a:r>
            <a:r>
              <a:rPr lang="en-US" dirty="0"/>
              <a:t> n . if (</a:t>
            </a:r>
            <a:r>
              <a:rPr lang="en-US" dirty="0" err="1"/>
              <a:t>iszero</a:t>
            </a:r>
            <a:r>
              <a:rPr lang="en-US" dirty="0"/>
              <a:t> n) (1) (</a:t>
            </a:r>
            <a:r>
              <a:rPr lang="en-US" dirty="0" err="1"/>
              <a:t>mult</a:t>
            </a:r>
            <a:r>
              <a:rPr lang="en-US" dirty="0"/>
              <a:t> n (f (</a:t>
            </a:r>
            <a:r>
              <a:rPr lang="en-US" dirty="0" err="1"/>
              <a:t>pred</a:t>
            </a:r>
            <a:r>
              <a:rPr lang="en-US" dirty="0"/>
              <a:t> n))) (</a:t>
            </a:r>
            <a:r>
              <a:rPr lang="en-US" dirty="0" err="1"/>
              <a:t>pred</a:t>
            </a:r>
            <a:r>
              <a:rPr lang="en-US" dirty="0"/>
              <a:t> 0</a:t>
            </a:r>
            <a:r>
              <a:rPr lang="en-US" dirty="0" smtClean="0"/>
              <a:t>)))</a:t>
            </a:r>
          </a:p>
          <a:p>
            <a:pPr lvl="1"/>
            <a:r>
              <a:rPr lang="en-US" dirty="0" err="1"/>
              <a:t>mult</a:t>
            </a:r>
            <a:r>
              <a:rPr lang="en-US" dirty="0"/>
              <a:t> 1 </a:t>
            </a:r>
            <a:r>
              <a:rPr lang="en-US" dirty="0" smtClean="0"/>
              <a:t>1</a:t>
            </a:r>
          </a:p>
          <a:p>
            <a:pPr lvl="1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9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Turing Complete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Boolean Logic</a:t>
            </a:r>
          </a:p>
          <a:p>
            <a:r>
              <a:rPr lang="en-US" dirty="0" smtClean="0"/>
              <a:t>Arithmetic</a:t>
            </a:r>
          </a:p>
          <a:p>
            <a:r>
              <a:rPr lang="en-US" dirty="0" smtClean="0"/>
              <a:t>Loops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84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Principles of programming languages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Fall 2015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63A33-8271-4DD0-9C48-789913D7C115}" type="slidenum">
              <a:rPr lang="en-US" smtClean="0"/>
              <a:pPr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403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Ambiguous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parse</a:t>
            </a:r>
          </a:p>
          <a:p>
            <a:pPr marL="0" indent="0">
              <a:buNone/>
            </a:pPr>
            <a:r>
              <a:rPr lang="en-US" dirty="0" smtClean="0"/>
              <a:t>x y z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6</a:t>
            </a:fld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2228210" y="2921000"/>
            <a:ext cx="873876" cy="42820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Exp</a:t>
            </a:r>
            <a:endParaRPr lang="en-US" dirty="0"/>
          </a:p>
        </p:txBody>
      </p:sp>
      <p:sp>
        <p:nvSpPr>
          <p:cNvPr id="82" name="Oval 81"/>
          <p:cNvSpPr/>
          <p:nvPr/>
        </p:nvSpPr>
        <p:spPr>
          <a:xfrm>
            <a:off x="1215494" y="3703359"/>
            <a:ext cx="873876" cy="42820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Exp</a:t>
            </a:r>
            <a:endParaRPr lang="en-US" dirty="0"/>
          </a:p>
        </p:txBody>
      </p:sp>
      <p:cxnSp>
        <p:nvCxnSpPr>
          <p:cNvPr id="84" name="Straight Arrow Connector 83"/>
          <p:cNvCxnSpPr/>
          <p:nvPr/>
        </p:nvCxnSpPr>
        <p:spPr>
          <a:xfrm flipH="1">
            <a:off x="1652432" y="3286494"/>
            <a:ext cx="703754" cy="416865"/>
          </a:xfrm>
          <a:prstGeom prst="straightConnector1">
            <a:avLst/>
          </a:prstGeom>
          <a:ln w="76200"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2974110" y="3286494"/>
            <a:ext cx="703753" cy="417194"/>
          </a:xfrm>
          <a:prstGeom prst="straightConnector1">
            <a:avLst/>
          </a:prstGeom>
          <a:ln w="76200"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Oval 88"/>
          <p:cNvSpPr/>
          <p:nvPr/>
        </p:nvSpPr>
        <p:spPr>
          <a:xfrm>
            <a:off x="3252140" y="3702221"/>
            <a:ext cx="873876" cy="42820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z</a:t>
            </a:r>
            <a:endParaRPr lang="en-US" dirty="0"/>
          </a:p>
        </p:txBody>
      </p:sp>
      <p:cxnSp>
        <p:nvCxnSpPr>
          <p:cNvPr id="96" name="Straight Arrow Connector 95"/>
          <p:cNvCxnSpPr/>
          <p:nvPr/>
        </p:nvCxnSpPr>
        <p:spPr>
          <a:xfrm>
            <a:off x="1961394" y="4068854"/>
            <a:ext cx="703754" cy="306066"/>
          </a:xfrm>
          <a:prstGeom prst="straightConnector1">
            <a:avLst/>
          </a:prstGeom>
          <a:ln w="76200"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 flipH="1">
            <a:off x="551239" y="4068854"/>
            <a:ext cx="792231" cy="306066"/>
          </a:xfrm>
          <a:prstGeom prst="straightConnector1">
            <a:avLst/>
          </a:prstGeom>
          <a:ln w="76200"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Oval 93"/>
          <p:cNvSpPr/>
          <p:nvPr/>
        </p:nvSpPr>
        <p:spPr>
          <a:xfrm>
            <a:off x="101562" y="4343380"/>
            <a:ext cx="873876" cy="42820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93" name="Oval 92"/>
          <p:cNvSpPr/>
          <p:nvPr/>
        </p:nvSpPr>
        <p:spPr>
          <a:xfrm>
            <a:off x="2228210" y="4364879"/>
            <a:ext cx="873876" cy="42820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120" name="Oval 119"/>
          <p:cNvSpPr/>
          <p:nvPr/>
        </p:nvSpPr>
        <p:spPr>
          <a:xfrm flipH="1">
            <a:off x="5736938" y="2894155"/>
            <a:ext cx="873876" cy="42820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Exp</a:t>
            </a:r>
            <a:endParaRPr lang="en-US" dirty="0"/>
          </a:p>
        </p:txBody>
      </p:sp>
      <p:sp>
        <p:nvSpPr>
          <p:cNvPr id="121" name="Oval 120"/>
          <p:cNvSpPr/>
          <p:nvPr/>
        </p:nvSpPr>
        <p:spPr>
          <a:xfrm flipH="1">
            <a:off x="6749654" y="3676514"/>
            <a:ext cx="873876" cy="42820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Exp</a:t>
            </a:r>
            <a:endParaRPr lang="en-US" dirty="0"/>
          </a:p>
        </p:txBody>
      </p:sp>
      <p:cxnSp>
        <p:nvCxnSpPr>
          <p:cNvPr id="122" name="Straight Arrow Connector 121"/>
          <p:cNvCxnSpPr/>
          <p:nvPr/>
        </p:nvCxnSpPr>
        <p:spPr>
          <a:xfrm>
            <a:off x="6482838" y="3259649"/>
            <a:ext cx="703754" cy="416865"/>
          </a:xfrm>
          <a:prstGeom prst="straightConnector1">
            <a:avLst/>
          </a:prstGeom>
          <a:ln w="76200"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 flipH="1">
            <a:off x="5161161" y="3259649"/>
            <a:ext cx="703753" cy="417194"/>
          </a:xfrm>
          <a:prstGeom prst="straightConnector1">
            <a:avLst/>
          </a:prstGeom>
          <a:ln w="76200"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4" name="Oval 123"/>
          <p:cNvSpPr/>
          <p:nvPr/>
        </p:nvSpPr>
        <p:spPr>
          <a:xfrm flipH="1">
            <a:off x="4713008" y="3675376"/>
            <a:ext cx="873876" cy="42820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  <a:endParaRPr lang="en-US" dirty="0"/>
          </a:p>
        </p:txBody>
      </p:sp>
      <p:cxnSp>
        <p:nvCxnSpPr>
          <p:cNvPr id="125" name="Straight Arrow Connector 124"/>
          <p:cNvCxnSpPr/>
          <p:nvPr/>
        </p:nvCxnSpPr>
        <p:spPr>
          <a:xfrm flipH="1">
            <a:off x="6173876" y="4042009"/>
            <a:ext cx="703754" cy="306066"/>
          </a:xfrm>
          <a:prstGeom prst="straightConnector1">
            <a:avLst/>
          </a:prstGeom>
          <a:ln w="76200"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>
            <a:off x="7495554" y="4042009"/>
            <a:ext cx="792231" cy="306066"/>
          </a:xfrm>
          <a:prstGeom prst="straightConnector1">
            <a:avLst/>
          </a:prstGeom>
          <a:ln w="76200"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7" name="Oval 126"/>
          <p:cNvSpPr/>
          <p:nvPr/>
        </p:nvSpPr>
        <p:spPr>
          <a:xfrm flipH="1">
            <a:off x="7863586" y="4316535"/>
            <a:ext cx="873876" cy="42820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z</a:t>
            </a:r>
            <a:endParaRPr lang="en-US" dirty="0"/>
          </a:p>
        </p:txBody>
      </p:sp>
      <p:sp>
        <p:nvSpPr>
          <p:cNvPr id="128" name="Oval 127"/>
          <p:cNvSpPr/>
          <p:nvPr/>
        </p:nvSpPr>
        <p:spPr>
          <a:xfrm flipH="1">
            <a:off x="5736938" y="4338034"/>
            <a:ext cx="873876" cy="42820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933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animBg="1"/>
      <p:bldP spid="82" grpId="0" animBg="1"/>
      <p:bldP spid="89" grpId="0" animBg="1"/>
      <p:bldP spid="94" grpId="0" animBg="1"/>
      <p:bldP spid="93" grpId="0" animBg="1"/>
      <p:bldP spid="120" grpId="0" animBg="1"/>
      <p:bldP spid="121" grpId="0" animBg="1"/>
      <p:bldP spid="124" grpId="0" animBg="1"/>
      <p:bldP spid="127" grpId="0" animBg="1"/>
      <p:bldP spid="12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Ambiguous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to parse</a:t>
            </a:r>
          </a:p>
          <a:p>
            <a:pPr marL="0" indent="0">
              <a:buNone/>
            </a:pPr>
            <a:r>
              <a:rPr lang="en-US" dirty="0" err="1"/>
              <a:t>λ</a:t>
            </a:r>
            <a:r>
              <a:rPr lang="en-US" dirty="0"/>
              <a:t> x . </a:t>
            </a:r>
            <a:r>
              <a:rPr lang="en-US" dirty="0" smtClean="0"/>
              <a:t>x 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7</a:t>
            </a:fld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1439395" y="2933063"/>
            <a:ext cx="873876" cy="42820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Exp</a:t>
            </a:r>
            <a:endParaRPr lang="en-US" dirty="0"/>
          </a:p>
        </p:txBody>
      </p:sp>
      <p:sp>
        <p:nvSpPr>
          <p:cNvPr id="82" name="Oval 81"/>
          <p:cNvSpPr/>
          <p:nvPr/>
        </p:nvSpPr>
        <p:spPr>
          <a:xfrm>
            <a:off x="2600007" y="3731362"/>
            <a:ext cx="873876" cy="42820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Exp</a:t>
            </a:r>
            <a:endParaRPr lang="en-US" dirty="0"/>
          </a:p>
        </p:txBody>
      </p:sp>
      <p:cxnSp>
        <p:nvCxnSpPr>
          <p:cNvPr id="84" name="Straight Arrow Connector 83"/>
          <p:cNvCxnSpPr>
            <a:stCxn id="81" idx="3"/>
            <a:endCxn id="25" idx="0"/>
          </p:cNvCxnSpPr>
          <p:nvPr/>
        </p:nvCxnSpPr>
        <p:spPr>
          <a:xfrm flipH="1">
            <a:off x="674791" y="3298557"/>
            <a:ext cx="892580" cy="403664"/>
          </a:xfrm>
          <a:prstGeom prst="straightConnector1">
            <a:avLst/>
          </a:prstGeom>
          <a:ln w="76200"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81" idx="5"/>
            <a:endCxn id="82" idx="0"/>
          </p:cNvCxnSpPr>
          <p:nvPr/>
        </p:nvCxnSpPr>
        <p:spPr>
          <a:xfrm>
            <a:off x="2185295" y="3298557"/>
            <a:ext cx="851650" cy="432805"/>
          </a:xfrm>
          <a:prstGeom prst="straightConnector1">
            <a:avLst/>
          </a:prstGeom>
          <a:ln w="76200"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82" idx="5"/>
          </p:cNvCxnSpPr>
          <p:nvPr/>
        </p:nvCxnSpPr>
        <p:spPr>
          <a:xfrm>
            <a:off x="3345907" y="4096856"/>
            <a:ext cx="356702" cy="368091"/>
          </a:xfrm>
          <a:prstGeom prst="straightConnector1">
            <a:avLst/>
          </a:prstGeom>
          <a:ln w="76200"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Oval 93"/>
          <p:cNvSpPr/>
          <p:nvPr/>
        </p:nvSpPr>
        <p:spPr>
          <a:xfrm>
            <a:off x="1439395" y="3728058"/>
            <a:ext cx="873876" cy="42820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93" name="Oval 92"/>
          <p:cNvSpPr/>
          <p:nvPr/>
        </p:nvSpPr>
        <p:spPr>
          <a:xfrm>
            <a:off x="3265671" y="5098322"/>
            <a:ext cx="873876" cy="42820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237853" y="3702221"/>
            <a:ext cx="873876" cy="42820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λ</a:t>
            </a:r>
            <a:endParaRPr lang="en-US" dirty="0"/>
          </a:p>
        </p:txBody>
      </p:sp>
      <p:cxnSp>
        <p:nvCxnSpPr>
          <p:cNvPr id="27" name="Straight Arrow Connector 26"/>
          <p:cNvCxnSpPr>
            <a:stCxn id="81" idx="4"/>
            <a:endCxn id="94" idx="0"/>
          </p:cNvCxnSpPr>
          <p:nvPr/>
        </p:nvCxnSpPr>
        <p:spPr>
          <a:xfrm>
            <a:off x="1876333" y="3361266"/>
            <a:ext cx="0" cy="366792"/>
          </a:xfrm>
          <a:prstGeom prst="straightConnector1">
            <a:avLst/>
          </a:prstGeom>
          <a:ln w="76200"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3265671" y="4464947"/>
            <a:ext cx="873876" cy="42820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Exp</a:t>
            </a:r>
            <a:endParaRPr lang="en-US" dirty="0"/>
          </a:p>
        </p:txBody>
      </p:sp>
      <p:cxnSp>
        <p:nvCxnSpPr>
          <p:cNvPr id="36" name="Straight Arrow Connector 35"/>
          <p:cNvCxnSpPr>
            <a:stCxn id="35" idx="4"/>
            <a:endCxn id="93" idx="0"/>
          </p:cNvCxnSpPr>
          <p:nvPr/>
        </p:nvCxnSpPr>
        <p:spPr>
          <a:xfrm>
            <a:off x="3702609" y="4893150"/>
            <a:ext cx="0" cy="205172"/>
          </a:xfrm>
          <a:prstGeom prst="straightConnector1">
            <a:avLst/>
          </a:prstGeom>
          <a:ln w="76200"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82" idx="3"/>
          </p:cNvCxnSpPr>
          <p:nvPr/>
        </p:nvCxnSpPr>
        <p:spPr>
          <a:xfrm flipH="1">
            <a:off x="2371281" y="4096856"/>
            <a:ext cx="356702" cy="368091"/>
          </a:xfrm>
          <a:prstGeom prst="straightConnector1">
            <a:avLst/>
          </a:prstGeom>
          <a:ln w="76200"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1876333" y="5098322"/>
            <a:ext cx="873876" cy="42820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  <a:endParaRPr lang="en-US" dirty="0"/>
          </a:p>
        </p:txBody>
      </p:sp>
      <p:sp>
        <p:nvSpPr>
          <p:cNvPr id="43" name="Oval 42"/>
          <p:cNvSpPr/>
          <p:nvPr/>
        </p:nvSpPr>
        <p:spPr>
          <a:xfrm>
            <a:off x="1876333" y="4464947"/>
            <a:ext cx="873876" cy="42820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Exp</a:t>
            </a:r>
            <a:endParaRPr lang="en-US" dirty="0"/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2313271" y="4893150"/>
            <a:ext cx="0" cy="205172"/>
          </a:xfrm>
          <a:prstGeom prst="straightConnector1">
            <a:avLst/>
          </a:prstGeom>
          <a:ln w="76200"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5925476" y="3612854"/>
            <a:ext cx="873876" cy="42820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Exp</a:t>
            </a:r>
            <a:endParaRPr lang="en-US" dirty="0"/>
          </a:p>
        </p:txBody>
      </p:sp>
      <p:sp>
        <p:nvSpPr>
          <p:cNvPr id="51" name="Oval 50"/>
          <p:cNvSpPr/>
          <p:nvPr/>
        </p:nvSpPr>
        <p:spPr>
          <a:xfrm>
            <a:off x="7086088" y="4411153"/>
            <a:ext cx="873876" cy="42820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Exp</a:t>
            </a:r>
            <a:endParaRPr lang="en-US" dirty="0"/>
          </a:p>
        </p:txBody>
      </p:sp>
      <p:cxnSp>
        <p:nvCxnSpPr>
          <p:cNvPr id="52" name="Straight Arrow Connector 51"/>
          <p:cNvCxnSpPr/>
          <p:nvPr/>
        </p:nvCxnSpPr>
        <p:spPr>
          <a:xfrm flipH="1">
            <a:off x="5160872" y="3978348"/>
            <a:ext cx="892580" cy="403664"/>
          </a:xfrm>
          <a:prstGeom prst="straightConnector1">
            <a:avLst/>
          </a:prstGeom>
          <a:ln w="76200"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6671376" y="3978348"/>
            <a:ext cx="851650" cy="432805"/>
          </a:xfrm>
          <a:prstGeom prst="straightConnector1">
            <a:avLst/>
          </a:prstGeom>
          <a:ln w="76200"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5925476" y="4407849"/>
            <a:ext cx="873876" cy="42820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56" name="Oval 55"/>
          <p:cNvSpPr/>
          <p:nvPr/>
        </p:nvSpPr>
        <p:spPr>
          <a:xfrm>
            <a:off x="7093529" y="5071886"/>
            <a:ext cx="873876" cy="42820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57" name="Oval 56"/>
          <p:cNvSpPr/>
          <p:nvPr/>
        </p:nvSpPr>
        <p:spPr>
          <a:xfrm>
            <a:off x="4723934" y="4382012"/>
            <a:ext cx="873876" cy="42820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λ</a:t>
            </a:r>
            <a:endParaRPr lang="en-US" dirty="0"/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6362414" y="4041057"/>
            <a:ext cx="0" cy="366792"/>
          </a:xfrm>
          <a:prstGeom prst="straightConnector1">
            <a:avLst/>
          </a:prstGeom>
          <a:ln w="76200"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7530467" y="4866714"/>
            <a:ext cx="0" cy="205172"/>
          </a:xfrm>
          <a:prstGeom prst="straightConnector1">
            <a:avLst/>
          </a:prstGeom>
          <a:ln w="76200"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Oval 64"/>
          <p:cNvSpPr/>
          <p:nvPr/>
        </p:nvSpPr>
        <p:spPr>
          <a:xfrm>
            <a:off x="6624964" y="2877970"/>
            <a:ext cx="873876" cy="42820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Exp</a:t>
            </a:r>
            <a:endParaRPr lang="en-US" dirty="0"/>
          </a:p>
        </p:txBody>
      </p:sp>
      <p:cxnSp>
        <p:nvCxnSpPr>
          <p:cNvPr id="66" name="Straight Arrow Connector 65"/>
          <p:cNvCxnSpPr>
            <a:endCxn id="67" idx="1"/>
          </p:cNvCxnSpPr>
          <p:nvPr/>
        </p:nvCxnSpPr>
        <p:spPr>
          <a:xfrm>
            <a:off x="7370864" y="3243464"/>
            <a:ext cx="724517" cy="430800"/>
          </a:xfrm>
          <a:prstGeom prst="straightConnector1">
            <a:avLst/>
          </a:prstGeom>
          <a:ln w="76200"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7967405" y="3611555"/>
            <a:ext cx="873876" cy="42820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Exp</a:t>
            </a:r>
            <a:endParaRPr lang="en-US" dirty="0"/>
          </a:p>
        </p:txBody>
      </p:sp>
      <p:cxnSp>
        <p:nvCxnSpPr>
          <p:cNvPr id="68" name="Straight Arrow Connector 67"/>
          <p:cNvCxnSpPr/>
          <p:nvPr/>
        </p:nvCxnSpPr>
        <p:spPr>
          <a:xfrm flipH="1">
            <a:off x="6396238" y="3243464"/>
            <a:ext cx="356702" cy="368091"/>
          </a:xfrm>
          <a:prstGeom prst="straightConnector1">
            <a:avLst/>
          </a:prstGeom>
          <a:ln w="76200"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Oval 74"/>
          <p:cNvSpPr/>
          <p:nvPr/>
        </p:nvSpPr>
        <p:spPr>
          <a:xfrm>
            <a:off x="7956292" y="4260151"/>
            <a:ext cx="873876" cy="42820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</a:t>
            </a:r>
            <a:endParaRPr lang="en-US" dirty="0"/>
          </a:p>
        </p:txBody>
      </p:sp>
      <p:cxnSp>
        <p:nvCxnSpPr>
          <p:cNvPr id="76" name="Straight Arrow Connector 75"/>
          <p:cNvCxnSpPr/>
          <p:nvPr/>
        </p:nvCxnSpPr>
        <p:spPr>
          <a:xfrm>
            <a:off x="8393230" y="4054979"/>
            <a:ext cx="0" cy="205172"/>
          </a:xfrm>
          <a:prstGeom prst="straightConnector1">
            <a:avLst/>
          </a:prstGeom>
          <a:ln w="76200"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6865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animBg="1"/>
      <p:bldP spid="82" grpId="0" animBg="1"/>
      <p:bldP spid="94" grpId="0" animBg="1"/>
      <p:bldP spid="93" grpId="0" animBg="1"/>
      <p:bldP spid="25" grpId="0" animBg="1"/>
      <p:bldP spid="35" grpId="0" animBg="1"/>
      <p:bldP spid="42" grpId="0" animBg="1"/>
      <p:bldP spid="43" grpId="0" animBg="1"/>
      <p:bldP spid="50" grpId="0" animBg="1"/>
      <p:bldP spid="51" grpId="0" animBg="1"/>
      <p:bldP spid="55" grpId="0" animBg="1"/>
      <p:bldP spid="56" grpId="0" animBg="1"/>
      <p:bldP spid="57" grpId="0" animBg="1"/>
      <p:bldP spid="65" grpId="0" animBg="1"/>
      <p:bldP spid="67" grpId="0" animBg="1"/>
      <p:bldP spid="7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Disambiguation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E → E </a:t>
            </a:r>
            <a:r>
              <a:rPr lang="en-US" dirty="0" smtClean="0"/>
              <a:t>E is left associative</a:t>
            </a:r>
          </a:p>
          <a:p>
            <a:pPr lvl="1"/>
            <a:r>
              <a:rPr lang="en-US" dirty="0" smtClean="0"/>
              <a:t>x y z is </a:t>
            </a:r>
          </a:p>
          <a:p>
            <a:pPr lvl="2"/>
            <a:r>
              <a:rPr lang="en-US" dirty="0" smtClean="0"/>
              <a:t>(x y) z</a:t>
            </a:r>
          </a:p>
          <a:p>
            <a:pPr lvl="1"/>
            <a:r>
              <a:rPr lang="en-US" dirty="0" smtClean="0"/>
              <a:t>w x y z is </a:t>
            </a:r>
          </a:p>
          <a:p>
            <a:pPr lvl="2"/>
            <a:r>
              <a:rPr lang="en-US" dirty="0" smtClean="0"/>
              <a:t>((w x) y) z</a:t>
            </a:r>
          </a:p>
          <a:p>
            <a:r>
              <a:rPr lang="en-US" dirty="0" err="1"/>
              <a:t>λ</a:t>
            </a:r>
            <a:r>
              <a:rPr lang="en-US" dirty="0"/>
              <a:t> ID . </a:t>
            </a:r>
            <a:r>
              <a:rPr lang="en-US" dirty="0" smtClean="0"/>
              <a:t>E extends as far to the right as possible, starting with the </a:t>
            </a:r>
            <a:r>
              <a:rPr lang="en-US" dirty="0" err="1"/>
              <a:t>λ</a:t>
            </a:r>
            <a:r>
              <a:rPr lang="en-US" dirty="0"/>
              <a:t> ID . </a:t>
            </a:r>
            <a:endParaRPr lang="en-US" dirty="0" smtClean="0"/>
          </a:p>
          <a:p>
            <a:pPr lvl="1"/>
            <a:r>
              <a:rPr lang="en-US" dirty="0" err="1"/>
              <a:t>λ</a:t>
            </a:r>
            <a:r>
              <a:rPr lang="en-US" dirty="0"/>
              <a:t> x</a:t>
            </a:r>
            <a:r>
              <a:rPr lang="en-US" dirty="0" smtClean="0"/>
              <a:t> </a:t>
            </a:r>
            <a:r>
              <a:rPr lang="en-US" dirty="0"/>
              <a:t>. </a:t>
            </a:r>
            <a:r>
              <a:rPr lang="en-US" dirty="0" smtClean="0"/>
              <a:t>x y is </a:t>
            </a:r>
          </a:p>
          <a:p>
            <a:pPr lvl="2"/>
            <a:r>
              <a:rPr lang="en-US" dirty="0" err="1" smtClean="0"/>
              <a:t>λ</a:t>
            </a:r>
            <a:r>
              <a:rPr lang="en-US" dirty="0" smtClean="0"/>
              <a:t> </a:t>
            </a:r>
            <a:r>
              <a:rPr lang="en-US" dirty="0"/>
              <a:t>x</a:t>
            </a:r>
            <a:r>
              <a:rPr lang="en-US" dirty="0" smtClean="0"/>
              <a:t> . (x y) </a:t>
            </a:r>
          </a:p>
          <a:p>
            <a:pPr lvl="1"/>
            <a:r>
              <a:rPr lang="en-US" dirty="0" err="1" smtClean="0"/>
              <a:t>λ</a:t>
            </a:r>
            <a:r>
              <a:rPr lang="en-US" dirty="0" smtClean="0"/>
              <a:t> x . </a:t>
            </a:r>
            <a:r>
              <a:rPr lang="en-US" dirty="0" err="1" smtClean="0"/>
              <a:t>λ</a:t>
            </a:r>
            <a:r>
              <a:rPr lang="en-US" dirty="0" smtClean="0"/>
              <a:t> x . x is </a:t>
            </a:r>
          </a:p>
          <a:p>
            <a:pPr lvl="2"/>
            <a:r>
              <a:rPr lang="en-US" dirty="0" err="1" smtClean="0"/>
              <a:t>λ</a:t>
            </a:r>
            <a:r>
              <a:rPr lang="en-US" dirty="0" smtClean="0"/>
              <a:t> x. ( </a:t>
            </a:r>
            <a:r>
              <a:rPr lang="en-US" dirty="0" err="1" smtClean="0"/>
              <a:t>λ</a:t>
            </a:r>
            <a:r>
              <a:rPr lang="en-US" dirty="0" smtClean="0"/>
              <a:t> x . x)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65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</a:t>
            </a:r>
            <a:r>
              <a:rPr lang="en-US" dirty="0" err="1" smtClean="0"/>
              <a:t>λ</a:t>
            </a:r>
            <a:r>
              <a:rPr lang="en-US" dirty="0" smtClean="0"/>
              <a:t> x . y) x is the same as </a:t>
            </a:r>
            <a:r>
              <a:rPr lang="en-US" dirty="0" err="1" smtClean="0"/>
              <a:t>λ</a:t>
            </a:r>
            <a:r>
              <a:rPr lang="en-US" dirty="0" smtClean="0"/>
              <a:t> x . y x</a:t>
            </a:r>
          </a:p>
          <a:p>
            <a:pPr lvl="1"/>
            <a:r>
              <a:rPr lang="en-US" dirty="0" smtClean="0"/>
              <a:t>No!</a:t>
            </a:r>
          </a:p>
          <a:p>
            <a:pPr lvl="1"/>
            <a:r>
              <a:rPr lang="en-US" dirty="0" smtClean="0"/>
              <a:t>(</a:t>
            </a:r>
            <a:r>
              <a:rPr lang="en-US" dirty="0" err="1" smtClean="0"/>
              <a:t>λ</a:t>
            </a:r>
            <a:r>
              <a:rPr lang="en-US" dirty="0" smtClean="0"/>
              <a:t> x . y) x</a:t>
            </a:r>
          </a:p>
          <a:p>
            <a:r>
              <a:rPr lang="en-US" dirty="0" err="1" smtClean="0"/>
              <a:t>λ</a:t>
            </a:r>
            <a:r>
              <a:rPr lang="en-US" dirty="0" smtClean="0"/>
              <a:t> x . (x) y is the same as</a:t>
            </a:r>
          </a:p>
          <a:p>
            <a:pPr lvl="1"/>
            <a:r>
              <a:rPr lang="en-US" dirty="0" err="1" smtClean="0"/>
              <a:t>λ</a:t>
            </a:r>
            <a:r>
              <a:rPr lang="en-US" dirty="0" smtClean="0"/>
              <a:t> x . ((x) y)</a:t>
            </a:r>
          </a:p>
          <a:p>
            <a:r>
              <a:rPr lang="en-US" dirty="0" err="1" smtClean="0"/>
              <a:t>λ</a:t>
            </a:r>
            <a:r>
              <a:rPr lang="en-US" dirty="0" smtClean="0"/>
              <a:t> a . </a:t>
            </a:r>
            <a:r>
              <a:rPr lang="en-US" dirty="0" err="1" smtClean="0"/>
              <a:t>λ</a:t>
            </a:r>
            <a:r>
              <a:rPr lang="en-US" dirty="0" smtClean="0"/>
              <a:t> b . </a:t>
            </a:r>
            <a:r>
              <a:rPr lang="en-US" dirty="0" err="1" smtClean="0"/>
              <a:t>λ</a:t>
            </a:r>
            <a:r>
              <a:rPr lang="en-US" dirty="0" smtClean="0"/>
              <a:t> c . a b c</a:t>
            </a:r>
          </a:p>
          <a:p>
            <a:pPr lvl="1"/>
            <a:r>
              <a:rPr lang="en-US" dirty="0" err="1" smtClean="0"/>
              <a:t>λ</a:t>
            </a:r>
            <a:r>
              <a:rPr lang="en-US" dirty="0" smtClean="0"/>
              <a:t> a . (</a:t>
            </a:r>
            <a:r>
              <a:rPr lang="en-US" dirty="0" err="1" smtClean="0"/>
              <a:t>λ</a:t>
            </a:r>
            <a:r>
              <a:rPr lang="en-US" dirty="0" smtClean="0"/>
              <a:t> b . (</a:t>
            </a:r>
            <a:r>
              <a:rPr lang="en-US" dirty="0" err="1" smtClean="0"/>
              <a:t>λ</a:t>
            </a:r>
            <a:r>
              <a:rPr lang="en-US" dirty="0" smtClean="0"/>
              <a:t> c . ((a b) c)))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B7E3C-6220-8942-988C-3F6E25750AD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812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adam_seclab_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76200">
          <a:solidFill>
            <a:schemeClr val="tx1"/>
          </a:solidFill>
          <a:headEnd type="none"/>
          <a:tailEnd type="triangle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170416</TotalTime>
  <Words>4453</Words>
  <Application>Microsoft Macintosh PowerPoint</Application>
  <PresentationFormat>On-screen Show (4:3)</PresentationFormat>
  <Paragraphs>553</Paragraphs>
  <Slides>56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0" baseType="lpstr">
      <vt:lpstr>Calibri</vt:lpstr>
      <vt:lpstr>Consolas</vt:lpstr>
      <vt:lpstr>Arial</vt:lpstr>
      <vt:lpstr>adam_seclab_theme</vt:lpstr>
      <vt:lpstr>Lambda Calculus</vt:lpstr>
      <vt:lpstr>Lambda Calculus </vt:lpstr>
      <vt:lpstr>History</vt:lpstr>
      <vt:lpstr>Syntax</vt:lpstr>
      <vt:lpstr>Examples</vt:lpstr>
      <vt:lpstr>Ambiguous Syntax</vt:lpstr>
      <vt:lpstr>Ambiguous Syntax</vt:lpstr>
      <vt:lpstr>Disambiguation Rules</vt:lpstr>
      <vt:lpstr>Examples</vt:lpstr>
      <vt:lpstr>Semantics</vt:lpstr>
      <vt:lpstr>Semantics</vt:lpstr>
      <vt:lpstr>Example</vt:lpstr>
      <vt:lpstr>Currying</vt:lpstr>
      <vt:lpstr>Free Variables</vt:lpstr>
      <vt:lpstr>Free Variables</vt:lpstr>
      <vt:lpstr>Examples</vt:lpstr>
      <vt:lpstr>Combinators</vt:lpstr>
      <vt:lpstr>Bound Variables</vt:lpstr>
      <vt:lpstr>Bound Variable Rules</vt:lpstr>
      <vt:lpstr>Examples</vt:lpstr>
      <vt:lpstr>Equivalence</vt:lpstr>
      <vt:lpstr>α-equivalence</vt:lpstr>
      <vt:lpstr>Renaming Operation</vt:lpstr>
      <vt:lpstr>Examples</vt:lpstr>
      <vt:lpstr>α-equivalence</vt:lpstr>
      <vt:lpstr>Substitution</vt:lpstr>
      <vt:lpstr>Substitution</vt:lpstr>
      <vt:lpstr>Substitution Operation</vt:lpstr>
      <vt:lpstr>Examples</vt:lpstr>
      <vt:lpstr>Examples</vt:lpstr>
      <vt:lpstr>Execution</vt:lpstr>
      <vt:lpstr>Examples</vt:lpstr>
      <vt:lpstr>Examples</vt:lpstr>
      <vt:lpstr>Examples</vt:lpstr>
      <vt:lpstr>Boolean Logic</vt:lpstr>
      <vt:lpstr>and T T</vt:lpstr>
      <vt:lpstr>and T F</vt:lpstr>
      <vt:lpstr>and F T</vt:lpstr>
      <vt:lpstr>and F F</vt:lpstr>
      <vt:lpstr>not</vt:lpstr>
      <vt:lpstr>If Branches</vt:lpstr>
      <vt:lpstr>Examples</vt:lpstr>
      <vt:lpstr>Church's Numerals</vt:lpstr>
      <vt:lpstr>Successor Function</vt:lpstr>
      <vt:lpstr>Successor Function</vt:lpstr>
      <vt:lpstr>Addition</vt:lpstr>
      <vt:lpstr>Addition</vt:lpstr>
      <vt:lpstr>Multiplication</vt:lpstr>
      <vt:lpstr>Multiplication</vt:lpstr>
      <vt:lpstr>Turing Complete?</vt:lpstr>
      <vt:lpstr>Factorial</vt:lpstr>
      <vt:lpstr>Factorial</vt:lpstr>
      <vt:lpstr>Y Combinator</vt:lpstr>
      <vt:lpstr>Recursion</vt:lpstr>
      <vt:lpstr>Turing Complete</vt:lpstr>
      <vt:lpstr>Principles of programming languages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</dc:creator>
  <cp:lastModifiedBy>Adam Doupe</cp:lastModifiedBy>
  <cp:revision>5600</cp:revision>
  <cp:lastPrinted>2011-10-05T20:20:50Z</cp:lastPrinted>
  <dcterms:created xsi:type="dcterms:W3CDTF">2011-09-20T20:28:25Z</dcterms:created>
  <dcterms:modified xsi:type="dcterms:W3CDTF">2015-12-02T18:54:33Z</dcterms:modified>
</cp:coreProperties>
</file>