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1" r:id="rId4"/>
    <p:sldId id="263" r:id="rId5"/>
    <p:sldId id="268" r:id="rId6"/>
    <p:sldId id="269" r:id="rId7"/>
    <p:sldId id="259" r:id="rId8"/>
    <p:sldId id="257" r:id="rId9"/>
    <p:sldId id="258" r:id="rId10"/>
    <p:sldId id="260" r:id="rId11"/>
    <p:sldId id="272" r:id="rId12"/>
    <p:sldId id="270" r:id="rId13"/>
    <p:sldId id="264" r:id="rId14"/>
    <p:sldId id="271" r:id="rId15"/>
    <p:sldId id="265" r:id="rId16"/>
    <p:sldId id="266" r:id="rId17"/>
    <p:sldId id="267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D00"/>
    <a:srgbClr val="CBFDFD"/>
    <a:srgbClr val="32CBCB"/>
    <a:srgbClr val="C3D0F0"/>
    <a:srgbClr val="A5C3EF"/>
    <a:srgbClr val="CEDFFF"/>
    <a:srgbClr val="A54AAA"/>
    <a:srgbClr val="A5C3AB"/>
    <a:srgbClr val="C6EFD7"/>
    <a:srgbClr val="32BC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27" autoAdjust="0"/>
    <p:restoredTop sz="94660"/>
  </p:normalViewPr>
  <p:slideViewPr>
    <p:cSldViewPr>
      <p:cViewPr varScale="1">
        <p:scale>
          <a:sx n="158" d="100"/>
          <a:sy n="158" d="100"/>
        </p:scale>
        <p:origin x="1830" y="1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79204-0DE5-4A8F-A5DB-A53F02487498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CEEDE-B012-43EC-BD76-9D25BB9A2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516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79204-0DE5-4A8F-A5DB-A53F02487498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CEEDE-B012-43EC-BD76-9D25BB9A2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025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79204-0DE5-4A8F-A5DB-A53F02487498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CEEDE-B012-43EC-BD76-9D25BB9A2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364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79204-0DE5-4A8F-A5DB-A53F02487498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CEEDE-B012-43EC-BD76-9D25BB9A2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491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79204-0DE5-4A8F-A5DB-A53F02487498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CEEDE-B012-43EC-BD76-9D25BB9A2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679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79204-0DE5-4A8F-A5DB-A53F02487498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CEEDE-B012-43EC-BD76-9D25BB9A2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63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79204-0DE5-4A8F-A5DB-A53F02487498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CEEDE-B012-43EC-BD76-9D25BB9A2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192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79204-0DE5-4A8F-A5DB-A53F02487498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CEEDE-B012-43EC-BD76-9D25BB9A2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313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79204-0DE5-4A8F-A5DB-A53F02487498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CEEDE-B012-43EC-BD76-9D25BB9A2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719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79204-0DE5-4A8F-A5DB-A53F02487498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CEEDE-B012-43EC-BD76-9D25BB9A2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28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79204-0DE5-4A8F-A5DB-A53F02487498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CEEDE-B012-43EC-BD76-9D25BB9A2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355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379204-0DE5-4A8F-A5DB-A53F02487498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7CEEDE-B012-43EC-BD76-9D25BB9A2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485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dirty="0" err="1"/>
              <a:t>Images</a:t>
            </a:r>
            <a:r>
              <a:rPr lang="fi-FI" dirty="0"/>
              <a:t> for </a:t>
            </a:r>
            <a:r>
              <a:rPr lang="fi-FI" dirty="0" err="1"/>
              <a:t>Kactus</a:t>
            </a:r>
            <a:r>
              <a:rPr lang="fi-FI" dirty="0"/>
              <a:t> </a:t>
            </a:r>
            <a:r>
              <a:rPr lang="fi-FI" dirty="0" err="1"/>
              <a:t>context</a:t>
            </a:r>
            <a:r>
              <a:rPr lang="fi-FI" dirty="0"/>
              <a:t> </a:t>
            </a:r>
            <a:r>
              <a:rPr lang="fi-FI" dirty="0" err="1"/>
              <a:t>helps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i-FI" dirty="0" err="1"/>
              <a:t>March</a:t>
            </a:r>
            <a:r>
              <a:rPr lang="fi-FI" dirty="0"/>
              <a:t> 2013</a:t>
            </a:r>
          </a:p>
          <a:p>
            <a:r>
              <a:rPr lang="fi-FI" dirty="0" err="1"/>
              <a:t>Created</a:t>
            </a:r>
            <a:r>
              <a:rPr lang="fi-FI" dirty="0"/>
              <a:t> </a:t>
            </a:r>
            <a:r>
              <a:rPr lang="fi-FI" dirty="0" err="1"/>
              <a:t>by</a:t>
            </a:r>
            <a:r>
              <a:rPr lang="fi-FI" dirty="0"/>
              <a:t> Erno Salminen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19029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/>
          <p:cNvSpPr/>
          <p:nvPr/>
        </p:nvSpPr>
        <p:spPr>
          <a:xfrm>
            <a:off x="4175935" y="3096201"/>
            <a:ext cx="1080119" cy="764847"/>
          </a:xfrm>
          <a:prstGeom prst="rect">
            <a:avLst/>
          </a:prstGeom>
          <a:solidFill>
            <a:srgbClr val="C3D0F0"/>
          </a:solidFill>
          <a:ln w="12700">
            <a:solidFill>
              <a:schemeClr val="bg1">
                <a:lumMod val="50000"/>
              </a:schemeClr>
            </a:solidFill>
            <a:tailEnd type="none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tIns="0" bIns="0" anchor="t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fi-FI" sz="1200" b="1" i="1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component</a:t>
            </a:r>
            <a:r>
              <a:rPr lang="fi-FI" sz="1200" b="1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 Acc1</a:t>
            </a:r>
          </a:p>
        </p:txBody>
      </p:sp>
      <p:sp>
        <p:nvSpPr>
          <p:cNvPr id="44" name="Rectangle 43"/>
          <p:cNvSpPr/>
          <p:nvPr/>
        </p:nvSpPr>
        <p:spPr>
          <a:xfrm>
            <a:off x="4175935" y="1972942"/>
            <a:ext cx="1080119" cy="943241"/>
          </a:xfrm>
          <a:prstGeom prst="rect">
            <a:avLst/>
          </a:prstGeom>
          <a:solidFill>
            <a:srgbClr val="C3D0F0"/>
          </a:solidFill>
          <a:ln w="12700">
            <a:solidFill>
              <a:schemeClr val="bg1">
                <a:lumMod val="50000"/>
              </a:schemeClr>
            </a:solidFill>
            <a:tailEnd type="none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tIns="0" bIns="0" anchor="t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fi-FI" sz="1200" b="1" i="1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component</a:t>
            </a:r>
            <a:r>
              <a:rPr lang="fi-FI" sz="1200" b="1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 Acc0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Address space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81128"/>
            <a:ext cx="8229600" cy="1545035"/>
          </a:xfrm>
        </p:spPr>
        <p:txBody>
          <a:bodyPr/>
          <a:lstStyle/>
          <a:p>
            <a:r>
              <a:rPr lang="fi-FI" dirty="0"/>
              <a:t>a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03548" y="1988840"/>
            <a:ext cx="1492717" cy="1824300"/>
          </a:xfrm>
          <a:prstGeom prst="rect">
            <a:avLst/>
          </a:prstGeom>
          <a:solidFill>
            <a:srgbClr val="C3D0F0"/>
          </a:solidFill>
          <a:ln w="12700">
            <a:solidFill>
              <a:schemeClr val="tx1"/>
            </a:solidFill>
            <a:tailEnd type="none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tIns="0" bIns="0" anchor="t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fi-FI" sz="1200" b="1" i="1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component</a:t>
            </a:r>
            <a:r>
              <a:rPr lang="fi-FI" sz="1200" b="1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 CPU0</a:t>
            </a:r>
          </a:p>
        </p:txBody>
      </p:sp>
      <p:sp>
        <p:nvSpPr>
          <p:cNvPr id="5" name="Flowchart: Off-page Connector 4"/>
          <p:cNvSpPr/>
          <p:nvPr/>
        </p:nvSpPr>
        <p:spPr>
          <a:xfrm rot="16200000" flipH="1">
            <a:off x="1799672" y="2708940"/>
            <a:ext cx="360040" cy="360000"/>
          </a:xfrm>
          <a:prstGeom prst="flowChartOffpageConnector">
            <a:avLst/>
          </a:prstGeom>
          <a:solidFill>
            <a:srgbClr val="32CBC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1" name="TextBox 10"/>
          <p:cNvSpPr txBox="1"/>
          <p:nvPr/>
        </p:nvSpPr>
        <p:spPr>
          <a:xfrm>
            <a:off x="1403648" y="3039343"/>
            <a:ext cx="720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i="1" dirty="0"/>
              <a:t>master</a:t>
            </a:r>
            <a:r>
              <a:rPr lang="fi-FI" sz="1200" dirty="0"/>
              <a:t>  </a:t>
            </a:r>
            <a:r>
              <a:rPr lang="fi-FI" sz="1200" dirty="0" err="1"/>
              <a:t>MainIF</a:t>
            </a:r>
            <a:endParaRPr lang="en-US" sz="1200" dirty="0"/>
          </a:p>
        </p:txBody>
      </p:sp>
      <p:cxnSp>
        <p:nvCxnSpPr>
          <p:cNvPr id="13" name="Straight Connector 12"/>
          <p:cNvCxnSpPr>
            <a:stCxn id="5" idx="2"/>
            <a:endCxn id="26" idx="0"/>
          </p:cNvCxnSpPr>
          <p:nvPr/>
        </p:nvCxnSpPr>
        <p:spPr>
          <a:xfrm>
            <a:off x="2159692" y="2888940"/>
            <a:ext cx="324076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03548" y="2395917"/>
            <a:ext cx="11342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200" i="1" dirty="0" err="1"/>
              <a:t>addr</a:t>
            </a:r>
            <a:r>
              <a:rPr lang="fi-FI" sz="1200" i="1" dirty="0"/>
              <a:t> space</a:t>
            </a:r>
            <a:r>
              <a:rPr lang="fi-FI" sz="1200" dirty="0"/>
              <a:t> AS0</a:t>
            </a:r>
            <a:endParaRPr lang="en-US" sz="1200" dirty="0"/>
          </a:p>
        </p:txBody>
      </p:sp>
      <p:sp>
        <p:nvSpPr>
          <p:cNvPr id="14" name="Left-Right Arrow 13"/>
          <p:cNvSpPr/>
          <p:nvPr/>
        </p:nvSpPr>
        <p:spPr>
          <a:xfrm>
            <a:off x="1383848" y="2769535"/>
            <a:ext cx="360040" cy="215804"/>
          </a:xfrm>
          <a:prstGeom prst="left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6" name="Flowchart: Process 15"/>
          <p:cNvSpPr/>
          <p:nvPr/>
        </p:nvSpPr>
        <p:spPr>
          <a:xfrm>
            <a:off x="591760" y="2655205"/>
            <a:ext cx="720000" cy="368424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100" i="1" dirty="0">
                <a:solidFill>
                  <a:schemeClr val="tx1"/>
                </a:solidFill>
              </a:rPr>
              <a:t>seg0</a:t>
            </a:r>
            <a:endParaRPr lang="en-US" sz="1100" i="1" dirty="0">
              <a:solidFill>
                <a:schemeClr val="tx1"/>
              </a:solidFill>
            </a:endParaRPr>
          </a:p>
        </p:txBody>
      </p:sp>
      <p:sp>
        <p:nvSpPr>
          <p:cNvPr id="20" name="Flowchart: Process 19"/>
          <p:cNvSpPr/>
          <p:nvPr/>
        </p:nvSpPr>
        <p:spPr>
          <a:xfrm>
            <a:off x="591760" y="3023629"/>
            <a:ext cx="720000" cy="225351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100" i="1" dirty="0">
                <a:solidFill>
                  <a:schemeClr val="tx1"/>
                </a:solidFill>
              </a:rPr>
              <a:t>seg1</a:t>
            </a:r>
            <a:endParaRPr lang="en-US" sz="1100" i="1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594596" y="1980078"/>
            <a:ext cx="969293" cy="1824300"/>
          </a:xfrm>
          <a:prstGeom prst="rect">
            <a:avLst/>
          </a:prstGeom>
          <a:solidFill>
            <a:srgbClr val="C3D0F0"/>
          </a:solidFill>
          <a:ln w="12700">
            <a:solidFill>
              <a:schemeClr val="bg1">
                <a:lumMod val="50000"/>
              </a:schemeClr>
            </a:solidFill>
            <a:tailEnd type="none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tIns="0" bIns="0" anchor="t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fi-FI" sz="1200" b="1" i="1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component</a:t>
            </a:r>
            <a:r>
              <a:rPr lang="fi-FI" sz="1200" b="1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fi-FI" sz="1200" b="1" dirty="0" err="1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NetN</a:t>
            </a:r>
            <a:endParaRPr lang="fi-FI" sz="1200" b="1" dirty="0">
              <a:solidFill>
                <a:schemeClr val="bg1">
                  <a:lumMod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6" name="Flowchart: Off-page Connector 25"/>
          <p:cNvSpPr/>
          <p:nvPr/>
        </p:nvSpPr>
        <p:spPr>
          <a:xfrm rot="16200000" flipH="1">
            <a:off x="2483748" y="2708940"/>
            <a:ext cx="360040" cy="360000"/>
          </a:xfrm>
          <a:prstGeom prst="flowChartOffpageConnector">
            <a:avLst/>
          </a:prstGeom>
          <a:solidFill>
            <a:srgbClr val="00B05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8" name="Flowchart: Off-page Connector 27"/>
          <p:cNvSpPr/>
          <p:nvPr/>
        </p:nvSpPr>
        <p:spPr>
          <a:xfrm rot="16200000" flipH="1">
            <a:off x="3383869" y="2376143"/>
            <a:ext cx="360040" cy="360000"/>
          </a:xfrm>
          <a:prstGeom prst="flowChartOffpageConnector">
            <a:avLst/>
          </a:prstGeom>
          <a:solidFill>
            <a:srgbClr val="00B05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38" name="Straight Connector 37"/>
          <p:cNvCxnSpPr>
            <a:stCxn id="28" idx="2"/>
            <a:endCxn id="39" idx="0"/>
          </p:cNvCxnSpPr>
          <p:nvPr/>
        </p:nvCxnSpPr>
        <p:spPr>
          <a:xfrm flipV="1">
            <a:off x="3743889" y="2556142"/>
            <a:ext cx="252047" cy="1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lowchart: Off-page Connector 38"/>
          <p:cNvSpPr/>
          <p:nvPr/>
        </p:nvSpPr>
        <p:spPr>
          <a:xfrm rot="16200000" flipH="1">
            <a:off x="3995916" y="2376142"/>
            <a:ext cx="360040" cy="360000"/>
          </a:xfrm>
          <a:prstGeom prst="flowChartOffpageConnector">
            <a:avLst/>
          </a:prstGeom>
          <a:solidFill>
            <a:srgbClr val="00B05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1" name="Flowchart: Off-page Connector 40"/>
          <p:cNvSpPr/>
          <p:nvPr/>
        </p:nvSpPr>
        <p:spPr>
          <a:xfrm rot="16200000" flipH="1">
            <a:off x="3393037" y="3240239"/>
            <a:ext cx="360040" cy="360000"/>
          </a:xfrm>
          <a:prstGeom prst="flowChartOffpageConnector">
            <a:avLst/>
          </a:prstGeom>
          <a:solidFill>
            <a:srgbClr val="00B05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42" name="Straight Connector 41"/>
          <p:cNvCxnSpPr>
            <a:stCxn id="41" idx="2"/>
            <a:endCxn id="43" idx="0"/>
          </p:cNvCxnSpPr>
          <p:nvPr/>
        </p:nvCxnSpPr>
        <p:spPr>
          <a:xfrm flipV="1">
            <a:off x="3753057" y="3420238"/>
            <a:ext cx="252047" cy="1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Flowchart: Off-page Connector 42"/>
          <p:cNvSpPr/>
          <p:nvPr/>
        </p:nvSpPr>
        <p:spPr>
          <a:xfrm rot="16200000" flipH="1">
            <a:off x="4005084" y="3240238"/>
            <a:ext cx="360040" cy="360000"/>
          </a:xfrm>
          <a:prstGeom prst="flowChartOffpageConnector">
            <a:avLst/>
          </a:prstGeom>
          <a:solidFill>
            <a:srgbClr val="00B05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0" name="Flowchart: Process 49"/>
          <p:cNvSpPr/>
          <p:nvPr/>
        </p:nvSpPr>
        <p:spPr>
          <a:xfrm>
            <a:off x="4463988" y="2395917"/>
            <a:ext cx="720000" cy="36842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fi-FI" sz="1100" i="1" dirty="0" err="1">
                <a:solidFill>
                  <a:schemeClr val="bg1">
                    <a:lumMod val="50000"/>
                  </a:schemeClr>
                </a:solidFill>
              </a:rPr>
              <a:t>memmap</a:t>
            </a:r>
            <a:endParaRPr lang="en-US" sz="11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1" name="Flowchart: Process 50"/>
          <p:cNvSpPr/>
          <p:nvPr/>
        </p:nvSpPr>
        <p:spPr>
          <a:xfrm>
            <a:off x="4463988" y="3492163"/>
            <a:ext cx="720000" cy="225351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fi-FI" sz="1100" i="1" dirty="0" err="1">
                <a:solidFill>
                  <a:schemeClr val="bg1">
                    <a:lumMod val="50000"/>
                  </a:schemeClr>
                </a:solidFill>
              </a:rPr>
              <a:t>memmap</a:t>
            </a:r>
            <a:endParaRPr lang="en-US" sz="1100" i="1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68" name="Group 67"/>
          <p:cNvGrpSpPr/>
          <p:nvPr/>
        </p:nvGrpSpPr>
        <p:grpSpPr>
          <a:xfrm>
            <a:off x="1763543" y="1285552"/>
            <a:ext cx="854669" cy="378042"/>
            <a:chOff x="1763543" y="1285552"/>
            <a:chExt cx="854669" cy="378042"/>
          </a:xfrm>
        </p:grpSpPr>
        <p:cxnSp>
          <p:nvCxnSpPr>
            <p:cNvPr id="54" name="Straight Connector 53"/>
            <p:cNvCxnSpPr/>
            <p:nvPr/>
          </p:nvCxnSpPr>
          <p:spPr>
            <a:xfrm>
              <a:off x="2402228" y="1448780"/>
              <a:ext cx="215984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Pie 58"/>
            <p:cNvSpPr/>
            <p:nvPr/>
          </p:nvSpPr>
          <p:spPr>
            <a:xfrm rot="10637019">
              <a:off x="1763543" y="1285552"/>
              <a:ext cx="630080" cy="378042"/>
            </a:xfrm>
            <a:prstGeom prst="pie">
              <a:avLst>
                <a:gd name="adj1" fmla="val 9399009"/>
                <a:gd name="adj2" fmla="val 12147037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7" name="Oval 26"/>
            <p:cNvSpPr/>
            <p:nvPr/>
          </p:nvSpPr>
          <p:spPr>
            <a:xfrm>
              <a:off x="2325418" y="1412776"/>
              <a:ext cx="72048" cy="72008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Freeform 59"/>
            <p:cNvSpPr/>
            <p:nvPr/>
          </p:nvSpPr>
          <p:spPr>
            <a:xfrm>
              <a:off x="2278892" y="1295400"/>
              <a:ext cx="57150" cy="66675"/>
            </a:xfrm>
            <a:custGeom>
              <a:avLst/>
              <a:gdLst>
                <a:gd name="connsiteX0" fmla="*/ 0 w 57150"/>
                <a:gd name="connsiteY0" fmla="*/ 66675 h 66675"/>
                <a:gd name="connsiteX1" fmla="*/ 28575 w 57150"/>
                <a:gd name="connsiteY1" fmla="*/ 57150 h 66675"/>
                <a:gd name="connsiteX2" fmla="*/ 57150 w 57150"/>
                <a:gd name="connsiteY2" fmla="*/ 23813 h 66675"/>
                <a:gd name="connsiteX3" fmla="*/ 42862 w 57150"/>
                <a:gd name="connsiteY3" fmla="*/ 0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" h="66675">
                  <a:moveTo>
                    <a:pt x="0" y="66675"/>
                  </a:moveTo>
                  <a:cubicBezTo>
                    <a:pt x="9525" y="63500"/>
                    <a:pt x="19798" y="62026"/>
                    <a:pt x="28575" y="57150"/>
                  </a:cubicBezTo>
                  <a:cubicBezTo>
                    <a:pt x="37103" y="52412"/>
                    <a:pt x="52224" y="30381"/>
                    <a:pt x="57150" y="23813"/>
                  </a:cubicBezTo>
                  <a:cubicBezTo>
                    <a:pt x="45656" y="6571"/>
                    <a:pt x="50185" y="14645"/>
                    <a:pt x="42862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reeform 60"/>
            <p:cNvSpPr/>
            <p:nvPr/>
          </p:nvSpPr>
          <p:spPr>
            <a:xfrm>
              <a:off x="2224872" y="1321147"/>
              <a:ext cx="57150" cy="66675"/>
            </a:xfrm>
            <a:custGeom>
              <a:avLst/>
              <a:gdLst>
                <a:gd name="connsiteX0" fmla="*/ 0 w 57150"/>
                <a:gd name="connsiteY0" fmla="*/ 66675 h 66675"/>
                <a:gd name="connsiteX1" fmla="*/ 28575 w 57150"/>
                <a:gd name="connsiteY1" fmla="*/ 57150 h 66675"/>
                <a:gd name="connsiteX2" fmla="*/ 57150 w 57150"/>
                <a:gd name="connsiteY2" fmla="*/ 23813 h 66675"/>
                <a:gd name="connsiteX3" fmla="*/ 42862 w 57150"/>
                <a:gd name="connsiteY3" fmla="*/ 0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" h="66675">
                  <a:moveTo>
                    <a:pt x="0" y="66675"/>
                  </a:moveTo>
                  <a:cubicBezTo>
                    <a:pt x="9525" y="63500"/>
                    <a:pt x="19798" y="62026"/>
                    <a:pt x="28575" y="57150"/>
                  </a:cubicBezTo>
                  <a:cubicBezTo>
                    <a:pt x="37103" y="52412"/>
                    <a:pt x="52224" y="30381"/>
                    <a:pt x="57150" y="23813"/>
                  </a:cubicBezTo>
                  <a:cubicBezTo>
                    <a:pt x="45656" y="6571"/>
                    <a:pt x="50185" y="14645"/>
                    <a:pt x="42862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2" name="Straight Connector 61"/>
            <p:cNvCxnSpPr/>
            <p:nvPr/>
          </p:nvCxnSpPr>
          <p:spPr>
            <a:xfrm flipV="1">
              <a:off x="2069692" y="1322766"/>
              <a:ext cx="327774" cy="151807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2078583" y="1478435"/>
              <a:ext cx="318883" cy="108011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/>
          <p:cNvGrpSpPr/>
          <p:nvPr/>
        </p:nvGrpSpPr>
        <p:grpSpPr>
          <a:xfrm>
            <a:off x="1446868" y="2416599"/>
            <a:ext cx="627134" cy="279083"/>
            <a:chOff x="1763543" y="1285552"/>
            <a:chExt cx="854669" cy="378042"/>
          </a:xfrm>
        </p:grpSpPr>
        <p:cxnSp>
          <p:nvCxnSpPr>
            <p:cNvPr id="70" name="Straight Connector 69"/>
            <p:cNvCxnSpPr/>
            <p:nvPr/>
          </p:nvCxnSpPr>
          <p:spPr>
            <a:xfrm>
              <a:off x="2402228" y="1448780"/>
              <a:ext cx="215984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Pie 70"/>
            <p:cNvSpPr/>
            <p:nvPr/>
          </p:nvSpPr>
          <p:spPr>
            <a:xfrm rot="10637019">
              <a:off x="1763543" y="1285552"/>
              <a:ext cx="630080" cy="378042"/>
            </a:xfrm>
            <a:prstGeom prst="pie">
              <a:avLst>
                <a:gd name="adj1" fmla="val 9399009"/>
                <a:gd name="adj2" fmla="val 12147037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2" name="Oval 71"/>
            <p:cNvSpPr/>
            <p:nvPr/>
          </p:nvSpPr>
          <p:spPr>
            <a:xfrm>
              <a:off x="2325418" y="1412776"/>
              <a:ext cx="72048" cy="72008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>
              <a:off x="2278892" y="1295400"/>
              <a:ext cx="57150" cy="66675"/>
            </a:xfrm>
            <a:custGeom>
              <a:avLst/>
              <a:gdLst>
                <a:gd name="connsiteX0" fmla="*/ 0 w 57150"/>
                <a:gd name="connsiteY0" fmla="*/ 66675 h 66675"/>
                <a:gd name="connsiteX1" fmla="*/ 28575 w 57150"/>
                <a:gd name="connsiteY1" fmla="*/ 57150 h 66675"/>
                <a:gd name="connsiteX2" fmla="*/ 57150 w 57150"/>
                <a:gd name="connsiteY2" fmla="*/ 23813 h 66675"/>
                <a:gd name="connsiteX3" fmla="*/ 42862 w 57150"/>
                <a:gd name="connsiteY3" fmla="*/ 0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" h="66675">
                  <a:moveTo>
                    <a:pt x="0" y="66675"/>
                  </a:moveTo>
                  <a:cubicBezTo>
                    <a:pt x="9525" y="63500"/>
                    <a:pt x="19798" y="62026"/>
                    <a:pt x="28575" y="57150"/>
                  </a:cubicBezTo>
                  <a:cubicBezTo>
                    <a:pt x="37103" y="52412"/>
                    <a:pt x="52224" y="30381"/>
                    <a:pt x="57150" y="23813"/>
                  </a:cubicBezTo>
                  <a:cubicBezTo>
                    <a:pt x="45656" y="6571"/>
                    <a:pt x="50185" y="14645"/>
                    <a:pt x="42862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>
              <a:off x="2224872" y="1321147"/>
              <a:ext cx="57150" cy="66675"/>
            </a:xfrm>
            <a:custGeom>
              <a:avLst/>
              <a:gdLst>
                <a:gd name="connsiteX0" fmla="*/ 0 w 57150"/>
                <a:gd name="connsiteY0" fmla="*/ 66675 h 66675"/>
                <a:gd name="connsiteX1" fmla="*/ 28575 w 57150"/>
                <a:gd name="connsiteY1" fmla="*/ 57150 h 66675"/>
                <a:gd name="connsiteX2" fmla="*/ 57150 w 57150"/>
                <a:gd name="connsiteY2" fmla="*/ 23813 h 66675"/>
                <a:gd name="connsiteX3" fmla="*/ 42862 w 57150"/>
                <a:gd name="connsiteY3" fmla="*/ 0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" h="66675">
                  <a:moveTo>
                    <a:pt x="0" y="66675"/>
                  </a:moveTo>
                  <a:cubicBezTo>
                    <a:pt x="9525" y="63500"/>
                    <a:pt x="19798" y="62026"/>
                    <a:pt x="28575" y="57150"/>
                  </a:cubicBezTo>
                  <a:cubicBezTo>
                    <a:pt x="37103" y="52412"/>
                    <a:pt x="52224" y="30381"/>
                    <a:pt x="57150" y="23813"/>
                  </a:cubicBezTo>
                  <a:cubicBezTo>
                    <a:pt x="45656" y="6571"/>
                    <a:pt x="50185" y="14645"/>
                    <a:pt x="42862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5" name="Straight Connector 74"/>
            <p:cNvCxnSpPr/>
            <p:nvPr/>
          </p:nvCxnSpPr>
          <p:spPr>
            <a:xfrm flipV="1">
              <a:off x="2069692" y="1322766"/>
              <a:ext cx="327774" cy="151807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>
              <a:off x="2078583" y="1478435"/>
              <a:ext cx="318883" cy="108011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004571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Subspace 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81128"/>
            <a:ext cx="8229600" cy="154503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0CD9D5F-D864-4D01-B6EE-047521A5A9DB}"/>
              </a:ext>
            </a:extLst>
          </p:cNvPr>
          <p:cNvSpPr/>
          <p:nvPr/>
        </p:nvSpPr>
        <p:spPr>
          <a:xfrm>
            <a:off x="6012160" y="1994718"/>
            <a:ext cx="2012534" cy="2406390"/>
          </a:xfrm>
          <a:prstGeom prst="rect">
            <a:avLst/>
          </a:prstGeom>
          <a:solidFill>
            <a:srgbClr val="C3D0F0"/>
          </a:solidFill>
          <a:ln w="12700">
            <a:solidFill>
              <a:schemeClr val="tx1"/>
            </a:solidFill>
            <a:tailEnd type="none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tIns="0" bIns="0" anchor="t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fi-FI" sz="1200" b="1" i="1" dirty="0" err="1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component</a:t>
            </a:r>
            <a:r>
              <a:rPr lang="fi-FI" sz="1200" b="1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fi-FI" sz="1200" b="1" dirty="0" err="1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OpaqueBridge</a:t>
            </a:r>
            <a:endParaRPr lang="fi-FI" sz="1200" b="1" dirty="0">
              <a:solidFill>
                <a:prstClr val="black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6" name="Flowchart: Off-page Connector 45">
            <a:extLst>
              <a:ext uri="{FF2B5EF4-FFF2-40B4-BE49-F238E27FC236}">
                <a16:creationId xmlns:a16="http://schemas.microsoft.com/office/drawing/2014/main" id="{8F3A154C-30EF-4A26-BCA6-BE999DC7BF00}"/>
              </a:ext>
            </a:extLst>
          </p:cNvPr>
          <p:cNvSpPr/>
          <p:nvPr/>
        </p:nvSpPr>
        <p:spPr>
          <a:xfrm rot="16200000">
            <a:off x="5862941" y="2494627"/>
            <a:ext cx="360040" cy="360000"/>
          </a:xfrm>
          <a:prstGeom prst="flowChartOffpageConnector">
            <a:avLst/>
          </a:prstGeom>
          <a:solidFill>
            <a:srgbClr val="32996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DF5FFE1-3739-4723-8BE0-19F7ABEB38F3}"/>
              </a:ext>
            </a:extLst>
          </p:cNvPr>
          <p:cNvSpPr txBox="1"/>
          <p:nvPr/>
        </p:nvSpPr>
        <p:spPr>
          <a:xfrm>
            <a:off x="6931303" y="2120614"/>
            <a:ext cx="10121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i="1" dirty="0"/>
              <a:t>memory map</a:t>
            </a:r>
            <a:r>
              <a:rPr lang="fi-FI" sz="1200" dirty="0"/>
              <a:t> MM0</a:t>
            </a:r>
            <a:endParaRPr lang="en-US" sz="1200" dirty="0"/>
          </a:p>
        </p:txBody>
      </p:sp>
      <p:sp>
        <p:nvSpPr>
          <p:cNvPr id="48" name="Flowchart: Process 47">
            <a:extLst>
              <a:ext uri="{FF2B5EF4-FFF2-40B4-BE49-F238E27FC236}">
                <a16:creationId xmlns:a16="http://schemas.microsoft.com/office/drawing/2014/main" id="{81CF2052-D7F8-4F36-AF09-B418080D3F02}"/>
              </a:ext>
            </a:extLst>
          </p:cNvPr>
          <p:cNvSpPr/>
          <p:nvPr/>
        </p:nvSpPr>
        <p:spPr>
          <a:xfrm>
            <a:off x="7028098" y="2533238"/>
            <a:ext cx="720000" cy="144000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>
                <a:solidFill>
                  <a:schemeClr val="tx1"/>
                </a:solidFill>
              </a:rPr>
              <a:t>ab0</a:t>
            </a:r>
          </a:p>
        </p:txBody>
      </p:sp>
      <p:sp>
        <p:nvSpPr>
          <p:cNvPr id="55" name="Left-Right Arrow 221">
            <a:extLst>
              <a:ext uri="{FF2B5EF4-FFF2-40B4-BE49-F238E27FC236}">
                <a16:creationId xmlns:a16="http://schemas.microsoft.com/office/drawing/2014/main" id="{8072339A-75F1-4767-91D9-25FAF630E7A1}"/>
              </a:ext>
            </a:extLst>
          </p:cNvPr>
          <p:cNvSpPr/>
          <p:nvPr/>
        </p:nvSpPr>
        <p:spPr>
          <a:xfrm>
            <a:off x="6270180" y="2562910"/>
            <a:ext cx="696503" cy="215804"/>
          </a:xfrm>
          <a:prstGeom prst="left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FDB8FE1-DB9D-4697-97EC-22FAE62C97CC}"/>
              </a:ext>
            </a:extLst>
          </p:cNvPr>
          <p:cNvSpPr txBox="1"/>
          <p:nvPr/>
        </p:nvSpPr>
        <p:spPr>
          <a:xfrm>
            <a:off x="6063749" y="3351029"/>
            <a:ext cx="11006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200" i="1" dirty="0"/>
              <a:t>Address space </a:t>
            </a:r>
          </a:p>
          <a:p>
            <a:r>
              <a:rPr lang="fi-FI" sz="1200" dirty="0"/>
              <a:t>AS0</a:t>
            </a:r>
            <a:endParaRPr lang="en-US" sz="1200" dirty="0"/>
          </a:p>
        </p:txBody>
      </p:sp>
      <p:cxnSp>
        <p:nvCxnSpPr>
          <p:cNvPr id="58" name="Elbow Connector 225">
            <a:extLst>
              <a:ext uri="{FF2B5EF4-FFF2-40B4-BE49-F238E27FC236}">
                <a16:creationId xmlns:a16="http://schemas.microsoft.com/office/drawing/2014/main" id="{D93C1344-186E-4C66-BA21-5A1FF992758A}"/>
              </a:ext>
            </a:extLst>
          </p:cNvPr>
          <p:cNvCxnSpPr>
            <a:cxnSpLocks/>
            <a:stCxn id="82" idx="3"/>
            <a:endCxn id="67" idx="0"/>
          </p:cNvCxnSpPr>
          <p:nvPr/>
        </p:nvCxnSpPr>
        <p:spPr>
          <a:xfrm>
            <a:off x="7748098" y="2857128"/>
            <a:ext cx="144722" cy="1208103"/>
          </a:xfrm>
          <a:prstGeom prst="bentConnector3">
            <a:avLst>
              <a:gd name="adj1" fmla="val 3244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Flowchart: Off-page Connector 66">
            <a:extLst>
              <a:ext uri="{FF2B5EF4-FFF2-40B4-BE49-F238E27FC236}">
                <a16:creationId xmlns:a16="http://schemas.microsoft.com/office/drawing/2014/main" id="{3999F296-D088-43A2-9122-87C9230C7D20}"/>
              </a:ext>
            </a:extLst>
          </p:cNvPr>
          <p:cNvSpPr/>
          <p:nvPr/>
        </p:nvSpPr>
        <p:spPr>
          <a:xfrm rot="16200000">
            <a:off x="7892800" y="3885231"/>
            <a:ext cx="360040" cy="360000"/>
          </a:xfrm>
          <a:prstGeom prst="flowChartOffpageConnector">
            <a:avLst/>
          </a:prstGeom>
          <a:solidFill>
            <a:srgbClr val="32CBC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455A683E-18C8-4DA2-8140-C89F7F52497F}"/>
              </a:ext>
            </a:extLst>
          </p:cNvPr>
          <p:cNvSpPr txBox="1"/>
          <p:nvPr/>
        </p:nvSpPr>
        <p:spPr>
          <a:xfrm>
            <a:off x="7729048" y="3398350"/>
            <a:ext cx="720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i="1" dirty="0"/>
              <a:t>master</a:t>
            </a:r>
            <a:r>
              <a:rPr lang="fi-FI" sz="1200" dirty="0"/>
              <a:t>  outIF</a:t>
            </a:r>
            <a:endParaRPr lang="en-US" sz="120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D6B36E5B-9A99-44E0-993E-94A93C5CCB95}"/>
              </a:ext>
            </a:extLst>
          </p:cNvPr>
          <p:cNvSpPr txBox="1"/>
          <p:nvPr/>
        </p:nvSpPr>
        <p:spPr>
          <a:xfrm>
            <a:off x="6855974" y="3220263"/>
            <a:ext cx="12168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i-FI" sz="1000" i="1" dirty="0"/>
              <a:t>Master </a:t>
            </a:r>
            <a:r>
              <a:rPr lang="fi-FI" sz="1000" i="1" dirty="0" err="1"/>
              <a:t>ref</a:t>
            </a:r>
            <a:endParaRPr lang="en-US" sz="1000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A6FE078-1669-4166-B66C-3EE7D6AEADC9}"/>
              </a:ext>
            </a:extLst>
          </p:cNvPr>
          <p:cNvSpPr txBox="1"/>
          <p:nvPr/>
        </p:nvSpPr>
        <p:spPr>
          <a:xfrm>
            <a:off x="5688164" y="2036777"/>
            <a:ext cx="720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i="1" dirty="0"/>
              <a:t>slave</a:t>
            </a:r>
            <a:r>
              <a:rPr lang="fi-FI" sz="1200" dirty="0"/>
              <a:t>  accessIF</a:t>
            </a:r>
            <a:endParaRPr lang="en-US" sz="1200" dirty="0"/>
          </a:p>
        </p:txBody>
      </p:sp>
      <p:sp>
        <p:nvSpPr>
          <p:cNvPr id="80" name="Flowchart: Process 79">
            <a:extLst>
              <a:ext uri="{FF2B5EF4-FFF2-40B4-BE49-F238E27FC236}">
                <a16:creationId xmlns:a16="http://schemas.microsoft.com/office/drawing/2014/main" id="{24ADF33C-7CA1-4C40-AB60-702FBDFFCF40}"/>
              </a:ext>
            </a:extLst>
          </p:cNvPr>
          <p:cNvSpPr/>
          <p:nvPr/>
        </p:nvSpPr>
        <p:spPr>
          <a:xfrm>
            <a:off x="6246683" y="3826942"/>
            <a:ext cx="720000" cy="368424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100" i="1" dirty="0">
                <a:solidFill>
                  <a:schemeClr val="tx1"/>
                </a:solidFill>
              </a:rPr>
              <a:t>seg0</a:t>
            </a:r>
            <a:endParaRPr lang="en-US" sz="1100" i="1" dirty="0">
              <a:solidFill>
                <a:schemeClr val="tx1"/>
              </a:solidFill>
            </a:endParaRPr>
          </a:p>
        </p:txBody>
      </p:sp>
      <p:sp>
        <p:nvSpPr>
          <p:cNvPr id="81" name="Left-Right Arrow 13">
            <a:extLst>
              <a:ext uri="{FF2B5EF4-FFF2-40B4-BE49-F238E27FC236}">
                <a16:creationId xmlns:a16="http://schemas.microsoft.com/office/drawing/2014/main" id="{44D4B2DA-1B3D-4CC3-B2FE-BB9967113534}"/>
              </a:ext>
            </a:extLst>
          </p:cNvPr>
          <p:cNvSpPr/>
          <p:nvPr/>
        </p:nvSpPr>
        <p:spPr>
          <a:xfrm>
            <a:off x="7046039" y="3933670"/>
            <a:ext cx="719999" cy="215804"/>
          </a:xfrm>
          <a:prstGeom prst="left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82" name="Flowchart: Process 81">
            <a:extLst>
              <a:ext uri="{FF2B5EF4-FFF2-40B4-BE49-F238E27FC236}">
                <a16:creationId xmlns:a16="http://schemas.microsoft.com/office/drawing/2014/main" id="{BC6BB1BB-388E-4DBD-8E65-AE9ADA585EEB}"/>
              </a:ext>
            </a:extLst>
          </p:cNvPr>
          <p:cNvSpPr/>
          <p:nvPr/>
        </p:nvSpPr>
        <p:spPr>
          <a:xfrm>
            <a:off x="7030650" y="2672916"/>
            <a:ext cx="717448" cy="368424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100" i="1" dirty="0">
                <a:solidFill>
                  <a:schemeClr val="tx1"/>
                </a:solidFill>
              </a:rPr>
              <a:t>ssm0</a:t>
            </a:r>
            <a:endParaRPr lang="en-US" sz="1100" i="1" dirty="0">
              <a:solidFill>
                <a:schemeClr val="tx1"/>
              </a:solidFill>
            </a:endParaRPr>
          </a:p>
        </p:txBody>
      </p:sp>
      <p:sp>
        <p:nvSpPr>
          <p:cNvPr id="83" name="Flowchart: Process 82">
            <a:extLst>
              <a:ext uri="{FF2B5EF4-FFF2-40B4-BE49-F238E27FC236}">
                <a16:creationId xmlns:a16="http://schemas.microsoft.com/office/drawing/2014/main" id="{5E5749BA-5488-4CEA-A6AE-5EA88806D16D}"/>
              </a:ext>
            </a:extLst>
          </p:cNvPr>
          <p:cNvSpPr/>
          <p:nvPr/>
        </p:nvSpPr>
        <p:spPr>
          <a:xfrm>
            <a:off x="6246683" y="4195051"/>
            <a:ext cx="720000" cy="225351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100" i="1" dirty="0">
                <a:solidFill>
                  <a:schemeClr val="tx1"/>
                </a:solidFill>
              </a:rPr>
              <a:t>seg1</a:t>
            </a:r>
            <a:endParaRPr lang="en-US" sz="1100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4886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CPUs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81128"/>
            <a:ext cx="8229600" cy="1545035"/>
          </a:xfrm>
        </p:spPr>
        <p:txBody>
          <a:bodyPr/>
          <a:lstStyle/>
          <a:p>
            <a:r>
              <a:rPr lang="fi-FI" dirty="0"/>
              <a:t>a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655676" y="1988839"/>
            <a:ext cx="2428843" cy="1588393"/>
          </a:xfrm>
          <a:prstGeom prst="rect">
            <a:avLst/>
          </a:prstGeom>
          <a:solidFill>
            <a:srgbClr val="C3D0F0"/>
          </a:solidFill>
          <a:ln w="12700">
            <a:solidFill>
              <a:schemeClr val="tx1"/>
            </a:solidFill>
            <a:tailEnd type="none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tIns="0" bIns="0" anchor="t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fi-FI" sz="1200" b="1" i="1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component</a:t>
            </a:r>
            <a:r>
              <a:rPr lang="fi-FI" sz="1200" b="1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 DualCoreSoC</a:t>
            </a:r>
          </a:p>
        </p:txBody>
      </p:sp>
      <p:sp>
        <p:nvSpPr>
          <p:cNvPr id="5" name="Flowchart: Off-page Connector 4"/>
          <p:cNvSpPr/>
          <p:nvPr/>
        </p:nvSpPr>
        <p:spPr>
          <a:xfrm rot="16200000" flipH="1">
            <a:off x="3887926" y="2330607"/>
            <a:ext cx="360040" cy="360000"/>
          </a:xfrm>
          <a:prstGeom prst="flowChartOffpageConnector">
            <a:avLst/>
          </a:prstGeom>
          <a:solidFill>
            <a:srgbClr val="32CBC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cxnSp>
        <p:nvCxnSpPr>
          <p:cNvPr id="13" name="Straight Connector 12"/>
          <p:cNvCxnSpPr>
            <a:cxnSpLocks/>
            <a:stCxn id="5" idx="2"/>
          </p:cNvCxnSpPr>
          <p:nvPr/>
        </p:nvCxnSpPr>
        <p:spPr>
          <a:xfrm>
            <a:off x="4247946" y="2510607"/>
            <a:ext cx="18003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Left-Right Arrow 13"/>
          <p:cNvSpPr/>
          <p:nvPr/>
        </p:nvSpPr>
        <p:spPr>
          <a:xfrm>
            <a:off x="3452716" y="2391202"/>
            <a:ext cx="405554" cy="215804"/>
          </a:xfrm>
          <a:prstGeom prst="left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6" name="Flowchart: Process 15"/>
          <p:cNvSpPr/>
          <p:nvPr/>
        </p:nvSpPr>
        <p:spPr>
          <a:xfrm>
            <a:off x="2618212" y="2276872"/>
            <a:ext cx="801580" cy="368424"/>
          </a:xfrm>
          <a:prstGeom prst="flowChartProcess">
            <a:avLst/>
          </a:prstGeom>
          <a:solidFill>
            <a:srgbClr val="C6EFD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100" i="1" dirty="0">
                <a:solidFill>
                  <a:schemeClr val="tx1"/>
                </a:solidFill>
              </a:rPr>
              <a:t>Address space AS0</a:t>
            </a:r>
            <a:endParaRPr lang="en-US" sz="1100" i="1" dirty="0">
              <a:solidFill>
                <a:schemeClr val="tx1"/>
              </a:solidFill>
            </a:endParaRPr>
          </a:p>
        </p:txBody>
      </p:sp>
      <p:grpSp>
        <p:nvGrpSpPr>
          <p:cNvPr id="68" name="Group 67"/>
          <p:cNvGrpSpPr/>
          <p:nvPr/>
        </p:nvGrpSpPr>
        <p:grpSpPr>
          <a:xfrm>
            <a:off x="1763543" y="1285552"/>
            <a:ext cx="854669" cy="378042"/>
            <a:chOff x="1763543" y="1285552"/>
            <a:chExt cx="854669" cy="378042"/>
          </a:xfrm>
        </p:grpSpPr>
        <p:cxnSp>
          <p:nvCxnSpPr>
            <p:cNvPr id="54" name="Straight Connector 53"/>
            <p:cNvCxnSpPr/>
            <p:nvPr/>
          </p:nvCxnSpPr>
          <p:spPr>
            <a:xfrm>
              <a:off x="2402228" y="1448780"/>
              <a:ext cx="215984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Pie 58"/>
            <p:cNvSpPr/>
            <p:nvPr/>
          </p:nvSpPr>
          <p:spPr>
            <a:xfrm rot="10637019">
              <a:off x="1763543" y="1285552"/>
              <a:ext cx="630080" cy="378042"/>
            </a:xfrm>
            <a:prstGeom prst="pie">
              <a:avLst>
                <a:gd name="adj1" fmla="val 9399009"/>
                <a:gd name="adj2" fmla="val 12147037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7" name="Oval 26"/>
            <p:cNvSpPr/>
            <p:nvPr/>
          </p:nvSpPr>
          <p:spPr>
            <a:xfrm>
              <a:off x="2325418" y="1412776"/>
              <a:ext cx="72048" cy="72008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Freeform 59"/>
            <p:cNvSpPr/>
            <p:nvPr/>
          </p:nvSpPr>
          <p:spPr>
            <a:xfrm>
              <a:off x="2278892" y="1295400"/>
              <a:ext cx="57150" cy="66675"/>
            </a:xfrm>
            <a:custGeom>
              <a:avLst/>
              <a:gdLst>
                <a:gd name="connsiteX0" fmla="*/ 0 w 57150"/>
                <a:gd name="connsiteY0" fmla="*/ 66675 h 66675"/>
                <a:gd name="connsiteX1" fmla="*/ 28575 w 57150"/>
                <a:gd name="connsiteY1" fmla="*/ 57150 h 66675"/>
                <a:gd name="connsiteX2" fmla="*/ 57150 w 57150"/>
                <a:gd name="connsiteY2" fmla="*/ 23813 h 66675"/>
                <a:gd name="connsiteX3" fmla="*/ 42862 w 57150"/>
                <a:gd name="connsiteY3" fmla="*/ 0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" h="66675">
                  <a:moveTo>
                    <a:pt x="0" y="66675"/>
                  </a:moveTo>
                  <a:cubicBezTo>
                    <a:pt x="9525" y="63500"/>
                    <a:pt x="19798" y="62026"/>
                    <a:pt x="28575" y="57150"/>
                  </a:cubicBezTo>
                  <a:cubicBezTo>
                    <a:pt x="37103" y="52412"/>
                    <a:pt x="52224" y="30381"/>
                    <a:pt x="57150" y="23813"/>
                  </a:cubicBezTo>
                  <a:cubicBezTo>
                    <a:pt x="45656" y="6571"/>
                    <a:pt x="50185" y="14645"/>
                    <a:pt x="42862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reeform 60"/>
            <p:cNvSpPr/>
            <p:nvPr/>
          </p:nvSpPr>
          <p:spPr>
            <a:xfrm>
              <a:off x="2224872" y="1321147"/>
              <a:ext cx="57150" cy="66675"/>
            </a:xfrm>
            <a:custGeom>
              <a:avLst/>
              <a:gdLst>
                <a:gd name="connsiteX0" fmla="*/ 0 w 57150"/>
                <a:gd name="connsiteY0" fmla="*/ 66675 h 66675"/>
                <a:gd name="connsiteX1" fmla="*/ 28575 w 57150"/>
                <a:gd name="connsiteY1" fmla="*/ 57150 h 66675"/>
                <a:gd name="connsiteX2" fmla="*/ 57150 w 57150"/>
                <a:gd name="connsiteY2" fmla="*/ 23813 h 66675"/>
                <a:gd name="connsiteX3" fmla="*/ 42862 w 57150"/>
                <a:gd name="connsiteY3" fmla="*/ 0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" h="66675">
                  <a:moveTo>
                    <a:pt x="0" y="66675"/>
                  </a:moveTo>
                  <a:cubicBezTo>
                    <a:pt x="9525" y="63500"/>
                    <a:pt x="19798" y="62026"/>
                    <a:pt x="28575" y="57150"/>
                  </a:cubicBezTo>
                  <a:cubicBezTo>
                    <a:pt x="37103" y="52412"/>
                    <a:pt x="52224" y="30381"/>
                    <a:pt x="57150" y="23813"/>
                  </a:cubicBezTo>
                  <a:cubicBezTo>
                    <a:pt x="45656" y="6571"/>
                    <a:pt x="50185" y="14645"/>
                    <a:pt x="42862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2" name="Straight Connector 61"/>
            <p:cNvCxnSpPr/>
            <p:nvPr/>
          </p:nvCxnSpPr>
          <p:spPr>
            <a:xfrm flipV="1">
              <a:off x="2069692" y="1322766"/>
              <a:ext cx="327774" cy="151807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2078583" y="1478435"/>
              <a:ext cx="318883" cy="108011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Flowchart: Process 39"/>
          <p:cNvSpPr/>
          <p:nvPr/>
        </p:nvSpPr>
        <p:spPr>
          <a:xfrm>
            <a:off x="1729252" y="2276872"/>
            <a:ext cx="720000" cy="262363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100" i="1" dirty="0">
                <a:solidFill>
                  <a:schemeClr val="tx1"/>
                </a:solidFill>
              </a:rPr>
              <a:t>cpuA</a:t>
            </a:r>
            <a:endParaRPr lang="en-US" sz="1100" i="1" dirty="0">
              <a:solidFill>
                <a:schemeClr val="tx1"/>
              </a:solidFill>
            </a:endParaRPr>
          </a:p>
        </p:txBody>
      </p:sp>
      <p:sp>
        <p:nvSpPr>
          <p:cNvPr id="49" name="Flowchart: Process 48"/>
          <p:cNvSpPr/>
          <p:nvPr/>
        </p:nvSpPr>
        <p:spPr>
          <a:xfrm>
            <a:off x="2618212" y="2816932"/>
            <a:ext cx="801580" cy="349188"/>
          </a:xfrm>
          <a:prstGeom prst="flowChartProcess">
            <a:avLst/>
          </a:prstGeom>
          <a:solidFill>
            <a:srgbClr val="C6EFD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100" i="1" dirty="0">
                <a:solidFill>
                  <a:schemeClr val="tx1"/>
                </a:solidFill>
              </a:rPr>
              <a:t>Address space AS1</a:t>
            </a:r>
            <a:endParaRPr lang="en-US" sz="1100" i="1" dirty="0">
              <a:solidFill>
                <a:schemeClr val="tx1"/>
              </a:solidFill>
            </a:endParaRPr>
          </a:p>
        </p:txBody>
      </p:sp>
      <p:cxnSp>
        <p:nvCxnSpPr>
          <p:cNvPr id="52" name="Curved Connector 51"/>
          <p:cNvCxnSpPr>
            <a:stCxn id="40" idx="3"/>
            <a:endCxn id="16" idx="1"/>
          </p:cNvCxnSpPr>
          <p:nvPr/>
        </p:nvCxnSpPr>
        <p:spPr>
          <a:xfrm>
            <a:off x="2449252" y="2408054"/>
            <a:ext cx="168960" cy="53030"/>
          </a:xfrm>
          <a:prstGeom prst="curvedConnector3">
            <a:avLst>
              <a:gd name="adj1" fmla="val 50000"/>
            </a:avLst>
          </a:prstGeom>
          <a:ln w="190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Flowchart: Process 52"/>
          <p:cNvSpPr/>
          <p:nvPr/>
        </p:nvSpPr>
        <p:spPr>
          <a:xfrm>
            <a:off x="1727684" y="2903757"/>
            <a:ext cx="720000" cy="262363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100" i="1" dirty="0">
                <a:solidFill>
                  <a:schemeClr val="tx1"/>
                </a:solidFill>
              </a:rPr>
              <a:t>cpuB</a:t>
            </a:r>
            <a:endParaRPr lang="en-US" sz="1100" i="1" dirty="0">
              <a:solidFill>
                <a:schemeClr val="tx1"/>
              </a:solidFill>
            </a:endParaRPr>
          </a:p>
        </p:txBody>
      </p:sp>
      <p:cxnSp>
        <p:nvCxnSpPr>
          <p:cNvPr id="55" name="Curved Connector 54"/>
          <p:cNvCxnSpPr>
            <a:cxnSpLocks/>
            <a:stCxn id="53" idx="3"/>
            <a:endCxn id="49" idx="1"/>
          </p:cNvCxnSpPr>
          <p:nvPr/>
        </p:nvCxnSpPr>
        <p:spPr>
          <a:xfrm flipV="1">
            <a:off x="2447684" y="2991526"/>
            <a:ext cx="170528" cy="43413"/>
          </a:xfrm>
          <a:prstGeom prst="curvedConnector3">
            <a:avLst>
              <a:gd name="adj1" fmla="val 50000"/>
            </a:avLst>
          </a:prstGeom>
          <a:ln w="190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355976" y="231287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/>
              <a:t>…</a:t>
            </a:r>
            <a:endParaRPr lang="en-US" dirty="0"/>
          </a:p>
        </p:txBody>
      </p:sp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3C3C8B70-EF13-EC2B-5348-0D147DFE8D47}"/>
              </a:ext>
            </a:extLst>
          </p:cNvPr>
          <p:cNvSpPr/>
          <p:nvPr/>
        </p:nvSpPr>
        <p:spPr>
          <a:xfrm>
            <a:off x="2769070" y="3158724"/>
            <a:ext cx="801580" cy="349188"/>
          </a:xfrm>
          <a:prstGeom prst="flowChartProcess">
            <a:avLst/>
          </a:prstGeom>
          <a:solidFill>
            <a:srgbClr val="A5C3E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100" i="1" dirty="0">
                <a:solidFill>
                  <a:schemeClr val="tx1"/>
                </a:solidFill>
              </a:rPr>
              <a:t>Local mem map</a:t>
            </a:r>
            <a:endParaRPr lang="en-US" sz="1100" i="1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4D837D7-623D-42AE-3009-E5BD427B0406}"/>
              </a:ext>
            </a:extLst>
          </p:cNvPr>
          <p:cNvSpPr/>
          <p:nvPr/>
        </p:nvSpPr>
        <p:spPr>
          <a:xfrm>
            <a:off x="5249328" y="1988143"/>
            <a:ext cx="2428843" cy="1588393"/>
          </a:xfrm>
          <a:prstGeom prst="rect">
            <a:avLst/>
          </a:prstGeom>
          <a:solidFill>
            <a:srgbClr val="C3D0F0"/>
          </a:solidFill>
          <a:ln w="12700">
            <a:solidFill>
              <a:schemeClr val="tx1"/>
            </a:solidFill>
            <a:tailEnd type="none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tIns="0" bIns="0" anchor="t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fi-FI" sz="1200" b="1" i="1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component</a:t>
            </a:r>
            <a:r>
              <a:rPr lang="fi-FI" sz="1200" b="1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 DualCoreSoC</a:t>
            </a:r>
          </a:p>
        </p:txBody>
      </p:sp>
      <p:sp>
        <p:nvSpPr>
          <p:cNvPr id="10" name="Flowchart: Off-page Connector 9">
            <a:extLst>
              <a:ext uri="{FF2B5EF4-FFF2-40B4-BE49-F238E27FC236}">
                <a16:creationId xmlns:a16="http://schemas.microsoft.com/office/drawing/2014/main" id="{7970F78E-7F04-F376-51D9-3C30EFE11EDA}"/>
              </a:ext>
            </a:extLst>
          </p:cNvPr>
          <p:cNvSpPr/>
          <p:nvPr/>
        </p:nvSpPr>
        <p:spPr>
          <a:xfrm rot="16200000" flipH="1">
            <a:off x="7481578" y="2619176"/>
            <a:ext cx="360040" cy="360000"/>
          </a:xfrm>
          <a:prstGeom prst="flowChartOffpageConnector">
            <a:avLst/>
          </a:prstGeom>
          <a:solidFill>
            <a:srgbClr val="32CBC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FD7093F-87C6-A203-C550-59F983FB2559}"/>
              </a:ext>
            </a:extLst>
          </p:cNvPr>
          <p:cNvCxnSpPr>
            <a:stCxn id="10" idx="2"/>
          </p:cNvCxnSpPr>
          <p:nvPr/>
        </p:nvCxnSpPr>
        <p:spPr>
          <a:xfrm>
            <a:off x="7841598" y="2799176"/>
            <a:ext cx="180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lowchart: Process 16">
            <a:extLst>
              <a:ext uri="{FF2B5EF4-FFF2-40B4-BE49-F238E27FC236}">
                <a16:creationId xmlns:a16="http://schemas.microsoft.com/office/drawing/2014/main" id="{61DFC007-A018-249F-A7F8-FDA7E1DD6CB1}"/>
              </a:ext>
            </a:extLst>
          </p:cNvPr>
          <p:cNvSpPr/>
          <p:nvPr/>
        </p:nvSpPr>
        <p:spPr>
          <a:xfrm>
            <a:off x="5322904" y="2276176"/>
            <a:ext cx="720000" cy="262363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100" i="1" dirty="0">
                <a:solidFill>
                  <a:schemeClr val="tx1"/>
                </a:solidFill>
              </a:rPr>
              <a:t>cpuA</a:t>
            </a:r>
            <a:endParaRPr lang="en-US" sz="1100" i="1" dirty="0">
              <a:solidFill>
                <a:schemeClr val="tx1"/>
              </a:solidFill>
            </a:endParaRPr>
          </a:p>
        </p:txBody>
      </p:sp>
      <p:sp>
        <p:nvSpPr>
          <p:cNvPr id="18" name="Flowchart: Process 17">
            <a:extLst>
              <a:ext uri="{FF2B5EF4-FFF2-40B4-BE49-F238E27FC236}">
                <a16:creationId xmlns:a16="http://schemas.microsoft.com/office/drawing/2014/main" id="{C83A6F94-8D14-2C8F-37D2-29A506095B46}"/>
              </a:ext>
            </a:extLst>
          </p:cNvPr>
          <p:cNvSpPr/>
          <p:nvPr/>
        </p:nvSpPr>
        <p:spPr>
          <a:xfrm>
            <a:off x="6213432" y="3077282"/>
            <a:ext cx="801580" cy="349188"/>
          </a:xfrm>
          <a:prstGeom prst="flowChartProcess">
            <a:avLst/>
          </a:prstGeom>
          <a:solidFill>
            <a:srgbClr val="A5C3E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100" i="1" dirty="0">
                <a:solidFill>
                  <a:schemeClr val="tx1"/>
                </a:solidFill>
              </a:rPr>
              <a:t>Memory map MM1</a:t>
            </a:r>
            <a:endParaRPr lang="en-US" sz="1100" i="1" dirty="0">
              <a:solidFill>
                <a:schemeClr val="tx1"/>
              </a:solidFill>
            </a:endParaRPr>
          </a:p>
        </p:txBody>
      </p:sp>
      <p:cxnSp>
        <p:nvCxnSpPr>
          <p:cNvPr id="19" name="Curved Connector 51">
            <a:extLst>
              <a:ext uri="{FF2B5EF4-FFF2-40B4-BE49-F238E27FC236}">
                <a16:creationId xmlns:a16="http://schemas.microsoft.com/office/drawing/2014/main" id="{384E14CA-4FF5-C5F4-FEB8-E0F2D59B928A}"/>
              </a:ext>
            </a:extLst>
          </p:cNvPr>
          <p:cNvCxnSpPr>
            <a:cxnSpLocks/>
            <a:stCxn id="17" idx="3"/>
          </p:cNvCxnSpPr>
          <p:nvPr/>
        </p:nvCxnSpPr>
        <p:spPr>
          <a:xfrm>
            <a:off x="6042904" y="2407358"/>
            <a:ext cx="168960" cy="53030"/>
          </a:xfrm>
          <a:prstGeom prst="curvedConnector3">
            <a:avLst>
              <a:gd name="adj1" fmla="val 50000"/>
            </a:avLst>
          </a:prstGeom>
          <a:ln w="190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lowchart: Process 19">
            <a:extLst>
              <a:ext uri="{FF2B5EF4-FFF2-40B4-BE49-F238E27FC236}">
                <a16:creationId xmlns:a16="http://schemas.microsoft.com/office/drawing/2014/main" id="{EE97DD5C-128A-4698-57B2-48B8658CF54E}"/>
              </a:ext>
            </a:extLst>
          </p:cNvPr>
          <p:cNvSpPr/>
          <p:nvPr/>
        </p:nvSpPr>
        <p:spPr>
          <a:xfrm>
            <a:off x="5322904" y="3164107"/>
            <a:ext cx="720000" cy="262363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100" i="1" dirty="0">
                <a:solidFill>
                  <a:schemeClr val="tx1"/>
                </a:solidFill>
              </a:rPr>
              <a:t>cpuB</a:t>
            </a:r>
            <a:endParaRPr lang="en-US" sz="1100" i="1" dirty="0">
              <a:solidFill>
                <a:schemeClr val="tx1"/>
              </a:solidFill>
            </a:endParaRPr>
          </a:p>
        </p:txBody>
      </p:sp>
      <p:cxnSp>
        <p:nvCxnSpPr>
          <p:cNvPr id="21" name="Curved Connector 54">
            <a:extLst>
              <a:ext uri="{FF2B5EF4-FFF2-40B4-BE49-F238E27FC236}">
                <a16:creationId xmlns:a16="http://schemas.microsoft.com/office/drawing/2014/main" id="{04B18DD8-ABF3-D22B-24D3-91568871650A}"/>
              </a:ext>
            </a:extLst>
          </p:cNvPr>
          <p:cNvCxnSpPr>
            <a:cxnSpLocks/>
            <a:stCxn id="20" idx="3"/>
            <a:endCxn id="18" idx="1"/>
          </p:cNvCxnSpPr>
          <p:nvPr/>
        </p:nvCxnSpPr>
        <p:spPr>
          <a:xfrm flipV="1">
            <a:off x="6042904" y="3251876"/>
            <a:ext cx="170528" cy="43413"/>
          </a:xfrm>
          <a:prstGeom prst="curvedConnector3">
            <a:avLst>
              <a:gd name="adj1" fmla="val 50000"/>
            </a:avLst>
          </a:prstGeom>
          <a:ln w="190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6E89258-8884-0539-3D27-489213178523}"/>
              </a:ext>
            </a:extLst>
          </p:cNvPr>
          <p:cNvSpPr txBox="1"/>
          <p:nvPr/>
        </p:nvSpPr>
        <p:spPr>
          <a:xfrm>
            <a:off x="7956376" y="260144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/>
              <a:t>…</a:t>
            </a:r>
            <a:endParaRPr lang="en-US" dirty="0"/>
          </a:p>
        </p:txBody>
      </p:sp>
      <p:sp>
        <p:nvSpPr>
          <p:cNvPr id="23" name="Flowchart: Process 22">
            <a:extLst>
              <a:ext uri="{FF2B5EF4-FFF2-40B4-BE49-F238E27FC236}">
                <a16:creationId xmlns:a16="http://schemas.microsoft.com/office/drawing/2014/main" id="{BC469D81-9C4F-24AC-2F56-572D10652937}"/>
              </a:ext>
            </a:extLst>
          </p:cNvPr>
          <p:cNvSpPr/>
          <p:nvPr/>
        </p:nvSpPr>
        <p:spPr>
          <a:xfrm>
            <a:off x="6211864" y="2279394"/>
            <a:ext cx="801580" cy="349188"/>
          </a:xfrm>
          <a:prstGeom prst="flowChartProcess">
            <a:avLst/>
          </a:prstGeom>
          <a:solidFill>
            <a:srgbClr val="A5C3E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100" i="1" dirty="0">
                <a:solidFill>
                  <a:schemeClr val="tx1"/>
                </a:solidFill>
              </a:rPr>
              <a:t>Memory map MM0</a:t>
            </a:r>
            <a:endParaRPr lang="en-US" sz="1100" i="1" dirty="0">
              <a:solidFill>
                <a:schemeClr val="tx1"/>
              </a:solidFill>
            </a:endParaRPr>
          </a:p>
        </p:txBody>
      </p:sp>
      <p:sp>
        <p:nvSpPr>
          <p:cNvPr id="25" name="Flowchart: Process 24">
            <a:extLst>
              <a:ext uri="{FF2B5EF4-FFF2-40B4-BE49-F238E27FC236}">
                <a16:creationId xmlns:a16="http://schemas.microsoft.com/office/drawing/2014/main" id="{5AB2352F-D62E-C829-0605-2423F64A0E64}"/>
              </a:ext>
            </a:extLst>
          </p:cNvPr>
          <p:cNvSpPr/>
          <p:nvPr/>
        </p:nvSpPr>
        <p:spPr>
          <a:xfrm>
            <a:off x="6362708" y="2619156"/>
            <a:ext cx="801580" cy="349188"/>
          </a:xfrm>
          <a:prstGeom prst="flowChartProcess">
            <a:avLst/>
          </a:prstGeom>
          <a:solidFill>
            <a:srgbClr val="A54AA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100" i="1" dirty="0">
                <a:solidFill>
                  <a:schemeClr val="tx1"/>
                </a:solidFill>
              </a:rPr>
              <a:t>Subspace map SSM0</a:t>
            </a:r>
            <a:endParaRPr lang="en-US" sz="1100" i="1" dirty="0">
              <a:solidFill>
                <a:schemeClr val="tx1"/>
              </a:solidFill>
            </a:endParaRPr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3FA10C2A-E151-C8E4-6AE1-7D84F6ECC853}"/>
              </a:ext>
            </a:extLst>
          </p:cNvPr>
          <p:cNvSpPr/>
          <p:nvPr/>
        </p:nvSpPr>
        <p:spPr>
          <a:xfrm>
            <a:off x="7196692" y="2668013"/>
            <a:ext cx="261978" cy="236196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sz="1200"/>
          </a:p>
        </p:txBody>
      </p:sp>
    </p:spTree>
    <p:extLst>
      <p:ext uri="{BB962C8B-B14F-4D97-AF65-F5344CB8AC3E}">
        <p14:creationId xmlns:p14="http://schemas.microsoft.com/office/powerpoint/2010/main" val="12312233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i-FI" dirty="0" err="1"/>
              <a:t>Relation</a:t>
            </a:r>
            <a:r>
              <a:rPr lang="fi-FI" dirty="0"/>
              <a:t> </a:t>
            </a:r>
            <a:r>
              <a:rPr lang="fi-FI" dirty="0" err="1"/>
              <a:t>between</a:t>
            </a:r>
            <a:r>
              <a:rPr lang="fi-FI" dirty="0"/>
              <a:t> </a:t>
            </a:r>
            <a:r>
              <a:rPr lang="fi-FI" dirty="0" err="1"/>
              <a:t>bus</a:t>
            </a:r>
            <a:r>
              <a:rPr lang="fi-FI" dirty="0"/>
              <a:t> interface and </a:t>
            </a:r>
            <a:r>
              <a:rPr lang="fi-FI" dirty="0" err="1"/>
              <a:t>ports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79613" y="1988840"/>
            <a:ext cx="904382" cy="1452357"/>
          </a:xfrm>
          <a:prstGeom prst="rect">
            <a:avLst/>
          </a:prstGeom>
          <a:solidFill>
            <a:srgbClr val="A5C3EF"/>
          </a:solidFill>
          <a:ln w="12700">
            <a:solidFill>
              <a:schemeClr val="tx1"/>
            </a:solidFill>
            <a:tailEnd type="none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tIns="0" bIns="0" anchor="t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fi-FI" sz="1200" b="1" i="1" dirty="0" err="1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component</a:t>
            </a:r>
            <a:r>
              <a:rPr lang="fi-FI" sz="1200" b="1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fi-FI" sz="1200" b="1" dirty="0" err="1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Sender</a:t>
            </a:r>
            <a:endParaRPr lang="fi-FI" sz="1200" b="1" dirty="0">
              <a:solidFill>
                <a:prstClr val="black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59733" y="2240868"/>
            <a:ext cx="10936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i="1" dirty="0" err="1"/>
              <a:t>master</a:t>
            </a:r>
            <a:r>
              <a:rPr lang="fi-FI" sz="1200" i="1" dirty="0"/>
              <a:t> </a:t>
            </a:r>
            <a:r>
              <a:rPr lang="fi-FI" sz="1200" i="1" dirty="0" err="1"/>
              <a:t>bus</a:t>
            </a:r>
            <a:r>
              <a:rPr lang="fi-FI" sz="1200" i="1" dirty="0"/>
              <a:t> interface</a:t>
            </a:r>
            <a:r>
              <a:rPr lang="fi-FI" sz="1200" dirty="0"/>
              <a:t> MBIF</a:t>
            </a:r>
          </a:p>
          <a:p>
            <a:r>
              <a:rPr lang="fi-FI" sz="1200" dirty="0"/>
              <a:t> </a:t>
            </a:r>
            <a:endParaRPr lang="fi-FI" sz="1200" i="1" dirty="0"/>
          </a:p>
          <a:p>
            <a:r>
              <a:rPr lang="fi-FI" sz="1200" i="1" dirty="0" err="1"/>
              <a:t>port</a:t>
            </a:r>
            <a:r>
              <a:rPr lang="fi-FI" sz="1200" i="1" dirty="0"/>
              <a:t> </a:t>
            </a:r>
            <a:r>
              <a:rPr lang="fi-FI" sz="1200" dirty="0" err="1"/>
              <a:t>data_out</a:t>
            </a:r>
            <a:endParaRPr lang="fi-FI" sz="1200" dirty="0"/>
          </a:p>
          <a:p>
            <a:r>
              <a:rPr lang="fi-FI" sz="1200" i="1" dirty="0" err="1"/>
              <a:t>port</a:t>
            </a:r>
            <a:r>
              <a:rPr lang="fi-FI" sz="1200" i="1" dirty="0"/>
              <a:t> </a:t>
            </a:r>
            <a:r>
              <a:rPr lang="fi-FI" sz="1200" dirty="0" err="1"/>
              <a:t>req_out</a:t>
            </a:r>
            <a:endParaRPr lang="fi-FI" sz="1200" dirty="0"/>
          </a:p>
          <a:p>
            <a:r>
              <a:rPr lang="fi-FI" sz="1200" i="1" dirty="0" err="1"/>
              <a:t>port</a:t>
            </a:r>
            <a:r>
              <a:rPr lang="fi-FI" sz="1200" i="1" dirty="0"/>
              <a:t> </a:t>
            </a:r>
            <a:r>
              <a:rPr lang="fi-FI" sz="1200" dirty="0" err="1"/>
              <a:t>ack_in</a:t>
            </a:r>
            <a:endParaRPr lang="en-US" sz="1200" dirty="0"/>
          </a:p>
        </p:txBody>
      </p:sp>
      <p:sp>
        <p:nvSpPr>
          <p:cNvPr id="27" name="Freeform 26"/>
          <p:cNvSpPr/>
          <p:nvPr/>
        </p:nvSpPr>
        <p:spPr>
          <a:xfrm>
            <a:off x="1537938" y="2425673"/>
            <a:ext cx="390506" cy="859311"/>
          </a:xfrm>
          <a:custGeom>
            <a:avLst/>
            <a:gdLst>
              <a:gd name="connsiteX0" fmla="*/ 266372 w 266372"/>
              <a:gd name="connsiteY0" fmla="*/ 527156 h 527156"/>
              <a:gd name="connsiteX1" fmla="*/ 50472 w 266372"/>
              <a:gd name="connsiteY1" fmla="*/ 311256 h 527156"/>
              <a:gd name="connsiteX2" fmla="*/ 12372 w 266372"/>
              <a:gd name="connsiteY2" fmla="*/ 50906 h 527156"/>
              <a:gd name="connsiteX3" fmla="*/ 221922 w 266372"/>
              <a:gd name="connsiteY3" fmla="*/ 106 h 527156"/>
              <a:gd name="connsiteX0" fmla="*/ 279422 w 279422"/>
              <a:gd name="connsiteY0" fmla="*/ 529407 h 529407"/>
              <a:gd name="connsiteX1" fmla="*/ 31772 w 279422"/>
              <a:gd name="connsiteY1" fmla="*/ 415107 h 529407"/>
              <a:gd name="connsiteX2" fmla="*/ 25422 w 279422"/>
              <a:gd name="connsiteY2" fmla="*/ 53157 h 529407"/>
              <a:gd name="connsiteX3" fmla="*/ 234972 w 279422"/>
              <a:gd name="connsiteY3" fmla="*/ 2357 h 529407"/>
              <a:gd name="connsiteX0" fmla="*/ 283278 w 283278"/>
              <a:gd name="connsiteY0" fmla="*/ 527053 h 527053"/>
              <a:gd name="connsiteX1" fmla="*/ 35628 w 283278"/>
              <a:gd name="connsiteY1" fmla="*/ 412753 h 527053"/>
              <a:gd name="connsiteX2" fmla="*/ 22928 w 283278"/>
              <a:gd name="connsiteY2" fmla="*/ 146053 h 527053"/>
              <a:gd name="connsiteX3" fmla="*/ 238828 w 283278"/>
              <a:gd name="connsiteY3" fmla="*/ 3 h 527053"/>
              <a:gd name="connsiteX0" fmla="*/ 277708 w 277708"/>
              <a:gd name="connsiteY0" fmla="*/ 527053 h 527053"/>
              <a:gd name="connsiteX1" fmla="*/ 42758 w 277708"/>
              <a:gd name="connsiteY1" fmla="*/ 374653 h 527053"/>
              <a:gd name="connsiteX2" fmla="*/ 17358 w 277708"/>
              <a:gd name="connsiteY2" fmla="*/ 146053 h 527053"/>
              <a:gd name="connsiteX3" fmla="*/ 233258 w 277708"/>
              <a:gd name="connsiteY3" fmla="*/ 3 h 527053"/>
              <a:gd name="connsiteX0" fmla="*/ 304252 w 304252"/>
              <a:gd name="connsiteY0" fmla="*/ 469903 h 469903"/>
              <a:gd name="connsiteX1" fmla="*/ 43902 w 304252"/>
              <a:gd name="connsiteY1" fmla="*/ 374653 h 469903"/>
              <a:gd name="connsiteX2" fmla="*/ 18502 w 304252"/>
              <a:gd name="connsiteY2" fmla="*/ 146053 h 469903"/>
              <a:gd name="connsiteX3" fmla="*/ 234402 w 304252"/>
              <a:gd name="connsiteY3" fmla="*/ 3 h 469903"/>
              <a:gd name="connsiteX0" fmla="*/ 317253 w 317253"/>
              <a:gd name="connsiteY0" fmla="*/ 469903 h 469903"/>
              <a:gd name="connsiteX1" fmla="*/ 31503 w 317253"/>
              <a:gd name="connsiteY1" fmla="*/ 406403 h 469903"/>
              <a:gd name="connsiteX2" fmla="*/ 31503 w 317253"/>
              <a:gd name="connsiteY2" fmla="*/ 146053 h 469903"/>
              <a:gd name="connsiteX3" fmla="*/ 247403 w 317253"/>
              <a:gd name="connsiteY3" fmla="*/ 3 h 469903"/>
              <a:gd name="connsiteX0" fmla="*/ 308938 w 308938"/>
              <a:gd name="connsiteY0" fmla="*/ 469903 h 479054"/>
              <a:gd name="connsiteX1" fmla="*/ 175589 w 308938"/>
              <a:gd name="connsiteY1" fmla="*/ 476254 h 479054"/>
              <a:gd name="connsiteX2" fmla="*/ 23188 w 308938"/>
              <a:gd name="connsiteY2" fmla="*/ 406403 h 479054"/>
              <a:gd name="connsiteX3" fmla="*/ 23188 w 308938"/>
              <a:gd name="connsiteY3" fmla="*/ 146053 h 479054"/>
              <a:gd name="connsiteX4" fmla="*/ 239088 w 308938"/>
              <a:gd name="connsiteY4" fmla="*/ 3 h 479054"/>
              <a:gd name="connsiteX0" fmla="*/ 314893 w 314893"/>
              <a:gd name="connsiteY0" fmla="*/ 469903 h 479054"/>
              <a:gd name="connsiteX1" fmla="*/ 181544 w 314893"/>
              <a:gd name="connsiteY1" fmla="*/ 476254 h 479054"/>
              <a:gd name="connsiteX2" fmla="*/ 18469 w 314893"/>
              <a:gd name="connsiteY2" fmla="*/ 351780 h 479054"/>
              <a:gd name="connsiteX3" fmla="*/ 29143 w 314893"/>
              <a:gd name="connsiteY3" fmla="*/ 146053 h 479054"/>
              <a:gd name="connsiteX4" fmla="*/ 245043 w 314893"/>
              <a:gd name="connsiteY4" fmla="*/ 3 h 479054"/>
              <a:gd name="connsiteX0" fmla="*/ 313023 w 313023"/>
              <a:gd name="connsiteY0" fmla="*/ 469903 h 469903"/>
              <a:gd name="connsiteX1" fmla="*/ 151209 w 313023"/>
              <a:gd name="connsiteY1" fmla="*/ 465330 h 469903"/>
              <a:gd name="connsiteX2" fmla="*/ 16599 w 313023"/>
              <a:gd name="connsiteY2" fmla="*/ 351780 h 469903"/>
              <a:gd name="connsiteX3" fmla="*/ 27273 w 313023"/>
              <a:gd name="connsiteY3" fmla="*/ 146053 h 469903"/>
              <a:gd name="connsiteX4" fmla="*/ 243173 w 313023"/>
              <a:gd name="connsiteY4" fmla="*/ 3 h 469903"/>
              <a:gd name="connsiteX0" fmla="*/ 305299 w 305299"/>
              <a:gd name="connsiteY0" fmla="*/ 469903 h 469903"/>
              <a:gd name="connsiteX1" fmla="*/ 143485 w 305299"/>
              <a:gd name="connsiteY1" fmla="*/ 465330 h 469903"/>
              <a:gd name="connsiteX2" fmla="*/ 8875 w 305299"/>
              <a:gd name="connsiteY2" fmla="*/ 351780 h 469903"/>
              <a:gd name="connsiteX3" fmla="*/ 37340 w 305299"/>
              <a:gd name="connsiteY3" fmla="*/ 124204 h 469903"/>
              <a:gd name="connsiteX4" fmla="*/ 235449 w 305299"/>
              <a:gd name="connsiteY4" fmla="*/ 3 h 469903"/>
              <a:gd name="connsiteX0" fmla="*/ 305299 w 305299"/>
              <a:gd name="connsiteY0" fmla="*/ 469903 h 469903"/>
              <a:gd name="connsiteX1" fmla="*/ 143485 w 305299"/>
              <a:gd name="connsiteY1" fmla="*/ 465330 h 469903"/>
              <a:gd name="connsiteX2" fmla="*/ 8875 w 305299"/>
              <a:gd name="connsiteY2" fmla="*/ 308081 h 469903"/>
              <a:gd name="connsiteX3" fmla="*/ 37340 w 305299"/>
              <a:gd name="connsiteY3" fmla="*/ 124204 h 469903"/>
              <a:gd name="connsiteX4" fmla="*/ 235449 w 305299"/>
              <a:gd name="connsiteY4" fmla="*/ 3 h 469903"/>
              <a:gd name="connsiteX0" fmla="*/ 305299 w 305299"/>
              <a:gd name="connsiteY0" fmla="*/ 469903 h 469903"/>
              <a:gd name="connsiteX1" fmla="*/ 8875 w 305299"/>
              <a:gd name="connsiteY1" fmla="*/ 308081 h 469903"/>
              <a:gd name="connsiteX2" fmla="*/ 37340 w 305299"/>
              <a:gd name="connsiteY2" fmla="*/ 124204 h 469903"/>
              <a:gd name="connsiteX3" fmla="*/ 235449 w 305299"/>
              <a:gd name="connsiteY3" fmla="*/ 3 h 469903"/>
              <a:gd name="connsiteX0" fmla="*/ 303139 w 303139"/>
              <a:gd name="connsiteY0" fmla="*/ 469903 h 469903"/>
              <a:gd name="connsiteX1" fmla="*/ 112157 w 303139"/>
              <a:gd name="connsiteY1" fmla="*/ 445658 h 469903"/>
              <a:gd name="connsiteX2" fmla="*/ 6715 w 303139"/>
              <a:gd name="connsiteY2" fmla="*/ 308081 h 469903"/>
              <a:gd name="connsiteX3" fmla="*/ 35180 w 303139"/>
              <a:gd name="connsiteY3" fmla="*/ 124204 h 469903"/>
              <a:gd name="connsiteX4" fmla="*/ 233289 w 303139"/>
              <a:gd name="connsiteY4" fmla="*/ 3 h 469903"/>
              <a:gd name="connsiteX0" fmla="*/ 302084 w 302084"/>
              <a:gd name="connsiteY0" fmla="*/ 469903 h 469903"/>
              <a:gd name="connsiteX1" fmla="*/ 96870 w 302084"/>
              <a:gd name="connsiteY1" fmla="*/ 434734 h 469903"/>
              <a:gd name="connsiteX2" fmla="*/ 5660 w 302084"/>
              <a:gd name="connsiteY2" fmla="*/ 308081 h 469903"/>
              <a:gd name="connsiteX3" fmla="*/ 34125 w 302084"/>
              <a:gd name="connsiteY3" fmla="*/ 124204 h 469903"/>
              <a:gd name="connsiteX4" fmla="*/ 232234 w 302084"/>
              <a:gd name="connsiteY4" fmla="*/ 3 h 469903"/>
              <a:gd name="connsiteX0" fmla="*/ 302084 w 302084"/>
              <a:gd name="connsiteY0" fmla="*/ 469903 h 469903"/>
              <a:gd name="connsiteX1" fmla="*/ 96870 w 302084"/>
              <a:gd name="connsiteY1" fmla="*/ 450029 h 469903"/>
              <a:gd name="connsiteX2" fmla="*/ 5660 w 302084"/>
              <a:gd name="connsiteY2" fmla="*/ 308081 h 469903"/>
              <a:gd name="connsiteX3" fmla="*/ 34125 w 302084"/>
              <a:gd name="connsiteY3" fmla="*/ 124204 h 469903"/>
              <a:gd name="connsiteX4" fmla="*/ 232234 w 302084"/>
              <a:gd name="connsiteY4" fmla="*/ 3 h 469903"/>
              <a:gd name="connsiteX0" fmla="*/ 262945 w 262945"/>
              <a:gd name="connsiteY0" fmla="*/ 476458 h 476458"/>
              <a:gd name="connsiteX1" fmla="*/ 96870 w 262945"/>
              <a:gd name="connsiteY1" fmla="*/ 450029 h 476458"/>
              <a:gd name="connsiteX2" fmla="*/ 5660 w 262945"/>
              <a:gd name="connsiteY2" fmla="*/ 308081 h 476458"/>
              <a:gd name="connsiteX3" fmla="*/ 34125 w 262945"/>
              <a:gd name="connsiteY3" fmla="*/ 124204 h 476458"/>
              <a:gd name="connsiteX4" fmla="*/ 232234 w 262945"/>
              <a:gd name="connsiteY4" fmla="*/ 3 h 476458"/>
              <a:gd name="connsiteX0" fmla="*/ 261364 w 261364"/>
              <a:gd name="connsiteY0" fmla="*/ 476458 h 476458"/>
              <a:gd name="connsiteX1" fmla="*/ 73940 w 261364"/>
              <a:gd name="connsiteY1" fmla="*/ 458769 h 476458"/>
              <a:gd name="connsiteX2" fmla="*/ 4079 w 261364"/>
              <a:gd name="connsiteY2" fmla="*/ 308081 h 476458"/>
              <a:gd name="connsiteX3" fmla="*/ 32544 w 261364"/>
              <a:gd name="connsiteY3" fmla="*/ 124204 h 476458"/>
              <a:gd name="connsiteX4" fmla="*/ 230653 w 261364"/>
              <a:gd name="connsiteY4" fmla="*/ 3 h 476458"/>
              <a:gd name="connsiteX0" fmla="*/ 300504 w 300504"/>
              <a:gd name="connsiteY0" fmla="*/ 476458 h 476458"/>
              <a:gd name="connsiteX1" fmla="*/ 73940 w 300504"/>
              <a:gd name="connsiteY1" fmla="*/ 458769 h 476458"/>
              <a:gd name="connsiteX2" fmla="*/ 4079 w 300504"/>
              <a:gd name="connsiteY2" fmla="*/ 308081 h 476458"/>
              <a:gd name="connsiteX3" fmla="*/ 32544 w 300504"/>
              <a:gd name="connsiteY3" fmla="*/ 124204 h 476458"/>
              <a:gd name="connsiteX4" fmla="*/ 230653 w 300504"/>
              <a:gd name="connsiteY4" fmla="*/ 3 h 476458"/>
              <a:gd name="connsiteX0" fmla="*/ 298659 w 298659"/>
              <a:gd name="connsiteY0" fmla="*/ 476458 h 476458"/>
              <a:gd name="connsiteX1" fmla="*/ 47188 w 298659"/>
              <a:gd name="connsiteY1" fmla="*/ 432550 h 476458"/>
              <a:gd name="connsiteX2" fmla="*/ 2234 w 298659"/>
              <a:gd name="connsiteY2" fmla="*/ 308081 h 476458"/>
              <a:gd name="connsiteX3" fmla="*/ 30699 w 298659"/>
              <a:gd name="connsiteY3" fmla="*/ 124204 h 476458"/>
              <a:gd name="connsiteX4" fmla="*/ 228808 w 298659"/>
              <a:gd name="connsiteY4" fmla="*/ 3 h 476458"/>
              <a:gd name="connsiteX0" fmla="*/ 318164 w 318164"/>
              <a:gd name="connsiteY0" fmla="*/ 476458 h 476458"/>
              <a:gd name="connsiteX1" fmla="*/ 66693 w 318164"/>
              <a:gd name="connsiteY1" fmla="*/ 432550 h 476458"/>
              <a:gd name="connsiteX2" fmla="*/ 390 w 318164"/>
              <a:gd name="connsiteY2" fmla="*/ 279677 h 476458"/>
              <a:gd name="connsiteX3" fmla="*/ 50204 w 318164"/>
              <a:gd name="connsiteY3" fmla="*/ 124204 h 476458"/>
              <a:gd name="connsiteX4" fmla="*/ 248313 w 318164"/>
              <a:gd name="connsiteY4" fmla="*/ 3 h 476458"/>
              <a:gd name="connsiteX0" fmla="*/ 317779 w 317779"/>
              <a:gd name="connsiteY0" fmla="*/ 476462 h 476462"/>
              <a:gd name="connsiteX1" fmla="*/ 66308 w 317779"/>
              <a:gd name="connsiteY1" fmla="*/ 432554 h 476462"/>
              <a:gd name="connsiteX2" fmla="*/ 5 w 317779"/>
              <a:gd name="connsiteY2" fmla="*/ 279681 h 476462"/>
              <a:gd name="connsiteX3" fmla="*/ 64051 w 317779"/>
              <a:gd name="connsiteY3" fmla="*/ 73954 h 476462"/>
              <a:gd name="connsiteX4" fmla="*/ 247928 w 317779"/>
              <a:gd name="connsiteY4" fmla="*/ 7 h 476462"/>
              <a:gd name="connsiteX0" fmla="*/ 319384 w 319384"/>
              <a:gd name="connsiteY0" fmla="*/ 476462 h 476462"/>
              <a:gd name="connsiteX1" fmla="*/ 121285 w 319384"/>
              <a:gd name="connsiteY1" fmla="*/ 454403 h 476462"/>
              <a:gd name="connsiteX2" fmla="*/ 1610 w 319384"/>
              <a:gd name="connsiteY2" fmla="*/ 279681 h 476462"/>
              <a:gd name="connsiteX3" fmla="*/ 65656 w 319384"/>
              <a:gd name="connsiteY3" fmla="*/ 73954 h 476462"/>
              <a:gd name="connsiteX4" fmla="*/ 249533 w 319384"/>
              <a:gd name="connsiteY4" fmla="*/ 7 h 476462"/>
              <a:gd name="connsiteX0" fmla="*/ 319384 w 319384"/>
              <a:gd name="connsiteY0" fmla="*/ 476462 h 476462"/>
              <a:gd name="connsiteX1" fmla="*/ 121285 w 319384"/>
              <a:gd name="connsiteY1" fmla="*/ 454403 h 476462"/>
              <a:gd name="connsiteX2" fmla="*/ 1610 w 319384"/>
              <a:gd name="connsiteY2" fmla="*/ 279681 h 476462"/>
              <a:gd name="connsiteX3" fmla="*/ 65656 w 319384"/>
              <a:gd name="connsiteY3" fmla="*/ 73954 h 476462"/>
              <a:gd name="connsiteX4" fmla="*/ 249533 w 319384"/>
              <a:gd name="connsiteY4" fmla="*/ 7 h 476462"/>
              <a:gd name="connsiteX0" fmla="*/ 318265 w 318265"/>
              <a:gd name="connsiteY0" fmla="*/ 476462 h 476462"/>
              <a:gd name="connsiteX1" fmla="*/ 91701 w 318265"/>
              <a:gd name="connsiteY1" fmla="*/ 428184 h 476462"/>
              <a:gd name="connsiteX2" fmla="*/ 491 w 318265"/>
              <a:gd name="connsiteY2" fmla="*/ 279681 h 476462"/>
              <a:gd name="connsiteX3" fmla="*/ 64537 w 318265"/>
              <a:gd name="connsiteY3" fmla="*/ 73954 h 476462"/>
              <a:gd name="connsiteX4" fmla="*/ 248414 w 318265"/>
              <a:gd name="connsiteY4" fmla="*/ 7 h 476462"/>
              <a:gd name="connsiteX0" fmla="*/ 318265 w 318265"/>
              <a:gd name="connsiteY0" fmla="*/ 476462 h 476462"/>
              <a:gd name="connsiteX1" fmla="*/ 91701 w 318265"/>
              <a:gd name="connsiteY1" fmla="*/ 428184 h 476462"/>
              <a:gd name="connsiteX2" fmla="*/ 491 w 318265"/>
              <a:gd name="connsiteY2" fmla="*/ 279681 h 476462"/>
              <a:gd name="connsiteX3" fmla="*/ 64537 w 318265"/>
              <a:gd name="connsiteY3" fmla="*/ 73954 h 476462"/>
              <a:gd name="connsiteX4" fmla="*/ 248414 w 318265"/>
              <a:gd name="connsiteY4" fmla="*/ 7 h 476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8265" h="476462">
                <a:moveTo>
                  <a:pt x="318265" y="476462"/>
                </a:moveTo>
                <a:cubicBezTo>
                  <a:pt x="281691" y="460040"/>
                  <a:pt x="176686" y="477003"/>
                  <a:pt x="91701" y="428184"/>
                </a:cubicBezTo>
                <a:cubicBezTo>
                  <a:pt x="42297" y="401214"/>
                  <a:pt x="5018" y="338719"/>
                  <a:pt x="491" y="279681"/>
                </a:cubicBezTo>
                <a:cubicBezTo>
                  <a:pt x="-4036" y="220643"/>
                  <a:pt x="23217" y="120566"/>
                  <a:pt x="64537" y="73954"/>
                </a:cubicBezTo>
                <a:cubicBezTo>
                  <a:pt x="105857" y="27342"/>
                  <a:pt x="157926" y="-522"/>
                  <a:pt x="248414" y="7"/>
                </a:cubicBezTo>
              </a:path>
            </a:pathLst>
          </a:custGeom>
          <a:noFill/>
          <a:ln w="127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Freeform 28"/>
          <p:cNvSpPr/>
          <p:nvPr/>
        </p:nvSpPr>
        <p:spPr>
          <a:xfrm>
            <a:off x="1676169" y="2492026"/>
            <a:ext cx="254125" cy="628110"/>
          </a:xfrm>
          <a:custGeom>
            <a:avLst/>
            <a:gdLst>
              <a:gd name="connsiteX0" fmla="*/ 266372 w 266372"/>
              <a:gd name="connsiteY0" fmla="*/ 527156 h 527156"/>
              <a:gd name="connsiteX1" fmla="*/ 50472 w 266372"/>
              <a:gd name="connsiteY1" fmla="*/ 311256 h 527156"/>
              <a:gd name="connsiteX2" fmla="*/ 12372 w 266372"/>
              <a:gd name="connsiteY2" fmla="*/ 50906 h 527156"/>
              <a:gd name="connsiteX3" fmla="*/ 221922 w 266372"/>
              <a:gd name="connsiteY3" fmla="*/ 106 h 527156"/>
              <a:gd name="connsiteX0" fmla="*/ 279422 w 279422"/>
              <a:gd name="connsiteY0" fmla="*/ 529407 h 529407"/>
              <a:gd name="connsiteX1" fmla="*/ 31772 w 279422"/>
              <a:gd name="connsiteY1" fmla="*/ 415107 h 529407"/>
              <a:gd name="connsiteX2" fmla="*/ 25422 w 279422"/>
              <a:gd name="connsiteY2" fmla="*/ 53157 h 529407"/>
              <a:gd name="connsiteX3" fmla="*/ 234972 w 279422"/>
              <a:gd name="connsiteY3" fmla="*/ 2357 h 529407"/>
              <a:gd name="connsiteX0" fmla="*/ 283278 w 283278"/>
              <a:gd name="connsiteY0" fmla="*/ 527053 h 527053"/>
              <a:gd name="connsiteX1" fmla="*/ 35628 w 283278"/>
              <a:gd name="connsiteY1" fmla="*/ 412753 h 527053"/>
              <a:gd name="connsiteX2" fmla="*/ 22928 w 283278"/>
              <a:gd name="connsiteY2" fmla="*/ 146053 h 527053"/>
              <a:gd name="connsiteX3" fmla="*/ 238828 w 283278"/>
              <a:gd name="connsiteY3" fmla="*/ 3 h 527053"/>
              <a:gd name="connsiteX0" fmla="*/ 277708 w 277708"/>
              <a:gd name="connsiteY0" fmla="*/ 527053 h 527053"/>
              <a:gd name="connsiteX1" fmla="*/ 42758 w 277708"/>
              <a:gd name="connsiteY1" fmla="*/ 374653 h 527053"/>
              <a:gd name="connsiteX2" fmla="*/ 17358 w 277708"/>
              <a:gd name="connsiteY2" fmla="*/ 146053 h 527053"/>
              <a:gd name="connsiteX3" fmla="*/ 233258 w 277708"/>
              <a:gd name="connsiteY3" fmla="*/ 3 h 527053"/>
              <a:gd name="connsiteX0" fmla="*/ 304252 w 304252"/>
              <a:gd name="connsiteY0" fmla="*/ 469903 h 469903"/>
              <a:gd name="connsiteX1" fmla="*/ 43902 w 304252"/>
              <a:gd name="connsiteY1" fmla="*/ 374653 h 469903"/>
              <a:gd name="connsiteX2" fmla="*/ 18502 w 304252"/>
              <a:gd name="connsiteY2" fmla="*/ 146053 h 469903"/>
              <a:gd name="connsiteX3" fmla="*/ 234402 w 304252"/>
              <a:gd name="connsiteY3" fmla="*/ 3 h 469903"/>
              <a:gd name="connsiteX0" fmla="*/ 317253 w 317253"/>
              <a:gd name="connsiteY0" fmla="*/ 469903 h 469903"/>
              <a:gd name="connsiteX1" fmla="*/ 31503 w 317253"/>
              <a:gd name="connsiteY1" fmla="*/ 406403 h 469903"/>
              <a:gd name="connsiteX2" fmla="*/ 31503 w 317253"/>
              <a:gd name="connsiteY2" fmla="*/ 146053 h 469903"/>
              <a:gd name="connsiteX3" fmla="*/ 247403 w 317253"/>
              <a:gd name="connsiteY3" fmla="*/ 3 h 469903"/>
              <a:gd name="connsiteX0" fmla="*/ 308938 w 308938"/>
              <a:gd name="connsiteY0" fmla="*/ 469903 h 479054"/>
              <a:gd name="connsiteX1" fmla="*/ 175589 w 308938"/>
              <a:gd name="connsiteY1" fmla="*/ 476254 h 479054"/>
              <a:gd name="connsiteX2" fmla="*/ 23188 w 308938"/>
              <a:gd name="connsiteY2" fmla="*/ 406403 h 479054"/>
              <a:gd name="connsiteX3" fmla="*/ 23188 w 308938"/>
              <a:gd name="connsiteY3" fmla="*/ 146053 h 479054"/>
              <a:gd name="connsiteX4" fmla="*/ 239088 w 308938"/>
              <a:gd name="connsiteY4" fmla="*/ 3 h 479054"/>
              <a:gd name="connsiteX0" fmla="*/ 314893 w 314893"/>
              <a:gd name="connsiteY0" fmla="*/ 469903 h 479054"/>
              <a:gd name="connsiteX1" fmla="*/ 181544 w 314893"/>
              <a:gd name="connsiteY1" fmla="*/ 476254 h 479054"/>
              <a:gd name="connsiteX2" fmla="*/ 18469 w 314893"/>
              <a:gd name="connsiteY2" fmla="*/ 351780 h 479054"/>
              <a:gd name="connsiteX3" fmla="*/ 29143 w 314893"/>
              <a:gd name="connsiteY3" fmla="*/ 146053 h 479054"/>
              <a:gd name="connsiteX4" fmla="*/ 245043 w 314893"/>
              <a:gd name="connsiteY4" fmla="*/ 3 h 479054"/>
              <a:gd name="connsiteX0" fmla="*/ 313023 w 313023"/>
              <a:gd name="connsiteY0" fmla="*/ 469903 h 469903"/>
              <a:gd name="connsiteX1" fmla="*/ 151209 w 313023"/>
              <a:gd name="connsiteY1" fmla="*/ 465330 h 469903"/>
              <a:gd name="connsiteX2" fmla="*/ 16599 w 313023"/>
              <a:gd name="connsiteY2" fmla="*/ 351780 h 469903"/>
              <a:gd name="connsiteX3" fmla="*/ 27273 w 313023"/>
              <a:gd name="connsiteY3" fmla="*/ 146053 h 469903"/>
              <a:gd name="connsiteX4" fmla="*/ 243173 w 313023"/>
              <a:gd name="connsiteY4" fmla="*/ 3 h 469903"/>
              <a:gd name="connsiteX0" fmla="*/ 305299 w 305299"/>
              <a:gd name="connsiteY0" fmla="*/ 469903 h 469903"/>
              <a:gd name="connsiteX1" fmla="*/ 143485 w 305299"/>
              <a:gd name="connsiteY1" fmla="*/ 465330 h 469903"/>
              <a:gd name="connsiteX2" fmla="*/ 8875 w 305299"/>
              <a:gd name="connsiteY2" fmla="*/ 351780 h 469903"/>
              <a:gd name="connsiteX3" fmla="*/ 37340 w 305299"/>
              <a:gd name="connsiteY3" fmla="*/ 124204 h 469903"/>
              <a:gd name="connsiteX4" fmla="*/ 235449 w 305299"/>
              <a:gd name="connsiteY4" fmla="*/ 3 h 469903"/>
              <a:gd name="connsiteX0" fmla="*/ 305299 w 305299"/>
              <a:gd name="connsiteY0" fmla="*/ 469903 h 469903"/>
              <a:gd name="connsiteX1" fmla="*/ 143485 w 305299"/>
              <a:gd name="connsiteY1" fmla="*/ 465330 h 469903"/>
              <a:gd name="connsiteX2" fmla="*/ 8875 w 305299"/>
              <a:gd name="connsiteY2" fmla="*/ 308081 h 469903"/>
              <a:gd name="connsiteX3" fmla="*/ 37340 w 305299"/>
              <a:gd name="connsiteY3" fmla="*/ 124204 h 469903"/>
              <a:gd name="connsiteX4" fmla="*/ 235449 w 305299"/>
              <a:gd name="connsiteY4" fmla="*/ 3 h 469903"/>
              <a:gd name="connsiteX0" fmla="*/ 305299 w 305299"/>
              <a:gd name="connsiteY0" fmla="*/ 469903 h 469903"/>
              <a:gd name="connsiteX1" fmla="*/ 8875 w 305299"/>
              <a:gd name="connsiteY1" fmla="*/ 308081 h 469903"/>
              <a:gd name="connsiteX2" fmla="*/ 37340 w 305299"/>
              <a:gd name="connsiteY2" fmla="*/ 124204 h 469903"/>
              <a:gd name="connsiteX3" fmla="*/ 235449 w 305299"/>
              <a:gd name="connsiteY3" fmla="*/ 3 h 469903"/>
              <a:gd name="connsiteX0" fmla="*/ 303139 w 303139"/>
              <a:gd name="connsiteY0" fmla="*/ 469903 h 469903"/>
              <a:gd name="connsiteX1" fmla="*/ 112157 w 303139"/>
              <a:gd name="connsiteY1" fmla="*/ 445658 h 469903"/>
              <a:gd name="connsiteX2" fmla="*/ 6715 w 303139"/>
              <a:gd name="connsiteY2" fmla="*/ 308081 h 469903"/>
              <a:gd name="connsiteX3" fmla="*/ 35180 w 303139"/>
              <a:gd name="connsiteY3" fmla="*/ 124204 h 469903"/>
              <a:gd name="connsiteX4" fmla="*/ 233289 w 303139"/>
              <a:gd name="connsiteY4" fmla="*/ 3 h 469903"/>
              <a:gd name="connsiteX0" fmla="*/ 302084 w 302084"/>
              <a:gd name="connsiteY0" fmla="*/ 469903 h 469903"/>
              <a:gd name="connsiteX1" fmla="*/ 96870 w 302084"/>
              <a:gd name="connsiteY1" fmla="*/ 434734 h 469903"/>
              <a:gd name="connsiteX2" fmla="*/ 5660 w 302084"/>
              <a:gd name="connsiteY2" fmla="*/ 308081 h 469903"/>
              <a:gd name="connsiteX3" fmla="*/ 34125 w 302084"/>
              <a:gd name="connsiteY3" fmla="*/ 124204 h 469903"/>
              <a:gd name="connsiteX4" fmla="*/ 232234 w 302084"/>
              <a:gd name="connsiteY4" fmla="*/ 3 h 469903"/>
              <a:gd name="connsiteX0" fmla="*/ 302084 w 302084"/>
              <a:gd name="connsiteY0" fmla="*/ 469903 h 469903"/>
              <a:gd name="connsiteX1" fmla="*/ 96870 w 302084"/>
              <a:gd name="connsiteY1" fmla="*/ 450029 h 469903"/>
              <a:gd name="connsiteX2" fmla="*/ 5660 w 302084"/>
              <a:gd name="connsiteY2" fmla="*/ 308081 h 469903"/>
              <a:gd name="connsiteX3" fmla="*/ 34125 w 302084"/>
              <a:gd name="connsiteY3" fmla="*/ 124204 h 469903"/>
              <a:gd name="connsiteX4" fmla="*/ 232234 w 302084"/>
              <a:gd name="connsiteY4" fmla="*/ 3 h 469903"/>
              <a:gd name="connsiteX0" fmla="*/ 262945 w 262945"/>
              <a:gd name="connsiteY0" fmla="*/ 476458 h 476458"/>
              <a:gd name="connsiteX1" fmla="*/ 96870 w 262945"/>
              <a:gd name="connsiteY1" fmla="*/ 450029 h 476458"/>
              <a:gd name="connsiteX2" fmla="*/ 5660 w 262945"/>
              <a:gd name="connsiteY2" fmla="*/ 308081 h 476458"/>
              <a:gd name="connsiteX3" fmla="*/ 34125 w 262945"/>
              <a:gd name="connsiteY3" fmla="*/ 124204 h 476458"/>
              <a:gd name="connsiteX4" fmla="*/ 232234 w 262945"/>
              <a:gd name="connsiteY4" fmla="*/ 3 h 476458"/>
              <a:gd name="connsiteX0" fmla="*/ 261364 w 261364"/>
              <a:gd name="connsiteY0" fmla="*/ 476458 h 476458"/>
              <a:gd name="connsiteX1" fmla="*/ 73940 w 261364"/>
              <a:gd name="connsiteY1" fmla="*/ 458769 h 476458"/>
              <a:gd name="connsiteX2" fmla="*/ 4079 w 261364"/>
              <a:gd name="connsiteY2" fmla="*/ 308081 h 476458"/>
              <a:gd name="connsiteX3" fmla="*/ 32544 w 261364"/>
              <a:gd name="connsiteY3" fmla="*/ 124204 h 476458"/>
              <a:gd name="connsiteX4" fmla="*/ 230653 w 261364"/>
              <a:gd name="connsiteY4" fmla="*/ 3 h 476458"/>
              <a:gd name="connsiteX0" fmla="*/ 300504 w 300504"/>
              <a:gd name="connsiteY0" fmla="*/ 476458 h 476458"/>
              <a:gd name="connsiteX1" fmla="*/ 73940 w 300504"/>
              <a:gd name="connsiteY1" fmla="*/ 458769 h 476458"/>
              <a:gd name="connsiteX2" fmla="*/ 4079 w 300504"/>
              <a:gd name="connsiteY2" fmla="*/ 308081 h 476458"/>
              <a:gd name="connsiteX3" fmla="*/ 32544 w 300504"/>
              <a:gd name="connsiteY3" fmla="*/ 124204 h 476458"/>
              <a:gd name="connsiteX4" fmla="*/ 230653 w 300504"/>
              <a:gd name="connsiteY4" fmla="*/ 3 h 476458"/>
              <a:gd name="connsiteX0" fmla="*/ 298659 w 298659"/>
              <a:gd name="connsiteY0" fmla="*/ 476458 h 476458"/>
              <a:gd name="connsiteX1" fmla="*/ 47188 w 298659"/>
              <a:gd name="connsiteY1" fmla="*/ 432550 h 476458"/>
              <a:gd name="connsiteX2" fmla="*/ 2234 w 298659"/>
              <a:gd name="connsiteY2" fmla="*/ 308081 h 476458"/>
              <a:gd name="connsiteX3" fmla="*/ 30699 w 298659"/>
              <a:gd name="connsiteY3" fmla="*/ 124204 h 476458"/>
              <a:gd name="connsiteX4" fmla="*/ 228808 w 298659"/>
              <a:gd name="connsiteY4" fmla="*/ 3 h 476458"/>
              <a:gd name="connsiteX0" fmla="*/ 318164 w 318164"/>
              <a:gd name="connsiteY0" fmla="*/ 476458 h 476458"/>
              <a:gd name="connsiteX1" fmla="*/ 66693 w 318164"/>
              <a:gd name="connsiteY1" fmla="*/ 432550 h 476458"/>
              <a:gd name="connsiteX2" fmla="*/ 390 w 318164"/>
              <a:gd name="connsiteY2" fmla="*/ 279677 h 476458"/>
              <a:gd name="connsiteX3" fmla="*/ 50204 w 318164"/>
              <a:gd name="connsiteY3" fmla="*/ 124204 h 476458"/>
              <a:gd name="connsiteX4" fmla="*/ 248313 w 318164"/>
              <a:gd name="connsiteY4" fmla="*/ 3 h 476458"/>
              <a:gd name="connsiteX0" fmla="*/ 317779 w 317779"/>
              <a:gd name="connsiteY0" fmla="*/ 476462 h 476462"/>
              <a:gd name="connsiteX1" fmla="*/ 66308 w 317779"/>
              <a:gd name="connsiteY1" fmla="*/ 432554 h 476462"/>
              <a:gd name="connsiteX2" fmla="*/ 5 w 317779"/>
              <a:gd name="connsiteY2" fmla="*/ 279681 h 476462"/>
              <a:gd name="connsiteX3" fmla="*/ 64051 w 317779"/>
              <a:gd name="connsiteY3" fmla="*/ 73954 h 476462"/>
              <a:gd name="connsiteX4" fmla="*/ 247928 w 317779"/>
              <a:gd name="connsiteY4" fmla="*/ 7 h 476462"/>
              <a:gd name="connsiteX0" fmla="*/ 319384 w 319384"/>
              <a:gd name="connsiteY0" fmla="*/ 476462 h 476462"/>
              <a:gd name="connsiteX1" fmla="*/ 121285 w 319384"/>
              <a:gd name="connsiteY1" fmla="*/ 454403 h 476462"/>
              <a:gd name="connsiteX2" fmla="*/ 1610 w 319384"/>
              <a:gd name="connsiteY2" fmla="*/ 279681 h 476462"/>
              <a:gd name="connsiteX3" fmla="*/ 65656 w 319384"/>
              <a:gd name="connsiteY3" fmla="*/ 73954 h 476462"/>
              <a:gd name="connsiteX4" fmla="*/ 249533 w 319384"/>
              <a:gd name="connsiteY4" fmla="*/ 7 h 476462"/>
              <a:gd name="connsiteX0" fmla="*/ 319384 w 319384"/>
              <a:gd name="connsiteY0" fmla="*/ 476462 h 476462"/>
              <a:gd name="connsiteX1" fmla="*/ 121285 w 319384"/>
              <a:gd name="connsiteY1" fmla="*/ 454403 h 476462"/>
              <a:gd name="connsiteX2" fmla="*/ 1610 w 319384"/>
              <a:gd name="connsiteY2" fmla="*/ 279681 h 476462"/>
              <a:gd name="connsiteX3" fmla="*/ 65656 w 319384"/>
              <a:gd name="connsiteY3" fmla="*/ 73954 h 476462"/>
              <a:gd name="connsiteX4" fmla="*/ 249533 w 319384"/>
              <a:gd name="connsiteY4" fmla="*/ 7 h 476462"/>
              <a:gd name="connsiteX0" fmla="*/ 318265 w 318265"/>
              <a:gd name="connsiteY0" fmla="*/ 476462 h 476462"/>
              <a:gd name="connsiteX1" fmla="*/ 91701 w 318265"/>
              <a:gd name="connsiteY1" fmla="*/ 428184 h 476462"/>
              <a:gd name="connsiteX2" fmla="*/ 491 w 318265"/>
              <a:gd name="connsiteY2" fmla="*/ 279681 h 476462"/>
              <a:gd name="connsiteX3" fmla="*/ 64537 w 318265"/>
              <a:gd name="connsiteY3" fmla="*/ 73954 h 476462"/>
              <a:gd name="connsiteX4" fmla="*/ 248414 w 318265"/>
              <a:gd name="connsiteY4" fmla="*/ 7 h 476462"/>
              <a:gd name="connsiteX0" fmla="*/ 318265 w 318265"/>
              <a:gd name="connsiteY0" fmla="*/ 476462 h 476462"/>
              <a:gd name="connsiteX1" fmla="*/ 91701 w 318265"/>
              <a:gd name="connsiteY1" fmla="*/ 428184 h 476462"/>
              <a:gd name="connsiteX2" fmla="*/ 491 w 318265"/>
              <a:gd name="connsiteY2" fmla="*/ 279681 h 476462"/>
              <a:gd name="connsiteX3" fmla="*/ 64537 w 318265"/>
              <a:gd name="connsiteY3" fmla="*/ 73954 h 476462"/>
              <a:gd name="connsiteX4" fmla="*/ 248414 w 318265"/>
              <a:gd name="connsiteY4" fmla="*/ 7 h 476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8265" h="476462">
                <a:moveTo>
                  <a:pt x="318265" y="476462"/>
                </a:moveTo>
                <a:cubicBezTo>
                  <a:pt x="281691" y="460040"/>
                  <a:pt x="176686" y="477003"/>
                  <a:pt x="91701" y="428184"/>
                </a:cubicBezTo>
                <a:cubicBezTo>
                  <a:pt x="42297" y="401214"/>
                  <a:pt x="5018" y="338719"/>
                  <a:pt x="491" y="279681"/>
                </a:cubicBezTo>
                <a:cubicBezTo>
                  <a:pt x="-4036" y="220643"/>
                  <a:pt x="23217" y="120566"/>
                  <a:pt x="64537" y="73954"/>
                </a:cubicBezTo>
                <a:cubicBezTo>
                  <a:pt x="105857" y="27342"/>
                  <a:pt x="157926" y="-522"/>
                  <a:pt x="248414" y="7"/>
                </a:cubicBezTo>
              </a:path>
            </a:pathLst>
          </a:custGeom>
          <a:noFill/>
          <a:ln w="127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147431" y="2697895"/>
            <a:ext cx="501441" cy="4616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fi-FI" sz="1200" i="1" dirty="0" err="1"/>
              <a:t>port</a:t>
            </a:r>
            <a:r>
              <a:rPr lang="fi-FI" sz="1200" i="1" dirty="0"/>
              <a:t> </a:t>
            </a:r>
            <a:r>
              <a:rPr lang="fi-FI" sz="1200" i="1" dirty="0" err="1"/>
              <a:t>maps</a:t>
            </a:r>
            <a:endParaRPr lang="en-US" sz="1200" i="1" dirty="0"/>
          </a:p>
        </p:txBody>
      </p:sp>
      <p:sp>
        <p:nvSpPr>
          <p:cNvPr id="30" name="Freeform 29"/>
          <p:cNvSpPr/>
          <p:nvPr/>
        </p:nvSpPr>
        <p:spPr>
          <a:xfrm>
            <a:off x="1729603" y="2473735"/>
            <a:ext cx="185313" cy="487213"/>
          </a:xfrm>
          <a:custGeom>
            <a:avLst/>
            <a:gdLst>
              <a:gd name="connsiteX0" fmla="*/ 266372 w 266372"/>
              <a:gd name="connsiteY0" fmla="*/ 527156 h 527156"/>
              <a:gd name="connsiteX1" fmla="*/ 50472 w 266372"/>
              <a:gd name="connsiteY1" fmla="*/ 311256 h 527156"/>
              <a:gd name="connsiteX2" fmla="*/ 12372 w 266372"/>
              <a:gd name="connsiteY2" fmla="*/ 50906 h 527156"/>
              <a:gd name="connsiteX3" fmla="*/ 221922 w 266372"/>
              <a:gd name="connsiteY3" fmla="*/ 106 h 527156"/>
              <a:gd name="connsiteX0" fmla="*/ 279422 w 279422"/>
              <a:gd name="connsiteY0" fmla="*/ 529407 h 529407"/>
              <a:gd name="connsiteX1" fmla="*/ 31772 w 279422"/>
              <a:gd name="connsiteY1" fmla="*/ 415107 h 529407"/>
              <a:gd name="connsiteX2" fmla="*/ 25422 w 279422"/>
              <a:gd name="connsiteY2" fmla="*/ 53157 h 529407"/>
              <a:gd name="connsiteX3" fmla="*/ 234972 w 279422"/>
              <a:gd name="connsiteY3" fmla="*/ 2357 h 529407"/>
              <a:gd name="connsiteX0" fmla="*/ 283278 w 283278"/>
              <a:gd name="connsiteY0" fmla="*/ 527053 h 527053"/>
              <a:gd name="connsiteX1" fmla="*/ 35628 w 283278"/>
              <a:gd name="connsiteY1" fmla="*/ 412753 h 527053"/>
              <a:gd name="connsiteX2" fmla="*/ 22928 w 283278"/>
              <a:gd name="connsiteY2" fmla="*/ 146053 h 527053"/>
              <a:gd name="connsiteX3" fmla="*/ 238828 w 283278"/>
              <a:gd name="connsiteY3" fmla="*/ 3 h 527053"/>
              <a:gd name="connsiteX0" fmla="*/ 277708 w 277708"/>
              <a:gd name="connsiteY0" fmla="*/ 527053 h 527053"/>
              <a:gd name="connsiteX1" fmla="*/ 42758 w 277708"/>
              <a:gd name="connsiteY1" fmla="*/ 374653 h 527053"/>
              <a:gd name="connsiteX2" fmla="*/ 17358 w 277708"/>
              <a:gd name="connsiteY2" fmla="*/ 146053 h 527053"/>
              <a:gd name="connsiteX3" fmla="*/ 233258 w 277708"/>
              <a:gd name="connsiteY3" fmla="*/ 3 h 527053"/>
              <a:gd name="connsiteX0" fmla="*/ 304252 w 304252"/>
              <a:gd name="connsiteY0" fmla="*/ 469903 h 469903"/>
              <a:gd name="connsiteX1" fmla="*/ 43902 w 304252"/>
              <a:gd name="connsiteY1" fmla="*/ 374653 h 469903"/>
              <a:gd name="connsiteX2" fmla="*/ 18502 w 304252"/>
              <a:gd name="connsiteY2" fmla="*/ 146053 h 469903"/>
              <a:gd name="connsiteX3" fmla="*/ 234402 w 304252"/>
              <a:gd name="connsiteY3" fmla="*/ 3 h 469903"/>
              <a:gd name="connsiteX0" fmla="*/ 317253 w 317253"/>
              <a:gd name="connsiteY0" fmla="*/ 469903 h 469903"/>
              <a:gd name="connsiteX1" fmla="*/ 31503 w 317253"/>
              <a:gd name="connsiteY1" fmla="*/ 406403 h 469903"/>
              <a:gd name="connsiteX2" fmla="*/ 31503 w 317253"/>
              <a:gd name="connsiteY2" fmla="*/ 146053 h 469903"/>
              <a:gd name="connsiteX3" fmla="*/ 247403 w 317253"/>
              <a:gd name="connsiteY3" fmla="*/ 3 h 469903"/>
              <a:gd name="connsiteX0" fmla="*/ 308938 w 308938"/>
              <a:gd name="connsiteY0" fmla="*/ 469903 h 479054"/>
              <a:gd name="connsiteX1" fmla="*/ 175589 w 308938"/>
              <a:gd name="connsiteY1" fmla="*/ 476254 h 479054"/>
              <a:gd name="connsiteX2" fmla="*/ 23188 w 308938"/>
              <a:gd name="connsiteY2" fmla="*/ 406403 h 479054"/>
              <a:gd name="connsiteX3" fmla="*/ 23188 w 308938"/>
              <a:gd name="connsiteY3" fmla="*/ 146053 h 479054"/>
              <a:gd name="connsiteX4" fmla="*/ 239088 w 308938"/>
              <a:gd name="connsiteY4" fmla="*/ 3 h 479054"/>
              <a:gd name="connsiteX0" fmla="*/ 314893 w 314893"/>
              <a:gd name="connsiteY0" fmla="*/ 469903 h 479054"/>
              <a:gd name="connsiteX1" fmla="*/ 181544 w 314893"/>
              <a:gd name="connsiteY1" fmla="*/ 476254 h 479054"/>
              <a:gd name="connsiteX2" fmla="*/ 18469 w 314893"/>
              <a:gd name="connsiteY2" fmla="*/ 351780 h 479054"/>
              <a:gd name="connsiteX3" fmla="*/ 29143 w 314893"/>
              <a:gd name="connsiteY3" fmla="*/ 146053 h 479054"/>
              <a:gd name="connsiteX4" fmla="*/ 245043 w 314893"/>
              <a:gd name="connsiteY4" fmla="*/ 3 h 479054"/>
              <a:gd name="connsiteX0" fmla="*/ 313023 w 313023"/>
              <a:gd name="connsiteY0" fmla="*/ 469903 h 469903"/>
              <a:gd name="connsiteX1" fmla="*/ 151209 w 313023"/>
              <a:gd name="connsiteY1" fmla="*/ 465330 h 469903"/>
              <a:gd name="connsiteX2" fmla="*/ 16599 w 313023"/>
              <a:gd name="connsiteY2" fmla="*/ 351780 h 469903"/>
              <a:gd name="connsiteX3" fmla="*/ 27273 w 313023"/>
              <a:gd name="connsiteY3" fmla="*/ 146053 h 469903"/>
              <a:gd name="connsiteX4" fmla="*/ 243173 w 313023"/>
              <a:gd name="connsiteY4" fmla="*/ 3 h 469903"/>
              <a:gd name="connsiteX0" fmla="*/ 305299 w 305299"/>
              <a:gd name="connsiteY0" fmla="*/ 469903 h 469903"/>
              <a:gd name="connsiteX1" fmla="*/ 143485 w 305299"/>
              <a:gd name="connsiteY1" fmla="*/ 465330 h 469903"/>
              <a:gd name="connsiteX2" fmla="*/ 8875 w 305299"/>
              <a:gd name="connsiteY2" fmla="*/ 351780 h 469903"/>
              <a:gd name="connsiteX3" fmla="*/ 37340 w 305299"/>
              <a:gd name="connsiteY3" fmla="*/ 124204 h 469903"/>
              <a:gd name="connsiteX4" fmla="*/ 235449 w 305299"/>
              <a:gd name="connsiteY4" fmla="*/ 3 h 469903"/>
              <a:gd name="connsiteX0" fmla="*/ 305299 w 305299"/>
              <a:gd name="connsiteY0" fmla="*/ 469903 h 469903"/>
              <a:gd name="connsiteX1" fmla="*/ 143485 w 305299"/>
              <a:gd name="connsiteY1" fmla="*/ 465330 h 469903"/>
              <a:gd name="connsiteX2" fmla="*/ 8875 w 305299"/>
              <a:gd name="connsiteY2" fmla="*/ 308081 h 469903"/>
              <a:gd name="connsiteX3" fmla="*/ 37340 w 305299"/>
              <a:gd name="connsiteY3" fmla="*/ 124204 h 469903"/>
              <a:gd name="connsiteX4" fmla="*/ 235449 w 305299"/>
              <a:gd name="connsiteY4" fmla="*/ 3 h 469903"/>
              <a:gd name="connsiteX0" fmla="*/ 305299 w 305299"/>
              <a:gd name="connsiteY0" fmla="*/ 469903 h 469903"/>
              <a:gd name="connsiteX1" fmla="*/ 8875 w 305299"/>
              <a:gd name="connsiteY1" fmla="*/ 308081 h 469903"/>
              <a:gd name="connsiteX2" fmla="*/ 37340 w 305299"/>
              <a:gd name="connsiteY2" fmla="*/ 124204 h 469903"/>
              <a:gd name="connsiteX3" fmla="*/ 235449 w 305299"/>
              <a:gd name="connsiteY3" fmla="*/ 3 h 469903"/>
              <a:gd name="connsiteX0" fmla="*/ 303139 w 303139"/>
              <a:gd name="connsiteY0" fmla="*/ 469903 h 469903"/>
              <a:gd name="connsiteX1" fmla="*/ 112157 w 303139"/>
              <a:gd name="connsiteY1" fmla="*/ 445658 h 469903"/>
              <a:gd name="connsiteX2" fmla="*/ 6715 w 303139"/>
              <a:gd name="connsiteY2" fmla="*/ 308081 h 469903"/>
              <a:gd name="connsiteX3" fmla="*/ 35180 w 303139"/>
              <a:gd name="connsiteY3" fmla="*/ 124204 h 469903"/>
              <a:gd name="connsiteX4" fmla="*/ 233289 w 303139"/>
              <a:gd name="connsiteY4" fmla="*/ 3 h 469903"/>
              <a:gd name="connsiteX0" fmla="*/ 302084 w 302084"/>
              <a:gd name="connsiteY0" fmla="*/ 469903 h 469903"/>
              <a:gd name="connsiteX1" fmla="*/ 96870 w 302084"/>
              <a:gd name="connsiteY1" fmla="*/ 434734 h 469903"/>
              <a:gd name="connsiteX2" fmla="*/ 5660 w 302084"/>
              <a:gd name="connsiteY2" fmla="*/ 308081 h 469903"/>
              <a:gd name="connsiteX3" fmla="*/ 34125 w 302084"/>
              <a:gd name="connsiteY3" fmla="*/ 124204 h 469903"/>
              <a:gd name="connsiteX4" fmla="*/ 232234 w 302084"/>
              <a:gd name="connsiteY4" fmla="*/ 3 h 469903"/>
              <a:gd name="connsiteX0" fmla="*/ 302084 w 302084"/>
              <a:gd name="connsiteY0" fmla="*/ 469903 h 469903"/>
              <a:gd name="connsiteX1" fmla="*/ 96870 w 302084"/>
              <a:gd name="connsiteY1" fmla="*/ 450029 h 469903"/>
              <a:gd name="connsiteX2" fmla="*/ 5660 w 302084"/>
              <a:gd name="connsiteY2" fmla="*/ 308081 h 469903"/>
              <a:gd name="connsiteX3" fmla="*/ 34125 w 302084"/>
              <a:gd name="connsiteY3" fmla="*/ 124204 h 469903"/>
              <a:gd name="connsiteX4" fmla="*/ 232234 w 302084"/>
              <a:gd name="connsiteY4" fmla="*/ 3 h 469903"/>
              <a:gd name="connsiteX0" fmla="*/ 262945 w 262945"/>
              <a:gd name="connsiteY0" fmla="*/ 476458 h 476458"/>
              <a:gd name="connsiteX1" fmla="*/ 96870 w 262945"/>
              <a:gd name="connsiteY1" fmla="*/ 450029 h 476458"/>
              <a:gd name="connsiteX2" fmla="*/ 5660 w 262945"/>
              <a:gd name="connsiteY2" fmla="*/ 308081 h 476458"/>
              <a:gd name="connsiteX3" fmla="*/ 34125 w 262945"/>
              <a:gd name="connsiteY3" fmla="*/ 124204 h 476458"/>
              <a:gd name="connsiteX4" fmla="*/ 232234 w 262945"/>
              <a:gd name="connsiteY4" fmla="*/ 3 h 476458"/>
              <a:gd name="connsiteX0" fmla="*/ 261364 w 261364"/>
              <a:gd name="connsiteY0" fmla="*/ 476458 h 476458"/>
              <a:gd name="connsiteX1" fmla="*/ 73940 w 261364"/>
              <a:gd name="connsiteY1" fmla="*/ 458769 h 476458"/>
              <a:gd name="connsiteX2" fmla="*/ 4079 w 261364"/>
              <a:gd name="connsiteY2" fmla="*/ 308081 h 476458"/>
              <a:gd name="connsiteX3" fmla="*/ 32544 w 261364"/>
              <a:gd name="connsiteY3" fmla="*/ 124204 h 476458"/>
              <a:gd name="connsiteX4" fmla="*/ 230653 w 261364"/>
              <a:gd name="connsiteY4" fmla="*/ 3 h 476458"/>
              <a:gd name="connsiteX0" fmla="*/ 300504 w 300504"/>
              <a:gd name="connsiteY0" fmla="*/ 476458 h 476458"/>
              <a:gd name="connsiteX1" fmla="*/ 73940 w 300504"/>
              <a:gd name="connsiteY1" fmla="*/ 458769 h 476458"/>
              <a:gd name="connsiteX2" fmla="*/ 4079 w 300504"/>
              <a:gd name="connsiteY2" fmla="*/ 308081 h 476458"/>
              <a:gd name="connsiteX3" fmla="*/ 32544 w 300504"/>
              <a:gd name="connsiteY3" fmla="*/ 124204 h 476458"/>
              <a:gd name="connsiteX4" fmla="*/ 230653 w 300504"/>
              <a:gd name="connsiteY4" fmla="*/ 3 h 476458"/>
              <a:gd name="connsiteX0" fmla="*/ 298659 w 298659"/>
              <a:gd name="connsiteY0" fmla="*/ 476458 h 476458"/>
              <a:gd name="connsiteX1" fmla="*/ 47188 w 298659"/>
              <a:gd name="connsiteY1" fmla="*/ 432550 h 476458"/>
              <a:gd name="connsiteX2" fmla="*/ 2234 w 298659"/>
              <a:gd name="connsiteY2" fmla="*/ 308081 h 476458"/>
              <a:gd name="connsiteX3" fmla="*/ 30699 w 298659"/>
              <a:gd name="connsiteY3" fmla="*/ 124204 h 476458"/>
              <a:gd name="connsiteX4" fmla="*/ 228808 w 298659"/>
              <a:gd name="connsiteY4" fmla="*/ 3 h 476458"/>
              <a:gd name="connsiteX0" fmla="*/ 318164 w 318164"/>
              <a:gd name="connsiteY0" fmla="*/ 476458 h 476458"/>
              <a:gd name="connsiteX1" fmla="*/ 66693 w 318164"/>
              <a:gd name="connsiteY1" fmla="*/ 432550 h 476458"/>
              <a:gd name="connsiteX2" fmla="*/ 390 w 318164"/>
              <a:gd name="connsiteY2" fmla="*/ 279677 h 476458"/>
              <a:gd name="connsiteX3" fmla="*/ 50204 w 318164"/>
              <a:gd name="connsiteY3" fmla="*/ 124204 h 476458"/>
              <a:gd name="connsiteX4" fmla="*/ 248313 w 318164"/>
              <a:gd name="connsiteY4" fmla="*/ 3 h 476458"/>
              <a:gd name="connsiteX0" fmla="*/ 317779 w 317779"/>
              <a:gd name="connsiteY0" fmla="*/ 476462 h 476462"/>
              <a:gd name="connsiteX1" fmla="*/ 66308 w 317779"/>
              <a:gd name="connsiteY1" fmla="*/ 432554 h 476462"/>
              <a:gd name="connsiteX2" fmla="*/ 5 w 317779"/>
              <a:gd name="connsiteY2" fmla="*/ 279681 h 476462"/>
              <a:gd name="connsiteX3" fmla="*/ 64051 w 317779"/>
              <a:gd name="connsiteY3" fmla="*/ 73954 h 476462"/>
              <a:gd name="connsiteX4" fmla="*/ 247928 w 317779"/>
              <a:gd name="connsiteY4" fmla="*/ 7 h 476462"/>
              <a:gd name="connsiteX0" fmla="*/ 319384 w 319384"/>
              <a:gd name="connsiteY0" fmla="*/ 476462 h 476462"/>
              <a:gd name="connsiteX1" fmla="*/ 121285 w 319384"/>
              <a:gd name="connsiteY1" fmla="*/ 454403 h 476462"/>
              <a:gd name="connsiteX2" fmla="*/ 1610 w 319384"/>
              <a:gd name="connsiteY2" fmla="*/ 279681 h 476462"/>
              <a:gd name="connsiteX3" fmla="*/ 65656 w 319384"/>
              <a:gd name="connsiteY3" fmla="*/ 73954 h 476462"/>
              <a:gd name="connsiteX4" fmla="*/ 249533 w 319384"/>
              <a:gd name="connsiteY4" fmla="*/ 7 h 476462"/>
              <a:gd name="connsiteX0" fmla="*/ 319384 w 319384"/>
              <a:gd name="connsiteY0" fmla="*/ 476462 h 476462"/>
              <a:gd name="connsiteX1" fmla="*/ 121285 w 319384"/>
              <a:gd name="connsiteY1" fmla="*/ 454403 h 476462"/>
              <a:gd name="connsiteX2" fmla="*/ 1610 w 319384"/>
              <a:gd name="connsiteY2" fmla="*/ 279681 h 476462"/>
              <a:gd name="connsiteX3" fmla="*/ 65656 w 319384"/>
              <a:gd name="connsiteY3" fmla="*/ 73954 h 476462"/>
              <a:gd name="connsiteX4" fmla="*/ 249533 w 319384"/>
              <a:gd name="connsiteY4" fmla="*/ 7 h 476462"/>
              <a:gd name="connsiteX0" fmla="*/ 318265 w 318265"/>
              <a:gd name="connsiteY0" fmla="*/ 476462 h 476462"/>
              <a:gd name="connsiteX1" fmla="*/ 91701 w 318265"/>
              <a:gd name="connsiteY1" fmla="*/ 428184 h 476462"/>
              <a:gd name="connsiteX2" fmla="*/ 491 w 318265"/>
              <a:gd name="connsiteY2" fmla="*/ 279681 h 476462"/>
              <a:gd name="connsiteX3" fmla="*/ 64537 w 318265"/>
              <a:gd name="connsiteY3" fmla="*/ 73954 h 476462"/>
              <a:gd name="connsiteX4" fmla="*/ 248414 w 318265"/>
              <a:gd name="connsiteY4" fmla="*/ 7 h 476462"/>
              <a:gd name="connsiteX0" fmla="*/ 318265 w 318265"/>
              <a:gd name="connsiteY0" fmla="*/ 476462 h 476462"/>
              <a:gd name="connsiteX1" fmla="*/ 91701 w 318265"/>
              <a:gd name="connsiteY1" fmla="*/ 428184 h 476462"/>
              <a:gd name="connsiteX2" fmla="*/ 491 w 318265"/>
              <a:gd name="connsiteY2" fmla="*/ 279681 h 476462"/>
              <a:gd name="connsiteX3" fmla="*/ 64537 w 318265"/>
              <a:gd name="connsiteY3" fmla="*/ 73954 h 476462"/>
              <a:gd name="connsiteX4" fmla="*/ 248414 w 318265"/>
              <a:gd name="connsiteY4" fmla="*/ 7 h 476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8265" h="476462">
                <a:moveTo>
                  <a:pt x="318265" y="476462"/>
                </a:moveTo>
                <a:cubicBezTo>
                  <a:pt x="281691" y="460040"/>
                  <a:pt x="176686" y="477003"/>
                  <a:pt x="91701" y="428184"/>
                </a:cubicBezTo>
                <a:cubicBezTo>
                  <a:pt x="42297" y="401214"/>
                  <a:pt x="5018" y="338719"/>
                  <a:pt x="491" y="279681"/>
                </a:cubicBezTo>
                <a:cubicBezTo>
                  <a:pt x="-4036" y="220643"/>
                  <a:pt x="23217" y="120566"/>
                  <a:pt x="64537" y="73954"/>
                </a:cubicBezTo>
                <a:cubicBezTo>
                  <a:pt x="105857" y="27342"/>
                  <a:pt x="157926" y="-522"/>
                  <a:pt x="248414" y="7"/>
                </a:cubicBezTo>
              </a:path>
            </a:pathLst>
          </a:custGeom>
          <a:noFill/>
          <a:ln w="127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lowchart: Off-page Connector 4"/>
          <p:cNvSpPr/>
          <p:nvPr/>
        </p:nvSpPr>
        <p:spPr>
          <a:xfrm rot="16200000" flipH="1">
            <a:off x="1797263" y="2314435"/>
            <a:ext cx="360040" cy="355181"/>
          </a:xfrm>
          <a:prstGeom prst="flowChartOffpageConnector">
            <a:avLst/>
          </a:prstGeom>
          <a:solidFill>
            <a:srgbClr val="32CBC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0" name="Flowchart: Off-page Connector 19"/>
          <p:cNvSpPr/>
          <p:nvPr/>
        </p:nvSpPr>
        <p:spPr>
          <a:xfrm rot="16200000" flipH="1">
            <a:off x="1948681" y="2890884"/>
            <a:ext cx="95964" cy="125759"/>
          </a:xfrm>
          <a:prstGeom prst="flowChartOffpage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21" name="Flowchart: Off-page Connector 20"/>
          <p:cNvSpPr/>
          <p:nvPr/>
        </p:nvSpPr>
        <p:spPr>
          <a:xfrm rot="16200000" flipH="1">
            <a:off x="1948368" y="3068173"/>
            <a:ext cx="95962" cy="124313"/>
          </a:xfrm>
          <a:prstGeom prst="flowChartOffpage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3" name="Flowchart: Off-page Connector 22"/>
          <p:cNvSpPr/>
          <p:nvPr/>
        </p:nvSpPr>
        <p:spPr>
          <a:xfrm rot="16200000" flipV="1">
            <a:off x="1935138" y="3218509"/>
            <a:ext cx="95962" cy="124313"/>
          </a:xfrm>
          <a:prstGeom prst="flowChartOffpage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32" name="TextBox 31"/>
          <p:cNvSpPr txBox="1"/>
          <p:nvPr/>
        </p:nvSpPr>
        <p:spPr>
          <a:xfrm>
            <a:off x="2312132" y="2643889"/>
            <a:ext cx="4890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/>
              <a:t>=</a:t>
            </a:r>
            <a:endParaRPr lang="en-US" sz="12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DBE63B2-A0B0-2CF0-78E3-37B0F3B9F651}"/>
              </a:ext>
            </a:extLst>
          </p:cNvPr>
          <p:cNvSpPr/>
          <p:nvPr/>
        </p:nvSpPr>
        <p:spPr>
          <a:xfrm>
            <a:off x="5472100" y="1988840"/>
            <a:ext cx="916653" cy="1452357"/>
          </a:xfrm>
          <a:prstGeom prst="rect">
            <a:avLst/>
          </a:prstGeom>
          <a:solidFill>
            <a:srgbClr val="A5C3EF"/>
          </a:solidFill>
          <a:ln w="12700">
            <a:solidFill>
              <a:schemeClr val="tx1"/>
            </a:solidFill>
            <a:tailEnd type="none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tIns="0" bIns="0" anchor="t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fi-FI" sz="1200" b="1" i="1" dirty="0" err="1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component</a:t>
            </a:r>
            <a:r>
              <a:rPr lang="fi-FI" sz="1200" b="1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fi-FI" sz="1200" b="1" dirty="0" err="1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Sender</a:t>
            </a:r>
            <a:endParaRPr lang="fi-FI" sz="1200" b="1" dirty="0">
              <a:solidFill>
                <a:prstClr val="black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3F74B85-5107-4C7A-9D96-A95962903D8E}"/>
              </a:ext>
            </a:extLst>
          </p:cNvPr>
          <p:cNvSpPr txBox="1"/>
          <p:nvPr/>
        </p:nvSpPr>
        <p:spPr>
          <a:xfrm>
            <a:off x="6552220" y="2240868"/>
            <a:ext cx="10538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i="1" dirty="0" err="1"/>
              <a:t>initiator</a:t>
            </a:r>
            <a:r>
              <a:rPr lang="fi-FI" sz="1200" i="1" dirty="0"/>
              <a:t> </a:t>
            </a:r>
            <a:r>
              <a:rPr lang="fi-FI" sz="1200" i="1" dirty="0" err="1"/>
              <a:t>bus</a:t>
            </a:r>
            <a:r>
              <a:rPr lang="fi-FI" sz="1200" i="1" dirty="0"/>
              <a:t> </a:t>
            </a:r>
            <a:r>
              <a:rPr lang="fi-FI" sz="1200" i="1" dirty="0" err="1"/>
              <a:t>interface</a:t>
            </a:r>
            <a:r>
              <a:rPr lang="fi-FI" sz="1200" dirty="0"/>
              <a:t> IBIF</a:t>
            </a:r>
          </a:p>
          <a:p>
            <a:r>
              <a:rPr lang="fi-FI" sz="1200" dirty="0"/>
              <a:t> </a:t>
            </a:r>
            <a:endParaRPr lang="fi-FI" sz="1200" i="1" dirty="0"/>
          </a:p>
          <a:p>
            <a:r>
              <a:rPr lang="fi-FI" sz="1200" i="1" dirty="0" err="1"/>
              <a:t>port</a:t>
            </a:r>
            <a:r>
              <a:rPr lang="fi-FI" sz="1200" i="1" dirty="0"/>
              <a:t> </a:t>
            </a:r>
            <a:r>
              <a:rPr lang="fi-FI" sz="1200" dirty="0" err="1"/>
              <a:t>data_out</a:t>
            </a:r>
            <a:endParaRPr lang="fi-FI" sz="1200" dirty="0"/>
          </a:p>
          <a:p>
            <a:r>
              <a:rPr lang="fi-FI" sz="1200" i="1" dirty="0" err="1"/>
              <a:t>port</a:t>
            </a:r>
            <a:r>
              <a:rPr lang="fi-FI" sz="1200" i="1" dirty="0"/>
              <a:t> </a:t>
            </a:r>
            <a:r>
              <a:rPr lang="fi-FI" sz="1200" dirty="0" err="1"/>
              <a:t>req_out</a:t>
            </a:r>
            <a:endParaRPr lang="fi-FI" sz="1200" dirty="0"/>
          </a:p>
          <a:p>
            <a:r>
              <a:rPr lang="fi-FI" sz="1200" i="1" dirty="0" err="1"/>
              <a:t>port</a:t>
            </a:r>
            <a:r>
              <a:rPr lang="fi-FI" sz="1200" i="1" dirty="0"/>
              <a:t> </a:t>
            </a:r>
            <a:r>
              <a:rPr lang="fi-FI" sz="1200" dirty="0" err="1"/>
              <a:t>ack_in</a:t>
            </a:r>
            <a:endParaRPr lang="en-US" sz="1200" dirty="0"/>
          </a:p>
        </p:txBody>
      </p:sp>
      <p:sp>
        <p:nvSpPr>
          <p:cNvPr id="9" name="Freeform 26">
            <a:extLst>
              <a:ext uri="{FF2B5EF4-FFF2-40B4-BE49-F238E27FC236}">
                <a16:creationId xmlns:a16="http://schemas.microsoft.com/office/drawing/2014/main" id="{3BFE3F52-4BFB-4EB2-4400-FFE72F190784}"/>
              </a:ext>
            </a:extLst>
          </p:cNvPr>
          <p:cNvSpPr/>
          <p:nvPr/>
        </p:nvSpPr>
        <p:spPr>
          <a:xfrm>
            <a:off x="5930426" y="2425673"/>
            <a:ext cx="395804" cy="859311"/>
          </a:xfrm>
          <a:custGeom>
            <a:avLst/>
            <a:gdLst>
              <a:gd name="connsiteX0" fmla="*/ 266372 w 266372"/>
              <a:gd name="connsiteY0" fmla="*/ 527156 h 527156"/>
              <a:gd name="connsiteX1" fmla="*/ 50472 w 266372"/>
              <a:gd name="connsiteY1" fmla="*/ 311256 h 527156"/>
              <a:gd name="connsiteX2" fmla="*/ 12372 w 266372"/>
              <a:gd name="connsiteY2" fmla="*/ 50906 h 527156"/>
              <a:gd name="connsiteX3" fmla="*/ 221922 w 266372"/>
              <a:gd name="connsiteY3" fmla="*/ 106 h 527156"/>
              <a:gd name="connsiteX0" fmla="*/ 279422 w 279422"/>
              <a:gd name="connsiteY0" fmla="*/ 529407 h 529407"/>
              <a:gd name="connsiteX1" fmla="*/ 31772 w 279422"/>
              <a:gd name="connsiteY1" fmla="*/ 415107 h 529407"/>
              <a:gd name="connsiteX2" fmla="*/ 25422 w 279422"/>
              <a:gd name="connsiteY2" fmla="*/ 53157 h 529407"/>
              <a:gd name="connsiteX3" fmla="*/ 234972 w 279422"/>
              <a:gd name="connsiteY3" fmla="*/ 2357 h 529407"/>
              <a:gd name="connsiteX0" fmla="*/ 283278 w 283278"/>
              <a:gd name="connsiteY0" fmla="*/ 527053 h 527053"/>
              <a:gd name="connsiteX1" fmla="*/ 35628 w 283278"/>
              <a:gd name="connsiteY1" fmla="*/ 412753 h 527053"/>
              <a:gd name="connsiteX2" fmla="*/ 22928 w 283278"/>
              <a:gd name="connsiteY2" fmla="*/ 146053 h 527053"/>
              <a:gd name="connsiteX3" fmla="*/ 238828 w 283278"/>
              <a:gd name="connsiteY3" fmla="*/ 3 h 527053"/>
              <a:gd name="connsiteX0" fmla="*/ 277708 w 277708"/>
              <a:gd name="connsiteY0" fmla="*/ 527053 h 527053"/>
              <a:gd name="connsiteX1" fmla="*/ 42758 w 277708"/>
              <a:gd name="connsiteY1" fmla="*/ 374653 h 527053"/>
              <a:gd name="connsiteX2" fmla="*/ 17358 w 277708"/>
              <a:gd name="connsiteY2" fmla="*/ 146053 h 527053"/>
              <a:gd name="connsiteX3" fmla="*/ 233258 w 277708"/>
              <a:gd name="connsiteY3" fmla="*/ 3 h 527053"/>
              <a:gd name="connsiteX0" fmla="*/ 304252 w 304252"/>
              <a:gd name="connsiteY0" fmla="*/ 469903 h 469903"/>
              <a:gd name="connsiteX1" fmla="*/ 43902 w 304252"/>
              <a:gd name="connsiteY1" fmla="*/ 374653 h 469903"/>
              <a:gd name="connsiteX2" fmla="*/ 18502 w 304252"/>
              <a:gd name="connsiteY2" fmla="*/ 146053 h 469903"/>
              <a:gd name="connsiteX3" fmla="*/ 234402 w 304252"/>
              <a:gd name="connsiteY3" fmla="*/ 3 h 469903"/>
              <a:gd name="connsiteX0" fmla="*/ 317253 w 317253"/>
              <a:gd name="connsiteY0" fmla="*/ 469903 h 469903"/>
              <a:gd name="connsiteX1" fmla="*/ 31503 w 317253"/>
              <a:gd name="connsiteY1" fmla="*/ 406403 h 469903"/>
              <a:gd name="connsiteX2" fmla="*/ 31503 w 317253"/>
              <a:gd name="connsiteY2" fmla="*/ 146053 h 469903"/>
              <a:gd name="connsiteX3" fmla="*/ 247403 w 317253"/>
              <a:gd name="connsiteY3" fmla="*/ 3 h 469903"/>
              <a:gd name="connsiteX0" fmla="*/ 308938 w 308938"/>
              <a:gd name="connsiteY0" fmla="*/ 469903 h 479054"/>
              <a:gd name="connsiteX1" fmla="*/ 175589 w 308938"/>
              <a:gd name="connsiteY1" fmla="*/ 476254 h 479054"/>
              <a:gd name="connsiteX2" fmla="*/ 23188 w 308938"/>
              <a:gd name="connsiteY2" fmla="*/ 406403 h 479054"/>
              <a:gd name="connsiteX3" fmla="*/ 23188 w 308938"/>
              <a:gd name="connsiteY3" fmla="*/ 146053 h 479054"/>
              <a:gd name="connsiteX4" fmla="*/ 239088 w 308938"/>
              <a:gd name="connsiteY4" fmla="*/ 3 h 479054"/>
              <a:gd name="connsiteX0" fmla="*/ 314893 w 314893"/>
              <a:gd name="connsiteY0" fmla="*/ 469903 h 479054"/>
              <a:gd name="connsiteX1" fmla="*/ 181544 w 314893"/>
              <a:gd name="connsiteY1" fmla="*/ 476254 h 479054"/>
              <a:gd name="connsiteX2" fmla="*/ 18469 w 314893"/>
              <a:gd name="connsiteY2" fmla="*/ 351780 h 479054"/>
              <a:gd name="connsiteX3" fmla="*/ 29143 w 314893"/>
              <a:gd name="connsiteY3" fmla="*/ 146053 h 479054"/>
              <a:gd name="connsiteX4" fmla="*/ 245043 w 314893"/>
              <a:gd name="connsiteY4" fmla="*/ 3 h 479054"/>
              <a:gd name="connsiteX0" fmla="*/ 313023 w 313023"/>
              <a:gd name="connsiteY0" fmla="*/ 469903 h 469903"/>
              <a:gd name="connsiteX1" fmla="*/ 151209 w 313023"/>
              <a:gd name="connsiteY1" fmla="*/ 465330 h 469903"/>
              <a:gd name="connsiteX2" fmla="*/ 16599 w 313023"/>
              <a:gd name="connsiteY2" fmla="*/ 351780 h 469903"/>
              <a:gd name="connsiteX3" fmla="*/ 27273 w 313023"/>
              <a:gd name="connsiteY3" fmla="*/ 146053 h 469903"/>
              <a:gd name="connsiteX4" fmla="*/ 243173 w 313023"/>
              <a:gd name="connsiteY4" fmla="*/ 3 h 469903"/>
              <a:gd name="connsiteX0" fmla="*/ 305299 w 305299"/>
              <a:gd name="connsiteY0" fmla="*/ 469903 h 469903"/>
              <a:gd name="connsiteX1" fmla="*/ 143485 w 305299"/>
              <a:gd name="connsiteY1" fmla="*/ 465330 h 469903"/>
              <a:gd name="connsiteX2" fmla="*/ 8875 w 305299"/>
              <a:gd name="connsiteY2" fmla="*/ 351780 h 469903"/>
              <a:gd name="connsiteX3" fmla="*/ 37340 w 305299"/>
              <a:gd name="connsiteY3" fmla="*/ 124204 h 469903"/>
              <a:gd name="connsiteX4" fmla="*/ 235449 w 305299"/>
              <a:gd name="connsiteY4" fmla="*/ 3 h 469903"/>
              <a:gd name="connsiteX0" fmla="*/ 305299 w 305299"/>
              <a:gd name="connsiteY0" fmla="*/ 469903 h 469903"/>
              <a:gd name="connsiteX1" fmla="*/ 143485 w 305299"/>
              <a:gd name="connsiteY1" fmla="*/ 465330 h 469903"/>
              <a:gd name="connsiteX2" fmla="*/ 8875 w 305299"/>
              <a:gd name="connsiteY2" fmla="*/ 308081 h 469903"/>
              <a:gd name="connsiteX3" fmla="*/ 37340 w 305299"/>
              <a:gd name="connsiteY3" fmla="*/ 124204 h 469903"/>
              <a:gd name="connsiteX4" fmla="*/ 235449 w 305299"/>
              <a:gd name="connsiteY4" fmla="*/ 3 h 469903"/>
              <a:gd name="connsiteX0" fmla="*/ 305299 w 305299"/>
              <a:gd name="connsiteY0" fmla="*/ 469903 h 469903"/>
              <a:gd name="connsiteX1" fmla="*/ 8875 w 305299"/>
              <a:gd name="connsiteY1" fmla="*/ 308081 h 469903"/>
              <a:gd name="connsiteX2" fmla="*/ 37340 w 305299"/>
              <a:gd name="connsiteY2" fmla="*/ 124204 h 469903"/>
              <a:gd name="connsiteX3" fmla="*/ 235449 w 305299"/>
              <a:gd name="connsiteY3" fmla="*/ 3 h 469903"/>
              <a:gd name="connsiteX0" fmla="*/ 303139 w 303139"/>
              <a:gd name="connsiteY0" fmla="*/ 469903 h 469903"/>
              <a:gd name="connsiteX1" fmla="*/ 112157 w 303139"/>
              <a:gd name="connsiteY1" fmla="*/ 445658 h 469903"/>
              <a:gd name="connsiteX2" fmla="*/ 6715 w 303139"/>
              <a:gd name="connsiteY2" fmla="*/ 308081 h 469903"/>
              <a:gd name="connsiteX3" fmla="*/ 35180 w 303139"/>
              <a:gd name="connsiteY3" fmla="*/ 124204 h 469903"/>
              <a:gd name="connsiteX4" fmla="*/ 233289 w 303139"/>
              <a:gd name="connsiteY4" fmla="*/ 3 h 469903"/>
              <a:gd name="connsiteX0" fmla="*/ 302084 w 302084"/>
              <a:gd name="connsiteY0" fmla="*/ 469903 h 469903"/>
              <a:gd name="connsiteX1" fmla="*/ 96870 w 302084"/>
              <a:gd name="connsiteY1" fmla="*/ 434734 h 469903"/>
              <a:gd name="connsiteX2" fmla="*/ 5660 w 302084"/>
              <a:gd name="connsiteY2" fmla="*/ 308081 h 469903"/>
              <a:gd name="connsiteX3" fmla="*/ 34125 w 302084"/>
              <a:gd name="connsiteY3" fmla="*/ 124204 h 469903"/>
              <a:gd name="connsiteX4" fmla="*/ 232234 w 302084"/>
              <a:gd name="connsiteY4" fmla="*/ 3 h 469903"/>
              <a:gd name="connsiteX0" fmla="*/ 302084 w 302084"/>
              <a:gd name="connsiteY0" fmla="*/ 469903 h 469903"/>
              <a:gd name="connsiteX1" fmla="*/ 96870 w 302084"/>
              <a:gd name="connsiteY1" fmla="*/ 450029 h 469903"/>
              <a:gd name="connsiteX2" fmla="*/ 5660 w 302084"/>
              <a:gd name="connsiteY2" fmla="*/ 308081 h 469903"/>
              <a:gd name="connsiteX3" fmla="*/ 34125 w 302084"/>
              <a:gd name="connsiteY3" fmla="*/ 124204 h 469903"/>
              <a:gd name="connsiteX4" fmla="*/ 232234 w 302084"/>
              <a:gd name="connsiteY4" fmla="*/ 3 h 469903"/>
              <a:gd name="connsiteX0" fmla="*/ 262945 w 262945"/>
              <a:gd name="connsiteY0" fmla="*/ 476458 h 476458"/>
              <a:gd name="connsiteX1" fmla="*/ 96870 w 262945"/>
              <a:gd name="connsiteY1" fmla="*/ 450029 h 476458"/>
              <a:gd name="connsiteX2" fmla="*/ 5660 w 262945"/>
              <a:gd name="connsiteY2" fmla="*/ 308081 h 476458"/>
              <a:gd name="connsiteX3" fmla="*/ 34125 w 262945"/>
              <a:gd name="connsiteY3" fmla="*/ 124204 h 476458"/>
              <a:gd name="connsiteX4" fmla="*/ 232234 w 262945"/>
              <a:gd name="connsiteY4" fmla="*/ 3 h 476458"/>
              <a:gd name="connsiteX0" fmla="*/ 261364 w 261364"/>
              <a:gd name="connsiteY0" fmla="*/ 476458 h 476458"/>
              <a:gd name="connsiteX1" fmla="*/ 73940 w 261364"/>
              <a:gd name="connsiteY1" fmla="*/ 458769 h 476458"/>
              <a:gd name="connsiteX2" fmla="*/ 4079 w 261364"/>
              <a:gd name="connsiteY2" fmla="*/ 308081 h 476458"/>
              <a:gd name="connsiteX3" fmla="*/ 32544 w 261364"/>
              <a:gd name="connsiteY3" fmla="*/ 124204 h 476458"/>
              <a:gd name="connsiteX4" fmla="*/ 230653 w 261364"/>
              <a:gd name="connsiteY4" fmla="*/ 3 h 476458"/>
              <a:gd name="connsiteX0" fmla="*/ 300504 w 300504"/>
              <a:gd name="connsiteY0" fmla="*/ 476458 h 476458"/>
              <a:gd name="connsiteX1" fmla="*/ 73940 w 300504"/>
              <a:gd name="connsiteY1" fmla="*/ 458769 h 476458"/>
              <a:gd name="connsiteX2" fmla="*/ 4079 w 300504"/>
              <a:gd name="connsiteY2" fmla="*/ 308081 h 476458"/>
              <a:gd name="connsiteX3" fmla="*/ 32544 w 300504"/>
              <a:gd name="connsiteY3" fmla="*/ 124204 h 476458"/>
              <a:gd name="connsiteX4" fmla="*/ 230653 w 300504"/>
              <a:gd name="connsiteY4" fmla="*/ 3 h 476458"/>
              <a:gd name="connsiteX0" fmla="*/ 298659 w 298659"/>
              <a:gd name="connsiteY0" fmla="*/ 476458 h 476458"/>
              <a:gd name="connsiteX1" fmla="*/ 47188 w 298659"/>
              <a:gd name="connsiteY1" fmla="*/ 432550 h 476458"/>
              <a:gd name="connsiteX2" fmla="*/ 2234 w 298659"/>
              <a:gd name="connsiteY2" fmla="*/ 308081 h 476458"/>
              <a:gd name="connsiteX3" fmla="*/ 30699 w 298659"/>
              <a:gd name="connsiteY3" fmla="*/ 124204 h 476458"/>
              <a:gd name="connsiteX4" fmla="*/ 228808 w 298659"/>
              <a:gd name="connsiteY4" fmla="*/ 3 h 476458"/>
              <a:gd name="connsiteX0" fmla="*/ 318164 w 318164"/>
              <a:gd name="connsiteY0" fmla="*/ 476458 h 476458"/>
              <a:gd name="connsiteX1" fmla="*/ 66693 w 318164"/>
              <a:gd name="connsiteY1" fmla="*/ 432550 h 476458"/>
              <a:gd name="connsiteX2" fmla="*/ 390 w 318164"/>
              <a:gd name="connsiteY2" fmla="*/ 279677 h 476458"/>
              <a:gd name="connsiteX3" fmla="*/ 50204 w 318164"/>
              <a:gd name="connsiteY3" fmla="*/ 124204 h 476458"/>
              <a:gd name="connsiteX4" fmla="*/ 248313 w 318164"/>
              <a:gd name="connsiteY4" fmla="*/ 3 h 476458"/>
              <a:gd name="connsiteX0" fmla="*/ 317779 w 317779"/>
              <a:gd name="connsiteY0" fmla="*/ 476462 h 476462"/>
              <a:gd name="connsiteX1" fmla="*/ 66308 w 317779"/>
              <a:gd name="connsiteY1" fmla="*/ 432554 h 476462"/>
              <a:gd name="connsiteX2" fmla="*/ 5 w 317779"/>
              <a:gd name="connsiteY2" fmla="*/ 279681 h 476462"/>
              <a:gd name="connsiteX3" fmla="*/ 64051 w 317779"/>
              <a:gd name="connsiteY3" fmla="*/ 73954 h 476462"/>
              <a:gd name="connsiteX4" fmla="*/ 247928 w 317779"/>
              <a:gd name="connsiteY4" fmla="*/ 7 h 476462"/>
              <a:gd name="connsiteX0" fmla="*/ 319384 w 319384"/>
              <a:gd name="connsiteY0" fmla="*/ 476462 h 476462"/>
              <a:gd name="connsiteX1" fmla="*/ 121285 w 319384"/>
              <a:gd name="connsiteY1" fmla="*/ 454403 h 476462"/>
              <a:gd name="connsiteX2" fmla="*/ 1610 w 319384"/>
              <a:gd name="connsiteY2" fmla="*/ 279681 h 476462"/>
              <a:gd name="connsiteX3" fmla="*/ 65656 w 319384"/>
              <a:gd name="connsiteY3" fmla="*/ 73954 h 476462"/>
              <a:gd name="connsiteX4" fmla="*/ 249533 w 319384"/>
              <a:gd name="connsiteY4" fmla="*/ 7 h 476462"/>
              <a:gd name="connsiteX0" fmla="*/ 319384 w 319384"/>
              <a:gd name="connsiteY0" fmla="*/ 476462 h 476462"/>
              <a:gd name="connsiteX1" fmla="*/ 121285 w 319384"/>
              <a:gd name="connsiteY1" fmla="*/ 454403 h 476462"/>
              <a:gd name="connsiteX2" fmla="*/ 1610 w 319384"/>
              <a:gd name="connsiteY2" fmla="*/ 279681 h 476462"/>
              <a:gd name="connsiteX3" fmla="*/ 65656 w 319384"/>
              <a:gd name="connsiteY3" fmla="*/ 73954 h 476462"/>
              <a:gd name="connsiteX4" fmla="*/ 249533 w 319384"/>
              <a:gd name="connsiteY4" fmla="*/ 7 h 476462"/>
              <a:gd name="connsiteX0" fmla="*/ 318265 w 318265"/>
              <a:gd name="connsiteY0" fmla="*/ 476462 h 476462"/>
              <a:gd name="connsiteX1" fmla="*/ 91701 w 318265"/>
              <a:gd name="connsiteY1" fmla="*/ 428184 h 476462"/>
              <a:gd name="connsiteX2" fmla="*/ 491 w 318265"/>
              <a:gd name="connsiteY2" fmla="*/ 279681 h 476462"/>
              <a:gd name="connsiteX3" fmla="*/ 64537 w 318265"/>
              <a:gd name="connsiteY3" fmla="*/ 73954 h 476462"/>
              <a:gd name="connsiteX4" fmla="*/ 248414 w 318265"/>
              <a:gd name="connsiteY4" fmla="*/ 7 h 476462"/>
              <a:gd name="connsiteX0" fmla="*/ 318265 w 318265"/>
              <a:gd name="connsiteY0" fmla="*/ 476462 h 476462"/>
              <a:gd name="connsiteX1" fmla="*/ 91701 w 318265"/>
              <a:gd name="connsiteY1" fmla="*/ 428184 h 476462"/>
              <a:gd name="connsiteX2" fmla="*/ 491 w 318265"/>
              <a:gd name="connsiteY2" fmla="*/ 279681 h 476462"/>
              <a:gd name="connsiteX3" fmla="*/ 64537 w 318265"/>
              <a:gd name="connsiteY3" fmla="*/ 73954 h 476462"/>
              <a:gd name="connsiteX4" fmla="*/ 248414 w 318265"/>
              <a:gd name="connsiteY4" fmla="*/ 7 h 476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8265" h="476462">
                <a:moveTo>
                  <a:pt x="318265" y="476462"/>
                </a:moveTo>
                <a:cubicBezTo>
                  <a:pt x="281691" y="460040"/>
                  <a:pt x="176686" y="477003"/>
                  <a:pt x="91701" y="428184"/>
                </a:cubicBezTo>
                <a:cubicBezTo>
                  <a:pt x="42297" y="401214"/>
                  <a:pt x="5018" y="338719"/>
                  <a:pt x="491" y="279681"/>
                </a:cubicBezTo>
                <a:cubicBezTo>
                  <a:pt x="-4036" y="220643"/>
                  <a:pt x="23217" y="120566"/>
                  <a:pt x="64537" y="73954"/>
                </a:cubicBezTo>
                <a:cubicBezTo>
                  <a:pt x="105857" y="27342"/>
                  <a:pt x="157926" y="-522"/>
                  <a:pt x="248414" y="7"/>
                </a:cubicBezTo>
              </a:path>
            </a:pathLst>
          </a:custGeom>
          <a:noFill/>
          <a:ln w="127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 28">
            <a:extLst>
              <a:ext uri="{FF2B5EF4-FFF2-40B4-BE49-F238E27FC236}">
                <a16:creationId xmlns:a16="http://schemas.microsoft.com/office/drawing/2014/main" id="{3E8F6323-4C12-5B6E-81D6-BE5C0C992A97}"/>
              </a:ext>
            </a:extLst>
          </p:cNvPr>
          <p:cNvSpPr/>
          <p:nvPr/>
        </p:nvSpPr>
        <p:spPr>
          <a:xfrm>
            <a:off x="6068657" y="2492026"/>
            <a:ext cx="257573" cy="628110"/>
          </a:xfrm>
          <a:custGeom>
            <a:avLst/>
            <a:gdLst>
              <a:gd name="connsiteX0" fmla="*/ 266372 w 266372"/>
              <a:gd name="connsiteY0" fmla="*/ 527156 h 527156"/>
              <a:gd name="connsiteX1" fmla="*/ 50472 w 266372"/>
              <a:gd name="connsiteY1" fmla="*/ 311256 h 527156"/>
              <a:gd name="connsiteX2" fmla="*/ 12372 w 266372"/>
              <a:gd name="connsiteY2" fmla="*/ 50906 h 527156"/>
              <a:gd name="connsiteX3" fmla="*/ 221922 w 266372"/>
              <a:gd name="connsiteY3" fmla="*/ 106 h 527156"/>
              <a:gd name="connsiteX0" fmla="*/ 279422 w 279422"/>
              <a:gd name="connsiteY0" fmla="*/ 529407 h 529407"/>
              <a:gd name="connsiteX1" fmla="*/ 31772 w 279422"/>
              <a:gd name="connsiteY1" fmla="*/ 415107 h 529407"/>
              <a:gd name="connsiteX2" fmla="*/ 25422 w 279422"/>
              <a:gd name="connsiteY2" fmla="*/ 53157 h 529407"/>
              <a:gd name="connsiteX3" fmla="*/ 234972 w 279422"/>
              <a:gd name="connsiteY3" fmla="*/ 2357 h 529407"/>
              <a:gd name="connsiteX0" fmla="*/ 283278 w 283278"/>
              <a:gd name="connsiteY0" fmla="*/ 527053 h 527053"/>
              <a:gd name="connsiteX1" fmla="*/ 35628 w 283278"/>
              <a:gd name="connsiteY1" fmla="*/ 412753 h 527053"/>
              <a:gd name="connsiteX2" fmla="*/ 22928 w 283278"/>
              <a:gd name="connsiteY2" fmla="*/ 146053 h 527053"/>
              <a:gd name="connsiteX3" fmla="*/ 238828 w 283278"/>
              <a:gd name="connsiteY3" fmla="*/ 3 h 527053"/>
              <a:gd name="connsiteX0" fmla="*/ 277708 w 277708"/>
              <a:gd name="connsiteY0" fmla="*/ 527053 h 527053"/>
              <a:gd name="connsiteX1" fmla="*/ 42758 w 277708"/>
              <a:gd name="connsiteY1" fmla="*/ 374653 h 527053"/>
              <a:gd name="connsiteX2" fmla="*/ 17358 w 277708"/>
              <a:gd name="connsiteY2" fmla="*/ 146053 h 527053"/>
              <a:gd name="connsiteX3" fmla="*/ 233258 w 277708"/>
              <a:gd name="connsiteY3" fmla="*/ 3 h 527053"/>
              <a:gd name="connsiteX0" fmla="*/ 304252 w 304252"/>
              <a:gd name="connsiteY0" fmla="*/ 469903 h 469903"/>
              <a:gd name="connsiteX1" fmla="*/ 43902 w 304252"/>
              <a:gd name="connsiteY1" fmla="*/ 374653 h 469903"/>
              <a:gd name="connsiteX2" fmla="*/ 18502 w 304252"/>
              <a:gd name="connsiteY2" fmla="*/ 146053 h 469903"/>
              <a:gd name="connsiteX3" fmla="*/ 234402 w 304252"/>
              <a:gd name="connsiteY3" fmla="*/ 3 h 469903"/>
              <a:gd name="connsiteX0" fmla="*/ 317253 w 317253"/>
              <a:gd name="connsiteY0" fmla="*/ 469903 h 469903"/>
              <a:gd name="connsiteX1" fmla="*/ 31503 w 317253"/>
              <a:gd name="connsiteY1" fmla="*/ 406403 h 469903"/>
              <a:gd name="connsiteX2" fmla="*/ 31503 w 317253"/>
              <a:gd name="connsiteY2" fmla="*/ 146053 h 469903"/>
              <a:gd name="connsiteX3" fmla="*/ 247403 w 317253"/>
              <a:gd name="connsiteY3" fmla="*/ 3 h 469903"/>
              <a:gd name="connsiteX0" fmla="*/ 308938 w 308938"/>
              <a:gd name="connsiteY0" fmla="*/ 469903 h 479054"/>
              <a:gd name="connsiteX1" fmla="*/ 175589 w 308938"/>
              <a:gd name="connsiteY1" fmla="*/ 476254 h 479054"/>
              <a:gd name="connsiteX2" fmla="*/ 23188 w 308938"/>
              <a:gd name="connsiteY2" fmla="*/ 406403 h 479054"/>
              <a:gd name="connsiteX3" fmla="*/ 23188 w 308938"/>
              <a:gd name="connsiteY3" fmla="*/ 146053 h 479054"/>
              <a:gd name="connsiteX4" fmla="*/ 239088 w 308938"/>
              <a:gd name="connsiteY4" fmla="*/ 3 h 479054"/>
              <a:gd name="connsiteX0" fmla="*/ 314893 w 314893"/>
              <a:gd name="connsiteY0" fmla="*/ 469903 h 479054"/>
              <a:gd name="connsiteX1" fmla="*/ 181544 w 314893"/>
              <a:gd name="connsiteY1" fmla="*/ 476254 h 479054"/>
              <a:gd name="connsiteX2" fmla="*/ 18469 w 314893"/>
              <a:gd name="connsiteY2" fmla="*/ 351780 h 479054"/>
              <a:gd name="connsiteX3" fmla="*/ 29143 w 314893"/>
              <a:gd name="connsiteY3" fmla="*/ 146053 h 479054"/>
              <a:gd name="connsiteX4" fmla="*/ 245043 w 314893"/>
              <a:gd name="connsiteY4" fmla="*/ 3 h 479054"/>
              <a:gd name="connsiteX0" fmla="*/ 313023 w 313023"/>
              <a:gd name="connsiteY0" fmla="*/ 469903 h 469903"/>
              <a:gd name="connsiteX1" fmla="*/ 151209 w 313023"/>
              <a:gd name="connsiteY1" fmla="*/ 465330 h 469903"/>
              <a:gd name="connsiteX2" fmla="*/ 16599 w 313023"/>
              <a:gd name="connsiteY2" fmla="*/ 351780 h 469903"/>
              <a:gd name="connsiteX3" fmla="*/ 27273 w 313023"/>
              <a:gd name="connsiteY3" fmla="*/ 146053 h 469903"/>
              <a:gd name="connsiteX4" fmla="*/ 243173 w 313023"/>
              <a:gd name="connsiteY4" fmla="*/ 3 h 469903"/>
              <a:gd name="connsiteX0" fmla="*/ 305299 w 305299"/>
              <a:gd name="connsiteY0" fmla="*/ 469903 h 469903"/>
              <a:gd name="connsiteX1" fmla="*/ 143485 w 305299"/>
              <a:gd name="connsiteY1" fmla="*/ 465330 h 469903"/>
              <a:gd name="connsiteX2" fmla="*/ 8875 w 305299"/>
              <a:gd name="connsiteY2" fmla="*/ 351780 h 469903"/>
              <a:gd name="connsiteX3" fmla="*/ 37340 w 305299"/>
              <a:gd name="connsiteY3" fmla="*/ 124204 h 469903"/>
              <a:gd name="connsiteX4" fmla="*/ 235449 w 305299"/>
              <a:gd name="connsiteY4" fmla="*/ 3 h 469903"/>
              <a:gd name="connsiteX0" fmla="*/ 305299 w 305299"/>
              <a:gd name="connsiteY0" fmla="*/ 469903 h 469903"/>
              <a:gd name="connsiteX1" fmla="*/ 143485 w 305299"/>
              <a:gd name="connsiteY1" fmla="*/ 465330 h 469903"/>
              <a:gd name="connsiteX2" fmla="*/ 8875 w 305299"/>
              <a:gd name="connsiteY2" fmla="*/ 308081 h 469903"/>
              <a:gd name="connsiteX3" fmla="*/ 37340 w 305299"/>
              <a:gd name="connsiteY3" fmla="*/ 124204 h 469903"/>
              <a:gd name="connsiteX4" fmla="*/ 235449 w 305299"/>
              <a:gd name="connsiteY4" fmla="*/ 3 h 469903"/>
              <a:gd name="connsiteX0" fmla="*/ 305299 w 305299"/>
              <a:gd name="connsiteY0" fmla="*/ 469903 h 469903"/>
              <a:gd name="connsiteX1" fmla="*/ 8875 w 305299"/>
              <a:gd name="connsiteY1" fmla="*/ 308081 h 469903"/>
              <a:gd name="connsiteX2" fmla="*/ 37340 w 305299"/>
              <a:gd name="connsiteY2" fmla="*/ 124204 h 469903"/>
              <a:gd name="connsiteX3" fmla="*/ 235449 w 305299"/>
              <a:gd name="connsiteY3" fmla="*/ 3 h 469903"/>
              <a:gd name="connsiteX0" fmla="*/ 303139 w 303139"/>
              <a:gd name="connsiteY0" fmla="*/ 469903 h 469903"/>
              <a:gd name="connsiteX1" fmla="*/ 112157 w 303139"/>
              <a:gd name="connsiteY1" fmla="*/ 445658 h 469903"/>
              <a:gd name="connsiteX2" fmla="*/ 6715 w 303139"/>
              <a:gd name="connsiteY2" fmla="*/ 308081 h 469903"/>
              <a:gd name="connsiteX3" fmla="*/ 35180 w 303139"/>
              <a:gd name="connsiteY3" fmla="*/ 124204 h 469903"/>
              <a:gd name="connsiteX4" fmla="*/ 233289 w 303139"/>
              <a:gd name="connsiteY4" fmla="*/ 3 h 469903"/>
              <a:gd name="connsiteX0" fmla="*/ 302084 w 302084"/>
              <a:gd name="connsiteY0" fmla="*/ 469903 h 469903"/>
              <a:gd name="connsiteX1" fmla="*/ 96870 w 302084"/>
              <a:gd name="connsiteY1" fmla="*/ 434734 h 469903"/>
              <a:gd name="connsiteX2" fmla="*/ 5660 w 302084"/>
              <a:gd name="connsiteY2" fmla="*/ 308081 h 469903"/>
              <a:gd name="connsiteX3" fmla="*/ 34125 w 302084"/>
              <a:gd name="connsiteY3" fmla="*/ 124204 h 469903"/>
              <a:gd name="connsiteX4" fmla="*/ 232234 w 302084"/>
              <a:gd name="connsiteY4" fmla="*/ 3 h 469903"/>
              <a:gd name="connsiteX0" fmla="*/ 302084 w 302084"/>
              <a:gd name="connsiteY0" fmla="*/ 469903 h 469903"/>
              <a:gd name="connsiteX1" fmla="*/ 96870 w 302084"/>
              <a:gd name="connsiteY1" fmla="*/ 450029 h 469903"/>
              <a:gd name="connsiteX2" fmla="*/ 5660 w 302084"/>
              <a:gd name="connsiteY2" fmla="*/ 308081 h 469903"/>
              <a:gd name="connsiteX3" fmla="*/ 34125 w 302084"/>
              <a:gd name="connsiteY3" fmla="*/ 124204 h 469903"/>
              <a:gd name="connsiteX4" fmla="*/ 232234 w 302084"/>
              <a:gd name="connsiteY4" fmla="*/ 3 h 469903"/>
              <a:gd name="connsiteX0" fmla="*/ 262945 w 262945"/>
              <a:gd name="connsiteY0" fmla="*/ 476458 h 476458"/>
              <a:gd name="connsiteX1" fmla="*/ 96870 w 262945"/>
              <a:gd name="connsiteY1" fmla="*/ 450029 h 476458"/>
              <a:gd name="connsiteX2" fmla="*/ 5660 w 262945"/>
              <a:gd name="connsiteY2" fmla="*/ 308081 h 476458"/>
              <a:gd name="connsiteX3" fmla="*/ 34125 w 262945"/>
              <a:gd name="connsiteY3" fmla="*/ 124204 h 476458"/>
              <a:gd name="connsiteX4" fmla="*/ 232234 w 262945"/>
              <a:gd name="connsiteY4" fmla="*/ 3 h 476458"/>
              <a:gd name="connsiteX0" fmla="*/ 261364 w 261364"/>
              <a:gd name="connsiteY0" fmla="*/ 476458 h 476458"/>
              <a:gd name="connsiteX1" fmla="*/ 73940 w 261364"/>
              <a:gd name="connsiteY1" fmla="*/ 458769 h 476458"/>
              <a:gd name="connsiteX2" fmla="*/ 4079 w 261364"/>
              <a:gd name="connsiteY2" fmla="*/ 308081 h 476458"/>
              <a:gd name="connsiteX3" fmla="*/ 32544 w 261364"/>
              <a:gd name="connsiteY3" fmla="*/ 124204 h 476458"/>
              <a:gd name="connsiteX4" fmla="*/ 230653 w 261364"/>
              <a:gd name="connsiteY4" fmla="*/ 3 h 476458"/>
              <a:gd name="connsiteX0" fmla="*/ 300504 w 300504"/>
              <a:gd name="connsiteY0" fmla="*/ 476458 h 476458"/>
              <a:gd name="connsiteX1" fmla="*/ 73940 w 300504"/>
              <a:gd name="connsiteY1" fmla="*/ 458769 h 476458"/>
              <a:gd name="connsiteX2" fmla="*/ 4079 w 300504"/>
              <a:gd name="connsiteY2" fmla="*/ 308081 h 476458"/>
              <a:gd name="connsiteX3" fmla="*/ 32544 w 300504"/>
              <a:gd name="connsiteY3" fmla="*/ 124204 h 476458"/>
              <a:gd name="connsiteX4" fmla="*/ 230653 w 300504"/>
              <a:gd name="connsiteY4" fmla="*/ 3 h 476458"/>
              <a:gd name="connsiteX0" fmla="*/ 298659 w 298659"/>
              <a:gd name="connsiteY0" fmla="*/ 476458 h 476458"/>
              <a:gd name="connsiteX1" fmla="*/ 47188 w 298659"/>
              <a:gd name="connsiteY1" fmla="*/ 432550 h 476458"/>
              <a:gd name="connsiteX2" fmla="*/ 2234 w 298659"/>
              <a:gd name="connsiteY2" fmla="*/ 308081 h 476458"/>
              <a:gd name="connsiteX3" fmla="*/ 30699 w 298659"/>
              <a:gd name="connsiteY3" fmla="*/ 124204 h 476458"/>
              <a:gd name="connsiteX4" fmla="*/ 228808 w 298659"/>
              <a:gd name="connsiteY4" fmla="*/ 3 h 476458"/>
              <a:gd name="connsiteX0" fmla="*/ 318164 w 318164"/>
              <a:gd name="connsiteY0" fmla="*/ 476458 h 476458"/>
              <a:gd name="connsiteX1" fmla="*/ 66693 w 318164"/>
              <a:gd name="connsiteY1" fmla="*/ 432550 h 476458"/>
              <a:gd name="connsiteX2" fmla="*/ 390 w 318164"/>
              <a:gd name="connsiteY2" fmla="*/ 279677 h 476458"/>
              <a:gd name="connsiteX3" fmla="*/ 50204 w 318164"/>
              <a:gd name="connsiteY3" fmla="*/ 124204 h 476458"/>
              <a:gd name="connsiteX4" fmla="*/ 248313 w 318164"/>
              <a:gd name="connsiteY4" fmla="*/ 3 h 476458"/>
              <a:gd name="connsiteX0" fmla="*/ 317779 w 317779"/>
              <a:gd name="connsiteY0" fmla="*/ 476462 h 476462"/>
              <a:gd name="connsiteX1" fmla="*/ 66308 w 317779"/>
              <a:gd name="connsiteY1" fmla="*/ 432554 h 476462"/>
              <a:gd name="connsiteX2" fmla="*/ 5 w 317779"/>
              <a:gd name="connsiteY2" fmla="*/ 279681 h 476462"/>
              <a:gd name="connsiteX3" fmla="*/ 64051 w 317779"/>
              <a:gd name="connsiteY3" fmla="*/ 73954 h 476462"/>
              <a:gd name="connsiteX4" fmla="*/ 247928 w 317779"/>
              <a:gd name="connsiteY4" fmla="*/ 7 h 476462"/>
              <a:gd name="connsiteX0" fmla="*/ 319384 w 319384"/>
              <a:gd name="connsiteY0" fmla="*/ 476462 h 476462"/>
              <a:gd name="connsiteX1" fmla="*/ 121285 w 319384"/>
              <a:gd name="connsiteY1" fmla="*/ 454403 h 476462"/>
              <a:gd name="connsiteX2" fmla="*/ 1610 w 319384"/>
              <a:gd name="connsiteY2" fmla="*/ 279681 h 476462"/>
              <a:gd name="connsiteX3" fmla="*/ 65656 w 319384"/>
              <a:gd name="connsiteY3" fmla="*/ 73954 h 476462"/>
              <a:gd name="connsiteX4" fmla="*/ 249533 w 319384"/>
              <a:gd name="connsiteY4" fmla="*/ 7 h 476462"/>
              <a:gd name="connsiteX0" fmla="*/ 319384 w 319384"/>
              <a:gd name="connsiteY0" fmla="*/ 476462 h 476462"/>
              <a:gd name="connsiteX1" fmla="*/ 121285 w 319384"/>
              <a:gd name="connsiteY1" fmla="*/ 454403 h 476462"/>
              <a:gd name="connsiteX2" fmla="*/ 1610 w 319384"/>
              <a:gd name="connsiteY2" fmla="*/ 279681 h 476462"/>
              <a:gd name="connsiteX3" fmla="*/ 65656 w 319384"/>
              <a:gd name="connsiteY3" fmla="*/ 73954 h 476462"/>
              <a:gd name="connsiteX4" fmla="*/ 249533 w 319384"/>
              <a:gd name="connsiteY4" fmla="*/ 7 h 476462"/>
              <a:gd name="connsiteX0" fmla="*/ 318265 w 318265"/>
              <a:gd name="connsiteY0" fmla="*/ 476462 h 476462"/>
              <a:gd name="connsiteX1" fmla="*/ 91701 w 318265"/>
              <a:gd name="connsiteY1" fmla="*/ 428184 h 476462"/>
              <a:gd name="connsiteX2" fmla="*/ 491 w 318265"/>
              <a:gd name="connsiteY2" fmla="*/ 279681 h 476462"/>
              <a:gd name="connsiteX3" fmla="*/ 64537 w 318265"/>
              <a:gd name="connsiteY3" fmla="*/ 73954 h 476462"/>
              <a:gd name="connsiteX4" fmla="*/ 248414 w 318265"/>
              <a:gd name="connsiteY4" fmla="*/ 7 h 476462"/>
              <a:gd name="connsiteX0" fmla="*/ 318265 w 318265"/>
              <a:gd name="connsiteY0" fmla="*/ 476462 h 476462"/>
              <a:gd name="connsiteX1" fmla="*/ 91701 w 318265"/>
              <a:gd name="connsiteY1" fmla="*/ 428184 h 476462"/>
              <a:gd name="connsiteX2" fmla="*/ 491 w 318265"/>
              <a:gd name="connsiteY2" fmla="*/ 279681 h 476462"/>
              <a:gd name="connsiteX3" fmla="*/ 64537 w 318265"/>
              <a:gd name="connsiteY3" fmla="*/ 73954 h 476462"/>
              <a:gd name="connsiteX4" fmla="*/ 248414 w 318265"/>
              <a:gd name="connsiteY4" fmla="*/ 7 h 476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8265" h="476462">
                <a:moveTo>
                  <a:pt x="318265" y="476462"/>
                </a:moveTo>
                <a:cubicBezTo>
                  <a:pt x="281691" y="460040"/>
                  <a:pt x="176686" y="477003"/>
                  <a:pt x="91701" y="428184"/>
                </a:cubicBezTo>
                <a:cubicBezTo>
                  <a:pt x="42297" y="401214"/>
                  <a:pt x="5018" y="338719"/>
                  <a:pt x="491" y="279681"/>
                </a:cubicBezTo>
                <a:cubicBezTo>
                  <a:pt x="-4036" y="220643"/>
                  <a:pt x="23217" y="120566"/>
                  <a:pt x="64537" y="73954"/>
                </a:cubicBezTo>
                <a:cubicBezTo>
                  <a:pt x="105857" y="27342"/>
                  <a:pt x="157926" y="-522"/>
                  <a:pt x="248414" y="7"/>
                </a:cubicBezTo>
              </a:path>
            </a:pathLst>
          </a:custGeom>
          <a:noFill/>
          <a:ln w="127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BCA7AEE-EE41-3C7E-3229-EFCF7BF0859A}"/>
              </a:ext>
            </a:extLst>
          </p:cNvPr>
          <p:cNvSpPr txBox="1"/>
          <p:nvPr/>
        </p:nvSpPr>
        <p:spPr>
          <a:xfrm>
            <a:off x="5539919" y="2697895"/>
            <a:ext cx="508245" cy="4616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fi-FI" sz="1200" i="1" dirty="0" err="1"/>
              <a:t>port</a:t>
            </a:r>
            <a:r>
              <a:rPr lang="fi-FI" sz="1200" i="1" dirty="0"/>
              <a:t> </a:t>
            </a:r>
            <a:r>
              <a:rPr lang="fi-FI" sz="1200" i="1" dirty="0" err="1"/>
              <a:t>maps</a:t>
            </a:r>
            <a:endParaRPr lang="en-US" sz="1200" i="1" dirty="0"/>
          </a:p>
        </p:txBody>
      </p:sp>
      <p:sp>
        <p:nvSpPr>
          <p:cNvPr id="12" name="Freeform 29">
            <a:extLst>
              <a:ext uri="{FF2B5EF4-FFF2-40B4-BE49-F238E27FC236}">
                <a16:creationId xmlns:a16="http://schemas.microsoft.com/office/drawing/2014/main" id="{360CA704-E10D-6162-559E-5341D9D7BC4E}"/>
              </a:ext>
            </a:extLst>
          </p:cNvPr>
          <p:cNvSpPr/>
          <p:nvPr/>
        </p:nvSpPr>
        <p:spPr>
          <a:xfrm>
            <a:off x="6122091" y="2473735"/>
            <a:ext cx="187827" cy="487213"/>
          </a:xfrm>
          <a:custGeom>
            <a:avLst/>
            <a:gdLst>
              <a:gd name="connsiteX0" fmla="*/ 266372 w 266372"/>
              <a:gd name="connsiteY0" fmla="*/ 527156 h 527156"/>
              <a:gd name="connsiteX1" fmla="*/ 50472 w 266372"/>
              <a:gd name="connsiteY1" fmla="*/ 311256 h 527156"/>
              <a:gd name="connsiteX2" fmla="*/ 12372 w 266372"/>
              <a:gd name="connsiteY2" fmla="*/ 50906 h 527156"/>
              <a:gd name="connsiteX3" fmla="*/ 221922 w 266372"/>
              <a:gd name="connsiteY3" fmla="*/ 106 h 527156"/>
              <a:gd name="connsiteX0" fmla="*/ 279422 w 279422"/>
              <a:gd name="connsiteY0" fmla="*/ 529407 h 529407"/>
              <a:gd name="connsiteX1" fmla="*/ 31772 w 279422"/>
              <a:gd name="connsiteY1" fmla="*/ 415107 h 529407"/>
              <a:gd name="connsiteX2" fmla="*/ 25422 w 279422"/>
              <a:gd name="connsiteY2" fmla="*/ 53157 h 529407"/>
              <a:gd name="connsiteX3" fmla="*/ 234972 w 279422"/>
              <a:gd name="connsiteY3" fmla="*/ 2357 h 529407"/>
              <a:gd name="connsiteX0" fmla="*/ 283278 w 283278"/>
              <a:gd name="connsiteY0" fmla="*/ 527053 h 527053"/>
              <a:gd name="connsiteX1" fmla="*/ 35628 w 283278"/>
              <a:gd name="connsiteY1" fmla="*/ 412753 h 527053"/>
              <a:gd name="connsiteX2" fmla="*/ 22928 w 283278"/>
              <a:gd name="connsiteY2" fmla="*/ 146053 h 527053"/>
              <a:gd name="connsiteX3" fmla="*/ 238828 w 283278"/>
              <a:gd name="connsiteY3" fmla="*/ 3 h 527053"/>
              <a:gd name="connsiteX0" fmla="*/ 277708 w 277708"/>
              <a:gd name="connsiteY0" fmla="*/ 527053 h 527053"/>
              <a:gd name="connsiteX1" fmla="*/ 42758 w 277708"/>
              <a:gd name="connsiteY1" fmla="*/ 374653 h 527053"/>
              <a:gd name="connsiteX2" fmla="*/ 17358 w 277708"/>
              <a:gd name="connsiteY2" fmla="*/ 146053 h 527053"/>
              <a:gd name="connsiteX3" fmla="*/ 233258 w 277708"/>
              <a:gd name="connsiteY3" fmla="*/ 3 h 527053"/>
              <a:gd name="connsiteX0" fmla="*/ 304252 w 304252"/>
              <a:gd name="connsiteY0" fmla="*/ 469903 h 469903"/>
              <a:gd name="connsiteX1" fmla="*/ 43902 w 304252"/>
              <a:gd name="connsiteY1" fmla="*/ 374653 h 469903"/>
              <a:gd name="connsiteX2" fmla="*/ 18502 w 304252"/>
              <a:gd name="connsiteY2" fmla="*/ 146053 h 469903"/>
              <a:gd name="connsiteX3" fmla="*/ 234402 w 304252"/>
              <a:gd name="connsiteY3" fmla="*/ 3 h 469903"/>
              <a:gd name="connsiteX0" fmla="*/ 317253 w 317253"/>
              <a:gd name="connsiteY0" fmla="*/ 469903 h 469903"/>
              <a:gd name="connsiteX1" fmla="*/ 31503 w 317253"/>
              <a:gd name="connsiteY1" fmla="*/ 406403 h 469903"/>
              <a:gd name="connsiteX2" fmla="*/ 31503 w 317253"/>
              <a:gd name="connsiteY2" fmla="*/ 146053 h 469903"/>
              <a:gd name="connsiteX3" fmla="*/ 247403 w 317253"/>
              <a:gd name="connsiteY3" fmla="*/ 3 h 469903"/>
              <a:gd name="connsiteX0" fmla="*/ 308938 w 308938"/>
              <a:gd name="connsiteY0" fmla="*/ 469903 h 479054"/>
              <a:gd name="connsiteX1" fmla="*/ 175589 w 308938"/>
              <a:gd name="connsiteY1" fmla="*/ 476254 h 479054"/>
              <a:gd name="connsiteX2" fmla="*/ 23188 w 308938"/>
              <a:gd name="connsiteY2" fmla="*/ 406403 h 479054"/>
              <a:gd name="connsiteX3" fmla="*/ 23188 w 308938"/>
              <a:gd name="connsiteY3" fmla="*/ 146053 h 479054"/>
              <a:gd name="connsiteX4" fmla="*/ 239088 w 308938"/>
              <a:gd name="connsiteY4" fmla="*/ 3 h 479054"/>
              <a:gd name="connsiteX0" fmla="*/ 314893 w 314893"/>
              <a:gd name="connsiteY0" fmla="*/ 469903 h 479054"/>
              <a:gd name="connsiteX1" fmla="*/ 181544 w 314893"/>
              <a:gd name="connsiteY1" fmla="*/ 476254 h 479054"/>
              <a:gd name="connsiteX2" fmla="*/ 18469 w 314893"/>
              <a:gd name="connsiteY2" fmla="*/ 351780 h 479054"/>
              <a:gd name="connsiteX3" fmla="*/ 29143 w 314893"/>
              <a:gd name="connsiteY3" fmla="*/ 146053 h 479054"/>
              <a:gd name="connsiteX4" fmla="*/ 245043 w 314893"/>
              <a:gd name="connsiteY4" fmla="*/ 3 h 479054"/>
              <a:gd name="connsiteX0" fmla="*/ 313023 w 313023"/>
              <a:gd name="connsiteY0" fmla="*/ 469903 h 469903"/>
              <a:gd name="connsiteX1" fmla="*/ 151209 w 313023"/>
              <a:gd name="connsiteY1" fmla="*/ 465330 h 469903"/>
              <a:gd name="connsiteX2" fmla="*/ 16599 w 313023"/>
              <a:gd name="connsiteY2" fmla="*/ 351780 h 469903"/>
              <a:gd name="connsiteX3" fmla="*/ 27273 w 313023"/>
              <a:gd name="connsiteY3" fmla="*/ 146053 h 469903"/>
              <a:gd name="connsiteX4" fmla="*/ 243173 w 313023"/>
              <a:gd name="connsiteY4" fmla="*/ 3 h 469903"/>
              <a:gd name="connsiteX0" fmla="*/ 305299 w 305299"/>
              <a:gd name="connsiteY0" fmla="*/ 469903 h 469903"/>
              <a:gd name="connsiteX1" fmla="*/ 143485 w 305299"/>
              <a:gd name="connsiteY1" fmla="*/ 465330 h 469903"/>
              <a:gd name="connsiteX2" fmla="*/ 8875 w 305299"/>
              <a:gd name="connsiteY2" fmla="*/ 351780 h 469903"/>
              <a:gd name="connsiteX3" fmla="*/ 37340 w 305299"/>
              <a:gd name="connsiteY3" fmla="*/ 124204 h 469903"/>
              <a:gd name="connsiteX4" fmla="*/ 235449 w 305299"/>
              <a:gd name="connsiteY4" fmla="*/ 3 h 469903"/>
              <a:gd name="connsiteX0" fmla="*/ 305299 w 305299"/>
              <a:gd name="connsiteY0" fmla="*/ 469903 h 469903"/>
              <a:gd name="connsiteX1" fmla="*/ 143485 w 305299"/>
              <a:gd name="connsiteY1" fmla="*/ 465330 h 469903"/>
              <a:gd name="connsiteX2" fmla="*/ 8875 w 305299"/>
              <a:gd name="connsiteY2" fmla="*/ 308081 h 469903"/>
              <a:gd name="connsiteX3" fmla="*/ 37340 w 305299"/>
              <a:gd name="connsiteY3" fmla="*/ 124204 h 469903"/>
              <a:gd name="connsiteX4" fmla="*/ 235449 w 305299"/>
              <a:gd name="connsiteY4" fmla="*/ 3 h 469903"/>
              <a:gd name="connsiteX0" fmla="*/ 305299 w 305299"/>
              <a:gd name="connsiteY0" fmla="*/ 469903 h 469903"/>
              <a:gd name="connsiteX1" fmla="*/ 8875 w 305299"/>
              <a:gd name="connsiteY1" fmla="*/ 308081 h 469903"/>
              <a:gd name="connsiteX2" fmla="*/ 37340 w 305299"/>
              <a:gd name="connsiteY2" fmla="*/ 124204 h 469903"/>
              <a:gd name="connsiteX3" fmla="*/ 235449 w 305299"/>
              <a:gd name="connsiteY3" fmla="*/ 3 h 469903"/>
              <a:gd name="connsiteX0" fmla="*/ 303139 w 303139"/>
              <a:gd name="connsiteY0" fmla="*/ 469903 h 469903"/>
              <a:gd name="connsiteX1" fmla="*/ 112157 w 303139"/>
              <a:gd name="connsiteY1" fmla="*/ 445658 h 469903"/>
              <a:gd name="connsiteX2" fmla="*/ 6715 w 303139"/>
              <a:gd name="connsiteY2" fmla="*/ 308081 h 469903"/>
              <a:gd name="connsiteX3" fmla="*/ 35180 w 303139"/>
              <a:gd name="connsiteY3" fmla="*/ 124204 h 469903"/>
              <a:gd name="connsiteX4" fmla="*/ 233289 w 303139"/>
              <a:gd name="connsiteY4" fmla="*/ 3 h 469903"/>
              <a:gd name="connsiteX0" fmla="*/ 302084 w 302084"/>
              <a:gd name="connsiteY0" fmla="*/ 469903 h 469903"/>
              <a:gd name="connsiteX1" fmla="*/ 96870 w 302084"/>
              <a:gd name="connsiteY1" fmla="*/ 434734 h 469903"/>
              <a:gd name="connsiteX2" fmla="*/ 5660 w 302084"/>
              <a:gd name="connsiteY2" fmla="*/ 308081 h 469903"/>
              <a:gd name="connsiteX3" fmla="*/ 34125 w 302084"/>
              <a:gd name="connsiteY3" fmla="*/ 124204 h 469903"/>
              <a:gd name="connsiteX4" fmla="*/ 232234 w 302084"/>
              <a:gd name="connsiteY4" fmla="*/ 3 h 469903"/>
              <a:gd name="connsiteX0" fmla="*/ 302084 w 302084"/>
              <a:gd name="connsiteY0" fmla="*/ 469903 h 469903"/>
              <a:gd name="connsiteX1" fmla="*/ 96870 w 302084"/>
              <a:gd name="connsiteY1" fmla="*/ 450029 h 469903"/>
              <a:gd name="connsiteX2" fmla="*/ 5660 w 302084"/>
              <a:gd name="connsiteY2" fmla="*/ 308081 h 469903"/>
              <a:gd name="connsiteX3" fmla="*/ 34125 w 302084"/>
              <a:gd name="connsiteY3" fmla="*/ 124204 h 469903"/>
              <a:gd name="connsiteX4" fmla="*/ 232234 w 302084"/>
              <a:gd name="connsiteY4" fmla="*/ 3 h 469903"/>
              <a:gd name="connsiteX0" fmla="*/ 262945 w 262945"/>
              <a:gd name="connsiteY0" fmla="*/ 476458 h 476458"/>
              <a:gd name="connsiteX1" fmla="*/ 96870 w 262945"/>
              <a:gd name="connsiteY1" fmla="*/ 450029 h 476458"/>
              <a:gd name="connsiteX2" fmla="*/ 5660 w 262945"/>
              <a:gd name="connsiteY2" fmla="*/ 308081 h 476458"/>
              <a:gd name="connsiteX3" fmla="*/ 34125 w 262945"/>
              <a:gd name="connsiteY3" fmla="*/ 124204 h 476458"/>
              <a:gd name="connsiteX4" fmla="*/ 232234 w 262945"/>
              <a:gd name="connsiteY4" fmla="*/ 3 h 476458"/>
              <a:gd name="connsiteX0" fmla="*/ 261364 w 261364"/>
              <a:gd name="connsiteY0" fmla="*/ 476458 h 476458"/>
              <a:gd name="connsiteX1" fmla="*/ 73940 w 261364"/>
              <a:gd name="connsiteY1" fmla="*/ 458769 h 476458"/>
              <a:gd name="connsiteX2" fmla="*/ 4079 w 261364"/>
              <a:gd name="connsiteY2" fmla="*/ 308081 h 476458"/>
              <a:gd name="connsiteX3" fmla="*/ 32544 w 261364"/>
              <a:gd name="connsiteY3" fmla="*/ 124204 h 476458"/>
              <a:gd name="connsiteX4" fmla="*/ 230653 w 261364"/>
              <a:gd name="connsiteY4" fmla="*/ 3 h 476458"/>
              <a:gd name="connsiteX0" fmla="*/ 300504 w 300504"/>
              <a:gd name="connsiteY0" fmla="*/ 476458 h 476458"/>
              <a:gd name="connsiteX1" fmla="*/ 73940 w 300504"/>
              <a:gd name="connsiteY1" fmla="*/ 458769 h 476458"/>
              <a:gd name="connsiteX2" fmla="*/ 4079 w 300504"/>
              <a:gd name="connsiteY2" fmla="*/ 308081 h 476458"/>
              <a:gd name="connsiteX3" fmla="*/ 32544 w 300504"/>
              <a:gd name="connsiteY3" fmla="*/ 124204 h 476458"/>
              <a:gd name="connsiteX4" fmla="*/ 230653 w 300504"/>
              <a:gd name="connsiteY4" fmla="*/ 3 h 476458"/>
              <a:gd name="connsiteX0" fmla="*/ 298659 w 298659"/>
              <a:gd name="connsiteY0" fmla="*/ 476458 h 476458"/>
              <a:gd name="connsiteX1" fmla="*/ 47188 w 298659"/>
              <a:gd name="connsiteY1" fmla="*/ 432550 h 476458"/>
              <a:gd name="connsiteX2" fmla="*/ 2234 w 298659"/>
              <a:gd name="connsiteY2" fmla="*/ 308081 h 476458"/>
              <a:gd name="connsiteX3" fmla="*/ 30699 w 298659"/>
              <a:gd name="connsiteY3" fmla="*/ 124204 h 476458"/>
              <a:gd name="connsiteX4" fmla="*/ 228808 w 298659"/>
              <a:gd name="connsiteY4" fmla="*/ 3 h 476458"/>
              <a:gd name="connsiteX0" fmla="*/ 318164 w 318164"/>
              <a:gd name="connsiteY0" fmla="*/ 476458 h 476458"/>
              <a:gd name="connsiteX1" fmla="*/ 66693 w 318164"/>
              <a:gd name="connsiteY1" fmla="*/ 432550 h 476458"/>
              <a:gd name="connsiteX2" fmla="*/ 390 w 318164"/>
              <a:gd name="connsiteY2" fmla="*/ 279677 h 476458"/>
              <a:gd name="connsiteX3" fmla="*/ 50204 w 318164"/>
              <a:gd name="connsiteY3" fmla="*/ 124204 h 476458"/>
              <a:gd name="connsiteX4" fmla="*/ 248313 w 318164"/>
              <a:gd name="connsiteY4" fmla="*/ 3 h 476458"/>
              <a:gd name="connsiteX0" fmla="*/ 317779 w 317779"/>
              <a:gd name="connsiteY0" fmla="*/ 476462 h 476462"/>
              <a:gd name="connsiteX1" fmla="*/ 66308 w 317779"/>
              <a:gd name="connsiteY1" fmla="*/ 432554 h 476462"/>
              <a:gd name="connsiteX2" fmla="*/ 5 w 317779"/>
              <a:gd name="connsiteY2" fmla="*/ 279681 h 476462"/>
              <a:gd name="connsiteX3" fmla="*/ 64051 w 317779"/>
              <a:gd name="connsiteY3" fmla="*/ 73954 h 476462"/>
              <a:gd name="connsiteX4" fmla="*/ 247928 w 317779"/>
              <a:gd name="connsiteY4" fmla="*/ 7 h 476462"/>
              <a:gd name="connsiteX0" fmla="*/ 319384 w 319384"/>
              <a:gd name="connsiteY0" fmla="*/ 476462 h 476462"/>
              <a:gd name="connsiteX1" fmla="*/ 121285 w 319384"/>
              <a:gd name="connsiteY1" fmla="*/ 454403 h 476462"/>
              <a:gd name="connsiteX2" fmla="*/ 1610 w 319384"/>
              <a:gd name="connsiteY2" fmla="*/ 279681 h 476462"/>
              <a:gd name="connsiteX3" fmla="*/ 65656 w 319384"/>
              <a:gd name="connsiteY3" fmla="*/ 73954 h 476462"/>
              <a:gd name="connsiteX4" fmla="*/ 249533 w 319384"/>
              <a:gd name="connsiteY4" fmla="*/ 7 h 476462"/>
              <a:gd name="connsiteX0" fmla="*/ 319384 w 319384"/>
              <a:gd name="connsiteY0" fmla="*/ 476462 h 476462"/>
              <a:gd name="connsiteX1" fmla="*/ 121285 w 319384"/>
              <a:gd name="connsiteY1" fmla="*/ 454403 h 476462"/>
              <a:gd name="connsiteX2" fmla="*/ 1610 w 319384"/>
              <a:gd name="connsiteY2" fmla="*/ 279681 h 476462"/>
              <a:gd name="connsiteX3" fmla="*/ 65656 w 319384"/>
              <a:gd name="connsiteY3" fmla="*/ 73954 h 476462"/>
              <a:gd name="connsiteX4" fmla="*/ 249533 w 319384"/>
              <a:gd name="connsiteY4" fmla="*/ 7 h 476462"/>
              <a:gd name="connsiteX0" fmla="*/ 318265 w 318265"/>
              <a:gd name="connsiteY0" fmla="*/ 476462 h 476462"/>
              <a:gd name="connsiteX1" fmla="*/ 91701 w 318265"/>
              <a:gd name="connsiteY1" fmla="*/ 428184 h 476462"/>
              <a:gd name="connsiteX2" fmla="*/ 491 w 318265"/>
              <a:gd name="connsiteY2" fmla="*/ 279681 h 476462"/>
              <a:gd name="connsiteX3" fmla="*/ 64537 w 318265"/>
              <a:gd name="connsiteY3" fmla="*/ 73954 h 476462"/>
              <a:gd name="connsiteX4" fmla="*/ 248414 w 318265"/>
              <a:gd name="connsiteY4" fmla="*/ 7 h 476462"/>
              <a:gd name="connsiteX0" fmla="*/ 318265 w 318265"/>
              <a:gd name="connsiteY0" fmla="*/ 476462 h 476462"/>
              <a:gd name="connsiteX1" fmla="*/ 91701 w 318265"/>
              <a:gd name="connsiteY1" fmla="*/ 428184 h 476462"/>
              <a:gd name="connsiteX2" fmla="*/ 491 w 318265"/>
              <a:gd name="connsiteY2" fmla="*/ 279681 h 476462"/>
              <a:gd name="connsiteX3" fmla="*/ 64537 w 318265"/>
              <a:gd name="connsiteY3" fmla="*/ 73954 h 476462"/>
              <a:gd name="connsiteX4" fmla="*/ 248414 w 318265"/>
              <a:gd name="connsiteY4" fmla="*/ 7 h 476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8265" h="476462">
                <a:moveTo>
                  <a:pt x="318265" y="476462"/>
                </a:moveTo>
                <a:cubicBezTo>
                  <a:pt x="281691" y="460040"/>
                  <a:pt x="176686" y="477003"/>
                  <a:pt x="91701" y="428184"/>
                </a:cubicBezTo>
                <a:cubicBezTo>
                  <a:pt x="42297" y="401214"/>
                  <a:pt x="5018" y="338719"/>
                  <a:pt x="491" y="279681"/>
                </a:cubicBezTo>
                <a:cubicBezTo>
                  <a:pt x="-4036" y="220643"/>
                  <a:pt x="23217" y="120566"/>
                  <a:pt x="64537" y="73954"/>
                </a:cubicBezTo>
                <a:cubicBezTo>
                  <a:pt x="105857" y="27342"/>
                  <a:pt x="157926" y="-522"/>
                  <a:pt x="248414" y="7"/>
                </a:cubicBezTo>
              </a:path>
            </a:pathLst>
          </a:custGeom>
          <a:noFill/>
          <a:ln w="127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lowchart: Off-page Connector 12">
            <a:extLst>
              <a:ext uri="{FF2B5EF4-FFF2-40B4-BE49-F238E27FC236}">
                <a16:creationId xmlns:a16="http://schemas.microsoft.com/office/drawing/2014/main" id="{08C97982-FBBB-63BB-4899-36274E192C68}"/>
              </a:ext>
            </a:extLst>
          </p:cNvPr>
          <p:cNvSpPr/>
          <p:nvPr/>
        </p:nvSpPr>
        <p:spPr>
          <a:xfrm rot="16200000" flipH="1">
            <a:off x="6192160" y="2312026"/>
            <a:ext cx="360040" cy="360000"/>
          </a:xfrm>
          <a:prstGeom prst="flowChartOffpageConnector">
            <a:avLst/>
          </a:prstGeom>
          <a:solidFill>
            <a:srgbClr val="32CBC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4" name="Flowchart: Off-page Connector 13">
            <a:extLst>
              <a:ext uri="{FF2B5EF4-FFF2-40B4-BE49-F238E27FC236}">
                <a16:creationId xmlns:a16="http://schemas.microsoft.com/office/drawing/2014/main" id="{4F48FA98-59DB-B052-8A4C-3070D5B4B0A9}"/>
              </a:ext>
            </a:extLst>
          </p:cNvPr>
          <p:cNvSpPr/>
          <p:nvPr/>
        </p:nvSpPr>
        <p:spPr>
          <a:xfrm rot="16200000" flipH="1">
            <a:off x="6342020" y="2890032"/>
            <a:ext cx="95964" cy="127463"/>
          </a:xfrm>
          <a:prstGeom prst="flowChartOffpage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5" name="Flowchart: Off-page Connector 14">
            <a:extLst>
              <a:ext uri="{FF2B5EF4-FFF2-40B4-BE49-F238E27FC236}">
                <a16:creationId xmlns:a16="http://schemas.microsoft.com/office/drawing/2014/main" id="{F74A98C7-B162-AC9F-2BC2-6C61A329642E}"/>
              </a:ext>
            </a:extLst>
          </p:cNvPr>
          <p:cNvSpPr/>
          <p:nvPr/>
        </p:nvSpPr>
        <p:spPr>
          <a:xfrm rot="16200000" flipH="1">
            <a:off x="6341699" y="3067330"/>
            <a:ext cx="95962" cy="126000"/>
          </a:xfrm>
          <a:prstGeom prst="flowChartOffpage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6" name="Flowchart: Off-page Connector 15">
            <a:extLst>
              <a:ext uri="{FF2B5EF4-FFF2-40B4-BE49-F238E27FC236}">
                <a16:creationId xmlns:a16="http://schemas.microsoft.com/office/drawing/2014/main" id="{4EC30EB2-3EA0-8C81-D89F-AE842CC7F837}"/>
              </a:ext>
            </a:extLst>
          </p:cNvPr>
          <p:cNvSpPr/>
          <p:nvPr/>
        </p:nvSpPr>
        <p:spPr>
          <a:xfrm rot="16200000" flipV="1">
            <a:off x="6328469" y="3217666"/>
            <a:ext cx="95962" cy="126000"/>
          </a:xfrm>
          <a:prstGeom prst="flowChartOffpage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3385427-533A-47BC-6325-8417B1E0884F}"/>
              </a:ext>
            </a:extLst>
          </p:cNvPr>
          <p:cNvSpPr txBox="1"/>
          <p:nvPr/>
        </p:nvSpPr>
        <p:spPr>
          <a:xfrm>
            <a:off x="6704620" y="2643889"/>
            <a:ext cx="4956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/>
              <a:t>=</a:t>
            </a:r>
            <a:endParaRPr lang="en-US" sz="12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D471FF6-6ACD-9C97-5669-0FBA21CCD07E}"/>
              </a:ext>
            </a:extLst>
          </p:cNvPr>
          <p:cNvSpPr/>
          <p:nvPr/>
        </p:nvSpPr>
        <p:spPr>
          <a:xfrm>
            <a:off x="556416" y="3982423"/>
            <a:ext cx="916653" cy="922741"/>
          </a:xfrm>
          <a:prstGeom prst="rect">
            <a:avLst/>
          </a:prstGeom>
          <a:solidFill>
            <a:srgbClr val="A5C3EF"/>
          </a:solidFill>
          <a:ln w="12700">
            <a:solidFill>
              <a:schemeClr val="tx1"/>
            </a:solidFill>
            <a:tailEnd type="none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tIns="0" bIns="0" anchor="t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fi-FI" sz="1200" b="1" i="1" dirty="0" err="1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component</a:t>
            </a:r>
            <a:r>
              <a:rPr lang="fi-FI" sz="1200" b="1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fi-FI" sz="1200" b="1" dirty="0" err="1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Sender</a:t>
            </a:r>
            <a:endParaRPr lang="fi-FI" sz="1200" b="1" dirty="0">
              <a:solidFill>
                <a:prstClr val="black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EBEE64F-409A-7D71-AA50-7B41FB880672}"/>
              </a:ext>
            </a:extLst>
          </p:cNvPr>
          <p:cNvSpPr txBox="1"/>
          <p:nvPr/>
        </p:nvSpPr>
        <p:spPr>
          <a:xfrm>
            <a:off x="1443455" y="4125927"/>
            <a:ext cx="12961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/>
              <a:t>MIF</a:t>
            </a:r>
          </a:p>
        </p:txBody>
      </p:sp>
      <p:sp>
        <p:nvSpPr>
          <p:cNvPr id="28" name="Flowchart: Off-page Connector 27">
            <a:extLst>
              <a:ext uri="{FF2B5EF4-FFF2-40B4-BE49-F238E27FC236}">
                <a16:creationId xmlns:a16="http://schemas.microsoft.com/office/drawing/2014/main" id="{FEF9CCAD-0C3D-8011-5644-83056ED6B974}"/>
              </a:ext>
            </a:extLst>
          </p:cNvPr>
          <p:cNvSpPr/>
          <p:nvPr/>
        </p:nvSpPr>
        <p:spPr>
          <a:xfrm rot="16200000" flipH="1">
            <a:off x="1276476" y="4389512"/>
            <a:ext cx="360040" cy="360000"/>
          </a:xfrm>
          <a:prstGeom prst="flowChartOffpageConnector">
            <a:avLst/>
          </a:prstGeom>
          <a:solidFill>
            <a:srgbClr val="32CBC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6080794-3F86-C870-D4AF-DE0AEA386D57}"/>
              </a:ext>
            </a:extLst>
          </p:cNvPr>
          <p:cNvSpPr/>
          <p:nvPr/>
        </p:nvSpPr>
        <p:spPr>
          <a:xfrm>
            <a:off x="2081901" y="3982423"/>
            <a:ext cx="916653" cy="922741"/>
          </a:xfrm>
          <a:prstGeom prst="rect">
            <a:avLst/>
          </a:prstGeom>
          <a:solidFill>
            <a:srgbClr val="CEDFFF"/>
          </a:solidFill>
          <a:ln w="12700">
            <a:solidFill>
              <a:schemeClr val="tx1"/>
            </a:solidFill>
            <a:tailEnd type="none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36000" tIns="0" rIns="36000" bIns="0" anchor="t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fi-FI" sz="1200" b="1" i="1" dirty="0" err="1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component</a:t>
            </a:r>
            <a:r>
              <a:rPr lang="fi-FI" sz="1200" b="1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fi-FI" sz="1200" b="1" dirty="0" err="1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Interconnect</a:t>
            </a:r>
            <a:endParaRPr lang="fi-FI" sz="1200" b="1" dirty="0">
              <a:solidFill>
                <a:prstClr val="black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0" name="Flowchart: Off-page Connector 49">
            <a:extLst>
              <a:ext uri="{FF2B5EF4-FFF2-40B4-BE49-F238E27FC236}">
                <a16:creationId xmlns:a16="http://schemas.microsoft.com/office/drawing/2014/main" id="{E1C82102-D6B6-0675-2C20-6CF44D76D664}"/>
              </a:ext>
            </a:extLst>
          </p:cNvPr>
          <p:cNvSpPr/>
          <p:nvPr/>
        </p:nvSpPr>
        <p:spPr>
          <a:xfrm rot="16200000" flipH="1">
            <a:off x="2801961" y="4389512"/>
            <a:ext cx="360040" cy="360000"/>
          </a:xfrm>
          <a:prstGeom prst="flowChartOffpageConnector">
            <a:avLst/>
          </a:prstGeom>
          <a:solidFill>
            <a:srgbClr val="00FD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B11DC2B-D26F-3EB8-6360-8DBE9EBD5D66}"/>
              </a:ext>
            </a:extLst>
          </p:cNvPr>
          <p:cNvSpPr/>
          <p:nvPr/>
        </p:nvSpPr>
        <p:spPr>
          <a:xfrm>
            <a:off x="3599892" y="3994039"/>
            <a:ext cx="916653" cy="922741"/>
          </a:xfrm>
          <a:prstGeom prst="rect">
            <a:avLst/>
          </a:prstGeom>
          <a:solidFill>
            <a:srgbClr val="A5C3EF"/>
          </a:solidFill>
          <a:ln w="12700">
            <a:solidFill>
              <a:schemeClr val="tx1"/>
            </a:solidFill>
            <a:tailEnd type="none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tIns="0" bIns="0" anchor="t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fi-FI" sz="1200" b="1" i="1" dirty="0" err="1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component</a:t>
            </a:r>
            <a:r>
              <a:rPr lang="fi-FI" sz="1200" b="1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fi-FI" sz="1200" b="1" dirty="0" err="1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Receiver</a:t>
            </a:r>
            <a:endParaRPr lang="fi-FI" sz="1200" b="1" dirty="0">
              <a:solidFill>
                <a:prstClr val="black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57A3870-9541-7F42-5388-767F25555492}"/>
              </a:ext>
            </a:extLst>
          </p:cNvPr>
          <p:cNvSpPr txBox="1"/>
          <p:nvPr/>
        </p:nvSpPr>
        <p:spPr>
          <a:xfrm>
            <a:off x="3253340" y="4749532"/>
            <a:ext cx="12961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/>
              <a:t>SIF</a:t>
            </a:r>
          </a:p>
        </p:txBody>
      </p:sp>
      <p:sp>
        <p:nvSpPr>
          <p:cNvPr id="55" name="Flowchart: Off-page Connector 54">
            <a:extLst>
              <a:ext uri="{FF2B5EF4-FFF2-40B4-BE49-F238E27FC236}">
                <a16:creationId xmlns:a16="http://schemas.microsoft.com/office/drawing/2014/main" id="{D4CE1E9D-014D-EAD2-CB96-5D4FCC1DFD3B}"/>
              </a:ext>
            </a:extLst>
          </p:cNvPr>
          <p:cNvSpPr/>
          <p:nvPr/>
        </p:nvSpPr>
        <p:spPr>
          <a:xfrm rot="16200000" flipH="1">
            <a:off x="3463625" y="4388539"/>
            <a:ext cx="360040" cy="360000"/>
          </a:xfrm>
          <a:prstGeom prst="flowChartOffpageConnector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56" name="Flowchart: Off-page Connector 55">
            <a:extLst>
              <a:ext uri="{FF2B5EF4-FFF2-40B4-BE49-F238E27FC236}">
                <a16:creationId xmlns:a16="http://schemas.microsoft.com/office/drawing/2014/main" id="{589218B9-F37A-9A1E-14C4-F0D657D8DB1B}"/>
              </a:ext>
            </a:extLst>
          </p:cNvPr>
          <p:cNvSpPr/>
          <p:nvPr/>
        </p:nvSpPr>
        <p:spPr>
          <a:xfrm rot="16200000" flipH="1">
            <a:off x="1925003" y="4388539"/>
            <a:ext cx="360040" cy="360000"/>
          </a:xfrm>
          <a:prstGeom prst="flowChartOffpageConnector">
            <a:avLst/>
          </a:prstGeom>
          <a:solidFill>
            <a:srgbClr val="CBFDF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4B1C801-2BAC-D536-A0CF-B5D132ED0162}"/>
              </a:ext>
            </a:extLst>
          </p:cNvPr>
          <p:cNvSpPr txBox="1"/>
          <p:nvPr/>
        </p:nvSpPr>
        <p:spPr>
          <a:xfrm>
            <a:off x="1564528" y="4735125"/>
            <a:ext cx="12961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/>
              <a:t>MMIF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BD8F8B4-43A3-071F-5B2A-67B4DD2531C1}"/>
              </a:ext>
            </a:extLst>
          </p:cNvPr>
          <p:cNvSpPr txBox="1"/>
          <p:nvPr/>
        </p:nvSpPr>
        <p:spPr>
          <a:xfrm>
            <a:off x="2956118" y="4123313"/>
            <a:ext cx="12961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/>
              <a:t>MSIF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A99DFD56-50E2-7CB8-AE61-730981988F4D}"/>
              </a:ext>
            </a:extLst>
          </p:cNvPr>
          <p:cNvCxnSpPr>
            <a:cxnSpLocks/>
            <a:stCxn id="28" idx="2"/>
            <a:endCxn id="56" idx="0"/>
          </p:cNvCxnSpPr>
          <p:nvPr/>
        </p:nvCxnSpPr>
        <p:spPr>
          <a:xfrm flipV="1">
            <a:off x="1636496" y="4568539"/>
            <a:ext cx="288527" cy="9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064DBC80-5022-BC19-AEE3-AB972B03D222}"/>
              </a:ext>
            </a:extLst>
          </p:cNvPr>
          <p:cNvCxnSpPr>
            <a:cxnSpLocks/>
            <a:stCxn id="50" idx="2"/>
            <a:endCxn id="55" idx="0"/>
          </p:cNvCxnSpPr>
          <p:nvPr/>
        </p:nvCxnSpPr>
        <p:spPr>
          <a:xfrm flipV="1">
            <a:off x="3161981" y="4568539"/>
            <a:ext cx="301664" cy="9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6D0C61B5-7A51-5C66-F4B1-897223679463}"/>
              </a:ext>
            </a:extLst>
          </p:cNvPr>
          <p:cNvSpPr/>
          <p:nvPr/>
        </p:nvSpPr>
        <p:spPr>
          <a:xfrm>
            <a:off x="4948904" y="3938941"/>
            <a:ext cx="916653" cy="922741"/>
          </a:xfrm>
          <a:prstGeom prst="rect">
            <a:avLst/>
          </a:prstGeom>
          <a:solidFill>
            <a:srgbClr val="A5C3EF"/>
          </a:solidFill>
          <a:ln w="12700">
            <a:solidFill>
              <a:schemeClr val="tx1"/>
            </a:solidFill>
            <a:tailEnd type="none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tIns="0" bIns="0" anchor="t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fi-FI" sz="1200" b="1" i="1" dirty="0" err="1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component</a:t>
            </a:r>
            <a:r>
              <a:rPr lang="fi-FI" sz="1200" b="1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fi-FI" sz="1200" b="1" dirty="0" err="1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Sender</a:t>
            </a:r>
            <a:endParaRPr lang="fi-FI" sz="1200" b="1" dirty="0">
              <a:solidFill>
                <a:prstClr val="black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CC1C06B3-99B4-E630-616D-72CFDA6D5E44}"/>
              </a:ext>
            </a:extLst>
          </p:cNvPr>
          <p:cNvSpPr txBox="1"/>
          <p:nvPr/>
        </p:nvSpPr>
        <p:spPr>
          <a:xfrm>
            <a:off x="5835943" y="4082445"/>
            <a:ext cx="12961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/>
              <a:t>IIF</a:t>
            </a:r>
          </a:p>
        </p:txBody>
      </p:sp>
      <p:sp>
        <p:nvSpPr>
          <p:cNvPr id="73" name="Flowchart: Off-page Connector 72">
            <a:extLst>
              <a:ext uri="{FF2B5EF4-FFF2-40B4-BE49-F238E27FC236}">
                <a16:creationId xmlns:a16="http://schemas.microsoft.com/office/drawing/2014/main" id="{58C990C2-0419-6459-93B8-5D5D7F4FDA07}"/>
              </a:ext>
            </a:extLst>
          </p:cNvPr>
          <p:cNvSpPr/>
          <p:nvPr/>
        </p:nvSpPr>
        <p:spPr>
          <a:xfrm rot="16200000" flipH="1">
            <a:off x="5668964" y="4346030"/>
            <a:ext cx="360040" cy="360000"/>
          </a:xfrm>
          <a:prstGeom prst="flowChartOffpageConnector">
            <a:avLst/>
          </a:prstGeom>
          <a:solidFill>
            <a:srgbClr val="32CBC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D2D42F08-AF7F-9C1C-3583-8CA27050312A}"/>
              </a:ext>
            </a:extLst>
          </p:cNvPr>
          <p:cNvSpPr/>
          <p:nvPr/>
        </p:nvSpPr>
        <p:spPr>
          <a:xfrm>
            <a:off x="6474389" y="3938941"/>
            <a:ext cx="916653" cy="922741"/>
          </a:xfrm>
          <a:prstGeom prst="rect">
            <a:avLst/>
          </a:prstGeom>
          <a:solidFill>
            <a:srgbClr val="CEDFFF"/>
          </a:solidFill>
          <a:ln w="12700">
            <a:solidFill>
              <a:schemeClr val="tx1"/>
            </a:solidFill>
            <a:tailEnd type="none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36000" tIns="0" rIns="36000" bIns="0" anchor="t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fi-FI" sz="1200" b="1" i="1" dirty="0" err="1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component</a:t>
            </a:r>
            <a:r>
              <a:rPr lang="fi-FI" sz="1200" b="1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fi-FI" sz="1200" b="1" dirty="0" err="1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Interconnect</a:t>
            </a:r>
            <a:endParaRPr lang="fi-FI" sz="1200" b="1" dirty="0">
              <a:solidFill>
                <a:prstClr val="black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5" name="Flowchart: Off-page Connector 74">
            <a:extLst>
              <a:ext uri="{FF2B5EF4-FFF2-40B4-BE49-F238E27FC236}">
                <a16:creationId xmlns:a16="http://schemas.microsoft.com/office/drawing/2014/main" id="{9DCD9492-B3A5-BEA7-4CD4-0D77F06F7C39}"/>
              </a:ext>
            </a:extLst>
          </p:cNvPr>
          <p:cNvSpPr/>
          <p:nvPr/>
        </p:nvSpPr>
        <p:spPr>
          <a:xfrm rot="16200000" flipH="1">
            <a:off x="7194449" y="4346030"/>
            <a:ext cx="360040" cy="360000"/>
          </a:xfrm>
          <a:prstGeom prst="flowChartOffpageConnector">
            <a:avLst/>
          </a:prstGeom>
          <a:solidFill>
            <a:srgbClr val="00FD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DEE6DBED-D93E-2577-99D2-766D9E2F2958}"/>
              </a:ext>
            </a:extLst>
          </p:cNvPr>
          <p:cNvSpPr/>
          <p:nvPr/>
        </p:nvSpPr>
        <p:spPr>
          <a:xfrm>
            <a:off x="7992380" y="3950557"/>
            <a:ext cx="916653" cy="922741"/>
          </a:xfrm>
          <a:prstGeom prst="rect">
            <a:avLst/>
          </a:prstGeom>
          <a:solidFill>
            <a:srgbClr val="A5C3EF"/>
          </a:solidFill>
          <a:ln w="12700">
            <a:solidFill>
              <a:schemeClr val="tx1"/>
            </a:solidFill>
            <a:tailEnd type="none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tIns="0" bIns="0" anchor="t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fi-FI" sz="1200" b="1" i="1" dirty="0" err="1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component</a:t>
            </a:r>
            <a:r>
              <a:rPr lang="fi-FI" sz="1200" b="1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fi-FI" sz="1200" b="1" dirty="0" err="1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Receiver</a:t>
            </a:r>
            <a:endParaRPr lang="fi-FI" sz="1200" b="1" dirty="0">
              <a:solidFill>
                <a:prstClr val="black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7B2B088-7D5F-25FB-9609-519F2214520D}"/>
              </a:ext>
            </a:extLst>
          </p:cNvPr>
          <p:cNvSpPr txBox="1"/>
          <p:nvPr/>
        </p:nvSpPr>
        <p:spPr>
          <a:xfrm>
            <a:off x="7645828" y="4706050"/>
            <a:ext cx="12961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/>
              <a:t>TIF</a:t>
            </a:r>
          </a:p>
        </p:txBody>
      </p:sp>
      <p:sp>
        <p:nvSpPr>
          <p:cNvPr id="78" name="Flowchart: Off-page Connector 77">
            <a:extLst>
              <a:ext uri="{FF2B5EF4-FFF2-40B4-BE49-F238E27FC236}">
                <a16:creationId xmlns:a16="http://schemas.microsoft.com/office/drawing/2014/main" id="{DAC9C4AD-7F5F-D34A-EE25-69D15F69321D}"/>
              </a:ext>
            </a:extLst>
          </p:cNvPr>
          <p:cNvSpPr/>
          <p:nvPr/>
        </p:nvSpPr>
        <p:spPr>
          <a:xfrm rot="16200000" flipH="1">
            <a:off x="7856113" y="4345057"/>
            <a:ext cx="360040" cy="360000"/>
          </a:xfrm>
          <a:prstGeom prst="flowChartOffpageConnector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79" name="Flowchart: Off-page Connector 78">
            <a:extLst>
              <a:ext uri="{FF2B5EF4-FFF2-40B4-BE49-F238E27FC236}">
                <a16:creationId xmlns:a16="http://schemas.microsoft.com/office/drawing/2014/main" id="{F5502734-DAD2-98A6-3F99-1435B202680E}"/>
              </a:ext>
            </a:extLst>
          </p:cNvPr>
          <p:cNvSpPr/>
          <p:nvPr/>
        </p:nvSpPr>
        <p:spPr>
          <a:xfrm rot="16200000" flipH="1">
            <a:off x="6317491" y="4345057"/>
            <a:ext cx="360040" cy="360000"/>
          </a:xfrm>
          <a:prstGeom prst="flowChartOffpageConnector">
            <a:avLst/>
          </a:prstGeom>
          <a:solidFill>
            <a:srgbClr val="CBFDF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38DB61C6-5CED-5D0A-4F80-720FCE3685A8}"/>
              </a:ext>
            </a:extLst>
          </p:cNvPr>
          <p:cNvSpPr txBox="1"/>
          <p:nvPr/>
        </p:nvSpPr>
        <p:spPr>
          <a:xfrm>
            <a:off x="5957016" y="4691643"/>
            <a:ext cx="12961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/>
              <a:t>MIIF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B04EE85-26E1-4DDC-F432-BC5A2CD46745}"/>
              </a:ext>
            </a:extLst>
          </p:cNvPr>
          <p:cNvSpPr txBox="1"/>
          <p:nvPr/>
        </p:nvSpPr>
        <p:spPr>
          <a:xfrm>
            <a:off x="7348606" y="4079831"/>
            <a:ext cx="12961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/>
              <a:t>MTIF</a:t>
            </a: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0404F00D-E015-BF59-0BF5-80DF06A117E7}"/>
              </a:ext>
            </a:extLst>
          </p:cNvPr>
          <p:cNvCxnSpPr>
            <a:cxnSpLocks/>
            <a:stCxn id="73" idx="2"/>
            <a:endCxn id="79" idx="0"/>
          </p:cNvCxnSpPr>
          <p:nvPr/>
        </p:nvCxnSpPr>
        <p:spPr>
          <a:xfrm flipV="1">
            <a:off x="6028984" y="4525057"/>
            <a:ext cx="288527" cy="9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D5E1F341-6944-98B0-9FD5-680591661A36}"/>
              </a:ext>
            </a:extLst>
          </p:cNvPr>
          <p:cNvCxnSpPr>
            <a:cxnSpLocks/>
            <a:stCxn id="75" idx="2"/>
            <a:endCxn id="78" idx="0"/>
          </p:cNvCxnSpPr>
          <p:nvPr/>
        </p:nvCxnSpPr>
        <p:spPr>
          <a:xfrm flipV="1">
            <a:off x="7554469" y="4525057"/>
            <a:ext cx="301664" cy="9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39175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Indirect </a:t>
            </a:r>
            <a:r>
              <a:rPr lang="fi-FI" dirty="0" err="1"/>
              <a:t>interfaces</a:t>
            </a:r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1043609" y="1988840"/>
            <a:ext cx="2012534" cy="2412268"/>
          </a:xfrm>
          <a:prstGeom prst="rect">
            <a:avLst/>
          </a:prstGeom>
          <a:solidFill>
            <a:srgbClr val="C3D0F0"/>
          </a:solidFill>
          <a:ln w="12700">
            <a:solidFill>
              <a:schemeClr val="tx1"/>
            </a:solidFill>
            <a:tailEnd type="none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tIns="0" bIns="0" anchor="t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fi-FI" sz="1200" b="1" i="1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component</a:t>
            </a:r>
            <a:r>
              <a:rPr lang="fi-FI" sz="1200" b="1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 Accelerator</a:t>
            </a:r>
          </a:p>
        </p:txBody>
      </p:sp>
      <p:sp>
        <p:nvSpPr>
          <p:cNvPr id="48" name="Flowchart: Off-page Connector 47"/>
          <p:cNvSpPr/>
          <p:nvPr/>
        </p:nvSpPr>
        <p:spPr>
          <a:xfrm rot="16200000">
            <a:off x="894390" y="2488749"/>
            <a:ext cx="360040" cy="360000"/>
          </a:xfrm>
          <a:prstGeom prst="flowChartOffpageConnector">
            <a:avLst/>
          </a:prstGeom>
          <a:solidFill>
            <a:srgbClr val="32996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49" name="TextBox 48"/>
          <p:cNvSpPr txBox="1"/>
          <p:nvPr/>
        </p:nvSpPr>
        <p:spPr>
          <a:xfrm>
            <a:off x="1962752" y="2114736"/>
            <a:ext cx="10121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i="1" dirty="0"/>
              <a:t>memory map</a:t>
            </a:r>
            <a:r>
              <a:rPr lang="fi-FI" sz="1200" dirty="0"/>
              <a:t> MM0</a:t>
            </a:r>
            <a:endParaRPr lang="en-US" sz="1200" dirty="0"/>
          </a:p>
        </p:txBody>
      </p:sp>
      <p:sp>
        <p:nvSpPr>
          <p:cNvPr id="51" name="Flowchart: Process 50"/>
          <p:cNvSpPr/>
          <p:nvPr/>
        </p:nvSpPr>
        <p:spPr>
          <a:xfrm>
            <a:off x="2059547" y="2527360"/>
            <a:ext cx="720000" cy="144000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53" name="Flowchart: Process 52"/>
          <p:cNvSpPr/>
          <p:nvPr/>
        </p:nvSpPr>
        <p:spPr>
          <a:xfrm>
            <a:off x="2059547" y="2671392"/>
            <a:ext cx="720000" cy="144000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54" name="TextBox 53"/>
          <p:cNvSpPr txBox="1"/>
          <p:nvPr/>
        </p:nvSpPr>
        <p:spPr>
          <a:xfrm>
            <a:off x="2271925" y="2470685"/>
            <a:ext cx="2952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000" dirty="0"/>
              <a:t>r0</a:t>
            </a:r>
            <a:endParaRPr lang="en-US" sz="1000" dirty="0"/>
          </a:p>
        </p:txBody>
      </p:sp>
      <p:sp>
        <p:nvSpPr>
          <p:cNvPr id="55" name="TextBox 54"/>
          <p:cNvSpPr txBox="1"/>
          <p:nvPr/>
        </p:nvSpPr>
        <p:spPr>
          <a:xfrm>
            <a:off x="2271925" y="2618322"/>
            <a:ext cx="2952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000" dirty="0"/>
              <a:t>r1</a:t>
            </a:r>
            <a:endParaRPr lang="en-US" sz="1000" dirty="0"/>
          </a:p>
        </p:txBody>
      </p:sp>
      <p:sp>
        <p:nvSpPr>
          <p:cNvPr id="58" name="Left-Right Arrow 57"/>
          <p:cNvSpPr/>
          <p:nvPr/>
        </p:nvSpPr>
        <p:spPr>
          <a:xfrm>
            <a:off x="1301629" y="2557032"/>
            <a:ext cx="696503" cy="215804"/>
          </a:xfrm>
          <a:prstGeom prst="left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69" name="TextBox 68"/>
          <p:cNvSpPr txBox="1"/>
          <p:nvPr/>
        </p:nvSpPr>
        <p:spPr>
          <a:xfrm>
            <a:off x="1962752" y="3346374"/>
            <a:ext cx="11022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i="1" dirty="0"/>
              <a:t>memory map</a:t>
            </a:r>
            <a:r>
              <a:rPr lang="fi-FI" sz="1200" dirty="0"/>
              <a:t> MM1</a:t>
            </a:r>
            <a:endParaRPr lang="en-US" sz="1200" dirty="0"/>
          </a:p>
        </p:txBody>
      </p:sp>
      <p:sp>
        <p:nvSpPr>
          <p:cNvPr id="73" name="Flowchart: Off-page Connector 72"/>
          <p:cNvSpPr/>
          <p:nvPr/>
        </p:nvSpPr>
        <p:spPr>
          <a:xfrm rot="16200000" flipH="1">
            <a:off x="1283122" y="3885231"/>
            <a:ext cx="360040" cy="360000"/>
          </a:xfrm>
          <a:prstGeom prst="flowChartOffpageConnector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74" name="TextBox 73"/>
          <p:cNvSpPr txBox="1"/>
          <p:nvPr/>
        </p:nvSpPr>
        <p:spPr>
          <a:xfrm>
            <a:off x="1095198" y="3345151"/>
            <a:ext cx="9240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200" i="1" dirty="0"/>
              <a:t>Indirect </a:t>
            </a:r>
          </a:p>
          <a:p>
            <a:r>
              <a:rPr lang="fi-FI" sz="1200" i="1" dirty="0"/>
              <a:t>interface </a:t>
            </a:r>
            <a:r>
              <a:rPr lang="fi-FI" sz="1200" dirty="0"/>
              <a:t>II0</a:t>
            </a:r>
            <a:endParaRPr lang="en-US" sz="1200" dirty="0"/>
          </a:p>
        </p:txBody>
      </p:sp>
      <p:cxnSp>
        <p:nvCxnSpPr>
          <p:cNvPr id="76" name="Elbow Connector 75"/>
          <p:cNvCxnSpPr>
            <a:stCxn id="51" idx="3"/>
            <a:endCxn id="73" idx="0"/>
          </p:cNvCxnSpPr>
          <p:nvPr/>
        </p:nvCxnSpPr>
        <p:spPr>
          <a:xfrm flipH="1">
            <a:off x="1283142" y="2599359"/>
            <a:ext cx="1496405" cy="1404000"/>
          </a:xfrm>
          <a:prstGeom prst="bentConnector5">
            <a:avLst>
              <a:gd name="adj1" fmla="val -14428"/>
              <a:gd name="adj2" fmla="val 41162"/>
              <a:gd name="adj3" fmla="val 10933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Elbow Connector 79"/>
          <p:cNvCxnSpPr>
            <a:stCxn id="53" idx="3"/>
            <a:endCxn id="73" idx="0"/>
          </p:cNvCxnSpPr>
          <p:nvPr/>
        </p:nvCxnSpPr>
        <p:spPr>
          <a:xfrm flipH="1">
            <a:off x="1283142" y="2743392"/>
            <a:ext cx="1496405" cy="1404000"/>
          </a:xfrm>
          <a:prstGeom prst="bentConnector5">
            <a:avLst>
              <a:gd name="adj1" fmla="val -10609"/>
              <a:gd name="adj2" fmla="val 18326"/>
              <a:gd name="adj3" fmla="val 11273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Left-Right Arrow 117"/>
          <p:cNvSpPr/>
          <p:nvPr/>
        </p:nvSpPr>
        <p:spPr>
          <a:xfrm>
            <a:off x="1691268" y="3962936"/>
            <a:ext cx="324233" cy="215804"/>
          </a:xfrm>
          <a:prstGeom prst="left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27" name="TextBox 126"/>
          <p:cNvSpPr txBox="1"/>
          <p:nvPr/>
        </p:nvSpPr>
        <p:spPr>
          <a:xfrm>
            <a:off x="1671324" y="2787315"/>
            <a:ext cx="720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i-FI" sz="1200" i="1" dirty="0"/>
              <a:t>data</a:t>
            </a:r>
            <a:r>
              <a:rPr lang="fi-FI" sz="1200" dirty="0"/>
              <a:t>  </a:t>
            </a:r>
            <a:r>
              <a:rPr lang="fi-FI" sz="1200" dirty="0" err="1"/>
              <a:t>address</a:t>
            </a:r>
            <a:endParaRPr lang="en-US" sz="1200" dirty="0"/>
          </a:p>
        </p:txBody>
      </p:sp>
      <p:grpSp>
        <p:nvGrpSpPr>
          <p:cNvPr id="145" name="Group 144"/>
          <p:cNvGrpSpPr/>
          <p:nvPr/>
        </p:nvGrpSpPr>
        <p:grpSpPr>
          <a:xfrm>
            <a:off x="2059547" y="3713933"/>
            <a:ext cx="720000" cy="536284"/>
            <a:chOff x="2414587" y="6002470"/>
            <a:chExt cx="720000" cy="536284"/>
          </a:xfrm>
        </p:grpSpPr>
        <p:sp>
          <p:nvSpPr>
            <p:cNvPr id="132" name="Flowchart: Process 131"/>
            <p:cNvSpPr/>
            <p:nvPr/>
          </p:nvSpPr>
          <p:spPr>
            <a:xfrm>
              <a:off x="2414587" y="6206366"/>
              <a:ext cx="720000" cy="144000"/>
            </a:xfrm>
            <a:prstGeom prst="flowChartProces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2626965" y="6148533"/>
              <a:ext cx="29527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i-FI" sz="1000" dirty="0"/>
                <a:t>r7</a:t>
              </a:r>
              <a:endParaRPr lang="en-US" sz="1000" dirty="0"/>
            </a:p>
          </p:txBody>
        </p:sp>
        <p:sp>
          <p:nvSpPr>
            <p:cNvPr id="134" name="Flowchart: Process 133"/>
            <p:cNvSpPr/>
            <p:nvPr/>
          </p:nvSpPr>
          <p:spPr>
            <a:xfrm>
              <a:off x="2414587" y="6350366"/>
              <a:ext cx="720000" cy="144000"/>
            </a:xfrm>
            <a:prstGeom prst="flowChartProces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2626965" y="6292533"/>
              <a:ext cx="28084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i-FI" sz="1000" dirty="0"/>
                <a:t>…</a:t>
              </a:r>
              <a:endParaRPr lang="en-US" sz="1000" dirty="0"/>
            </a:p>
          </p:txBody>
        </p:sp>
        <p:sp>
          <p:nvSpPr>
            <p:cNvPr id="136" name="Flowchart: Process 135"/>
            <p:cNvSpPr/>
            <p:nvPr/>
          </p:nvSpPr>
          <p:spPr>
            <a:xfrm>
              <a:off x="2414587" y="6062334"/>
              <a:ext cx="720000" cy="144000"/>
            </a:xfrm>
            <a:prstGeom prst="flowChartProces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2436719" y="6002470"/>
              <a:ext cx="66717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i-FI" sz="1000" dirty="0"/>
                <a:t>r6: (data)</a:t>
              </a:r>
              <a:endParaRPr lang="en-US" sz="1000" dirty="0"/>
            </a:p>
          </p:txBody>
        </p:sp>
      </p:grpSp>
      <p:sp>
        <p:nvSpPr>
          <p:cNvPr id="131" name="TextBox 130"/>
          <p:cNvSpPr txBox="1"/>
          <p:nvPr/>
        </p:nvSpPr>
        <p:spPr>
          <a:xfrm>
            <a:off x="1567503" y="3713778"/>
            <a:ext cx="5661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000" dirty="0"/>
              <a:t>#(addr)</a:t>
            </a:r>
            <a:endParaRPr lang="en-US" sz="1000" dirty="0"/>
          </a:p>
        </p:txBody>
      </p:sp>
      <p:sp>
        <p:nvSpPr>
          <p:cNvPr id="215" name="Rectangle 214"/>
          <p:cNvSpPr/>
          <p:nvPr/>
        </p:nvSpPr>
        <p:spPr>
          <a:xfrm>
            <a:off x="6012160" y="1994718"/>
            <a:ext cx="2012534" cy="2406390"/>
          </a:xfrm>
          <a:prstGeom prst="rect">
            <a:avLst/>
          </a:prstGeom>
          <a:solidFill>
            <a:srgbClr val="C3D0F0"/>
          </a:solidFill>
          <a:ln w="12700">
            <a:solidFill>
              <a:schemeClr val="tx1"/>
            </a:solidFill>
            <a:tailEnd type="none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tIns="0" bIns="0" anchor="t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fi-FI" sz="1200" b="1" i="1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component</a:t>
            </a:r>
            <a:r>
              <a:rPr lang="fi-FI" sz="1200" b="1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 Bridge</a:t>
            </a:r>
          </a:p>
        </p:txBody>
      </p:sp>
      <p:sp>
        <p:nvSpPr>
          <p:cNvPr id="216" name="Flowchart: Off-page Connector 215"/>
          <p:cNvSpPr/>
          <p:nvPr/>
        </p:nvSpPr>
        <p:spPr>
          <a:xfrm rot="16200000">
            <a:off x="5862941" y="2494627"/>
            <a:ext cx="360040" cy="360000"/>
          </a:xfrm>
          <a:prstGeom prst="flowChartOffpageConnector">
            <a:avLst/>
          </a:prstGeom>
          <a:solidFill>
            <a:srgbClr val="32996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217" name="TextBox 216"/>
          <p:cNvSpPr txBox="1"/>
          <p:nvPr/>
        </p:nvSpPr>
        <p:spPr>
          <a:xfrm>
            <a:off x="6931303" y="2120614"/>
            <a:ext cx="10121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i="1" dirty="0"/>
              <a:t>memory map</a:t>
            </a:r>
            <a:r>
              <a:rPr lang="fi-FI" sz="1200" dirty="0"/>
              <a:t> MM0</a:t>
            </a:r>
            <a:endParaRPr lang="en-US" sz="1200" dirty="0"/>
          </a:p>
        </p:txBody>
      </p:sp>
      <p:sp>
        <p:nvSpPr>
          <p:cNvPr id="218" name="Flowchart: Process 217"/>
          <p:cNvSpPr/>
          <p:nvPr/>
        </p:nvSpPr>
        <p:spPr>
          <a:xfrm>
            <a:off x="7028098" y="2533238"/>
            <a:ext cx="720000" cy="144000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219" name="Flowchart: Process 218"/>
          <p:cNvSpPr/>
          <p:nvPr/>
        </p:nvSpPr>
        <p:spPr>
          <a:xfrm>
            <a:off x="7028098" y="2677270"/>
            <a:ext cx="720000" cy="144000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220" name="TextBox 219"/>
          <p:cNvSpPr txBox="1"/>
          <p:nvPr/>
        </p:nvSpPr>
        <p:spPr>
          <a:xfrm>
            <a:off x="7240476" y="2476563"/>
            <a:ext cx="2952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000" dirty="0"/>
              <a:t>r0</a:t>
            </a:r>
            <a:endParaRPr lang="en-US" sz="1000" dirty="0"/>
          </a:p>
        </p:txBody>
      </p:sp>
      <p:sp>
        <p:nvSpPr>
          <p:cNvPr id="221" name="TextBox 220"/>
          <p:cNvSpPr txBox="1"/>
          <p:nvPr/>
        </p:nvSpPr>
        <p:spPr>
          <a:xfrm>
            <a:off x="7240476" y="2624200"/>
            <a:ext cx="2952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000" dirty="0"/>
              <a:t>r1</a:t>
            </a:r>
            <a:endParaRPr lang="en-US" sz="1000" dirty="0"/>
          </a:p>
        </p:txBody>
      </p:sp>
      <p:sp>
        <p:nvSpPr>
          <p:cNvPr id="222" name="Left-Right Arrow 221"/>
          <p:cNvSpPr/>
          <p:nvPr/>
        </p:nvSpPr>
        <p:spPr>
          <a:xfrm>
            <a:off x="6270180" y="2562910"/>
            <a:ext cx="696503" cy="215804"/>
          </a:xfrm>
          <a:prstGeom prst="left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224" name="Flowchart: Off-page Connector 223"/>
          <p:cNvSpPr/>
          <p:nvPr/>
        </p:nvSpPr>
        <p:spPr>
          <a:xfrm rot="16200000" flipH="1">
            <a:off x="6251673" y="3891109"/>
            <a:ext cx="360040" cy="360000"/>
          </a:xfrm>
          <a:prstGeom prst="flowChartOffpageConnector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225" name="TextBox 224"/>
          <p:cNvSpPr txBox="1"/>
          <p:nvPr/>
        </p:nvSpPr>
        <p:spPr>
          <a:xfrm>
            <a:off x="6063749" y="3351029"/>
            <a:ext cx="9240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200" i="1" dirty="0"/>
              <a:t>Indirect </a:t>
            </a:r>
          </a:p>
          <a:p>
            <a:r>
              <a:rPr lang="fi-FI" sz="1200" i="1" dirty="0"/>
              <a:t>interface </a:t>
            </a:r>
            <a:r>
              <a:rPr lang="fi-FI" sz="1200" dirty="0"/>
              <a:t>II0</a:t>
            </a:r>
            <a:endParaRPr lang="en-US" sz="1200" dirty="0"/>
          </a:p>
        </p:txBody>
      </p:sp>
      <p:cxnSp>
        <p:nvCxnSpPr>
          <p:cNvPr id="226" name="Elbow Connector 225"/>
          <p:cNvCxnSpPr>
            <a:stCxn id="218" idx="3"/>
            <a:endCxn id="224" idx="0"/>
          </p:cNvCxnSpPr>
          <p:nvPr/>
        </p:nvCxnSpPr>
        <p:spPr>
          <a:xfrm flipH="1">
            <a:off x="6251693" y="2605237"/>
            <a:ext cx="1496405" cy="1404000"/>
          </a:xfrm>
          <a:prstGeom prst="bentConnector5">
            <a:avLst>
              <a:gd name="adj1" fmla="val -14428"/>
              <a:gd name="adj2" fmla="val 41162"/>
              <a:gd name="adj3" fmla="val 10933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Elbow Connector 226"/>
          <p:cNvCxnSpPr>
            <a:stCxn id="219" idx="3"/>
            <a:endCxn id="224" idx="0"/>
          </p:cNvCxnSpPr>
          <p:nvPr/>
        </p:nvCxnSpPr>
        <p:spPr>
          <a:xfrm flipH="1">
            <a:off x="6251693" y="2749270"/>
            <a:ext cx="1496405" cy="1404000"/>
          </a:xfrm>
          <a:prstGeom prst="bentConnector5">
            <a:avLst>
              <a:gd name="adj1" fmla="val -10609"/>
              <a:gd name="adj2" fmla="val 18326"/>
              <a:gd name="adj3" fmla="val 11273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Left-Right Arrow 227"/>
          <p:cNvSpPr/>
          <p:nvPr/>
        </p:nvSpPr>
        <p:spPr>
          <a:xfrm>
            <a:off x="6659819" y="3968814"/>
            <a:ext cx="1189982" cy="215804"/>
          </a:xfrm>
          <a:prstGeom prst="left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229" name="TextBox 228"/>
          <p:cNvSpPr txBox="1"/>
          <p:nvPr/>
        </p:nvSpPr>
        <p:spPr>
          <a:xfrm>
            <a:off x="6762372" y="2818744"/>
            <a:ext cx="720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i-FI" sz="1000" i="1" dirty="0"/>
              <a:t>data</a:t>
            </a:r>
            <a:r>
              <a:rPr lang="fi-FI" sz="1000" dirty="0"/>
              <a:t>  </a:t>
            </a:r>
            <a:r>
              <a:rPr lang="fi-FI" sz="1000" dirty="0" err="1"/>
              <a:t>address</a:t>
            </a:r>
            <a:endParaRPr lang="en-US" sz="1000" dirty="0"/>
          </a:p>
        </p:txBody>
      </p:sp>
      <p:sp>
        <p:nvSpPr>
          <p:cNvPr id="238" name="Flowchart: Off-page Connector 237"/>
          <p:cNvSpPr/>
          <p:nvPr/>
        </p:nvSpPr>
        <p:spPr>
          <a:xfrm rot="16200000">
            <a:off x="7892800" y="3885231"/>
            <a:ext cx="360040" cy="360000"/>
          </a:xfrm>
          <a:prstGeom prst="flowChartOffpageConnector">
            <a:avLst/>
          </a:prstGeom>
          <a:solidFill>
            <a:srgbClr val="32CBC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239" name="TextBox 238"/>
          <p:cNvSpPr txBox="1"/>
          <p:nvPr/>
        </p:nvSpPr>
        <p:spPr>
          <a:xfrm>
            <a:off x="7729048" y="3398350"/>
            <a:ext cx="720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i="1" dirty="0"/>
              <a:t>master</a:t>
            </a:r>
            <a:r>
              <a:rPr lang="fi-FI" sz="1200" dirty="0"/>
              <a:t>  outIF</a:t>
            </a:r>
            <a:endParaRPr lang="en-US" sz="1200" dirty="0"/>
          </a:p>
        </p:txBody>
      </p:sp>
      <p:sp>
        <p:nvSpPr>
          <p:cNvPr id="240" name="TextBox 239"/>
          <p:cNvSpPr txBox="1"/>
          <p:nvPr/>
        </p:nvSpPr>
        <p:spPr>
          <a:xfrm>
            <a:off x="6647399" y="3761057"/>
            <a:ext cx="12168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i-FI" sz="1000" i="1" dirty="0"/>
              <a:t>transparent bridge</a:t>
            </a:r>
            <a:endParaRPr lang="en-US" sz="1000" dirty="0"/>
          </a:p>
        </p:txBody>
      </p:sp>
      <p:sp>
        <p:nvSpPr>
          <p:cNvPr id="34" name="TextBox 33"/>
          <p:cNvSpPr txBox="1"/>
          <p:nvPr/>
        </p:nvSpPr>
        <p:spPr>
          <a:xfrm>
            <a:off x="719612" y="2036778"/>
            <a:ext cx="720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i="1" dirty="0"/>
              <a:t>slave</a:t>
            </a:r>
            <a:r>
              <a:rPr lang="fi-FI" sz="1200" dirty="0"/>
              <a:t>  accessIF</a:t>
            </a:r>
            <a:endParaRPr lang="en-US" sz="1200" dirty="0"/>
          </a:p>
        </p:txBody>
      </p:sp>
      <p:sp>
        <p:nvSpPr>
          <p:cNvPr id="214" name="TextBox 213"/>
          <p:cNvSpPr txBox="1"/>
          <p:nvPr/>
        </p:nvSpPr>
        <p:spPr>
          <a:xfrm>
            <a:off x="5688164" y="2036777"/>
            <a:ext cx="720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i="1" dirty="0"/>
              <a:t>slave</a:t>
            </a:r>
            <a:r>
              <a:rPr lang="fi-FI" sz="1200" dirty="0"/>
              <a:t>  accessIF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8975611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Other</a:t>
            </a:r>
            <a:r>
              <a:rPr lang="fi-FI" dirty="0"/>
              <a:t> </a:t>
            </a:r>
            <a:r>
              <a:rPr lang="fi-FI" dirty="0" err="1"/>
              <a:t>clock</a:t>
            </a:r>
            <a:r>
              <a:rPr lang="fi-FI" dirty="0"/>
              <a:t> </a:t>
            </a:r>
            <a:r>
              <a:rPr lang="fi-FI" dirty="0" err="1"/>
              <a:t>driver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365104"/>
            <a:ext cx="8229600" cy="176105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79612" y="1988840"/>
            <a:ext cx="1404156" cy="1697580"/>
          </a:xfrm>
          <a:prstGeom prst="rect">
            <a:avLst/>
          </a:prstGeom>
          <a:solidFill>
            <a:srgbClr val="C3D0F0"/>
          </a:solidFill>
          <a:ln w="12700">
            <a:solidFill>
              <a:schemeClr val="tx1"/>
            </a:solidFill>
            <a:tailEnd type="none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tIns="0" bIns="0" anchor="t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fi-FI" sz="1200" b="1" i="1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component</a:t>
            </a:r>
            <a:r>
              <a:rPr lang="fi-FI" sz="1200" b="1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fi-FI" sz="1200" b="1" dirty="0" err="1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Foo</a:t>
            </a:r>
            <a:endParaRPr lang="fi-FI" sz="1200" b="1" dirty="0">
              <a:solidFill>
                <a:prstClr val="black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" name="Flowchart: Off-page Connector 12"/>
          <p:cNvSpPr/>
          <p:nvPr/>
        </p:nvSpPr>
        <p:spPr>
          <a:xfrm rot="16200000" flipV="1">
            <a:off x="2435787" y="2330906"/>
            <a:ext cx="95962" cy="252028"/>
          </a:xfrm>
          <a:prstGeom prst="flowChartOffpage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cxnSp>
        <p:nvCxnSpPr>
          <p:cNvPr id="18" name="Straight Connector 17"/>
          <p:cNvCxnSpPr/>
          <p:nvPr/>
        </p:nvCxnSpPr>
        <p:spPr>
          <a:xfrm>
            <a:off x="3780070" y="2420888"/>
            <a:ext cx="7200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500150" y="2672916"/>
            <a:ext cx="7200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4500150" y="2420916"/>
            <a:ext cx="0" cy="25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3780070" y="2420916"/>
            <a:ext cx="0" cy="25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5220230" y="2420916"/>
            <a:ext cx="0" cy="25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5220230" y="2420860"/>
            <a:ext cx="252028" cy="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3780070" y="2087134"/>
            <a:ext cx="1440160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916258" y="1808820"/>
            <a:ext cx="15199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 err="1"/>
              <a:t>clockPeriod</a:t>
            </a:r>
            <a:r>
              <a:rPr lang="fi-FI" sz="1200" dirty="0"/>
              <a:t> = 10 </a:t>
            </a:r>
            <a:r>
              <a:rPr lang="fi-FI" sz="1200" dirty="0" err="1"/>
              <a:t>ns</a:t>
            </a:r>
            <a:endParaRPr lang="en-US" sz="1200" dirty="0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3780070" y="2354912"/>
            <a:ext cx="720080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924244" y="2087134"/>
            <a:ext cx="19080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 err="1"/>
              <a:t>clockPulseDuration</a:t>
            </a:r>
            <a:r>
              <a:rPr lang="fi-FI" sz="1200" dirty="0"/>
              <a:t> = 5 </a:t>
            </a:r>
            <a:r>
              <a:rPr lang="fi-FI" sz="1200" dirty="0" err="1"/>
              <a:t>ns</a:t>
            </a:r>
            <a:endParaRPr lang="en-US" sz="1200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3528042" y="2664724"/>
            <a:ext cx="252028" cy="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3996150" y="3320988"/>
            <a:ext cx="54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4536254" y="3573016"/>
            <a:ext cx="90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4536154" y="3321016"/>
            <a:ext cx="0" cy="25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3996094" y="3321016"/>
            <a:ext cx="0" cy="25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V="1">
            <a:off x="5436254" y="3321016"/>
            <a:ext cx="0" cy="25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436254" y="3320960"/>
            <a:ext cx="252028" cy="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3780070" y="2987234"/>
            <a:ext cx="1440160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916258" y="2708920"/>
            <a:ext cx="15199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 err="1"/>
              <a:t>clockPeriod</a:t>
            </a:r>
            <a:r>
              <a:rPr lang="fi-FI" sz="1200" dirty="0"/>
              <a:t> = 10 </a:t>
            </a:r>
            <a:r>
              <a:rPr lang="fi-FI" sz="1200" dirty="0" err="1"/>
              <a:t>ns</a:t>
            </a:r>
            <a:endParaRPr lang="en-US" sz="1200" dirty="0"/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3996094" y="3255012"/>
            <a:ext cx="540160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3528042" y="3573015"/>
            <a:ext cx="46805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924086" y="2987234"/>
            <a:ext cx="19080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 err="1"/>
              <a:t>clockPulseDuration</a:t>
            </a:r>
            <a:r>
              <a:rPr lang="fi-FI" sz="1200" dirty="0"/>
              <a:t> = 4 </a:t>
            </a:r>
            <a:r>
              <a:rPr lang="fi-FI" sz="1200" dirty="0" err="1"/>
              <a:t>ns</a:t>
            </a:r>
            <a:endParaRPr lang="en-US" sz="1200" dirty="0"/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3780070" y="3647930"/>
            <a:ext cx="216080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3996094" y="3563298"/>
            <a:ext cx="19080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 err="1"/>
              <a:t>clockPulseOffset</a:t>
            </a:r>
            <a:r>
              <a:rPr lang="fi-FI" sz="1200" dirty="0"/>
              <a:t> = 1 </a:t>
            </a:r>
            <a:r>
              <a:rPr lang="fi-FI" sz="1200" dirty="0" err="1"/>
              <a:t>ns</a:t>
            </a:r>
            <a:endParaRPr lang="en-US" sz="1200" dirty="0"/>
          </a:p>
        </p:txBody>
      </p:sp>
      <p:sp>
        <p:nvSpPr>
          <p:cNvPr id="55" name="TextBox 54"/>
          <p:cNvSpPr txBox="1"/>
          <p:nvPr/>
        </p:nvSpPr>
        <p:spPr>
          <a:xfrm>
            <a:off x="2591780" y="2247255"/>
            <a:ext cx="6660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i="1" dirty="0" err="1"/>
              <a:t>port</a:t>
            </a:r>
            <a:r>
              <a:rPr lang="fi-FI" sz="1200" dirty="0"/>
              <a:t> </a:t>
            </a:r>
            <a:r>
              <a:rPr lang="fi-FI" sz="1200" dirty="0" err="1"/>
              <a:t>ClkIn</a:t>
            </a:r>
            <a:endParaRPr lang="en-US" sz="1200" dirty="0"/>
          </a:p>
        </p:txBody>
      </p:sp>
      <p:sp>
        <p:nvSpPr>
          <p:cNvPr id="57" name="Folded Corner 56"/>
          <p:cNvSpPr/>
          <p:nvPr/>
        </p:nvSpPr>
        <p:spPr>
          <a:xfrm>
            <a:off x="1174976" y="2478087"/>
            <a:ext cx="677638" cy="367719"/>
          </a:xfrm>
          <a:prstGeom prst="foldedCorner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200" dirty="0" err="1">
                <a:solidFill>
                  <a:schemeClr val="tx1"/>
                </a:solidFill>
              </a:rPr>
              <a:t>clk_gen.vhd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3" name="Folded Corner 62"/>
          <p:cNvSpPr/>
          <p:nvPr/>
        </p:nvSpPr>
        <p:spPr>
          <a:xfrm>
            <a:off x="1174976" y="3210338"/>
            <a:ext cx="684076" cy="267013"/>
          </a:xfrm>
          <a:prstGeom prst="foldedCorner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200" dirty="0">
                <a:solidFill>
                  <a:schemeClr val="tx1"/>
                </a:solidFill>
              </a:rPr>
              <a:t>*.</a:t>
            </a:r>
            <a:r>
              <a:rPr lang="fi-FI" sz="1200" dirty="0" err="1">
                <a:solidFill>
                  <a:schemeClr val="tx1"/>
                </a:solidFill>
              </a:rPr>
              <a:t>vhd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4" name="Freeform 63"/>
          <p:cNvSpPr/>
          <p:nvPr/>
        </p:nvSpPr>
        <p:spPr>
          <a:xfrm>
            <a:off x="1852614" y="2638425"/>
            <a:ext cx="245434" cy="790575"/>
          </a:xfrm>
          <a:custGeom>
            <a:avLst/>
            <a:gdLst>
              <a:gd name="connsiteX0" fmla="*/ 0 w 238125"/>
              <a:gd name="connsiteY0" fmla="*/ 0 h 790575"/>
              <a:gd name="connsiteX1" fmla="*/ 238125 w 238125"/>
              <a:gd name="connsiteY1" fmla="*/ 0 h 790575"/>
              <a:gd name="connsiteX2" fmla="*/ 233362 w 238125"/>
              <a:gd name="connsiteY2" fmla="*/ 785813 h 790575"/>
              <a:gd name="connsiteX3" fmla="*/ 19050 w 238125"/>
              <a:gd name="connsiteY3" fmla="*/ 790575 h 790575"/>
              <a:gd name="connsiteX4" fmla="*/ 4762 w 238125"/>
              <a:gd name="connsiteY4" fmla="*/ 785813 h 790575"/>
              <a:gd name="connsiteX0" fmla="*/ 0 w 238125"/>
              <a:gd name="connsiteY0" fmla="*/ 0 h 790575"/>
              <a:gd name="connsiteX1" fmla="*/ 238125 w 238125"/>
              <a:gd name="connsiteY1" fmla="*/ 0 h 790575"/>
              <a:gd name="connsiteX2" fmla="*/ 233362 w 238125"/>
              <a:gd name="connsiteY2" fmla="*/ 785813 h 790575"/>
              <a:gd name="connsiteX3" fmla="*/ 19050 w 238125"/>
              <a:gd name="connsiteY3" fmla="*/ 790575 h 790575"/>
              <a:gd name="connsiteX0" fmla="*/ 0 w 243098"/>
              <a:gd name="connsiteY0" fmla="*/ 0 h 795338"/>
              <a:gd name="connsiteX1" fmla="*/ 238125 w 243098"/>
              <a:gd name="connsiteY1" fmla="*/ 0 h 795338"/>
              <a:gd name="connsiteX2" fmla="*/ 242887 w 243098"/>
              <a:gd name="connsiteY2" fmla="*/ 795338 h 795338"/>
              <a:gd name="connsiteX3" fmla="*/ 19050 w 243098"/>
              <a:gd name="connsiteY3" fmla="*/ 790575 h 795338"/>
              <a:gd name="connsiteX0" fmla="*/ 0 w 245434"/>
              <a:gd name="connsiteY0" fmla="*/ 0 h 790575"/>
              <a:gd name="connsiteX1" fmla="*/ 238125 w 245434"/>
              <a:gd name="connsiteY1" fmla="*/ 0 h 790575"/>
              <a:gd name="connsiteX2" fmla="*/ 245268 w 245434"/>
              <a:gd name="connsiteY2" fmla="*/ 788194 h 790575"/>
              <a:gd name="connsiteX3" fmla="*/ 19050 w 245434"/>
              <a:gd name="connsiteY3" fmla="*/ 790575 h 79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5434" h="790575">
                <a:moveTo>
                  <a:pt x="0" y="0"/>
                </a:moveTo>
                <a:lnTo>
                  <a:pt x="238125" y="0"/>
                </a:lnTo>
                <a:cubicBezTo>
                  <a:pt x="236537" y="261938"/>
                  <a:pt x="246856" y="526256"/>
                  <a:pt x="245268" y="788194"/>
                </a:cubicBezTo>
                <a:lnTo>
                  <a:pt x="19050" y="790575"/>
                </a:lnTo>
              </a:path>
            </a:pathLst>
          </a:custGeom>
          <a:noFill/>
          <a:ln w="127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Freeform 64"/>
          <p:cNvSpPr/>
          <p:nvPr/>
        </p:nvSpPr>
        <p:spPr>
          <a:xfrm>
            <a:off x="1852614" y="2744925"/>
            <a:ext cx="143651" cy="540060"/>
          </a:xfrm>
          <a:custGeom>
            <a:avLst/>
            <a:gdLst>
              <a:gd name="connsiteX0" fmla="*/ 0 w 238125"/>
              <a:gd name="connsiteY0" fmla="*/ 0 h 790575"/>
              <a:gd name="connsiteX1" fmla="*/ 238125 w 238125"/>
              <a:gd name="connsiteY1" fmla="*/ 0 h 790575"/>
              <a:gd name="connsiteX2" fmla="*/ 233362 w 238125"/>
              <a:gd name="connsiteY2" fmla="*/ 785813 h 790575"/>
              <a:gd name="connsiteX3" fmla="*/ 19050 w 238125"/>
              <a:gd name="connsiteY3" fmla="*/ 790575 h 790575"/>
              <a:gd name="connsiteX4" fmla="*/ 4762 w 238125"/>
              <a:gd name="connsiteY4" fmla="*/ 785813 h 790575"/>
              <a:gd name="connsiteX0" fmla="*/ 0 w 238125"/>
              <a:gd name="connsiteY0" fmla="*/ 0 h 790575"/>
              <a:gd name="connsiteX1" fmla="*/ 238125 w 238125"/>
              <a:gd name="connsiteY1" fmla="*/ 0 h 790575"/>
              <a:gd name="connsiteX2" fmla="*/ 233362 w 238125"/>
              <a:gd name="connsiteY2" fmla="*/ 785813 h 790575"/>
              <a:gd name="connsiteX3" fmla="*/ 19050 w 238125"/>
              <a:gd name="connsiteY3" fmla="*/ 790575 h 790575"/>
              <a:gd name="connsiteX0" fmla="*/ 0 w 243098"/>
              <a:gd name="connsiteY0" fmla="*/ 0 h 795338"/>
              <a:gd name="connsiteX1" fmla="*/ 238125 w 243098"/>
              <a:gd name="connsiteY1" fmla="*/ 0 h 795338"/>
              <a:gd name="connsiteX2" fmla="*/ 242887 w 243098"/>
              <a:gd name="connsiteY2" fmla="*/ 795338 h 795338"/>
              <a:gd name="connsiteX3" fmla="*/ 19050 w 243098"/>
              <a:gd name="connsiteY3" fmla="*/ 790575 h 795338"/>
              <a:gd name="connsiteX0" fmla="*/ 0 w 245434"/>
              <a:gd name="connsiteY0" fmla="*/ 0 h 790575"/>
              <a:gd name="connsiteX1" fmla="*/ 238125 w 245434"/>
              <a:gd name="connsiteY1" fmla="*/ 0 h 790575"/>
              <a:gd name="connsiteX2" fmla="*/ 245268 w 245434"/>
              <a:gd name="connsiteY2" fmla="*/ 788194 h 790575"/>
              <a:gd name="connsiteX3" fmla="*/ 19050 w 245434"/>
              <a:gd name="connsiteY3" fmla="*/ 790575 h 79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5434" h="790575">
                <a:moveTo>
                  <a:pt x="0" y="0"/>
                </a:moveTo>
                <a:lnTo>
                  <a:pt x="238125" y="0"/>
                </a:lnTo>
                <a:cubicBezTo>
                  <a:pt x="236537" y="261938"/>
                  <a:pt x="246856" y="526256"/>
                  <a:pt x="245268" y="788194"/>
                </a:cubicBezTo>
                <a:lnTo>
                  <a:pt x="19050" y="790575"/>
                </a:lnTo>
              </a:path>
            </a:pathLst>
          </a:custGeom>
          <a:noFill/>
          <a:ln w="127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2049034" y="2888940"/>
            <a:ext cx="4347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200" dirty="0">
                <a:solidFill>
                  <a:schemeClr val="tx2"/>
                </a:solidFill>
              </a:rPr>
              <a:t>clk1</a:t>
            </a:r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1540597" y="2895212"/>
            <a:ext cx="4347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200" dirty="0">
                <a:solidFill>
                  <a:schemeClr val="tx2"/>
                </a:solidFill>
              </a:rPr>
              <a:t>clk0</a:t>
            </a:r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059990" y="2362694"/>
            <a:ext cx="4347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200" dirty="0">
                <a:solidFill>
                  <a:schemeClr val="tx2"/>
                </a:solidFill>
              </a:rPr>
              <a:t>clk0</a:t>
            </a:r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3059990" y="3368025"/>
            <a:ext cx="4347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200" dirty="0">
                <a:solidFill>
                  <a:schemeClr val="tx2"/>
                </a:solidFill>
              </a:rPr>
              <a:t>clk1</a:t>
            </a:r>
            <a:endParaRPr lang="en-US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04744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i-FI" dirty="0"/>
              <a:t>COM </a:t>
            </a:r>
            <a:r>
              <a:rPr lang="fi-FI" dirty="0" err="1"/>
              <a:t>interfaces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392996"/>
            <a:ext cx="8229600" cy="2733167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572" y="1628800"/>
            <a:ext cx="1828800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1581175"/>
            <a:ext cx="5372100" cy="90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456253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API </a:t>
            </a:r>
            <a:r>
              <a:rPr lang="fi-FI" dirty="0" err="1"/>
              <a:t>interfaces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72916"/>
            <a:ext cx="8229600" cy="3453247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516" y="1556792"/>
            <a:ext cx="1781175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1480592"/>
            <a:ext cx="5124450" cy="93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53379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Purpose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err="1"/>
              <a:t>Images</a:t>
            </a:r>
            <a:r>
              <a:rPr lang="fi-FI" dirty="0"/>
              <a:t> </a:t>
            </a:r>
            <a:r>
              <a:rPr lang="fi-FI" dirty="0" err="1"/>
              <a:t>orientate</a:t>
            </a:r>
            <a:r>
              <a:rPr lang="fi-FI" dirty="0"/>
              <a:t> </a:t>
            </a:r>
            <a:r>
              <a:rPr lang="fi-FI" dirty="0" err="1"/>
              <a:t>users</a:t>
            </a:r>
            <a:r>
              <a:rPr lang="fi-FI" dirty="0"/>
              <a:t> </a:t>
            </a:r>
            <a:r>
              <a:rPr lang="fi-FI" dirty="0" err="1"/>
              <a:t>better</a:t>
            </a:r>
            <a:r>
              <a:rPr lang="fi-FI" dirty="0"/>
              <a:t> </a:t>
            </a:r>
            <a:r>
              <a:rPr lang="fi-FI" dirty="0" err="1"/>
              <a:t>than</a:t>
            </a:r>
            <a:r>
              <a:rPr lang="fi-FI" dirty="0"/>
              <a:t> </a:t>
            </a:r>
            <a:r>
              <a:rPr lang="fi-FI" dirty="0" err="1"/>
              <a:t>text</a:t>
            </a:r>
            <a:endParaRPr lang="fi-FI" dirty="0"/>
          </a:p>
          <a:p>
            <a:r>
              <a:rPr lang="fi-FI" dirty="0" err="1"/>
              <a:t>They</a:t>
            </a:r>
            <a:r>
              <a:rPr lang="fi-FI" dirty="0"/>
              <a:t> </a:t>
            </a:r>
            <a:r>
              <a:rPr lang="fi-FI" dirty="0" err="1"/>
              <a:t>provide</a:t>
            </a:r>
            <a:r>
              <a:rPr lang="fi-FI" dirty="0"/>
              <a:t> </a:t>
            </a:r>
            <a:r>
              <a:rPr lang="fi-FI" dirty="0" err="1"/>
              <a:t>simplified</a:t>
            </a:r>
            <a:r>
              <a:rPr lang="fi-FI" dirty="0"/>
              <a:t> </a:t>
            </a:r>
            <a:r>
              <a:rPr lang="fi-FI" dirty="0" err="1"/>
              <a:t>overlook</a:t>
            </a:r>
            <a:r>
              <a:rPr lang="fi-FI" dirty="0"/>
              <a:t> </a:t>
            </a:r>
            <a:r>
              <a:rPr lang="fi-FI" dirty="0" err="1"/>
              <a:t>what</a:t>
            </a:r>
            <a:r>
              <a:rPr lang="fi-FI" dirty="0"/>
              <a:t> is the main idea in </a:t>
            </a:r>
            <a:r>
              <a:rPr lang="fi-FI" dirty="0" err="1"/>
              <a:t>each</a:t>
            </a:r>
            <a:r>
              <a:rPr lang="fi-FI" dirty="0"/>
              <a:t> </a:t>
            </a:r>
            <a:r>
              <a:rPr lang="fi-FI" dirty="0" err="1"/>
              <a:t>editor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916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i-FI" dirty="0" err="1"/>
              <a:t>Filesets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08" y="1880828"/>
            <a:ext cx="5143500" cy="22002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2228490"/>
            <a:ext cx="3381375" cy="15049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096539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41068"/>
            <a:ext cx="8229600" cy="208509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907704" y="1450987"/>
            <a:ext cx="1222620" cy="1545965"/>
          </a:xfrm>
          <a:prstGeom prst="rect">
            <a:avLst/>
          </a:prstGeom>
          <a:solidFill>
            <a:srgbClr val="C3D0F0"/>
          </a:solidFill>
          <a:ln w="12700">
            <a:solidFill>
              <a:schemeClr val="tx1"/>
            </a:solidFill>
            <a:tailEnd type="none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tIns="0" bIns="0" anchor="t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fi-FI" sz="1000" b="1" i="1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component</a:t>
            </a:r>
            <a:r>
              <a:rPr lang="fi-FI" sz="1000" b="1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fi-FI" sz="1000" b="1" dirty="0" err="1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AccelA</a:t>
            </a:r>
            <a:endParaRPr lang="fi-FI" sz="1000" b="1" dirty="0">
              <a:solidFill>
                <a:prstClr val="black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79593" y="1556792"/>
            <a:ext cx="6960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000" i="1" dirty="0" err="1"/>
              <a:t>View</a:t>
            </a:r>
            <a:r>
              <a:rPr lang="fi-FI" sz="1000" dirty="0"/>
              <a:t> V0 </a:t>
            </a:r>
          </a:p>
          <a:p>
            <a:r>
              <a:rPr lang="fi-FI" sz="1000" dirty="0"/>
              <a:t>(</a:t>
            </a:r>
            <a:r>
              <a:rPr lang="fi-FI" sz="1000" i="1" dirty="0" err="1"/>
              <a:t>non-hier</a:t>
            </a:r>
            <a:r>
              <a:rPr lang="fi-FI" sz="1000" dirty="0"/>
              <a:t>)</a:t>
            </a:r>
            <a:endParaRPr lang="en-US" sz="1000" dirty="0"/>
          </a:p>
        </p:txBody>
      </p:sp>
      <p:sp>
        <p:nvSpPr>
          <p:cNvPr id="10" name="Flowchart: Process 9"/>
          <p:cNvSpPr/>
          <p:nvPr/>
        </p:nvSpPr>
        <p:spPr>
          <a:xfrm>
            <a:off x="2123808" y="1916872"/>
            <a:ext cx="720000" cy="360000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000" dirty="0" err="1">
                <a:solidFill>
                  <a:schemeClr val="tx1"/>
                </a:solidFill>
              </a:rPr>
              <a:t>Fileset</a:t>
            </a:r>
            <a:r>
              <a:rPr lang="fi-FI" sz="1000" dirty="0">
                <a:solidFill>
                  <a:schemeClr val="tx1"/>
                </a:solidFill>
              </a:rPr>
              <a:t> </a:t>
            </a:r>
            <a:r>
              <a:rPr lang="fi-FI" sz="1000" dirty="0" err="1">
                <a:solidFill>
                  <a:schemeClr val="tx1"/>
                </a:solidFill>
              </a:rPr>
              <a:t>ref</a:t>
            </a:r>
            <a:r>
              <a:rPr lang="fi-FI" sz="1000" dirty="0">
                <a:solidFill>
                  <a:schemeClr val="tx1"/>
                </a:solidFill>
              </a:rPr>
              <a:t>.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979712" y="2348880"/>
            <a:ext cx="11220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000" i="1" dirty="0" err="1"/>
              <a:t>View</a:t>
            </a:r>
            <a:r>
              <a:rPr lang="fi-FI" sz="1000" dirty="0"/>
              <a:t> V1 (</a:t>
            </a:r>
            <a:r>
              <a:rPr lang="fi-FI" sz="1000" i="1" dirty="0" err="1"/>
              <a:t>hier</a:t>
            </a:r>
            <a:r>
              <a:rPr lang="fi-FI" sz="1000" dirty="0"/>
              <a:t>)</a:t>
            </a:r>
            <a:endParaRPr lang="en-US" sz="1000" dirty="0"/>
          </a:p>
        </p:txBody>
      </p:sp>
      <p:sp>
        <p:nvSpPr>
          <p:cNvPr id="18" name="Flowchart: Process 17"/>
          <p:cNvSpPr/>
          <p:nvPr/>
        </p:nvSpPr>
        <p:spPr>
          <a:xfrm>
            <a:off x="2123728" y="2564944"/>
            <a:ext cx="720000" cy="360000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000" dirty="0" err="1">
                <a:solidFill>
                  <a:schemeClr val="tx1"/>
                </a:solidFill>
              </a:rPr>
              <a:t>Hier</a:t>
            </a:r>
            <a:r>
              <a:rPr lang="fi-FI" sz="1000" dirty="0">
                <a:solidFill>
                  <a:schemeClr val="tx1"/>
                </a:solidFill>
              </a:rPr>
              <a:t>. </a:t>
            </a:r>
            <a:r>
              <a:rPr lang="fi-FI" sz="1000" dirty="0" err="1">
                <a:solidFill>
                  <a:schemeClr val="tx1"/>
                </a:solidFill>
              </a:rPr>
              <a:t>ref</a:t>
            </a:r>
            <a:r>
              <a:rPr lang="fi-FI" sz="1000" dirty="0">
                <a:solidFill>
                  <a:schemeClr val="tx1"/>
                </a:solidFill>
              </a:rPr>
              <a:t>.</a:t>
            </a:r>
            <a:endParaRPr lang="en-US" sz="1000" dirty="0">
              <a:solidFill>
                <a:schemeClr val="tx1"/>
              </a:solidFill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4069" y="1458630"/>
            <a:ext cx="1368152" cy="104530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9" name="Curved Connector 28"/>
          <p:cNvCxnSpPr>
            <a:stCxn id="18" idx="3"/>
            <a:endCxn id="2052" idx="2"/>
          </p:cNvCxnSpPr>
          <p:nvPr/>
        </p:nvCxnSpPr>
        <p:spPr>
          <a:xfrm flipV="1">
            <a:off x="2843728" y="2503938"/>
            <a:ext cx="3024417" cy="241006"/>
          </a:xfrm>
          <a:prstGeom prst="curvedConnector2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urved Connector 33"/>
          <p:cNvCxnSpPr>
            <a:stCxn id="10" idx="3"/>
            <a:endCxn id="2050" idx="1"/>
          </p:cNvCxnSpPr>
          <p:nvPr/>
        </p:nvCxnSpPr>
        <p:spPr>
          <a:xfrm flipV="1">
            <a:off x="2843808" y="1561697"/>
            <a:ext cx="432048" cy="535175"/>
          </a:xfrm>
          <a:prstGeom prst="curvedConnector3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63" name="Group 2062"/>
          <p:cNvGrpSpPr/>
          <p:nvPr/>
        </p:nvGrpSpPr>
        <p:grpSpPr>
          <a:xfrm>
            <a:off x="3275856" y="1386622"/>
            <a:ext cx="1805908" cy="1116124"/>
            <a:chOff x="3275856" y="1387805"/>
            <a:chExt cx="2174374" cy="1317846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75856" y="1453904"/>
              <a:ext cx="2174374" cy="28123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75856" y="1736812"/>
              <a:ext cx="2174374" cy="96883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058" name="TextBox 2057"/>
            <p:cNvSpPr txBox="1"/>
            <p:nvPr/>
          </p:nvSpPr>
          <p:spPr>
            <a:xfrm>
              <a:off x="4549246" y="1387805"/>
              <a:ext cx="53251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i-FI" sz="1000" b="1" dirty="0" err="1"/>
                <a:t>Fileset</a:t>
              </a:r>
              <a:endParaRPr lang="en-US" sz="1000" b="1" dirty="0"/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5216266" y="1376772"/>
            <a:ext cx="5421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000" b="1" dirty="0"/>
              <a:t>Design</a:t>
            </a:r>
            <a:endParaRPr 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1308889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SW </a:t>
            </a:r>
            <a:r>
              <a:rPr lang="fi-FI" dirty="0" err="1"/>
              <a:t>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41068"/>
            <a:ext cx="8229600" cy="208509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907704" y="1450987"/>
            <a:ext cx="1222620" cy="851079"/>
          </a:xfrm>
          <a:prstGeom prst="rect">
            <a:avLst/>
          </a:prstGeom>
          <a:solidFill>
            <a:srgbClr val="C3D0F0"/>
          </a:solidFill>
          <a:ln w="12700">
            <a:solidFill>
              <a:schemeClr val="tx1"/>
            </a:solidFill>
            <a:tailEnd type="none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tIns="0" bIns="0" anchor="t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fi-FI" sz="1000" b="1" i="1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component</a:t>
            </a:r>
            <a:r>
              <a:rPr lang="fi-FI" sz="1000" b="1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fi-FI" sz="1000" b="1" dirty="0" err="1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GizmoCpu</a:t>
            </a:r>
            <a:endParaRPr lang="fi-FI" sz="1000" b="1" dirty="0">
              <a:solidFill>
                <a:prstClr val="black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79593" y="1736812"/>
            <a:ext cx="8931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000" i="1" dirty="0"/>
              <a:t>SW </a:t>
            </a:r>
            <a:r>
              <a:rPr lang="fi-FI" sz="1000" i="1" dirty="0" err="1"/>
              <a:t>View</a:t>
            </a:r>
            <a:r>
              <a:rPr lang="fi-FI" sz="1000" dirty="0"/>
              <a:t> SV0 </a:t>
            </a:r>
          </a:p>
        </p:txBody>
      </p:sp>
      <p:cxnSp>
        <p:nvCxnSpPr>
          <p:cNvPr id="29" name="Curved Connector 28"/>
          <p:cNvCxnSpPr>
            <a:stCxn id="19" idx="3"/>
            <a:endCxn id="3074" idx="1"/>
          </p:cNvCxnSpPr>
          <p:nvPr/>
        </p:nvCxnSpPr>
        <p:spPr>
          <a:xfrm flipV="1">
            <a:off x="2849006" y="2040593"/>
            <a:ext cx="534862" cy="81264"/>
          </a:xfrm>
          <a:prstGeom prst="curvedConnector3">
            <a:avLst>
              <a:gd name="adj1" fmla="val 50000"/>
            </a:avLst>
          </a:prstGeom>
          <a:ln w="190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lowchart: Process 18"/>
          <p:cNvSpPr/>
          <p:nvPr/>
        </p:nvSpPr>
        <p:spPr>
          <a:xfrm>
            <a:off x="2129006" y="2031857"/>
            <a:ext cx="720000" cy="180000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000" dirty="0" err="1">
                <a:solidFill>
                  <a:schemeClr val="tx1"/>
                </a:solidFill>
              </a:rPr>
              <a:t>Hier</a:t>
            </a:r>
            <a:r>
              <a:rPr lang="fi-FI" sz="1000" dirty="0">
                <a:solidFill>
                  <a:schemeClr val="tx1"/>
                </a:solidFill>
              </a:rPr>
              <a:t>. </a:t>
            </a:r>
            <a:r>
              <a:rPr lang="fi-FI" sz="1000" dirty="0" err="1">
                <a:solidFill>
                  <a:schemeClr val="tx1"/>
                </a:solidFill>
              </a:rPr>
              <a:t>ref</a:t>
            </a:r>
            <a:r>
              <a:rPr lang="fi-FI" sz="1000" dirty="0">
                <a:solidFill>
                  <a:schemeClr val="tx1"/>
                </a:solidFill>
              </a:rPr>
              <a:t>.</a:t>
            </a:r>
            <a:endParaRPr lang="en-US" sz="1000" dirty="0">
              <a:solidFill>
                <a:schemeClr val="tx1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3383868" y="1766918"/>
            <a:ext cx="4600811" cy="535148"/>
            <a:chOff x="3573017" y="2572980"/>
            <a:chExt cx="4600811" cy="535148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73017" y="2585182"/>
              <a:ext cx="4600811" cy="52294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4" name="TextBox 43"/>
            <p:cNvSpPr txBox="1"/>
            <p:nvPr/>
          </p:nvSpPr>
          <p:spPr>
            <a:xfrm>
              <a:off x="4427984" y="2572980"/>
              <a:ext cx="74892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i-FI" sz="1000" b="1" i="1" dirty="0"/>
                <a:t>SW Design</a:t>
              </a:r>
              <a:endParaRPr lang="en-US" sz="1000" b="1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307385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SystemViews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41068"/>
            <a:ext cx="8229600" cy="208509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907704" y="1450987"/>
            <a:ext cx="1222620" cy="851079"/>
          </a:xfrm>
          <a:prstGeom prst="rect">
            <a:avLst/>
          </a:prstGeom>
          <a:solidFill>
            <a:srgbClr val="C3D0F0"/>
          </a:solidFill>
          <a:ln w="12700">
            <a:solidFill>
              <a:schemeClr val="tx1"/>
            </a:solidFill>
            <a:tailEnd type="none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tIns="0" bIns="0" anchor="t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fi-FI" sz="1000" b="1" i="1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component</a:t>
            </a:r>
            <a:r>
              <a:rPr lang="fi-FI" sz="1000" b="1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fi-FI" sz="1000" b="1" dirty="0" err="1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CoolProduct</a:t>
            </a:r>
            <a:endParaRPr lang="fi-FI" sz="1000" b="1" dirty="0">
              <a:solidFill>
                <a:prstClr val="black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15716" y="1772816"/>
            <a:ext cx="11496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000" i="1" dirty="0"/>
              <a:t>System </a:t>
            </a:r>
            <a:r>
              <a:rPr lang="fi-FI" sz="1000" i="1" dirty="0" err="1"/>
              <a:t>View</a:t>
            </a:r>
            <a:r>
              <a:rPr lang="fi-FI" sz="1000" dirty="0"/>
              <a:t> SyV0 </a:t>
            </a:r>
          </a:p>
        </p:txBody>
      </p:sp>
      <p:cxnSp>
        <p:nvCxnSpPr>
          <p:cNvPr id="29" name="Curved Connector 28"/>
          <p:cNvCxnSpPr>
            <a:stCxn id="19" idx="3"/>
            <a:endCxn id="4098" idx="1"/>
          </p:cNvCxnSpPr>
          <p:nvPr/>
        </p:nvCxnSpPr>
        <p:spPr>
          <a:xfrm>
            <a:off x="2849006" y="2121857"/>
            <a:ext cx="606870" cy="101010"/>
          </a:xfrm>
          <a:prstGeom prst="curvedConnector3">
            <a:avLst>
              <a:gd name="adj1" fmla="val 50000"/>
            </a:avLst>
          </a:prstGeom>
          <a:ln w="190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lowchart: Process 18"/>
          <p:cNvSpPr/>
          <p:nvPr/>
        </p:nvSpPr>
        <p:spPr>
          <a:xfrm>
            <a:off x="2129006" y="2031857"/>
            <a:ext cx="720000" cy="180000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000" dirty="0" err="1">
                <a:solidFill>
                  <a:schemeClr val="tx1"/>
                </a:solidFill>
              </a:rPr>
              <a:t>Hier</a:t>
            </a:r>
            <a:r>
              <a:rPr lang="fi-FI" sz="1000" dirty="0">
                <a:solidFill>
                  <a:schemeClr val="tx1"/>
                </a:solidFill>
              </a:rPr>
              <a:t>. </a:t>
            </a:r>
            <a:r>
              <a:rPr lang="fi-FI" sz="1000" dirty="0" err="1">
                <a:solidFill>
                  <a:schemeClr val="tx1"/>
                </a:solidFill>
              </a:rPr>
              <a:t>ref</a:t>
            </a:r>
            <a:r>
              <a:rPr lang="fi-FI" sz="1000" dirty="0">
                <a:solidFill>
                  <a:schemeClr val="tx1"/>
                </a:solidFill>
              </a:rPr>
              <a:t>.</a:t>
            </a:r>
            <a:endParaRPr lang="en-US" sz="1000" dirty="0">
              <a:solidFill>
                <a:schemeClr val="tx1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5876" y="1268761"/>
            <a:ext cx="3768548" cy="19082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4987758" y="1450987"/>
            <a:ext cx="9557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000" b="1" i="1" dirty="0"/>
              <a:t>System Design</a:t>
            </a:r>
            <a:endParaRPr lang="en-US" sz="1000" b="1" i="1" dirty="0"/>
          </a:p>
        </p:txBody>
      </p:sp>
    </p:spTree>
    <p:extLst>
      <p:ext uri="{BB962C8B-B14F-4D97-AF65-F5344CB8AC3E}">
        <p14:creationId xmlns:p14="http://schemas.microsoft.com/office/powerpoint/2010/main" val="21077788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Generic</a:t>
            </a:r>
            <a:r>
              <a:rPr lang="fi-FI" dirty="0"/>
              <a:t> </a:t>
            </a:r>
            <a:r>
              <a:rPr lang="fi-FI" dirty="0" err="1"/>
              <a:t>editor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05064"/>
            <a:ext cx="8229600" cy="2121099"/>
          </a:xfrm>
        </p:spPr>
        <p:txBody>
          <a:bodyPr/>
          <a:lstStyle/>
          <a:p>
            <a:r>
              <a:rPr lang="fi-FI" dirty="0" err="1"/>
              <a:t>sad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32048" y="1556793"/>
            <a:ext cx="3779912" cy="20882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900" b="1" dirty="0">
                <a:latin typeface="Courier New" pitchFamily="49" charset="0"/>
                <a:cs typeface="Courier New" pitchFamily="49" charset="0"/>
              </a:rPr>
              <a:t>library </a:t>
            </a:r>
            <a:r>
              <a:rPr lang="en-US" sz="900" b="1" dirty="0" err="1">
                <a:latin typeface="Courier New" pitchFamily="49" charset="0"/>
                <a:cs typeface="Courier New" pitchFamily="49" charset="0"/>
              </a:rPr>
              <a:t>ieee</a:t>
            </a:r>
            <a:r>
              <a:rPr lang="en-US" sz="9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Font typeface="Arial" pitchFamily="34" charset="0"/>
              <a:buNone/>
            </a:pPr>
            <a:r>
              <a:rPr lang="en-US" sz="900" b="1" dirty="0">
                <a:latin typeface="Courier New" pitchFamily="49" charset="0"/>
                <a:cs typeface="Courier New" pitchFamily="49" charset="0"/>
              </a:rPr>
              <a:t>use ieee.std_logic_1164.all;</a:t>
            </a:r>
          </a:p>
          <a:p>
            <a:pPr marL="0" indent="0">
              <a:buFont typeface="Arial" pitchFamily="34" charset="0"/>
              <a:buNone/>
            </a:pPr>
            <a:endParaRPr lang="en-US" sz="9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Arial" pitchFamily="34" charset="0"/>
              <a:buNone/>
            </a:pPr>
            <a:r>
              <a:rPr lang="en-US" sz="900" b="1" dirty="0">
                <a:latin typeface="Courier New" pitchFamily="49" charset="0"/>
                <a:cs typeface="Courier New" pitchFamily="49" charset="0"/>
              </a:rPr>
              <a:t>entity bar is</a:t>
            </a:r>
          </a:p>
          <a:p>
            <a:pPr marL="0" indent="0">
              <a:buNone/>
            </a:pPr>
            <a:r>
              <a:rPr lang="en-US" sz="900" b="1" dirty="0">
                <a:latin typeface="Courier New" pitchFamily="49" charset="0"/>
                <a:cs typeface="Courier New" pitchFamily="49" charset="0"/>
              </a:rPr>
              <a:t> generic (</a:t>
            </a:r>
          </a:p>
          <a:p>
            <a:pPr marL="0" indent="0">
              <a:buNone/>
            </a:pPr>
            <a:r>
              <a:rPr lang="en-US" sz="9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900" b="1" dirty="0" err="1">
                <a:latin typeface="Courier New" pitchFamily="49" charset="0"/>
                <a:cs typeface="Courier New" pitchFamily="49" charset="0"/>
              </a:rPr>
              <a:t>id_g</a:t>
            </a:r>
            <a:r>
              <a:rPr lang="en-US" sz="900" b="1" dirty="0">
                <a:latin typeface="Courier New" pitchFamily="49" charset="0"/>
                <a:cs typeface="Courier New" pitchFamily="49" charset="0"/>
              </a:rPr>
              <a:t>             : integer;</a:t>
            </a:r>
          </a:p>
          <a:p>
            <a:pPr marL="0" indent="0">
              <a:buNone/>
            </a:pPr>
            <a:r>
              <a:rPr lang="en-US" sz="9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900" b="1" dirty="0" err="1">
                <a:latin typeface="Courier New" pitchFamily="49" charset="0"/>
                <a:cs typeface="Courier New" pitchFamily="49" charset="0"/>
              </a:rPr>
              <a:t>addr_g</a:t>
            </a:r>
            <a:r>
              <a:rPr lang="en-US" sz="900" b="1" dirty="0">
                <a:latin typeface="Courier New" pitchFamily="49" charset="0"/>
                <a:cs typeface="Courier New" pitchFamily="49" charset="0"/>
              </a:rPr>
              <a:t>           : integer;</a:t>
            </a:r>
          </a:p>
          <a:p>
            <a:pPr marL="0" indent="0">
              <a:buNone/>
            </a:pPr>
            <a:r>
              <a:rPr lang="en-US" sz="9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900" b="1" dirty="0" err="1">
                <a:latin typeface="Courier New" pitchFamily="49" charset="0"/>
                <a:cs typeface="Courier New" pitchFamily="49" charset="0"/>
              </a:rPr>
              <a:t>cfg_file_g</a:t>
            </a:r>
            <a:r>
              <a:rPr lang="en-US" sz="900" b="1" dirty="0">
                <a:latin typeface="Courier New" pitchFamily="49" charset="0"/>
                <a:cs typeface="Courier New" pitchFamily="49" charset="0"/>
              </a:rPr>
              <a:t>       : string  := "";</a:t>
            </a:r>
          </a:p>
          <a:p>
            <a:pPr marL="0" indent="0">
              <a:buNone/>
            </a:pPr>
            <a:r>
              <a:rPr lang="en-US" sz="9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900" b="1" dirty="0" err="1">
                <a:latin typeface="Courier New" pitchFamily="49" charset="0"/>
                <a:cs typeface="Courier New" pitchFamily="49" charset="0"/>
              </a:rPr>
              <a:t>pipeline_depth_g</a:t>
            </a:r>
            <a:r>
              <a:rPr lang="en-US" sz="900" b="1" dirty="0">
                <a:latin typeface="Courier New" pitchFamily="49" charset="0"/>
                <a:cs typeface="Courier New" pitchFamily="49" charset="0"/>
              </a:rPr>
              <a:t> : integer;</a:t>
            </a:r>
          </a:p>
          <a:p>
            <a:pPr marL="0" indent="0">
              <a:buNone/>
            </a:pPr>
            <a:r>
              <a:rPr lang="fi-FI" sz="900" b="1" dirty="0">
                <a:latin typeface="Courier New" pitchFamily="49" charset="0"/>
                <a:cs typeface="Courier New" pitchFamily="49" charset="0"/>
              </a:rPr>
              <a:t>    . . .</a:t>
            </a:r>
            <a:endParaRPr lang="en-US" sz="9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fi-FI" sz="900" b="1" dirty="0">
                <a:latin typeface="Courier New" pitchFamily="49" charset="0"/>
                <a:cs typeface="Courier New" pitchFamily="49" charset="0"/>
              </a:rPr>
              <a:t>);</a:t>
            </a:r>
            <a:endParaRPr lang="en-US" sz="9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Arial" pitchFamily="34" charset="0"/>
              <a:buNone/>
            </a:pPr>
            <a:r>
              <a:rPr lang="en-US" sz="900" b="1" dirty="0">
                <a:latin typeface="Courier New" pitchFamily="49" charset="0"/>
                <a:cs typeface="Courier New" pitchFamily="49" charset="0"/>
              </a:rPr>
              <a:t>port ( . . .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1844824"/>
            <a:ext cx="3400425" cy="1276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850152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Ports</a:t>
            </a:r>
            <a:r>
              <a:rPr lang="fi-FI" dirty="0"/>
              <a:t> </a:t>
            </a:r>
            <a:r>
              <a:rPr lang="fi-FI" dirty="0" err="1"/>
              <a:t>editor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56793"/>
            <a:ext cx="3779912" cy="22322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900" b="1" dirty="0">
                <a:latin typeface="Courier New" pitchFamily="49" charset="0"/>
                <a:cs typeface="Courier New" pitchFamily="49" charset="0"/>
              </a:rPr>
              <a:t>library </a:t>
            </a:r>
            <a:r>
              <a:rPr lang="en-US" sz="900" b="1" dirty="0" err="1">
                <a:latin typeface="Courier New" pitchFamily="49" charset="0"/>
                <a:cs typeface="Courier New" pitchFamily="49" charset="0"/>
              </a:rPr>
              <a:t>ieee</a:t>
            </a:r>
            <a:r>
              <a:rPr lang="en-US" sz="9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US" sz="900" b="1" dirty="0">
                <a:latin typeface="Courier New" pitchFamily="49" charset="0"/>
                <a:cs typeface="Courier New" pitchFamily="49" charset="0"/>
              </a:rPr>
              <a:t>use ieee.std_logic_1164.all;</a:t>
            </a:r>
          </a:p>
          <a:p>
            <a:pPr marL="0" indent="0">
              <a:buNone/>
            </a:pPr>
            <a:endParaRPr lang="en-US" sz="9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900" b="1" dirty="0">
                <a:latin typeface="Courier New" pitchFamily="49" charset="0"/>
                <a:cs typeface="Courier New" pitchFamily="49" charset="0"/>
              </a:rPr>
              <a:t>entity foo is</a:t>
            </a:r>
          </a:p>
          <a:p>
            <a:pPr marL="0" indent="0">
              <a:buNone/>
            </a:pPr>
            <a:r>
              <a:rPr lang="en-US" sz="900" b="1" dirty="0">
                <a:latin typeface="Courier New" pitchFamily="49" charset="0"/>
                <a:cs typeface="Courier New" pitchFamily="49" charset="0"/>
              </a:rPr>
              <a:t>port (</a:t>
            </a:r>
          </a:p>
          <a:p>
            <a:pPr marL="0" indent="0">
              <a:buNone/>
            </a:pPr>
            <a:r>
              <a:rPr lang="en-US" sz="9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900" b="1" dirty="0" err="1">
                <a:latin typeface="Courier New" pitchFamily="49" charset="0"/>
                <a:cs typeface="Courier New" pitchFamily="49" charset="0"/>
              </a:rPr>
              <a:t>clk</a:t>
            </a:r>
            <a:r>
              <a:rPr lang="en-US" sz="900" b="1" dirty="0">
                <a:latin typeface="Courier New" pitchFamily="49" charset="0"/>
                <a:cs typeface="Courier New" pitchFamily="49" charset="0"/>
              </a:rPr>
              <a:t>   : in </a:t>
            </a:r>
            <a:r>
              <a:rPr lang="en-US" sz="900" b="1" dirty="0" err="1">
                <a:latin typeface="Courier New" pitchFamily="49" charset="0"/>
                <a:cs typeface="Courier New" pitchFamily="49" charset="0"/>
              </a:rPr>
              <a:t>std_logic</a:t>
            </a:r>
            <a:r>
              <a:rPr lang="en-US" sz="9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US" sz="9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900" b="1" dirty="0" err="1">
                <a:latin typeface="Courier New" pitchFamily="49" charset="0"/>
                <a:cs typeface="Courier New" pitchFamily="49" charset="0"/>
              </a:rPr>
              <a:t>rst_n</a:t>
            </a:r>
            <a:r>
              <a:rPr lang="en-US" sz="900" b="1" dirty="0">
                <a:latin typeface="Courier New" pitchFamily="49" charset="0"/>
                <a:cs typeface="Courier New" pitchFamily="49" charset="0"/>
              </a:rPr>
              <a:t> : in </a:t>
            </a:r>
            <a:r>
              <a:rPr lang="en-US" sz="900" b="1" dirty="0" err="1">
                <a:latin typeface="Courier New" pitchFamily="49" charset="0"/>
                <a:cs typeface="Courier New" pitchFamily="49" charset="0"/>
              </a:rPr>
              <a:t>std_logic</a:t>
            </a:r>
            <a:r>
              <a:rPr lang="en-US" sz="9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endParaRPr lang="en-US" sz="9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9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900" b="1" dirty="0" err="1">
                <a:latin typeface="Courier New" pitchFamily="49" charset="0"/>
                <a:cs typeface="Courier New" pitchFamily="49" charset="0"/>
              </a:rPr>
              <a:t>data_in</a:t>
            </a:r>
            <a:r>
              <a:rPr lang="en-US" sz="900" b="1" dirty="0">
                <a:latin typeface="Courier New" pitchFamily="49" charset="0"/>
                <a:cs typeface="Courier New" pitchFamily="49" charset="0"/>
              </a:rPr>
              <a:t>  : in  </a:t>
            </a:r>
            <a:r>
              <a:rPr lang="en-US" sz="900" b="1" dirty="0" err="1">
                <a:latin typeface="Courier New" pitchFamily="49" charset="0"/>
                <a:cs typeface="Courier New" pitchFamily="49" charset="0"/>
              </a:rPr>
              <a:t>std_logic_vector</a:t>
            </a:r>
            <a:r>
              <a:rPr lang="en-US" sz="900" b="1" dirty="0">
                <a:latin typeface="Courier New" pitchFamily="49" charset="0"/>
                <a:cs typeface="Courier New" pitchFamily="49" charset="0"/>
              </a:rPr>
              <a:t> (3 </a:t>
            </a:r>
            <a:r>
              <a:rPr lang="en-US" sz="900" b="1" dirty="0" err="1">
                <a:latin typeface="Courier New" pitchFamily="49" charset="0"/>
                <a:cs typeface="Courier New" pitchFamily="49" charset="0"/>
              </a:rPr>
              <a:t>downto</a:t>
            </a:r>
            <a:r>
              <a:rPr lang="en-US" sz="900" b="1" dirty="0">
                <a:latin typeface="Courier New" pitchFamily="49" charset="0"/>
                <a:cs typeface="Courier New" pitchFamily="49" charset="0"/>
              </a:rPr>
              <a:t> 0);</a:t>
            </a:r>
          </a:p>
          <a:p>
            <a:pPr marL="0" indent="0">
              <a:buNone/>
            </a:pPr>
            <a:r>
              <a:rPr lang="en-US" sz="9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900" b="1" dirty="0" err="1">
                <a:latin typeface="Courier New" pitchFamily="49" charset="0"/>
                <a:cs typeface="Courier New" pitchFamily="49" charset="0"/>
              </a:rPr>
              <a:t>data_out</a:t>
            </a:r>
            <a:r>
              <a:rPr lang="en-US" sz="900" b="1" dirty="0">
                <a:latin typeface="Courier New" pitchFamily="49" charset="0"/>
                <a:cs typeface="Courier New" pitchFamily="49" charset="0"/>
              </a:rPr>
              <a:t> : out </a:t>
            </a:r>
            <a:r>
              <a:rPr lang="en-US" sz="900" b="1" dirty="0" err="1">
                <a:latin typeface="Courier New" pitchFamily="49" charset="0"/>
                <a:cs typeface="Courier New" pitchFamily="49" charset="0"/>
              </a:rPr>
              <a:t>std_logic_vector</a:t>
            </a:r>
            <a:r>
              <a:rPr lang="en-US" sz="900" b="1" dirty="0">
                <a:latin typeface="Courier New" pitchFamily="49" charset="0"/>
                <a:cs typeface="Courier New" pitchFamily="49" charset="0"/>
              </a:rPr>
              <a:t> (7 </a:t>
            </a:r>
            <a:r>
              <a:rPr lang="en-US" sz="900" b="1" dirty="0" err="1">
                <a:latin typeface="Courier New" pitchFamily="49" charset="0"/>
                <a:cs typeface="Courier New" pitchFamily="49" charset="0"/>
              </a:rPr>
              <a:t>downto</a:t>
            </a:r>
            <a:r>
              <a:rPr lang="en-US" sz="900" b="1" dirty="0">
                <a:latin typeface="Courier New" pitchFamily="49" charset="0"/>
                <a:cs typeface="Courier New" pitchFamily="49" charset="0"/>
              </a:rPr>
              <a:t> 0)</a:t>
            </a:r>
          </a:p>
          <a:p>
            <a:pPr marL="0" indent="0">
              <a:buNone/>
            </a:pPr>
            <a:r>
              <a:rPr lang="en-US" sz="900" b="1" dirty="0">
                <a:latin typeface="Courier New" pitchFamily="49" charset="0"/>
                <a:cs typeface="Courier New" pitchFamily="49" charset="0"/>
              </a:rPr>
              <a:t>    );</a:t>
            </a:r>
          </a:p>
          <a:p>
            <a:pPr marL="0" indent="0">
              <a:buNone/>
            </a:pPr>
            <a:endParaRPr lang="en-US" sz="9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900" b="1" dirty="0">
                <a:latin typeface="Courier New" pitchFamily="49" charset="0"/>
                <a:cs typeface="Courier New" pitchFamily="49" charset="0"/>
              </a:rPr>
              <a:t>end foo;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4365104"/>
            <a:ext cx="8229600" cy="17610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i-FI" dirty="0" err="1"/>
              <a:t>Relation</a:t>
            </a:r>
            <a:r>
              <a:rPr lang="fi-FI" dirty="0"/>
              <a:t> </a:t>
            </a:r>
            <a:r>
              <a:rPr lang="fi-FI" dirty="0" err="1"/>
              <a:t>between</a:t>
            </a:r>
            <a:r>
              <a:rPr lang="fi-FI" dirty="0"/>
              <a:t> </a:t>
            </a:r>
            <a:r>
              <a:rPr lang="fi-FI" dirty="0" err="1"/>
              <a:t>code</a:t>
            </a:r>
            <a:r>
              <a:rPr lang="fi-FI" dirty="0"/>
              <a:t> and </a:t>
            </a:r>
            <a:r>
              <a:rPr lang="fi-FI" dirty="0" err="1"/>
              <a:t>Kactus</a:t>
            </a:r>
            <a:r>
              <a:rPr lang="fi-FI" dirty="0"/>
              <a:t> </a:t>
            </a:r>
            <a:r>
              <a:rPr lang="fi-FI" dirty="0" err="1"/>
              <a:t>should</a:t>
            </a:r>
            <a:r>
              <a:rPr lang="fi-FI" dirty="0"/>
              <a:t> </a:t>
            </a:r>
            <a:r>
              <a:rPr lang="fi-FI" dirty="0" err="1"/>
              <a:t>be</a:t>
            </a:r>
            <a:r>
              <a:rPr lang="fi-FI" dirty="0"/>
              <a:t> </a:t>
            </a:r>
            <a:r>
              <a:rPr lang="fi-FI" dirty="0" err="1"/>
              <a:t>obvious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3868" y="1561573"/>
            <a:ext cx="5625971" cy="21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2303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Memory 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81128"/>
            <a:ext cx="8229600" cy="1545035"/>
          </a:xfrm>
        </p:spPr>
        <p:txBody>
          <a:bodyPr/>
          <a:lstStyle/>
          <a:p>
            <a:r>
              <a:rPr lang="fi-FI" dirty="0"/>
              <a:t>a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195736" y="2252772"/>
            <a:ext cx="1780749" cy="1824300"/>
          </a:xfrm>
          <a:prstGeom prst="rect">
            <a:avLst/>
          </a:prstGeom>
          <a:solidFill>
            <a:srgbClr val="C3D0F0"/>
          </a:solidFill>
          <a:ln w="12700">
            <a:solidFill>
              <a:schemeClr val="tx1"/>
            </a:solidFill>
            <a:tailEnd type="none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tIns="0" bIns="0" anchor="t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fi-FI" sz="1200" b="1" i="1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component</a:t>
            </a:r>
            <a:r>
              <a:rPr lang="fi-FI" sz="1200" b="1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fi-FI" sz="1200" b="1" dirty="0" err="1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AccelA</a:t>
            </a:r>
            <a:endParaRPr lang="fi-FI" sz="1200" b="1" dirty="0">
              <a:solidFill>
                <a:prstClr val="black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Flowchart: Off-page Connector 4"/>
          <p:cNvSpPr/>
          <p:nvPr/>
        </p:nvSpPr>
        <p:spPr>
          <a:xfrm rot="5400000">
            <a:off x="3779892" y="2847149"/>
            <a:ext cx="360040" cy="360000"/>
          </a:xfrm>
          <a:prstGeom prst="flowChartOffpageConnector">
            <a:avLst/>
          </a:prstGeom>
          <a:solidFill>
            <a:srgbClr val="32996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1" name="TextBox 10"/>
          <p:cNvSpPr txBox="1"/>
          <p:nvPr/>
        </p:nvSpPr>
        <p:spPr>
          <a:xfrm>
            <a:off x="4177763" y="2712912"/>
            <a:ext cx="9353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200" i="1" dirty="0"/>
              <a:t>slave</a:t>
            </a:r>
            <a:r>
              <a:rPr lang="fi-FI" sz="1200" dirty="0"/>
              <a:t> </a:t>
            </a:r>
            <a:r>
              <a:rPr lang="fi-FI" sz="1200" dirty="0" err="1"/>
              <a:t>RegsIF</a:t>
            </a:r>
            <a:endParaRPr lang="en-US" sz="1200" dirty="0"/>
          </a:p>
        </p:txBody>
      </p:sp>
      <p:cxnSp>
        <p:nvCxnSpPr>
          <p:cNvPr id="13" name="Straight Connector 12"/>
          <p:cNvCxnSpPr>
            <a:stCxn id="5" idx="0"/>
          </p:cNvCxnSpPr>
          <p:nvPr/>
        </p:nvCxnSpPr>
        <p:spPr>
          <a:xfrm>
            <a:off x="4139912" y="3027149"/>
            <a:ext cx="83133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241970" y="2539933"/>
            <a:ext cx="14101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200" i="1" dirty="0"/>
              <a:t>memory map</a:t>
            </a:r>
            <a:r>
              <a:rPr lang="fi-FI" sz="1200" dirty="0"/>
              <a:t> MM0</a:t>
            </a:r>
            <a:endParaRPr lang="en-US" sz="1200" dirty="0"/>
          </a:p>
        </p:txBody>
      </p:sp>
      <p:sp>
        <p:nvSpPr>
          <p:cNvPr id="14" name="Left-Right Arrow 13"/>
          <p:cNvSpPr/>
          <p:nvPr/>
        </p:nvSpPr>
        <p:spPr>
          <a:xfrm>
            <a:off x="3364068" y="2925455"/>
            <a:ext cx="360040" cy="215804"/>
          </a:xfrm>
          <a:prstGeom prst="left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6" name="Flowchart: Process 15"/>
          <p:cNvSpPr/>
          <p:nvPr/>
        </p:nvSpPr>
        <p:spPr>
          <a:xfrm>
            <a:off x="2571980" y="2811125"/>
            <a:ext cx="720000" cy="144000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9" name="Flowchart: Process 18"/>
          <p:cNvSpPr/>
          <p:nvPr/>
        </p:nvSpPr>
        <p:spPr>
          <a:xfrm>
            <a:off x="2571980" y="3099157"/>
            <a:ext cx="720000" cy="144000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0" name="Flowchart: Process 19"/>
          <p:cNvSpPr/>
          <p:nvPr/>
        </p:nvSpPr>
        <p:spPr>
          <a:xfrm>
            <a:off x="2571980" y="2955157"/>
            <a:ext cx="720000" cy="144000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9" name="TextBox 28"/>
          <p:cNvSpPr txBox="1"/>
          <p:nvPr/>
        </p:nvSpPr>
        <p:spPr>
          <a:xfrm>
            <a:off x="2784358" y="2744924"/>
            <a:ext cx="2952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000" dirty="0"/>
              <a:t>r0</a:t>
            </a:r>
            <a:endParaRPr lang="en-US" sz="1000" dirty="0"/>
          </a:p>
        </p:txBody>
      </p:sp>
      <p:sp>
        <p:nvSpPr>
          <p:cNvPr id="30" name="TextBox 29"/>
          <p:cNvSpPr txBox="1"/>
          <p:nvPr/>
        </p:nvSpPr>
        <p:spPr>
          <a:xfrm>
            <a:off x="2784358" y="2897324"/>
            <a:ext cx="2952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000" dirty="0"/>
              <a:t>r1</a:t>
            </a:r>
            <a:endParaRPr lang="en-US" sz="1000" dirty="0"/>
          </a:p>
        </p:txBody>
      </p:sp>
      <p:sp>
        <p:nvSpPr>
          <p:cNvPr id="31" name="TextBox 30"/>
          <p:cNvSpPr txBox="1"/>
          <p:nvPr/>
        </p:nvSpPr>
        <p:spPr>
          <a:xfrm>
            <a:off x="2784358" y="3040099"/>
            <a:ext cx="2952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000" dirty="0"/>
              <a:t>r2</a:t>
            </a:r>
            <a:endParaRPr lang="en-US" sz="1000" dirty="0"/>
          </a:p>
        </p:txBody>
      </p:sp>
      <p:sp>
        <p:nvSpPr>
          <p:cNvPr id="35" name="TextBox 34"/>
          <p:cNvSpPr txBox="1"/>
          <p:nvPr/>
        </p:nvSpPr>
        <p:spPr>
          <a:xfrm>
            <a:off x="2241970" y="3255139"/>
            <a:ext cx="1122098" cy="4618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i="1" dirty="0"/>
              <a:t>memory map</a:t>
            </a:r>
            <a:r>
              <a:rPr lang="fi-FI" sz="1200" dirty="0"/>
              <a:t> MM1</a:t>
            </a:r>
            <a:endParaRPr lang="en-US" sz="1200" dirty="0"/>
          </a:p>
        </p:txBody>
      </p:sp>
      <p:sp>
        <p:nvSpPr>
          <p:cNvPr id="36" name="Left-Right Arrow 35"/>
          <p:cNvSpPr/>
          <p:nvPr/>
        </p:nvSpPr>
        <p:spPr>
          <a:xfrm rot="18904166">
            <a:off x="3453319" y="3302797"/>
            <a:ext cx="360040" cy="215804"/>
          </a:xfrm>
          <a:prstGeom prst="left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37" name="Flowchart: Process 36"/>
          <p:cNvSpPr/>
          <p:nvPr/>
        </p:nvSpPr>
        <p:spPr>
          <a:xfrm>
            <a:off x="2699792" y="3501008"/>
            <a:ext cx="720000" cy="432048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40" name="TextBox 39"/>
          <p:cNvSpPr txBox="1"/>
          <p:nvPr/>
        </p:nvSpPr>
        <p:spPr>
          <a:xfrm>
            <a:off x="2704995" y="3645024"/>
            <a:ext cx="4539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000" dirty="0"/>
              <a:t>mem</a:t>
            </a:r>
            <a:endParaRPr lang="en-US" sz="1000" dirty="0"/>
          </a:p>
        </p:txBody>
      </p:sp>
      <p:grpSp>
        <p:nvGrpSpPr>
          <p:cNvPr id="51" name="Group 50"/>
          <p:cNvGrpSpPr/>
          <p:nvPr/>
        </p:nvGrpSpPr>
        <p:grpSpPr>
          <a:xfrm flipH="1">
            <a:off x="3859064" y="2575584"/>
            <a:ext cx="627134" cy="279083"/>
            <a:chOff x="1763543" y="1285552"/>
            <a:chExt cx="854669" cy="378042"/>
          </a:xfrm>
        </p:grpSpPr>
        <p:cxnSp>
          <p:nvCxnSpPr>
            <p:cNvPr id="52" name="Straight Connector 51"/>
            <p:cNvCxnSpPr/>
            <p:nvPr/>
          </p:nvCxnSpPr>
          <p:spPr>
            <a:xfrm>
              <a:off x="2402228" y="1448780"/>
              <a:ext cx="215984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Pie 52"/>
            <p:cNvSpPr/>
            <p:nvPr/>
          </p:nvSpPr>
          <p:spPr>
            <a:xfrm rot="10637019">
              <a:off x="1763543" y="1285552"/>
              <a:ext cx="630080" cy="378042"/>
            </a:xfrm>
            <a:prstGeom prst="pie">
              <a:avLst>
                <a:gd name="adj1" fmla="val 9399009"/>
                <a:gd name="adj2" fmla="val 12147037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4" name="Oval 53"/>
            <p:cNvSpPr/>
            <p:nvPr/>
          </p:nvSpPr>
          <p:spPr>
            <a:xfrm>
              <a:off x="2325418" y="1412776"/>
              <a:ext cx="72048" cy="72008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>
              <a:off x="2278892" y="1295400"/>
              <a:ext cx="57150" cy="66675"/>
            </a:xfrm>
            <a:custGeom>
              <a:avLst/>
              <a:gdLst>
                <a:gd name="connsiteX0" fmla="*/ 0 w 57150"/>
                <a:gd name="connsiteY0" fmla="*/ 66675 h 66675"/>
                <a:gd name="connsiteX1" fmla="*/ 28575 w 57150"/>
                <a:gd name="connsiteY1" fmla="*/ 57150 h 66675"/>
                <a:gd name="connsiteX2" fmla="*/ 57150 w 57150"/>
                <a:gd name="connsiteY2" fmla="*/ 23813 h 66675"/>
                <a:gd name="connsiteX3" fmla="*/ 42862 w 57150"/>
                <a:gd name="connsiteY3" fmla="*/ 0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" h="66675">
                  <a:moveTo>
                    <a:pt x="0" y="66675"/>
                  </a:moveTo>
                  <a:cubicBezTo>
                    <a:pt x="9525" y="63500"/>
                    <a:pt x="19798" y="62026"/>
                    <a:pt x="28575" y="57150"/>
                  </a:cubicBezTo>
                  <a:cubicBezTo>
                    <a:pt x="37103" y="52412"/>
                    <a:pt x="52224" y="30381"/>
                    <a:pt x="57150" y="23813"/>
                  </a:cubicBezTo>
                  <a:cubicBezTo>
                    <a:pt x="45656" y="6571"/>
                    <a:pt x="50185" y="14645"/>
                    <a:pt x="42862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Freeform 55"/>
            <p:cNvSpPr/>
            <p:nvPr/>
          </p:nvSpPr>
          <p:spPr>
            <a:xfrm>
              <a:off x="2224872" y="1321147"/>
              <a:ext cx="57150" cy="66675"/>
            </a:xfrm>
            <a:custGeom>
              <a:avLst/>
              <a:gdLst>
                <a:gd name="connsiteX0" fmla="*/ 0 w 57150"/>
                <a:gd name="connsiteY0" fmla="*/ 66675 h 66675"/>
                <a:gd name="connsiteX1" fmla="*/ 28575 w 57150"/>
                <a:gd name="connsiteY1" fmla="*/ 57150 h 66675"/>
                <a:gd name="connsiteX2" fmla="*/ 57150 w 57150"/>
                <a:gd name="connsiteY2" fmla="*/ 23813 h 66675"/>
                <a:gd name="connsiteX3" fmla="*/ 42862 w 57150"/>
                <a:gd name="connsiteY3" fmla="*/ 0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" h="66675">
                  <a:moveTo>
                    <a:pt x="0" y="66675"/>
                  </a:moveTo>
                  <a:cubicBezTo>
                    <a:pt x="9525" y="63500"/>
                    <a:pt x="19798" y="62026"/>
                    <a:pt x="28575" y="57150"/>
                  </a:cubicBezTo>
                  <a:cubicBezTo>
                    <a:pt x="37103" y="52412"/>
                    <a:pt x="52224" y="30381"/>
                    <a:pt x="57150" y="23813"/>
                  </a:cubicBezTo>
                  <a:cubicBezTo>
                    <a:pt x="45656" y="6571"/>
                    <a:pt x="50185" y="14645"/>
                    <a:pt x="42862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7" name="Straight Connector 56"/>
            <p:cNvCxnSpPr/>
            <p:nvPr/>
          </p:nvCxnSpPr>
          <p:spPr>
            <a:xfrm flipV="1">
              <a:off x="2069692" y="1322766"/>
              <a:ext cx="327774" cy="151807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2078583" y="1478435"/>
              <a:ext cx="318883" cy="108011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931407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474</Words>
  <Application>Microsoft Office PowerPoint</Application>
  <PresentationFormat>On-screen Show (4:3)</PresentationFormat>
  <Paragraphs>176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Courier New</vt:lpstr>
      <vt:lpstr>Office Theme</vt:lpstr>
      <vt:lpstr>Images for Kactus context helps</vt:lpstr>
      <vt:lpstr>Purpose</vt:lpstr>
      <vt:lpstr>Filesets</vt:lpstr>
      <vt:lpstr>Views</vt:lpstr>
      <vt:lpstr>SW Views</vt:lpstr>
      <vt:lpstr>SystemViews</vt:lpstr>
      <vt:lpstr>Generic editor</vt:lpstr>
      <vt:lpstr>Ports editor</vt:lpstr>
      <vt:lpstr>Memory map</vt:lpstr>
      <vt:lpstr>Address space</vt:lpstr>
      <vt:lpstr>Subspace map</vt:lpstr>
      <vt:lpstr>CPUs</vt:lpstr>
      <vt:lpstr>Relation between bus interface and ports</vt:lpstr>
      <vt:lpstr>Indirect interfaces</vt:lpstr>
      <vt:lpstr>Other clock driver</vt:lpstr>
      <vt:lpstr>COM interfaces</vt:lpstr>
      <vt:lpstr>API interfaces</vt:lpstr>
    </vt:vector>
  </TitlesOfParts>
  <Company>TST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Erno Salminen;Esko Pekkarinen</dc:creator>
  <cp:lastModifiedBy>Esko Pekkarinen (TAU)</cp:lastModifiedBy>
  <cp:revision>54</cp:revision>
  <dcterms:created xsi:type="dcterms:W3CDTF">2013-03-21T15:28:46Z</dcterms:created>
  <dcterms:modified xsi:type="dcterms:W3CDTF">2023-07-31T05:12:56Z</dcterms:modified>
</cp:coreProperties>
</file>