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8" r:id="rId6"/>
    <p:sldId id="269" r:id="rId7"/>
    <p:sldId id="259" r:id="rId8"/>
    <p:sldId id="257" r:id="rId9"/>
    <p:sldId id="258" r:id="rId10"/>
    <p:sldId id="260" r:id="rId11"/>
    <p:sldId id="272" r:id="rId12"/>
    <p:sldId id="270" r:id="rId13"/>
    <p:sldId id="264" r:id="rId14"/>
    <p:sldId id="271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4AAA"/>
    <a:srgbClr val="A5C3EF"/>
    <a:srgbClr val="A5C3AB"/>
    <a:srgbClr val="C6EFD7"/>
    <a:srgbClr val="32BC8F"/>
    <a:srgbClr val="329964"/>
    <a:srgbClr val="32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9204-0DE5-4A8F-A5DB-A53F024874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Images</a:t>
            </a:r>
            <a:r>
              <a:rPr lang="fi-FI" dirty="0"/>
              <a:t> for </a:t>
            </a:r>
            <a:r>
              <a:rPr lang="fi-FI" dirty="0" err="1"/>
              <a:t>Kactus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</a:t>
            </a:r>
            <a:r>
              <a:rPr lang="fi-FI" dirty="0" err="1"/>
              <a:t>helps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March</a:t>
            </a:r>
            <a:r>
              <a:rPr lang="fi-FI" dirty="0"/>
              <a:t> 2013</a:t>
            </a:r>
          </a:p>
          <a:p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Erno Salminen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175935" y="3096201"/>
            <a:ext cx="1080119" cy="764847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5935" y="1972942"/>
            <a:ext cx="1080119" cy="943241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48" y="1988840"/>
            <a:ext cx="1492717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CPU0</a:t>
            </a: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708940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03648" y="3039343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</a:t>
            </a:r>
            <a:r>
              <a:rPr lang="fi-FI" sz="1200" dirty="0"/>
              <a:t>  </a:t>
            </a:r>
            <a:r>
              <a:rPr lang="fi-FI" sz="1200" dirty="0" err="1"/>
              <a:t>MainIF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2159692" y="2888940"/>
            <a:ext cx="3240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548" y="2395917"/>
            <a:ext cx="1134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/>
              <a:t>addr</a:t>
            </a:r>
            <a:r>
              <a:rPr lang="fi-FI" sz="1200" i="1" dirty="0"/>
              <a:t> space</a:t>
            </a:r>
            <a:r>
              <a:rPr lang="fi-FI" sz="1200" dirty="0"/>
              <a:t> AS0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1383848" y="276953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591760" y="2655205"/>
            <a:ext cx="72000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91760" y="3023629"/>
            <a:ext cx="720000" cy="2253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seg1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4596" y="1980078"/>
            <a:ext cx="969293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NetN</a:t>
            </a:r>
            <a:endParaRPr lang="fi-FI" sz="1200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Flowchart: Off-page Connector 25"/>
          <p:cNvSpPr/>
          <p:nvPr/>
        </p:nvSpPr>
        <p:spPr>
          <a:xfrm rot="16200000" flipH="1">
            <a:off x="2483748" y="2708940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Flowchart: Off-page Connector 27"/>
          <p:cNvSpPr/>
          <p:nvPr/>
        </p:nvSpPr>
        <p:spPr>
          <a:xfrm rot="16200000" flipH="1">
            <a:off x="3383869" y="2376143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9" idx="0"/>
          </p:cNvCxnSpPr>
          <p:nvPr/>
        </p:nvCxnSpPr>
        <p:spPr>
          <a:xfrm flipV="1">
            <a:off x="3743889" y="2556142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Off-page Connector 38"/>
          <p:cNvSpPr/>
          <p:nvPr/>
        </p:nvSpPr>
        <p:spPr>
          <a:xfrm rot="16200000" flipH="1">
            <a:off x="3995916" y="2376142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Flowchart: Off-page Connector 40"/>
          <p:cNvSpPr/>
          <p:nvPr/>
        </p:nvSpPr>
        <p:spPr>
          <a:xfrm rot="16200000" flipH="1">
            <a:off x="3393037" y="324023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41" idx="2"/>
            <a:endCxn id="43" idx="0"/>
          </p:cNvCxnSpPr>
          <p:nvPr/>
        </p:nvCxnSpPr>
        <p:spPr>
          <a:xfrm flipV="1">
            <a:off x="3753057" y="3420238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Off-page Connector 42"/>
          <p:cNvSpPr/>
          <p:nvPr/>
        </p:nvSpPr>
        <p:spPr>
          <a:xfrm rot="16200000" flipH="1">
            <a:off x="4005084" y="3240238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4463988" y="2395917"/>
            <a:ext cx="720000" cy="3684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4463988" y="3492163"/>
            <a:ext cx="720000" cy="2253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446868" y="2416599"/>
            <a:ext cx="627134" cy="279083"/>
            <a:chOff x="1763543" y="1285552"/>
            <a:chExt cx="854669" cy="37804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ie 70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45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Subspace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D9D5F-D864-4D01-B6EE-047521A5A9DB}"/>
              </a:ext>
            </a:extLst>
          </p:cNvPr>
          <p:cNvSpPr/>
          <p:nvPr/>
        </p:nvSpPr>
        <p:spPr>
          <a:xfrm>
            <a:off x="6012160" y="1994718"/>
            <a:ext cx="2012534" cy="240639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OpaqueBridge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8F3A154C-30EF-4A26-BCA6-BE999DC7BF00}"/>
              </a:ext>
            </a:extLst>
          </p:cNvPr>
          <p:cNvSpPr/>
          <p:nvPr/>
        </p:nvSpPr>
        <p:spPr>
          <a:xfrm rot="16200000">
            <a:off x="5862941" y="2494627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F5FFE1-3739-4723-8BE0-19F7ABEB38F3}"/>
              </a:ext>
            </a:extLst>
          </p:cNvPr>
          <p:cNvSpPr txBox="1"/>
          <p:nvPr/>
        </p:nvSpPr>
        <p:spPr>
          <a:xfrm>
            <a:off x="6931303" y="2120614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81CF2052-D7F8-4F36-AF09-B418080D3F02}"/>
              </a:ext>
            </a:extLst>
          </p:cNvPr>
          <p:cNvSpPr/>
          <p:nvPr/>
        </p:nvSpPr>
        <p:spPr>
          <a:xfrm>
            <a:off x="7028098" y="2533238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ab0</a:t>
            </a:r>
          </a:p>
        </p:txBody>
      </p:sp>
      <p:sp>
        <p:nvSpPr>
          <p:cNvPr id="55" name="Left-Right Arrow 221">
            <a:extLst>
              <a:ext uri="{FF2B5EF4-FFF2-40B4-BE49-F238E27FC236}">
                <a16:creationId xmlns:a16="http://schemas.microsoft.com/office/drawing/2014/main" id="{8072339A-75F1-4767-91D9-25FAF630E7A1}"/>
              </a:ext>
            </a:extLst>
          </p:cNvPr>
          <p:cNvSpPr/>
          <p:nvPr/>
        </p:nvSpPr>
        <p:spPr>
          <a:xfrm>
            <a:off x="6270180" y="2562910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DB8FE1-DB9D-4697-97EC-22FAE62C97CC}"/>
              </a:ext>
            </a:extLst>
          </p:cNvPr>
          <p:cNvSpPr txBox="1"/>
          <p:nvPr/>
        </p:nvSpPr>
        <p:spPr>
          <a:xfrm>
            <a:off x="6063749" y="3351029"/>
            <a:ext cx="110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Address space </a:t>
            </a:r>
          </a:p>
          <a:p>
            <a:r>
              <a:rPr lang="fi-FI" sz="1200" dirty="0"/>
              <a:t>AS0</a:t>
            </a:r>
            <a:endParaRPr lang="en-US" sz="1200" dirty="0"/>
          </a:p>
        </p:txBody>
      </p:sp>
      <p:cxnSp>
        <p:nvCxnSpPr>
          <p:cNvPr id="58" name="Elbow Connector 225">
            <a:extLst>
              <a:ext uri="{FF2B5EF4-FFF2-40B4-BE49-F238E27FC236}">
                <a16:creationId xmlns:a16="http://schemas.microsoft.com/office/drawing/2014/main" id="{D93C1344-186E-4C66-BA21-5A1FF992758A}"/>
              </a:ext>
            </a:extLst>
          </p:cNvPr>
          <p:cNvCxnSpPr>
            <a:cxnSpLocks/>
            <a:stCxn id="82" idx="3"/>
            <a:endCxn id="67" idx="0"/>
          </p:cNvCxnSpPr>
          <p:nvPr/>
        </p:nvCxnSpPr>
        <p:spPr>
          <a:xfrm>
            <a:off x="7748098" y="2857128"/>
            <a:ext cx="144722" cy="1208103"/>
          </a:xfrm>
          <a:prstGeom prst="bentConnector3">
            <a:avLst>
              <a:gd name="adj1" fmla="val 324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Off-page Connector 66">
            <a:extLst>
              <a:ext uri="{FF2B5EF4-FFF2-40B4-BE49-F238E27FC236}">
                <a16:creationId xmlns:a16="http://schemas.microsoft.com/office/drawing/2014/main" id="{3999F296-D088-43A2-9122-87C9230C7D20}"/>
              </a:ext>
            </a:extLst>
          </p:cNvPr>
          <p:cNvSpPr/>
          <p:nvPr/>
        </p:nvSpPr>
        <p:spPr>
          <a:xfrm rot="16200000">
            <a:off x="7892800" y="3885231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5A683E-18C8-4DA2-8140-C89F7F52497F}"/>
              </a:ext>
            </a:extLst>
          </p:cNvPr>
          <p:cNvSpPr txBox="1"/>
          <p:nvPr/>
        </p:nvSpPr>
        <p:spPr>
          <a:xfrm>
            <a:off x="7729048" y="3398350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</a:t>
            </a:r>
            <a:r>
              <a:rPr lang="fi-FI" sz="1200" dirty="0"/>
              <a:t>  outIF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B36E5B-9A99-44E0-993E-94A93C5CCB95}"/>
              </a:ext>
            </a:extLst>
          </p:cNvPr>
          <p:cNvSpPr txBox="1"/>
          <p:nvPr/>
        </p:nvSpPr>
        <p:spPr>
          <a:xfrm>
            <a:off x="6855974" y="3220263"/>
            <a:ext cx="121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/>
              <a:t>Master </a:t>
            </a:r>
            <a:r>
              <a:rPr lang="fi-FI" sz="1000" i="1" dirty="0" err="1"/>
              <a:t>ref</a:t>
            </a:r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6FE078-1669-4166-B66C-3EE7D6AEADC9}"/>
              </a:ext>
            </a:extLst>
          </p:cNvPr>
          <p:cNvSpPr txBox="1"/>
          <p:nvPr/>
        </p:nvSpPr>
        <p:spPr>
          <a:xfrm>
            <a:off x="5688164" y="2036777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 accessIF</a:t>
            </a:r>
            <a:endParaRPr lang="en-US" sz="1200" dirty="0"/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24ADF33C-7CA1-4C40-AB60-702FBDFFCF40}"/>
              </a:ext>
            </a:extLst>
          </p:cNvPr>
          <p:cNvSpPr/>
          <p:nvPr/>
        </p:nvSpPr>
        <p:spPr>
          <a:xfrm>
            <a:off x="6246683" y="3826942"/>
            <a:ext cx="72000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81" name="Left-Right Arrow 13">
            <a:extLst>
              <a:ext uri="{FF2B5EF4-FFF2-40B4-BE49-F238E27FC236}">
                <a16:creationId xmlns:a16="http://schemas.microsoft.com/office/drawing/2014/main" id="{44D4B2DA-1B3D-4CC3-B2FE-BB9967113534}"/>
              </a:ext>
            </a:extLst>
          </p:cNvPr>
          <p:cNvSpPr/>
          <p:nvPr/>
        </p:nvSpPr>
        <p:spPr>
          <a:xfrm>
            <a:off x="7046039" y="3933670"/>
            <a:ext cx="719999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BC6BB1BB-388E-4DBD-8E65-AE9ADA585EEB}"/>
              </a:ext>
            </a:extLst>
          </p:cNvPr>
          <p:cNvSpPr/>
          <p:nvPr/>
        </p:nvSpPr>
        <p:spPr>
          <a:xfrm>
            <a:off x="7030650" y="2672916"/>
            <a:ext cx="717448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ssm0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5E5749BA-5488-4CEA-A6AE-5EA88806D16D}"/>
              </a:ext>
            </a:extLst>
          </p:cNvPr>
          <p:cNvSpPr/>
          <p:nvPr/>
        </p:nvSpPr>
        <p:spPr>
          <a:xfrm>
            <a:off x="6246683" y="4195051"/>
            <a:ext cx="720000" cy="2253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seg1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5676" y="1988839"/>
            <a:ext cx="2428843" cy="1588393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DualCoreSoC</a:t>
            </a: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3887926" y="2330607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" name="Straight Connector 12"/>
          <p:cNvCxnSpPr>
            <a:cxnSpLocks/>
            <a:stCxn id="5" idx="2"/>
          </p:cNvCxnSpPr>
          <p:nvPr/>
        </p:nvCxnSpPr>
        <p:spPr>
          <a:xfrm>
            <a:off x="4247946" y="2510607"/>
            <a:ext cx="1800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3452716" y="2391202"/>
            <a:ext cx="405554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618212" y="2276872"/>
            <a:ext cx="801580" cy="368424"/>
          </a:xfrm>
          <a:prstGeom prst="flowChartProcess">
            <a:avLst/>
          </a:prstGeom>
          <a:solidFill>
            <a:srgbClr val="C6EF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Address space AS0</a:t>
            </a:r>
            <a:endParaRPr lang="en-US" sz="1100" i="1" dirty="0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lowchart: Process 39"/>
          <p:cNvSpPr/>
          <p:nvPr/>
        </p:nvSpPr>
        <p:spPr>
          <a:xfrm>
            <a:off x="1729252" y="2276872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cpuA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2618212" y="2816932"/>
            <a:ext cx="801580" cy="349188"/>
          </a:xfrm>
          <a:prstGeom prst="flowChartProcess">
            <a:avLst/>
          </a:prstGeom>
          <a:solidFill>
            <a:srgbClr val="C6EF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Address space AS1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2" name="Curved Connector 51"/>
          <p:cNvCxnSpPr>
            <a:stCxn id="40" idx="3"/>
            <a:endCxn id="16" idx="1"/>
          </p:cNvCxnSpPr>
          <p:nvPr/>
        </p:nvCxnSpPr>
        <p:spPr>
          <a:xfrm>
            <a:off x="2449252" y="2408054"/>
            <a:ext cx="168960" cy="5303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/>
          <p:cNvSpPr/>
          <p:nvPr/>
        </p:nvSpPr>
        <p:spPr>
          <a:xfrm>
            <a:off x="1727684" y="2903757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cpuB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5" name="Curved Connector 54"/>
          <p:cNvCxnSpPr>
            <a:cxnSpLocks/>
            <a:stCxn id="53" idx="3"/>
            <a:endCxn id="49" idx="1"/>
          </p:cNvCxnSpPr>
          <p:nvPr/>
        </p:nvCxnSpPr>
        <p:spPr>
          <a:xfrm flipV="1">
            <a:off x="2447684" y="2991526"/>
            <a:ext cx="170528" cy="4341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55976" y="23128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…</a:t>
            </a:r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C3C8B70-EF13-EC2B-5348-0D147DFE8D47}"/>
              </a:ext>
            </a:extLst>
          </p:cNvPr>
          <p:cNvSpPr/>
          <p:nvPr/>
        </p:nvSpPr>
        <p:spPr>
          <a:xfrm>
            <a:off x="2769070" y="3158724"/>
            <a:ext cx="801580" cy="349188"/>
          </a:xfrm>
          <a:prstGeom prst="flowChartProcess">
            <a:avLst/>
          </a:prstGeom>
          <a:solidFill>
            <a:srgbClr val="A5C3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Local mem map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837D7-623D-42AE-3009-E5BD427B0406}"/>
              </a:ext>
            </a:extLst>
          </p:cNvPr>
          <p:cNvSpPr/>
          <p:nvPr/>
        </p:nvSpPr>
        <p:spPr>
          <a:xfrm>
            <a:off x="5249328" y="1988143"/>
            <a:ext cx="2428843" cy="1588393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DualCoreSoC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7970F78E-7F04-F376-51D9-3C30EFE11EDA}"/>
              </a:ext>
            </a:extLst>
          </p:cNvPr>
          <p:cNvSpPr/>
          <p:nvPr/>
        </p:nvSpPr>
        <p:spPr>
          <a:xfrm rot="16200000" flipH="1">
            <a:off x="7481578" y="2619176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7093F-87C6-A203-C550-59F983FB2559}"/>
              </a:ext>
            </a:extLst>
          </p:cNvPr>
          <p:cNvCxnSpPr>
            <a:stCxn id="10" idx="2"/>
          </p:cNvCxnSpPr>
          <p:nvPr/>
        </p:nvCxnSpPr>
        <p:spPr>
          <a:xfrm>
            <a:off x="7841598" y="2799176"/>
            <a:ext cx="1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1DFC007-A018-249F-A7F8-FDA7E1DD6CB1}"/>
              </a:ext>
            </a:extLst>
          </p:cNvPr>
          <p:cNvSpPr/>
          <p:nvPr/>
        </p:nvSpPr>
        <p:spPr>
          <a:xfrm>
            <a:off x="5322904" y="2276176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cpuA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83A6F94-8D14-2C8F-37D2-29A506095B46}"/>
              </a:ext>
            </a:extLst>
          </p:cNvPr>
          <p:cNvSpPr/>
          <p:nvPr/>
        </p:nvSpPr>
        <p:spPr>
          <a:xfrm>
            <a:off x="6213432" y="3077282"/>
            <a:ext cx="801580" cy="349188"/>
          </a:xfrm>
          <a:prstGeom prst="flowChartProcess">
            <a:avLst/>
          </a:prstGeom>
          <a:solidFill>
            <a:srgbClr val="A5C3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Memory map MM1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19" name="Curved Connector 51">
            <a:extLst>
              <a:ext uri="{FF2B5EF4-FFF2-40B4-BE49-F238E27FC236}">
                <a16:creationId xmlns:a16="http://schemas.microsoft.com/office/drawing/2014/main" id="{384E14CA-4FF5-C5F4-FEB8-E0F2D59B928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042904" y="2407358"/>
            <a:ext cx="168960" cy="5303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E97DD5C-128A-4698-57B2-48B8658CF54E}"/>
              </a:ext>
            </a:extLst>
          </p:cNvPr>
          <p:cNvSpPr/>
          <p:nvPr/>
        </p:nvSpPr>
        <p:spPr>
          <a:xfrm>
            <a:off x="5322904" y="3164107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cpuB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21" name="Curved Connector 54">
            <a:extLst>
              <a:ext uri="{FF2B5EF4-FFF2-40B4-BE49-F238E27FC236}">
                <a16:creationId xmlns:a16="http://schemas.microsoft.com/office/drawing/2014/main" id="{04B18DD8-ABF3-D22B-24D3-91568871650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6042904" y="3251876"/>
            <a:ext cx="170528" cy="4341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E89258-8884-0539-3D27-489213178523}"/>
              </a:ext>
            </a:extLst>
          </p:cNvPr>
          <p:cNvSpPr txBox="1"/>
          <p:nvPr/>
        </p:nvSpPr>
        <p:spPr>
          <a:xfrm>
            <a:off x="7956376" y="26014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…</a:t>
            </a:r>
            <a:endParaRPr lang="en-US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C469D81-9C4F-24AC-2F56-572D10652937}"/>
              </a:ext>
            </a:extLst>
          </p:cNvPr>
          <p:cNvSpPr/>
          <p:nvPr/>
        </p:nvSpPr>
        <p:spPr>
          <a:xfrm>
            <a:off x="6211864" y="2279394"/>
            <a:ext cx="801580" cy="349188"/>
          </a:xfrm>
          <a:prstGeom prst="flowChartProcess">
            <a:avLst/>
          </a:prstGeom>
          <a:solidFill>
            <a:srgbClr val="A5C3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Memory map MM0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5AB2352F-D62E-C829-0605-2423F64A0E64}"/>
              </a:ext>
            </a:extLst>
          </p:cNvPr>
          <p:cNvSpPr/>
          <p:nvPr/>
        </p:nvSpPr>
        <p:spPr>
          <a:xfrm>
            <a:off x="6362708" y="2619156"/>
            <a:ext cx="801580" cy="349188"/>
          </a:xfrm>
          <a:prstGeom prst="flowChartProcess">
            <a:avLst/>
          </a:prstGeom>
          <a:solidFill>
            <a:srgbClr val="A54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Subspace map SSM0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FA10C2A-E151-C8E4-6AE1-7D84F6ECC853}"/>
              </a:ext>
            </a:extLst>
          </p:cNvPr>
          <p:cNvSpPr/>
          <p:nvPr/>
        </p:nvSpPr>
        <p:spPr>
          <a:xfrm>
            <a:off x="7196692" y="2668013"/>
            <a:ext cx="261978" cy="2361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/>
          </a:p>
        </p:txBody>
      </p:sp>
    </p:spTree>
    <p:extLst>
      <p:ext uri="{BB962C8B-B14F-4D97-AF65-F5344CB8AC3E}">
        <p14:creationId xmlns:p14="http://schemas.microsoft.com/office/powerpoint/2010/main" val="123122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Relation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bus</a:t>
            </a:r>
            <a:r>
              <a:rPr lang="fi-FI" dirty="0"/>
              <a:t> interface and </a:t>
            </a:r>
            <a:r>
              <a:rPr lang="fi-FI" dirty="0" err="1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600200"/>
            <a:ext cx="4762872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916653" cy="1452357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2240868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  </a:t>
            </a:r>
            <a:r>
              <a:rPr lang="fi-FI" sz="1200" i="1" dirty="0" err="1"/>
              <a:t>bus</a:t>
            </a:r>
            <a:r>
              <a:rPr lang="fi-FI" sz="1200" i="1" dirty="0"/>
              <a:t> interface</a:t>
            </a:r>
            <a:r>
              <a:rPr lang="fi-FI" sz="1200" dirty="0"/>
              <a:t> MBIF</a:t>
            </a:r>
          </a:p>
          <a:p>
            <a:r>
              <a:rPr lang="fi-FI" sz="1200" dirty="0"/>
              <a:t> </a:t>
            </a:r>
            <a:endParaRPr lang="fi-FI" sz="1200" i="1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Data_out</a:t>
            </a:r>
            <a:endParaRPr lang="fi-FI" sz="1200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Req_out</a:t>
            </a:r>
            <a:endParaRPr lang="fi-FI" sz="1200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Ack_in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1537938" y="2425673"/>
            <a:ext cx="351228" cy="864178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676169" y="2492025"/>
            <a:ext cx="212997" cy="64175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47431" y="2697895"/>
            <a:ext cx="50824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i="1" dirty="0" err="1"/>
              <a:t>maps</a:t>
            </a:r>
            <a:endParaRPr lang="en-US" sz="1200" i="1" dirty="0"/>
          </a:p>
        </p:txBody>
      </p:sp>
      <p:sp>
        <p:nvSpPr>
          <p:cNvPr id="30" name="Freeform 29"/>
          <p:cNvSpPr/>
          <p:nvPr/>
        </p:nvSpPr>
        <p:spPr>
          <a:xfrm>
            <a:off x="1729603" y="2473735"/>
            <a:ext cx="142097" cy="48002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312026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Off-page Connector 19"/>
          <p:cNvSpPr/>
          <p:nvPr/>
        </p:nvSpPr>
        <p:spPr>
          <a:xfrm rot="16200000" flipH="1">
            <a:off x="1949733" y="2827751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Flowchart: Off-page Connector 20"/>
          <p:cNvSpPr/>
          <p:nvPr/>
        </p:nvSpPr>
        <p:spPr>
          <a:xfrm rot="16200000" flipH="1">
            <a:off x="1949733" y="3007770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lowchart: Off-page Connector 22"/>
          <p:cNvSpPr/>
          <p:nvPr/>
        </p:nvSpPr>
        <p:spPr>
          <a:xfrm rot="16200000" flipV="1">
            <a:off x="1913729" y="3163836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2312132" y="2643889"/>
            <a:ext cx="49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=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91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Indirect </a:t>
            </a:r>
            <a:r>
              <a:rPr lang="fi-FI" dirty="0" err="1"/>
              <a:t>interfaces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43609" y="1988840"/>
            <a:ext cx="2012534" cy="2412268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Accelerator</a:t>
            </a:r>
          </a:p>
        </p:txBody>
      </p:sp>
      <p:sp>
        <p:nvSpPr>
          <p:cNvPr id="48" name="Flowchart: Off-page Connector 47"/>
          <p:cNvSpPr/>
          <p:nvPr/>
        </p:nvSpPr>
        <p:spPr>
          <a:xfrm rot="16200000">
            <a:off x="894390" y="2488749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1962752" y="2114736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51" name="Flowchart: Process 50"/>
          <p:cNvSpPr/>
          <p:nvPr/>
        </p:nvSpPr>
        <p:spPr>
          <a:xfrm>
            <a:off x="2059547" y="2527360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Flowchart: Process 52"/>
          <p:cNvSpPr/>
          <p:nvPr/>
        </p:nvSpPr>
        <p:spPr>
          <a:xfrm>
            <a:off x="2059547" y="2671392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271925" y="2470685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r0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71925" y="261832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r1</a:t>
            </a:r>
            <a:endParaRPr lang="en-US" sz="1000" dirty="0"/>
          </a:p>
        </p:txBody>
      </p:sp>
      <p:sp>
        <p:nvSpPr>
          <p:cNvPr id="58" name="Left-Right Arrow 57"/>
          <p:cNvSpPr/>
          <p:nvPr/>
        </p:nvSpPr>
        <p:spPr>
          <a:xfrm>
            <a:off x="1301629" y="2557032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962752" y="3346374"/>
            <a:ext cx="110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MM1</a:t>
            </a:r>
            <a:endParaRPr lang="en-US" sz="1200" dirty="0"/>
          </a:p>
        </p:txBody>
      </p:sp>
      <p:sp>
        <p:nvSpPr>
          <p:cNvPr id="73" name="Flowchart: Off-page Connector 72"/>
          <p:cNvSpPr/>
          <p:nvPr/>
        </p:nvSpPr>
        <p:spPr>
          <a:xfrm rot="16200000" flipH="1">
            <a:off x="1283122" y="3885231"/>
            <a:ext cx="360040" cy="360000"/>
          </a:xfrm>
          <a:prstGeom prst="flowChartOffpage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095198" y="3345151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Indirect </a:t>
            </a:r>
          </a:p>
          <a:p>
            <a:r>
              <a:rPr lang="fi-FI" sz="1200" i="1" dirty="0"/>
              <a:t>interface </a:t>
            </a:r>
            <a:r>
              <a:rPr lang="fi-FI" sz="1200" dirty="0"/>
              <a:t>II0</a:t>
            </a:r>
            <a:endParaRPr lang="en-US" sz="1200" dirty="0"/>
          </a:p>
        </p:txBody>
      </p:sp>
      <p:cxnSp>
        <p:nvCxnSpPr>
          <p:cNvPr id="76" name="Elbow Connector 75"/>
          <p:cNvCxnSpPr>
            <a:stCxn id="51" idx="3"/>
            <a:endCxn id="73" idx="0"/>
          </p:cNvCxnSpPr>
          <p:nvPr/>
        </p:nvCxnSpPr>
        <p:spPr>
          <a:xfrm flipH="1">
            <a:off x="1283142" y="2599359"/>
            <a:ext cx="1496405" cy="1404000"/>
          </a:xfrm>
          <a:prstGeom prst="bentConnector5">
            <a:avLst>
              <a:gd name="adj1" fmla="val -14428"/>
              <a:gd name="adj2" fmla="val 41162"/>
              <a:gd name="adj3" fmla="val 109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3" idx="3"/>
            <a:endCxn id="73" idx="0"/>
          </p:cNvCxnSpPr>
          <p:nvPr/>
        </p:nvCxnSpPr>
        <p:spPr>
          <a:xfrm flipH="1">
            <a:off x="1283142" y="2743392"/>
            <a:ext cx="1496405" cy="1404000"/>
          </a:xfrm>
          <a:prstGeom prst="bentConnector5">
            <a:avLst>
              <a:gd name="adj1" fmla="val -10609"/>
              <a:gd name="adj2" fmla="val 18326"/>
              <a:gd name="adj3" fmla="val 112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-Right Arrow 117"/>
          <p:cNvSpPr/>
          <p:nvPr/>
        </p:nvSpPr>
        <p:spPr>
          <a:xfrm>
            <a:off x="1691268" y="3962936"/>
            <a:ext cx="32423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671324" y="2787315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i="1" dirty="0"/>
              <a:t>data</a:t>
            </a:r>
            <a:r>
              <a:rPr lang="fi-FI" sz="1200" dirty="0"/>
              <a:t>  </a:t>
            </a:r>
            <a:r>
              <a:rPr lang="fi-FI" sz="1200" dirty="0" err="1"/>
              <a:t>address</a:t>
            </a:r>
            <a:endParaRPr lang="en-US" sz="120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059547" y="3713933"/>
            <a:ext cx="720000" cy="536284"/>
            <a:chOff x="2414587" y="6002470"/>
            <a:chExt cx="720000" cy="536284"/>
          </a:xfrm>
        </p:grpSpPr>
        <p:sp>
          <p:nvSpPr>
            <p:cNvPr id="132" name="Flowchart: Process 131"/>
            <p:cNvSpPr/>
            <p:nvPr/>
          </p:nvSpPr>
          <p:spPr>
            <a:xfrm>
              <a:off x="2414587" y="6206366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26965" y="6148533"/>
              <a:ext cx="2952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/>
                <a:t>r7</a:t>
              </a:r>
              <a:endParaRPr lang="en-US" sz="1000" dirty="0"/>
            </a:p>
          </p:txBody>
        </p:sp>
        <p:sp>
          <p:nvSpPr>
            <p:cNvPr id="134" name="Flowchart: Process 133"/>
            <p:cNvSpPr/>
            <p:nvPr/>
          </p:nvSpPr>
          <p:spPr>
            <a:xfrm>
              <a:off x="2414587" y="6350366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626965" y="6292533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/>
                <a:t>…</a:t>
              </a:r>
              <a:endParaRPr lang="en-US" sz="1000" dirty="0"/>
            </a:p>
          </p:txBody>
        </p:sp>
        <p:sp>
          <p:nvSpPr>
            <p:cNvPr id="136" name="Flowchart: Process 135"/>
            <p:cNvSpPr/>
            <p:nvPr/>
          </p:nvSpPr>
          <p:spPr>
            <a:xfrm>
              <a:off x="2414587" y="6062334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436719" y="6002470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/>
                <a:t>r6: (data)</a:t>
              </a:r>
              <a:endParaRPr lang="en-US" sz="1000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567503" y="3713778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#(addr)</a:t>
            </a:r>
            <a:endParaRPr lang="en-US" sz="1000" dirty="0"/>
          </a:p>
        </p:txBody>
      </p:sp>
      <p:sp>
        <p:nvSpPr>
          <p:cNvPr id="215" name="Rectangle 214"/>
          <p:cNvSpPr/>
          <p:nvPr/>
        </p:nvSpPr>
        <p:spPr>
          <a:xfrm>
            <a:off x="6012160" y="1994718"/>
            <a:ext cx="2012534" cy="240639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Bridge</a:t>
            </a:r>
          </a:p>
        </p:txBody>
      </p:sp>
      <p:sp>
        <p:nvSpPr>
          <p:cNvPr id="216" name="Flowchart: Off-page Connector 215"/>
          <p:cNvSpPr/>
          <p:nvPr/>
        </p:nvSpPr>
        <p:spPr>
          <a:xfrm rot="16200000">
            <a:off x="5862941" y="2494627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931303" y="2120614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218" name="Flowchart: Process 217"/>
          <p:cNvSpPr/>
          <p:nvPr/>
        </p:nvSpPr>
        <p:spPr>
          <a:xfrm>
            <a:off x="7028098" y="2533238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9" name="Flowchart: Process 218"/>
          <p:cNvSpPr/>
          <p:nvPr/>
        </p:nvSpPr>
        <p:spPr>
          <a:xfrm>
            <a:off x="7028098" y="2677270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240476" y="247656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r0</a:t>
            </a:r>
            <a:endParaRPr lang="en-US" sz="1000" dirty="0"/>
          </a:p>
        </p:txBody>
      </p:sp>
      <p:sp>
        <p:nvSpPr>
          <p:cNvPr id="221" name="TextBox 220"/>
          <p:cNvSpPr txBox="1"/>
          <p:nvPr/>
        </p:nvSpPr>
        <p:spPr>
          <a:xfrm>
            <a:off x="7240476" y="2624200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r1</a:t>
            </a:r>
            <a:endParaRPr lang="en-US" sz="1000" dirty="0"/>
          </a:p>
        </p:txBody>
      </p:sp>
      <p:sp>
        <p:nvSpPr>
          <p:cNvPr id="222" name="Left-Right Arrow 221"/>
          <p:cNvSpPr/>
          <p:nvPr/>
        </p:nvSpPr>
        <p:spPr>
          <a:xfrm>
            <a:off x="6270180" y="2562910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4" name="Flowchart: Off-page Connector 223"/>
          <p:cNvSpPr/>
          <p:nvPr/>
        </p:nvSpPr>
        <p:spPr>
          <a:xfrm rot="16200000" flipH="1">
            <a:off x="6251673" y="3891109"/>
            <a:ext cx="360040" cy="360000"/>
          </a:xfrm>
          <a:prstGeom prst="flowChartOffpage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6063749" y="3351029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Indirect </a:t>
            </a:r>
          </a:p>
          <a:p>
            <a:r>
              <a:rPr lang="fi-FI" sz="1200" i="1" dirty="0"/>
              <a:t>interface </a:t>
            </a:r>
            <a:r>
              <a:rPr lang="fi-FI" sz="1200" dirty="0"/>
              <a:t>II0</a:t>
            </a:r>
            <a:endParaRPr lang="en-US" sz="1200" dirty="0"/>
          </a:p>
        </p:txBody>
      </p:sp>
      <p:cxnSp>
        <p:nvCxnSpPr>
          <p:cNvPr id="226" name="Elbow Connector 225"/>
          <p:cNvCxnSpPr>
            <a:stCxn id="218" idx="3"/>
            <a:endCxn id="224" idx="0"/>
          </p:cNvCxnSpPr>
          <p:nvPr/>
        </p:nvCxnSpPr>
        <p:spPr>
          <a:xfrm flipH="1">
            <a:off x="6251693" y="2605237"/>
            <a:ext cx="1496405" cy="1404000"/>
          </a:xfrm>
          <a:prstGeom prst="bentConnector5">
            <a:avLst>
              <a:gd name="adj1" fmla="val -14428"/>
              <a:gd name="adj2" fmla="val 41162"/>
              <a:gd name="adj3" fmla="val 109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19" idx="3"/>
            <a:endCxn id="224" idx="0"/>
          </p:cNvCxnSpPr>
          <p:nvPr/>
        </p:nvCxnSpPr>
        <p:spPr>
          <a:xfrm flipH="1">
            <a:off x="6251693" y="2749270"/>
            <a:ext cx="1496405" cy="1404000"/>
          </a:xfrm>
          <a:prstGeom prst="bentConnector5">
            <a:avLst>
              <a:gd name="adj1" fmla="val -10609"/>
              <a:gd name="adj2" fmla="val 18326"/>
              <a:gd name="adj3" fmla="val 112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Left-Right Arrow 227"/>
          <p:cNvSpPr/>
          <p:nvPr/>
        </p:nvSpPr>
        <p:spPr>
          <a:xfrm>
            <a:off x="6659819" y="3968814"/>
            <a:ext cx="1189982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6762372" y="2818744"/>
            <a:ext cx="72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/>
              <a:t>data</a:t>
            </a:r>
            <a:r>
              <a:rPr lang="fi-FI" sz="1000" dirty="0"/>
              <a:t>  </a:t>
            </a:r>
            <a:r>
              <a:rPr lang="fi-FI" sz="1000" dirty="0" err="1"/>
              <a:t>address</a:t>
            </a:r>
            <a:endParaRPr lang="en-US" sz="1000" dirty="0"/>
          </a:p>
        </p:txBody>
      </p:sp>
      <p:sp>
        <p:nvSpPr>
          <p:cNvPr id="238" name="Flowchart: Off-page Connector 237"/>
          <p:cNvSpPr/>
          <p:nvPr/>
        </p:nvSpPr>
        <p:spPr>
          <a:xfrm rot="16200000">
            <a:off x="7892800" y="3885231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9" name="TextBox 238"/>
          <p:cNvSpPr txBox="1"/>
          <p:nvPr/>
        </p:nvSpPr>
        <p:spPr>
          <a:xfrm>
            <a:off x="7729048" y="3398350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</a:t>
            </a:r>
            <a:r>
              <a:rPr lang="fi-FI" sz="1200" dirty="0"/>
              <a:t>  outIF</a:t>
            </a:r>
            <a:endParaRPr lang="en-US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6647399" y="3761057"/>
            <a:ext cx="121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/>
              <a:t>transparent bridge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19612" y="2036778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 accessIF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688164" y="2036777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 accessIF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756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clock</a:t>
            </a:r>
            <a:r>
              <a:rPr lang="fi-FI" dirty="0"/>
              <a:t> </a:t>
            </a:r>
            <a:r>
              <a:rPr lang="fi-FI" dirty="0" err="1"/>
              <a:t>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1404156" cy="169758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lowchart: Off-page Connector 12"/>
          <p:cNvSpPr/>
          <p:nvPr/>
        </p:nvSpPr>
        <p:spPr>
          <a:xfrm rot="16200000" flipV="1">
            <a:off x="2435787" y="2330906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80070" y="242088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00150" y="267291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0015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8007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2023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0230" y="24208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80070" y="20871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6258" y="18088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clockPeriod</a:t>
            </a:r>
            <a:r>
              <a:rPr lang="fi-FI" sz="1200" dirty="0"/>
              <a:t> = 10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80070" y="2354912"/>
            <a:ext cx="720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244" y="20871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clockPulseDuration</a:t>
            </a:r>
            <a:r>
              <a:rPr lang="fi-FI" sz="1200" dirty="0"/>
              <a:t> = 5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28042" y="2664724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96150" y="3320988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36254" y="3573016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5361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9609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4362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36254" y="33209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80070" y="29872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6258" y="27089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clockPeriod</a:t>
            </a:r>
            <a:r>
              <a:rPr lang="fi-FI" sz="1200" dirty="0"/>
              <a:t> = 10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6094" y="3255012"/>
            <a:ext cx="5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28042" y="3573015"/>
            <a:ext cx="4680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24086" y="29872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clockPulseDuration</a:t>
            </a:r>
            <a:r>
              <a:rPr lang="fi-FI" sz="1200" dirty="0"/>
              <a:t> = 4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780070" y="3647930"/>
            <a:ext cx="216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6094" y="3563298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clockPulseOffset</a:t>
            </a:r>
            <a:r>
              <a:rPr lang="fi-FI" sz="1200" dirty="0"/>
              <a:t> = 1 </a:t>
            </a:r>
            <a:r>
              <a:rPr lang="fi-FI" sz="1200" dirty="0" err="1"/>
              <a:t>ns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591780" y="2247255"/>
            <a:ext cx="66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/>
              <a:t>port</a:t>
            </a:r>
            <a:r>
              <a:rPr lang="fi-FI" sz="1200" dirty="0"/>
              <a:t> </a:t>
            </a:r>
            <a:r>
              <a:rPr lang="fi-FI" sz="1200" dirty="0" err="1"/>
              <a:t>ClkIn</a:t>
            </a:r>
            <a:endParaRPr lang="en-US" sz="1200" dirty="0"/>
          </a:p>
        </p:txBody>
      </p:sp>
      <p:sp>
        <p:nvSpPr>
          <p:cNvPr id="57" name="Folded Corner 56"/>
          <p:cNvSpPr/>
          <p:nvPr/>
        </p:nvSpPr>
        <p:spPr>
          <a:xfrm>
            <a:off x="1174976" y="2478087"/>
            <a:ext cx="677638" cy="367719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clk_gen.vhd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Folded Corner 62"/>
          <p:cNvSpPr/>
          <p:nvPr/>
        </p:nvSpPr>
        <p:spPr>
          <a:xfrm>
            <a:off x="1174976" y="3210338"/>
            <a:ext cx="684076" cy="267013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*.</a:t>
            </a:r>
            <a:r>
              <a:rPr lang="fi-FI" sz="1200" dirty="0" err="1">
                <a:solidFill>
                  <a:schemeClr val="tx1"/>
                </a:solidFill>
              </a:rPr>
              <a:t>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1852614" y="2638425"/>
            <a:ext cx="245434" cy="790575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852614" y="2744925"/>
            <a:ext cx="143651" cy="540060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049034" y="288894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0597" y="289521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59990" y="2362694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59990" y="3368025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7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COM </a:t>
            </a:r>
            <a:r>
              <a:rPr lang="fi-FI" dirty="0" err="1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2996"/>
            <a:ext cx="8229600" cy="27331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28800"/>
            <a:ext cx="1828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81175"/>
            <a:ext cx="53721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2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API </a:t>
            </a:r>
            <a:r>
              <a:rPr lang="fi-FI" dirty="0" err="1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2916"/>
            <a:ext cx="8229600" cy="34532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56792"/>
            <a:ext cx="1781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0592"/>
            <a:ext cx="512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3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Images</a:t>
            </a:r>
            <a:r>
              <a:rPr lang="fi-FI" dirty="0"/>
              <a:t> </a:t>
            </a:r>
            <a:r>
              <a:rPr lang="fi-FI" dirty="0" err="1"/>
              <a:t>orientate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text</a:t>
            </a:r>
            <a:endParaRPr lang="fi-FI" dirty="0"/>
          </a:p>
          <a:p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simplified</a:t>
            </a:r>
            <a:r>
              <a:rPr lang="fi-FI" dirty="0"/>
              <a:t> </a:t>
            </a:r>
            <a:r>
              <a:rPr lang="fi-FI" dirty="0" err="1"/>
              <a:t>overlook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is the main idea in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Filesets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80828"/>
            <a:ext cx="5143500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8490"/>
            <a:ext cx="338137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65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1545965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556792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err="1"/>
              <a:t>View</a:t>
            </a:r>
            <a:r>
              <a:rPr lang="fi-FI" sz="1000" dirty="0"/>
              <a:t> V0 </a:t>
            </a:r>
          </a:p>
          <a:p>
            <a:r>
              <a:rPr lang="fi-FI" sz="1000" dirty="0"/>
              <a:t>(</a:t>
            </a:r>
            <a:r>
              <a:rPr lang="fi-FI" sz="1000" i="1" dirty="0" err="1"/>
              <a:t>non-hier</a:t>
            </a:r>
            <a:r>
              <a:rPr lang="fi-FI" sz="1000" dirty="0"/>
              <a:t>)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2123808" y="1916872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Fileset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2348880"/>
            <a:ext cx="112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i="1" dirty="0" err="1"/>
              <a:t>View</a:t>
            </a:r>
            <a:r>
              <a:rPr lang="fi-FI" sz="1000" dirty="0"/>
              <a:t> V1 (</a:t>
            </a:r>
            <a:r>
              <a:rPr lang="fi-FI" sz="1000" i="1" dirty="0" err="1"/>
              <a:t>hier</a:t>
            </a:r>
            <a:r>
              <a:rPr lang="fi-FI" sz="1000" dirty="0"/>
              <a:t>)</a:t>
            </a:r>
            <a:endParaRPr lang="en-US" sz="1000" dirty="0"/>
          </a:p>
        </p:txBody>
      </p:sp>
      <p:sp>
        <p:nvSpPr>
          <p:cNvPr id="18" name="Flowchart: Process 17"/>
          <p:cNvSpPr/>
          <p:nvPr/>
        </p:nvSpPr>
        <p:spPr>
          <a:xfrm>
            <a:off x="2123728" y="2564944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Hier</a:t>
            </a:r>
            <a:r>
              <a:rPr lang="fi-FI" sz="1000" dirty="0">
                <a:solidFill>
                  <a:schemeClr val="tx1"/>
                </a:solidFill>
              </a:rPr>
              <a:t>.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9" y="1458630"/>
            <a:ext cx="1368152" cy="1045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Curved Connector 28"/>
          <p:cNvCxnSpPr>
            <a:stCxn id="18" idx="3"/>
            <a:endCxn id="2052" idx="2"/>
          </p:cNvCxnSpPr>
          <p:nvPr/>
        </p:nvCxnSpPr>
        <p:spPr>
          <a:xfrm flipV="1">
            <a:off x="2843728" y="2503938"/>
            <a:ext cx="3024417" cy="241006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3"/>
            <a:endCxn id="2050" idx="1"/>
          </p:cNvCxnSpPr>
          <p:nvPr/>
        </p:nvCxnSpPr>
        <p:spPr>
          <a:xfrm flipV="1">
            <a:off x="2843808" y="1561697"/>
            <a:ext cx="432048" cy="535175"/>
          </a:xfrm>
          <a:prstGeom prst="curvedConnector3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2062"/>
          <p:cNvGrpSpPr/>
          <p:nvPr/>
        </p:nvGrpSpPr>
        <p:grpSpPr>
          <a:xfrm>
            <a:off x="3275856" y="1386622"/>
            <a:ext cx="1805908" cy="1116124"/>
            <a:chOff x="3275856" y="1387805"/>
            <a:chExt cx="2174374" cy="13178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453904"/>
              <a:ext cx="2174374" cy="281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736812"/>
              <a:ext cx="2174374" cy="9688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8" name="TextBox 2057"/>
            <p:cNvSpPr txBox="1"/>
            <p:nvPr/>
          </p:nvSpPr>
          <p:spPr>
            <a:xfrm>
              <a:off x="4549246" y="1387805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err="1"/>
                <a:t>Fileset</a:t>
              </a:r>
              <a:endParaRPr lang="en-US" sz="1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216266" y="137677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dirty="0"/>
              <a:t>Design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0888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SW </a:t>
            </a:r>
            <a:r>
              <a:rPr lang="fi-FI" dirty="0" err="1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GizmoCpu</a:t>
            </a:r>
            <a:endParaRPr lang="fi-FI" sz="1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73681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/>
              <a:t>SW </a:t>
            </a:r>
            <a:r>
              <a:rPr lang="fi-FI" sz="1000" i="1" dirty="0" err="1"/>
              <a:t>View</a:t>
            </a:r>
            <a:r>
              <a:rPr lang="fi-FI" sz="1000" dirty="0"/>
              <a:t> SV0 </a:t>
            </a:r>
          </a:p>
        </p:txBody>
      </p:sp>
      <p:cxnSp>
        <p:nvCxnSpPr>
          <p:cNvPr id="29" name="Curved Connector 28"/>
          <p:cNvCxnSpPr>
            <a:stCxn id="19" idx="3"/>
            <a:endCxn id="3074" idx="1"/>
          </p:cNvCxnSpPr>
          <p:nvPr/>
        </p:nvCxnSpPr>
        <p:spPr>
          <a:xfrm flipV="1">
            <a:off x="2849006" y="2040593"/>
            <a:ext cx="534862" cy="81264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Hier</a:t>
            </a:r>
            <a:r>
              <a:rPr lang="fi-FI" sz="1000" dirty="0">
                <a:solidFill>
                  <a:schemeClr val="tx1"/>
                </a:solidFill>
              </a:rPr>
              <a:t>.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383868" y="1766918"/>
            <a:ext cx="4600811" cy="535148"/>
            <a:chOff x="3573017" y="2572980"/>
            <a:chExt cx="4600811" cy="53514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017" y="2585182"/>
              <a:ext cx="4600811" cy="5229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27984" y="2572980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i="1" dirty="0"/>
                <a:t>SW Design</a:t>
              </a:r>
              <a:endParaRPr lang="en-US" sz="1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38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SystemViews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CoolProduct</a:t>
            </a:r>
            <a:endParaRPr lang="fi-FI" sz="1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5716" y="1772816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/>
              <a:t>System </a:t>
            </a:r>
            <a:r>
              <a:rPr lang="fi-FI" sz="1000" i="1" dirty="0" err="1"/>
              <a:t>View</a:t>
            </a:r>
            <a:r>
              <a:rPr lang="fi-FI" sz="1000" dirty="0"/>
              <a:t> SyV0 </a:t>
            </a:r>
          </a:p>
        </p:txBody>
      </p:sp>
      <p:cxnSp>
        <p:nvCxnSpPr>
          <p:cNvPr id="29" name="Curved Connector 28"/>
          <p:cNvCxnSpPr>
            <a:stCxn id="19" idx="3"/>
            <a:endCxn id="4098" idx="1"/>
          </p:cNvCxnSpPr>
          <p:nvPr/>
        </p:nvCxnSpPr>
        <p:spPr>
          <a:xfrm>
            <a:off x="2849006" y="2121857"/>
            <a:ext cx="606870" cy="10101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Hier</a:t>
            </a:r>
            <a:r>
              <a:rPr lang="fi-FI" sz="1000" dirty="0">
                <a:solidFill>
                  <a:schemeClr val="tx1"/>
                </a:solidFill>
              </a:rPr>
              <a:t>.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1268761"/>
            <a:ext cx="3768548" cy="1908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87758" y="1450987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i="1" dirty="0"/>
              <a:t>System Design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10777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Generic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fi-FI" dirty="0" err="1"/>
              <a:t>sad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048" y="1556793"/>
            <a:ext cx="3779912" cy="208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Font typeface="Arial" pitchFamily="34" charset="0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entity bar is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generic (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id_g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     : integer;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addr_g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   : integer;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cfg_file_g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: string  := "";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pipeline_depth_g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: integer;</a:t>
            </a:r>
          </a:p>
          <a:p>
            <a:pPr marL="0" indent="0">
              <a:buNone/>
            </a:pPr>
            <a:r>
              <a:rPr lang="fi-FI" sz="900" b="1" dirty="0">
                <a:latin typeface="Courier New" pitchFamily="49" charset="0"/>
                <a:cs typeface="Courier New" pitchFamily="49" charset="0"/>
              </a:rPr>
              <a:t>    . . .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i-FI" sz="9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port ( . . 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34004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01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Ports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377991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entity foo is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port (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: in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: in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data_in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: in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(3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data_out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: out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(7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end foo;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65104"/>
            <a:ext cx="8229600" cy="176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/>
              <a:t>Relation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and </a:t>
            </a:r>
            <a:r>
              <a:rPr lang="fi-FI" dirty="0" err="1"/>
              <a:t>Kactus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obvious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68" y="1561573"/>
            <a:ext cx="5625971" cy="21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5736" y="2252772"/>
            <a:ext cx="1780749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5400000">
            <a:off x="3779892" y="2847149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4177763" y="2712912"/>
            <a:ext cx="9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</a:t>
            </a:r>
            <a:r>
              <a:rPr lang="fi-FI" sz="1200" dirty="0" err="1"/>
              <a:t>RegsIF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0"/>
          </p:cNvCxnSpPr>
          <p:nvPr/>
        </p:nvCxnSpPr>
        <p:spPr>
          <a:xfrm>
            <a:off x="4139912" y="3027149"/>
            <a:ext cx="8313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41970" y="2539933"/>
            <a:ext cx="141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3364068" y="292545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571980" y="2811125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lowchart: Process 18"/>
          <p:cNvSpPr/>
          <p:nvPr/>
        </p:nvSpPr>
        <p:spPr>
          <a:xfrm>
            <a:off x="2571980" y="3099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Process 19"/>
          <p:cNvSpPr/>
          <p:nvPr/>
        </p:nvSpPr>
        <p:spPr>
          <a:xfrm>
            <a:off x="2571980" y="2955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2784358" y="27449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4358" y="28973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84358" y="3040099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r2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1970" y="3255139"/>
            <a:ext cx="1122098" cy="46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MM1</a:t>
            </a:r>
            <a:endParaRPr lang="en-US" sz="1200" dirty="0"/>
          </a:p>
        </p:txBody>
      </p:sp>
      <p:sp>
        <p:nvSpPr>
          <p:cNvPr id="36" name="Left-Right Arrow 35"/>
          <p:cNvSpPr/>
          <p:nvPr/>
        </p:nvSpPr>
        <p:spPr>
          <a:xfrm rot="18904166">
            <a:off x="3453319" y="3302797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Flowchart: Process 36"/>
          <p:cNvSpPr/>
          <p:nvPr/>
        </p:nvSpPr>
        <p:spPr>
          <a:xfrm>
            <a:off x="2699792" y="3501008"/>
            <a:ext cx="720000" cy="4320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2704995" y="364502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mem</a:t>
            </a:r>
            <a:endParaRPr lang="en-US" sz="1000" dirty="0"/>
          </a:p>
        </p:txBody>
      </p:sp>
      <p:grpSp>
        <p:nvGrpSpPr>
          <p:cNvPr id="51" name="Group 50"/>
          <p:cNvGrpSpPr/>
          <p:nvPr/>
        </p:nvGrpSpPr>
        <p:grpSpPr>
          <a:xfrm flipH="1">
            <a:off x="3859064" y="2575584"/>
            <a:ext cx="627134" cy="279083"/>
            <a:chOff x="1763543" y="1285552"/>
            <a:chExt cx="854669" cy="37804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ie 52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14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Images for Kactus context helps</vt:lpstr>
      <vt:lpstr>Purpose</vt:lpstr>
      <vt:lpstr>Filesets</vt:lpstr>
      <vt:lpstr>Views</vt:lpstr>
      <vt:lpstr>SW Views</vt:lpstr>
      <vt:lpstr>SystemViews</vt:lpstr>
      <vt:lpstr>Generic editor</vt:lpstr>
      <vt:lpstr>Ports editor</vt:lpstr>
      <vt:lpstr>Memory map</vt:lpstr>
      <vt:lpstr>Address space</vt:lpstr>
      <vt:lpstr>Subspace map</vt:lpstr>
      <vt:lpstr>CPUs</vt:lpstr>
      <vt:lpstr>Relation between bus interface and ports</vt:lpstr>
      <vt:lpstr>Indirect interfaces</vt:lpstr>
      <vt:lpstr>Other clock driver</vt:lpstr>
      <vt:lpstr>COM interfaces</vt:lpstr>
      <vt:lpstr>API interfaces</vt:lpstr>
    </vt:vector>
  </TitlesOfParts>
  <Company>TST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Erno Salminen;Esko Pekkarinen</dc:creator>
  <cp:lastModifiedBy>Esko Pekkarinen (TAU)</cp:lastModifiedBy>
  <cp:revision>53</cp:revision>
  <dcterms:created xsi:type="dcterms:W3CDTF">2013-03-21T15:28:46Z</dcterms:created>
  <dcterms:modified xsi:type="dcterms:W3CDTF">2023-06-21T11:01:30Z</dcterms:modified>
</cp:coreProperties>
</file>