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10/8/12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10/8/12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Compiling Software and </a:t>
            </a:r>
            <a:r>
              <a:rPr lang="en-US" smtClean="0"/>
              <a:t>Package Managers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UNIX System </a:t>
            </a:r>
            <a:r>
              <a:rPr lang="en-US" dirty="0" smtClean="0"/>
              <a:t>Administration</a:t>
            </a:r>
          </a:p>
          <a:p>
            <a:r>
              <a:rPr lang="en-US" dirty="0" smtClean="0"/>
              <a:t>2012</a:t>
            </a:r>
            <a:r>
              <a:rPr lang="en-US" dirty="0" smtClean="0"/>
              <a:t>-</a:t>
            </a:r>
            <a:r>
              <a:rPr lang="en-US" dirty="0" smtClean="0"/>
              <a:t>10</a:t>
            </a:r>
            <a:r>
              <a:rPr lang="en-US" dirty="0" smtClean="0"/>
              <a:t>-08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library:</a:t>
            </a:r>
          </a:p>
          <a:p>
            <a:pPr lvl="1"/>
            <a:r>
              <a:rPr lang="en-US" dirty="0" smtClean="0"/>
              <a:t>Download</a:t>
            </a:r>
            <a:r>
              <a:rPr lang="en-US" dirty="0"/>
              <a:t>, </a:t>
            </a:r>
            <a:r>
              <a:rPr lang="en-US" dirty="0" smtClean="0"/>
              <a:t>build, </a:t>
            </a:r>
            <a:r>
              <a:rPr lang="en-US" dirty="0"/>
              <a:t>and install the needed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Missing compiler: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your OS’s compiler distribution (e.g. Xcode or gcc package on Linux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to install the C development headers</a:t>
            </a:r>
            <a:r>
              <a:rPr lang="en-US" dirty="0" smtClean="0"/>
              <a:t>! (e.g. libfoo-dev) on Debian</a:t>
            </a:r>
          </a:p>
          <a:p>
            <a:r>
              <a:rPr lang="en-US" dirty="0" smtClean="0"/>
              <a:t>Compilation error: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your operating system supported by the </a:t>
            </a:r>
            <a:r>
              <a:rPr lang="en-US" dirty="0" smtClean="0"/>
              <a:t>author?</a:t>
            </a:r>
          </a:p>
          <a:p>
            <a:r>
              <a:rPr lang="en-US" dirty="0" smtClean="0"/>
              <a:t>You </a:t>
            </a:r>
            <a:r>
              <a:rPr lang="en-US" dirty="0"/>
              <a:t>could try and fix it... then submit your solution to the author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0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program depends on libfoo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libfoo source and try to </a:t>
            </a:r>
            <a:r>
              <a:rPr lang="en-US" dirty="0" smtClean="0"/>
              <a:t>build</a:t>
            </a:r>
          </a:p>
          <a:p>
            <a:pPr lvl="2"/>
            <a:r>
              <a:rPr lang="en-US" dirty="0" smtClean="0"/>
              <a:t>libfoo </a:t>
            </a:r>
            <a:r>
              <a:rPr lang="en-US" dirty="0"/>
              <a:t>depends on </a:t>
            </a:r>
            <a:r>
              <a:rPr lang="en-US" dirty="0" smtClean="0"/>
              <a:t>libbar</a:t>
            </a:r>
            <a:endParaRPr lang="en-US" dirty="0"/>
          </a:p>
          <a:p>
            <a:pPr lvl="2"/>
            <a:r>
              <a:rPr lang="en-US" dirty="0" smtClean="0"/>
              <a:t>Download </a:t>
            </a:r>
            <a:r>
              <a:rPr lang="en-US" dirty="0"/>
              <a:t>libbar source and try to </a:t>
            </a:r>
            <a:r>
              <a:rPr lang="en-US" dirty="0" smtClean="0"/>
              <a:t>build</a:t>
            </a:r>
          </a:p>
          <a:p>
            <a:pPr lvl="2"/>
            <a:r>
              <a:rPr lang="en-US" dirty="0" smtClean="0"/>
              <a:t>… ad infinitum …</a:t>
            </a:r>
          </a:p>
          <a:p>
            <a:r>
              <a:rPr lang="en-US" dirty="0" smtClean="0"/>
              <a:t>Many dependencies</a:t>
            </a:r>
          </a:p>
          <a:p>
            <a:r>
              <a:rPr lang="en-US" dirty="0" smtClean="0"/>
              <a:t>Chains of dependencies</a:t>
            </a:r>
          </a:p>
          <a:p>
            <a:r>
              <a:rPr lang="en-US" dirty="0" smtClean="0"/>
              <a:t>Conflicting dependencies</a:t>
            </a:r>
          </a:p>
          <a:p>
            <a:r>
              <a:rPr lang="en-US" dirty="0" smtClean="0"/>
              <a:t>Circular dependencies</a:t>
            </a:r>
            <a:endParaRPr lang="en-US" dirty="0"/>
          </a:p>
          <a:p>
            <a:r>
              <a:rPr lang="en-US" dirty="0"/>
              <a:t>We call this </a:t>
            </a:r>
            <a:r>
              <a:rPr lang="en-US" dirty="0" smtClean="0"/>
              <a:t>“dependency </a:t>
            </a:r>
            <a:r>
              <a:rPr lang="en-US" dirty="0"/>
              <a:t>hell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6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(try to) solve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systems in Linux distributions (apt, aptitude) or in BSD-type distributions (ports) can </a:t>
            </a:r>
            <a:r>
              <a:rPr lang="en-US" dirty="0" smtClean="0"/>
              <a:t>help</a:t>
            </a:r>
          </a:p>
          <a:p>
            <a:r>
              <a:rPr lang="en-US" dirty="0" smtClean="0"/>
              <a:t>Apt-get, aptitude, dpkg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4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in (Free-)BSD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Portinstall, portupgrade</a:t>
            </a:r>
          </a:p>
          <a:p>
            <a:pPr lvl="1"/>
            <a:r>
              <a:rPr lang="en-US" dirty="0" smtClean="0"/>
              <a:t>Installs, upgrades given package</a:t>
            </a:r>
          </a:p>
          <a:p>
            <a:pPr lvl="1"/>
            <a:r>
              <a:rPr lang="en-US" dirty="0" smtClean="0"/>
              <a:t>Basically runs through configure, make, and make install</a:t>
            </a:r>
          </a:p>
          <a:p>
            <a:pPr lvl="1"/>
            <a:r>
              <a:rPr lang="en-US" dirty="0" smtClean="0"/>
              <a:t>E.g. portinstall zsh-4.3.15_1</a:t>
            </a:r>
          </a:p>
          <a:p>
            <a:r>
              <a:rPr lang="en-US" dirty="0" smtClean="0"/>
              <a:t>Portsnap</a:t>
            </a:r>
          </a:p>
          <a:p>
            <a:pPr lvl="1"/>
            <a:r>
              <a:rPr lang="en-US" u="sng" dirty="0" smtClean="0"/>
              <a:t>Port</a:t>
            </a:r>
            <a:r>
              <a:rPr lang="en-US" dirty="0" smtClean="0"/>
              <a:t> </a:t>
            </a:r>
            <a:r>
              <a:rPr lang="en-US" u="sng" dirty="0" smtClean="0"/>
              <a:t>snap</a:t>
            </a:r>
            <a:r>
              <a:rPr lang="en-US" dirty="0" smtClean="0"/>
              <a:t>shot</a:t>
            </a:r>
          </a:p>
          <a:p>
            <a:pPr lvl="1"/>
            <a:r>
              <a:rPr lang="en-US" dirty="0" smtClean="0"/>
              <a:t>Updates the ports tree</a:t>
            </a:r>
          </a:p>
          <a:p>
            <a:r>
              <a:rPr lang="en-US" dirty="0" smtClean="0"/>
              <a:t>Pkg_add, pkg_deinstall</a:t>
            </a:r>
          </a:p>
          <a:p>
            <a:pPr lvl="1"/>
            <a:r>
              <a:rPr lang="en-US" dirty="0" smtClean="0"/>
              <a:t>Adds, uninstalls specified package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pkg_deinstall sudo-</a:t>
            </a:r>
            <a:r>
              <a:rPr lang="en-US" dirty="0" smtClean="0"/>
              <a:t>1.8.3_1</a:t>
            </a:r>
          </a:p>
          <a:p>
            <a:r>
              <a:rPr lang="en-US" dirty="0"/>
              <a:t>pkg_info, </a:t>
            </a:r>
            <a:r>
              <a:rPr lang="en-US" dirty="0" smtClean="0"/>
              <a:t>pkgdb</a:t>
            </a:r>
            <a:endParaRPr lang="en-US" dirty="0"/>
          </a:p>
          <a:p>
            <a:pPr lvl="1"/>
            <a:r>
              <a:rPr lang="en-US" dirty="0" smtClean="0"/>
              <a:t>Gives info about installed packages</a:t>
            </a:r>
          </a:p>
          <a:p>
            <a:pPr lvl="1"/>
            <a:r>
              <a:rPr lang="en-US" dirty="0" smtClean="0"/>
              <a:t>Manage and search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– things you can run off the command </a:t>
            </a:r>
            <a:r>
              <a:rPr lang="en-US" dirty="0" smtClean="0"/>
              <a:t>line</a:t>
            </a:r>
            <a:endParaRPr lang="en-US" dirty="0"/>
          </a:p>
          <a:p>
            <a:r>
              <a:rPr lang="en-US" dirty="0"/>
              <a:t>Libraries – software that other source code can use the functions </a:t>
            </a:r>
            <a:r>
              <a:rPr lang="en-US" dirty="0" smtClean="0"/>
              <a:t>from</a:t>
            </a:r>
            <a:endParaRPr lang="en-US" dirty="0"/>
          </a:p>
          <a:p>
            <a:r>
              <a:rPr lang="en-US" dirty="0"/>
              <a:t>Modules – “extension” code written specifically to work with a certain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/>
              <a:t>Script libraries – code archives in languages like Python, Perl, Ruby for various </a:t>
            </a:r>
            <a:r>
              <a:rPr lang="en-US" dirty="0" smtClean="0"/>
              <a:t>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4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0: Download and unpack </a:t>
            </a:r>
            <a:r>
              <a:rPr lang="en-US" dirty="0" smtClean="0"/>
              <a:t>source</a:t>
            </a:r>
            <a:endParaRPr lang="en-US" dirty="0"/>
          </a:p>
          <a:p>
            <a:pPr lvl="1"/>
            <a:r>
              <a:rPr lang="en-US" dirty="0" smtClean="0"/>
              <a:t>Generally</a:t>
            </a:r>
            <a:r>
              <a:rPr lang="en-US" dirty="0"/>
              <a:t>, using the </a:t>
            </a:r>
            <a:r>
              <a:rPr lang="en-US" i="1" dirty="0"/>
              <a:t>tar </a:t>
            </a:r>
            <a:r>
              <a:rPr lang="en-US" dirty="0"/>
              <a:t>application. e.g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tar </a:t>
            </a:r>
            <a:r>
              <a:rPr lang="en-US" i="1" dirty="0"/>
              <a:t>­xvzf MyProg­1.0.</a:t>
            </a:r>
            <a:r>
              <a:rPr lang="en-US" i="1" dirty="0" smtClean="0"/>
              <a:t>tar.gz</a:t>
            </a:r>
          </a:p>
          <a:p>
            <a:pPr lvl="1"/>
            <a:r>
              <a:rPr lang="en-US" i="1" dirty="0" smtClean="0"/>
              <a:t>tar </a:t>
            </a:r>
            <a:r>
              <a:rPr lang="en-US" i="1" dirty="0"/>
              <a:t>­xvjf MyProg­1.0.</a:t>
            </a:r>
            <a:r>
              <a:rPr lang="en-US" i="1" dirty="0" smtClean="0"/>
              <a:t>tar.bz2</a:t>
            </a:r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1: Run </a:t>
            </a:r>
            <a:r>
              <a:rPr lang="en-US" i="1" dirty="0"/>
              <a:t>./</a:t>
            </a:r>
            <a:r>
              <a:rPr lang="en-US" i="1" dirty="0" smtClean="0"/>
              <a:t>configure</a:t>
            </a:r>
            <a:endParaRPr lang="en-US" i="1" dirty="0"/>
          </a:p>
          <a:p>
            <a:pPr lvl="1"/>
            <a:r>
              <a:rPr lang="en-US" dirty="0" smtClean="0"/>
              <a:t>Prepares </a:t>
            </a:r>
            <a:r>
              <a:rPr lang="en-US" dirty="0"/>
              <a:t>source for building on your particular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Step </a:t>
            </a:r>
            <a:r>
              <a:rPr lang="en-US" dirty="0"/>
              <a:t>2: Run </a:t>
            </a:r>
            <a:r>
              <a:rPr lang="en-US" i="1" dirty="0" smtClean="0"/>
              <a:t>make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source files to binaries (if applicable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</a:t>
            </a:r>
            <a:r>
              <a:rPr lang="en-US" dirty="0"/>
              <a:t>3: Run </a:t>
            </a:r>
            <a:r>
              <a:rPr lang="en-US" i="1" dirty="0"/>
              <a:t>make </a:t>
            </a:r>
            <a:r>
              <a:rPr lang="en-US" i="1" dirty="0" smtClean="0"/>
              <a:t>install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nstalls </a:t>
            </a:r>
            <a:r>
              <a:rPr lang="en-US" dirty="0"/>
              <a:t>programs and data into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9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Procedure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 in the majority (70-75%) of </a:t>
            </a:r>
            <a:r>
              <a:rPr lang="en-US" dirty="0" smtClean="0"/>
              <a:t>cases</a:t>
            </a:r>
            <a:endParaRPr lang="en-US" dirty="0"/>
          </a:p>
          <a:p>
            <a:r>
              <a:rPr lang="en-US" dirty="0"/>
              <a:t>Many other software environments (e.g. scripting languages) have own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For example.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Python: python </a:t>
            </a:r>
            <a:r>
              <a:rPr lang="en-US" i="1" dirty="0"/>
              <a:t>setup.py </a:t>
            </a:r>
            <a:r>
              <a:rPr lang="en-US" i="1" dirty="0" smtClean="0"/>
              <a:t>install</a:t>
            </a:r>
          </a:p>
          <a:p>
            <a:pPr lvl="1"/>
            <a:r>
              <a:rPr lang="en-US" dirty="0" smtClean="0"/>
              <a:t>Perl: perl </a:t>
            </a:r>
            <a:r>
              <a:rPr lang="en-US" i="1" dirty="0"/>
              <a:t>Makefile.PL; </a:t>
            </a:r>
            <a:r>
              <a:rPr lang="en-US" i="1" dirty="0" smtClean="0"/>
              <a:t>make ..</a:t>
            </a:r>
            <a:r>
              <a:rPr lang="en-US" i="1" dirty="0"/>
              <a:t>. </a:t>
            </a:r>
            <a:endParaRPr lang="en-US" dirty="0"/>
          </a:p>
          <a:p>
            <a:r>
              <a:rPr lang="en-US" dirty="0"/>
              <a:t>When in doubt, look for an INSTALL text file or a </a:t>
            </a:r>
            <a:r>
              <a:rPr lang="en-US" dirty="0" smtClean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365547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released software has issues, a code patch is released instead of a new </a:t>
            </a:r>
            <a:r>
              <a:rPr lang="en-US" dirty="0" smtClean="0"/>
              <a:t>version</a:t>
            </a:r>
            <a:endParaRPr lang="en-US" dirty="0"/>
          </a:p>
          <a:p>
            <a:r>
              <a:rPr lang="en-US" dirty="0"/>
              <a:t>Generally come in the unified diff format, which the “patch” utility </a:t>
            </a:r>
            <a:r>
              <a:rPr lang="en-US" dirty="0" smtClean="0"/>
              <a:t>understands</a:t>
            </a:r>
            <a:endParaRPr lang="en-US" dirty="0"/>
          </a:p>
          <a:p>
            <a:r>
              <a:rPr lang="en-US" dirty="0"/>
              <a:t>You should apply patches before you build, obviously - hence mentioning this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i="1" dirty="0">
                <a:latin typeface="Code"/>
                <a:cs typeface="Code"/>
              </a:rPr>
              <a:t>­­­ maildirtree­0.6/</a:t>
            </a:r>
            <a:r>
              <a:rPr lang="en-US" sz="2000" i="1" dirty="0" smtClean="0">
                <a:latin typeface="Code"/>
                <a:cs typeface="Code"/>
              </a:rPr>
              <a:t>maildirtree.c </a:t>
            </a:r>
            <a:r>
              <a:rPr lang="en-US" sz="2000" i="1" dirty="0">
                <a:latin typeface="Code"/>
                <a:cs typeface="Code"/>
              </a:rPr>
              <a:t>2008­10­07 14:19:42 ­0700 </a:t>
            </a:r>
            <a:endParaRPr lang="en-US" sz="2000" dirty="0">
              <a:latin typeface="Code"/>
              <a:cs typeface="Code"/>
            </a:endParaRPr>
          </a:p>
          <a:p>
            <a:pPr marL="114300" indent="0">
              <a:buNone/>
            </a:pPr>
            <a:r>
              <a:rPr lang="en-US" sz="2000" i="1" dirty="0">
                <a:latin typeface="Code"/>
                <a:cs typeface="Code"/>
              </a:rPr>
              <a:t>+++ maildirtree­0.6/</a:t>
            </a:r>
            <a:r>
              <a:rPr lang="en-US" sz="2000" i="1" dirty="0" smtClean="0">
                <a:latin typeface="Code"/>
                <a:cs typeface="Code"/>
              </a:rPr>
              <a:t>maildirtree.c.new </a:t>
            </a:r>
            <a:r>
              <a:rPr lang="en-US" sz="2000" i="1" dirty="0">
                <a:latin typeface="Code"/>
                <a:cs typeface="Code"/>
              </a:rPr>
              <a:t>2008­10­07 14:19:48 ­</a:t>
            </a:r>
            <a:r>
              <a:rPr lang="en-US" sz="2000" i="1" dirty="0" smtClean="0">
                <a:latin typeface="Code"/>
                <a:cs typeface="Code"/>
              </a:rPr>
              <a:t>0700</a:t>
            </a:r>
            <a:endParaRPr lang="en-US" sz="2000" i="1" dirty="0">
              <a:latin typeface="Code"/>
              <a:cs typeface="Code"/>
            </a:endParaRPr>
          </a:p>
          <a:p>
            <a:pPr marL="114300" indent="0">
              <a:buNone/>
            </a:pPr>
            <a:r>
              <a:rPr lang="en-US" i="1" dirty="0" smtClean="0">
                <a:latin typeface="Code"/>
                <a:cs typeface="Code"/>
              </a:rPr>
              <a:t>@</a:t>
            </a:r>
            <a:r>
              <a:rPr lang="en-US" i="1" dirty="0">
                <a:latin typeface="Code"/>
                <a:cs typeface="Code"/>
              </a:rPr>
              <a:t>@ ­103,7 +103,7 @</a:t>
            </a:r>
            <a:r>
              <a:rPr lang="en-US" i="1" dirty="0" smtClean="0">
                <a:latin typeface="Code"/>
                <a:cs typeface="Code"/>
              </a:rPr>
              <a:t>@</a:t>
            </a:r>
            <a:endParaRPr lang="en-US" dirty="0">
              <a:latin typeface="Code"/>
              <a:cs typeface="Code"/>
            </a:endParaRPr>
          </a:p>
          <a:p>
            <a:pPr marL="114300" indent="0">
              <a:buNone/>
            </a:pPr>
            <a:r>
              <a:rPr lang="en-US" i="1" dirty="0">
                <a:latin typeface="Code"/>
                <a:cs typeface="Code"/>
              </a:rPr>
              <a:t>{</a:t>
            </a:r>
            <a:br>
              <a:rPr lang="en-US" i="1" dirty="0">
                <a:latin typeface="Code"/>
                <a:cs typeface="Code"/>
              </a:rPr>
            </a:br>
            <a:r>
              <a:rPr lang="en-US" i="1" dirty="0" smtClean="0">
                <a:latin typeface="Code"/>
                <a:cs typeface="Code"/>
              </a:rPr>
              <a:t>	case </a:t>
            </a:r>
            <a:r>
              <a:rPr lang="en-US" i="1" dirty="0">
                <a:latin typeface="Code"/>
                <a:cs typeface="Code"/>
              </a:rPr>
              <a:t>'h': </a:t>
            </a:r>
            <a:endParaRPr lang="en-US" dirty="0">
              <a:latin typeface="Code"/>
              <a:cs typeface="Code"/>
            </a:endParaRPr>
          </a:p>
          <a:p>
            <a:pPr marL="114300" indent="0">
              <a:buNone/>
            </a:pPr>
            <a:r>
              <a:rPr lang="en-US" i="1" dirty="0" smtClean="0">
                <a:latin typeface="Code"/>
                <a:cs typeface="Code"/>
              </a:rPr>
              <a:t>		puts</a:t>
            </a:r>
            <a:r>
              <a:rPr lang="en-US" i="1" dirty="0">
                <a:latin typeface="Code"/>
                <a:cs typeface="Code"/>
              </a:rPr>
              <a:t>(usage)</a:t>
            </a:r>
            <a:r>
              <a:rPr lang="en-US" i="1" dirty="0" smtClean="0">
                <a:latin typeface="Code"/>
                <a:cs typeface="Code"/>
              </a:rPr>
              <a:t>;</a:t>
            </a:r>
          </a:p>
          <a:p>
            <a:pPr marL="114300" indent="0">
              <a:buNone/>
            </a:pPr>
            <a:r>
              <a:rPr lang="en-US" i="1" dirty="0" smtClean="0">
                <a:latin typeface="Code"/>
                <a:cs typeface="Code"/>
              </a:rPr>
              <a:t>-		exits</a:t>
            </a:r>
            <a:r>
              <a:rPr lang="en-US" i="1" dirty="0">
                <a:latin typeface="Code"/>
                <a:cs typeface="Code"/>
              </a:rPr>
              <a:t>(0)</a:t>
            </a:r>
            <a:r>
              <a:rPr lang="en-US" i="1" dirty="0" smtClean="0">
                <a:latin typeface="Code"/>
                <a:cs typeface="Code"/>
              </a:rPr>
              <a:t>;</a:t>
            </a:r>
          </a:p>
          <a:p>
            <a:pPr marL="114300" indent="0">
              <a:buNone/>
            </a:pPr>
            <a:r>
              <a:rPr lang="en-US" i="1" dirty="0" smtClean="0">
                <a:latin typeface="Code"/>
                <a:cs typeface="Code"/>
              </a:rPr>
              <a:t>+		exit(0);</a:t>
            </a:r>
          </a:p>
          <a:p>
            <a:pPr marL="114300" indent="0">
              <a:buNone/>
            </a:pPr>
            <a:r>
              <a:rPr lang="en-US" i="1" dirty="0">
                <a:latin typeface="Code"/>
                <a:cs typeface="Code"/>
              </a:rPr>
              <a:t>	</a:t>
            </a:r>
            <a:r>
              <a:rPr lang="en-US" i="1" dirty="0" smtClean="0">
                <a:latin typeface="Code"/>
                <a:cs typeface="Code"/>
              </a:rPr>
              <a:t>case </a:t>
            </a:r>
            <a:r>
              <a:rPr lang="en-US" i="1" dirty="0">
                <a:latin typeface="Code"/>
                <a:cs typeface="Code"/>
              </a:rPr>
              <a:t>'</a:t>
            </a:r>
            <a:r>
              <a:rPr lang="en-US" i="1" dirty="0" smtClean="0">
                <a:latin typeface="Code"/>
                <a:cs typeface="Code"/>
              </a:rPr>
              <a:t>s’:</a:t>
            </a:r>
          </a:p>
          <a:p>
            <a:pPr marL="114300" indent="0">
              <a:buNone/>
            </a:pPr>
            <a:r>
              <a:rPr lang="en-US" i="1" dirty="0">
                <a:latin typeface="Code"/>
                <a:cs typeface="Code"/>
              </a:rPr>
              <a:t>	</a:t>
            </a:r>
            <a:r>
              <a:rPr lang="en-US" i="1" dirty="0" smtClean="0">
                <a:latin typeface="Code"/>
                <a:cs typeface="Code"/>
              </a:rPr>
              <a:t>	summary </a:t>
            </a:r>
            <a:r>
              <a:rPr lang="en-US" i="1" dirty="0">
                <a:latin typeface="Code"/>
                <a:cs typeface="Code"/>
              </a:rPr>
              <a:t>= true; </a:t>
            </a:r>
            <a:endParaRPr lang="en-US" i="1" dirty="0" smtClean="0">
              <a:latin typeface="Code"/>
              <a:cs typeface="Code"/>
            </a:endParaRPr>
          </a:p>
          <a:p>
            <a:pPr marL="114300" indent="0">
              <a:buNone/>
            </a:pPr>
            <a:r>
              <a:rPr lang="en-US" i="1" dirty="0">
                <a:latin typeface="Code"/>
                <a:cs typeface="Code"/>
              </a:rPr>
              <a:t>}</a:t>
            </a:r>
            <a:endParaRPr lang="en-US" dirty="0">
              <a:latin typeface="Code"/>
              <a:cs typeface="Code"/>
            </a:endParaRPr>
          </a:p>
        </p:txBody>
      </p:sp>
    </p:spTree>
    <p:extLst>
      <p:ext uri="{BB962C8B-B14F-4D97-AF65-F5344CB8AC3E}">
        <p14:creationId xmlns:p14="http://schemas.microsoft.com/office/powerpoint/2010/main" val="70658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</a:t>
            </a:r>
            <a:r>
              <a:rPr lang="en-US" dirty="0" smtClean="0"/>
              <a:t>Patch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patch ­p1 &lt; </a:t>
            </a:r>
            <a:r>
              <a:rPr lang="en-US" i="1" dirty="0" smtClean="0"/>
              <a:t>fix.diff</a:t>
            </a:r>
            <a:endParaRPr lang="en-US" dirty="0"/>
          </a:p>
          <a:p>
            <a:pPr fontAlgn="auto"/>
            <a:r>
              <a:rPr lang="en-US" i="1" dirty="0"/>
              <a:t>­p1: </a:t>
            </a:r>
            <a:r>
              <a:rPr lang="en-US" dirty="0"/>
              <a:t>If fix.diff wants to look for a/b/test.c, actually modify b/</a:t>
            </a:r>
            <a:r>
              <a:rPr lang="en-US" dirty="0" smtClean="0"/>
              <a:t>test.c</a:t>
            </a:r>
            <a:endParaRPr lang="en-US" dirty="0"/>
          </a:p>
          <a:p>
            <a:pPr fontAlgn="auto"/>
            <a:r>
              <a:rPr lang="en-US" i="1" dirty="0"/>
              <a:t>­p2: </a:t>
            </a:r>
            <a:r>
              <a:rPr lang="en-US" dirty="0"/>
              <a:t>fix.diff looks for a/b/test.c, actually modifies ./</a:t>
            </a:r>
            <a:r>
              <a:rPr lang="en-US" dirty="0" smtClean="0"/>
              <a:t>test.c</a:t>
            </a:r>
            <a:endParaRPr lang="en-US" dirty="0"/>
          </a:p>
          <a:p>
            <a:pPr fontAlgn="auto"/>
            <a:r>
              <a:rPr lang="en-US" dirty="0"/>
              <a:t>99% of patches: Enter the source directory, then use </a:t>
            </a:r>
            <a:r>
              <a:rPr lang="en-US" i="1" dirty="0"/>
              <a:t>­</a:t>
            </a:r>
            <a:r>
              <a:rPr lang="en-US" i="1" dirty="0" smtClean="0"/>
              <a:t>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3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build system! </a:t>
            </a:r>
            <a:r>
              <a:rPr lang="en-US" dirty="0" smtClean="0"/>
              <a:t>You will </a:t>
            </a:r>
            <a:r>
              <a:rPr lang="en-US" dirty="0"/>
              <a:t>be using the “GNU” version of make in this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Lets you specify what to build, how to build (compiler and arguments), </a:t>
            </a:r>
            <a:r>
              <a:rPr lang="en-US" dirty="0" smtClean="0"/>
              <a:t>and order </a:t>
            </a:r>
            <a:r>
              <a:rPr lang="en-US" dirty="0"/>
              <a:t>to build </a:t>
            </a:r>
            <a:r>
              <a:rPr lang="en-US" dirty="0" smtClean="0"/>
              <a:t>in</a:t>
            </a:r>
            <a:endParaRPr lang="en-US" dirty="0"/>
          </a:p>
          <a:p>
            <a:r>
              <a:rPr lang="en-US" dirty="0"/>
              <a:t>Includes strong dependency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“Don’t build my_program </a:t>
            </a:r>
            <a:r>
              <a:rPr lang="en-US" dirty="0" smtClean="0"/>
              <a:t>without having </a:t>
            </a:r>
            <a:r>
              <a:rPr lang="en-US" dirty="0"/>
              <a:t>libprogram.a built already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“If I update foo.h, rebuild </a:t>
            </a:r>
            <a:r>
              <a:rPr lang="en-US" dirty="0" smtClean="0"/>
              <a:t>foo.c”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2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script generally has options; </a:t>
            </a:r>
            <a:r>
              <a:rPr lang="en-US" dirty="0" smtClean="0"/>
              <a:t>try </a:t>
            </a:r>
            <a:r>
              <a:rPr lang="en-US" i="1" dirty="0" smtClean="0"/>
              <a:t>.</a:t>
            </a:r>
            <a:r>
              <a:rPr lang="en-US" i="1" dirty="0"/>
              <a:t>/configure ­­</a:t>
            </a:r>
            <a:r>
              <a:rPr lang="en-US" i="1" dirty="0" smtClean="0"/>
              <a:t>help</a:t>
            </a:r>
            <a:endParaRPr lang="en-US" dirty="0"/>
          </a:p>
          <a:p>
            <a:r>
              <a:rPr lang="en-US" dirty="0"/>
              <a:t>You can enable features, point it to library install paths that it needs, use different compiler,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Reacting to a configure/build error often involves trying to find an option that will fix things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3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820</TotalTime>
  <Words>706</Words>
  <Application>Microsoft Macintosh PowerPoint</Application>
  <PresentationFormat>On-screen Show (4:3)</PresentationFormat>
  <Paragraphs>93</Paragraphs>
  <Slides>13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Compiling Software and Package Managers</vt:lpstr>
      <vt:lpstr>Types of Software Packages</vt:lpstr>
      <vt:lpstr>The Procedure</vt:lpstr>
      <vt:lpstr>The Procedure (cont.)</vt:lpstr>
      <vt:lpstr>Patching Software</vt:lpstr>
      <vt:lpstr>Example of a Patch</vt:lpstr>
      <vt:lpstr>Example of a Patch (cont.)</vt:lpstr>
      <vt:lpstr>Make!</vt:lpstr>
      <vt:lpstr>Configuring Make</vt:lpstr>
      <vt:lpstr>Build Problems</vt:lpstr>
      <vt:lpstr>Dependency Hell</vt:lpstr>
      <vt:lpstr>How can we (try to) solve this?</vt:lpstr>
      <vt:lpstr>Ports in (Free-)BSD Systems</vt:lpstr>
    </vt:vector>
  </TitlesOfParts>
  <Company>FAWONG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Wong</dc:creator>
  <cp:lastModifiedBy>Felix Wong</cp:lastModifiedBy>
  <cp:revision>28</cp:revision>
  <dcterms:created xsi:type="dcterms:W3CDTF">2012-02-13T13:06:21Z</dcterms:created>
  <dcterms:modified xsi:type="dcterms:W3CDTF">2012-10-08T09:26:05Z</dcterms:modified>
</cp:coreProperties>
</file>