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u/1/folders/1WmDneVZyp2KEyihlMhZqqj7Y2XSEGscA" TargetMode="External"/><Relationship Id="rId3" Type="http://schemas.openxmlformats.org/officeDocument/2006/relationships/hyperlink" Target="mailto:request@scs.ryerson.c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80467ed1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80467ed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80467ed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80467ed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80467ed1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80467ed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80467ed1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80467ed1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80467ed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80467ed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80467ed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80467ed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80467ed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80467ed1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ce7aed7a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ce7aed7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80467ed1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80467ed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e7aed7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ce7aed7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80467ed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80467ed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80467ed1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80467ed1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80467ed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80467ed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80467ed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80467ed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80467ed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80467ed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0467ed1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80467ed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80467ed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80467ed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https://drive.google.com/drive/u/1/folders/1WmDneVZyp2KEyihlMhZqqj7Y2XSEGscA</a:t>
            </a:r>
            <a:r>
              <a:rPr lang="en"/>
              <a:t> Link to CS tutorial for undergrads (note requires Ryerson gmail account)</a:t>
            </a:r>
            <a:endParaRPr/>
          </a:p>
          <a:p>
            <a:pPr indent="0" lvl="0" marL="0" rtl="0" algn="l">
              <a:spcBef>
                <a:spcPts val="0"/>
              </a:spcBef>
              <a:spcAft>
                <a:spcPts val="0"/>
              </a:spcAft>
              <a:buNone/>
            </a:pPr>
            <a:r>
              <a:rPr lang="en"/>
              <a:t>Email for if you have problems setting up your account: </a:t>
            </a:r>
            <a:r>
              <a:rPr lang="en" u="sng">
                <a:solidFill>
                  <a:schemeClr val="hlink"/>
                </a:solidFill>
                <a:hlinkClick r:id="rId3"/>
              </a:rPr>
              <a:t>request@cs.ryerson.ca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80467ed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80467ed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80467ed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80467ed1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0467ed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0467ed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80467ed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80467ed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cassLaffan/CPS10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73032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a:solidFill>
                  <a:srgbClr val="000000"/>
                </a:solidFill>
                <a:latin typeface="Courier New"/>
                <a:ea typeface="Courier New"/>
                <a:cs typeface="Courier New"/>
                <a:sym typeface="Courier New"/>
              </a:rPr>
              <a:t>CPS 109 - Lab 1</a:t>
            </a:r>
            <a:endParaRPr>
              <a:solidFill>
                <a:srgbClr val="00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Text Editors</a:t>
            </a:r>
            <a:endParaRPr sz="4000">
              <a:solidFill>
                <a:srgbClr val="000000"/>
              </a:solidFill>
              <a:latin typeface="Courier New"/>
              <a:ea typeface="Courier New"/>
              <a:cs typeface="Courier New"/>
              <a:sym typeface="Courier New"/>
            </a:endParaRPr>
          </a:p>
        </p:txBody>
      </p:sp>
      <p:sp>
        <p:nvSpPr>
          <p:cNvPr id="110" name="Google Shape;110;p22"/>
          <p:cNvSpPr txBox="1"/>
          <p:nvPr>
            <p:ph idx="1" type="subTitle"/>
          </p:nvPr>
        </p:nvSpPr>
        <p:spPr>
          <a:xfrm>
            <a:off x="0" y="1437675"/>
            <a:ext cx="9144000" cy="35919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300">
                <a:latin typeface="Courier New"/>
                <a:ea typeface="Courier New"/>
                <a:cs typeface="Courier New"/>
                <a:sym typeface="Courier New"/>
              </a:rPr>
              <a:t>You type your code into a text editor and then run it elsewhere (typically your terminal/CMD)</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This option is more for students who want to learn programming while familiarizing themselves with navigating the terminal/CMD.</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I suggest VSCode or Atom (both free), because they still underline typos or errors without being intrusive like an IDE.</a:t>
            </a:r>
            <a:endParaRPr sz="23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Data Types</a:t>
            </a:r>
            <a:endParaRPr sz="4000">
              <a:solidFill>
                <a:srgbClr val="000000"/>
              </a:solidFill>
              <a:latin typeface="Courier New"/>
              <a:ea typeface="Courier New"/>
              <a:cs typeface="Courier New"/>
              <a:sym typeface="Courier New"/>
            </a:endParaRPr>
          </a:p>
        </p:txBody>
      </p:sp>
      <p:sp>
        <p:nvSpPr>
          <p:cNvPr id="116" name="Google Shape;116;p23"/>
          <p:cNvSpPr txBox="1"/>
          <p:nvPr>
            <p:ph idx="1" type="subTitle"/>
          </p:nvPr>
        </p:nvSpPr>
        <p:spPr>
          <a:xfrm>
            <a:off x="0" y="1824400"/>
            <a:ext cx="9144000" cy="29844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latin typeface="Courier New"/>
                <a:ea typeface="Courier New"/>
                <a:cs typeface="Courier New"/>
                <a:sym typeface="Courier New"/>
              </a:rPr>
              <a:t>Integer: A whole number (e.x. 2 or -5)</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Float: A “decimal” number (e.x. 4.3 or 2.22222…)</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Boolean: A value of either True or False</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Data Types</a:t>
            </a:r>
            <a:endParaRPr sz="4000">
              <a:solidFill>
                <a:srgbClr val="000000"/>
              </a:solidFill>
              <a:latin typeface="Courier New"/>
              <a:ea typeface="Courier New"/>
              <a:cs typeface="Courier New"/>
              <a:sym typeface="Courier New"/>
            </a:endParaRPr>
          </a:p>
        </p:txBody>
      </p:sp>
      <p:sp>
        <p:nvSpPr>
          <p:cNvPr id="122" name="Google Shape;122;p24"/>
          <p:cNvSpPr txBox="1"/>
          <p:nvPr>
            <p:ph idx="1" type="subTitle"/>
          </p:nvPr>
        </p:nvSpPr>
        <p:spPr>
          <a:xfrm>
            <a:off x="0" y="1079550"/>
            <a:ext cx="9144000" cy="29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String: A “string” of any numbers or characters as denoted by quotes (‘’ or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E.x. “Hello World” or ‘3.14’ or “:)” or ‘F’</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Note: You can turn integers or floats into strings via the syntax: str(x)</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a:p>
            <a:pPr indent="0" lvl="0" marL="17145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Keywords</a:t>
            </a:r>
            <a:endParaRPr sz="4000">
              <a:solidFill>
                <a:srgbClr val="000000"/>
              </a:solidFill>
              <a:latin typeface="Courier New"/>
              <a:ea typeface="Courier New"/>
              <a:cs typeface="Courier New"/>
              <a:sym typeface="Courier New"/>
            </a:endParaRPr>
          </a:p>
        </p:txBody>
      </p:sp>
      <p:sp>
        <p:nvSpPr>
          <p:cNvPr id="128" name="Google Shape;128;p25"/>
          <p:cNvSpPr txBox="1"/>
          <p:nvPr>
            <p:ph idx="1" type="subTitle"/>
          </p:nvPr>
        </p:nvSpPr>
        <p:spPr>
          <a:xfrm>
            <a:off x="0" y="1681925"/>
            <a:ext cx="9144000" cy="29844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600">
                <a:latin typeface="Courier New"/>
                <a:ea typeface="Courier New"/>
                <a:cs typeface="Courier New"/>
                <a:sym typeface="Courier New"/>
              </a:rPr>
              <a:t>These are reserved by Python so it can follow your instructions. For example:</a:t>
            </a:r>
            <a:endParaRPr sz="2600">
              <a:latin typeface="Courier New"/>
              <a:ea typeface="Courier New"/>
              <a:cs typeface="Courier New"/>
              <a:sym typeface="Courier New"/>
            </a:endParaRPr>
          </a:p>
          <a:p>
            <a:pPr indent="0" lvl="0" marL="171450" rtl="0" algn="l">
              <a:spcBef>
                <a:spcPts val="0"/>
              </a:spcBef>
              <a:spcAft>
                <a:spcPts val="0"/>
              </a:spcAft>
              <a:buNone/>
            </a:pPr>
            <a:r>
              <a:t/>
            </a:r>
            <a:endParaRPr sz="2600">
              <a:latin typeface="Courier New"/>
              <a:ea typeface="Courier New"/>
              <a:cs typeface="Courier New"/>
              <a:sym typeface="Courier New"/>
            </a:endParaRPr>
          </a:p>
          <a:p>
            <a:pPr indent="0" lvl="0" marL="171450" rtl="0" algn="l">
              <a:spcBef>
                <a:spcPts val="0"/>
              </a:spcBef>
              <a:spcAft>
                <a:spcPts val="0"/>
              </a:spcAft>
              <a:buNone/>
            </a:pPr>
            <a:r>
              <a:rPr lang="en" sz="2600">
                <a:latin typeface="Courier New"/>
                <a:ea typeface="Courier New"/>
                <a:cs typeface="Courier New"/>
                <a:sym typeface="Courier New"/>
              </a:rPr>
              <a:t>“</a:t>
            </a:r>
            <a:r>
              <a:rPr lang="en" sz="2600">
                <a:latin typeface="Courier New"/>
                <a:ea typeface="Courier New"/>
                <a:cs typeface="Courier New"/>
                <a:sym typeface="Courier New"/>
              </a:rPr>
              <a:t>a</a:t>
            </a:r>
            <a:r>
              <a:rPr lang="en" sz="2600">
                <a:latin typeface="Courier New"/>
                <a:ea typeface="Courier New"/>
                <a:cs typeface="Courier New"/>
                <a:sym typeface="Courier New"/>
              </a:rPr>
              <a:t>nd”, “or”, “not” and “return”</a:t>
            </a:r>
            <a:endParaRPr sz="2600">
              <a:latin typeface="Courier New"/>
              <a:ea typeface="Courier New"/>
              <a:cs typeface="Courier New"/>
              <a:sym typeface="Courier New"/>
            </a:endParaRPr>
          </a:p>
          <a:p>
            <a:pPr indent="0" lvl="0" marL="171450" rtl="0" algn="l">
              <a:spcBef>
                <a:spcPts val="0"/>
              </a:spcBef>
              <a:spcAft>
                <a:spcPts val="0"/>
              </a:spcAft>
              <a:buNone/>
            </a:pPr>
            <a:r>
              <a:t/>
            </a:r>
            <a:endParaRPr sz="2600">
              <a:latin typeface="Courier New"/>
              <a:ea typeface="Courier New"/>
              <a:cs typeface="Courier New"/>
              <a:sym typeface="Courier New"/>
            </a:endParaRPr>
          </a:p>
          <a:p>
            <a:pPr indent="0" lvl="0" marL="171450" rtl="0" algn="l">
              <a:spcBef>
                <a:spcPts val="0"/>
              </a:spcBef>
              <a:spcAft>
                <a:spcPts val="0"/>
              </a:spcAft>
              <a:buNone/>
            </a:pPr>
            <a:r>
              <a:rPr lang="en" sz="2600">
                <a:latin typeface="Courier New"/>
                <a:ea typeface="Courier New"/>
                <a:cs typeface="Courier New"/>
                <a:sym typeface="Courier New"/>
              </a:rPr>
              <a:t>To see a list of all keywords, type help() into your python prompt and then “keywords”</a:t>
            </a:r>
            <a:endParaRPr sz="26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Python Syntax</a:t>
            </a:r>
            <a:endParaRPr sz="4000">
              <a:solidFill>
                <a:srgbClr val="000000"/>
              </a:solidFill>
              <a:latin typeface="Courier New"/>
              <a:ea typeface="Courier New"/>
              <a:cs typeface="Courier New"/>
              <a:sym typeface="Courier New"/>
            </a:endParaRPr>
          </a:p>
        </p:txBody>
      </p:sp>
      <p:sp>
        <p:nvSpPr>
          <p:cNvPr id="134" name="Google Shape;134;p26"/>
          <p:cNvSpPr txBox="1"/>
          <p:nvPr>
            <p:ph idx="1" type="subTitle"/>
          </p:nvPr>
        </p:nvSpPr>
        <p:spPr>
          <a:xfrm>
            <a:off x="0" y="1824400"/>
            <a:ext cx="9144000" cy="32337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500">
                <a:latin typeface="Courier New"/>
                <a:ea typeface="Courier New"/>
                <a:cs typeface="Courier New"/>
                <a:sym typeface="Courier New"/>
              </a:rPr>
              <a:t>We have several instances of syntax examples posted on the GitHub. We encourage you to use them as references when doing your labs!</a:t>
            </a:r>
            <a:endParaRPr sz="2500">
              <a:latin typeface="Courier New"/>
              <a:ea typeface="Courier New"/>
              <a:cs typeface="Courier New"/>
              <a:sym typeface="Courier New"/>
            </a:endParaRPr>
          </a:p>
          <a:p>
            <a:pPr indent="0" lvl="0" marL="171450" rtl="0" algn="l">
              <a:spcBef>
                <a:spcPts val="0"/>
              </a:spcBef>
              <a:spcAft>
                <a:spcPts val="0"/>
              </a:spcAft>
              <a:buNone/>
            </a:pPr>
            <a:r>
              <a:t/>
            </a:r>
            <a:endParaRPr sz="2500">
              <a:latin typeface="Courier New"/>
              <a:ea typeface="Courier New"/>
              <a:cs typeface="Courier New"/>
              <a:sym typeface="Courier New"/>
            </a:endParaRPr>
          </a:p>
          <a:p>
            <a:pPr indent="0" lvl="0" marL="171450" rtl="0" algn="l">
              <a:spcBef>
                <a:spcPts val="0"/>
              </a:spcBef>
              <a:spcAft>
                <a:spcPts val="0"/>
              </a:spcAft>
              <a:buNone/>
            </a:pPr>
            <a:r>
              <a:rPr lang="en" sz="2500">
                <a:latin typeface="Courier New"/>
                <a:ea typeface="Courier New"/>
                <a:cs typeface="Courier New"/>
                <a:sym typeface="Courier New"/>
              </a:rPr>
              <a:t>If we went over each individual syntax example one at a time, you wouldn’t have time to do your labs! So here are a few examples.</a:t>
            </a:r>
            <a:endParaRPr sz="25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“Hello World” Example</a:t>
            </a:r>
            <a:endParaRPr sz="4000">
              <a:solidFill>
                <a:srgbClr val="000000"/>
              </a:solidFill>
              <a:latin typeface="Courier New"/>
              <a:ea typeface="Courier New"/>
              <a:cs typeface="Courier New"/>
              <a:sym typeface="Courier New"/>
            </a:endParaRPr>
          </a:p>
        </p:txBody>
      </p:sp>
      <p:pic>
        <p:nvPicPr>
          <p:cNvPr id="140" name="Google Shape;140;p27"/>
          <p:cNvPicPr preferRelativeResize="0"/>
          <p:nvPr/>
        </p:nvPicPr>
        <p:blipFill>
          <a:blip r:embed="rId3">
            <a:alphaModFix/>
          </a:blip>
          <a:stretch>
            <a:fillRect/>
          </a:stretch>
        </p:blipFill>
        <p:spPr>
          <a:xfrm>
            <a:off x="0" y="1979100"/>
            <a:ext cx="9144000" cy="20445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“Hello World” Output</a:t>
            </a:r>
            <a:endParaRPr sz="4000">
              <a:solidFill>
                <a:srgbClr val="000000"/>
              </a:solidFill>
              <a:latin typeface="Courier New"/>
              <a:ea typeface="Courier New"/>
              <a:cs typeface="Courier New"/>
              <a:sym typeface="Courier New"/>
            </a:endParaRPr>
          </a:p>
        </p:txBody>
      </p:sp>
      <p:pic>
        <p:nvPicPr>
          <p:cNvPr id="146" name="Google Shape;146;p28"/>
          <p:cNvPicPr preferRelativeResize="0"/>
          <p:nvPr/>
        </p:nvPicPr>
        <p:blipFill>
          <a:blip r:embed="rId3">
            <a:alphaModFix/>
          </a:blip>
          <a:stretch>
            <a:fillRect/>
          </a:stretch>
        </p:blipFill>
        <p:spPr>
          <a:xfrm>
            <a:off x="0" y="2195625"/>
            <a:ext cx="9144000" cy="1308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3400">
                <a:solidFill>
                  <a:srgbClr val="000000"/>
                </a:solidFill>
                <a:latin typeface="Courier New"/>
                <a:ea typeface="Courier New"/>
                <a:cs typeface="Courier New"/>
                <a:sym typeface="Courier New"/>
              </a:rPr>
              <a:t>The Anatomy of an “if” Statement</a:t>
            </a:r>
            <a:endParaRPr sz="3400">
              <a:solidFill>
                <a:srgbClr val="000000"/>
              </a:solidFill>
              <a:latin typeface="Courier New"/>
              <a:ea typeface="Courier New"/>
              <a:cs typeface="Courier New"/>
              <a:sym typeface="Courier New"/>
            </a:endParaRPr>
          </a:p>
        </p:txBody>
      </p:sp>
      <p:sp>
        <p:nvSpPr>
          <p:cNvPr id="152" name="Google Shape;152;p29"/>
          <p:cNvSpPr txBox="1"/>
          <p:nvPr/>
        </p:nvSpPr>
        <p:spPr>
          <a:xfrm>
            <a:off x="223400" y="1510800"/>
            <a:ext cx="87750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a:t>
            </a:r>
            <a:r>
              <a:rPr lang="en" sz="1300">
                <a:solidFill>
                  <a:schemeClr val="dk1"/>
                </a:solidFill>
              </a:rPr>
              <a:t>i</a:t>
            </a:r>
            <a:r>
              <a:rPr lang="en" sz="1300">
                <a:solidFill>
                  <a:schemeClr val="dk1"/>
                </a:solidFill>
              </a:rPr>
              <a:t>f” statements are an extremely useful part of most programming languages, and are vital for most programs</a:t>
            </a:r>
            <a:endParaRPr sz="1300">
              <a:solidFill>
                <a:schemeClr val="dk1"/>
              </a:solidFill>
            </a:endParaRPr>
          </a:p>
          <a:p>
            <a:pPr indent="0" lvl="0" marL="0" rtl="0" algn="l">
              <a:spcBef>
                <a:spcPts val="0"/>
              </a:spcBef>
              <a:spcAft>
                <a:spcPts val="0"/>
              </a:spcAft>
              <a:buNone/>
            </a:pPr>
            <a:r>
              <a:rPr lang="en" sz="1300">
                <a:solidFill>
                  <a:schemeClr val="dk1"/>
                </a:solidFill>
              </a:rPr>
              <a:t>Consider the following example: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x</a:t>
            </a:r>
            <a:r>
              <a:rPr lang="en" sz="1300">
                <a:solidFill>
                  <a:schemeClr val="dk1"/>
                </a:solidFill>
              </a:rPr>
              <a:t> = </a:t>
            </a:r>
            <a:r>
              <a:rPr lang="en" sz="1300">
                <a:solidFill>
                  <a:srgbClr val="B6D7A8"/>
                </a:solidFill>
              </a:rPr>
              <a:t>3</a:t>
            </a:r>
            <a:r>
              <a:rPr lang="en" sz="1300">
                <a:solidFill>
                  <a:srgbClr val="D9EAD3"/>
                </a:solidFill>
              </a:rPr>
              <a:t> </a:t>
            </a:r>
            <a:r>
              <a:rPr lang="en" sz="1300">
                <a:solidFill>
                  <a:srgbClr val="6AA84F"/>
                </a:solidFill>
              </a:rPr>
              <a:t># Declaring the variable x to be equal to 3</a:t>
            </a:r>
            <a:endParaRPr sz="1300">
              <a:solidFill>
                <a:srgbClr val="6AA84F"/>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rgbClr val="C27BA0"/>
                </a:solidFill>
              </a:rPr>
              <a:t>i</a:t>
            </a:r>
            <a:r>
              <a:rPr lang="en" sz="1300">
                <a:solidFill>
                  <a:srgbClr val="C27BA0"/>
                </a:solidFill>
              </a:rPr>
              <a:t>f </a:t>
            </a:r>
            <a:r>
              <a:rPr lang="en" sz="1300">
                <a:solidFill>
                  <a:schemeClr val="dk1"/>
                </a:solidFill>
              </a:rPr>
              <a:t>(x == </a:t>
            </a:r>
            <a:r>
              <a:rPr lang="en" sz="1300">
                <a:solidFill>
                  <a:srgbClr val="B6D7A8"/>
                </a:solidFill>
              </a:rPr>
              <a:t>3</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a:t>
            </a:r>
            <a:r>
              <a:rPr lang="en" sz="1300">
                <a:solidFill>
                  <a:srgbClr val="FFF2CC"/>
                </a:solidFill>
              </a:rPr>
              <a:t>print</a:t>
            </a:r>
            <a:r>
              <a:rPr lang="en" sz="1300">
                <a:solidFill>
                  <a:schemeClr val="dk1"/>
                </a:solidFill>
              </a:rPr>
              <a:t>(</a:t>
            </a:r>
            <a:r>
              <a:rPr lang="en" sz="1300">
                <a:solidFill>
                  <a:srgbClr val="DD7E6B"/>
                </a:solidFill>
              </a:rPr>
              <a:t>“x is equal to 3”</a:t>
            </a:r>
            <a:r>
              <a:rPr lang="en" sz="1300">
                <a:solidFill>
                  <a:schemeClr val="dk1"/>
                </a:solidFill>
              </a:rPr>
              <a: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rgbClr val="C27BA0"/>
                </a:solidFill>
              </a:rPr>
              <a:t>i</a:t>
            </a:r>
            <a:r>
              <a:rPr lang="en" sz="1300">
                <a:solidFill>
                  <a:srgbClr val="C27BA0"/>
                </a:solidFill>
              </a:rPr>
              <a:t>f </a:t>
            </a:r>
            <a:r>
              <a:rPr lang="en" sz="1300">
                <a:solidFill>
                  <a:schemeClr val="dk1"/>
                </a:solidFill>
              </a:rPr>
              <a:t>(x &lt;= </a:t>
            </a:r>
            <a:r>
              <a:rPr lang="en" sz="1300">
                <a:solidFill>
                  <a:srgbClr val="B6D7A8"/>
                </a:solidFill>
              </a:rPr>
              <a:t>2</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a:t>
            </a:r>
            <a:r>
              <a:rPr lang="en" sz="1300">
                <a:solidFill>
                  <a:srgbClr val="FFF2CC"/>
                </a:solidFill>
              </a:rPr>
              <a:t>print</a:t>
            </a:r>
            <a:r>
              <a:rPr lang="en" sz="1300">
                <a:solidFill>
                  <a:schemeClr val="dk1"/>
                </a:solidFill>
              </a:rPr>
              <a:t>(</a:t>
            </a:r>
            <a:r>
              <a:rPr lang="en" sz="1300">
                <a:solidFill>
                  <a:srgbClr val="DD7E6B"/>
                </a:solidFill>
              </a:rPr>
              <a:t>“x is less than or equal to 2”</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rgbClr val="C27BA0"/>
                </a:solidFill>
              </a:rPr>
              <a:t>e</a:t>
            </a:r>
            <a:r>
              <a:rPr lang="en" sz="1300">
                <a:solidFill>
                  <a:srgbClr val="C27BA0"/>
                </a:solidFill>
              </a:rPr>
              <a:t>lif </a:t>
            </a:r>
            <a:r>
              <a:rPr lang="en" sz="1300">
                <a:solidFill>
                  <a:schemeClr val="dk1"/>
                </a:solidFill>
              </a:rPr>
              <a:t>(x == </a:t>
            </a:r>
            <a:r>
              <a:rPr lang="en" sz="1300">
                <a:solidFill>
                  <a:srgbClr val="B6D7A8"/>
                </a:solidFill>
              </a:rPr>
              <a:t>4</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a:t>
            </a:r>
            <a:r>
              <a:rPr lang="en" sz="1300">
                <a:solidFill>
                  <a:srgbClr val="FFF2CC"/>
                </a:solidFill>
              </a:rPr>
              <a:t>print</a:t>
            </a:r>
            <a:r>
              <a:rPr lang="en" sz="1300">
                <a:solidFill>
                  <a:schemeClr val="dk1"/>
                </a:solidFill>
              </a:rPr>
              <a:t>(</a:t>
            </a:r>
            <a:r>
              <a:rPr lang="en" sz="1300">
                <a:solidFill>
                  <a:srgbClr val="DD7E6B"/>
                </a:solidFill>
              </a:rPr>
              <a:t>“x is equal to 4”</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rgbClr val="C27BA0"/>
                </a:solidFill>
              </a:rPr>
              <a:t>e</a:t>
            </a:r>
            <a:r>
              <a:rPr lang="en" sz="1300">
                <a:solidFill>
                  <a:srgbClr val="C27BA0"/>
                </a:solidFill>
              </a:rPr>
              <a:t>lse</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a:t>
            </a:r>
            <a:r>
              <a:rPr lang="en" sz="1300">
                <a:solidFill>
                  <a:srgbClr val="FFF2CC"/>
                </a:solidFill>
              </a:rPr>
              <a:t>print</a:t>
            </a:r>
            <a:r>
              <a:rPr lang="en" sz="1300">
                <a:solidFill>
                  <a:schemeClr val="dk1"/>
                </a:solidFill>
              </a:rPr>
              <a:t>(</a:t>
            </a:r>
            <a:r>
              <a:rPr lang="en" sz="1300">
                <a:solidFill>
                  <a:srgbClr val="DD7E6B"/>
                </a:solidFill>
              </a:rPr>
              <a:t>“x is greater than 2 but not equal to 4”</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a:t>
            </a:r>
            <a:r>
              <a:rPr lang="en" sz="1300">
                <a:solidFill>
                  <a:srgbClr val="C27BA0"/>
                </a:solidFill>
              </a:rPr>
              <a:t>i</a:t>
            </a:r>
            <a:r>
              <a:rPr lang="en" sz="1300">
                <a:solidFill>
                  <a:srgbClr val="C27BA0"/>
                </a:solidFill>
              </a:rPr>
              <a:t>f </a:t>
            </a:r>
            <a:r>
              <a:rPr lang="en" sz="1300">
                <a:solidFill>
                  <a:schemeClr val="dk1"/>
                </a:solidFill>
              </a:rPr>
              <a:t>(x == </a:t>
            </a:r>
            <a:r>
              <a:rPr lang="en" sz="1300">
                <a:solidFill>
                  <a:srgbClr val="B6D7A8"/>
                </a:solidFill>
              </a:rPr>
              <a:t>3</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a:t>
            </a:r>
            <a:r>
              <a:rPr lang="en" sz="1300">
                <a:solidFill>
                  <a:srgbClr val="FFF2CC"/>
                </a:solidFill>
              </a:rPr>
              <a:t>print</a:t>
            </a:r>
            <a:r>
              <a:rPr lang="en" sz="1300">
                <a:solidFill>
                  <a:schemeClr val="dk1"/>
                </a:solidFill>
              </a:rPr>
              <a:t>(</a:t>
            </a:r>
            <a:r>
              <a:rPr lang="en" sz="1300">
                <a:solidFill>
                  <a:srgbClr val="DD7E6B"/>
                </a:solidFill>
              </a:rPr>
              <a:t>“and x is equal to 3!”</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rgbClr val="FFF2CC"/>
                </a:solidFill>
              </a:rPr>
              <a:t>print</a:t>
            </a:r>
            <a:r>
              <a:rPr lang="en" sz="1300">
                <a:solidFill>
                  <a:schemeClr val="dk1"/>
                </a:solidFill>
              </a:rPr>
              <a:t>(</a:t>
            </a:r>
            <a:r>
              <a:rPr lang="en" sz="1300">
                <a:solidFill>
                  <a:srgbClr val="DD7E6B"/>
                </a:solidFill>
              </a:rPr>
              <a:t>“FIN”</a:t>
            </a:r>
            <a:r>
              <a:rPr lang="en" sz="1300">
                <a:solidFill>
                  <a:schemeClr val="dk1"/>
                </a:solidFill>
              </a:rPr>
              <a:t>)</a:t>
            </a:r>
            <a:endParaRPr sz="1300">
              <a:solidFill>
                <a:schemeClr val="dk1"/>
              </a:solidFill>
            </a:endParaRPr>
          </a:p>
        </p:txBody>
      </p:sp>
      <p:sp>
        <p:nvSpPr>
          <p:cNvPr id="153" name="Google Shape;153;p29"/>
          <p:cNvSpPr txBox="1"/>
          <p:nvPr/>
        </p:nvSpPr>
        <p:spPr>
          <a:xfrm>
            <a:off x="5933200" y="3835200"/>
            <a:ext cx="306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rPr>
              <a:t>Example </a:t>
            </a:r>
            <a:r>
              <a:rPr lang="en" u="sng">
                <a:solidFill>
                  <a:schemeClr val="dk1"/>
                </a:solidFill>
              </a:rPr>
              <a:t>output:</a:t>
            </a:r>
            <a:endParaRPr u="sng">
              <a:solidFill>
                <a:schemeClr val="dk1"/>
              </a:solidFill>
            </a:endParaRPr>
          </a:p>
          <a:p>
            <a:pPr indent="0" lvl="0" marL="0" rtl="0" algn="l">
              <a:spcBef>
                <a:spcPts val="0"/>
              </a:spcBef>
              <a:spcAft>
                <a:spcPts val="0"/>
              </a:spcAft>
              <a:buNone/>
            </a:pPr>
            <a:r>
              <a:rPr lang="en">
                <a:solidFill>
                  <a:schemeClr val="dk1"/>
                </a:solidFill>
              </a:rPr>
              <a:t>x</a:t>
            </a:r>
            <a:r>
              <a:rPr lang="en">
                <a:solidFill>
                  <a:schemeClr val="dk1"/>
                </a:solidFill>
              </a:rPr>
              <a:t> is equal to 3</a:t>
            </a:r>
            <a:endParaRPr>
              <a:solidFill>
                <a:schemeClr val="dk1"/>
              </a:solidFill>
            </a:endParaRPr>
          </a:p>
          <a:p>
            <a:pPr indent="0" lvl="0" marL="0" rtl="0" algn="l">
              <a:spcBef>
                <a:spcPts val="0"/>
              </a:spcBef>
              <a:spcAft>
                <a:spcPts val="0"/>
              </a:spcAft>
              <a:buNone/>
            </a:pPr>
            <a:r>
              <a:rPr lang="en">
                <a:solidFill>
                  <a:schemeClr val="dk1"/>
                </a:solidFill>
              </a:rPr>
              <a:t>x</a:t>
            </a:r>
            <a:r>
              <a:rPr lang="en">
                <a:solidFill>
                  <a:schemeClr val="dk1"/>
                </a:solidFill>
              </a:rPr>
              <a:t> is greater than 2 but not equal to 4</a:t>
            </a:r>
            <a:endParaRPr>
              <a:solidFill>
                <a:schemeClr val="dk1"/>
              </a:solidFill>
            </a:endParaRPr>
          </a:p>
          <a:p>
            <a:pPr indent="0" lvl="0" marL="0" rtl="0" algn="l">
              <a:spcBef>
                <a:spcPts val="0"/>
              </a:spcBef>
              <a:spcAft>
                <a:spcPts val="0"/>
              </a:spcAft>
              <a:buNone/>
            </a:pPr>
            <a:r>
              <a:rPr lang="en">
                <a:solidFill>
                  <a:schemeClr val="dk1"/>
                </a:solidFill>
              </a:rPr>
              <a:t>a</a:t>
            </a:r>
            <a:r>
              <a:rPr lang="en">
                <a:solidFill>
                  <a:schemeClr val="dk1"/>
                </a:solidFill>
              </a:rPr>
              <a:t>nd x is equal to 3!</a:t>
            </a:r>
            <a:endParaRPr>
              <a:solidFill>
                <a:schemeClr val="dk1"/>
              </a:solidFill>
            </a:endParaRPr>
          </a:p>
          <a:p>
            <a:pPr indent="0" lvl="0" marL="0" rtl="0" algn="l">
              <a:spcBef>
                <a:spcPts val="0"/>
              </a:spcBef>
              <a:spcAft>
                <a:spcPts val="0"/>
              </a:spcAft>
              <a:buNone/>
            </a:pPr>
            <a:r>
              <a:rPr lang="en">
                <a:solidFill>
                  <a:schemeClr val="dk1"/>
                </a:solidFill>
              </a:rPr>
              <a:t>FIN</a:t>
            </a:r>
            <a:endParaRPr>
              <a:solidFill>
                <a:schemeClr val="dk1"/>
              </a:solidFill>
            </a:endParaRPr>
          </a:p>
        </p:txBody>
      </p:sp>
      <p:sp>
        <p:nvSpPr>
          <p:cNvPr id="154" name="Google Shape;154;p29"/>
          <p:cNvSpPr txBox="1"/>
          <p:nvPr/>
        </p:nvSpPr>
        <p:spPr>
          <a:xfrm>
            <a:off x="4439550" y="2056400"/>
            <a:ext cx="459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rPr>
              <a:t>The syntax is as follows:</a:t>
            </a:r>
            <a:endParaRPr u="sng">
              <a:solidFill>
                <a:schemeClr val="dk1"/>
              </a:solidFill>
            </a:endParaRPr>
          </a:p>
          <a:p>
            <a:pPr indent="0" lvl="0" marL="0" rtl="0" algn="l">
              <a:spcBef>
                <a:spcPts val="0"/>
              </a:spcBef>
              <a:spcAft>
                <a:spcPts val="0"/>
              </a:spcAft>
              <a:buNone/>
            </a:pPr>
            <a:r>
              <a:t/>
            </a:r>
            <a:endParaRPr u="sng">
              <a:solidFill>
                <a:schemeClr val="dk1"/>
              </a:solidFill>
            </a:endParaRPr>
          </a:p>
          <a:p>
            <a:pPr indent="0" lvl="0" marL="0" rtl="0" algn="l">
              <a:spcBef>
                <a:spcPts val="0"/>
              </a:spcBef>
              <a:spcAft>
                <a:spcPts val="0"/>
              </a:spcAft>
              <a:buNone/>
            </a:pPr>
            <a:r>
              <a:rPr lang="en">
                <a:solidFill>
                  <a:srgbClr val="C27BA0"/>
                </a:solidFill>
              </a:rPr>
              <a:t>if</a:t>
            </a:r>
            <a:r>
              <a:rPr lang="en">
                <a:solidFill>
                  <a:schemeClr val="dk1"/>
                </a:solidFill>
              </a:rPr>
              <a:t>/</a:t>
            </a:r>
            <a:r>
              <a:rPr lang="en">
                <a:solidFill>
                  <a:srgbClr val="C27BA0"/>
                </a:solidFill>
              </a:rPr>
              <a:t>elif</a:t>
            </a:r>
            <a:r>
              <a:rPr lang="en">
                <a:solidFill>
                  <a:schemeClr val="dk1"/>
                </a:solidFill>
              </a:rPr>
              <a:t>/</a:t>
            </a:r>
            <a:r>
              <a:rPr lang="en">
                <a:solidFill>
                  <a:srgbClr val="C27BA0"/>
                </a:solidFill>
              </a:rPr>
              <a:t>else</a:t>
            </a:r>
            <a:r>
              <a:rPr lang="en">
                <a:solidFill>
                  <a:schemeClr val="dk1"/>
                </a:solidFill>
              </a:rPr>
              <a:t> (condition):</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t</a:t>
            </a:r>
            <a:r>
              <a:rPr lang="en">
                <a:solidFill>
                  <a:schemeClr val="dk1"/>
                </a:solidFill>
              </a:rPr>
              <a:t>hings to do if condition is </a:t>
            </a:r>
            <a:r>
              <a:rPr lang="en">
                <a:solidFill>
                  <a:srgbClr val="3D85C6"/>
                </a:solidFill>
              </a:rPr>
              <a:t>True</a:t>
            </a:r>
            <a:endParaRPr>
              <a:solidFill>
                <a:srgbClr val="3D85C6"/>
              </a:solidFill>
            </a:endParaRPr>
          </a:p>
          <a:p>
            <a:pPr indent="0" lvl="0" marL="0" rtl="0" algn="l">
              <a:spcBef>
                <a:spcPts val="0"/>
              </a:spcBef>
              <a:spcAft>
                <a:spcPts val="0"/>
              </a:spcAft>
              <a:buNone/>
            </a:pPr>
            <a:r>
              <a:rPr lang="en">
                <a:solidFill>
                  <a:schemeClr val="dk1"/>
                </a:solidFill>
              </a:rPr>
              <a:t>    </a:t>
            </a:r>
            <a:r>
              <a:rPr lang="en">
                <a:solidFill>
                  <a:schemeClr val="dk1"/>
                </a:solidFill>
              </a:rPr>
              <a:t>m</a:t>
            </a:r>
            <a:r>
              <a:rPr lang="en">
                <a:solidFill>
                  <a:schemeClr val="dk1"/>
                </a:solidFill>
              </a:rPr>
              <a:t>ore things to do if condition is </a:t>
            </a:r>
            <a:r>
              <a:rPr lang="en">
                <a:solidFill>
                  <a:srgbClr val="3D85C6"/>
                </a:solidFill>
              </a:rPr>
              <a:t>True</a:t>
            </a:r>
            <a:endParaRPr>
              <a:solidFill>
                <a:srgbClr val="3D85C6"/>
              </a:solidFill>
            </a:endParaRPr>
          </a:p>
          <a:p>
            <a:pPr indent="0" lvl="0" marL="0" rtl="0" algn="l">
              <a:spcBef>
                <a:spcPts val="0"/>
              </a:spcBef>
              <a:spcAft>
                <a:spcPts val="0"/>
              </a:spcAft>
              <a:buNone/>
            </a:pPr>
            <a:r>
              <a:rPr lang="en">
                <a:solidFill>
                  <a:schemeClr val="dk1"/>
                </a:solidFill>
              </a:rPr>
              <a:t>t</a:t>
            </a:r>
            <a:r>
              <a:rPr lang="en">
                <a:solidFill>
                  <a:schemeClr val="dk1"/>
                </a:solidFill>
              </a:rPr>
              <a:t>hings that will happen regardless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Notice: indentation, the colon</a:t>
            </a:r>
            <a:endParaRPr>
              <a:solidFill>
                <a:schemeClr val="dk1"/>
              </a:solidFill>
            </a:endParaRPr>
          </a:p>
        </p:txBody>
      </p:sp>
      <p:cxnSp>
        <p:nvCxnSpPr>
          <p:cNvPr id="155" name="Google Shape;155;p29"/>
          <p:cNvCxnSpPr/>
          <p:nvPr/>
        </p:nvCxnSpPr>
        <p:spPr>
          <a:xfrm>
            <a:off x="4525100" y="2899075"/>
            <a:ext cx="171600" cy="0"/>
          </a:xfrm>
          <a:prstGeom prst="straightConnector1">
            <a:avLst/>
          </a:prstGeom>
          <a:noFill/>
          <a:ln cap="flat" cmpd="sng" w="9525">
            <a:solidFill>
              <a:srgbClr val="FF0000"/>
            </a:solidFill>
            <a:prstDash val="solid"/>
            <a:round/>
            <a:headEnd len="med" w="med" type="diamond"/>
            <a:tailEnd len="med" w="med" type="diamond"/>
          </a:ln>
        </p:spPr>
      </p:cxnSp>
      <p:cxnSp>
        <p:nvCxnSpPr>
          <p:cNvPr id="156" name="Google Shape;156;p29"/>
          <p:cNvCxnSpPr/>
          <p:nvPr/>
        </p:nvCxnSpPr>
        <p:spPr>
          <a:xfrm>
            <a:off x="4525100" y="3125000"/>
            <a:ext cx="171600" cy="0"/>
          </a:xfrm>
          <a:prstGeom prst="straightConnector1">
            <a:avLst/>
          </a:prstGeom>
          <a:noFill/>
          <a:ln cap="flat" cmpd="sng" w="9525">
            <a:solidFill>
              <a:srgbClr val="FF0000"/>
            </a:solidFill>
            <a:prstDash val="solid"/>
            <a:round/>
            <a:headEnd len="med" w="med" type="diamond"/>
            <a:tailEnd len="med" w="med" type="diamond"/>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Def Function Example</a:t>
            </a:r>
            <a:endParaRPr sz="4000">
              <a:solidFill>
                <a:srgbClr val="000000"/>
              </a:solidFill>
              <a:latin typeface="Courier New"/>
              <a:ea typeface="Courier New"/>
              <a:cs typeface="Courier New"/>
              <a:sym typeface="Courier New"/>
            </a:endParaRPr>
          </a:p>
        </p:txBody>
      </p:sp>
      <p:pic>
        <p:nvPicPr>
          <p:cNvPr id="162" name="Google Shape;162;p30"/>
          <p:cNvPicPr preferRelativeResize="0"/>
          <p:nvPr/>
        </p:nvPicPr>
        <p:blipFill>
          <a:blip r:embed="rId3">
            <a:alphaModFix/>
          </a:blip>
          <a:stretch>
            <a:fillRect/>
          </a:stretch>
        </p:blipFill>
        <p:spPr>
          <a:xfrm>
            <a:off x="152400" y="1590075"/>
            <a:ext cx="8839200" cy="33105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The Anatomy of a Function</a:t>
            </a:r>
            <a:endParaRPr sz="4000">
              <a:solidFill>
                <a:srgbClr val="000000"/>
              </a:solidFill>
              <a:latin typeface="Courier New"/>
              <a:ea typeface="Courier New"/>
              <a:cs typeface="Courier New"/>
              <a:sym typeface="Courier New"/>
            </a:endParaRPr>
          </a:p>
        </p:txBody>
      </p:sp>
      <p:sp>
        <p:nvSpPr>
          <p:cNvPr id="168" name="Google Shape;168;p31"/>
          <p:cNvSpPr txBox="1"/>
          <p:nvPr/>
        </p:nvSpPr>
        <p:spPr>
          <a:xfrm>
            <a:off x="207825" y="1600200"/>
            <a:ext cx="87906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Recall the function from the previous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ctr">
              <a:spcBef>
                <a:spcPts val="0"/>
              </a:spcBef>
              <a:spcAft>
                <a:spcPts val="0"/>
              </a:spcAft>
              <a:buNone/>
            </a:pPr>
            <a:r>
              <a:rPr lang="en" sz="2000">
                <a:solidFill>
                  <a:srgbClr val="3D85C6"/>
                </a:solidFill>
              </a:rPr>
              <a:t>d</a:t>
            </a:r>
            <a:r>
              <a:rPr lang="en" sz="2000">
                <a:solidFill>
                  <a:srgbClr val="3D85C6"/>
                </a:solidFill>
              </a:rPr>
              <a:t>ef </a:t>
            </a:r>
            <a:r>
              <a:rPr lang="en" sz="2000">
                <a:solidFill>
                  <a:srgbClr val="FFF2CC"/>
                </a:solidFill>
              </a:rPr>
              <a:t>get_value</a:t>
            </a:r>
            <a:r>
              <a:rPr lang="en" sz="2000">
                <a:solidFill>
                  <a:schemeClr val="dk1"/>
                </a:solidFill>
              </a:rPr>
              <a:t>(</a:t>
            </a:r>
            <a:r>
              <a:rPr lang="en" sz="2000">
                <a:solidFill>
                  <a:srgbClr val="9FC5E8"/>
                </a:solidFill>
              </a:rPr>
              <a:t>value</a:t>
            </a:r>
            <a:r>
              <a:rPr lang="en" sz="2000">
                <a:solidFill>
                  <a:schemeClr val="dk1"/>
                </a:solidFill>
              </a:rPr>
              <a:t>):</a:t>
            </a:r>
            <a:endParaRPr sz="2000">
              <a:solidFill>
                <a:schemeClr val="dk1"/>
              </a:solidFill>
            </a:endParaRPr>
          </a:p>
          <a:p>
            <a:pPr indent="0" lvl="0" marL="0" rtl="0" algn="ctr">
              <a:spcBef>
                <a:spcPts val="0"/>
              </a:spcBef>
              <a:spcAft>
                <a:spcPts val="0"/>
              </a:spcAft>
              <a:buNone/>
            </a:pPr>
            <a:r>
              <a:rPr lang="en" sz="2000">
                <a:solidFill>
                  <a:schemeClr val="dk1"/>
                </a:solidFill>
              </a:rPr>
              <a:t>    </a:t>
            </a:r>
            <a:r>
              <a:rPr lang="en" sz="2000">
                <a:solidFill>
                  <a:srgbClr val="C27BA0"/>
                </a:solidFill>
              </a:rPr>
              <a:t>r</a:t>
            </a:r>
            <a:r>
              <a:rPr lang="en" sz="2000">
                <a:solidFill>
                  <a:srgbClr val="C27BA0"/>
                </a:solidFill>
              </a:rPr>
              <a:t>eturn </a:t>
            </a:r>
            <a:r>
              <a:rPr lang="en" sz="2000">
                <a:solidFill>
                  <a:srgbClr val="3D85C6"/>
                </a:solidFill>
              </a:rPr>
              <a:t>not </a:t>
            </a:r>
            <a:r>
              <a:rPr lang="en" sz="2000">
                <a:solidFill>
                  <a:schemeClr val="dk1"/>
                </a:solidFill>
              </a:rPr>
              <a:t>value</a:t>
            </a:r>
            <a:endParaRPr sz="2000">
              <a:solidFill>
                <a:schemeClr val="dk1"/>
              </a:solidFill>
            </a:endParaRPr>
          </a:p>
          <a:p>
            <a:pPr indent="0" lvl="0" marL="0" rtl="0" algn="l">
              <a:spcBef>
                <a:spcPts val="0"/>
              </a:spcBef>
              <a:spcAft>
                <a:spcPts val="0"/>
              </a:spcAft>
              <a:buNone/>
            </a:pPr>
            <a:r>
              <a:t/>
            </a:r>
            <a:endParaRPr/>
          </a:p>
        </p:txBody>
      </p:sp>
      <p:cxnSp>
        <p:nvCxnSpPr>
          <p:cNvPr id="169" name="Google Shape;169;p31"/>
          <p:cNvCxnSpPr/>
          <p:nvPr/>
        </p:nvCxnSpPr>
        <p:spPr>
          <a:xfrm rot="10800000">
            <a:off x="1641625" y="2623650"/>
            <a:ext cx="1740600" cy="453000"/>
          </a:xfrm>
          <a:prstGeom prst="straightConnector1">
            <a:avLst/>
          </a:prstGeom>
          <a:noFill/>
          <a:ln cap="flat" cmpd="sng" w="9525">
            <a:solidFill>
              <a:schemeClr val="dk1"/>
            </a:solidFill>
            <a:prstDash val="solid"/>
            <a:round/>
            <a:headEnd len="med" w="med" type="none"/>
            <a:tailEnd len="med" w="med" type="triangle"/>
          </a:ln>
        </p:spPr>
      </p:cxnSp>
      <p:sp>
        <p:nvSpPr>
          <p:cNvPr id="170" name="Google Shape;170;p31"/>
          <p:cNvSpPr txBox="1"/>
          <p:nvPr/>
        </p:nvSpPr>
        <p:spPr>
          <a:xfrm>
            <a:off x="207825" y="1963900"/>
            <a:ext cx="1381800" cy="12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D85C6"/>
                </a:solidFill>
              </a:rPr>
              <a:t>d</a:t>
            </a:r>
            <a:r>
              <a:rPr lang="en">
                <a:solidFill>
                  <a:srgbClr val="3D85C6"/>
                </a:solidFill>
              </a:rPr>
              <a:t>ef </a:t>
            </a:r>
            <a:r>
              <a:rPr lang="en">
                <a:solidFill>
                  <a:schemeClr val="dk1"/>
                </a:solidFill>
              </a:rPr>
              <a:t>is a </a:t>
            </a:r>
            <a:r>
              <a:rPr lang="en">
                <a:solidFill>
                  <a:schemeClr val="dk1"/>
                </a:solidFill>
              </a:rPr>
              <a:t>keyword</a:t>
            </a:r>
            <a:r>
              <a:rPr lang="en">
                <a:solidFill>
                  <a:schemeClr val="dk1"/>
                </a:solidFill>
              </a:rPr>
              <a:t> that indicates the beginning of a function</a:t>
            </a:r>
            <a:endParaRPr>
              <a:solidFill>
                <a:schemeClr val="dk1"/>
              </a:solidFill>
            </a:endParaRPr>
          </a:p>
        </p:txBody>
      </p:sp>
      <p:cxnSp>
        <p:nvCxnSpPr>
          <p:cNvPr id="171" name="Google Shape;171;p31"/>
          <p:cNvCxnSpPr/>
          <p:nvPr/>
        </p:nvCxnSpPr>
        <p:spPr>
          <a:xfrm rot="10800000">
            <a:off x="4130325" y="2395000"/>
            <a:ext cx="78000" cy="566400"/>
          </a:xfrm>
          <a:prstGeom prst="straightConnector1">
            <a:avLst/>
          </a:prstGeom>
          <a:noFill/>
          <a:ln cap="flat" cmpd="sng" w="9525">
            <a:solidFill>
              <a:schemeClr val="dk1"/>
            </a:solidFill>
            <a:prstDash val="solid"/>
            <a:round/>
            <a:headEnd len="med" w="med" type="none"/>
            <a:tailEnd len="med" w="med" type="triangle"/>
          </a:ln>
        </p:spPr>
      </p:cxnSp>
      <p:sp>
        <p:nvSpPr>
          <p:cNvPr id="172" name="Google Shape;172;p31"/>
          <p:cNvSpPr txBox="1"/>
          <p:nvPr/>
        </p:nvSpPr>
        <p:spPr>
          <a:xfrm>
            <a:off x="2057400" y="1963900"/>
            <a:ext cx="31641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rPr>
              <a:t>g</a:t>
            </a:r>
            <a:r>
              <a:rPr lang="en">
                <a:solidFill>
                  <a:srgbClr val="FFF2CC"/>
                </a:solidFill>
              </a:rPr>
              <a:t>et_value </a:t>
            </a:r>
            <a:r>
              <a:rPr lang="en">
                <a:solidFill>
                  <a:schemeClr val="dk1"/>
                </a:solidFill>
              </a:rPr>
              <a:t>is the name of this function</a:t>
            </a:r>
            <a:endParaRPr>
              <a:solidFill>
                <a:schemeClr val="dk1"/>
              </a:solidFill>
            </a:endParaRPr>
          </a:p>
        </p:txBody>
      </p:sp>
      <p:cxnSp>
        <p:nvCxnSpPr>
          <p:cNvPr id="173" name="Google Shape;173;p31"/>
          <p:cNvCxnSpPr/>
          <p:nvPr/>
        </p:nvCxnSpPr>
        <p:spPr>
          <a:xfrm flipH="1" rot="10800000">
            <a:off x="5434450" y="2488600"/>
            <a:ext cx="498900" cy="488400"/>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31"/>
          <p:cNvCxnSpPr/>
          <p:nvPr/>
        </p:nvCxnSpPr>
        <p:spPr>
          <a:xfrm>
            <a:off x="4213525" y="3579675"/>
            <a:ext cx="161100" cy="519600"/>
          </a:xfrm>
          <a:prstGeom prst="straightConnector1">
            <a:avLst/>
          </a:prstGeom>
          <a:noFill/>
          <a:ln cap="flat" cmpd="sng" w="9525">
            <a:solidFill>
              <a:schemeClr val="dk1"/>
            </a:solidFill>
            <a:prstDash val="solid"/>
            <a:round/>
            <a:headEnd len="med" w="med" type="none"/>
            <a:tailEnd len="med" w="med" type="triangle"/>
          </a:ln>
        </p:spPr>
      </p:cxnSp>
      <p:sp>
        <p:nvSpPr>
          <p:cNvPr id="175" name="Google Shape;175;p31"/>
          <p:cNvSpPr txBox="1"/>
          <p:nvPr/>
        </p:nvSpPr>
        <p:spPr>
          <a:xfrm>
            <a:off x="5995500" y="1963900"/>
            <a:ext cx="2888700" cy="147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FC5E8"/>
                </a:solidFill>
              </a:rPr>
              <a:t>v</a:t>
            </a:r>
            <a:r>
              <a:rPr lang="en">
                <a:solidFill>
                  <a:srgbClr val="9FC5E8"/>
                </a:solidFill>
              </a:rPr>
              <a:t>alue </a:t>
            </a:r>
            <a:r>
              <a:rPr lang="en">
                <a:solidFill>
                  <a:schemeClr val="dk1"/>
                </a:solidFill>
              </a:rPr>
              <a:t>is the input to this function. Any variables you want to use within the function should be here. You can have multiple variables, separated by commas</a:t>
            </a:r>
            <a:endParaRPr>
              <a:solidFill>
                <a:schemeClr val="dk1"/>
              </a:solidFill>
            </a:endParaRPr>
          </a:p>
          <a:p>
            <a:pPr indent="0" lvl="0" marL="0" rtl="0" algn="l">
              <a:spcBef>
                <a:spcPts val="0"/>
              </a:spcBef>
              <a:spcAft>
                <a:spcPts val="0"/>
              </a:spcAft>
              <a:buNone/>
            </a:pPr>
            <a:r>
              <a:rPr lang="en">
                <a:solidFill>
                  <a:schemeClr val="dk1"/>
                </a:solidFill>
              </a:rPr>
              <a:t>e</a:t>
            </a:r>
            <a:r>
              <a:rPr lang="en">
                <a:solidFill>
                  <a:schemeClr val="dk1"/>
                </a:solidFill>
              </a:rPr>
              <a:t>.x. (</a:t>
            </a:r>
            <a:r>
              <a:rPr lang="en">
                <a:solidFill>
                  <a:srgbClr val="9FC5E8"/>
                </a:solidFill>
              </a:rPr>
              <a:t>value_1</a:t>
            </a:r>
            <a:r>
              <a:rPr lang="en">
                <a:solidFill>
                  <a:schemeClr val="dk1"/>
                </a:solidFill>
              </a:rPr>
              <a:t>, </a:t>
            </a:r>
            <a:r>
              <a:rPr lang="en">
                <a:solidFill>
                  <a:srgbClr val="9FC5E8"/>
                </a:solidFill>
              </a:rPr>
              <a:t>value_2</a:t>
            </a:r>
            <a:r>
              <a:rPr lang="en">
                <a:solidFill>
                  <a:schemeClr val="dk1"/>
                </a:solidFill>
              </a:rPr>
              <a:t>, </a:t>
            </a:r>
            <a:r>
              <a:rPr lang="en">
                <a:solidFill>
                  <a:srgbClr val="9FC5E8"/>
                </a:solidFill>
              </a:rPr>
              <a:t>value_3</a:t>
            </a:r>
            <a:r>
              <a:rPr lang="en">
                <a:solidFill>
                  <a:schemeClr val="dk1"/>
                </a:solidFill>
              </a:rPr>
              <a:t>)</a:t>
            </a:r>
            <a:endParaRPr>
              <a:solidFill>
                <a:schemeClr val="dk1"/>
              </a:solidFill>
            </a:endParaRPr>
          </a:p>
        </p:txBody>
      </p:sp>
      <p:cxnSp>
        <p:nvCxnSpPr>
          <p:cNvPr id="176" name="Google Shape;176;p31"/>
          <p:cNvCxnSpPr/>
          <p:nvPr/>
        </p:nvCxnSpPr>
        <p:spPr>
          <a:xfrm>
            <a:off x="3421200" y="3444550"/>
            <a:ext cx="436500" cy="5400"/>
          </a:xfrm>
          <a:prstGeom prst="straightConnector1">
            <a:avLst/>
          </a:prstGeom>
          <a:noFill/>
          <a:ln cap="flat" cmpd="sng" w="19050">
            <a:solidFill>
              <a:srgbClr val="FF0000"/>
            </a:solidFill>
            <a:prstDash val="solid"/>
            <a:round/>
            <a:headEnd len="med" w="med" type="diamond"/>
            <a:tailEnd len="med" w="med" type="diamond"/>
          </a:ln>
        </p:spPr>
      </p:cxnSp>
      <p:cxnSp>
        <p:nvCxnSpPr>
          <p:cNvPr id="177" name="Google Shape;177;p31"/>
          <p:cNvCxnSpPr/>
          <p:nvPr/>
        </p:nvCxnSpPr>
        <p:spPr>
          <a:xfrm>
            <a:off x="5803325" y="3257550"/>
            <a:ext cx="145500" cy="291000"/>
          </a:xfrm>
          <a:prstGeom prst="straightConnector1">
            <a:avLst/>
          </a:prstGeom>
          <a:noFill/>
          <a:ln cap="flat" cmpd="sng" w="9525">
            <a:solidFill>
              <a:schemeClr val="dk1"/>
            </a:solidFill>
            <a:prstDash val="solid"/>
            <a:round/>
            <a:headEnd len="med" w="med" type="none"/>
            <a:tailEnd len="med" w="med" type="triangle"/>
          </a:ln>
        </p:spPr>
      </p:cxnSp>
      <p:sp>
        <p:nvSpPr>
          <p:cNvPr id="178" name="Google Shape;178;p31"/>
          <p:cNvSpPr txBox="1"/>
          <p:nvPr/>
        </p:nvSpPr>
        <p:spPr>
          <a:xfrm>
            <a:off x="5985125" y="3579675"/>
            <a:ext cx="1948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
            </a:r>
            <a:r>
              <a:rPr lang="en">
                <a:solidFill>
                  <a:schemeClr val="dk1"/>
                </a:solidFill>
              </a:rPr>
              <a:t>on’t forget the colon!</a:t>
            </a:r>
            <a:endParaRPr>
              <a:solidFill>
                <a:schemeClr val="dk1"/>
              </a:solidFill>
            </a:endParaRPr>
          </a:p>
        </p:txBody>
      </p:sp>
      <p:cxnSp>
        <p:nvCxnSpPr>
          <p:cNvPr id="179" name="Google Shape;179;p31"/>
          <p:cNvCxnSpPr/>
          <p:nvPr/>
        </p:nvCxnSpPr>
        <p:spPr>
          <a:xfrm flipH="1">
            <a:off x="2691225" y="3496550"/>
            <a:ext cx="945600" cy="218100"/>
          </a:xfrm>
          <a:prstGeom prst="straightConnector1">
            <a:avLst/>
          </a:prstGeom>
          <a:noFill/>
          <a:ln cap="flat" cmpd="sng" w="9525">
            <a:solidFill>
              <a:schemeClr val="dk1"/>
            </a:solidFill>
            <a:prstDash val="solid"/>
            <a:round/>
            <a:headEnd len="med" w="med" type="none"/>
            <a:tailEnd len="med" w="med" type="triangle"/>
          </a:ln>
        </p:spPr>
      </p:cxnSp>
      <p:sp>
        <p:nvSpPr>
          <p:cNvPr id="180" name="Google Shape;180;p31"/>
          <p:cNvSpPr txBox="1"/>
          <p:nvPr/>
        </p:nvSpPr>
        <p:spPr>
          <a:xfrm>
            <a:off x="207825" y="3336200"/>
            <a:ext cx="2395200" cy="169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t>
            </a:r>
            <a:r>
              <a:rPr lang="en">
                <a:solidFill>
                  <a:schemeClr val="dk1"/>
                </a:solidFill>
              </a:rPr>
              <a:t>otice the indentation. Much like with if statements everything within the function should match its indentation level (or be further right, if there are internal colons)</a:t>
            </a:r>
            <a:endParaRPr>
              <a:solidFill>
                <a:schemeClr val="dk1"/>
              </a:solidFill>
            </a:endParaRPr>
          </a:p>
        </p:txBody>
      </p:sp>
      <p:sp>
        <p:nvSpPr>
          <p:cNvPr id="181" name="Google Shape;181;p31"/>
          <p:cNvSpPr txBox="1"/>
          <p:nvPr/>
        </p:nvSpPr>
        <p:spPr>
          <a:xfrm>
            <a:off x="3423900" y="4198100"/>
            <a:ext cx="54603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27BA0"/>
                </a:solidFill>
              </a:rPr>
              <a:t>r</a:t>
            </a:r>
            <a:r>
              <a:rPr lang="en">
                <a:solidFill>
                  <a:srgbClr val="C27BA0"/>
                </a:solidFill>
              </a:rPr>
              <a:t>eturn </a:t>
            </a:r>
            <a:r>
              <a:rPr lang="en">
                <a:solidFill>
                  <a:schemeClr val="dk1"/>
                </a:solidFill>
              </a:rPr>
              <a:t>will exit the function, and the output will be whatever variable follows the keyword </a:t>
            </a:r>
            <a:r>
              <a:rPr lang="en">
                <a:solidFill>
                  <a:srgbClr val="C27BA0"/>
                </a:solidFill>
              </a:rPr>
              <a:t>return</a:t>
            </a:r>
            <a:r>
              <a:rPr lang="en">
                <a:solidFill>
                  <a:schemeClr val="dk1"/>
                </a:solidFill>
              </a:rPr>
              <a:t>. In this case, if you call the function with</a:t>
            </a:r>
            <a:endParaRPr>
              <a:solidFill>
                <a:schemeClr val="dk1"/>
              </a:solidFill>
            </a:endParaRPr>
          </a:p>
          <a:p>
            <a:pPr indent="0" lvl="0" marL="0" rtl="0" algn="l">
              <a:spcBef>
                <a:spcPts val="0"/>
              </a:spcBef>
              <a:spcAft>
                <a:spcPts val="0"/>
              </a:spcAft>
              <a:buNone/>
            </a:pPr>
            <a:r>
              <a:rPr lang="en">
                <a:solidFill>
                  <a:schemeClr val="dk1"/>
                </a:solidFill>
              </a:rPr>
              <a:t>get_value(</a:t>
            </a:r>
            <a:r>
              <a:rPr lang="en">
                <a:solidFill>
                  <a:srgbClr val="3D85C6"/>
                </a:solidFill>
              </a:rPr>
              <a:t>False</a:t>
            </a:r>
            <a:r>
              <a:rPr lang="en">
                <a:solidFill>
                  <a:schemeClr val="dk1"/>
                </a:solidFill>
              </a:rPr>
              <a:t>) , your output will be: </a:t>
            </a:r>
            <a:r>
              <a:rPr lang="en">
                <a:solidFill>
                  <a:srgbClr val="3D85C6"/>
                </a:solidFill>
              </a:rPr>
              <a:t>True</a:t>
            </a:r>
            <a:endParaRPr>
              <a:solidFill>
                <a:srgbClr val="3D85C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Agenda</a:t>
            </a:r>
            <a:endParaRPr sz="4000">
              <a:solidFill>
                <a:srgbClr val="000000"/>
              </a:solidFill>
              <a:latin typeface="Courier New"/>
              <a:ea typeface="Courier New"/>
              <a:cs typeface="Courier New"/>
              <a:sym typeface="Courier New"/>
            </a:endParaRPr>
          </a:p>
        </p:txBody>
      </p:sp>
      <p:sp>
        <p:nvSpPr>
          <p:cNvPr id="60" name="Google Shape;60;p14"/>
          <p:cNvSpPr txBox="1"/>
          <p:nvPr>
            <p:ph idx="1" type="subTitle"/>
          </p:nvPr>
        </p:nvSpPr>
        <p:spPr>
          <a:xfrm>
            <a:off x="0" y="1483575"/>
            <a:ext cx="9144000" cy="31908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latin typeface="Courier New"/>
                <a:ea typeface="Courier New"/>
                <a:cs typeface="Courier New"/>
                <a:sym typeface="Courier New"/>
              </a:rPr>
              <a:t>0 - </a:t>
            </a:r>
            <a:r>
              <a:rPr lang="en">
                <a:latin typeface="Courier New"/>
                <a:ea typeface="Courier New"/>
                <a:cs typeface="Courier New"/>
                <a:sym typeface="Courier New"/>
              </a:rPr>
              <a:t>Housekeeping/SSH</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1 - Terminology</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2</a:t>
            </a:r>
            <a:r>
              <a:rPr lang="en">
                <a:latin typeface="Courier New"/>
                <a:ea typeface="Courier New"/>
                <a:cs typeface="Courier New"/>
                <a:sym typeface="Courier New"/>
              </a:rPr>
              <a:t> - Setting Up Python</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3 - IDEs/Text Editors To Use</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4 - Data Types</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5 - Keywords</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6 - Syntax</a:t>
            </a:r>
            <a:endParaRPr>
              <a:latin typeface="Courier New"/>
              <a:ea typeface="Courier New"/>
              <a:cs typeface="Courier New"/>
              <a:sym typeface="Courier New"/>
            </a:endParaRPr>
          </a:p>
          <a:p>
            <a:pPr indent="0" lvl="0" marL="171450" rtl="0" algn="l">
              <a:spcBef>
                <a:spcPts val="0"/>
              </a:spcBef>
              <a:spcAft>
                <a:spcPts val="0"/>
              </a:spcAft>
              <a:buNone/>
            </a:pPr>
            <a:r>
              <a:rPr lang="en">
                <a:latin typeface="Courier New"/>
                <a:ea typeface="Courier New"/>
                <a:cs typeface="Courier New"/>
                <a:sym typeface="Courier New"/>
              </a:rPr>
              <a:t>7 - Examples</a:t>
            </a:r>
            <a:endParaRPr>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Logic Example</a:t>
            </a:r>
            <a:endParaRPr sz="4000">
              <a:solidFill>
                <a:srgbClr val="000000"/>
              </a:solidFill>
              <a:latin typeface="Courier New"/>
              <a:ea typeface="Courier New"/>
              <a:cs typeface="Courier New"/>
              <a:sym typeface="Courier New"/>
            </a:endParaRPr>
          </a:p>
        </p:txBody>
      </p:sp>
      <p:pic>
        <p:nvPicPr>
          <p:cNvPr id="187" name="Google Shape;187;p32"/>
          <p:cNvPicPr preferRelativeResize="0"/>
          <p:nvPr/>
        </p:nvPicPr>
        <p:blipFill>
          <a:blip r:embed="rId3">
            <a:alphaModFix/>
          </a:blip>
          <a:stretch>
            <a:fillRect/>
          </a:stretch>
        </p:blipFill>
        <p:spPr>
          <a:xfrm>
            <a:off x="173163" y="1960525"/>
            <a:ext cx="8797675" cy="2007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Writing in the Shell</a:t>
            </a:r>
            <a:endParaRPr sz="4000">
              <a:solidFill>
                <a:srgbClr val="000000"/>
              </a:solidFill>
              <a:latin typeface="Courier New"/>
              <a:ea typeface="Courier New"/>
              <a:cs typeface="Courier New"/>
              <a:sym typeface="Courier New"/>
            </a:endParaRPr>
          </a:p>
        </p:txBody>
      </p:sp>
      <p:sp>
        <p:nvSpPr>
          <p:cNvPr id="193" name="Google Shape;193;p33"/>
          <p:cNvSpPr txBox="1"/>
          <p:nvPr>
            <p:ph idx="1" type="subTitle"/>
          </p:nvPr>
        </p:nvSpPr>
        <p:spPr>
          <a:xfrm>
            <a:off x="0" y="1495950"/>
            <a:ext cx="9144000" cy="15531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The shell is that funky text area where you can type things in your IDE(or if you’re using a terminal, the weird prompt that comes up when you type “python”). It looks like this:</a:t>
            </a:r>
            <a:endParaRPr sz="2400">
              <a:latin typeface="Courier New"/>
              <a:ea typeface="Courier New"/>
              <a:cs typeface="Courier New"/>
              <a:sym typeface="Courier New"/>
            </a:endParaRPr>
          </a:p>
        </p:txBody>
      </p:sp>
      <p:pic>
        <p:nvPicPr>
          <p:cNvPr id="194" name="Google Shape;194;p33"/>
          <p:cNvPicPr preferRelativeResize="0"/>
          <p:nvPr/>
        </p:nvPicPr>
        <p:blipFill>
          <a:blip r:embed="rId3">
            <a:alphaModFix/>
          </a:blip>
          <a:stretch>
            <a:fillRect/>
          </a:stretch>
        </p:blipFill>
        <p:spPr>
          <a:xfrm>
            <a:off x="2504863" y="3177275"/>
            <a:ext cx="4134275" cy="2397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Writing in the Shell</a:t>
            </a:r>
            <a:endParaRPr sz="4000">
              <a:solidFill>
                <a:srgbClr val="000000"/>
              </a:solidFill>
              <a:latin typeface="Courier New"/>
              <a:ea typeface="Courier New"/>
              <a:cs typeface="Courier New"/>
              <a:sym typeface="Courier New"/>
            </a:endParaRPr>
          </a:p>
        </p:txBody>
      </p:sp>
      <p:pic>
        <p:nvPicPr>
          <p:cNvPr id="200" name="Google Shape;200;p34"/>
          <p:cNvPicPr preferRelativeResize="0"/>
          <p:nvPr/>
        </p:nvPicPr>
        <p:blipFill>
          <a:blip r:embed="rId3">
            <a:alphaModFix/>
          </a:blip>
          <a:stretch>
            <a:fillRect/>
          </a:stretch>
        </p:blipFill>
        <p:spPr>
          <a:xfrm>
            <a:off x="1291550" y="1518825"/>
            <a:ext cx="6560902" cy="340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Housekeeping</a:t>
            </a:r>
            <a:endParaRPr sz="4000">
              <a:solidFill>
                <a:srgbClr val="000000"/>
              </a:solidFill>
              <a:latin typeface="Courier New"/>
              <a:ea typeface="Courier New"/>
              <a:cs typeface="Courier New"/>
              <a:sym typeface="Courier New"/>
            </a:endParaRPr>
          </a:p>
        </p:txBody>
      </p:sp>
      <p:sp>
        <p:nvSpPr>
          <p:cNvPr id="66" name="Google Shape;66;p15"/>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000">
                <a:latin typeface="Courier New"/>
                <a:ea typeface="Courier New"/>
                <a:cs typeface="Courier New"/>
                <a:sym typeface="Courier New"/>
              </a:rPr>
              <a:t>There are a few things that you should know:</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rPr lang="en" sz="2000">
                <a:latin typeface="Courier New"/>
                <a:ea typeface="Courier New"/>
                <a:cs typeface="Courier New"/>
                <a:sym typeface="Courier New"/>
              </a:rPr>
              <a:t>1 - These slides won’t be posted to D2L.</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rPr lang="en" sz="2000">
                <a:latin typeface="Courier New"/>
                <a:ea typeface="Courier New"/>
                <a:cs typeface="Courier New"/>
                <a:sym typeface="Courier New"/>
              </a:rPr>
              <a:t>2 - We have set up a GitHub Repo with some examples! You don’t need to know how to use GitHub to look at them. Just click this link and go into the folders you want to see:</a:t>
            </a:r>
            <a:endParaRPr sz="2000">
              <a:latin typeface="Courier New"/>
              <a:ea typeface="Courier New"/>
              <a:cs typeface="Courier New"/>
              <a:sym typeface="Courier New"/>
            </a:endParaRPr>
          </a:p>
          <a:p>
            <a:pPr indent="0" lvl="0" marL="171450" rtl="0" algn="ctr">
              <a:spcBef>
                <a:spcPts val="0"/>
              </a:spcBef>
              <a:spcAft>
                <a:spcPts val="0"/>
              </a:spcAft>
              <a:buNone/>
            </a:pPr>
            <a:r>
              <a:rPr lang="en" sz="2000" u="sng">
                <a:solidFill>
                  <a:schemeClr val="hlink"/>
                </a:solidFill>
                <a:latin typeface="Courier New"/>
                <a:ea typeface="Courier New"/>
                <a:cs typeface="Courier New"/>
                <a:sym typeface="Courier New"/>
                <a:hlinkClick r:id="rId3"/>
              </a:rPr>
              <a:t>https://github.com/cassLaffan/CPS109</a:t>
            </a:r>
            <a:endParaRPr sz="2000">
              <a:latin typeface="Courier New"/>
              <a:ea typeface="Courier New"/>
              <a:cs typeface="Courier New"/>
              <a:sym typeface="Courier New"/>
            </a:endParaRPr>
          </a:p>
          <a:p>
            <a:pPr indent="0" lvl="0" marL="171450" rtl="0" algn="ctr">
              <a:spcBef>
                <a:spcPts val="0"/>
              </a:spcBef>
              <a:spcAft>
                <a:spcPts val="0"/>
              </a:spcAft>
              <a:buNone/>
            </a:pPr>
            <a:r>
              <a:t/>
            </a:r>
            <a:endParaRPr sz="2000">
              <a:latin typeface="Courier New"/>
              <a:ea typeface="Courier New"/>
              <a:cs typeface="Courier New"/>
              <a:sym typeface="Courier New"/>
            </a:endParaRPr>
          </a:p>
          <a:p>
            <a:pPr indent="0" lvl="0" marL="171450" rtl="0" algn="ctr">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a:p>
            <a:pPr indent="0" lvl="0" marL="171450" rtl="0" algn="l">
              <a:spcBef>
                <a:spcPts val="0"/>
              </a:spcBef>
              <a:spcAft>
                <a:spcPts val="0"/>
              </a:spcAft>
              <a:buNone/>
            </a:pPr>
            <a:r>
              <a:t/>
            </a:r>
            <a:endParaRPr sz="20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Secure Shell (SSH)</a:t>
            </a:r>
            <a:endParaRPr sz="4000">
              <a:solidFill>
                <a:srgbClr val="000000"/>
              </a:solidFill>
              <a:latin typeface="Courier New"/>
              <a:ea typeface="Courier New"/>
              <a:cs typeface="Courier New"/>
              <a:sym typeface="Courier New"/>
            </a:endParaRPr>
          </a:p>
        </p:txBody>
      </p:sp>
      <p:sp>
        <p:nvSpPr>
          <p:cNvPr id="72" name="Google Shape;72;p16"/>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300">
                <a:latin typeface="Courier New"/>
                <a:ea typeface="Courier New"/>
                <a:cs typeface="Courier New"/>
                <a:sym typeface="Courier New"/>
              </a:rPr>
              <a:t>The lab suggests SSHing into a Ryerson machine.</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We recommend it, too, if you want to pursue CS further (SSHing is everywhere in industry).</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It’s very easy! Open your terminal (</a:t>
            </a:r>
            <a:r>
              <a:rPr lang="en" sz="2300">
                <a:latin typeface="Courier New"/>
                <a:ea typeface="Courier New"/>
                <a:cs typeface="Courier New"/>
                <a:sym typeface="Courier New"/>
              </a:rPr>
              <a:t>Powershell</a:t>
            </a:r>
            <a:r>
              <a:rPr lang="en" sz="2300">
                <a:latin typeface="Courier New"/>
                <a:ea typeface="Courier New"/>
                <a:cs typeface="Courier New"/>
                <a:sym typeface="Courier New"/>
              </a:rPr>
              <a:t> for Windows users), type in “ssh -l YourUserName ServerAddress”</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Secure Shell (SSH)</a:t>
            </a:r>
            <a:endParaRPr sz="4000">
              <a:solidFill>
                <a:srgbClr val="000000"/>
              </a:solidFill>
              <a:latin typeface="Courier New"/>
              <a:ea typeface="Courier New"/>
              <a:cs typeface="Courier New"/>
              <a:sym typeface="Courier New"/>
            </a:endParaRPr>
          </a:p>
        </p:txBody>
      </p:sp>
      <p:sp>
        <p:nvSpPr>
          <p:cNvPr id="78" name="Google Shape;78;p17"/>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300">
                <a:latin typeface="Courier New"/>
                <a:ea typeface="Courier New"/>
                <a:cs typeface="Courier New"/>
                <a:sym typeface="Courier New"/>
              </a:rPr>
              <a:t>In this case, to SSH into the Ryerson server:</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2300">
                <a:latin typeface="Courier New"/>
                <a:ea typeface="Courier New"/>
                <a:cs typeface="Courier New"/>
                <a:sym typeface="Courier New"/>
              </a:rPr>
              <a:t>It will prompt you for your password, then voila! You’re in like hackerman.</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rPr lang="en" sz="1800">
                <a:latin typeface="Courier New"/>
                <a:ea typeface="Courier New"/>
                <a:cs typeface="Courier New"/>
                <a:sym typeface="Courier New"/>
              </a:rPr>
              <a:t>Note that your default password will be of the form: MMDDXXXX (where MM/DD are your birth month/day, and XXXX are the last 4 digits of your student number)</a:t>
            </a:r>
            <a:endParaRPr sz="18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a:p>
            <a:pPr indent="0" lvl="0" marL="171450" rtl="0" algn="l">
              <a:spcBef>
                <a:spcPts val="0"/>
              </a:spcBef>
              <a:spcAft>
                <a:spcPts val="0"/>
              </a:spcAft>
              <a:buNone/>
            </a:pPr>
            <a:r>
              <a:t/>
            </a:r>
            <a:endParaRPr sz="2300">
              <a:latin typeface="Courier New"/>
              <a:ea typeface="Courier New"/>
              <a:cs typeface="Courier New"/>
              <a:sym typeface="Courier New"/>
            </a:endParaRPr>
          </a:p>
        </p:txBody>
      </p:sp>
      <p:pic>
        <p:nvPicPr>
          <p:cNvPr id="79" name="Google Shape;79;p17"/>
          <p:cNvPicPr preferRelativeResize="0"/>
          <p:nvPr/>
        </p:nvPicPr>
        <p:blipFill>
          <a:blip r:embed="rId3">
            <a:alphaModFix/>
          </a:blip>
          <a:stretch>
            <a:fillRect/>
          </a:stretch>
        </p:blipFill>
        <p:spPr>
          <a:xfrm>
            <a:off x="0" y="2330117"/>
            <a:ext cx="9143999" cy="6400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Some Quick Terminology</a:t>
            </a:r>
            <a:endParaRPr sz="4000">
              <a:solidFill>
                <a:srgbClr val="000000"/>
              </a:solidFill>
              <a:latin typeface="Courier New"/>
              <a:ea typeface="Courier New"/>
              <a:cs typeface="Courier New"/>
              <a:sym typeface="Courier New"/>
            </a:endParaRPr>
          </a:p>
        </p:txBody>
      </p:sp>
      <p:sp>
        <p:nvSpPr>
          <p:cNvPr id="85" name="Google Shape;85;p18"/>
          <p:cNvSpPr txBox="1"/>
          <p:nvPr>
            <p:ph idx="1" type="subTitle"/>
          </p:nvPr>
        </p:nvSpPr>
        <p:spPr>
          <a:xfrm>
            <a:off x="0" y="1602900"/>
            <a:ext cx="9047400" cy="34623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Program - A set of instructions that a computer can interpret and execute</a:t>
            </a:r>
            <a:endParaRPr sz="2400">
              <a:latin typeface="Courier New"/>
              <a:ea typeface="Courier New"/>
              <a:cs typeface="Courier New"/>
              <a:sym typeface="Courier New"/>
            </a:endParaRPr>
          </a:p>
          <a:p>
            <a:pPr indent="0" lvl="0" marL="171450" marR="103692"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Programming/Coding - The act of writing a program</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Python - The programming language we will be using for this course</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Setting Up Python</a:t>
            </a:r>
            <a:endParaRPr sz="4000">
              <a:solidFill>
                <a:srgbClr val="000000"/>
              </a:solidFill>
              <a:latin typeface="Courier New"/>
              <a:ea typeface="Courier New"/>
              <a:cs typeface="Courier New"/>
              <a:sym typeface="Courier New"/>
            </a:endParaRPr>
          </a:p>
        </p:txBody>
      </p:sp>
      <p:sp>
        <p:nvSpPr>
          <p:cNvPr id="91" name="Google Shape;91;p19"/>
          <p:cNvSpPr txBox="1"/>
          <p:nvPr>
            <p:ph idx="1" type="subTitle"/>
          </p:nvPr>
        </p:nvSpPr>
        <p:spPr>
          <a:xfrm>
            <a:off x="0" y="1824400"/>
            <a:ext cx="9144000" cy="21516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Go to Python.Org and click the big download button.</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If you run Linux (and somehow don’t have Python installed), you can also install it through your terminal.</a:t>
            </a:r>
            <a:endParaRPr sz="2400">
              <a:latin typeface="Courier New"/>
              <a:ea typeface="Courier New"/>
              <a:cs typeface="Courier New"/>
              <a:sym typeface="Courier New"/>
            </a:endParaRPr>
          </a:p>
        </p:txBody>
      </p:sp>
      <p:pic>
        <p:nvPicPr>
          <p:cNvPr id="92" name="Google Shape;92;p19"/>
          <p:cNvPicPr preferRelativeResize="0"/>
          <p:nvPr/>
        </p:nvPicPr>
        <p:blipFill>
          <a:blip r:embed="rId3">
            <a:alphaModFix/>
          </a:blip>
          <a:stretch>
            <a:fillRect/>
          </a:stretch>
        </p:blipFill>
        <p:spPr>
          <a:xfrm>
            <a:off x="0" y="4256625"/>
            <a:ext cx="9144001" cy="2782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0" y="509475"/>
            <a:ext cx="9144000" cy="9282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IDEs? Text Editors?</a:t>
            </a:r>
            <a:endParaRPr sz="4000">
              <a:solidFill>
                <a:srgbClr val="000000"/>
              </a:solidFill>
              <a:latin typeface="Courier New"/>
              <a:ea typeface="Courier New"/>
              <a:cs typeface="Courier New"/>
              <a:sym typeface="Courier New"/>
            </a:endParaRPr>
          </a:p>
        </p:txBody>
      </p:sp>
      <p:sp>
        <p:nvSpPr>
          <p:cNvPr id="98" name="Google Shape;98;p20"/>
          <p:cNvSpPr txBox="1"/>
          <p:nvPr>
            <p:ph idx="1" type="subTitle"/>
          </p:nvPr>
        </p:nvSpPr>
        <p:spPr>
          <a:xfrm>
            <a:off x="0" y="2166350"/>
            <a:ext cx="9144000" cy="33192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600">
                <a:latin typeface="Courier New"/>
                <a:ea typeface="Courier New"/>
                <a:cs typeface="Courier New"/>
                <a:sym typeface="Courier New"/>
              </a:rPr>
              <a:t>Now you’ll need some way to write Python code now that you’ve installed it. You have two choices: an IDE or a text editor.</a:t>
            </a:r>
            <a:endParaRPr sz="26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0" y="306325"/>
            <a:ext cx="9144000" cy="1289400"/>
          </a:xfrm>
          <a:prstGeom prst="rect">
            <a:avLst/>
          </a:prstGeom>
          <a:solidFill>
            <a:srgbClr val="FFFFFF"/>
          </a:solidFill>
        </p:spPr>
        <p:txBody>
          <a:bodyPr anchorCtr="0" anchor="ctr" bIns="91425" lIns="91425" spcFirstLastPara="1" rIns="91425" wrap="square" tIns="91425">
            <a:noAutofit/>
          </a:bodyPr>
          <a:lstStyle/>
          <a:p>
            <a:pPr indent="0" lvl="0" marL="171450" rtl="0" algn="l">
              <a:spcBef>
                <a:spcPts val="0"/>
              </a:spcBef>
              <a:spcAft>
                <a:spcPts val="0"/>
              </a:spcAft>
              <a:buNone/>
            </a:pPr>
            <a:r>
              <a:rPr lang="en" sz="4000">
                <a:solidFill>
                  <a:srgbClr val="000000"/>
                </a:solidFill>
                <a:latin typeface="Courier New"/>
                <a:ea typeface="Courier New"/>
                <a:cs typeface="Courier New"/>
                <a:sym typeface="Courier New"/>
              </a:rPr>
              <a:t>Integrated Development Environments (IDEs)</a:t>
            </a:r>
            <a:endParaRPr sz="4000">
              <a:solidFill>
                <a:srgbClr val="000000"/>
              </a:solidFill>
              <a:latin typeface="Courier New"/>
              <a:ea typeface="Courier New"/>
              <a:cs typeface="Courier New"/>
              <a:sym typeface="Courier New"/>
            </a:endParaRPr>
          </a:p>
        </p:txBody>
      </p:sp>
      <p:sp>
        <p:nvSpPr>
          <p:cNvPr id="104" name="Google Shape;104;p21"/>
          <p:cNvSpPr txBox="1"/>
          <p:nvPr>
            <p:ph idx="1" type="subTitle"/>
          </p:nvPr>
        </p:nvSpPr>
        <p:spPr>
          <a:xfrm>
            <a:off x="0" y="1710425"/>
            <a:ext cx="9144000" cy="33192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2400">
                <a:latin typeface="Courier New"/>
                <a:ea typeface="Courier New"/>
                <a:cs typeface="Courier New"/>
                <a:sym typeface="Courier New"/>
              </a:rPr>
              <a:t>This is where you can type code and the computer will tell you if you have typos or errors and even run the program for you.</a:t>
            </a:r>
            <a:endParaRPr sz="2400">
              <a:latin typeface="Courier New"/>
              <a:ea typeface="Courier New"/>
              <a:cs typeface="Courier New"/>
              <a:sym typeface="Courier New"/>
            </a:endParaRPr>
          </a:p>
          <a:p>
            <a:pPr indent="0" lvl="0" marL="171450" rtl="0" algn="l">
              <a:spcBef>
                <a:spcPts val="0"/>
              </a:spcBef>
              <a:spcAft>
                <a:spcPts val="0"/>
              </a:spcAft>
              <a:buNone/>
            </a:pPr>
            <a:r>
              <a:t/>
            </a:r>
            <a:endParaRPr sz="2400">
              <a:latin typeface="Courier New"/>
              <a:ea typeface="Courier New"/>
              <a:cs typeface="Courier New"/>
              <a:sym typeface="Courier New"/>
            </a:endParaRPr>
          </a:p>
          <a:p>
            <a:pPr indent="0" lvl="0" marL="171450" rtl="0" algn="l">
              <a:spcBef>
                <a:spcPts val="0"/>
              </a:spcBef>
              <a:spcAft>
                <a:spcPts val="0"/>
              </a:spcAft>
              <a:buNone/>
            </a:pPr>
            <a:r>
              <a:rPr lang="en" sz="2400">
                <a:latin typeface="Courier New"/>
                <a:ea typeface="Courier New"/>
                <a:cs typeface="Courier New"/>
                <a:sym typeface="Courier New"/>
              </a:rPr>
              <a:t>IDLE is the default for most Python beginners and can be found at Python.org</a:t>
            </a:r>
            <a:endParaRPr sz="24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