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71" r:id="rId3"/>
    <p:sldId id="30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6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04F53-7BC2-4632-88B1-1D7E9582D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6B97018-E75F-4D27-89B5-34E0D9EBB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F5A5761-9BAC-48AF-B593-66C4D5F923AF}"/>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5" name="Footer Placeholder 4">
            <a:extLst>
              <a:ext uri="{FF2B5EF4-FFF2-40B4-BE49-F238E27FC236}">
                <a16:creationId xmlns="" xmlns:a16="http://schemas.microsoft.com/office/drawing/2014/main" id="{9BBB7E20-EAFB-4C9F-BB7D-FCD388513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FA2FB96-2659-4AF6-AB8A-DB0581A48926}"/>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95117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EFD34-5119-4D84-AE02-F993F04F6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B2ACD08-32CA-4F5B-A7FE-60BCA1495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38775E2-2B5F-4C7B-B36D-50611512B5AA}"/>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5" name="Footer Placeholder 4">
            <a:extLst>
              <a:ext uri="{FF2B5EF4-FFF2-40B4-BE49-F238E27FC236}">
                <a16:creationId xmlns="" xmlns:a16="http://schemas.microsoft.com/office/drawing/2014/main" id="{A35BD5B4-C7E0-4ACF-A739-6C2D6C3D3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98954F6-7DB7-4F2D-B0D1-A5203F5BD62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18591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7865CD-4D89-4A36-9B66-9D5E1773A9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54257E5-E0CD-4864-AB5A-DA3FDB2AD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6898579-C09A-49A7-9129-128AC452764F}"/>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5" name="Footer Placeholder 4">
            <a:extLst>
              <a:ext uri="{FF2B5EF4-FFF2-40B4-BE49-F238E27FC236}">
                <a16:creationId xmlns="" xmlns:a16="http://schemas.microsoft.com/office/drawing/2014/main" id="{CEDBBD59-CA4B-434A-9043-173D7AFF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D4A718C-0F6F-4050-8CCC-7705C7A12D61}"/>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6192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63E2-7370-4628-A6F3-BC69B521B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25086C8-8318-4166-8A99-264059E52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FE9A419-8310-426A-805A-B42B6E9AA296}"/>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5" name="Footer Placeholder 4">
            <a:extLst>
              <a:ext uri="{FF2B5EF4-FFF2-40B4-BE49-F238E27FC236}">
                <a16:creationId xmlns="" xmlns:a16="http://schemas.microsoft.com/office/drawing/2014/main" id="{AAD9A62E-D2BE-4441-A44D-18283C88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09DE28D-C6C4-4799-8682-E3E9292AA531}"/>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410358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1C27E5-2BB3-42BC-B4A2-5D39C1053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60A0AAE-D9FE-4A40-8300-2EB3198E6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38F2D03-FF80-460D-88BA-ADFDD8ACA681}"/>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5" name="Footer Placeholder 4">
            <a:extLst>
              <a:ext uri="{FF2B5EF4-FFF2-40B4-BE49-F238E27FC236}">
                <a16:creationId xmlns="" xmlns:a16="http://schemas.microsoft.com/office/drawing/2014/main" id="{FBF6F69D-F30C-474E-8C80-907611BD1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29E8BCB-17AC-4455-B0B0-6DE5FE33B47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31154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B2815-418A-4A7D-85BC-4189710E6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B86A20E-3C5D-48AD-B2D2-7DE8D79DA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30B3497-8E47-472A-B364-2BA4961CA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E107286-DA4E-49B6-86F2-26F002D2C853}"/>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6" name="Footer Placeholder 5">
            <a:extLst>
              <a:ext uri="{FF2B5EF4-FFF2-40B4-BE49-F238E27FC236}">
                <a16:creationId xmlns="" xmlns:a16="http://schemas.microsoft.com/office/drawing/2014/main" id="{A9F5AAFC-1202-4C6D-AE7B-599424283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5378C44-FE0F-4FFE-A287-45D00AC6C82D}"/>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94043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1603AA-DDEB-4D04-BAA4-1529CD825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2A313A9-F171-4DF3-B451-DF9D3EB53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9F8A180-2547-43AA-BDEC-C9E48A5D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58D1580-15E2-4484-8FA6-2E06828BB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48A5F56-5688-4606-BA1A-23D32DE81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742F7B8-DFAF-4D65-98E6-96B872EA3145}"/>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8" name="Footer Placeholder 7">
            <a:extLst>
              <a:ext uri="{FF2B5EF4-FFF2-40B4-BE49-F238E27FC236}">
                <a16:creationId xmlns="" xmlns:a16="http://schemas.microsoft.com/office/drawing/2014/main" id="{C35FD952-4880-463E-85AF-BE394C397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7E88672-8294-46C7-925D-936D2F74210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138085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EC772C-DAA3-447D-9F31-6D02DC7DD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42C1455-777C-4216-8CF4-697F7940829C}"/>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4" name="Footer Placeholder 3">
            <a:extLst>
              <a:ext uri="{FF2B5EF4-FFF2-40B4-BE49-F238E27FC236}">
                <a16:creationId xmlns="" xmlns:a16="http://schemas.microsoft.com/office/drawing/2014/main" id="{4D2ED24C-C095-4C99-9F03-74DC07723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1F2EBCD-E4AD-4463-BE0F-FCBF6FF977F3}"/>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425909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30867E2-2514-4920-BC03-EC15D28069EC}"/>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3" name="Footer Placeholder 2">
            <a:extLst>
              <a:ext uri="{FF2B5EF4-FFF2-40B4-BE49-F238E27FC236}">
                <a16:creationId xmlns="" xmlns:a16="http://schemas.microsoft.com/office/drawing/2014/main" id="{5A8FE9DE-E3EF-4D95-95F4-1B28EDADB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FF4F721-10D1-4A94-AED4-8B60C83CE6EA}"/>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199861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D3A302-CD26-497D-82F2-7DB84CD30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5400C83-EDF1-4A86-B067-E18B0CC50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4E22566-C8A3-4C70-B650-912FC628B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45B6D3B-C008-411C-BAAF-4854E8736813}"/>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6" name="Footer Placeholder 5">
            <a:extLst>
              <a:ext uri="{FF2B5EF4-FFF2-40B4-BE49-F238E27FC236}">
                <a16:creationId xmlns="" xmlns:a16="http://schemas.microsoft.com/office/drawing/2014/main" id="{588FF65A-BA0A-409F-8A69-72896FEA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4096A49-7313-4F60-9419-B892ED072746}"/>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2787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0BB2F5-3688-46EA-BA2C-E83AAFEED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833C7FE-A526-421F-A28D-57AE22B29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C66FF3B-56BE-48FF-8EC0-269F3859C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5C20362-2EB7-4A11-A1EB-7737EBCA47EF}"/>
              </a:ext>
            </a:extLst>
          </p:cNvPr>
          <p:cNvSpPr>
            <a:spLocks noGrp="1"/>
          </p:cNvSpPr>
          <p:nvPr>
            <p:ph type="dt" sz="half" idx="10"/>
          </p:nvPr>
        </p:nvSpPr>
        <p:spPr/>
        <p:txBody>
          <a:bodyPr/>
          <a:lstStyle/>
          <a:p>
            <a:fld id="{F2B10744-8844-43C8-9D02-1FBE72D3D44E}" type="datetimeFigureOut">
              <a:rPr lang="en-US" smtClean="0"/>
              <a:t>1/24/2020</a:t>
            </a:fld>
            <a:endParaRPr lang="en-US"/>
          </a:p>
        </p:txBody>
      </p:sp>
      <p:sp>
        <p:nvSpPr>
          <p:cNvPr id="6" name="Footer Placeholder 5">
            <a:extLst>
              <a:ext uri="{FF2B5EF4-FFF2-40B4-BE49-F238E27FC236}">
                <a16:creationId xmlns="" xmlns:a16="http://schemas.microsoft.com/office/drawing/2014/main" id="{CE9466B3-0889-4BA8-943E-D36F4956D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297B17F-7C9C-4CB3-8807-6CCD37A3747F}"/>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7863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50D4891-6E5A-467D-A8C7-E0D7200FD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5EE026A-B798-4F15-8E00-2DE55A24F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A3343D7-F622-4687-A7BE-9F94FCF80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0744-8844-43C8-9D02-1FBE72D3D44E}" type="datetimeFigureOut">
              <a:rPr lang="en-US" smtClean="0"/>
              <a:t>1/24/2020</a:t>
            </a:fld>
            <a:endParaRPr lang="en-US"/>
          </a:p>
        </p:txBody>
      </p:sp>
      <p:sp>
        <p:nvSpPr>
          <p:cNvPr id="5" name="Footer Placeholder 4">
            <a:extLst>
              <a:ext uri="{FF2B5EF4-FFF2-40B4-BE49-F238E27FC236}">
                <a16:creationId xmlns="" xmlns:a16="http://schemas.microsoft.com/office/drawing/2014/main" id="{95ED9B05-BD65-4369-8150-0E56DFA1E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0CF47AC-BB9A-40BD-80C6-169B72047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96F2B-206E-4DA1-A9F6-3F5FAC22D8F8}" type="slidenum">
              <a:rPr lang="en-US" smtClean="0"/>
              <a:t>‹#›</a:t>
            </a:fld>
            <a:endParaRPr lang="en-US"/>
          </a:p>
        </p:txBody>
      </p:sp>
    </p:spTree>
    <p:extLst>
      <p:ext uri="{BB962C8B-B14F-4D97-AF65-F5344CB8AC3E}">
        <p14:creationId xmlns:p14="http://schemas.microsoft.com/office/powerpoint/2010/main" val="3220962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1Y5eyY-KKVw"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348154" y="1641231"/>
            <a:ext cx="9718430" cy="39741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790564" y="2434026"/>
            <a:ext cx="9276020" cy="2388531"/>
          </a:xfrm>
        </p:spPr>
        <p:txBody>
          <a:bodyPr>
            <a:normAutofit fontScale="90000"/>
          </a:bodyPr>
          <a:lstStyle/>
          <a:p>
            <a:pPr algn="l"/>
            <a:r>
              <a:rPr lang="en-US" sz="2400" dirty="0"/>
              <a:t>                                      </a:t>
            </a:r>
            <a:r>
              <a:rPr lang="en-US" sz="2400" b="1" dirty="0"/>
              <a:t> Idea/Approach Details</a:t>
            </a:r>
            <a:r>
              <a:rPr lang="en-US" sz="2400" dirty="0"/>
              <a:t/>
            </a:r>
            <a:br>
              <a:rPr lang="en-US" sz="2400" dirty="0"/>
            </a:br>
            <a:r>
              <a:rPr lang="en-US" sz="2400" dirty="0"/>
              <a:t/>
            </a:r>
            <a:br>
              <a:rPr lang="en-US" sz="2400" dirty="0"/>
            </a:br>
            <a:r>
              <a:rPr lang="en-US" sz="2400" dirty="0"/>
              <a:t>Ministry/ Organization name: </a:t>
            </a:r>
            <a:r>
              <a:rPr lang="en-US" sz="2400" b="1" dirty="0" smtClean="0"/>
              <a:t>GAIL</a:t>
            </a:r>
            <a:r>
              <a:rPr lang="en-US" sz="2400" dirty="0" smtClean="0"/>
              <a:t>   </a:t>
            </a:r>
            <a:r>
              <a:rPr lang="en-US" sz="2400" dirty="0"/>
              <a:t/>
            </a:r>
            <a:br>
              <a:rPr lang="en-US" sz="2400" dirty="0"/>
            </a:br>
            <a:r>
              <a:rPr lang="en-US" sz="2400" dirty="0"/>
              <a:t>Problem Statement </a:t>
            </a:r>
            <a:r>
              <a:rPr lang="en-US" sz="2400" dirty="0" smtClean="0"/>
              <a:t>:  </a:t>
            </a:r>
            <a:r>
              <a:rPr lang="en-US" sz="2400" b="1" dirty="0" smtClean="0"/>
              <a:t>Blockchain Powered Procurement System for GAIL (BK225)</a:t>
            </a:r>
            <a:r>
              <a:rPr lang="en-US" sz="2400" dirty="0"/>
              <a:t/>
            </a:r>
            <a:br>
              <a:rPr lang="en-US" sz="2400" dirty="0"/>
            </a:br>
            <a:r>
              <a:rPr lang="en-US" sz="2400" dirty="0"/>
              <a:t>Team Name </a:t>
            </a:r>
            <a:r>
              <a:rPr lang="en-US" sz="2400" dirty="0" smtClean="0"/>
              <a:t>: </a:t>
            </a:r>
            <a:r>
              <a:rPr lang="en-US" sz="2400" b="1" dirty="0" smtClean="0"/>
              <a:t>Vision</a:t>
            </a:r>
            <a:r>
              <a:rPr lang="en-US" sz="2400" dirty="0"/>
              <a:t/>
            </a:r>
            <a:br>
              <a:rPr lang="en-US" sz="2400" dirty="0"/>
            </a:br>
            <a:r>
              <a:rPr lang="en-US" sz="2400" dirty="0"/>
              <a:t>Team Leader Name : </a:t>
            </a:r>
            <a:r>
              <a:rPr lang="en-US" sz="2400" b="1" dirty="0" smtClean="0"/>
              <a:t>Abhishek Vispute</a:t>
            </a:r>
            <a:r>
              <a:rPr lang="en-US" sz="2400" dirty="0"/>
              <a:t>						</a:t>
            </a:r>
            <a:br>
              <a:rPr lang="en-US" sz="2400" dirty="0"/>
            </a:br>
            <a:r>
              <a:rPr lang="en-US" sz="2400" dirty="0" smtClean="0"/>
              <a:t>College </a:t>
            </a:r>
            <a:r>
              <a:rPr lang="en-US" sz="2400" dirty="0"/>
              <a:t>Code : </a:t>
            </a:r>
          </a:p>
        </p:txBody>
      </p:sp>
    </p:spTree>
    <p:extLst>
      <p:ext uri="{BB962C8B-B14F-4D97-AF65-F5344CB8AC3E}">
        <p14:creationId xmlns:p14="http://schemas.microsoft.com/office/powerpoint/2010/main" val="2325441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8865" y="115570"/>
            <a:ext cx="10667999" cy="922628"/>
          </a:xfrm>
          <a:prstGeom prst="roundRect">
            <a:avLst/>
          </a:prstGeom>
          <a:solidFill>
            <a:schemeClr val="tx1">
              <a:lumMod val="85000"/>
              <a:lumOff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Calibri"/>
              <a:ea typeface="+mn-ea"/>
              <a:cs typeface="+mn-cs"/>
            </a:endParaRPr>
          </a:p>
        </p:txBody>
      </p:sp>
      <p:sp>
        <p:nvSpPr>
          <p:cNvPr id="14" name="Rounded Rectangle 13"/>
          <p:cNvSpPr/>
          <p:nvPr/>
        </p:nvSpPr>
        <p:spPr>
          <a:xfrm>
            <a:off x="4391696" y="110642"/>
            <a:ext cx="5035257" cy="914400"/>
          </a:xfrm>
          <a:prstGeom prst="round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 name="Rounded Rectangle 7"/>
          <p:cNvSpPr/>
          <p:nvPr/>
        </p:nvSpPr>
        <p:spPr>
          <a:xfrm>
            <a:off x="3318181" y="3964656"/>
            <a:ext cx="8801181" cy="2808027"/>
          </a:xfrm>
          <a:prstGeom prst="roundRect">
            <a:avLst/>
          </a:prstGeom>
          <a:solidFill>
            <a:schemeClr val="accent1">
              <a:alpha val="52000"/>
            </a:schemeClr>
          </a:solidFill>
          <a:ln w="57150"/>
        </p:spPr>
        <p:style>
          <a:lnRef idx="2">
            <a:schemeClr val="accent1"/>
          </a:lnRef>
          <a:fillRef idx="1">
            <a:schemeClr val="lt1"/>
          </a:fillRef>
          <a:effectRef idx="0">
            <a:schemeClr val="accent1"/>
          </a:effectRef>
          <a:fontRef idx="minor">
            <a:schemeClr val="dk1"/>
          </a:fontRef>
        </p:style>
        <p:txBody>
          <a:bodyPr rtlCol="0" anchor="ctr"/>
          <a:lstStyle/>
          <a:p>
            <a:pPr lvl="0" algn="ctr" defTabSz="457200">
              <a:defRPr/>
            </a:pPr>
            <a:endParaRPr lang="en-US" dirty="0" smtClean="0"/>
          </a:p>
        </p:txBody>
      </p:sp>
      <p:sp>
        <p:nvSpPr>
          <p:cNvPr id="4" name="Rounded Rectangle 3"/>
          <p:cNvSpPr/>
          <p:nvPr/>
        </p:nvSpPr>
        <p:spPr>
          <a:xfrm>
            <a:off x="908864" y="1178460"/>
            <a:ext cx="10667999" cy="2623457"/>
          </a:xfrm>
          <a:prstGeom prst="roundRect">
            <a:avLst/>
          </a:prstGeom>
          <a:solidFill>
            <a:schemeClr val="accent1">
              <a:alpha val="57000"/>
            </a:schemeClr>
          </a:solidFill>
          <a:ln w="57150"/>
        </p:spPr>
        <p:style>
          <a:lnRef idx="2">
            <a:schemeClr val="accent1"/>
          </a:lnRef>
          <a:fillRef idx="1">
            <a:schemeClr val="lt1"/>
          </a:fillRef>
          <a:effectRef idx="0">
            <a:schemeClr val="accent1"/>
          </a:effectRef>
          <a:fontRef idx="minor">
            <a:schemeClr val="dk1"/>
          </a:fontRef>
        </p:style>
        <p:txBody>
          <a:bodyPr rtlCol="0" anchor="ctr"/>
          <a:lstStyle/>
          <a:p>
            <a:pPr lvl="0" defTabSz="457200">
              <a:defRPr/>
            </a:pPr>
            <a:endParaRPr lang="en-US" sz="1600" dirty="0" smtClean="0">
              <a:solidFill>
                <a:schemeClr val="tx1"/>
              </a:solidFill>
            </a:endParaRPr>
          </a:p>
          <a:p>
            <a:pPr lvl="0" defTabSz="457200">
              <a:defRPr/>
            </a:pPr>
            <a:endParaRPr lang="en-US" sz="1600" dirty="0">
              <a:solidFill>
                <a:schemeClr val="tx1"/>
              </a:solidFill>
            </a:endParaRPr>
          </a:p>
          <a:p>
            <a:pPr lvl="0" defTabSz="457200">
              <a:defRPr/>
            </a:pPr>
            <a:r>
              <a:rPr lang="en-US" sz="1600" b="1" dirty="0" smtClean="0">
                <a:solidFill>
                  <a:schemeClr val="tx1"/>
                </a:solidFill>
              </a:rPr>
              <a:t>Idea/Solution :</a:t>
            </a:r>
          </a:p>
          <a:p>
            <a:pPr lvl="0" defTabSz="457200">
              <a:defRPr/>
            </a:pPr>
            <a:r>
              <a:rPr lang="en-US" sz="1400" dirty="0" smtClean="0">
                <a:solidFill>
                  <a:schemeClr val="tx1"/>
                </a:solidFill>
              </a:rPr>
              <a:t>We </a:t>
            </a:r>
            <a:r>
              <a:rPr lang="en-US" sz="1400" dirty="0">
                <a:solidFill>
                  <a:schemeClr val="tx1"/>
                </a:solidFill>
              </a:rPr>
              <a:t>are dividing the functionality </a:t>
            </a:r>
            <a:r>
              <a:rPr lang="en-US" sz="1400" dirty="0" smtClean="0">
                <a:solidFill>
                  <a:schemeClr val="tx1"/>
                </a:solidFill>
              </a:rPr>
              <a:t>into </a:t>
            </a:r>
            <a:r>
              <a:rPr lang="en-US" sz="1400" dirty="0">
                <a:solidFill>
                  <a:schemeClr val="tx1"/>
                </a:solidFill>
              </a:rPr>
              <a:t>two segments, each one powered by </a:t>
            </a:r>
            <a:r>
              <a:rPr lang="en-US" sz="1400" dirty="0" smtClean="0">
                <a:solidFill>
                  <a:schemeClr val="tx1"/>
                </a:solidFill>
              </a:rPr>
              <a:t>Blockchain </a:t>
            </a:r>
            <a:r>
              <a:rPr lang="en-US" sz="1400" dirty="0">
                <a:solidFill>
                  <a:schemeClr val="tx1"/>
                </a:solidFill>
              </a:rPr>
              <a:t>(Smart </a:t>
            </a:r>
            <a:r>
              <a:rPr lang="en-US" sz="1400" dirty="0" smtClean="0">
                <a:solidFill>
                  <a:schemeClr val="tx1"/>
                </a:solidFill>
              </a:rPr>
              <a:t>Contract).</a:t>
            </a:r>
            <a:endParaRPr lang="en-US" sz="1400" dirty="0">
              <a:solidFill>
                <a:schemeClr val="tx1"/>
              </a:solidFill>
            </a:endParaRPr>
          </a:p>
          <a:p>
            <a:pPr lvl="0" defTabSz="457200">
              <a:defRPr/>
            </a:pPr>
            <a:r>
              <a:rPr lang="en-US" sz="1400" b="1" dirty="0" smtClean="0">
                <a:solidFill>
                  <a:schemeClr val="tx1"/>
                </a:solidFill>
                <a:latin typeface="Calibri" panose="020F0502020204030204" pitchFamily="34" charset="0"/>
                <a:cs typeface="Calibri" panose="020F0502020204030204" pitchFamily="34" charset="0"/>
              </a:rPr>
              <a:t>1. Procurement : </a:t>
            </a:r>
            <a:r>
              <a:rPr lang="en-US" sz="1400" dirty="0">
                <a:solidFill>
                  <a:schemeClr val="tx1"/>
                </a:solidFill>
                <a:latin typeface="Calibri" panose="020F0502020204030204" pitchFamily="34" charset="0"/>
                <a:cs typeface="Calibri" panose="020F0502020204030204" pitchFamily="34" charset="0"/>
              </a:rPr>
              <a:t>Tenders are published by GAIL with requirements. Vendors bid with their bid and quotation</a:t>
            </a:r>
            <a:r>
              <a:rPr lang="en-US" sz="1400" dirty="0">
                <a:solidFill>
                  <a:schemeClr val="tx1"/>
                </a:solidFill>
              </a:rPr>
              <a:t>. </a:t>
            </a:r>
            <a:r>
              <a:rPr lang="en-US" sz="1400" smtClean="0">
                <a:solidFill>
                  <a:schemeClr val="tx1"/>
                </a:solidFill>
              </a:rPr>
              <a:t>GAIL </a:t>
            </a:r>
            <a:r>
              <a:rPr lang="en-US" sz="1400" dirty="0">
                <a:solidFill>
                  <a:schemeClr val="tx1"/>
                </a:solidFill>
              </a:rPr>
              <a:t>allots tender to </a:t>
            </a:r>
            <a:r>
              <a:rPr lang="en-US" sz="1400" dirty="0" smtClean="0">
                <a:solidFill>
                  <a:schemeClr val="tx1"/>
                </a:solidFill>
              </a:rPr>
              <a:t>vendor </a:t>
            </a:r>
            <a:r>
              <a:rPr lang="en-US" sz="1400" dirty="0">
                <a:solidFill>
                  <a:schemeClr val="tx1"/>
                </a:solidFill>
              </a:rPr>
              <a:t>on </a:t>
            </a:r>
            <a:r>
              <a:rPr lang="en-US" sz="1400" dirty="0" smtClean="0">
                <a:solidFill>
                  <a:schemeClr val="tx1"/>
                </a:solidFill>
              </a:rPr>
              <a:t>		         the </a:t>
            </a:r>
            <a:r>
              <a:rPr lang="en-US" sz="1400" dirty="0">
                <a:solidFill>
                  <a:schemeClr val="tx1"/>
                </a:solidFill>
              </a:rPr>
              <a:t>basis of requirements met and quotation. State of tender is accessed/updated through Blockchain only, Giving </a:t>
            </a:r>
            <a:r>
              <a:rPr lang="en-US" sz="1400" dirty="0" smtClean="0">
                <a:solidFill>
                  <a:schemeClr val="tx1"/>
                </a:solidFill>
              </a:rPr>
              <a:t>      			         Transparency </a:t>
            </a:r>
            <a:r>
              <a:rPr lang="en-US" sz="1400" dirty="0">
                <a:solidFill>
                  <a:schemeClr val="tx1"/>
                </a:solidFill>
              </a:rPr>
              <a:t>and Knowledge to Tax payers about how there money is used.</a:t>
            </a:r>
          </a:p>
          <a:p>
            <a:r>
              <a:rPr lang="en-US" sz="1400" b="1" dirty="0" smtClean="0">
                <a:solidFill>
                  <a:schemeClr val="tx1"/>
                </a:solidFill>
                <a:latin typeface="Calibri" panose="020F0502020204030204" pitchFamily="34" charset="0"/>
                <a:cs typeface="Calibri" panose="020F0502020204030204" pitchFamily="34" charset="0"/>
              </a:rPr>
              <a:t>2. Supply </a:t>
            </a:r>
            <a:r>
              <a:rPr lang="en-US" sz="1400" b="1" dirty="0">
                <a:solidFill>
                  <a:schemeClr val="tx1"/>
                </a:solidFill>
                <a:latin typeface="Calibri" panose="020F0502020204030204" pitchFamily="34" charset="0"/>
                <a:cs typeface="Calibri" panose="020F0502020204030204" pitchFamily="34" charset="0"/>
              </a:rPr>
              <a:t>Chain : </a:t>
            </a:r>
            <a:r>
              <a:rPr lang="en-US" sz="1400" dirty="0">
                <a:solidFill>
                  <a:schemeClr val="tx1"/>
                </a:solidFill>
              </a:rPr>
              <a:t>After Tender is allotted, Each step occurring in between Gail and Vendor 1)Shipping, 2)Transportation in intermediary </a:t>
            </a:r>
            <a:r>
              <a:rPr lang="en-US" sz="1400" dirty="0" smtClean="0">
                <a:solidFill>
                  <a:schemeClr val="tx1"/>
                </a:solidFill>
              </a:rPr>
              <a:t>		         points</a:t>
            </a:r>
            <a:r>
              <a:rPr lang="en-US" sz="1400" dirty="0">
                <a:solidFill>
                  <a:schemeClr val="tx1"/>
                </a:solidFill>
              </a:rPr>
              <a:t>, 3) Acceptance at GAIL is recorded on Blockchain. This gives as Provenance tracking, Cease the corruption by </a:t>
            </a:r>
            <a:r>
              <a:rPr lang="en-US" sz="1400" dirty="0" smtClean="0">
                <a:solidFill>
                  <a:schemeClr val="tx1"/>
                </a:solidFill>
              </a:rPr>
              <a:t>   		         middlemen</a:t>
            </a:r>
            <a:r>
              <a:rPr lang="en-US" sz="1400" dirty="0">
                <a:solidFill>
                  <a:schemeClr val="tx1"/>
                </a:solidFill>
              </a:rPr>
              <a:t>, Cost reduction etc. Payment is done only when item is </a:t>
            </a:r>
            <a:r>
              <a:rPr lang="en-US" sz="1400" dirty="0" smtClean="0">
                <a:solidFill>
                  <a:schemeClr val="tx1"/>
                </a:solidFill>
              </a:rPr>
              <a:t>delivered, this </a:t>
            </a:r>
            <a:r>
              <a:rPr lang="en-US" sz="1400" dirty="0">
                <a:solidFill>
                  <a:schemeClr val="tx1"/>
                </a:solidFill>
              </a:rPr>
              <a:t>increases </a:t>
            </a:r>
            <a:r>
              <a:rPr lang="en-US" sz="1400" dirty="0" smtClean="0">
                <a:solidFill>
                  <a:schemeClr val="tx1"/>
                </a:solidFill>
              </a:rPr>
              <a:t>trust in supply chain.</a:t>
            </a:r>
          </a:p>
          <a:p>
            <a:r>
              <a:rPr lang="en-US" sz="1400" b="1" dirty="0">
                <a:solidFill>
                  <a:schemeClr val="tx1"/>
                </a:solidFill>
              </a:rPr>
              <a:t> </a:t>
            </a:r>
            <a:r>
              <a:rPr lang="en-US" sz="1400" b="1" dirty="0" smtClean="0">
                <a:solidFill>
                  <a:schemeClr val="tx1"/>
                </a:solidFill>
              </a:rPr>
              <a:t> ML Use cases</a:t>
            </a:r>
            <a:r>
              <a:rPr lang="en-US" sz="1400" dirty="0" smtClean="0">
                <a:solidFill>
                  <a:schemeClr val="tx1"/>
                </a:solidFill>
              </a:rPr>
              <a:t>:    1</a:t>
            </a:r>
            <a:r>
              <a:rPr lang="en-US" sz="1400" dirty="0">
                <a:solidFill>
                  <a:schemeClr val="tx1"/>
                </a:solidFill>
              </a:rPr>
              <a:t>. To estimate the delivery time 2. To Predict demand </a:t>
            </a:r>
            <a:r>
              <a:rPr lang="en-US" sz="1400" dirty="0" smtClean="0">
                <a:solidFill>
                  <a:schemeClr val="tx1"/>
                </a:solidFill>
              </a:rPr>
              <a:t>i.e. time </a:t>
            </a:r>
            <a:r>
              <a:rPr lang="en-US" sz="1400" dirty="0">
                <a:solidFill>
                  <a:schemeClr val="tx1"/>
                </a:solidFill>
              </a:rPr>
              <a:t>to order new material </a:t>
            </a:r>
            <a:endParaRPr lang="en-US" sz="1400" dirty="0" smtClean="0">
              <a:solidFill>
                <a:schemeClr val="tx1"/>
              </a:solidFill>
            </a:endParaRPr>
          </a:p>
          <a:p>
            <a:r>
              <a:rPr lang="en-US" sz="1400" dirty="0">
                <a:solidFill>
                  <a:schemeClr val="tx1"/>
                </a:solidFill>
              </a:rPr>
              <a:t>	 </a:t>
            </a:r>
            <a:r>
              <a:rPr lang="en-US" sz="1400" dirty="0" smtClean="0">
                <a:solidFill>
                  <a:schemeClr val="tx1"/>
                </a:solidFill>
              </a:rPr>
              <a:t>        3</a:t>
            </a:r>
            <a:r>
              <a:rPr lang="en-US" sz="1400" dirty="0">
                <a:solidFill>
                  <a:schemeClr val="tx1"/>
                </a:solidFill>
              </a:rPr>
              <a:t>. Route Optimization: to reduce </a:t>
            </a:r>
            <a:r>
              <a:rPr lang="en-US" sz="1400" dirty="0" smtClean="0">
                <a:solidFill>
                  <a:schemeClr val="tx1"/>
                </a:solidFill>
              </a:rPr>
              <a:t>cost of </a:t>
            </a:r>
            <a:r>
              <a:rPr lang="en-US" sz="1400" dirty="0">
                <a:solidFill>
                  <a:schemeClr val="tx1"/>
                </a:solidFill>
              </a:rPr>
              <a:t>shipping 4. Supplier selection And supplier relationship management</a:t>
            </a:r>
            <a:r>
              <a:rPr lang="en-US" sz="2800" dirty="0">
                <a:solidFill>
                  <a:schemeClr val="tx1"/>
                </a:solidFill>
              </a:rPr>
              <a:t/>
            </a:r>
            <a:br>
              <a:rPr lang="en-US" sz="2800" dirty="0">
                <a:solidFill>
                  <a:schemeClr val="tx1"/>
                </a:solidFill>
              </a:rPr>
            </a:br>
            <a:endParaRPr kumimoji="0" lang="en-US" sz="2800" b="0" i="0" u="none" strike="noStrike" kern="1200" cap="none" spc="0" normalizeH="0" baseline="0" noProof="0" dirty="0">
              <a:ln>
                <a:noFill/>
              </a:ln>
              <a:solidFill>
                <a:schemeClr val="tx1"/>
              </a:solidFill>
              <a:effectLst/>
              <a:uLnTx/>
              <a:uFillTx/>
              <a:latin typeface="Calibri"/>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05" y="4092637"/>
            <a:ext cx="3237476" cy="2680046"/>
          </a:xfrm>
          <a:prstGeom prst="rect">
            <a:avLst/>
          </a:prstGeom>
        </p:spPr>
      </p:pic>
      <p:sp>
        <p:nvSpPr>
          <p:cNvPr id="3" name="TextBox 2"/>
          <p:cNvSpPr txBox="1"/>
          <p:nvPr/>
        </p:nvSpPr>
        <p:spPr>
          <a:xfrm>
            <a:off x="1345899" y="253718"/>
            <a:ext cx="3779951" cy="646331"/>
          </a:xfrm>
          <a:prstGeom prst="rect">
            <a:avLst/>
          </a:prstGeom>
          <a:noFill/>
        </p:spPr>
        <p:txBody>
          <a:bodyPr wrap="square" rtlCol="0">
            <a:spAutoFit/>
          </a:bodyPr>
          <a:lstStyle/>
          <a:p>
            <a:pPr lvl="0"/>
            <a:r>
              <a:rPr lang="en-US" dirty="0">
                <a:solidFill>
                  <a:schemeClr val="bg1"/>
                </a:solidFill>
              </a:rPr>
              <a:t>Demonstration </a:t>
            </a:r>
            <a:r>
              <a:rPr lang="en-US" dirty="0" smtClean="0">
                <a:solidFill>
                  <a:schemeClr val="bg1"/>
                </a:solidFill>
              </a:rPr>
              <a:t>of Prototype</a:t>
            </a:r>
          </a:p>
          <a:p>
            <a:pPr lvl="0"/>
            <a:r>
              <a:rPr lang="en-US" b="1" dirty="0" smtClean="0">
                <a:solidFill>
                  <a:schemeClr val="bg1"/>
                </a:solidFill>
              </a:rPr>
              <a:t>(4 min </a:t>
            </a:r>
            <a:r>
              <a:rPr lang="en-US" b="1" dirty="0">
                <a:solidFill>
                  <a:schemeClr val="bg1"/>
                </a:solidFill>
              </a:rPr>
              <a:t>video) </a:t>
            </a:r>
          </a:p>
        </p:txBody>
      </p:sp>
      <p:sp>
        <p:nvSpPr>
          <p:cNvPr id="12" name="TextBox 11"/>
          <p:cNvSpPr txBox="1"/>
          <p:nvPr/>
        </p:nvSpPr>
        <p:spPr>
          <a:xfrm>
            <a:off x="4502070" y="379411"/>
            <a:ext cx="5009881" cy="369332"/>
          </a:xfrm>
          <a:prstGeom prst="rect">
            <a:avLst/>
          </a:prstGeom>
          <a:noFill/>
        </p:spPr>
        <p:txBody>
          <a:bodyPr wrap="square" rtlCol="0">
            <a:spAutoFit/>
          </a:bodyPr>
          <a:lstStyle/>
          <a:p>
            <a:r>
              <a:rPr lang="en-IN" dirty="0">
                <a:ln w="0"/>
                <a:solidFill>
                  <a:schemeClr val="bg1"/>
                </a:solidFill>
                <a:effectLst>
                  <a:outerShdw blurRad="38100" dist="19050" dir="2700000" algn="tl" rotWithShape="0">
                    <a:schemeClr val="dk1">
                      <a:alpha val="40000"/>
                    </a:schemeClr>
                  </a:outerShdw>
                </a:effectLst>
                <a:hlinkClick r:id="rId3"/>
              </a:rPr>
              <a:t>https://</a:t>
            </a:r>
            <a:r>
              <a:rPr lang="en-IN" dirty="0" smtClean="0">
                <a:ln w="0"/>
                <a:solidFill>
                  <a:schemeClr val="bg1"/>
                </a:solidFill>
                <a:effectLst>
                  <a:outerShdw blurRad="38100" dist="19050" dir="2700000" algn="tl" rotWithShape="0">
                    <a:schemeClr val="dk1">
                      <a:alpha val="40000"/>
                    </a:schemeClr>
                  </a:outerShdw>
                </a:effectLst>
                <a:hlinkClick r:id="rId3"/>
              </a:rPr>
              <a:t>www.youtube.com/watch?v=1Y5eyY-KKVw</a:t>
            </a:r>
            <a:endParaRPr lang="en-IN" dirty="0">
              <a:ln w="0"/>
              <a:solidFill>
                <a:schemeClr val="bg1"/>
              </a:solidFill>
              <a:effectLst>
                <a:outerShdw blurRad="38100" dist="19050" dir="2700000" algn="tl" rotWithShape="0">
                  <a:schemeClr val="dk1">
                    <a:alpha val="40000"/>
                  </a:schemeClr>
                </a:outerShdw>
              </a:effectLst>
            </a:endParaRPr>
          </a:p>
        </p:txBody>
      </p:sp>
      <p:sp>
        <p:nvSpPr>
          <p:cNvPr id="18" name="TextBox 17"/>
          <p:cNvSpPr txBox="1"/>
          <p:nvPr/>
        </p:nvSpPr>
        <p:spPr>
          <a:xfrm>
            <a:off x="9686888" y="392217"/>
            <a:ext cx="3779951" cy="369332"/>
          </a:xfrm>
          <a:prstGeom prst="rect">
            <a:avLst/>
          </a:prstGeom>
          <a:noFill/>
        </p:spPr>
        <p:txBody>
          <a:bodyPr wrap="square" rtlCol="0">
            <a:spAutoFit/>
          </a:bodyPr>
          <a:lstStyle/>
          <a:p>
            <a:pPr lvl="0"/>
            <a:r>
              <a:rPr lang="en-IN" dirty="0" smtClean="0">
                <a:solidFill>
                  <a:schemeClr val="bg1"/>
                </a:solidFill>
              </a:rPr>
              <a:t>Please Watch</a:t>
            </a:r>
            <a:endParaRPr lang="en-IN" dirty="0">
              <a:solidFill>
                <a:schemeClr val="bg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154002683"/>
              </p:ext>
            </p:extLst>
          </p:nvPr>
        </p:nvGraphicFramePr>
        <p:xfrm>
          <a:off x="3666432" y="4460037"/>
          <a:ext cx="8128000" cy="2103120"/>
        </p:xfrm>
        <a:graphic>
          <a:graphicData uri="http://schemas.openxmlformats.org/drawingml/2006/table">
            <a:tbl>
              <a:tblPr firstRow="1" bandRow="1">
                <a:tableStyleId>{5940675A-B579-460E-94D1-54222C63F5DA}</a:tableStyleId>
              </a:tblPr>
              <a:tblGrid>
                <a:gridCol w="1120068"/>
                <a:gridCol w="7007932"/>
              </a:tblGrid>
              <a:tr h="1148570">
                <a:tc>
                  <a:txBody>
                    <a:bodyPr/>
                    <a:lstStyle/>
                    <a:p>
                      <a:r>
                        <a:rPr lang="en-IN" sz="1400" dirty="0" smtClean="0"/>
                        <a:t>Client-Side</a:t>
                      </a:r>
                      <a:endParaRPr lang="en-IN" sz="1400"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aseline="0" dirty="0" smtClean="0"/>
                        <a:t>Frontend using React.js as framework.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aseline="0" dirty="0" smtClean="0"/>
                        <a:t>MetaMask is a browser extensions that lets you run dApps without being part of the Ethereum network as a Node. (</a:t>
                      </a:r>
                      <a:r>
                        <a:rPr lang="en-US" sz="1200" baseline="0" dirty="0" smtClean="0"/>
                        <a:t>Instead, it lets you connect to another Ethereum Node called </a:t>
                      </a:r>
                      <a:r>
                        <a:rPr lang="en-US" sz="1200" baseline="0" dirty="0" err="1" smtClean="0"/>
                        <a:t>Infura</a:t>
                      </a:r>
                      <a:r>
                        <a:rPr lang="en-US" sz="1200" baseline="0" dirty="0" smtClean="0"/>
                        <a: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aseline="0" dirty="0" smtClean="0"/>
                        <a:t>Web3. </a:t>
                      </a:r>
                      <a:r>
                        <a:rPr lang="en-US" sz="1400" baseline="0" dirty="0" err="1" smtClean="0"/>
                        <a:t>js</a:t>
                      </a:r>
                      <a:r>
                        <a:rPr lang="en-US" sz="1400" baseline="0" dirty="0" smtClean="0"/>
                        <a:t> is a collection of libraries which allow you to interact with a local or remote ethereum node, using a HTTP or IPC connection.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Blockchain</a:t>
                      </a:r>
                      <a:r>
                        <a:rPr lang="en-IN" sz="1400" baseline="0" dirty="0" smtClean="0"/>
                        <a:t> &amp;</a:t>
                      </a: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Server-Side</a:t>
                      </a:r>
                    </a:p>
                    <a:p>
                      <a:endParaRPr lang="en-IN" sz="1400"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t>Ethereum network is accessed</a:t>
                      </a:r>
                      <a:r>
                        <a:rPr lang="en-US" sz="1400" baseline="0" dirty="0" smtClean="0"/>
                        <a:t> </a:t>
                      </a:r>
                      <a:r>
                        <a:rPr lang="en-US" sz="1400" dirty="0" smtClean="0"/>
                        <a:t>through </a:t>
                      </a:r>
                      <a:r>
                        <a:rPr lang="en-US" sz="1400" dirty="0" err="1" smtClean="0"/>
                        <a:t>Infura</a:t>
                      </a:r>
                      <a:r>
                        <a:rPr lang="en-US" sz="1400" dirty="0" smtClean="0"/>
                        <a:t> for updating/accessing state of ethereum.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t>We have used MySQL database to store complementary data (to</a:t>
                      </a:r>
                      <a:r>
                        <a:rPr lang="en-US" sz="1400" baseline="0" dirty="0" smtClean="0"/>
                        <a:t> reduce gas cost)</a:t>
                      </a:r>
                      <a:r>
                        <a:rPr lang="en-US" sz="1400" dirty="0" smtClean="0"/>
                        <a:t>. We access it using python API hosted on a server.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t>ML</a:t>
                      </a:r>
                      <a:r>
                        <a:rPr lang="en-US" sz="1400" baseline="0" dirty="0" smtClean="0"/>
                        <a:t> libraries used : Tensorflow and Keras</a:t>
                      </a:r>
                      <a:endParaRPr lang="en-US" sz="1400" dirty="0" smtClean="0"/>
                    </a:p>
                  </a:txBody>
                  <a:tcPr/>
                </a:tc>
              </a:tr>
            </a:tbl>
          </a:graphicData>
        </a:graphic>
      </p:graphicFrame>
      <p:sp>
        <p:nvSpPr>
          <p:cNvPr id="17" name="TextBox 16"/>
          <p:cNvSpPr txBox="1"/>
          <p:nvPr/>
        </p:nvSpPr>
        <p:spPr>
          <a:xfrm>
            <a:off x="365338" y="5249987"/>
            <a:ext cx="795411" cy="261610"/>
          </a:xfrm>
          <a:prstGeom prst="rect">
            <a:avLst/>
          </a:prstGeom>
          <a:noFill/>
        </p:spPr>
        <p:txBody>
          <a:bodyPr wrap="none" rtlCol="0">
            <a:spAutoFit/>
          </a:bodyPr>
          <a:lstStyle/>
          <a:p>
            <a:r>
              <a:rPr lang="en-IN" sz="1050" dirty="0" smtClean="0"/>
              <a:t>MetaMask</a:t>
            </a:r>
            <a:endParaRPr lang="en-IN" sz="1050" dirty="0"/>
          </a:p>
        </p:txBody>
      </p:sp>
      <p:sp>
        <p:nvSpPr>
          <p:cNvPr id="22" name="TextBox 21"/>
          <p:cNvSpPr txBox="1"/>
          <p:nvPr/>
        </p:nvSpPr>
        <p:spPr>
          <a:xfrm>
            <a:off x="3567109" y="4072028"/>
            <a:ext cx="3817007" cy="338554"/>
          </a:xfrm>
          <a:prstGeom prst="rect">
            <a:avLst/>
          </a:prstGeom>
          <a:noFill/>
        </p:spPr>
        <p:txBody>
          <a:bodyPr wrap="none" rtlCol="0">
            <a:spAutoFit/>
          </a:bodyPr>
          <a:lstStyle/>
          <a:p>
            <a:r>
              <a:rPr lang="en-IN" sz="1600" b="1" dirty="0" smtClean="0"/>
              <a:t>Technology Stack </a:t>
            </a:r>
            <a:r>
              <a:rPr lang="en-IN" sz="1200" dirty="0" smtClean="0"/>
              <a:t>(All are open source technologies)</a:t>
            </a:r>
            <a:endParaRPr lang="en-IN" sz="1200" dirty="0"/>
          </a:p>
        </p:txBody>
      </p:sp>
      <p:sp>
        <p:nvSpPr>
          <p:cNvPr id="23" name="TextBox 22"/>
          <p:cNvSpPr txBox="1"/>
          <p:nvPr/>
        </p:nvSpPr>
        <p:spPr>
          <a:xfrm>
            <a:off x="457510" y="5888224"/>
            <a:ext cx="611065" cy="253916"/>
          </a:xfrm>
          <a:prstGeom prst="rect">
            <a:avLst/>
          </a:prstGeom>
          <a:noFill/>
        </p:spPr>
        <p:txBody>
          <a:bodyPr wrap="none" rtlCol="0">
            <a:spAutoFit/>
          </a:bodyPr>
          <a:lstStyle/>
          <a:p>
            <a:r>
              <a:rPr lang="en-IN" sz="1050" dirty="0" smtClean="0"/>
              <a:t>React.js</a:t>
            </a:r>
            <a:endParaRPr lang="en-IN" sz="1050" dirty="0"/>
          </a:p>
        </p:txBody>
      </p:sp>
    </p:spTree>
    <p:extLst>
      <p:ext uri="{BB962C8B-B14F-4D97-AF65-F5344CB8AC3E}">
        <p14:creationId xmlns:p14="http://schemas.microsoft.com/office/powerpoint/2010/main" val="3046636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5849199"/>
            <a:ext cx="12192000" cy="1008801"/>
          </a:xfrm>
          <a:prstGeom prst="roundRect">
            <a:avLst/>
          </a:prstGeom>
          <a:solidFill>
            <a:schemeClr val="accent1">
              <a:alpha val="51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ounded Rectangle 6"/>
          <p:cNvSpPr/>
          <p:nvPr/>
        </p:nvSpPr>
        <p:spPr>
          <a:xfrm>
            <a:off x="112426" y="126431"/>
            <a:ext cx="12007122" cy="5622297"/>
          </a:xfrm>
          <a:prstGeom prst="roundRect">
            <a:avLst/>
          </a:prstGeom>
          <a:solidFill>
            <a:schemeClr val="accent1">
              <a:alpha val="0"/>
            </a:schemeClr>
          </a:solidFill>
          <a:ln w="57150"/>
        </p:spPr>
        <p:style>
          <a:lnRef idx="2">
            <a:schemeClr val="accent1"/>
          </a:lnRef>
          <a:fillRef idx="1">
            <a:schemeClr val="lt1"/>
          </a:fillRef>
          <a:effectRef idx="0">
            <a:schemeClr val="accent1"/>
          </a:effectRef>
          <a:fontRef idx="minor">
            <a:schemeClr val="dk1"/>
          </a:fontRef>
        </p:style>
        <p:txBody>
          <a:bodyPr rtlCol="0" anchor="ctr"/>
          <a:lstStyle/>
          <a:p>
            <a:pPr lvl="0" defTabSz="457200">
              <a:defRPr/>
            </a:pPr>
            <a:endParaRPr lang="en-US" sz="1600" dirty="0" smtClean="0">
              <a:solidFill>
                <a:schemeClr val="tx1"/>
              </a:solidFill>
            </a:endParaRPr>
          </a:p>
          <a:p>
            <a:pPr lvl="0" defTabSz="457200">
              <a:defRPr/>
            </a:pPr>
            <a:endParaRPr lang="en-US" sz="1600" dirty="0">
              <a:solidFill>
                <a:schemeClr val="tx1"/>
              </a:solidFill>
            </a:endParaRPr>
          </a:p>
          <a:p>
            <a:pPr lvl="0" defTabSz="457200">
              <a:defRPr/>
            </a:pPr>
            <a:r>
              <a:rPr lang="en-US" sz="2800" dirty="0">
                <a:solidFill>
                  <a:schemeClr val="tx1"/>
                </a:solidFill>
              </a:rPr>
              <a:t/>
            </a:r>
            <a:br>
              <a:rPr lang="en-US" sz="2800" dirty="0">
                <a:solidFill>
                  <a:schemeClr val="tx1"/>
                </a:solidFill>
              </a:rPr>
            </a:br>
            <a:endParaRPr kumimoji="0" lang="en-US" sz="2800" b="0" i="0" u="none" strike="noStrike" kern="1200" cap="none" spc="0" normalizeH="0" baseline="0" noProof="0" dirty="0">
              <a:ln>
                <a:noFill/>
              </a:ln>
              <a:solidFill>
                <a:schemeClr val="tx1"/>
              </a:solidFill>
              <a:effectLst/>
              <a:uLnTx/>
              <a:uFillTx/>
              <a:latin typeface="Calibri"/>
            </a:endParaRPr>
          </a:p>
        </p:txBody>
      </p:sp>
      <p:sp>
        <p:nvSpPr>
          <p:cNvPr id="8" name="TextBox 7"/>
          <p:cNvSpPr txBox="1"/>
          <p:nvPr/>
        </p:nvSpPr>
        <p:spPr>
          <a:xfrm>
            <a:off x="377542" y="480647"/>
            <a:ext cx="1963712" cy="369332"/>
          </a:xfrm>
          <a:prstGeom prst="rect">
            <a:avLst/>
          </a:prstGeom>
          <a:noFill/>
        </p:spPr>
        <p:txBody>
          <a:bodyPr wrap="square" rtlCol="0">
            <a:spAutoFit/>
          </a:bodyPr>
          <a:lstStyle/>
          <a:p>
            <a:r>
              <a:rPr lang="en-IN" b="1" dirty="0" smtClean="0"/>
              <a:t>Use Cases:</a:t>
            </a:r>
            <a:endParaRPr lang="en-IN"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426" y="849979"/>
            <a:ext cx="5836966" cy="4629888"/>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931673916"/>
              </p:ext>
            </p:extLst>
          </p:nvPr>
        </p:nvGraphicFramePr>
        <p:xfrm>
          <a:off x="5891136" y="427219"/>
          <a:ext cx="5426438" cy="4933781"/>
        </p:xfrm>
        <a:graphic>
          <a:graphicData uri="http://schemas.openxmlformats.org/drawingml/2006/table">
            <a:tbl>
              <a:tblPr firstRow="1" bandRow="1">
                <a:tableStyleId>{5940675A-B579-460E-94D1-54222C63F5DA}</a:tableStyleId>
              </a:tblPr>
              <a:tblGrid>
                <a:gridCol w="1596593"/>
                <a:gridCol w="3829845"/>
              </a:tblGrid>
              <a:tr h="136896">
                <a:tc gridSpan="2">
                  <a:txBody>
                    <a:bodyPr/>
                    <a:lstStyle/>
                    <a:p>
                      <a:r>
                        <a:rPr lang="en-IN" sz="1400" dirty="0" smtClean="0">
                          <a:solidFill>
                            <a:schemeClr val="bg1"/>
                          </a:solidFill>
                        </a:rPr>
                        <a:t>Procurement</a:t>
                      </a:r>
                      <a:endParaRPr lang="en-IN" sz="1400" dirty="0">
                        <a:solidFill>
                          <a:schemeClr val="bg1"/>
                        </a:solidFill>
                      </a:endParaRPr>
                    </a:p>
                  </a:txBody>
                  <a:tcPr>
                    <a:solidFill>
                      <a:schemeClr val="accent1"/>
                    </a:solidFill>
                  </a:tcPr>
                </a:tc>
                <a:tc hMerge="1">
                  <a:txBody>
                    <a:bodyPr/>
                    <a:lstStyle/>
                    <a:p>
                      <a:endParaRPr lang="en-IN" sz="1400" dirty="0">
                        <a:solidFill>
                          <a:schemeClr val="bg1"/>
                        </a:solidFill>
                      </a:endParaRPr>
                    </a:p>
                  </a:txBody>
                  <a:tcPr>
                    <a:solidFill>
                      <a:schemeClr val="accent1"/>
                    </a:solidFill>
                  </a:tcPr>
                </a:tc>
              </a:tr>
              <a:tr h="446717">
                <a:tc>
                  <a:txBody>
                    <a:bodyPr/>
                    <a:lstStyle/>
                    <a:p>
                      <a:r>
                        <a:rPr lang="en-IN" sz="1300" dirty="0" smtClean="0"/>
                        <a:t>Create Tender</a:t>
                      </a:r>
                      <a:endParaRPr lang="en-IN" sz="1300" dirty="0"/>
                    </a:p>
                  </a:txBody>
                  <a:tcPr/>
                </a:tc>
                <a:tc>
                  <a:txBody>
                    <a:bodyPr/>
                    <a:lstStyle/>
                    <a:p>
                      <a:r>
                        <a:rPr lang="en-IN" sz="1300" dirty="0" smtClean="0"/>
                        <a:t>GAIL</a:t>
                      </a:r>
                      <a:r>
                        <a:rPr lang="en-IN" sz="1300" baseline="0" dirty="0" smtClean="0"/>
                        <a:t> manager create tender with requirements.</a:t>
                      </a:r>
                      <a:endParaRPr lang="en-IN" sz="1300" dirty="0"/>
                    </a:p>
                  </a:txBody>
                  <a:tcPr/>
                </a:tc>
              </a:tr>
              <a:tr h="459622">
                <a:tc>
                  <a:txBody>
                    <a:bodyPr/>
                    <a:lstStyle/>
                    <a:p>
                      <a:r>
                        <a:rPr lang="en-IN" sz="1300" dirty="0" smtClean="0"/>
                        <a:t>View Tenders and Bids made on them</a:t>
                      </a:r>
                      <a:endParaRPr lang="en-IN" sz="1300" dirty="0"/>
                    </a:p>
                  </a:txBody>
                  <a:tcPr/>
                </a:tc>
                <a:tc>
                  <a:txBody>
                    <a:bodyPr/>
                    <a:lstStyle/>
                    <a:p>
                      <a:r>
                        <a:rPr lang="en-IN" sz="1300" dirty="0" smtClean="0"/>
                        <a:t>GAIL manager can view</a:t>
                      </a:r>
                      <a:r>
                        <a:rPr lang="en-IN" sz="1300" baseline="0" dirty="0" smtClean="0"/>
                        <a:t> tenders deployed and see bids made on any particular tender.</a:t>
                      </a:r>
                      <a:endParaRPr lang="en-IN" sz="1300" dirty="0"/>
                    </a:p>
                  </a:txBody>
                  <a:tcPr/>
                </a:tc>
              </a:tr>
              <a:tr h="454397">
                <a:tc>
                  <a:txBody>
                    <a:bodyPr/>
                    <a:lstStyle/>
                    <a:p>
                      <a:r>
                        <a:rPr lang="en-IN" sz="1300" dirty="0" smtClean="0"/>
                        <a:t>Allot Tender</a:t>
                      </a:r>
                      <a:endParaRPr lang="en-IN" sz="1300" dirty="0"/>
                    </a:p>
                  </a:txBody>
                  <a:tcPr/>
                </a:tc>
                <a:tc>
                  <a:txBody>
                    <a:bodyPr/>
                    <a:lstStyle/>
                    <a:p>
                      <a:r>
                        <a:rPr lang="en-IN" sz="1300" dirty="0" smtClean="0"/>
                        <a:t>GAIL</a:t>
                      </a:r>
                      <a:r>
                        <a:rPr lang="en-IN" sz="1300" baseline="0" dirty="0" smtClean="0"/>
                        <a:t> manager allots tender to bidder on the basis of requirements met and quotation. </a:t>
                      </a:r>
                      <a:endParaRPr lang="en-IN" sz="1300" dirty="0"/>
                    </a:p>
                  </a:txBody>
                  <a:tcPr/>
                </a:tc>
              </a:tr>
              <a:tr h="454397">
                <a:tc>
                  <a:txBody>
                    <a:bodyPr/>
                    <a:lstStyle/>
                    <a:p>
                      <a:r>
                        <a:rPr lang="en-IN" sz="1300" dirty="0" smtClean="0"/>
                        <a:t>Get Deployed tenders</a:t>
                      </a:r>
                      <a:endParaRPr lang="en-IN" sz="1300" dirty="0"/>
                    </a:p>
                  </a:txBody>
                  <a:tcPr/>
                </a:tc>
                <a:tc>
                  <a:txBody>
                    <a:bodyPr/>
                    <a:lstStyle/>
                    <a:p>
                      <a:r>
                        <a:rPr lang="en-IN" sz="1300" dirty="0" smtClean="0"/>
                        <a:t>Bidder can see created</a:t>
                      </a:r>
                      <a:r>
                        <a:rPr lang="en-IN" sz="1300" baseline="0" dirty="0" smtClean="0"/>
                        <a:t> tenders.</a:t>
                      </a:r>
                      <a:endParaRPr lang="en-IN" sz="1300" dirty="0"/>
                    </a:p>
                  </a:txBody>
                  <a:tcPr/>
                </a:tc>
              </a:tr>
              <a:tr h="329288">
                <a:tc>
                  <a:txBody>
                    <a:bodyPr/>
                    <a:lstStyle/>
                    <a:p>
                      <a:r>
                        <a:rPr lang="en-IN" sz="1300" dirty="0" smtClean="0"/>
                        <a:t>Make Bid</a:t>
                      </a:r>
                      <a:endParaRPr lang="en-IN" sz="1300" dirty="0"/>
                    </a:p>
                  </a:txBody>
                  <a:tcPr/>
                </a:tc>
                <a:tc>
                  <a:txBody>
                    <a:bodyPr/>
                    <a:lstStyle/>
                    <a:p>
                      <a:r>
                        <a:rPr lang="en-IN" sz="1300" dirty="0" smtClean="0"/>
                        <a:t>Bidder can make bid</a:t>
                      </a:r>
                      <a:r>
                        <a:rPr lang="en-IN" sz="1300" baseline="0" dirty="0" smtClean="0"/>
                        <a:t> by adding quotation and his bid.</a:t>
                      </a:r>
                      <a:endParaRPr lang="en-IN" sz="1300" dirty="0"/>
                    </a:p>
                  </a:txBody>
                  <a:tcPr/>
                </a:tc>
              </a:tr>
              <a:tr h="269798">
                <a:tc gridSpan="2">
                  <a:txBody>
                    <a:bodyPr/>
                    <a:lstStyle/>
                    <a:p>
                      <a:r>
                        <a:rPr lang="en-IN" sz="1300" dirty="0" smtClean="0">
                          <a:solidFill>
                            <a:schemeClr val="bg1"/>
                          </a:solidFill>
                        </a:rPr>
                        <a:t>Supply</a:t>
                      </a:r>
                      <a:r>
                        <a:rPr lang="en-IN" sz="1300" baseline="0" dirty="0" smtClean="0">
                          <a:solidFill>
                            <a:schemeClr val="bg1"/>
                          </a:solidFill>
                        </a:rPr>
                        <a:t> Chain</a:t>
                      </a:r>
                      <a:endParaRPr lang="en-IN" sz="1300" dirty="0">
                        <a:solidFill>
                          <a:schemeClr val="bg1"/>
                        </a:solidFill>
                      </a:endParaRPr>
                    </a:p>
                  </a:txBody>
                  <a:tcPr>
                    <a:solidFill>
                      <a:schemeClr val="accent1"/>
                    </a:solidFill>
                  </a:tcPr>
                </a:tc>
                <a:tc hMerge="1">
                  <a:txBody>
                    <a:bodyPr/>
                    <a:lstStyle/>
                    <a:p>
                      <a:endParaRPr lang="en-IN" sz="1400" dirty="0"/>
                    </a:p>
                  </a:txBody>
                  <a:tcPr>
                    <a:solidFill>
                      <a:schemeClr val="accent1"/>
                    </a:solidFill>
                  </a:tcPr>
                </a:tc>
              </a:tr>
              <a:tr h="330784">
                <a:tc>
                  <a:txBody>
                    <a:bodyPr/>
                    <a:lstStyle/>
                    <a:p>
                      <a:r>
                        <a:rPr lang="en-IN" sz="1300" dirty="0" smtClean="0"/>
                        <a:t>Update State</a:t>
                      </a:r>
                      <a:endParaRPr lang="en-IN"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dirty="0" smtClean="0"/>
                        <a:t>Its</a:t>
                      </a:r>
                      <a:r>
                        <a:rPr lang="en-IN" sz="1300" baseline="0" dirty="0" smtClean="0"/>
                        <a:t> used to record that item has arrived.</a:t>
                      </a:r>
                      <a:endParaRPr lang="en-IN" sz="1300" dirty="0" smtClean="0"/>
                    </a:p>
                  </a:txBody>
                  <a:tcPr/>
                </a:tc>
              </a:tr>
              <a:tr h="330784">
                <a:tc>
                  <a:txBody>
                    <a:bodyPr/>
                    <a:lstStyle/>
                    <a:p>
                      <a:r>
                        <a:rPr lang="en-IN" sz="1300" dirty="0" smtClean="0"/>
                        <a:t>Ship Next</a:t>
                      </a:r>
                      <a:endParaRPr lang="en-IN" sz="1300" dirty="0"/>
                    </a:p>
                  </a:txBody>
                  <a:tcPr/>
                </a:tc>
                <a:tc>
                  <a:txBody>
                    <a:bodyPr/>
                    <a:lstStyle/>
                    <a:p>
                      <a:r>
                        <a:rPr lang="en-IN" sz="1300" dirty="0" smtClean="0"/>
                        <a:t>Its used to ship item to next stop.</a:t>
                      </a:r>
                      <a:r>
                        <a:rPr lang="en-IN" sz="1300" baseline="0" dirty="0" smtClean="0"/>
                        <a:t> </a:t>
                      </a:r>
                      <a:endParaRPr lang="en-IN" sz="1300" dirty="0"/>
                    </a:p>
                  </a:txBody>
                  <a:tcPr/>
                </a:tc>
              </a:tr>
              <a:tr h="454397">
                <a:tc>
                  <a:txBody>
                    <a:bodyPr/>
                    <a:lstStyle/>
                    <a:p>
                      <a:r>
                        <a:rPr lang="en-IN" sz="1300" dirty="0" smtClean="0"/>
                        <a:t>Payment</a:t>
                      </a:r>
                      <a:endParaRPr lang="en-IN" sz="1300" dirty="0"/>
                    </a:p>
                  </a:txBody>
                  <a:tcPr/>
                </a:tc>
                <a:tc>
                  <a:txBody>
                    <a:bodyPr/>
                    <a:lstStyle/>
                    <a:p>
                      <a:r>
                        <a:rPr lang="en-IN" sz="1300" dirty="0" smtClean="0"/>
                        <a:t>Payment is done automatically when GAIL manager updates state.</a:t>
                      </a:r>
                      <a:endParaRPr lang="en-IN" sz="1300" dirty="0"/>
                    </a:p>
                  </a:txBody>
                  <a:tcPr/>
                </a:tc>
              </a:tr>
              <a:tr h="330784">
                <a:tc>
                  <a:txBody>
                    <a:bodyPr/>
                    <a:lstStyle/>
                    <a:p>
                      <a:r>
                        <a:rPr lang="en-IN" sz="1300" dirty="0" smtClean="0"/>
                        <a:t>Analytics</a:t>
                      </a:r>
                    </a:p>
                  </a:txBody>
                  <a:tcPr/>
                </a:tc>
                <a:tc>
                  <a:txBody>
                    <a:bodyPr/>
                    <a:lstStyle/>
                    <a:p>
                      <a:r>
                        <a:rPr lang="en-IN" sz="1300" dirty="0" smtClean="0"/>
                        <a:t>Contains ML use cases mentioned in previous slide.</a:t>
                      </a:r>
                      <a:endParaRPr lang="en-IN" sz="1300" dirty="0"/>
                    </a:p>
                  </a:txBody>
                  <a:tcPr/>
                </a:tc>
              </a:tr>
              <a:tr h="330784">
                <a:tc>
                  <a:txBody>
                    <a:bodyPr/>
                    <a:lstStyle/>
                    <a:p>
                      <a:r>
                        <a:rPr lang="en-IN" sz="1300" dirty="0" smtClean="0"/>
                        <a:t>Track Item</a:t>
                      </a:r>
                    </a:p>
                  </a:txBody>
                  <a:tcPr/>
                </a:tc>
                <a:tc>
                  <a:txBody>
                    <a:bodyPr/>
                    <a:lstStyle/>
                    <a:p>
                      <a:r>
                        <a:rPr lang="en-IN" sz="1300" dirty="0" smtClean="0"/>
                        <a:t>Used to track current</a:t>
                      </a:r>
                      <a:r>
                        <a:rPr lang="en-IN" sz="1300" baseline="0" dirty="0" smtClean="0"/>
                        <a:t> status of item.  </a:t>
                      </a:r>
                      <a:endParaRPr lang="en-IN" sz="1300" dirty="0"/>
                    </a:p>
                  </a:txBody>
                  <a:tcPr/>
                </a:tc>
              </a:tr>
              <a:tr h="283861">
                <a:tc>
                  <a:txBody>
                    <a:bodyPr/>
                    <a:lstStyle/>
                    <a:p>
                      <a:r>
                        <a:rPr lang="en-IN" sz="1300" dirty="0" smtClean="0"/>
                        <a:t>Get Record</a:t>
                      </a:r>
                    </a:p>
                  </a:txBody>
                  <a:tcPr/>
                </a:tc>
                <a:tc>
                  <a:txBody>
                    <a:bodyPr/>
                    <a:lstStyle/>
                    <a:p>
                      <a:r>
                        <a:rPr lang="en-IN" sz="1300" dirty="0" smtClean="0"/>
                        <a:t>Used</a:t>
                      </a:r>
                      <a:r>
                        <a:rPr lang="en-IN" sz="1300" baseline="0" dirty="0" smtClean="0"/>
                        <a:t> to get complete path of item has gone through.</a:t>
                      </a:r>
                      <a:endParaRPr lang="en-IN" sz="1300" dirty="0"/>
                    </a:p>
                  </a:txBody>
                  <a:tcPr/>
                </a:tc>
              </a:tr>
            </a:tbl>
          </a:graphicData>
        </a:graphic>
      </p:graphicFrame>
      <p:sp>
        <p:nvSpPr>
          <p:cNvPr id="12" name="TextBox 11"/>
          <p:cNvSpPr txBox="1"/>
          <p:nvPr/>
        </p:nvSpPr>
        <p:spPr>
          <a:xfrm>
            <a:off x="112426" y="5963854"/>
            <a:ext cx="1963712" cy="369332"/>
          </a:xfrm>
          <a:prstGeom prst="rect">
            <a:avLst/>
          </a:prstGeom>
          <a:noFill/>
        </p:spPr>
        <p:txBody>
          <a:bodyPr wrap="square" rtlCol="0">
            <a:spAutoFit/>
          </a:bodyPr>
          <a:lstStyle/>
          <a:p>
            <a:r>
              <a:rPr lang="en-US" b="1" dirty="0" smtClean="0">
                <a:solidFill>
                  <a:prstClr val="black"/>
                </a:solidFill>
              </a:rPr>
              <a:t>Show Stopper </a:t>
            </a:r>
            <a:r>
              <a:rPr lang="en-US" dirty="0" smtClean="0">
                <a:solidFill>
                  <a:prstClr val="black"/>
                </a:solidFill>
              </a:rPr>
              <a:t>:</a:t>
            </a:r>
            <a:endParaRPr lang="en-IN" dirty="0"/>
          </a:p>
        </p:txBody>
      </p:sp>
      <p:sp>
        <p:nvSpPr>
          <p:cNvPr id="11" name="TextBox 10"/>
          <p:cNvSpPr txBox="1"/>
          <p:nvPr/>
        </p:nvSpPr>
        <p:spPr>
          <a:xfrm>
            <a:off x="1813810" y="5963854"/>
            <a:ext cx="10305738" cy="738664"/>
          </a:xfrm>
          <a:prstGeom prst="rect">
            <a:avLst/>
          </a:prstGeom>
          <a:noFill/>
        </p:spPr>
        <p:txBody>
          <a:bodyPr wrap="square" rtlCol="0">
            <a:spAutoFit/>
          </a:bodyPr>
          <a:lstStyle/>
          <a:p>
            <a:pPr marL="342900" indent="-342900">
              <a:buFont typeface="+mj-lt"/>
              <a:buAutoNum type="arabicPeriod"/>
            </a:pPr>
            <a:r>
              <a:rPr lang="en-IN" sz="1400" dirty="0" smtClean="0"/>
              <a:t>As Mentioned in problem statement, GAIL procures items through foreign vendors too. This Includes Interactions with customs. We would like to get details on this interaction, so we can add it in our dApp.</a:t>
            </a:r>
          </a:p>
          <a:p>
            <a:pPr marL="342900" indent="-342900">
              <a:buFont typeface="+mj-lt"/>
              <a:buAutoNum type="arabicPeriod"/>
            </a:pPr>
            <a:r>
              <a:rPr lang="en-IN" sz="1400" dirty="0" smtClean="0"/>
              <a:t>For ML part currently we are using general dataset. We would like to get real database to specialize model for GAIL. </a:t>
            </a:r>
          </a:p>
        </p:txBody>
      </p:sp>
    </p:spTree>
    <p:extLst>
      <p:ext uri="{BB962C8B-B14F-4D97-AF65-F5344CB8AC3E}">
        <p14:creationId xmlns:p14="http://schemas.microsoft.com/office/powerpoint/2010/main" val="4181167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3304</TotalTime>
  <Words>372</Words>
  <Application>Microsoft Office PowerPoint</Application>
  <PresentationFormat>Widescreen</PresentationFormat>
  <Paragraphs>56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                                       Idea/Approach Details  Ministry/ Organization name: GAIL    Problem Statement :  Blockchain Powered Procurement System for GAIL (BK225) Team Name : Vision Team Leader Name : Abhishek Vispute       College Code :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Organization name:     Problem Statement : Team Name : Team Leader Name :          College Code :</dc:title>
  <dc:creator>Anuja Kanhere</dc:creator>
  <cp:lastModifiedBy>theheadhere@outlook.com</cp:lastModifiedBy>
  <cp:revision>38</cp:revision>
  <dcterms:created xsi:type="dcterms:W3CDTF">2019-12-18T09:24:53Z</dcterms:created>
  <dcterms:modified xsi:type="dcterms:W3CDTF">2020-01-24T05:29:19Z</dcterms:modified>
</cp:coreProperties>
</file>