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angers"/>
      <p:regular r:id="rId24"/>
    </p:embeddedFont>
    <p:embeddedFont>
      <p:font typeface="Amatic SC"/>
      <p:regular r:id="rId25"/>
      <p:bold r:id="rId26"/>
    </p:embeddedFont>
    <p:embeddedFont>
      <p:font typeface="Lobster"/>
      <p:regular r:id="rId27"/>
    </p:embeddedFont>
    <p:embeddedFont>
      <p:font typeface="Abril Fatface"/>
      <p:regular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Pacifico"/>
      <p:regular r:id="rId33"/>
    </p:embeddedFont>
    <p:embeddedFont>
      <p:font typeface="Orbitron"/>
      <p:regular r:id="rId34"/>
      <p:bold r:id="rId35"/>
    </p:embeddedFont>
    <p:embeddedFont>
      <p:font typeface="Ultra"/>
      <p:regular r:id="rId36"/>
    </p:embeddedFont>
    <p:embeddedFont>
      <p:font typeface="Dancing Script"/>
      <p:regular r:id="rId37"/>
      <p:bold r:id="rId38"/>
    </p:embeddedFont>
    <p:embeddedFont>
      <p:font typeface="Luckiest Guy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anger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AbrilFatface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Pacifico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Orbitron-bold.fntdata"/><Relationship Id="rId12" Type="http://schemas.openxmlformats.org/officeDocument/2006/relationships/slide" Target="slides/slide7.xml"/><Relationship Id="rId34" Type="http://schemas.openxmlformats.org/officeDocument/2006/relationships/font" Target="fonts/Orbitron-regular.fntdata"/><Relationship Id="rId15" Type="http://schemas.openxmlformats.org/officeDocument/2006/relationships/slide" Target="slides/slide10.xml"/><Relationship Id="rId37" Type="http://schemas.openxmlformats.org/officeDocument/2006/relationships/font" Target="fonts/DancingScript-regular.fntdata"/><Relationship Id="rId14" Type="http://schemas.openxmlformats.org/officeDocument/2006/relationships/slide" Target="slides/slide9.xml"/><Relationship Id="rId36" Type="http://schemas.openxmlformats.org/officeDocument/2006/relationships/font" Target="fonts/Ultra-regular.fntdata"/><Relationship Id="rId17" Type="http://schemas.openxmlformats.org/officeDocument/2006/relationships/slide" Target="slides/slide12.xml"/><Relationship Id="rId39" Type="http://schemas.openxmlformats.org/officeDocument/2006/relationships/font" Target="fonts/LuckiestGuy-regular.fntdata"/><Relationship Id="rId16" Type="http://schemas.openxmlformats.org/officeDocument/2006/relationships/slide" Target="slides/slide11.xml"/><Relationship Id="rId38" Type="http://schemas.openxmlformats.org/officeDocument/2006/relationships/font" Target="fonts/DancingScrip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hristophetd.fr/malware-analysis-lab-with-virtualbox-inetsim-and-burp/" TargetMode="External"/><Relationship Id="rId3" Type="http://schemas.openxmlformats.org/officeDocument/2006/relationships/hyperlink" Target="https://executemalware.com/?p=175" TargetMode="External"/><Relationship Id="rId4" Type="http://schemas.openxmlformats.org/officeDocument/2006/relationships/hyperlink" Target="https://subscription.packtpub.com/book/networking_and_servers/9781788392501/1/ch01lvl1sec14/5-setting-up-the-lab-environment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ofpoint.com/sites/default/files/proofpoint-operation-transparent-tribe-threat-insight-en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curelist.com/the-silence/83009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sysinternals/learn/windows-internals" TargetMode="External"/><Relationship Id="rId3" Type="http://schemas.openxmlformats.org/officeDocument/2006/relationships/hyperlink" Target="https://leanpub.com/windowskernelprogramm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b5e12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b5e12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https://blog.christophetd.fr/malware-analysis-lab-with-virtualbox-inetsim-and-burp/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https://executemalware.com/?p=175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https://subscription.packtpub.com/book/networking_and_servers/9781788392501/1/ch01lvl1sec14/5-setting-up-the-lab-environment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633fb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633fb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633fb4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633fb4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3b9c01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3b9c01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66850c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66850c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71cb156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71cb156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1cb156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1cb156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Downloader - downloads Coinminer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633fb4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633fb4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Crimson RAT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https://www.proofpoint.com/sites/default/files/proofpoint-operation-transparent-tribe-threat-insight-en.pdf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149e6d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149e6d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Dropper - drops Silence banker / Truebot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https://securelist.com/the-silence/83009/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66850c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66850c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075401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075401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0754013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0754013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6b5e12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6b5e1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https://docs.microsoft.com/en-us/sysinternals/learn/windows-internals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https://leanpub.com/windowskernelprogramming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6b5e12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6b5e12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66850c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66850c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Reconnaissance - foot-printing, gaining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Compromise - entry into the system (social engineering, drive by downloade, malspam 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- type of victims?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exploiting vulnerabilities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Infiltration - gaining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 - gaining system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 - distributing/spreading itself; leveraging more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&amp; Control - phone 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Exfiltration - Getting data of the compromised system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66850c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66850c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6b5e12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6b5e12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virustotal.com/gui/file/c1b5a8ab1d3aa78372fa90fa49fe4a9271362ae3e82eb601336dc9035b9ca078/detection" TargetMode="External"/><Relationship Id="rId4" Type="http://schemas.openxmlformats.org/officeDocument/2006/relationships/hyperlink" Target="https://malpedia.caad.fkie.fraunhofer.de/details/win.coinmin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virustotal.com/gui/file/0638cdef52fd46ad9f6d9064be686e6aecf48b0ea26db6eb28c2954a510479c7/detection" TargetMode="External"/><Relationship Id="rId4" Type="http://schemas.openxmlformats.org/officeDocument/2006/relationships/hyperlink" Target="https://malpedia.caad.fkie.fraunhofer.de/details/win.crims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virustotal.com/gui/file/f24b160e9e9d02b8e31524b8a0b30e7cdc66dd085e24e4c58240e4c4b6ec0ac2/detection" TargetMode="External"/><Relationship Id="rId4" Type="http://schemas.openxmlformats.org/officeDocument/2006/relationships/hyperlink" Target="https://malpedia.caad.fkie.fraunhofer.de/details/win.silence" TargetMode="External"/><Relationship Id="rId5" Type="http://schemas.openxmlformats.org/officeDocument/2006/relationships/hyperlink" Target="https://attack.mitre.org/groups/G009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/search?q=malware+analysis+jobs&amp;ibp=htl;job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350" y="105125"/>
            <a:ext cx="922477" cy="92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" y="161175"/>
            <a:ext cx="922478" cy="92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350" y="4107675"/>
            <a:ext cx="922477" cy="92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7675"/>
            <a:ext cx="922478" cy="92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1762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Lab Setup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(host-only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adapter)</a:t>
            </a:r>
            <a:endParaRPr sz="3600"/>
          </a:p>
        </p:txBody>
      </p:sp>
      <p:sp>
        <p:nvSpPr>
          <p:cNvPr id="139" name="Google Shape;139;p22"/>
          <p:cNvSpPr/>
          <p:nvPr/>
        </p:nvSpPr>
        <p:spPr>
          <a:xfrm>
            <a:off x="1953800" y="573375"/>
            <a:ext cx="4516500" cy="4189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219700" y="2449375"/>
            <a:ext cx="1590300" cy="8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Windows VM</a:t>
            </a:r>
            <a:endParaRPr b="1" sz="1600"/>
          </a:p>
        </p:txBody>
      </p:sp>
      <p:sp>
        <p:nvSpPr>
          <p:cNvPr id="141" name="Google Shape;141;p22"/>
          <p:cNvSpPr/>
          <p:nvPr/>
        </p:nvSpPr>
        <p:spPr>
          <a:xfrm>
            <a:off x="4559100" y="2449375"/>
            <a:ext cx="1590300" cy="8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Linux VM</a:t>
            </a:r>
            <a:endParaRPr b="1" sz="1600"/>
          </a:p>
        </p:txBody>
      </p:sp>
      <p:sp>
        <p:nvSpPr>
          <p:cNvPr id="142" name="Google Shape;142;p22"/>
          <p:cNvSpPr txBox="1"/>
          <p:nvPr/>
        </p:nvSpPr>
        <p:spPr>
          <a:xfrm>
            <a:off x="3491600" y="1153425"/>
            <a:ext cx="1143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Bangers"/>
                <a:ea typeface="Bangers"/>
                <a:cs typeface="Bangers"/>
                <a:sym typeface="Bangers"/>
              </a:rPr>
              <a:t>HOST</a:t>
            </a:r>
            <a:endParaRPr sz="41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369250" y="2383000"/>
            <a:ext cx="1535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Internet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6546500" y="2667975"/>
            <a:ext cx="7467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3958625" y="2896750"/>
            <a:ext cx="524400" cy="1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2117375" y="1109925"/>
            <a:ext cx="4234800" cy="3033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19700" y="682975"/>
            <a:ext cx="1143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vboxnet0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65" y="1637700"/>
            <a:ext cx="236833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025" y="1555825"/>
            <a:ext cx="5446450" cy="10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5002" y="3213000"/>
            <a:ext cx="4216651" cy="11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243475" y="160125"/>
            <a:ext cx="6207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Disable Windows Updates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121025" y="1149275"/>
            <a:ext cx="923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Step 1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522025" y="1065225"/>
            <a:ext cx="923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Step 2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949050" y="2736075"/>
            <a:ext cx="923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Step 3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38875" y="3546350"/>
            <a:ext cx="1132500" cy="33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99" y="309175"/>
            <a:ext cx="6135776" cy="24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725" y="3046925"/>
            <a:ext cx="1906500" cy="19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37400" y="871900"/>
            <a:ext cx="2893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Step 4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Local Group Policy Editor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Computer Configuration -&gt; Administrative Templates -&gt; Windows Components -&gt; Windows Update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67" name="Google Shape;167;p24"/>
          <p:cNvSpPr txBox="1"/>
          <p:nvPr/>
        </p:nvSpPr>
        <p:spPr>
          <a:xfrm>
            <a:off x="5024425" y="3629225"/>
            <a:ext cx="923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Step 5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473725" y="2404300"/>
            <a:ext cx="1473900" cy="16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679100" y="4262225"/>
            <a:ext cx="867300" cy="28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1243475" y="160125"/>
            <a:ext cx="6207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Create Shared Folders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373875" y="953600"/>
            <a:ext cx="1606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Windows VM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891250" y="1005125"/>
            <a:ext cx="1321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ngers"/>
                <a:ea typeface="Bangers"/>
                <a:cs typeface="Bangers"/>
                <a:sym typeface="Bangers"/>
              </a:rPr>
              <a:t>Linux VM</a:t>
            </a:r>
            <a:endParaRPr sz="24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386400" y="1571375"/>
            <a:ext cx="40872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 shared folder via VirtualBox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643300" y="1571375"/>
            <a:ext cx="40872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 shared folder via VirtualBox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sudo adduser remnux vboxsf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  sudo mount -t vboxsf &lt;host-share-folder&gt; &lt;vm-dir&gt;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Rules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475450" y="1057550"/>
            <a:ext cx="7719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To prevent running the sample accidently; rename samples without an extension.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the sample is not being analyzed in a VM, analyze it on a platform you know it is unable to run 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sharing malicious samples, pack them in a password protected archive.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Always update analysis tools in events of malware leveraging a potentially new exploit :)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 not store important passwords or keyfiles in VMs.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Isolate the network; use VPN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c32df489536c50e2ae6f1f297b6211aa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Malpedia </a:t>
            </a:r>
            <a:r>
              <a:rPr lang="en" u="sng">
                <a:solidFill>
                  <a:schemeClr val="hlink"/>
                </a:solidFill>
                <a:hlinkClick r:id="rId4"/>
              </a:rPr>
              <a:t>Lookup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Analysis Exercise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any files created?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any network activity?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other suspicious behavior?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MD5 - </a:t>
            </a:r>
            <a:r>
              <a:rPr lang="en" u="sng">
                <a:solidFill>
                  <a:schemeClr val="hlink"/>
                </a:solidFill>
                <a:hlinkClick r:id="rId3"/>
              </a:rPr>
              <a:t>f078b5aeaf73831361ecd96a069c9f50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Malpedia </a:t>
            </a:r>
            <a:r>
              <a:rPr lang="en" u="sng">
                <a:solidFill>
                  <a:schemeClr val="hlink"/>
                </a:solidFill>
                <a:hlinkClick r:id="rId4"/>
              </a:rPr>
              <a:t>Lookup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 Analysis Exercise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the sample’s Entry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part of the code demonstrates it is malicious?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any persistent techniques? (if so what are they)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it exfiltrating data? (if so what are they)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you find the command &amp; control server info?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MD5 - </a:t>
            </a:r>
            <a:r>
              <a:rPr lang="en" u="sng">
                <a:solidFill>
                  <a:schemeClr val="hlink"/>
                </a:solidFill>
                <a:hlinkClick r:id="rId3"/>
              </a:rPr>
              <a:t>404d69c8b74d375522b9afe90072a1f4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Malpedia </a:t>
            </a:r>
            <a:r>
              <a:rPr lang="en" u="sng">
                <a:solidFill>
                  <a:schemeClr val="hlink"/>
                </a:solidFill>
                <a:hlinkClick r:id="rId4"/>
              </a:rPr>
              <a:t>Lookup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Mitre Att&amp;ck </a:t>
            </a:r>
            <a:r>
              <a:rPr lang="en" u="sng">
                <a:solidFill>
                  <a:schemeClr val="hlink"/>
                </a:solidFill>
                <a:hlinkClick r:id="rId5"/>
              </a:rPr>
              <a:t>Lookup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Content, views, anything expressed are strictly my own and not that of my employer.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Samples shared are malicious so exercise caution and only handle them in a safe environment.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does Malware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Skill sets (in brief :p)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Malware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Prep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738" y="1796338"/>
            <a:ext cx="25431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does Malware Analysis?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Responders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malware used in Cyber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 Investigators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threat actors behind a Cyber 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Researcher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or Industrial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do a job search (:S)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https://www.google.com/search?q=malware+analysis+jobs&amp;ibp=htl;jobs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Skillzzzz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4400" y="13195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Malware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Assembly, Windows file formats,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Dynamic/Static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Staying on top of the Threat Landscape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Prevalent botnets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Prevalent malware campaigns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in touch with Community &lt;3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Nous Sommes Cyber / We Are Cyber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Others: NorthSec, MontreHack, MTLSec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925" y="190500"/>
            <a:ext cx="2237375" cy="22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041450" y="125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Trends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967746" y="3039014"/>
            <a:ext cx="13764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uckiest Guy"/>
                <a:ea typeface="Luckiest Guy"/>
                <a:cs typeface="Luckiest Guy"/>
                <a:sym typeface="Luckiest Guy"/>
              </a:rPr>
              <a:t>Botnets</a:t>
            </a:r>
            <a:endParaRPr sz="21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0349" y="1631900"/>
            <a:ext cx="3043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Ultra"/>
                <a:ea typeface="Ultra"/>
                <a:cs typeface="Ultra"/>
                <a:sym typeface="Ultra"/>
              </a:rPr>
              <a:t>Ransomware</a:t>
            </a:r>
            <a:endParaRPr sz="250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1" y="2907975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cifico"/>
                <a:ea typeface="Pacifico"/>
                <a:cs typeface="Pacifico"/>
                <a:sym typeface="Pacifico"/>
              </a:rPr>
              <a:t>Stealers</a:t>
            </a:r>
            <a:endParaRPr sz="21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00276" y="4084075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rbitron"/>
                <a:ea typeface="Orbitron"/>
                <a:cs typeface="Orbitron"/>
                <a:sym typeface="Orbitron"/>
              </a:rPr>
              <a:t>RATS</a:t>
            </a:r>
            <a:endParaRPr sz="23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313201" y="1327975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Rootkits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165376" y="2473900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Bootkits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973501" y="1631900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Dancing Script"/>
                <a:ea typeface="Dancing Script"/>
                <a:cs typeface="Dancing Script"/>
                <a:sym typeface="Dancing Script"/>
              </a:rPr>
              <a:t>Virus</a:t>
            </a:r>
            <a:endParaRPr sz="29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793126" y="3830375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angers"/>
                <a:ea typeface="Bangers"/>
                <a:cs typeface="Bangers"/>
                <a:sym typeface="Bangers"/>
              </a:rPr>
              <a:t>Worms</a:t>
            </a:r>
            <a:endParaRPr sz="29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687376" y="2243700"/>
            <a:ext cx="1940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uckiest Guy"/>
                <a:ea typeface="Luckiest Guy"/>
                <a:cs typeface="Luckiest Guy"/>
                <a:sym typeface="Luckiest Guy"/>
              </a:rPr>
              <a:t>Exploit Kits</a:t>
            </a:r>
            <a:endParaRPr sz="21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000275" y="3261025"/>
            <a:ext cx="2308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cifico"/>
                <a:ea typeface="Pacifico"/>
                <a:cs typeface="Pacifico"/>
                <a:sym typeface="Pacifico"/>
              </a:rPr>
              <a:t>Fileless Attacks</a:t>
            </a:r>
            <a:endParaRPr sz="21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442376" y="4084075"/>
            <a:ext cx="13149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Air Gap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41450" y="125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Lifecycle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22250" y="1738950"/>
            <a:ext cx="2211000" cy="987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Reconnaissance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Initial Compromise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Target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267650" y="1515750"/>
            <a:ext cx="2355600" cy="1210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Infiltration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Exploitation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Privilege Escalation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Persistence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Lateral Movement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328275" y="1738950"/>
            <a:ext cx="2211000" cy="987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Command &amp; Control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Exfiltration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6417">
            <a:off x="593053" y="418088"/>
            <a:ext cx="2027949" cy="63894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775">
            <a:off x="6059950" y="526143"/>
            <a:ext cx="2460110" cy="7162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56348">
            <a:off x="792050" y="3509850"/>
            <a:ext cx="7829552" cy="781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1762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Lab Setup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(Internal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adapter)</a:t>
            </a:r>
            <a:endParaRPr sz="3600"/>
          </a:p>
        </p:txBody>
      </p:sp>
      <p:sp>
        <p:nvSpPr>
          <p:cNvPr id="125" name="Google Shape;125;p21"/>
          <p:cNvSpPr/>
          <p:nvPr/>
        </p:nvSpPr>
        <p:spPr>
          <a:xfrm>
            <a:off x="1953800" y="573375"/>
            <a:ext cx="4516500" cy="4189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183350" y="3349075"/>
            <a:ext cx="1590300" cy="8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Windows VM</a:t>
            </a:r>
            <a:endParaRPr b="1" sz="1600"/>
          </a:p>
        </p:txBody>
      </p:sp>
      <p:sp>
        <p:nvSpPr>
          <p:cNvPr id="127" name="Google Shape;127;p21"/>
          <p:cNvSpPr/>
          <p:nvPr/>
        </p:nvSpPr>
        <p:spPr>
          <a:xfrm>
            <a:off x="2192875" y="1549725"/>
            <a:ext cx="1590300" cy="8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Linux VM</a:t>
            </a:r>
            <a:endParaRPr b="1" sz="1600"/>
          </a:p>
        </p:txBody>
      </p:sp>
      <p:sp>
        <p:nvSpPr>
          <p:cNvPr id="128" name="Google Shape;128;p21"/>
          <p:cNvSpPr txBox="1"/>
          <p:nvPr/>
        </p:nvSpPr>
        <p:spPr>
          <a:xfrm>
            <a:off x="4634600" y="2296425"/>
            <a:ext cx="1143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Bangers"/>
                <a:ea typeface="Bangers"/>
                <a:cs typeface="Bangers"/>
                <a:sym typeface="Bangers"/>
              </a:rPr>
              <a:t>HOST</a:t>
            </a:r>
            <a:endParaRPr sz="41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369250" y="2383000"/>
            <a:ext cx="1535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Internet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6546500" y="2667975"/>
            <a:ext cx="7467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 flipH="1" rot="10800000">
            <a:off x="2971600" y="2626375"/>
            <a:ext cx="18300" cy="57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/>
          <p:nvPr/>
        </p:nvSpPr>
        <p:spPr>
          <a:xfrm>
            <a:off x="2053775" y="1054800"/>
            <a:ext cx="2181000" cy="3425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067300" y="682975"/>
            <a:ext cx="1143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mal_demo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