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8_643677F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2" r:id="rId3"/>
    <p:sldId id="279" r:id="rId4"/>
    <p:sldId id="289" r:id="rId5"/>
    <p:sldId id="278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66B146-01D7-44D7-F9D7-EC8F61C3AE87}" name="Utilizador Convidado" initials="UC" userId="S::urn:spo:anon#d145fde4e76f3b9f3566bce449dbf4a051e069c50da1e9c2eca0395306bb3547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84CE"/>
    <a:srgbClr val="F8FEFC"/>
    <a:srgbClr val="ECF9F7"/>
    <a:srgbClr val="FEFEFE"/>
    <a:srgbClr val="E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6FECC-784D-5E65-FCF2-54A6BA35D86B}" v="130" dt="2024-01-02T11:31:45.898"/>
    <p1510:client id="{1E068268-8759-8852-DBF2-5EBA849C110A}" v="1548" dt="2024-01-03T14:21:01.686"/>
    <p1510:client id="{26A54A02-5C23-A5B0-1C16-8606B9A2112C}" v="105" dt="2024-01-08T17:30:23.031"/>
    <p1510:client id="{35C256E3-9322-A49F-AF15-EEB273160954}" v="862" dt="2024-01-08T17:58:12.167"/>
    <p1510:client id="{3D419052-91EC-F85D-2127-8C94B453D889}" v="134" dt="2024-01-08T23:11:36.281"/>
    <p1510:client id="{651E238C-FD9D-A660-FE8F-891AB4BD7D1C}" v="27" dt="2024-01-08T19:50:44.795"/>
    <p1510:client id="{68F23EC2-A0B3-94BF-2E35-A60987F0277C}" v="545" dt="2024-01-08T00:33:27.844"/>
    <p1510:client id="{72F90019-A54E-B4B3-0AA7-5E55737DC74F}" v="107" dt="2024-01-01T19:23:37.158"/>
    <p1510:client id="{77B5089E-95E7-D27E-F580-F576C8A1553E}" v="193" dt="2024-01-06T23:19:14.914"/>
    <p1510:client id="{8503D92D-AFAF-0D02-00A4-53EDE8A4F3FA}" v="1" dt="2024-01-07T15:26:39.170"/>
    <p1510:client id="{EAB89CAE-E6F7-8698-A43A-26239879F502}" v="372" dt="2024-01-08T15:41:34.871"/>
    <p1510:client id="{FD7F3A66-C91A-A484-D137-4358D968E87E}" v="337" dt="2024-01-06T22:58:24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18_643677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2775F9-2F96-4222-9007-0B9D5198F4FE}" authorId="{AA66B146-01D7-44D7-F9D7-EC8F61C3AE87}" created="2024-01-08T18:58:03.650">
    <pc:sldMkLst xmlns:pc="http://schemas.microsoft.com/office/powerpoint/2013/main/command">
      <pc:docMk/>
      <pc:sldMk cId="1681291258" sldId="280"/>
    </pc:sldMkLst>
    <p188:txBody>
      <a:bodyPr/>
      <a:lstStyle/>
      <a:p>
        <a:r>
          <a:rPr lang="pt-PT"/>
          <a:t>keystore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2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8_643677FA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9D838-1BB6-6265-4543-3F48DA63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43BD17-0465-4DBC-5EE0-6797B688F4A2}"/>
              </a:ext>
            </a:extLst>
          </p:cNvPr>
          <p:cNvSpPr/>
          <p:nvPr/>
        </p:nvSpPr>
        <p:spPr>
          <a:xfrm>
            <a:off x="3564" y="-2383"/>
            <a:ext cx="12191999" cy="7066766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C305682-7451-7DA3-0ACC-5E72D006889B}"/>
              </a:ext>
            </a:extLst>
          </p:cNvPr>
          <p:cNvSpPr txBox="1"/>
          <p:nvPr/>
        </p:nvSpPr>
        <p:spPr>
          <a:xfrm>
            <a:off x="440123" y="1355568"/>
            <a:ext cx="8901308" cy="44012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{   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"title"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"A01 </a:t>
            </a:r>
            <a:r>
              <a:rPr lang="en-US" sz="2800" dirty="0" err="1">
                <a:solidFill>
                  <a:schemeClr val="accent1"/>
                </a:solidFill>
                <a:ea typeface="+mn-lt"/>
                <a:cs typeface="+mn-lt"/>
              </a:rPr>
              <a:t>MediTrack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"</a:t>
            </a:r>
            <a:r>
              <a:rPr lang="en-US" sz="2800" dirty="0">
                <a:ea typeface="+mn-lt"/>
                <a:cs typeface="+mn-lt"/>
              </a:rPr>
              <a:t>,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    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"course"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Network and Computer Security</a:t>
            </a:r>
            <a:r>
              <a:rPr lang="en-US" sz="2800" dirty="0">
                <a:ea typeface="+mn-lt"/>
                <a:cs typeface="+mn-lt"/>
              </a:rPr>
              <a:t>,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   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 "group number"</a:t>
            </a:r>
            <a:r>
              <a:rPr lang="en-US" sz="2800" dirty="0">
                <a:ea typeface="+mn-lt"/>
                <a:cs typeface="+mn-lt"/>
              </a:rPr>
              <a:t> :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 "01</a:t>
            </a:r>
            <a:r>
              <a:rPr lang="en-US" sz="2800" dirty="0">
                <a:solidFill>
                  <a:srgbClr val="4484CE"/>
                </a:solidFill>
                <a:ea typeface="+mn-lt"/>
                <a:cs typeface="+mn-lt"/>
              </a:rPr>
              <a:t>"</a:t>
            </a:r>
            <a:r>
              <a:rPr lang="en-US" sz="2800" dirty="0">
                <a:ea typeface="+mn-lt"/>
                <a:cs typeface="+mn-lt"/>
              </a:rPr>
              <a:t>,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    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"group members"</a:t>
            </a:r>
            <a:r>
              <a:rPr lang="en-US" sz="2800" dirty="0">
                <a:ea typeface="+mn-lt"/>
                <a:cs typeface="+mn-lt"/>
              </a:rPr>
              <a:t>:   </a:t>
            </a:r>
            <a:r>
              <a:rPr lang="en-US" sz="2800" dirty="0">
                <a:ea typeface="Calibri"/>
                <a:cs typeface="Calibri"/>
              </a:rPr>
              <a:t>{</a:t>
            </a:r>
          </a:p>
          <a:p>
            <a:r>
              <a:rPr lang="en-US" sz="2800" dirty="0">
                <a:ea typeface="Calibri"/>
                <a:cs typeface="Calibri"/>
              </a:rPr>
              <a:t>                                    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      "95552"</a:t>
            </a:r>
            <a:r>
              <a:rPr lang="en-US" sz="2800" dirty="0">
                <a:ea typeface="Calibri"/>
                <a:cs typeface="Calibri"/>
              </a:rPr>
              <a:t>: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 "Diogo Silva"</a:t>
            </a:r>
            <a:r>
              <a:rPr lang="en-US" sz="2800" dirty="0">
                <a:ea typeface="Calibri"/>
                <a:cs typeface="Calibri"/>
              </a:rPr>
              <a:t>,</a:t>
            </a:r>
            <a:endParaRPr lang="en-US" sz="2800" dirty="0">
              <a:solidFill>
                <a:srgbClr val="444444"/>
              </a:solidFill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                   "97281"</a:t>
            </a:r>
            <a:r>
              <a:rPr lang="en-US" sz="2800" dirty="0">
                <a:ea typeface="Calibri"/>
                <a:cs typeface="Calibri"/>
              </a:rPr>
              <a:t>: 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"Allan Fernandes"</a:t>
            </a:r>
            <a:r>
              <a:rPr lang="en-US" sz="2800" dirty="0">
                <a:ea typeface="Calibri"/>
                <a:cs typeface="Calibri"/>
              </a:rPr>
              <a:t>,</a:t>
            </a:r>
            <a:endParaRPr lang="en-US" sz="2800" dirty="0">
              <a:solidFill>
                <a:srgbClr val="444444"/>
              </a:solidFill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                                       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   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"99330"</a:t>
            </a:r>
            <a:r>
              <a:rPr lang="en-US" sz="2800" dirty="0">
                <a:ea typeface="Calibri"/>
                <a:cs typeface="Calibri"/>
              </a:rPr>
              <a:t>: 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"Stanislaw </a:t>
            </a:r>
            <a:r>
              <a:rPr lang="en-US" sz="2800" dirty="0" err="1">
                <a:solidFill>
                  <a:schemeClr val="accent1"/>
                </a:solidFill>
                <a:ea typeface="Calibri"/>
                <a:cs typeface="Calibri"/>
              </a:rPr>
              <a:t>Talejko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</a:t>
            </a:r>
          </a:p>
          <a:p>
            <a:r>
              <a:rPr lang="en-US" sz="2800" dirty="0">
                <a:ea typeface="Calibri"/>
                <a:cs typeface="Calibri"/>
              </a:rPr>
              <a:t>                                   </a:t>
            </a:r>
            <a:r>
              <a:rPr lang="en-US" sz="2800" dirty="0">
                <a:ea typeface="+mn-lt"/>
                <a:cs typeface="+mn-lt"/>
              </a:rPr>
              <a:t>     },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  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"at"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Instituto Superior Técnico</a:t>
            </a:r>
          </a:p>
          <a:p>
            <a:pPr algn="l"/>
            <a:r>
              <a:rPr lang="en-US" sz="2800" dirty="0">
                <a:ea typeface="+mn-lt"/>
                <a:cs typeface="+mn-lt"/>
              </a:rPr>
              <a:t>}</a:t>
            </a:r>
            <a:endParaRPr lang="en-US" sz="2800" dirty="0">
              <a:ea typeface="Calibri"/>
              <a:cs typeface="Calibri"/>
            </a:endParaRPr>
          </a:p>
        </p:txBody>
      </p:sp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F32F5FA-FBA2-9B22-DE30-8FA6916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631" y="59108"/>
            <a:ext cx="36290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8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C107B-90D7-844C-B380-3B0D9F91C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BD7837-A0E6-DC9C-D562-F2E86C519C00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FE73E-BA52-523C-3E4B-7C67F7FDA5BC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"10"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"Conclusion"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0B478-3049-E839-C641-A6D997D4D23F}"/>
              </a:ext>
            </a:extLst>
          </p:cNvPr>
          <p:cNvSpPr txBox="1"/>
          <p:nvPr/>
        </p:nvSpPr>
        <p:spPr>
          <a:xfrm>
            <a:off x="60020" y="1912828"/>
            <a:ext cx="1098636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1F2328"/>
                </a:solidFill>
              </a:rPr>
              <a:t>Things that could be improved</a:t>
            </a:r>
            <a:endParaRPr lang="en-US" sz="2800"/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9FCB3-C9AD-B93D-0CCA-86C4399CE1BF}"/>
              </a:ext>
            </a:extLst>
          </p:cNvPr>
          <p:cNvSpPr txBox="1"/>
          <p:nvPr/>
        </p:nvSpPr>
        <p:spPr>
          <a:xfrm>
            <a:off x="216595" y="2565226"/>
            <a:ext cx="1197801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2000">
                <a:solidFill>
                  <a:srgbClr val="1F2328"/>
                </a:solidFill>
                <a:ea typeface="+mn-lt"/>
                <a:cs typeface="+mn-lt"/>
              </a:rPr>
              <a:t>Add a special authentication mechanism when SOS is used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000">
              <a:solidFill>
                <a:srgbClr val="1F2328"/>
              </a:solidFill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2000">
              <a:solidFill>
                <a:srgbClr val="1F2328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2000">
                <a:solidFill>
                  <a:srgbClr val="1F2328"/>
                </a:solidFill>
                <a:ea typeface="+mn-lt"/>
                <a:cs typeface="+mn-lt"/>
              </a:rPr>
              <a:t>Shift from AES-128 to AES-256 </a:t>
            </a:r>
          </a:p>
          <a:p>
            <a:pPr lvl="1"/>
            <a:endParaRPr lang="en-US" sz="2000">
              <a:solidFill>
                <a:srgbClr val="1F2328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09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31F4-8E77-9F4B-4D8F-DF7B8D802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9D0C18-E3FA-D4F0-E20B-A8E265015777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EAEC-CDF6-71AF-4FDB-FEAB9D3D9F69}"/>
              </a:ext>
            </a:extLst>
          </p:cNvPr>
          <p:cNvSpPr txBox="1"/>
          <p:nvPr/>
        </p:nvSpPr>
        <p:spPr>
          <a:xfrm>
            <a:off x="468110" y="1446337"/>
            <a:ext cx="1034180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{  </a:t>
            </a:r>
            <a:r>
              <a:rPr lang="en-US" sz="28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800" dirty="0">
                <a:ea typeface="+mn-lt"/>
                <a:cs typeface="+mn-lt"/>
              </a:rPr>
              <a:t>  </a:t>
            </a:r>
            <a:r>
              <a:rPr lang="en-US" sz="2800" dirty="0">
                <a:ea typeface="Calibri"/>
                <a:cs typeface="Calibri"/>
              </a:rPr>
              <a:t>{</a:t>
            </a:r>
            <a:endParaRPr lang="en-US" dirty="0"/>
          </a:p>
          <a:p>
            <a:r>
              <a:rPr lang="en-US" sz="2800" dirty="0">
                <a:ea typeface="Calibri"/>
                <a:cs typeface="Calibri"/>
              </a:rPr>
              <a:t>                           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 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"03"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: 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</a:t>
            </a:r>
            <a:r>
              <a:rPr lang="en-US" sz="2800" dirty="0" err="1">
                <a:solidFill>
                  <a:schemeClr val="accent1"/>
                </a:solidFill>
                <a:ea typeface="Calibri"/>
                <a:cs typeface="Calibri"/>
              </a:rPr>
              <a:t>MediTrack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 Record Format"</a:t>
            </a:r>
          </a:p>
          <a:p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     "04-05"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 "Secure Document Format"</a:t>
            </a:r>
            <a:r>
              <a:rPr lang="en-US" sz="2800" dirty="0">
                <a:ea typeface="Calibri"/>
                <a:cs typeface="Calibri"/>
              </a:rPr>
              <a:t>,</a:t>
            </a:r>
            <a:endParaRPr lang="en-US" sz="2800" dirty="0">
              <a:solidFill>
                <a:srgbClr val="444444"/>
              </a:solidFill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     "06"</a:t>
            </a:r>
            <a:r>
              <a:rPr lang="en-US" sz="2800" dirty="0">
                <a:ea typeface="Calibri"/>
                <a:cs typeface="Calibri"/>
              </a:rPr>
              <a:t>: 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</a:t>
            </a:r>
            <a:r>
              <a:rPr lang="en-US" sz="2800" dirty="0">
                <a:solidFill>
                  <a:schemeClr val="accent1"/>
                </a:solidFill>
                <a:ea typeface="+mn-lt"/>
                <a:cs typeface="+mn-lt"/>
              </a:rPr>
              <a:t>Built Infrastructure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</a:t>
            </a:r>
            <a:r>
              <a:rPr lang="en-US" sz="2800" dirty="0">
                <a:ea typeface="Calibri"/>
                <a:cs typeface="Calibri"/>
              </a:rPr>
              <a:t>,</a:t>
            </a:r>
            <a:endParaRPr lang="en-US" sz="2800" dirty="0">
              <a:solidFill>
                <a:srgbClr val="444444"/>
              </a:solidFill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                    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        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"07-08"</a:t>
            </a:r>
            <a:r>
              <a:rPr lang="en-US" sz="2800" dirty="0">
                <a:ea typeface="Calibri"/>
                <a:cs typeface="Calibri"/>
              </a:rPr>
              <a:t>: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 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"Security Challenge"</a:t>
            </a:r>
            <a:r>
              <a:rPr lang="en-US" sz="2800" dirty="0">
                <a:ea typeface="Calibri"/>
                <a:cs typeface="Calibri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                             </a:t>
            </a:r>
            <a:r>
              <a:rPr lang="en-US" sz="2800" dirty="0">
                <a:solidFill>
                  <a:schemeClr val="accent2"/>
                </a:solidFill>
                <a:ea typeface="Calibri"/>
                <a:cs typeface="Calibri"/>
              </a:rPr>
              <a:t>"10"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800" dirty="0">
                <a:solidFill>
                  <a:schemeClr val="accent1"/>
                </a:solidFill>
                <a:ea typeface="Calibri"/>
                <a:cs typeface="Calibri"/>
              </a:rPr>
              <a:t> "Conclusion"</a:t>
            </a:r>
          </a:p>
          <a:p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     </a:t>
            </a:r>
            <a:r>
              <a:rPr lang="en-US" sz="2800" dirty="0">
                <a:ea typeface="Calibri"/>
                <a:cs typeface="Calibri"/>
              </a:rPr>
              <a:t>                    </a:t>
            </a:r>
            <a:r>
              <a:rPr lang="en-US" sz="2800" dirty="0">
                <a:ea typeface="+mn-lt"/>
                <a:cs typeface="+mn-lt"/>
              </a:rPr>
              <a:t>}</a:t>
            </a:r>
            <a:endParaRPr lang="en-US" sz="2800" dirty="0">
              <a:ea typeface="Calibri"/>
              <a:cs typeface="Calibri"/>
            </a:endParaRPr>
          </a:p>
          <a:p>
            <a:pPr algn="l"/>
            <a:r>
              <a:rPr lang="en-US" sz="2800" dirty="0">
                <a:ea typeface="+mn-lt"/>
                <a:cs typeface="+mn-lt"/>
              </a:rPr>
              <a:t>}</a:t>
            </a: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9BA8-1FE2-98C1-D939-B268FC9ED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541F11-7A15-2472-D08C-46B70B4B237C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29E72-E0CC-CE2C-7D15-A34CE5DB94E7}"/>
              </a:ext>
            </a:extLst>
          </p:cNvPr>
          <p:cNvSpPr txBox="1"/>
          <p:nvPr/>
        </p:nvSpPr>
        <p:spPr>
          <a:xfrm>
            <a:off x="-1616" y="5845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{  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>
                <a:ea typeface="+mn-lt"/>
                <a:cs typeface="+mn-lt"/>
              </a:rPr>
              <a:t>  </a:t>
            </a:r>
            <a:r>
              <a:rPr lang="en-US" sz="2400">
                <a:ea typeface="Calibri"/>
                <a:cs typeface="Calibri"/>
              </a:rPr>
              <a:t>{</a:t>
            </a:r>
            <a:endParaRPr lang="en-US" sz="2400"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                           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>
                <a:solidFill>
                  <a:schemeClr val="accent2"/>
                </a:solidFill>
                <a:ea typeface="Calibri"/>
                <a:cs typeface="Calibri"/>
              </a:rPr>
              <a:t>"03"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>
                <a:solidFill>
                  <a:schemeClr val="accent1"/>
                </a:solidFill>
                <a:ea typeface="Calibri"/>
                <a:cs typeface="Calibri"/>
              </a:rPr>
              <a:t> "</a:t>
            </a:r>
            <a:r>
              <a:rPr lang="en-US" sz="2400" err="1">
                <a:solidFill>
                  <a:schemeClr val="accent1"/>
                </a:solidFill>
                <a:ea typeface="Calibri"/>
                <a:cs typeface="Calibri"/>
              </a:rPr>
              <a:t>MediTrack</a:t>
            </a:r>
            <a:r>
              <a:rPr lang="en-US" sz="2400">
                <a:solidFill>
                  <a:schemeClr val="accent1"/>
                </a:solidFill>
                <a:ea typeface="Calibri"/>
                <a:cs typeface="Calibri"/>
              </a:rPr>
              <a:t> Record Format"</a:t>
            </a:r>
          </a:p>
          <a:p>
            <a:r>
              <a:rPr lang="en-US" sz="240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ea typeface="Calibri"/>
              <a:cs typeface="Calibri"/>
            </a:endParaRPr>
          </a:p>
          <a:p>
            <a:pPr algn="l"/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ea typeface="Calibri"/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52BE2C-4CBD-1CF7-6620-5322848344EC}"/>
              </a:ext>
            </a:extLst>
          </p:cNvPr>
          <p:cNvGrpSpPr/>
          <p:nvPr/>
        </p:nvGrpSpPr>
        <p:grpSpPr>
          <a:xfrm>
            <a:off x="2518811" y="4439154"/>
            <a:ext cx="7996087" cy="2067408"/>
            <a:chOff x="1558482" y="1933950"/>
            <a:chExt cx="7996087" cy="22280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75DD99-4BD4-D9CB-3D46-FF7208319A8D}"/>
                </a:ext>
              </a:extLst>
            </p:cNvPr>
            <p:cNvSpPr/>
            <p:nvPr/>
          </p:nvSpPr>
          <p:spPr>
            <a:xfrm>
              <a:off x="1558482" y="1933950"/>
              <a:ext cx="6963457" cy="22280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8ABC98-E9FB-9696-D43E-5031D5CDEBBE}"/>
                </a:ext>
              </a:extLst>
            </p:cNvPr>
            <p:cNvSpPr txBox="1"/>
            <p:nvPr/>
          </p:nvSpPr>
          <p:spPr>
            <a:xfrm>
              <a:off x="1621842" y="2241252"/>
              <a:ext cx="7932727" cy="16916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{  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"date"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"2022-05-15"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,
   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 err="1">
                  <a:solidFill>
                    <a:srgbClr val="000000"/>
                  </a:solidFill>
                  <a:latin typeface="Consolas"/>
                  <a:cs typeface="Calibri"/>
                </a:rPr>
                <a:t>medicalSpeciality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"Orthopedic"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,
   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 err="1">
                  <a:solidFill>
                    <a:srgbClr val="000000"/>
                  </a:solidFill>
                  <a:latin typeface="Consolas"/>
                  <a:cs typeface="Calibri"/>
                </a:rPr>
                <a:t>doctorName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"Dr. Smith"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,
   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"practice"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 err="1">
                  <a:solidFill>
                    <a:srgbClr val="000000"/>
                  </a:solidFill>
                  <a:latin typeface="Consolas"/>
                  <a:cs typeface="Calibri"/>
                </a:rPr>
                <a:t>OrthoCare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 Clinic"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,
  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 err="1">
                  <a:solidFill>
                    <a:srgbClr val="000000"/>
                  </a:solidFill>
                  <a:latin typeface="Consolas"/>
                  <a:cs typeface="Calibri"/>
                </a:rPr>
                <a:t>treatmentSummary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: </a:t>
              </a:r>
              <a:r>
                <a:rPr lang="en-US" sz="1600">
                  <a:solidFill>
                    <a:srgbClr val="000000"/>
                  </a:solidFill>
                  <a:latin typeface="Consolas"/>
                  <a:cs typeface="Calibri"/>
                </a:rPr>
                <a:t>"Fractured left tibia; cast applied."</a:t>
              </a:r>
              <a:r>
                <a:rPr lang="en-US" sz="1600">
                  <a:solidFill>
                    <a:srgbClr val="1F2328"/>
                  </a:solidFill>
                  <a:latin typeface="Consolas"/>
                  <a:cs typeface="Calibri"/>
                </a:rPr>
                <a:t>
}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E7AC99-FCE5-B781-1ABB-528915E9E3B3}"/>
              </a:ext>
            </a:extLst>
          </p:cNvPr>
          <p:cNvGrpSpPr/>
          <p:nvPr/>
        </p:nvGrpSpPr>
        <p:grpSpPr>
          <a:xfrm>
            <a:off x="3259935" y="1046689"/>
            <a:ext cx="5689979" cy="3059052"/>
            <a:chOff x="1558482" y="1933950"/>
            <a:chExt cx="5689979" cy="30590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C7E3EC-D88D-4A33-5476-7F2043B9FF4B}"/>
                </a:ext>
              </a:extLst>
            </p:cNvPr>
            <p:cNvSpPr/>
            <p:nvPr/>
          </p:nvSpPr>
          <p:spPr>
            <a:xfrm>
              <a:off x="1558482" y="1933950"/>
              <a:ext cx="5689979" cy="30590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475BE-6F9E-E279-A782-279098B6114A}"/>
                </a:ext>
              </a:extLst>
            </p:cNvPr>
            <p:cNvSpPr txBox="1"/>
            <p:nvPr/>
          </p:nvSpPr>
          <p:spPr>
            <a:xfrm>
              <a:off x="1841047" y="2101192"/>
              <a:ext cx="4832536" cy="255454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Consolas"/>
                  <a:ea typeface="+mn-lt"/>
                  <a:cs typeface="+mn-lt"/>
                </a:rPr>
                <a:t>{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 "patient": {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"name": "Bob",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"sex": "Male",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</a:t>
              </a:r>
              <a:r>
                <a:rPr lang="en-US" sz="1600" err="1">
                  <a:latin typeface="Consolas"/>
                  <a:ea typeface="+mn-lt"/>
                  <a:cs typeface="+mn-lt"/>
                </a:rPr>
                <a:t>dateOfBirth</a:t>
              </a:r>
              <a:r>
                <a:rPr lang="en-US" sz="1600">
                  <a:latin typeface="Consolas"/>
                  <a:ea typeface="+mn-lt"/>
                  <a:cs typeface="+mn-lt"/>
                </a:rPr>
                <a:t>": "2004-05-15",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</a:t>
              </a:r>
              <a:r>
                <a:rPr lang="en-US" sz="1600" err="1">
                  <a:latin typeface="Consolas"/>
                  <a:ea typeface="+mn-lt"/>
                  <a:cs typeface="+mn-lt"/>
                </a:rPr>
                <a:t>bloodType</a:t>
              </a:r>
              <a:r>
                <a:rPr lang="en-US" sz="1600">
                  <a:latin typeface="Consolas"/>
                  <a:ea typeface="+mn-lt"/>
                  <a:cs typeface="+mn-lt"/>
                </a:rPr>
                <a:t>": "A+",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</a:t>
              </a:r>
              <a:r>
                <a:rPr lang="en-US" sz="1600" err="1">
                  <a:latin typeface="Consolas"/>
                  <a:ea typeface="+mn-lt"/>
                  <a:cs typeface="+mn-lt"/>
                </a:rPr>
                <a:t>knownAllergies</a:t>
              </a:r>
              <a:r>
                <a:rPr lang="en-US" sz="1600">
                  <a:latin typeface="Consolas"/>
                  <a:ea typeface="+mn-lt"/>
                  <a:cs typeface="+mn-lt"/>
                </a:rPr>
                <a:t>": ["Penicillin"],</a:t>
              </a:r>
              <a:endParaRPr lang="en-US" sz="1600">
                <a:latin typeface="Consolas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   "</a:t>
              </a:r>
              <a:r>
                <a:rPr lang="en-US" sz="1600" err="1">
                  <a:latin typeface="Consolas"/>
                  <a:ea typeface="+mn-lt"/>
                  <a:cs typeface="+mn-lt"/>
                </a:rPr>
                <a:t>consultationRecords</a:t>
              </a:r>
              <a:r>
                <a:rPr lang="en-US" sz="1600">
                  <a:latin typeface="Consolas"/>
                  <a:ea typeface="+mn-lt"/>
                  <a:cs typeface="+mn-lt"/>
                </a:rPr>
                <a:t>": [ ]</a:t>
              </a:r>
              <a:endParaRPr lang="en-US" sz="1600">
                <a:latin typeface="Consolas"/>
                <a:cs typeface="Calibri" panose="020F0502020204030204"/>
              </a:endParaRPr>
            </a:p>
            <a:p>
              <a:r>
                <a:rPr lang="en-US" sz="1600">
                  <a:latin typeface="Consolas"/>
                  <a:ea typeface="+mn-lt"/>
                  <a:cs typeface="+mn-lt"/>
                </a:rPr>
                <a:t>  }</a:t>
              </a:r>
              <a:endParaRPr lang="en-US" sz="1600">
                <a:latin typeface="Consolas"/>
              </a:endParaRPr>
            </a:p>
            <a:p>
              <a:pPr algn="l"/>
              <a:r>
                <a:rPr lang="en-US" sz="1600">
                  <a:latin typeface="Consolas"/>
                  <a:ea typeface="+mn-lt"/>
                  <a:cs typeface="+mn-lt"/>
                </a:rPr>
                <a:t>}</a:t>
              </a:r>
              <a:endParaRPr lang="en-US" sz="1600">
                <a:latin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63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CC77C-B8B1-9983-43E8-E1DD4B494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BF50FD-D497-25AF-24AA-66034BFB316B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A38F5-73A5-321A-E9FF-07144289533F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{  </a:t>
            </a:r>
            <a:r>
              <a:rPr lang="en-US" sz="240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>
                <a:ea typeface="+mn-lt"/>
                <a:cs typeface="+mn-lt"/>
              </a:rPr>
              <a:t>  </a:t>
            </a:r>
            <a:r>
              <a:rPr lang="en-US" sz="2400">
                <a:ea typeface="Calibri"/>
                <a:cs typeface="Calibri"/>
              </a:rPr>
              <a:t>{</a:t>
            </a:r>
            <a:endParaRPr lang="en-US" sz="2400"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                           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>
                <a:solidFill>
                  <a:schemeClr val="accent2"/>
                </a:solidFill>
                <a:ea typeface="Calibri"/>
                <a:cs typeface="Calibri"/>
              </a:rPr>
              <a:t>"04"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>
                <a:solidFill>
                  <a:schemeClr val="accent1"/>
                </a:solidFill>
                <a:ea typeface="Calibri"/>
                <a:cs typeface="Calibri"/>
              </a:rPr>
              <a:t> "Secure Document Format"</a:t>
            </a:r>
          </a:p>
          <a:p>
            <a:r>
              <a:rPr lang="en-US" sz="240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ea typeface="Calibri"/>
              <a:cs typeface="Calibri"/>
            </a:endParaRPr>
          </a:p>
          <a:p>
            <a:pPr algn="l"/>
            <a:r>
              <a:rPr lang="en-US" sz="2400">
                <a:ea typeface="+mn-lt"/>
                <a:cs typeface="+mn-lt"/>
              </a:rPr>
              <a:t>}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EA4A0-EDB3-C1EF-F951-22535270786C}"/>
              </a:ext>
            </a:extLst>
          </p:cNvPr>
          <p:cNvSpPr/>
          <p:nvPr/>
        </p:nvSpPr>
        <p:spPr>
          <a:xfrm>
            <a:off x="7988716" y="719480"/>
            <a:ext cx="4092912" cy="58701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F8DF3-1160-30B6-3A5F-89B09E2E2213}"/>
              </a:ext>
            </a:extLst>
          </p:cNvPr>
          <p:cNvGrpSpPr/>
          <p:nvPr/>
        </p:nvGrpSpPr>
        <p:grpSpPr>
          <a:xfrm>
            <a:off x="337194" y="2090525"/>
            <a:ext cx="5001048" cy="2787655"/>
            <a:chOff x="337194" y="2090525"/>
            <a:chExt cx="5001048" cy="2893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CD3496-4247-C97B-42B8-28487CB2BF29}"/>
                </a:ext>
              </a:extLst>
            </p:cNvPr>
            <p:cNvSpPr/>
            <p:nvPr/>
          </p:nvSpPr>
          <p:spPr>
            <a:xfrm>
              <a:off x="337194" y="2090525"/>
              <a:ext cx="5001048" cy="28933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2F8D9A-6FFF-DB46-4B18-F4381F7F9E2E}"/>
                </a:ext>
              </a:extLst>
            </p:cNvPr>
            <p:cNvSpPr txBox="1"/>
            <p:nvPr/>
          </p:nvSpPr>
          <p:spPr>
            <a:xfrm>
              <a:off x="421431" y="2216014"/>
              <a:ext cx="4832536" cy="27392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 baseline="0">
                  <a:latin typeface="Consolas"/>
                </a:rPr>
                <a:t>{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"record": {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"name":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"sex":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</a:t>
              </a:r>
              <a:r>
                <a:rPr lang="en-US" sz="1600" baseline="0" err="1">
                  <a:latin typeface="Consolas"/>
                </a:rPr>
                <a:t>dateOfBirth</a:t>
              </a:r>
              <a:r>
                <a:rPr lang="en-US" sz="1600" baseline="0">
                  <a:latin typeface="Consolas"/>
                </a:rPr>
                <a:t>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</a:t>
              </a:r>
              <a:r>
                <a:rPr lang="en-US" sz="1600" baseline="0" err="1">
                  <a:latin typeface="Consolas"/>
                </a:rPr>
                <a:t>bloodType</a:t>
              </a:r>
              <a:r>
                <a:rPr lang="en-US" sz="1600" baseline="0">
                  <a:latin typeface="Consolas"/>
                </a:rPr>
                <a:t>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</a:t>
              </a:r>
              <a:r>
                <a:rPr lang="en-US" sz="1600" baseline="0" err="1">
                  <a:latin typeface="Consolas"/>
                </a:rPr>
                <a:t>knownAllergies</a:t>
              </a:r>
              <a:r>
                <a:rPr lang="en-US" sz="1600" baseline="0">
                  <a:latin typeface="Consolas"/>
                </a:rPr>
                <a:t>": "",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   "</a:t>
              </a:r>
              <a:r>
                <a:rPr lang="en-US" sz="1600" baseline="0" err="1">
                  <a:latin typeface="Consolas"/>
                </a:rPr>
                <a:t>consultationRecords</a:t>
              </a:r>
              <a:r>
                <a:rPr lang="en-US" sz="1600" baseline="0">
                  <a:latin typeface="Consolas"/>
                </a:rPr>
                <a:t>": ""</a:t>
              </a:r>
              <a:r>
                <a:rPr lang="en-US" sz="1600">
                  <a:latin typeface="Consolas"/>
                  <a:ea typeface="Consolas"/>
                  <a:cs typeface="Consolas"/>
                </a:rPr>
                <a:t>​</a:t>
              </a:r>
              <a:br>
                <a:rPr lang="en-US" sz="1600">
                  <a:latin typeface="Consolas"/>
                  <a:ea typeface="Consolas"/>
                  <a:cs typeface="Consolas"/>
                </a:rPr>
              </a:br>
              <a:r>
                <a:rPr lang="en-US" sz="1600" baseline="0">
                  <a:latin typeface="Consolas"/>
                </a:rPr>
                <a:t>  </a:t>
              </a:r>
              <a:r>
                <a:rPr lang="en-US" sz="1600">
                  <a:latin typeface="Consolas"/>
                </a:rPr>
                <a:t>}</a:t>
              </a:r>
            </a:p>
            <a:p>
              <a:r>
                <a:rPr lang="en-US" sz="1600">
                  <a:latin typeface="Consolas"/>
                </a:rPr>
                <a:t>}</a:t>
              </a:r>
            </a:p>
            <a:p>
              <a:endParaRPr lang="en-US" sz="1200">
                <a:latin typeface="Consola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6ACBEC-8703-D324-665F-91F910A61128}"/>
              </a:ext>
            </a:extLst>
          </p:cNvPr>
          <p:cNvSpPr txBox="1"/>
          <p:nvPr/>
        </p:nvSpPr>
        <p:spPr>
          <a:xfrm>
            <a:off x="8045170" y="834417"/>
            <a:ext cx="4174191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{</a:t>
            </a:r>
            <a:endParaRPr lang="en-US" sz="1600">
              <a:latin typeface="Consolas"/>
              <a:cs typeface="Calibri"/>
            </a:endParaRPr>
          </a:p>
          <a:p>
            <a:r>
              <a:rPr lang="en-US" sz="1600">
                <a:latin typeface="Consolas"/>
              </a:rPr>
              <a:t>  "metadata": {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"iv": {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"name":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"sex":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dateOfBirth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bloodType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knownAllergies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consultationRecords</a:t>
            </a:r>
            <a:r>
              <a:rPr lang="en-US" sz="1600">
                <a:latin typeface="Consolas"/>
              </a:rPr>
              <a:t>": ""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},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"keys": {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"name":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"sex":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dateOfBirth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bloodType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knownAllergies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   "</a:t>
            </a:r>
            <a:r>
              <a:rPr lang="en-US" sz="1600" err="1">
                <a:latin typeface="Consolas"/>
              </a:rPr>
              <a:t>consultationRecords</a:t>
            </a:r>
            <a:r>
              <a:rPr lang="en-US" sz="1600">
                <a:latin typeface="Consolas"/>
              </a:rPr>
              <a:t>": ""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},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   "</a:t>
            </a:r>
            <a:r>
              <a:rPr lang="en-US" sz="1600" err="1">
                <a:latin typeface="Consolas"/>
              </a:rPr>
              <a:t>refreshToken</a:t>
            </a:r>
            <a:r>
              <a:rPr lang="en-US" sz="1600">
                <a:latin typeface="Consolas"/>
              </a:rPr>
              <a:t>": "",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   "hash": ""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  }</a:t>
            </a:r>
            <a:br>
              <a:rPr lang="en-US" sz="1600">
                <a:latin typeface="Consolas"/>
              </a:rPr>
            </a:br>
            <a:r>
              <a:rPr lang="en-US" sz="1600">
                <a:latin typeface="Consolas"/>
              </a:rPr>
              <a:t>}</a:t>
            </a:r>
            <a:endParaRPr lang="en-US" sz="1600">
              <a:latin typeface="Consolas"/>
              <a:cs typeface="Calibri"/>
            </a:endParaRPr>
          </a:p>
          <a:p>
            <a:pPr algn="l"/>
            <a:endParaRPr lang="en-US" sz="1600">
              <a:latin typeface="Consolas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4EE86-3194-0728-ECB3-FFD21510C123}"/>
              </a:ext>
            </a:extLst>
          </p:cNvPr>
          <p:cNvSpPr txBox="1"/>
          <p:nvPr/>
        </p:nvSpPr>
        <p:spPr>
          <a:xfrm>
            <a:off x="112211" y="4993654"/>
            <a:ext cx="80405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Hybrid encryption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Asymmetric keys: 2048 bits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Record fields: </a:t>
            </a:r>
            <a:r>
              <a:rPr lang="en-US">
                <a:ea typeface="+mn-lt"/>
                <a:cs typeface="+mn-lt"/>
              </a:rPr>
              <a:t>AES/CBC/PKCS5Padding; key size of 128 bits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Main keys: </a:t>
            </a:r>
            <a:r>
              <a:rPr lang="en-US">
                <a:ea typeface="+mn-lt"/>
                <a:cs typeface="+mn-lt"/>
              </a:rPr>
              <a:t>RSA/ECB/PKCS1Padding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Hash: SHA-256 + RSA/ECB/PKCS1Padding 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Refresh token: timestamp encrypted with RSA/ECB/PKCS1Padding; 1 min lifetime 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66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9EF2B-04A7-9604-A25E-D94D7065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405AE0-D455-1B98-7101-0DB63578EA45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704B2-E61D-71CC-3BC6-A0CCFDEA7D16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"05"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"Secure Document Format"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0054B-EC20-442B-B2AE-7623298253EA}"/>
              </a:ext>
            </a:extLst>
          </p:cNvPr>
          <p:cNvSpPr/>
          <p:nvPr/>
        </p:nvSpPr>
        <p:spPr>
          <a:xfrm>
            <a:off x="3301130" y="1064714"/>
            <a:ext cx="5469699" cy="5630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9C2AE-A9FE-C1E8-5974-E8D1102F2BFE}"/>
              </a:ext>
            </a:extLst>
          </p:cNvPr>
          <p:cNvSpPr txBox="1"/>
          <p:nvPr/>
        </p:nvSpPr>
        <p:spPr>
          <a:xfrm flipH="1">
            <a:off x="3298519" y="871602"/>
            <a:ext cx="5474918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nsolas"/>
                <a:ea typeface="Calibri"/>
                <a:cs typeface="Calibri"/>
              </a:rPr>
              <a:t>
{
    "record": {
    "name": "",
    "sex":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dateOfBirth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bloodType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knownAllergies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consultationRecords</a:t>
            </a:r>
            <a:r>
              <a:rPr lang="en-US" sz="1200">
                <a:latin typeface="Consolas"/>
                <a:ea typeface="Calibri"/>
                <a:cs typeface="Calibri"/>
              </a:rPr>
              <a:t>": ""
  },
   "metadata": {
    "iv": {
      "name": "",
      "sex":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dateOfBirth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bloodType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knownAllergies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consultationRecords</a:t>
            </a:r>
            <a:r>
              <a:rPr lang="en-US" sz="1200">
                <a:latin typeface="Consolas"/>
                <a:ea typeface="Calibri"/>
                <a:cs typeface="Calibri"/>
              </a:rPr>
              <a:t>": ""
    },
    "keys": {
      "name": "",
      "sex":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dateOfBirth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bloodType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knownAllergies</a:t>
            </a:r>
            <a:r>
              <a:rPr lang="en-US" sz="1200">
                <a:latin typeface="Consolas"/>
                <a:ea typeface="Calibri"/>
                <a:cs typeface="Calibri"/>
              </a:rPr>
              <a:t>": "",
  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consultationRecords</a:t>
            </a:r>
            <a:r>
              <a:rPr lang="en-US" sz="1200">
                <a:latin typeface="Consolas"/>
                <a:ea typeface="Calibri"/>
                <a:cs typeface="Calibri"/>
              </a:rPr>
              <a:t>": ""
    },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refreshToken</a:t>
            </a:r>
            <a:r>
              <a:rPr lang="en-US" sz="1200">
                <a:latin typeface="Consolas"/>
                <a:ea typeface="Calibri"/>
                <a:cs typeface="Calibri"/>
              </a:rPr>
              <a:t>": "",
    "hash": ""
  }
}</a:t>
            </a:r>
            <a:endParaRPr lang="en-US" sz="1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72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692C1-C5FB-51CE-634C-246B07DE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ECFDAF-CB40-8E7C-B4D9-AAD5452B2060}"/>
              </a:ext>
            </a:extLst>
          </p:cNvPr>
          <p:cNvSpPr/>
          <p:nvPr/>
        </p:nvSpPr>
        <p:spPr>
          <a:xfrm>
            <a:off x="3564" y="4257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CDA5-358D-09D2-993D-434020D2D8F5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"06"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 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"Built Infrastructure"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5" name="Imagem 3" descr="Uma imagem com texto, diagrama, Desenho técnico, Esquema&#10;&#10;Descrição gerada automaticamente">
            <a:extLst>
              <a:ext uri="{FF2B5EF4-FFF2-40B4-BE49-F238E27FC236}">
                <a16:creationId xmlns:a16="http://schemas.microsoft.com/office/drawing/2014/main" id="{55C7AF48-C88E-F832-0C7B-1CDD6554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109" y="1042673"/>
            <a:ext cx="5680909" cy="53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912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B9EA2-201B-AB14-2A35-768CCB436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F53D5C-360F-2167-36BF-C2346EDF7C85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E7E34-3404-E6FB-F920-9D72E8888916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"07"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"Security Challenge – Emergency access"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AE8AD3C-3392-E991-3BA6-E895AF767D09}"/>
              </a:ext>
            </a:extLst>
          </p:cNvPr>
          <p:cNvSpPr/>
          <p:nvPr/>
        </p:nvSpPr>
        <p:spPr>
          <a:xfrm>
            <a:off x="2679224" y="1174591"/>
            <a:ext cx="5494696" cy="51690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6194466E-D01F-9B5D-6003-FB74E7C7B507}"/>
              </a:ext>
            </a:extLst>
          </p:cNvPr>
          <p:cNvSpPr txBox="1"/>
          <p:nvPr/>
        </p:nvSpPr>
        <p:spPr>
          <a:xfrm flipH="1">
            <a:off x="2679084" y="1142725"/>
            <a:ext cx="5474918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ea typeface="Calibri"/>
                <a:cs typeface="Calibri"/>
              </a:rPr>
              <a:t>Updated secure document format:</a:t>
            </a:r>
            <a:r>
              <a:rPr lang="en-US" sz="1200">
                <a:latin typeface="Consolas"/>
                <a:ea typeface="Calibri"/>
                <a:cs typeface="Calibri"/>
              </a:rPr>
              <a:t>
{
    "record": {
    "name": "",
    "sex":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dateOfBirth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bloodType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knownAllergies</a:t>
            </a:r>
            <a:r>
              <a:rPr lang="en-US" sz="1200">
                <a:latin typeface="Consolas"/>
                <a:ea typeface="Calibri"/>
                <a:cs typeface="Calibri"/>
              </a:rPr>
              <a:t>": "",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consultationRecords</a:t>
            </a:r>
            <a:r>
              <a:rPr lang="en-US" sz="1200">
                <a:latin typeface="Consolas"/>
                <a:ea typeface="Calibri"/>
                <a:cs typeface="Calibri"/>
              </a:rPr>
              <a:t>": ""
  },
   "metadata": {
    "iv": {
      "name": "",
      ...
    },
    "keys": {
      "name": "",
      ...
    },</a:t>
            </a:r>
            <a:endParaRPr lang="en-US" sz="1200">
              <a:latin typeface="Calibri" panose="020F0502020204030204"/>
              <a:ea typeface="Calibri"/>
              <a:cs typeface="Calibri"/>
            </a:endParaRPr>
          </a:p>
          <a:p>
            <a:r>
              <a:rPr lang="en-US" sz="1200">
                <a:latin typeface="Consolas"/>
                <a:ea typeface="Calibri"/>
                <a:cs typeface="Calibri"/>
              </a:rPr>
              <a:t>    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  <a:latin typeface="Consolas"/>
                <a:ea typeface="Calibri"/>
                <a:cs typeface="Calibri"/>
              </a:rPr>
              <a:t>"SOS":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200">
                <a:latin typeface="Consolas"/>
                <a:ea typeface="Calibri"/>
                <a:cs typeface="Calibri"/>
              </a:rPr>
              <a:t>{</a:t>
            </a:r>
            <a:br>
              <a:rPr lang="en-US" sz="1200">
                <a:latin typeface="Consolas"/>
                <a:ea typeface="Calibri"/>
                <a:cs typeface="Calibri"/>
              </a:rPr>
            </a:br>
            <a:r>
              <a:rPr lang="en-US" sz="1200">
                <a:latin typeface="Consolas"/>
                <a:ea typeface="Calibri"/>
                <a:cs typeface="Calibri"/>
              </a:rPr>
              <a:t>      "name": "",</a:t>
            </a:r>
            <a:br>
              <a:rPr lang="en-US" sz="1200">
                <a:latin typeface="Consolas"/>
                <a:ea typeface="Calibri"/>
                <a:cs typeface="Calibri"/>
              </a:rPr>
            </a:br>
            <a:r>
              <a:rPr lang="en-US" sz="1200">
                <a:latin typeface="Consolas"/>
                <a:ea typeface="Calibri"/>
                <a:cs typeface="Calibri"/>
              </a:rPr>
              <a:t>      ...</a:t>
            </a:r>
            <a:br>
              <a:rPr lang="en-US" sz="1200">
                <a:latin typeface="Consolas"/>
                <a:ea typeface="Calibri"/>
                <a:cs typeface="Calibri"/>
              </a:rPr>
            </a:br>
            <a:r>
              <a:rPr lang="en-US" sz="1200">
                <a:latin typeface="Consolas"/>
                <a:ea typeface="Calibri"/>
                <a:cs typeface="Calibri"/>
              </a:rPr>
              <a:t>    },
    "</a:t>
            </a:r>
            <a:r>
              <a:rPr lang="en-US" sz="1200" err="1">
                <a:latin typeface="Consolas"/>
                <a:ea typeface="Calibri"/>
                <a:cs typeface="Calibri"/>
              </a:rPr>
              <a:t>refreshToken</a:t>
            </a:r>
            <a:r>
              <a:rPr lang="en-US" sz="1200">
                <a:latin typeface="Consolas"/>
                <a:ea typeface="Calibri"/>
                <a:cs typeface="Calibri"/>
              </a:rPr>
              <a:t>": "",
    "hash": ""
  }
}</a:t>
            </a:r>
            <a:endParaRPr lang="en-US" sz="1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931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EC83C-F333-3D48-78C1-64DC2BE7E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8155E8-E2BE-C538-0CB3-B502C3441322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5CE0F-34AC-EB04-34F1-ED9C242B703F}"/>
              </a:ext>
            </a:extLst>
          </p:cNvPr>
          <p:cNvSpPr txBox="1"/>
          <p:nvPr/>
        </p:nvSpPr>
        <p:spPr>
          <a:xfrm>
            <a:off x="-1616" y="47598"/>
            <a:ext cx="1114390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"08"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"Security Challenge – Consultation record signature"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97E8DC6-5852-E9B0-FDE5-1AA339D00D7F}"/>
              </a:ext>
            </a:extLst>
          </p:cNvPr>
          <p:cNvSpPr/>
          <p:nvPr/>
        </p:nvSpPr>
        <p:spPr>
          <a:xfrm>
            <a:off x="2669197" y="1074328"/>
            <a:ext cx="8115547" cy="3547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6F515EAF-6171-36D3-FF32-0077E431BF13}"/>
              </a:ext>
            </a:extLst>
          </p:cNvPr>
          <p:cNvSpPr txBox="1"/>
          <p:nvPr/>
        </p:nvSpPr>
        <p:spPr>
          <a:xfrm flipH="1">
            <a:off x="2836072" y="1172804"/>
            <a:ext cx="7907054" cy="326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Updated Consultation Record</a:t>
            </a:r>
            <a:endParaRPr lang="pt-PT" sz="20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{</a:t>
            </a:r>
            <a:endParaRPr lang="pt-PT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 "date": "2022-05-15",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 "</a:t>
            </a:r>
            <a:r>
              <a:rPr lang="en-US" sz="1400" err="1">
                <a:ea typeface="+mn-lt"/>
                <a:cs typeface="+mn-lt"/>
              </a:rPr>
              <a:t>medicalSpeciality</a:t>
            </a:r>
            <a:r>
              <a:rPr lang="en-US" sz="1400">
                <a:ea typeface="+mn-lt"/>
                <a:cs typeface="+mn-lt"/>
              </a:rPr>
              <a:t>": "Orthopedic",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 "</a:t>
            </a:r>
            <a:r>
              <a:rPr lang="en-US" sz="1400" err="1">
                <a:ea typeface="+mn-lt"/>
                <a:cs typeface="+mn-lt"/>
              </a:rPr>
              <a:t>doctorName</a:t>
            </a:r>
            <a:r>
              <a:rPr lang="en-US" sz="1400">
                <a:ea typeface="+mn-lt"/>
                <a:cs typeface="+mn-lt"/>
              </a:rPr>
              <a:t>": "Dr. Smith",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 "practice": "</a:t>
            </a:r>
            <a:r>
              <a:rPr lang="en-US" sz="1400" err="1">
                <a:ea typeface="+mn-lt"/>
                <a:cs typeface="+mn-lt"/>
              </a:rPr>
              <a:t>OrthoCare</a:t>
            </a:r>
            <a:r>
              <a:rPr lang="en-US" sz="1400">
                <a:ea typeface="+mn-lt"/>
                <a:cs typeface="+mn-lt"/>
              </a:rPr>
              <a:t> Clinic",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 "</a:t>
            </a:r>
            <a:r>
              <a:rPr lang="en-US" sz="1400" err="1">
                <a:ea typeface="+mn-lt"/>
                <a:cs typeface="+mn-lt"/>
              </a:rPr>
              <a:t>treatmentSummary</a:t>
            </a:r>
            <a:r>
              <a:rPr lang="en-US" sz="1400">
                <a:ea typeface="+mn-lt"/>
                <a:cs typeface="+mn-lt"/>
              </a:rPr>
              <a:t>": "Fractured left tibia; cast applied.",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 "digitalSignature":"LvHqgLN24fWLDjZ0sPSPT09V10U//LKmuHPr7aZPzqy6Qxvj25HfqWnx0Dbg0ci5K7g6ZJpcAG7udHCeexmE/a8UustPnVnoNAgRlVFjWzmRVf8on5MOkFq7s8KioDm1NHQVPUFf1BaPSfZKlBtAnod6f8UhwdrOEwAAQo3UTKtGaG3Cql6S1JRwbqiR/rrx+YrLZJ+rj+F70nmO3feSqfdczYpYYDUHM72+8eBEUQgAfe2YSzeEIN9ZmTNCl9PB4C9caiRBUnljJ6z7zuiduSFzO4D3mbcfvHQt80TxzKKNA23a+4YnVm7Z1AgshTbr7EhWGEohGyuc05kL2gSCUQ\u003d\u003d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}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9D9399-56F6-F111-C6BD-17BAB4B36BB9}"/>
              </a:ext>
            </a:extLst>
          </p:cNvPr>
          <p:cNvSpPr txBox="1"/>
          <p:nvPr/>
        </p:nvSpPr>
        <p:spPr>
          <a:xfrm>
            <a:off x="2751418" y="5024258"/>
            <a:ext cx="64966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sz="2000" err="1">
                <a:ea typeface="Calibri"/>
                <a:cs typeface="Calibri"/>
              </a:rPr>
              <a:t>Algorithm</a:t>
            </a:r>
            <a:r>
              <a:rPr lang="pt-PT" sz="2000">
                <a:ea typeface="Calibri"/>
                <a:cs typeface="Calibri"/>
              </a:rPr>
              <a:t> </a:t>
            </a:r>
            <a:r>
              <a:rPr lang="pt-PT" sz="2000" err="1">
                <a:ea typeface="Calibri"/>
                <a:cs typeface="Calibri"/>
              </a:rPr>
              <a:t>used</a:t>
            </a:r>
            <a:r>
              <a:rPr lang="pt-PT" sz="2000">
                <a:ea typeface="Calibri"/>
                <a:cs typeface="Calibri"/>
              </a:rPr>
              <a:t> for </a:t>
            </a:r>
            <a:r>
              <a:rPr lang="pt-PT" sz="2000" err="1">
                <a:ea typeface="Calibri"/>
                <a:cs typeface="Calibri"/>
              </a:rPr>
              <a:t>signature</a:t>
            </a:r>
            <a:r>
              <a:rPr lang="pt-PT" sz="2000">
                <a:ea typeface="Calibri"/>
                <a:cs typeface="Calibri"/>
              </a:rPr>
              <a:t>: </a:t>
            </a:r>
            <a:r>
              <a:rPr lang="pt-PT" sz="2000">
                <a:ea typeface="+mn-lt"/>
                <a:cs typeface="+mn-lt"/>
              </a:rPr>
              <a:t>SHA256withRSA</a:t>
            </a:r>
            <a:endParaRPr lang="pt-PT" sz="200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88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C6A05-DCDB-E577-8D14-45009B2E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9D2EAF-4E7F-89D5-2CAE-323F16046F8E}"/>
              </a:ext>
            </a:extLst>
          </p:cNvPr>
          <p:cNvSpPr/>
          <p:nvPr/>
        </p:nvSpPr>
        <p:spPr>
          <a:xfrm>
            <a:off x="3564" y="2609"/>
            <a:ext cx="12191999" cy="6847561"/>
          </a:xfrm>
          <a:prstGeom prst="rect">
            <a:avLst/>
          </a:prstGeom>
          <a:solidFill>
            <a:schemeClr val="bg2"/>
          </a:solidFill>
          <a:ln>
            <a:solidFill>
              <a:srgbClr val="F8FE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619B1-B3F4-9012-5EA0-5DCA47DDFB9A}"/>
              </a:ext>
            </a:extLst>
          </p:cNvPr>
          <p:cNvSpPr txBox="1"/>
          <p:nvPr/>
        </p:nvSpPr>
        <p:spPr>
          <a:xfrm>
            <a:off x="-1616" y="47598"/>
            <a:ext cx="103418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{  </a:t>
            </a:r>
            <a:r>
              <a:rPr lang="en-US" sz="2400" dirty="0">
                <a:solidFill>
                  <a:schemeClr val="accent2"/>
                </a:solidFill>
                <a:ea typeface="+mn-lt"/>
                <a:cs typeface="+mn-lt"/>
              </a:rPr>
              <a:t>"Agenda"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 </a:t>
            </a:r>
            <a:r>
              <a:rPr lang="en-US" sz="2400" dirty="0">
                <a:ea typeface="Calibri"/>
                <a:cs typeface="Calibri"/>
              </a:rPr>
              <a:t>{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                           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"09"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 "Security Challenge – Selective sharing"</a:t>
            </a:r>
          </a:p>
          <a:p>
            <a:r>
              <a:rPr lang="en-US" sz="2400" dirty="0">
                <a:solidFill>
                  <a:schemeClr val="accent2"/>
                </a:solidFill>
                <a:ea typeface="Calibri"/>
                <a:cs typeface="Calibri"/>
              </a:rPr>
              <a:t>                        </a:t>
            </a:r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>
                <a:ea typeface="+mn-lt"/>
                <a:cs typeface="+mn-lt"/>
              </a:rPr>
              <a:t>}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8EC771-6734-DD6C-42C8-4CF409023370}"/>
              </a:ext>
            </a:extLst>
          </p:cNvPr>
          <p:cNvSpPr txBox="1"/>
          <p:nvPr/>
        </p:nvSpPr>
        <p:spPr>
          <a:xfrm>
            <a:off x="2165684" y="1973362"/>
            <a:ext cx="589146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patient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personally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encrypts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keys</a:t>
            </a:r>
            <a:r>
              <a:rPr lang="pt-PT" sz="2000">
                <a:cs typeface="Calibri"/>
              </a:rPr>
              <a:t> for </a:t>
            </a:r>
            <a:r>
              <a:rPr lang="pt-PT" sz="2000" err="1">
                <a:cs typeface="Calibri"/>
              </a:rPr>
              <a:t>specific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fields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with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keys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of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doctor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intends</a:t>
            </a:r>
            <a:r>
              <a:rPr lang="pt-PT" sz="2000">
                <a:cs typeface="Calibri"/>
              </a:rPr>
              <a:t> to share </a:t>
            </a: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contents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with</a:t>
            </a:r>
            <a:r>
              <a:rPr lang="pt-PT" sz="2000">
                <a:cs typeface="Calibri"/>
              </a:rPr>
              <a:t>.</a:t>
            </a:r>
            <a:endParaRPr lang="pt-PT"/>
          </a:p>
          <a:p>
            <a:endParaRPr lang="pt-PT" sz="20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PT" sz="2000" err="1">
                <a:cs typeface="Calibri"/>
              </a:rPr>
              <a:t>The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keys</a:t>
            </a:r>
            <a:r>
              <a:rPr lang="pt-PT" sz="2000">
                <a:cs typeface="Calibri"/>
              </a:rPr>
              <a:t> are </a:t>
            </a:r>
            <a:r>
              <a:rPr lang="pt-PT" sz="2000" err="1">
                <a:cs typeface="Calibri"/>
              </a:rPr>
              <a:t>then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stored</a:t>
            </a:r>
            <a:r>
              <a:rPr lang="pt-PT" sz="2000">
                <a:cs typeface="Calibri"/>
              </a:rPr>
              <a:t> </a:t>
            </a:r>
            <a:r>
              <a:rPr lang="pt-PT" sz="2000" err="1">
                <a:cs typeface="Calibri"/>
              </a:rPr>
              <a:t>on</a:t>
            </a:r>
            <a:r>
              <a:rPr lang="pt-PT" sz="2000">
                <a:cs typeface="Calibri"/>
              </a:rPr>
              <a:t> a </a:t>
            </a:r>
            <a:r>
              <a:rPr lang="pt-PT" sz="2000" err="1">
                <a:cs typeface="Calibri"/>
              </a:rPr>
              <a:t>database</a:t>
            </a:r>
            <a:r>
              <a:rPr lang="pt-PT" sz="200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87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</cp:revision>
  <dcterms:created xsi:type="dcterms:W3CDTF">2023-12-29T11:53:11Z</dcterms:created>
  <dcterms:modified xsi:type="dcterms:W3CDTF">2024-01-09T17:48:07Z</dcterms:modified>
</cp:coreProperties>
</file>